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2/25/2023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2/25/2023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2/25/2023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2/25/2023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2/25/2023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2/25/2023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2/25/2023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2/25/2023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86209CB-76B3-4AD6-9646-EB284EE122B9}"/>
              </a:ext>
            </a:extLst>
          </p:cNvPr>
          <p:cNvSpPr>
            <a:spLocks noGrp="1"/>
          </p:cNvSpPr>
          <p:nvPr>
            <p:ph type="subTitle" idx="1"/>
          </p:nvPr>
        </p:nvSpPr>
        <p:spPr>
          <a:xfrm>
            <a:off x="405653" y="5334635"/>
            <a:ext cx="4033817" cy="434974"/>
          </a:xfrm>
        </p:spPr>
        <p:txBody>
          <a:bodyPr>
            <a:normAutofit lnSpcReduction="10000"/>
          </a:bodyPr>
          <a:lstStyle/>
          <a:p>
            <a:pPr algn="ctr"/>
            <a:r>
              <a:rPr lang="en-US" sz="2400" b="1" dirty="0"/>
              <a:t>COMPANY PROFILE</a:t>
            </a:r>
            <a:endParaRPr lang="en-ID" sz="2400" b="1" dirty="0"/>
          </a:p>
        </p:txBody>
      </p:sp>
      <p:sp>
        <p:nvSpPr>
          <p:cNvPr id="19" name="TextBox 18">
            <a:extLst>
              <a:ext uri="{FF2B5EF4-FFF2-40B4-BE49-F238E27FC236}">
                <a16:creationId xmlns:a16="http://schemas.microsoft.com/office/drawing/2014/main" id="{C42ADF2D-299D-4595-94D2-FBFA00C5D381}"/>
              </a:ext>
            </a:extLst>
          </p:cNvPr>
          <p:cNvSpPr txBox="1"/>
          <p:nvPr/>
        </p:nvSpPr>
        <p:spPr>
          <a:xfrm>
            <a:off x="6753977" y="5264760"/>
            <a:ext cx="5192876" cy="1200329"/>
          </a:xfrm>
          <a:prstGeom prst="rect">
            <a:avLst/>
          </a:prstGeom>
          <a:noFill/>
        </p:spPr>
        <p:txBody>
          <a:bodyPr wrap="square">
            <a:spAutoFit/>
          </a:bodyPr>
          <a:lstStyle/>
          <a:p>
            <a:pPr algn="r"/>
            <a:r>
              <a:rPr lang="en-ID" sz="1200" dirty="0"/>
              <a:t> Phone : +62 812 5293 9996</a:t>
            </a:r>
          </a:p>
          <a:p>
            <a:pPr algn="r"/>
            <a:r>
              <a:rPr lang="en-ID" sz="1200" dirty="0"/>
              <a:t>Email : owner@universalcrackers.com</a:t>
            </a:r>
          </a:p>
          <a:p>
            <a:pPr algn="r"/>
            <a:r>
              <a:rPr lang="en-ID" sz="1200" dirty="0"/>
              <a:t> Website : www.universalcrackers.com</a:t>
            </a:r>
          </a:p>
          <a:p>
            <a:pPr algn="r"/>
            <a:r>
              <a:rPr lang="en-ID" sz="1200" dirty="0"/>
              <a:t>Alamat : Jl. Masjid </a:t>
            </a:r>
            <a:r>
              <a:rPr lang="en-ID" sz="1200" dirty="0" err="1"/>
              <a:t>Nudur</a:t>
            </a:r>
            <a:r>
              <a:rPr lang="en-ID" sz="1200" dirty="0"/>
              <a:t> </a:t>
            </a:r>
            <a:r>
              <a:rPr lang="en-ID" sz="1200" dirty="0" err="1"/>
              <a:t>Hidayah</a:t>
            </a:r>
            <a:r>
              <a:rPr lang="en-ID" sz="1200" dirty="0"/>
              <a:t>, </a:t>
            </a:r>
            <a:r>
              <a:rPr lang="en-ID" sz="1200" dirty="0" err="1"/>
              <a:t>Desa</a:t>
            </a:r>
            <a:r>
              <a:rPr lang="en-ID" sz="1200" dirty="0"/>
              <a:t>/</a:t>
            </a:r>
            <a:r>
              <a:rPr lang="en-ID" sz="1200" dirty="0" err="1"/>
              <a:t>Kelurahan</a:t>
            </a:r>
            <a:r>
              <a:rPr lang="en-ID" sz="1200" dirty="0"/>
              <a:t>. Long Kali </a:t>
            </a:r>
          </a:p>
          <a:p>
            <a:pPr algn="r"/>
            <a:r>
              <a:rPr lang="en-ID" sz="1200" dirty="0" err="1"/>
              <a:t>Kec</a:t>
            </a:r>
            <a:r>
              <a:rPr lang="en-ID" sz="1200" dirty="0"/>
              <a:t>. Long Kali, </a:t>
            </a:r>
            <a:r>
              <a:rPr lang="en-ID" sz="1200" dirty="0" err="1"/>
              <a:t>Kab</a:t>
            </a:r>
            <a:r>
              <a:rPr lang="en-ID" sz="1200" dirty="0"/>
              <a:t>. </a:t>
            </a:r>
            <a:r>
              <a:rPr lang="en-ID" sz="1200" dirty="0" err="1"/>
              <a:t>Paser</a:t>
            </a:r>
            <a:r>
              <a:rPr lang="en-ID" sz="1200" dirty="0"/>
              <a:t>, </a:t>
            </a:r>
            <a:r>
              <a:rPr lang="en-ID" sz="1200" dirty="0" err="1"/>
              <a:t>Provinsi</a:t>
            </a:r>
            <a:r>
              <a:rPr lang="en-ID" sz="1200" dirty="0"/>
              <a:t> Kalimantan Timur </a:t>
            </a:r>
          </a:p>
          <a:p>
            <a:pPr algn="r"/>
            <a:r>
              <a:rPr lang="en-ID" sz="1200" dirty="0"/>
              <a:t>Kode </a:t>
            </a:r>
            <a:r>
              <a:rPr lang="en-ID" sz="1200" dirty="0" err="1"/>
              <a:t>Pos</a:t>
            </a:r>
            <a:r>
              <a:rPr lang="en-ID" sz="1200" dirty="0"/>
              <a:t>: 76283, Indonesia</a:t>
            </a:r>
          </a:p>
        </p:txBody>
      </p:sp>
      <p:cxnSp>
        <p:nvCxnSpPr>
          <p:cNvPr id="22" name="Straight Connector 21">
            <a:extLst>
              <a:ext uri="{FF2B5EF4-FFF2-40B4-BE49-F238E27FC236}">
                <a16:creationId xmlns:a16="http://schemas.microsoft.com/office/drawing/2014/main" id="{349F8C8B-A677-403C-9DDE-5CDFC3A52D6F}"/>
              </a:ext>
            </a:extLst>
          </p:cNvPr>
          <p:cNvCxnSpPr>
            <a:cxnSpLocks/>
          </p:cNvCxnSpPr>
          <p:nvPr/>
        </p:nvCxnSpPr>
        <p:spPr>
          <a:xfrm flipH="1">
            <a:off x="9909403" y="5306898"/>
            <a:ext cx="11759" cy="119809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F11FDF8-BFA4-4487-85E2-9686526BA31E}"/>
              </a:ext>
            </a:extLst>
          </p:cNvPr>
          <p:cNvCxnSpPr>
            <a:cxnSpLocks/>
          </p:cNvCxnSpPr>
          <p:nvPr/>
        </p:nvCxnSpPr>
        <p:spPr>
          <a:xfrm>
            <a:off x="11946853" y="5227035"/>
            <a:ext cx="0" cy="1282374"/>
          </a:xfrm>
          <a:prstGeom prst="line">
            <a:avLst/>
          </a:prstGeom>
        </p:spPr>
        <p:style>
          <a:lnRef idx="3">
            <a:schemeClr val="accent1"/>
          </a:lnRef>
          <a:fillRef idx="0">
            <a:schemeClr val="accent1"/>
          </a:fillRef>
          <a:effectRef idx="2">
            <a:schemeClr val="accent1"/>
          </a:effectRef>
          <a:fontRef idx="minor">
            <a:schemeClr val="tx1"/>
          </a:fontRef>
        </p:style>
      </p:cxnSp>
      <p:pic>
        <p:nvPicPr>
          <p:cNvPr id="5" name="Picture 4">
            <a:extLst>
              <a:ext uri="{FF2B5EF4-FFF2-40B4-BE49-F238E27FC236}">
                <a16:creationId xmlns:a16="http://schemas.microsoft.com/office/drawing/2014/main" id="{A03A683B-1E09-4F32-86C8-76D08CB71A4F}"/>
              </a:ext>
            </a:extLst>
          </p:cNvPr>
          <p:cNvPicPr>
            <a:picLocks noChangeAspect="1"/>
          </p:cNvPicPr>
          <p:nvPr/>
        </p:nvPicPr>
        <p:blipFill rotWithShape="1">
          <a:blip r:embed="rId2"/>
          <a:srcRect t="11254" b="10976"/>
          <a:stretch/>
        </p:blipFill>
        <p:spPr>
          <a:xfrm>
            <a:off x="3625742" y="585394"/>
            <a:ext cx="4940515" cy="3842228"/>
          </a:xfrm>
          <a:prstGeom prst="rect">
            <a:avLst/>
          </a:prstGeom>
        </p:spPr>
      </p:pic>
    </p:spTree>
    <p:extLst>
      <p:ext uri="{BB962C8B-B14F-4D97-AF65-F5344CB8AC3E}">
        <p14:creationId xmlns:p14="http://schemas.microsoft.com/office/powerpoint/2010/main" val="1768165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6F11-0564-4542-89F9-F9D213077632}"/>
              </a:ext>
            </a:extLst>
          </p:cNvPr>
          <p:cNvSpPr>
            <a:spLocks noGrp="1"/>
          </p:cNvSpPr>
          <p:nvPr>
            <p:ph type="title"/>
          </p:nvPr>
        </p:nvSpPr>
        <p:spPr>
          <a:xfrm>
            <a:off x="810000" y="447188"/>
            <a:ext cx="4467693" cy="970450"/>
          </a:xfrm>
        </p:spPr>
        <p:txBody>
          <a:bodyPr/>
          <a:lstStyle/>
          <a:p>
            <a:r>
              <a:rPr lang="en-US" dirty="0" err="1"/>
              <a:t>Produk</a:t>
            </a:r>
            <a:r>
              <a:rPr lang="en-US" dirty="0"/>
              <a:t> Kami</a:t>
            </a:r>
            <a:endParaRPr lang="en-ID" dirty="0"/>
          </a:p>
        </p:txBody>
      </p:sp>
      <p:sp>
        <p:nvSpPr>
          <p:cNvPr id="19" name="TextBox 18">
            <a:extLst>
              <a:ext uri="{FF2B5EF4-FFF2-40B4-BE49-F238E27FC236}">
                <a16:creationId xmlns:a16="http://schemas.microsoft.com/office/drawing/2014/main" id="{0C287DB4-14FA-473A-A37F-DD07BCBAFF46}"/>
              </a:ext>
            </a:extLst>
          </p:cNvPr>
          <p:cNvSpPr txBox="1"/>
          <p:nvPr/>
        </p:nvSpPr>
        <p:spPr>
          <a:xfrm>
            <a:off x="689319" y="2255017"/>
            <a:ext cx="3466590" cy="369332"/>
          </a:xfrm>
          <a:prstGeom prst="rect">
            <a:avLst/>
          </a:prstGeom>
          <a:noFill/>
        </p:spPr>
        <p:txBody>
          <a:bodyPr wrap="square">
            <a:spAutoFit/>
          </a:bodyPr>
          <a:lstStyle/>
          <a:p>
            <a:pPr algn="ctr"/>
            <a:r>
              <a:rPr lang="en-US" b="1" dirty="0"/>
              <a:t>PRWAN (REBON) CRACKERS</a:t>
            </a:r>
          </a:p>
        </p:txBody>
      </p:sp>
      <p:sp>
        <p:nvSpPr>
          <p:cNvPr id="15" name="TextBox 14">
            <a:extLst>
              <a:ext uri="{FF2B5EF4-FFF2-40B4-BE49-F238E27FC236}">
                <a16:creationId xmlns:a16="http://schemas.microsoft.com/office/drawing/2014/main" id="{16CAFCC5-390B-4353-BE4A-45D39DE0DD88}"/>
              </a:ext>
            </a:extLst>
          </p:cNvPr>
          <p:cNvSpPr txBox="1"/>
          <p:nvPr/>
        </p:nvSpPr>
        <p:spPr>
          <a:xfrm>
            <a:off x="134748" y="2642651"/>
            <a:ext cx="5351652" cy="2492990"/>
          </a:xfrm>
          <a:prstGeom prst="rect">
            <a:avLst/>
          </a:prstGeom>
          <a:noFill/>
        </p:spPr>
        <p:txBody>
          <a:bodyPr wrap="square">
            <a:spAutoFit/>
          </a:bodyPr>
          <a:lstStyle/>
          <a:p>
            <a:r>
              <a:rPr lang="en-US" sz="1200" b="1" dirty="0"/>
              <a:t>PRWAN (REBON) CRACKERS</a:t>
            </a:r>
          </a:p>
          <a:p>
            <a:r>
              <a:rPr lang="en-US" sz="1200" dirty="0" err="1"/>
              <a:t>Rebon</a:t>
            </a:r>
            <a:r>
              <a:rPr lang="en-US" sz="1200" dirty="0"/>
              <a:t> </a:t>
            </a:r>
            <a:r>
              <a:rPr lang="en-US" sz="1200" dirty="0" err="1"/>
              <a:t>prwan</a:t>
            </a:r>
            <a:r>
              <a:rPr lang="en-US" sz="1200" dirty="0"/>
              <a:t> cracker is an individual creativity to make typical Indonesian snacks made from tapioca flour, </a:t>
            </a:r>
            <a:r>
              <a:rPr lang="en-US" sz="1200" dirty="0" err="1"/>
              <a:t>rebon</a:t>
            </a:r>
            <a:r>
              <a:rPr lang="en-US" sz="1200" dirty="0"/>
              <a:t> prawns, garlic, and salt and flavoring. It has raw size of 2-3cm. These crackers are produced in East Java and has 1 ton to 1.2 tons production capacity per day. </a:t>
            </a:r>
            <a:r>
              <a:rPr lang="en-US" sz="1200" dirty="0" err="1"/>
              <a:t>Rebon</a:t>
            </a:r>
            <a:r>
              <a:rPr lang="en-US" sz="1200" dirty="0"/>
              <a:t> prawn crackers has distinctive and savory taste which is produced by using </a:t>
            </a:r>
            <a:r>
              <a:rPr lang="en-US" sz="1200" dirty="0" err="1"/>
              <a:t>rebon</a:t>
            </a:r>
            <a:r>
              <a:rPr lang="en-US" sz="1200" dirty="0"/>
              <a:t> prawns themselves and of course these crackers are processed with health standards and industrial food product certification.</a:t>
            </a:r>
          </a:p>
          <a:p>
            <a:endParaRPr lang="en-US" sz="1200" dirty="0"/>
          </a:p>
          <a:p>
            <a:r>
              <a:rPr lang="en-US" sz="1200" dirty="0"/>
              <a:t>How to store: simply stored in a dry place, all of our products can last up to 2 years. It is highly recommended to be sun-dried or in the oven before frying.</a:t>
            </a:r>
          </a:p>
        </p:txBody>
      </p:sp>
      <p:grpSp>
        <p:nvGrpSpPr>
          <p:cNvPr id="16" name="Group 15">
            <a:extLst>
              <a:ext uri="{FF2B5EF4-FFF2-40B4-BE49-F238E27FC236}">
                <a16:creationId xmlns:a16="http://schemas.microsoft.com/office/drawing/2014/main" id="{E1CF24DA-3E40-46A0-BFDA-FD91159D1559}"/>
              </a:ext>
            </a:extLst>
          </p:cNvPr>
          <p:cNvGrpSpPr/>
          <p:nvPr/>
        </p:nvGrpSpPr>
        <p:grpSpPr>
          <a:xfrm>
            <a:off x="4718614" y="372929"/>
            <a:ext cx="7338638" cy="1211182"/>
            <a:chOff x="4853362" y="279275"/>
            <a:chExt cx="7316067" cy="1211182"/>
          </a:xfrm>
        </p:grpSpPr>
        <p:sp>
          <p:nvSpPr>
            <p:cNvPr id="18" name="TextBox 17">
              <a:extLst>
                <a:ext uri="{FF2B5EF4-FFF2-40B4-BE49-F238E27FC236}">
                  <a16:creationId xmlns:a16="http://schemas.microsoft.com/office/drawing/2014/main" id="{7866D235-D37B-48D2-84A9-C40F5BBD8C66}"/>
                </a:ext>
              </a:extLst>
            </p:cNvPr>
            <p:cNvSpPr txBox="1"/>
            <p:nvPr/>
          </p:nvSpPr>
          <p:spPr>
            <a:xfrm>
              <a:off x="4853362" y="279275"/>
              <a:ext cx="5176905" cy="1200329"/>
            </a:xfrm>
            <a:prstGeom prst="rect">
              <a:avLst/>
            </a:prstGeom>
            <a:noFill/>
          </p:spPr>
          <p:txBody>
            <a:bodyPr wrap="square">
              <a:spAutoFit/>
            </a:bodyPr>
            <a:lstStyle/>
            <a:p>
              <a:pPr algn="r"/>
              <a:r>
                <a:rPr lang="en-ID" sz="1200" dirty="0"/>
                <a:t> Phone : +62 812 5293 9996</a:t>
              </a:r>
            </a:p>
            <a:p>
              <a:pPr algn="r"/>
              <a:r>
                <a:rPr lang="en-ID" sz="1200" dirty="0"/>
                <a:t>Email : owner@universalcrackers.com</a:t>
              </a:r>
            </a:p>
            <a:p>
              <a:pPr algn="r"/>
              <a:r>
                <a:rPr lang="en-ID" sz="1200" dirty="0"/>
                <a:t> Website : www.universalcrackers.com</a:t>
              </a:r>
            </a:p>
            <a:p>
              <a:pPr algn="r"/>
              <a:r>
                <a:rPr lang="en-ID" sz="1200" dirty="0"/>
                <a:t>Alamat : Jl. Masjid </a:t>
              </a:r>
              <a:r>
                <a:rPr lang="en-ID" sz="1200" dirty="0" err="1"/>
                <a:t>Nudur</a:t>
              </a:r>
              <a:r>
                <a:rPr lang="en-ID" sz="1200" dirty="0"/>
                <a:t> </a:t>
              </a:r>
              <a:r>
                <a:rPr lang="en-ID" sz="1200" dirty="0" err="1"/>
                <a:t>Hidayah</a:t>
              </a:r>
              <a:r>
                <a:rPr lang="en-ID" sz="1200" dirty="0"/>
                <a:t>, </a:t>
              </a:r>
              <a:r>
                <a:rPr lang="en-ID" sz="1200" dirty="0" err="1"/>
                <a:t>Desa</a:t>
              </a:r>
              <a:r>
                <a:rPr lang="en-ID" sz="1200" dirty="0"/>
                <a:t>/</a:t>
              </a:r>
              <a:r>
                <a:rPr lang="en-ID" sz="1200" dirty="0" err="1"/>
                <a:t>Kelurahan</a:t>
              </a:r>
              <a:r>
                <a:rPr lang="en-ID" sz="1200" dirty="0"/>
                <a:t>. Long Kali </a:t>
              </a:r>
            </a:p>
            <a:p>
              <a:pPr algn="r"/>
              <a:r>
                <a:rPr lang="en-ID" sz="1200" dirty="0" err="1"/>
                <a:t>Kec</a:t>
              </a:r>
              <a:r>
                <a:rPr lang="en-ID" sz="1200" dirty="0"/>
                <a:t>. Long Kali, </a:t>
              </a:r>
              <a:r>
                <a:rPr lang="en-ID" sz="1200" dirty="0" err="1"/>
                <a:t>Kab</a:t>
              </a:r>
              <a:r>
                <a:rPr lang="en-ID" sz="1200" dirty="0"/>
                <a:t>. </a:t>
              </a:r>
              <a:r>
                <a:rPr lang="en-ID" sz="1200" dirty="0" err="1"/>
                <a:t>Paser</a:t>
              </a:r>
              <a:r>
                <a:rPr lang="en-ID" sz="1200" dirty="0"/>
                <a:t>, </a:t>
              </a:r>
              <a:r>
                <a:rPr lang="en-ID" sz="1200" dirty="0" err="1"/>
                <a:t>Provinsi</a:t>
              </a:r>
              <a:r>
                <a:rPr lang="en-ID" sz="1200" dirty="0"/>
                <a:t> Kalimantan Timur </a:t>
              </a:r>
            </a:p>
            <a:p>
              <a:pPr algn="r"/>
              <a:r>
                <a:rPr lang="en-ID" sz="1200" dirty="0"/>
                <a:t>Kode </a:t>
              </a:r>
              <a:r>
                <a:rPr lang="en-ID" sz="1200" dirty="0" err="1"/>
                <a:t>Pos</a:t>
              </a:r>
              <a:r>
                <a:rPr lang="en-ID" sz="1200" dirty="0"/>
                <a:t>: 76283, Indonesia</a:t>
              </a:r>
            </a:p>
          </p:txBody>
        </p:sp>
        <p:pic>
          <p:nvPicPr>
            <p:cNvPr id="21" name="Picture 20">
              <a:extLst>
                <a:ext uri="{FF2B5EF4-FFF2-40B4-BE49-F238E27FC236}">
                  <a16:creationId xmlns:a16="http://schemas.microsoft.com/office/drawing/2014/main" id="{02179F8E-7CA4-4D7A-9EFA-294DD3D6FD25}"/>
                </a:ext>
              </a:extLst>
            </p:cNvPr>
            <p:cNvPicPr>
              <a:picLocks noChangeAspect="1"/>
            </p:cNvPicPr>
            <p:nvPr/>
          </p:nvPicPr>
          <p:blipFill>
            <a:blip r:embed="rId2"/>
            <a:stretch>
              <a:fillRect/>
            </a:stretch>
          </p:blipFill>
          <p:spPr>
            <a:xfrm>
              <a:off x="10263177" y="279275"/>
              <a:ext cx="1673342" cy="970451"/>
            </a:xfrm>
            <a:prstGeom prst="rect">
              <a:avLst/>
            </a:prstGeom>
          </p:spPr>
        </p:pic>
        <p:sp>
          <p:nvSpPr>
            <p:cNvPr id="22" name="TextBox 21">
              <a:extLst>
                <a:ext uri="{FF2B5EF4-FFF2-40B4-BE49-F238E27FC236}">
                  <a16:creationId xmlns:a16="http://schemas.microsoft.com/office/drawing/2014/main" id="{B9751687-B465-4BC1-BCA4-342978F56A5F}"/>
                </a:ext>
              </a:extLst>
            </p:cNvPr>
            <p:cNvSpPr txBox="1"/>
            <p:nvPr/>
          </p:nvSpPr>
          <p:spPr>
            <a:xfrm>
              <a:off x="10030267" y="1213458"/>
              <a:ext cx="2139162" cy="276999"/>
            </a:xfrm>
            <a:prstGeom prst="rect">
              <a:avLst/>
            </a:prstGeom>
            <a:noFill/>
          </p:spPr>
          <p:txBody>
            <a:bodyPr wrap="square" rtlCol="0">
              <a:spAutoFit/>
            </a:bodyPr>
            <a:lstStyle/>
            <a:p>
              <a:pPr algn="ctr"/>
              <a:r>
                <a:rPr lang="en-ID" sz="1200" b="1" dirty="0"/>
                <a:t>PT.SATRIA URBAN PERKASA</a:t>
              </a:r>
            </a:p>
          </p:txBody>
        </p:sp>
        <p:cxnSp>
          <p:nvCxnSpPr>
            <p:cNvPr id="23" name="Straight Connector 22">
              <a:extLst>
                <a:ext uri="{FF2B5EF4-FFF2-40B4-BE49-F238E27FC236}">
                  <a16:creationId xmlns:a16="http://schemas.microsoft.com/office/drawing/2014/main" id="{EC757B8E-E67B-4487-9CE6-5C3FD9587472}"/>
                </a:ext>
              </a:extLst>
            </p:cNvPr>
            <p:cNvCxnSpPr>
              <a:cxnSpLocks/>
            </p:cNvCxnSpPr>
            <p:nvPr/>
          </p:nvCxnSpPr>
          <p:spPr>
            <a:xfrm flipH="1">
              <a:off x="9989413" y="279275"/>
              <a:ext cx="11723" cy="1198098"/>
            </a:xfrm>
            <a:prstGeom prst="line">
              <a:avLst/>
            </a:prstGeom>
          </p:spPr>
          <p:style>
            <a:lnRef idx="1">
              <a:schemeClr val="dk1"/>
            </a:lnRef>
            <a:fillRef idx="0">
              <a:schemeClr val="dk1"/>
            </a:fillRef>
            <a:effectRef idx="0">
              <a:schemeClr val="dk1"/>
            </a:effectRef>
            <a:fontRef idx="minor">
              <a:schemeClr val="tx1"/>
            </a:fontRef>
          </p:style>
        </p:cxnSp>
      </p:grpSp>
      <p:pic>
        <p:nvPicPr>
          <p:cNvPr id="3" name="Picture 2">
            <a:extLst>
              <a:ext uri="{FF2B5EF4-FFF2-40B4-BE49-F238E27FC236}">
                <a16:creationId xmlns:a16="http://schemas.microsoft.com/office/drawing/2014/main" id="{D563D777-5404-4455-852A-FAC188A1DDAF}"/>
              </a:ext>
            </a:extLst>
          </p:cNvPr>
          <p:cNvPicPr>
            <a:picLocks noChangeAspect="1"/>
          </p:cNvPicPr>
          <p:nvPr/>
        </p:nvPicPr>
        <p:blipFill rotWithShape="1">
          <a:blip r:embed="rId3"/>
          <a:srcRect l="3772" t="7532" r="7283" b="4177"/>
          <a:stretch/>
        </p:blipFill>
        <p:spPr>
          <a:xfrm>
            <a:off x="5603759" y="1941342"/>
            <a:ext cx="6588241" cy="4916658"/>
          </a:xfrm>
          <a:prstGeom prst="rect">
            <a:avLst/>
          </a:prstGeom>
        </p:spPr>
      </p:pic>
    </p:spTree>
    <p:extLst>
      <p:ext uri="{BB962C8B-B14F-4D97-AF65-F5344CB8AC3E}">
        <p14:creationId xmlns:p14="http://schemas.microsoft.com/office/powerpoint/2010/main" val="3089308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D2A5E212-8C90-4B40-8C74-E7247E119246}"/>
              </a:ext>
            </a:extLst>
          </p:cNvPr>
          <p:cNvSpPr txBox="1">
            <a:spLocks/>
          </p:cNvSpPr>
          <p:nvPr/>
        </p:nvSpPr>
        <p:spPr>
          <a:xfrm>
            <a:off x="8673357" y="5334635"/>
            <a:ext cx="2198077" cy="434974"/>
          </a:xfrm>
          <a:prstGeom prst="rect">
            <a:avLst/>
          </a:prstGeom>
          <a:effectLst>
            <a:outerShdw blurRad="50800" dir="14400000">
              <a:srgbClr val="000000">
                <a:alpha val="40000"/>
              </a:srgbClr>
            </a:outerShdw>
          </a:effectLst>
        </p:spPr>
        <p:txBody>
          <a:bodyPr vert="horz" lIns="91440" tIns="45720" rIns="91440" bIns="45720" rtlCol="0" anchor="t">
            <a:normAutofit lnSpcReduction="10000"/>
          </a:bodyPr>
          <a:lstStyle>
            <a:lvl1pPr marL="0" indent="0" algn="r"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9pPr>
          </a:lstStyle>
          <a:p>
            <a:pPr algn="ctr"/>
            <a:r>
              <a:rPr lang="en-US" sz="2400" b="1" dirty="0"/>
              <a:t>CALL US</a:t>
            </a:r>
            <a:endParaRPr lang="en-ID" sz="2400" b="1" dirty="0"/>
          </a:p>
        </p:txBody>
      </p:sp>
      <p:sp>
        <p:nvSpPr>
          <p:cNvPr id="16" name="TextBox 15">
            <a:extLst>
              <a:ext uri="{FF2B5EF4-FFF2-40B4-BE49-F238E27FC236}">
                <a16:creationId xmlns:a16="http://schemas.microsoft.com/office/drawing/2014/main" id="{17AA6C79-18C1-450D-B7FD-535A0A1A2071}"/>
              </a:ext>
            </a:extLst>
          </p:cNvPr>
          <p:cNvSpPr txBox="1"/>
          <p:nvPr/>
        </p:nvSpPr>
        <p:spPr>
          <a:xfrm>
            <a:off x="212053" y="5334635"/>
            <a:ext cx="5192876" cy="1200329"/>
          </a:xfrm>
          <a:prstGeom prst="rect">
            <a:avLst/>
          </a:prstGeom>
          <a:noFill/>
        </p:spPr>
        <p:txBody>
          <a:bodyPr wrap="square">
            <a:spAutoFit/>
          </a:bodyPr>
          <a:lstStyle/>
          <a:p>
            <a:r>
              <a:rPr lang="en-ID" sz="1200" dirty="0"/>
              <a:t>Phone : +62 812 5293 9996</a:t>
            </a:r>
          </a:p>
          <a:p>
            <a:r>
              <a:rPr lang="en-ID" sz="1200" dirty="0"/>
              <a:t>Email : owner@universalcrackers.com</a:t>
            </a:r>
          </a:p>
          <a:p>
            <a:r>
              <a:rPr lang="en-ID" sz="1200" dirty="0"/>
              <a:t>Website : www.universalcrackers.com</a:t>
            </a:r>
          </a:p>
          <a:p>
            <a:r>
              <a:rPr lang="en-ID" sz="1200" dirty="0"/>
              <a:t>Alamat : Jl. Masjid </a:t>
            </a:r>
            <a:r>
              <a:rPr lang="en-ID" sz="1200" dirty="0" err="1"/>
              <a:t>Nudur</a:t>
            </a:r>
            <a:r>
              <a:rPr lang="en-ID" sz="1200" dirty="0"/>
              <a:t> </a:t>
            </a:r>
            <a:r>
              <a:rPr lang="en-ID" sz="1200" dirty="0" err="1"/>
              <a:t>Hidayah</a:t>
            </a:r>
            <a:r>
              <a:rPr lang="en-ID" sz="1200" dirty="0"/>
              <a:t>, </a:t>
            </a:r>
            <a:r>
              <a:rPr lang="en-ID" sz="1200" dirty="0" err="1"/>
              <a:t>Desa</a:t>
            </a:r>
            <a:r>
              <a:rPr lang="en-ID" sz="1200" dirty="0"/>
              <a:t>/</a:t>
            </a:r>
            <a:r>
              <a:rPr lang="en-ID" sz="1200" dirty="0" err="1"/>
              <a:t>Kelurahan</a:t>
            </a:r>
            <a:r>
              <a:rPr lang="en-ID" sz="1200" dirty="0"/>
              <a:t>. Long Kali </a:t>
            </a:r>
          </a:p>
          <a:p>
            <a:r>
              <a:rPr lang="en-ID" sz="1200" dirty="0" err="1"/>
              <a:t>Kec</a:t>
            </a:r>
            <a:r>
              <a:rPr lang="en-ID" sz="1200" dirty="0"/>
              <a:t>. Long Kali, </a:t>
            </a:r>
            <a:r>
              <a:rPr lang="en-ID" sz="1200" dirty="0" err="1"/>
              <a:t>Kab</a:t>
            </a:r>
            <a:r>
              <a:rPr lang="en-ID" sz="1200" dirty="0"/>
              <a:t>. </a:t>
            </a:r>
            <a:r>
              <a:rPr lang="en-ID" sz="1200" dirty="0" err="1"/>
              <a:t>Paser</a:t>
            </a:r>
            <a:r>
              <a:rPr lang="en-ID" sz="1200" dirty="0"/>
              <a:t>, </a:t>
            </a:r>
            <a:r>
              <a:rPr lang="en-ID" sz="1200" dirty="0" err="1"/>
              <a:t>Provinsi</a:t>
            </a:r>
            <a:r>
              <a:rPr lang="en-ID" sz="1200" dirty="0"/>
              <a:t> Kalimantan Timur </a:t>
            </a:r>
          </a:p>
          <a:p>
            <a:r>
              <a:rPr lang="en-ID" sz="1200" dirty="0"/>
              <a:t>Kode </a:t>
            </a:r>
            <a:r>
              <a:rPr lang="en-ID" sz="1200" dirty="0" err="1"/>
              <a:t>Pos</a:t>
            </a:r>
            <a:r>
              <a:rPr lang="en-ID" sz="1200" dirty="0"/>
              <a:t>: 76283, Indonesia</a:t>
            </a:r>
          </a:p>
        </p:txBody>
      </p:sp>
      <p:cxnSp>
        <p:nvCxnSpPr>
          <p:cNvPr id="17" name="Straight Connector 16">
            <a:extLst>
              <a:ext uri="{FF2B5EF4-FFF2-40B4-BE49-F238E27FC236}">
                <a16:creationId xmlns:a16="http://schemas.microsoft.com/office/drawing/2014/main" id="{EA295A43-1396-45B5-B99A-E9ED790AF87A}"/>
              </a:ext>
            </a:extLst>
          </p:cNvPr>
          <p:cNvCxnSpPr>
            <a:cxnSpLocks/>
          </p:cNvCxnSpPr>
          <p:nvPr/>
        </p:nvCxnSpPr>
        <p:spPr>
          <a:xfrm>
            <a:off x="212053" y="5264760"/>
            <a:ext cx="0" cy="1282374"/>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Picture 17">
            <a:extLst>
              <a:ext uri="{FF2B5EF4-FFF2-40B4-BE49-F238E27FC236}">
                <a16:creationId xmlns:a16="http://schemas.microsoft.com/office/drawing/2014/main" id="{A0C4B391-0E36-40CB-B568-D4A15C5007F5}"/>
              </a:ext>
            </a:extLst>
          </p:cNvPr>
          <p:cNvPicPr>
            <a:picLocks noChangeAspect="1"/>
          </p:cNvPicPr>
          <p:nvPr/>
        </p:nvPicPr>
        <p:blipFill rotWithShape="1">
          <a:blip r:embed="rId2"/>
          <a:srcRect t="11254" b="10976"/>
          <a:stretch/>
        </p:blipFill>
        <p:spPr>
          <a:xfrm>
            <a:off x="3625742" y="585394"/>
            <a:ext cx="4940515" cy="3842228"/>
          </a:xfrm>
          <a:prstGeom prst="rect">
            <a:avLst/>
          </a:prstGeom>
        </p:spPr>
      </p:pic>
    </p:spTree>
    <p:extLst>
      <p:ext uri="{BB962C8B-B14F-4D97-AF65-F5344CB8AC3E}">
        <p14:creationId xmlns:p14="http://schemas.microsoft.com/office/powerpoint/2010/main" val="358695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2744-6211-476A-88BE-B32E7EDE0ADB}"/>
              </a:ext>
            </a:extLst>
          </p:cNvPr>
          <p:cNvSpPr>
            <a:spLocks noGrp="1"/>
          </p:cNvSpPr>
          <p:nvPr>
            <p:ph type="title"/>
          </p:nvPr>
        </p:nvSpPr>
        <p:spPr>
          <a:xfrm>
            <a:off x="810000" y="447188"/>
            <a:ext cx="2411502" cy="970450"/>
          </a:xfrm>
        </p:spPr>
        <p:txBody>
          <a:bodyPr/>
          <a:lstStyle/>
          <a:p>
            <a:r>
              <a:rPr lang="en-US" dirty="0"/>
              <a:t>Profile</a:t>
            </a:r>
            <a:endParaRPr lang="en-ID" dirty="0"/>
          </a:p>
        </p:txBody>
      </p:sp>
      <p:sp>
        <p:nvSpPr>
          <p:cNvPr id="5" name="TextBox 4">
            <a:extLst>
              <a:ext uri="{FF2B5EF4-FFF2-40B4-BE49-F238E27FC236}">
                <a16:creationId xmlns:a16="http://schemas.microsoft.com/office/drawing/2014/main" id="{D38A46A7-3B77-4F2B-AFC5-DE6CB1D21A1C}"/>
              </a:ext>
            </a:extLst>
          </p:cNvPr>
          <p:cNvSpPr txBox="1"/>
          <p:nvPr/>
        </p:nvSpPr>
        <p:spPr>
          <a:xfrm>
            <a:off x="150056" y="2439130"/>
            <a:ext cx="5392615" cy="4031873"/>
          </a:xfrm>
          <a:prstGeom prst="rect">
            <a:avLst/>
          </a:prstGeom>
          <a:noFill/>
        </p:spPr>
        <p:txBody>
          <a:bodyPr wrap="square">
            <a:spAutoFit/>
          </a:bodyPr>
          <a:lstStyle/>
          <a:p>
            <a:r>
              <a:rPr lang="en-ID" sz="1600" b="1" dirty="0"/>
              <a:t>Nama Perusahaan :</a:t>
            </a:r>
            <a:r>
              <a:rPr lang="en-ID" sz="1600" dirty="0"/>
              <a:t> </a:t>
            </a:r>
            <a:br>
              <a:rPr lang="en-ID" sz="1600" dirty="0"/>
            </a:br>
            <a:r>
              <a:rPr lang="en-ID" sz="1600" dirty="0"/>
              <a:t>PT. Satria Urban Perkasa</a:t>
            </a:r>
          </a:p>
          <a:p>
            <a:endParaRPr lang="en-ID" sz="1600" dirty="0"/>
          </a:p>
          <a:p>
            <a:r>
              <a:rPr lang="en-ID" sz="1600" b="1" dirty="0"/>
              <a:t>NPWP :</a:t>
            </a:r>
            <a:br>
              <a:rPr lang="en-ID" sz="1600" dirty="0"/>
            </a:br>
            <a:r>
              <a:rPr lang="en-ID" sz="1600" dirty="0"/>
              <a:t>61.095.638.5-726.000</a:t>
            </a:r>
          </a:p>
          <a:p>
            <a:endParaRPr lang="en-ID" sz="1600" dirty="0"/>
          </a:p>
          <a:p>
            <a:r>
              <a:rPr lang="en-ID" sz="1600" b="1" dirty="0"/>
              <a:t>NIB : </a:t>
            </a:r>
            <a:br>
              <a:rPr lang="en-ID" sz="1600" dirty="0"/>
            </a:br>
            <a:r>
              <a:rPr lang="en-ID" sz="1600" dirty="0"/>
              <a:t>2209220095515 </a:t>
            </a:r>
          </a:p>
          <a:p>
            <a:endParaRPr lang="en-ID" sz="1600" dirty="0"/>
          </a:p>
          <a:p>
            <a:r>
              <a:rPr lang="en-ID" sz="1600" b="1" dirty="0" err="1"/>
              <a:t>Tanggal</a:t>
            </a:r>
            <a:r>
              <a:rPr lang="en-ID" sz="1600" b="1" dirty="0"/>
              <a:t> </a:t>
            </a:r>
            <a:r>
              <a:rPr lang="en-ID" sz="1600" b="1" dirty="0" err="1"/>
              <a:t>berdiri</a:t>
            </a:r>
            <a:r>
              <a:rPr lang="en-ID" sz="1600" b="1" dirty="0"/>
              <a:t> :</a:t>
            </a:r>
            <a:r>
              <a:rPr lang="en-ID" sz="1600" dirty="0"/>
              <a:t> </a:t>
            </a:r>
            <a:br>
              <a:rPr lang="en-ID" sz="1600" dirty="0"/>
            </a:br>
            <a:r>
              <a:rPr lang="en-ID" sz="1600" dirty="0"/>
              <a:t>21 September 2022</a:t>
            </a:r>
          </a:p>
          <a:p>
            <a:endParaRPr lang="en-ID" sz="1600" dirty="0"/>
          </a:p>
          <a:p>
            <a:r>
              <a:rPr lang="en-ID" sz="1600" b="1" dirty="0"/>
              <a:t>Alamat Perusahaan : </a:t>
            </a:r>
            <a:br>
              <a:rPr lang="en-ID" sz="1600" dirty="0"/>
            </a:br>
            <a:r>
              <a:rPr lang="en-ID" sz="1600" dirty="0" err="1"/>
              <a:t>Jl.Masjid</a:t>
            </a:r>
            <a:r>
              <a:rPr lang="en-ID" sz="1600" dirty="0"/>
              <a:t> </a:t>
            </a:r>
            <a:r>
              <a:rPr lang="en-ID" sz="1600" dirty="0" err="1"/>
              <a:t>Nudur</a:t>
            </a:r>
            <a:r>
              <a:rPr lang="en-ID" sz="1600" dirty="0"/>
              <a:t> </a:t>
            </a:r>
            <a:r>
              <a:rPr lang="en-ID" sz="1600" dirty="0" err="1"/>
              <a:t>Hidayah</a:t>
            </a:r>
            <a:r>
              <a:rPr lang="en-ID" sz="1600" dirty="0"/>
              <a:t>, </a:t>
            </a:r>
            <a:r>
              <a:rPr lang="en-ID" sz="1600" dirty="0" err="1"/>
              <a:t>Desa</a:t>
            </a:r>
            <a:r>
              <a:rPr lang="en-ID" sz="1600" dirty="0"/>
              <a:t>/</a:t>
            </a:r>
            <a:r>
              <a:rPr lang="en-ID" sz="1600" dirty="0" err="1"/>
              <a:t>Kelurahan</a:t>
            </a:r>
            <a:r>
              <a:rPr lang="en-ID" sz="1600" dirty="0"/>
              <a:t> Long Kali, </a:t>
            </a:r>
          </a:p>
          <a:p>
            <a:r>
              <a:rPr lang="en-ID" sz="1600" dirty="0" err="1"/>
              <a:t>Kec</a:t>
            </a:r>
            <a:r>
              <a:rPr lang="en-ID" sz="1600" dirty="0"/>
              <a:t>. Long Kali, </a:t>
            </a:r>
            <a:r>
              <a:rPr lang="en-ID" sz="1600" dirty="0" err="1"/>
              <a:t>Kab</a:t>
            </a:r>
            <a:r>
              <a:rPr lang="en-ID" sz="1600" dirty="0"/>
              <a:t>. </a:t>
            </a:r>
            <a:r>
              <a:rPr lang="en-ID" sz="1600" dirty="0" err="1"/>
              <a:t>Paser</a:t>
            </a:r>
            <a:r>
              <a:rPr lang="en-ID" sz="1600" dirty="0"/>
              <a:t>, </a:t>
            </a:r>
            <a:r>
              <a:rPr lang="en-ID" sz="1600" dirty="0" err="1"/>
              <a:t>Provinsi</a:t>
            </a:r>
            <a:r>
              <a:rPr lang="en-ID" sz="1600" dirty="0"/>
              <a:t> Kalimantan Timur, </a:t>
            </a:r>
          </a:p>
          <a:p>
            <a:r>
              <a:rPr lang="en-ID" sz="1600" dirty="0"/>
              <a:t>Kode </a:t>
            </a:r>
            <a:r>
              <a:rPr lang="en-ID" sz="1600" dirty="0" err="1"/>
              <a:t>Pos</a:t>
            </a:r>
            <a:r>
              <a:rPr lang="en-ID" sz="1600" dirty="0"/>
              <a:t>: 76283, Indonesia.</a:t>
            </a:r>
          </a:p>
        </p:txBody>
      </p:sp>
      <p:cxnSp>
        <p:nvCxnSpPr>
          <p:cNvPr id="11" name="Straight Connector 10">
            <a:extLst>
              <a:ext uri="{FF2B5EF4-FFF2-40B4-BE49-F238E27FC236}">
                <a16:creationId xmlns:a16="http://schemas.microsoft.com/office/drawing/2014/main" id="{6941615A-6D5E-4AAF-8D68-485AF320D380}"/>
              </a:ext>
            </a:extLst>
          </p:cNvPr>
          <p:cNvCxnSpPr/>
          <p:nvPr/>
        </p:nvCxnSpPr>
        <p:spPr>
          <a:xfrm>
            <a:off x="5568464" y="2047264"/>
            <a:ext cx="0" cy="4677508"/>
          </a:xfrm>
          <a:prstGeom prst="line">
            <a:avLst/>
          </a:prstGeom>
        </p:spPr>
        <p:style>
          <a:lnRef idx="3">
            <a:schemeClr val="accent1"/>
          </a:lnRef>
          <a:fillRef idx="0">
            <a:schemeClr val="accent1"/>
          </a:fillRef>
          <a:effectRef idx="2">
            <a:schemeClr val="accent1"/>
          </a:effectRef>
          <a:fontRef idx="minor">
            <a:schemeClr val="tx1"/>
          </a:fontRef>
        </p:style>
      </p:cxnSp>
      <p:grpSp>
        <p:nvGrpSpPr>
          <p:cNvPr id="21" name="Group 20">
            <a:extLst>
              <a:ext uri="{FF2B5EF4-FFF2-40B4-BE49-F238E27FC236}">
                <a16:creationId xmlns:a16="http://schemas.microsoft.com/office/drawing/2014/main" id="{F851E930-198E-4F1D-AAA6-014A2A935AF7}"/>
              </a:ext>
            </a:extLst>
          </p:cNvPr>
          <p:cNvGrpSpPr/>
          <p:nvPr/>
        </p:nvGrpSpPr>
        <p:grpSpPr>
          <a:xfrm>
            <a:off x="4718614" y="372929"/>
            <a:ext cx="7338638" cy="1211182"/>
            <a:chOff x="4853362" y="279275"/>
            <a:chExt cx="7316067" cy="1211182"/>
          </a:xfrm>
        </p:grpSpPr>
        <p:sp>
          <p:nvSpPr>
            <p:cNvPr id="13" name="TextBox 12">
              <a:extLst>
                <a:ext uri="{FF2B5EF4-FFF2-40B4-BE49-F238E27FC236}">
                  <a16:creationId xmlns:a16="http://schemas.microsoft.com/office/drawing/2014/main" id="{46BD7228-B40B-4D6D-A751-2C994AB45A62}"/>
                </a:ext>
              </a:extLst>
            </p:cNvPr>
            <p:cNvSpPr txBox="1"/>
            <p:nvPr/>
          </p:nvSpPr>
          <p:spPr>
            <a:xfrm>
              <a:off x="4853362" y="279275"/>
              <a:ext cx="5176905" cy="1200329"/>
            </a:xfrm>
            <a:prstGeom prst="rect">
              <a:avLst/>
            </a:prstGeom>
            <a:noFill/>
          </p:spPr>
          <p:txBody>
            <a:bodyPr wrap="square">
              <a:spAutoFit/>
            </a:bodyPr>
            <a:lstStyle/>
            <a:p>
              <a:pPr algn="r"/>
              <a:r>
                <a:rPr lang="en-ID" sz="1200" dirty="0"/>
                <a:t> Phone : +62 812 5293 9996</a:t>
              </a:r>
            </a:p>
            <a:p>
              <a:pPr algn="r"/>
              <a:r>
                <a:rPr lang="en-ID" sz="1200" dirty="0"/>
                <a:t>Email : owner@universalcrackers.com</a:t>
              </a:r>
            </a:p>
            <a:p>
              <a:pPr algn="r"/>
              <a:r>
                <a:rPr lang="en-ID" sz="1200" dirty="0"/>
                <a:t> Website : www.universalcrackers.com</a:t>
              </a:r>
            </a:p>
            <a:p>
              <a:pPr algn="r"/>
              <a:r>
                <a:rPr lang="en-ID" sz="1200" dirty="0"/>
                <a:t>Alamat : Jl. Masjid </a:t>
              </a:r>
              <a:r>
                <a:rPr lang="en-ID" sz="1200" dirty="0" err="1"/>
                <a:t>Nudur</a:t>
              </a:r>
              <a:r>
                <a:rPr lang="en-ID" sz="1200" dirty="0"/>
                <a:t> </a:t>
              </a:r>
              <a:r>
                <a:rPr lang="en-ID" sz="1200" dirty="0" err="1"/>
                <a:t>Hidayah</a:t>
              </a:r>
              <a:r>
                <a:rPr lang="en-ID" sz="1200" dirty="0"/>
                <a:t>, </a:t>
              </a:r>
              <a:r>
                <a:rPr lang="en-ID" sz="1200" dirty="0" err="1"/>
                <a:t>Desa</a:t>
              </a:r>
              <a:r>
                <a:rPr lang="en-ID" sz="1200" dirty="0"/>
                <a:t>/</a:t>
              </a:r>
              <a:r>
                <a:rPr lang="en-ID" sz="1200" dirty="0" err="1"/>
                <a:t>Kelurahan</a:t>
              </a:r>
              <a:r>
                <a:rPr lang="en-ID" sz="1200" dirty="0"/>
                <a:t>. Long Kali </a:t>
              </a:r>
            </a:p>
            <a:p>
              <a:pPr algn="r"/>
              <a:r>
                <a:rPr lang="en-ID" sz="1200" dirty="0" err="1"/>
                <a:t>Kec</a:t>
              </a:r>
              <a:r>
                <a:rPr lang="en-ID" sz="1200" dirty="0"/>
                <a:t>. Long Kali, </a:t>
              </a:r>
              <a:r>
                <a:rPr lang="en-ID" sz="1200" dirty="0" err="1"/>
                <a:t>Kab</a:t>
              </a:r>
              <a:r>
                <a:rPr lang="en-ID" sz="1200" dirty="0"/>
                <a:t>. </a:t>
              </a:r>
              <a:r>
                <a:rPr lang="en-ID" sz="1200" dirty="0" err="1"/>
                <a:t>Paser</a:t>
              </a:r>
              <a:r>
                <a:rPr lang="en-ID" sz="1200" dirty="0"/>
                <a:t>, </a:t>
              </a:r>
              <a:r>
                <a:rPr lang="en-ID" sz="1200" dirty="0" err="1"/>
                <a:t>Provinsi</a:t>
              </a:r>
              <a:r>
                <a:rPr lang="en-ID" sz="1200" dirty="0"/>
                <a:t> Kalimantan Timur </a:t>
              </a:r>
            </a:p>
            <a:p>
              <a:pPr algn="r"/>
              <a:r>
                <a:rPr lang="en-ID" sz="1200" dirty="0"/>
                <a:t>Kode </a:t>
              </a:r>
              <a:r>
                <a:rPr lang="en-ID" sz="1200" dirty="0" err="1"/>
                <a:t>Pos</a:t>
              </a:r>
              <a:r>
                <a:rPr lang="en-ID" sz="1200" dirty="0"/>
                <a:t>: 76283, Indonesia</a:t>
              </a:r>
            </a:p>
          </p:txBody>
        </p:sp>
        <p:pic>
          <p:nvPicPr>
            <p:cNvPr id="15" name="Picture 14">
              <a:extLst>
                <a:ext uri="{FF2B5EF4-FFF2-40B4-BE49-F238E27FC236}">
                  <a16:creationId xmlns:a16="http://schemas.microsoft.com/office/drawing/2014/main" id="{E2BCEF5C-77F7-47CA-A366-6CCE6036A632}"/>
                </a:ext>
              </a:extLst>
            </p:cNvPr>
            <p:cNvPicPr>
              <a:picLocks noChangeAspect="1"/>
            </p:cNvPicPr>
            <p:nvPr/>
          </p:nvPicPr>
          <p:blipFill>
            <a:blip r:embed="rId2"/>
            <a:stretch>
              <a:fillRect/>
            </a:stretch>
          </p:blipFill>
          <p:spPr>
            <a:xfrm>
              <a:off x="10263177" y="279275"/>
              <a:ext cx="1673342" cy="970451"/>
            </a:xfrm>
            <a:prstGeom prst="rect">
              <a:avLst/>
            </a:prstGeom>
          </p:spPr>
        </p:pic>
        <p:sp>
          <p:nvSpPr>
            <p:cNvPr id="17" name="TextBox 16">
              <a:extLst>
                <a:ext uri="{FF2B5EF4-FFF2-40B4-BE49-F238E27FC236}">
                  <a16:creationId xmlns:a16="http://schemas.microsoft.com/office/drawing/2014/main" id="{81155724-B4E4-4710-95D1-A799A3BA294B}"/>
                </a:ext>
              </a:extLst>
            </p:cNvPr>
            <p:cNvSpPr txBox="1"/>
            <p:nvPr/>
          </p:nvSpPr>
          <p:spPr>
            <a:xfrm>
              <a:off x="10030267" y="1213458"/>
              <a:ext cx="2139162" cy="276999"/>
            </a:xfrm>
            <a:prstGeom prst="rect">
              <a:avLst/>
            </a:prstGeom>
            <a:noFill/>
          </p:spPr>
          <p:txBody>
            <a:bodyPr wrap="square" rtlCol="0">
              <a:spAutoFit/>
            </a:bodyPr>
            <a:lstStyle/>
            <a:p>
              <a:pPr algn="ctr"/>
              <a:r>
                <a:rPr lang="en-ID" sz="1200" b="1" dirty="0"/>
                <a:t>PT.SATRIA URBAN PERKASA</a:t>
              </a:r>
            </a:p>
          </p:txBody>
        </p:sp>
        <p:cxnSp>
          <p:nvCxnSpPr>
            <p:cNvPr id="18" name="Straight Connector 17">
              <a:extLst>
                <a:ext uri="{FF2B5EF4-FFF2-40B4-BE49-F238E27FC236}">
                  <a16:creationId xmlns:a16="http://schemas.microsoft.com/office/drawing/2014/main" id="{88DF5F6D-DF94-4EE2-A182-072441F5FABD}"/>
                </a:ext>
              </a:extLst>
            </p:cNvPr>
            <p:cNvCxnSpPr>
              <a:cxnSpLocks/>
            </p:cNvCxnSpPr>
            <p:nvPr/>
          </p:nvCxnSpPr>
          <p:spPr>
            <a:xfrm flipH="1">
              <a:off x="9989413" y="279275"/>
              <a:ext cx="11723" cy="1198098"/>
            </a:xfrm>
            <a:prstGeom prst="line">
              <a:avLst/>
            </a:prstGeom>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470451B9-FA34-48B4-B9C2-86F4B1B22545}"/>
              </a:ext>
            </a:extLst>
          </p:cNvPr>
          <p:cNvSpPr txBox="1"/>
          <p:nvPr/>
        </p:nvSpPr>
        <p:spPr>
          <a:xfrm>
            <a:off x="5718659" y="2518294"/>
            <a:ext cx="6104964" cy="3539430"/>
          </a:xfrm>
          <a:prstGeom prst="rect">
            <a:avLst/>
          </a:prstGeom>
          <a:noFill/>
        </p:spPr>
        <p:txBody>
          <a:bodyPr wrap="square">
            <a:spAutoFit/>
          </a:bodyPr>
          <a:lstStyle/>
          <a:p>
            <a:r>
              <a:rPr lang="en-ID" sz="1600" b="1" dirty="0" err="1"/>
              <a:t>Kegiatan</a:t>
            </a:r>
            <a:r>
              <a:rPr lang="en-ID" sz="1600" b="1" dirty="0"/>
              <a:t> </a:t>
            </a:r>
            <a:r>
              <a:rPr lang="en-ID" sz="1600" b="1" dirty="0" err="1"/>
              <a:t>usaha</a:t>
            </a:r>
            <a:r>
              <a:rPr lang="en-ID" sz="1600" b="1" dirty="0"/>
              <a:t> :</a:t>
            </a:r>
            <a:endParaRPr lang="en-ID" sz="1600" dirty="0"/>
          </a:p>
          <a:p>
            <a:r>
              <a:rPr lang="en-ID" sz="1600" dirty="0"/>
              <a:t>46100  - 	</a:t>
            </a:r>
            <a:r>
              <a:rPr lang="en-ID" sz="1600" dirty="0" err="1"/>
              <a:t>Perdagangan</a:t>
            </a:r>
            <a:r>
              <a:rPr lang="en-ID" sz="1600" dirty="0"/>
              <a:t> </a:t>
            </a:r>
            <a:r>
              <a:rPr lang="en-ID" sz="1600" dirty="0" err="1"/>
              <a:t>Besar</a:t>
            </a:r>
            <a:r>
              <a:rPr lang="en-ID" sz="1600" dirty="0"/>
              <a:t> Atas Dasar </a:t>
            </a:r>
            <a:r>
              <a:rPr lang="en-ID" sz="1600" dirty="0" err="1"/>
              <a:t>Balas</a:t>
            </a:r>
            <a:r>
              <a:rPr lang="en-ID" sz="1600" dirty="0"/>
              <a:t> Jasa (Fee) </a:t>
            </a:r>
            <a:br>
              <a:rPr lang="en-ID" sz="1600" dirty="0"/>
            </a:br>
            <a:r>
              <a:rPr lang="en-ID" sz="1600" dirty="0"/>
              <a:t>		</a:t>
            </a:r>
            <a:r>
              <a:rPr lang="en-ID" sz="1600" dirty="0" err="1"/>
              <a:t>Atau</a:t>
            </a:r>
            <a:r>
              <a:rPr lang="en-ID" sz="1600" dirty="0"/>
              <a:t> </a:t>
            </a:r>
            <a:r>
              <a:rPr lang="en-ID" sz="1600" dirty="0" err="1"/>
              <a:t>Kontrak</a:t>
            </a:r>
            <a:endParaRPr lang="en-ID" sz="1600" dirty="0"/>
          </a:p>
          <a:p>
            <a:r>
              <a:rPr lang="en-ID" sz="1600" dirty="0"/>
              <a:t>46206  - 	</a:t>
            </a:r>
            <a:r>
              <a:rPr lang="en-ID" sz="1600" dirty="0" err="1"/>
              <a:t>Perdagangan</a:t>
            </a:r>
            <a:r>
              <a:rPr lang="en-ID" sz="1600" dirty="0"/>
              <a:t> </a:t>
            </a:r>
            <a:r>
              <a:rPr lang="en-ID" sz="1600" dirty="0" err="1"/>
              <a:t>Besar</a:t>
            </a:r>
            <a:r>
              <a:rPr lang="en-ID" sz="1600" dirty="0"/>
              <a:t> Hasil </a:t>
            </a:r>
            <a:r>
              <a:rPr lang="en-ID" sz="1600" dirty="0" err="1"/>
              <a:t>Perikanan</a:t>
            </a:r>
            <a:endParaRPr lang="en-ID" sz="1600" dirty="0"/>
          </a:p>
          <a:p>
            <a:endParaRPr lang="en-ID" sz="1600" dirty="0"/>
          </a:p>
          <a:p>
            <a:r>
              <a:rPr lang="en-ID" sz="1600" dirty="0"/>
              <a:t>46324  - 	</a:t>
            </a:r>
            <a:r>
              <a:rPr lang="en-ID" sz="1600" dirty="0" err="1"/>
              <a:t>Perdagangan</a:t>
            </a:r>
            <a:r>
              <a:rPr lang="en-ID" sz="1600" dirty="0"/>
              <a:t> </a:t>
            </a:r>
            <a:r>
              <a:rPr lang="en-ID" sz="1600" dirty="0" err="1"/>
              <a:t>Besar</a:t>
            </a:r>
            <a:r>
              <a:rPr lang="en-ID" sz="1600" dirty="0"/>
              <a:t> Hasil </a:t>
            </a:r>
            <a:r>
              <a:rPr lang="en-ID" sz="1600" dirty="0" err="1"/>
              <a:t>Olahan</a:t>
            </a:r>
            <a:r>
              <a:rPr lang="en-ID" sz="1600" dirty="0"/>
              <a:t> </a:t>
            </a:r>
            <a:r>
              <a:rPr lang="en-ID" sz="1600" dirty="0" err="1"/>
              <a:t>Perikanan</a:t>
            </a:r>
            <a:endParaRPr lang="en-ID" sz="1600" dirty="0"/>
          </a:p>
          <a:p>
            <a:endParaRPr lang="en-ID" sz="1600" dirty="0"/>
          </a:p>
          <a:p>
            <a:r>
              <a:rPr lang="en-ID" sz="1600" dirty="0"/>
              <a:t>46339  - 	</a:t>
            </a:r>
            <a:r>
              <a:rPr lang="en-ID" sz="1600" dirty="0" err="1"/>
              <a:t>Perdagangan</a:t>
            </a:r>
            <a:r>
              <a:rPr lang="en-ID" sz="1600" dirty="0"/>
              <a:t> </a:t>
            </a:r>
            <a:r>
              <a:rPr lang="en-ID" sz="1600" dirty="0" err="1"/>
              <a:t>Besar</a:t>
            </a:r>
            <a:r>
              <a:rPr lang="en-ID" sz="1600" dirty="0"/>
              <a:t> </a:t>
            </a:r>
            <a:r>
              <a:rPr lang="en-ID" sz="1600" dirty="0" err="1"/>
              <a:t>Makanan</a:t>
            </a:r>
            <a:r>
              <a:rPr lang="en-ID" sz="1600" dirty="0"/>
              <a:t> Dan </a:t>
            </a:r>
            <a:r>
              <a:rPr lang="en-ID" sz="1600" dirty="0" err="1"/>
              <a:t>Minuman</a:t>
            </a:r>
            <a:br>
              <a:rPr lang="en-ID" sz="1600" dirty="0"/>
            </a:br>
            <a:r>
              <a:rPr lang="en-ID" sz="1600" dirty="0"/>
              <a:t>		</a:t>
            </a:r>
            <a:r>
              <a:rPr lang="en-ID" sz="1600" dirty="0" err="1"/>
              <a:t>Lainnya</a:t>
            </a:r>
            <a:endParaRPr lang="en-ID" sz="1600" dirty="0"/>
          </a:p>
          <a:p>
            <a:r>
              <a:rPr lang="en-ID" sz="1600" dirty="0"/>
              <a:t>46491  - 	</a:t>
            </a:r>
            <a:r>
              <a:rPr lang="en-ID" sz="1600" dirty="0" err="1"/>
              <a:t>Perdagangan</a:t>
            </a:r>
            <a:r>
              <a:rPr lang="en-ID" sz="1600" dirty="0"/>
              <a:t> </a:t>
            </a:r>
            <a:r>
              <a:rPr lang="en-ID" sz="1600" dirty="0" err="1"/>
              <a:t>Besar</a:t>
            </a:r>
            <a:r>
              <a:rPr lang="en-ID" sz="1600" dirty="0"/>
              <a:t> </a:t>
            </a:r>
            <a:r>
              <a:rPr lang="en-ID" sz="1600" dirty="0" err="1"/>
              <a:t>Peralatan</a:t>
            </a:r>
            <a:r>
              <a:rPr lang="en-ID" sz="1600" dirty="0"/>
              <a:t> Dan </a:t>
            </a:r>
            <a:r>
              <a:rPr lang="en-ID" sz="1600" dirty="0" err="1"/>
              <a:t>Perlengkapan</a:t>
            </a:r>
            <a:br>
              <a:rPr lang="en-ID" sz="1600" dirty="0"/>
            </a:br>
            <a:r>
              <a:rPr lang="en-ID" sz="1600" dirty="0"/>
              <a:t>		</a:t>
            </a:r>
            <a:r>
              <a:rPr lang="en-ID" sz="1600" dirty="0" err="1"/>
              <a:t>Rumah</a:t>
            </a:r>
            <a:r>
              <a:rPr lang="en-ID" sz="1600" dirty="0"/>
              <a:t> </a:t>
            </a:r>
            <a:r>
              <a:rPr lang="en-ID" sz="1600" dirty="0" err="1"/>
              <a:t>Tangga</a:t>
            </a:r>
            <a:endParaRPr lang="en-ID" sz="1600" dirty="0"/>
          </a:p>
          <a:p>
            <a:r>
              <a:rPr lang="en-ID" sz="1600" dirty="0"/>
              <a:t>46696  - 	</a:t>
            </a:r>
            <a:r>
              <a:rPr lang="en-ID" sz="1600" dirty="0" err="1"/>
              <a:t>Perdagangan</a:t>
            </a:r>
            <a:r>
              <a:rPr lang="en-ID" sz="1600" dirty="0"/>
              <a:t> </a:t>
            </a:r>
            <a:r>
              <a:rPr lang="en-ID" sz="1600" dirty="0" err="1"/>
              <a:t>Besar</a:t>
            </a:r>
            <a:r>
              <a:rPr lang="en-ID" sz="1600" dirty="0"/>
              <a:t> </a:t>
            </a:r>
            <a:r>
              <a:rPr lang="en-ID" sz="1600" dirty="0" err="1"/>
              <a:t>Barang</a:t>
            </a:r>
            <a:r>
              <a:rPr lang="en-ID" sz="1600" dirty="0"/>
              <a:t> </a:t>
            </a:r>
            <a:r>
              <a:rPr lang="en-ID" sz="1600" dirty="0" err="1"/>
              <a:t>Bekas</a:t>
            </a:r>
            <a:r>
              <a:rPr lang="en-ID" sz="1600" dirty="0"/>
              <a:t> Dan </a:t>
            </a:r>
            <a:r>
              <a:rPr lang="en-ID" sz="1600" dirty="0" err="1"/>
              <a:t>Sisa-sisa</a:t>
            </a:r>
            <a:endParaRPr lang="en-ID" sz="1600" dirty="0"/>
          </a:p>
          <a:p>
            <a:r>
              <a:rPr lang="en-ID" sz="1600" dirty="0"/>
              <a:t>		</a:t>
            </a:r>
            <a:r>
              <a:rPr lang="en-ID" sz="1600" dirty="0" err="1"/>
              <a:t>Tak</a:t>
            </a:r>
            <a:r>
              <a:rPr lang="en-ID" sz="1600" dirty="0"/>
              <a:t> </a:t>
            </a:r>
            <a:r>
              <a:rPr lang="en-ID" sz="1600" dirty="0" err="1"/>
              <a:t>Terpakai</a:t>
            </a:r>
            <a:r>
              <a:rPr lang="en-ID" sz="1600" dirty="0"/>
              <a:t> (Scrap) </a:t>
            </a:r>
          </a:p>
          <a:p>
            <a:r>
              <a:rPr lang="en-ID" sz="1600" dirty="0"/>
              <a:t>46900  - 	</a:t>
            </a:r>
            <a:r>
              <a:rPr lang="en-ID" sz="1600" dirty="0" err="1"/>
              <a:t>Perdagangan</a:t>
            </a:r>
            <a:r>
              <a:rPr lang="en-ID" sz="1600" dirty="0"/>
              <a:t> </a:t>
            </a:r>
            <a:r>
              <a:rPr lang="en-ID" sz="1600" dirty="0" err="1"/>
              <a:t>Besar</a:t>
            </a:r>
            <a:r>
              <a:rPr lang="en-ID" sz="1600" dirty="0"/>
              <a:t> </a:t>
            </a:r>
            <a:r>
              <a:rPr lang="en-ID" sz="1600" dirty="0" err="1"/>
              <a:t>Berbagai</a:t>
            </a:r>
            <a:r>
              <a:rPr lang="en-ID" sz="1600" dirty="0"/>
              <a:t> </a:t>
            </a:r>
            <a:r>
              <a:rPr lang="en-ID" sz="1600" dirty="0" err="1"/>
              <a:t>Macam</a:t>
            </a:r>
            <a:r>
              <a:rPr lang="en-ID" sz="1600" dirty="0"/>
              <a:t> </a:t>
            </a:r>
            <a:r>
              <a:rPr lang="en-ID" sz="1600" dirty="0" err="1"/>
              <a:t>Barang</a:t>
            </a:r>
            <a:endParaRPr lang="en-ID" sz="1600" dirty="0"/>
          </a:p>
        </p:txBody>
      </p:sp>
    </p:spTree>
    <p:extLst>
      <p:ext uri="{BB962C8B-B14F-4D97-AF65-F5344CB8AC3E}">
        <p14:creationId xmlns:p14="http://schemas.microsoft.com/office/powerpoint/2010/main" val="127069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B596-1357-474C-8837-D0F53D639EAC}"/>
              </a:ext>
            </a:extLst>
          </p:cNvPr>
          <p:cNvSpPr>
            <a:spLocks noGrp="1"/>
          </p:cNvSpPr>
          <p:nvPr>
            <p:ph type="title"/>
          </p:nvPr>
        </p:nvSpPr>
        <p:spPr>
          <a:xfrm>
            <a:off x="810000" y="447188"/>
            <a:ext cx="3649458" cy="970450"/>
          </a:xfrm>
        </p:spPr>
        <p:txBody>
          <a:bodyPr/>
          <a:lstStyle/>
          <a:p>
            <a:r>
              <a:rPr lang="en-US" dirty="0" err="1"/>
              <a:t>Tentang</a:t>
            </a:r>
            <a:r>
              <a:rPr lang="en-US" dirty="0"/>
              <a:t> kami</a:t>
            </a:r>
            <a:endParaRPr lang="en-ID" dirty="0"/>
          </a:p>
        </p:txBody>
      </p:sp>
      <p:sp>
        <p:nvSpPr>
          <p:cNvPr id="5" name="TextBox 4">
            <a:extLst>
              <a:ext uri="{FF2B5EF4-FFF2-40B4-BE49-F238E27FC236}">
                <a16:creationId xmlns:a16="http://schemas.microsoft.com/office/drawing/2014/main" id="{EE7EA387-8C65-4F01-8B29-6C79A93931F9}"/>
              </a:ext>
            </a:extLst>
          </p:cNvPr>
          <p:cNvSpPr txBox="1"/>
          <p:nvPr/>
        </p:nvSpPr>
        <p:spPr>
          <a:xfrm>
            <a:off x="0" y="2468772"/>
            <a:ext cx="12191999" cy="830997"/>
          </a:xfrm>
          <a:prstGeom prst="rect">
            <a:avLst/>
          </a:prstGeom>
          <a:noFill/>
        </p:spPr>
        <p:txBody>
          <a:bodyPr wrap="square">
            <a:spAutoFit/>
          </a:bodyPr>
          <a:lstStyle/>
          <a:p>
            <a:pPr algn="ctr"/>
            <a:r>
              <a:rPr lang="en-ID" sz="1600" dirty="0"/>
              <a:t>Satria Urban Perkasa </a:t>
            </a:r>
            <a:r>
              <a:rPr lang="en-ID" sz="1600" dirty="0" err="1"/>
              <a:t>adalah</a:t>
            </a:r>
            <a:r>
              <a:rPr lang="en-ID" sz="1600" dirty="0"/>
              <a:t> </a:t>
            </a:r>
            <a:r>
              <a:rPr lang="en-ID" sz="1600" dirty="0" err="1"/>
              <a:t>perusahaan</a:t>
            </a:r>
            <a:r>
              <a:rPr lang="en-ID" sz="1600" dirty="0"/>
              <a:t> yang </a:t>
            </a:r>
            <a:r>
              <a:rPr lang="en-ID" sz="1600" dirty="0" err="1"/>
              <a:t>begerak</a:t>
            </a:r>
            <a:r>
              <a:rPr lang="en-ID" sz="1600" dirty="0"/>
              <a:t> di </a:t>
            </a:r>
            <a:r>
              <a:rPr lang="en-ID" sz="1600" dirty="0" err="1"/>
              <a:t>bidang</a:t>
            </a:r>
            <a:r>
              <a:rPr lang="en-ID" sz="1600" dirty="0"/>
              <a:t> </a:t>
            </a:r>
            <a:r>
              <a:rPr lang="en-ID" sz="1600" dirty="0" err="1"/>
              <a:t>ekspor</a:t>
            </a:r>
            <a:r>
              <a:rPr lang="en-ID" sz="1600" dirty="0"/>
              <a:t> </a:t>
            </a:r>
            <a:r>
              <a:rPr lang="en-ID" sz="1600" dirty="0" err="1"/>
              <a:t>impor</a:t>
            </a:r>
            <a:r>
              <a:rPr lang="en-ID" sz="1600" dirty="0"/>
              <a:t> </a:t>
            </a:r>
            <a:r>
              <a:rPr lang="en-ID" sz="1600" dirty="0" err="1"/>
              <a:t>dikhususkan</a:t>
            </a:r>
            <a:r>
              <a:rPr lang="en-ID" sz="1600" dirty="0"/>
              <a:t> </a:t>
            </a:r>
            <a:r>
              <a:rPr lang="en-ID" sz="1600" dirty="0" err="1"/>
              <a:t>bekerja</a:t>
            </a:r>
            <a:r>
              <a:rPr lang="en-ID" sz="1600" dirty="0"/>
              <a:t> </a:t>
            </a:r>
            <a:r>
              <a:rPr lang="en-ID" sz="1600" dirty="0" err="1"/>
              <a:t>sama</a:t>
            </a:r>
            <a:r>
              <a:rPr lang="en-ID" sz="1600" dirty="0"/>
              <a:t> </a:t>
            </a:r>
            <a:r>
              <a:rPr lang="en-ID" sz="1600" dirty="0" err="1"/>
              <a:t>dengan</a:t>
            </a:r>
            <a:r>
              <a:rPr lang="en-ID" sz="1600" dirty="0"/>
              <a:t> </a:t>
            </a:r>
            <a:r>
              <a:rPr lang="en-ID" sz="1600" dirty="0" err="1"/>
              <a:t>beberapa</a:t>
            </a:r>
            <a:r>
              <a:rPr lang="en-ID" sz="1600" dirty="0"/>
              <a:t> UMKM Daerah </a:t>
            </a:r>
            <a:r>
              <a:rPr lang="en-ID" sz="1600" dirty="0" err="1"/>
              <a:t>Jawa</a:t>
            </a:r>
            <a:r>
              <a:rPr lang="en-ID" sz="1600" dirty="0"/>
              <a:t> Timur </a:t>
            </a:r>
            <a:r>
              <a:rPr lang="en-ID" sz="1600" dirty="0" err="1"/>
              <a:t>guna</a:t>
            </a:r>
            <a:r>
              <a:rPr lang="en-ID" sz="1600" dirty="0"/>
              <a:t> </a:t>
            </a:r>
            <a:r>
              <a:rPr lang="en-ID" sz="1600" dirty="0" err="1"/>
              <a:t>membantu</a:t>
            </a:r>
            <a:r>
              <a:rPr lang="en-ID" sz="1600" dirty="0"/>
              <a:t> </a:t>
            </a:r>
            <a:r>
              <a:rPr lang="en-ID" sz="1600" dirty="0" err="1"/>
              <a:t>perekonomian</a:t>
            </a:r>
            <a:r>
              <a:rPr lang="en-ID" sz="1600" dirty="0"/>
              <a:t> </a:t>
            </a:r>
            <a:r>
              <a:rPr lang="en-ID" sz="1600" dirty="0" err="1"/>
              <a:t>sekitar</a:t>
            </a:r>
            <a:r>
              <a:rPr lang="en-ID" sz="1600" dirty="0"/>
              <a:t> </a:t>
            </a:r>
            <a:r>
              <a:rPr lang="en-ID" sz="1600" dirty="0" err="1"/>
              <a:t>serta</a:t>
            </a:r>
            <a:r>
              <a:rPr lang="en-ID" sz="1600" dirty="0"/>
              <a:t> </a:t>
            </a:r>
            <a:r>
              <a:rPr lang="en-ID" sz="1600" dirty="0" err="1"/>
              <a:t>membawa</a:t>
            </a:r>
            <a:r>
              <a:rPr lang="en-ID" sz="1600" dirty="0"/>
              <a:t> dan </a:t>
            </a:r>
            <a:r>
              <a:rPr lang="en-ID" sz="1600" dirty="0" err="1"/>
              <a:t>mengenalkan</a:t>
            </a:r>
            <a:r>
              <a:rPr lang="en-ID" sz="1600" dirty="0"/>
              <a:t> </a:t>
            </a:r>
            <a:r>
              <a:rPr lang="en-ID" sz="1600" dirty="0" err="1"/>
              <a:t>berbagai</a:t>
            </a:r>
            <a:r>
              <a:rPr lang="en-ID" sz="1600" dirty="0"/>
              <a:t> </a:t>
            </a:r>
            <a:r>
              <a:rPr lang="en-ID" sz="1600" dirty="0" err="1"/>
              <a:t>macam</a:t>
            </a:r>
            <a:r>
              <a:rPr lang="en-ID" sz="1600" dirty="0"/>
              <a:t> </a:t>
            </a:r>
            <a:r>
              <a:rPr lang="en-ID" sz="1600" dirty="0" err="1"/>
              <a:t>produk</a:t>
            </a:r>
            <a:r>
              <a:rPr lang="en-ID" sz="1600" dirty="0"/>
              <a:t> Indonesia di </a:t>
            </a:r>
            <a:r>
              <a:rPr lang="en-ID" sz="1600" dirty="0" err="1"/>
              <a:t>Manca</a:t>
            </a:r>
            <a:r>
              <a:rPr lang="en-ID" sz="1600" dirty="0"/>
              <a:t> Negara</a:t>
            </a:r>
          </a:p>
        </p:txBody>
      </p:sp>
      <p:sp>
        <p:nvSpPr>
          <p:cNvPr id="7" name="TextBox 6">
            <a:extLst>
              <a:ext uri="{FF2B5EF4-FFF2-40B4-BE49-F238E27FC236}">
                <a16:creationId xmlns:a16="http://schemas.microsoft.com/office/drawing/2014/main" id="{EFBC9635-0FF6-42EB-82C8-586D6708D578}"/>
              </a:ext>
            </a:extLst>
          </p:cNvPr>
          <p:cNvSpPr txBox="1"/>
          <p:nvPr/>
        </p:nvSpPr>
        <p:spPr>
          <a:xfrm>
            <a:off x="202807" y="3444861"/>
            <a:ext cx="11786382" cy="1077218"/>
          </a:xfrm>
          <a:prstGeom prst="rect">
            <a:avLst/>
          </a:prstGeom>
          <a:noFill/>
        </p:spPr>
        <p:txBody>
          <a:bodyPr wrap="square">
            <a:spAutoFit/>
          </a:bodyPr>
          <a:lstStyle/>
          <a:p>
            <a:r>
              <a:rPr lang="en-ID" sz="1600" dirty="0"/>
              <a:t>VISI :</a:t>
            </a:r>
            <a:br>
              <a:rPr lang="en-ID" sz="1600" dirty="0"/>
            </a:br>
            <a:r>
              <a:rPr lang="en-ID" sz="1600" dirty="0"/>
              <a:t>•	</a:t>
            </a:r>
            <a:r>
              <a:rPr lang="en-ID" sz="1600" dirty="0" err="1"/>
              <a:t>Menjadikan</a:t>
            </a:r>
            <a:r>
              <a:rPr lang="en-ID" sz="1600" dirty="0"/>
              <a:t> Satria Urban Perkasa </a:t>
            </a:r>
            <a:r>
              <a:rPr lang="en-ID" sz="1600" dirty="0" err="1"/>
              <a:t>sebagai</a:t>
            </a:r>
            <a:r>
              <a:rPr lang="en-ID" sz="1600" dirty="0"/>
              <a:t> </a:t>
            </a:r>
            <a:r>
              <a:rPr lang="en-ID" sz="1600" dirty="0" err="1"/>
              <a:t>perusahaan</a:t>
            </a:r>
            <a:r>
              <a:rPr lang="en-ID" sz="1600" dirty="0"/>
              <a:t> yang </a:t>
            </a:r>
            <a:r>
              <a:rPr lang="en-ID" sz="1600" dirty="0" err="1"/>
              <a:t>Inspiratif</a:t>
            </a:r>
            <a:r>
              <a:rPr lang="en-ID" sz="1600" dirty="0"/>
              <a:t> </a:t>
            </a:r>
            <a:r>
              <a:rPr lang="en-ID" sz="1600" dirty="0" err="1"/>
              <a:t>untuk</a:t>
            </a:r>
            <a:r>
              <a:rPr lang="en-ID" sz="1600" dirty="0"/>
              <a:t> </a:t>
            </a:r>
            <a:r>
              <a:rPr lang="en-ID" sz="1600" dirty="0" err="1"/>
              <a:t>mengembangakan</a:t>
            </a:r>
            <a:r>
              <a:rPr lang="en-ID" sz="1600" dirty="0"/>
              <a:t> dan </a:t>
            </a:r>
            <a:br>
              <a:rPr lang="en-ID" sz="1600" dirty="0"/>
            </a:br>
            <a:r>
              <a:rPr lang="en-ID" sz="1600" dirty="0"/>
              <a:t>	</a:t>
            </a:r>
            <a:r>
              <a:rPr lang="en-ID" sz="1600" dirty="0" err="1"/>
              <a:t>mempromosikan</a:t>
            </a:r>
            <a:r>
              <a:rPr lang="en-ID" sz="1600" dirty="0"/>
              <a:t> </a:t>
            </a:r>
            <a:r>
              <a:rPr lang="en-ID" sz="1600" dirty="0" err="1"/>
              <a:t>berbagai</a:t>
            </a:r>
            <a:r>
              <a:rPr lang="en-ID" sz="1600" dirty="0"/>
              <a:t> </a:t>
            </a:r>
            <a:r>
              <a:rPr lang="en-ID" sz="1600" dirty="0" err="1"/>
              <a:t>macam</a:t>
            </a:r>
            <a:r>
              <a:rPr lang="en-ID" sz="1600" dirty="0"/>
              <a:t> </a:t>
            </a:r>
            <a:r>
              <a:rPr lang="en-ID" sz="1600" dirty="0" err="1"/>
              <a:t>produk</a:t>
            </a:r>
            <a:r>
              <a:rPr lang="en-ID" sz="1600" dirty="0"/>
              <a:t> </a:t>
            </a:r>
            <a:r>
              <a:rPr lang="en-ID" sz="1600" dirty="0" err="1"/>
              <a:t>khas</a:t>
            </a:r>
            <a:r>
              <a:rPr lang="en-ID" sz="1600" dirty="0"/>
              <a:t> Indonesia </a:t>
            </a:r>
            <a:r>
              <a:rPr lang="en-ID" sz="1600" dirty="0" err="1"/>
              <a:t>ke</a:t>
            </a:r>
            <a:r>
              <a:rPr lang="en-ID" sz="1600" dirty="0"/>
              <a:t> </a:t>
            </a:r>
            <a:r>
              <a:rPr lang="en-ID" sz="1600" dirty="0" err="1"/>
              <a:t>berbagai</a:t>
            </a:r>
            <a:r>
              <a:rPr lang="en-ID" sz="1600" dirty="0"/>
              <a:t> Negara dan </a:t>
            </a:r>
            <a:r>
              <a:rPr lang="en-ID" sz="1600" dirty="0" err="1"/>
              <a:t>Produktif</a:t>
            </a:r>
            <a:r>
              <a:rPr lang="en-ID" sz="1600" dirty="0"/>
              <a:t> </a:t>
            </a:r>
            <a:r>
              <a:rPr lang="en-ID" sz="1600" dirty="0" err="1"/>
              <a:t>dalam</a:t>
            </a:r>
            <a:r>
              <a:rPr lang="en-ID" sz="1600" dirty="0"/>
              <a:t> </a:t>
            </a:r>
            <a:r>
              <a:rPr lang="en-ID" sz="1600" dirty="0" err="1"/>
              <a:t>memajukan</a:t>
            </a:r>
            <a:br>
              <a:rPr lang="en-ID" sz="1600" dirty="0"/>
            </a:br>
            <a:r>
              <a:rPr lang="en-ID" sz="1600" dirty="0"/>
              <a:t>	UMKM Indonesia.</a:t>
            </a:r>
          </a:p>
        </p:txBody>
      </p:sp>
      <p:sp>
        <p:nvSpPr>
          <p:cNvPr id="9" name="TextBox 8">
            <a:extLst>
              <a:ext uri="{FF2B5EF4-FFF2-40B4-BE49-F238E27FC236}">
                <a16:creationId xmlns:a16="http://schemas.microsoft.com/office/drawing/2014/main" id="{6071E977-90C9-481B-B99F-209D55C416A5}"/>
              </a:ext>
            </a:extLst>
          </p:cNvPr>
          <p:cNvSpPr txBox="1"/>
          <p:nvPr/>
        </p:nvSpPr>
        <p:spPr>
          <a:xfrm>
            <a:off x="202807" y="4582170"/>
            <a:ext cx="11786382" cy="2062103"/>
          </a:xfrm>
          <a:prstGeom prst="rect">
            <a:avLst/>
          </a:prstGeom>
          <a:noFill/>
        </p:spPr>
        <p:txBody>
          <a:bodyPr wrap="square">
            <a:spAutoFit/>
          </a:bodyPr>
          <a:lstStyle/>
          <a:p>
            <a:r>
              <a:rPr lang="en-ID" sz="1600" dirty="0"/>
              <a:t>MISI :</a:t>
            </a:r>
            <a:br>
              <a:rPr lang="en-ID" sz="1600" dirty="0"/>
            </a:br>
            <a:r>
              <a:rPr lang="en-ID" sz="1600" dirty="0"/>
              <a:t>•	</a:t>
            </a:r>
            <a:r>
              <a:rPr lang="en-ID" sz="1600" dirty="0" err="1"/>
              <a:t>Menghadirkan</a:t>
            </a:r>
            <a:r>
              <a:rPr lang="en-ID" sz="1600" dirty="0"/>
              <a:t> </a:t>
            </a:r>
            <a:r>
              <a:rPr lang="en-ID" sz="1600" dirty="0" err="1"/>
              <a:t>kualitas</a:t>
            </a:r>
            <a:r>
              <a:rPr lang="en-ID" sz="1600" dirty="0"/>
              <a:t> </a:t>
            </a:r>
            <a:r>
              <a:rPr lang="en-ID" sz="1600" dirty="0" err="1"/>
              <a:t>produk</a:t>
            </a:r>
            <a:r>
              <a:rPr lang="en-ID" sz="1600" dirty="0"/>
              <a:t> </a:t>
            </a:r>
            <a:r>
              <a:rPr lang="en-ID" sz="1600" dirty="0" err="1"/>
              <a:t>terbaik</a:t>
            </a:r>
            <a:br>
              <a:rPr lang="en-ID" sz="1600" dirty="0"/>
            </a:br>
            <a:r>
              <a:rPr lang="en-ID" sz="1600" dirty="0"/>
              <a:t>• 	</a:t>
            </a:r>
            <a:r>
              <a:rPr lang="en-ID" sz="1600" dirty="0" err="1"/>
              <a:t>Memprioritaskan</a:t>
            </a:r>
            <a:r>
              <a:rPr lang="en-ID" sz="1600" dirty="0"/>
              <a:t> </a:t>
            </a:r>
            <a:r>
              <a:rPr lang="en-ID" sz="1600" dirty="0" err="1"/>
              <a:t>kualitas</a:t>
            </a:r>
            <a:r>
              <a:rPr lang="en-ID" sz="1600" dirty="0"/>
              <a:t> </a:t>
            </a:r>
            <a:r>
              <a:rPr lang="en-ID" sz="1600" dirty="0" err="1"/>
              <a:t>bahan</a:t>
            </a:r>
            <a:r>
              <a:rPr lang="en-ID" sz="1600" dirty="0"/>
              <a:t> </a:t>
            </a:r>
            <a:r>
              <a:rPr lang="en-ID" sz="1600" dirty="0" err="1"/>
              <a:t>baku</a:t>
            </a:r>
            <a:r>
              <a:rPr lang="en-ID" sz="1600" dirty="0"/>
              <a:t> </a:t>
            </a:r>
            <a:r>
              <a:rPr lang="en-ID" sz="1600" dirty="0" err="1"/>
              <a:t>produk</a:t>
            </a:r>
            <a:br>
              <a:rPr lang="en-ID" sz="1600" dirty="0"/>
            </a:br>
            <a:r>
              <a:rPr lang="en-ID" sz="1600" dirty="0"/>
              <a:t>• 	</a:t>
            </a:r>
            <a:r>
              <a:rPr lang="en-ID" sz="1600" dirty="0" err="1"/>
              <a:t>Memperkenalkan</a:t>
            </a:r>
            <a:r>
              <a:rPr lang="en-ID" sz="1600" dirty="0"/>
              <a:t> </a:t>
            </a:r>
            <a:r>
              <a:rPr lang="en-ID" sz="1600" dirty="0" err="1"/>
              <a:t>produk</a:t>
            </a:r>
            <a:r>
              <a:rPr lang="en-ID" sz="1600" dirty="0"/>
              <a:t> </a:t>
            </a:r>
            <a:r>
              <a:rPr lang="en-ID" sz="1600" dirty="0" err="1"/>
              <a:t>makanan</a:t>
            </a:r>
            <a:r>
              <a:rPr lang="en-ID" sz="1600" dirty="0"/>
              <a:t> </a:t>
            </a:r>
            <a:r>
              <a:rPr lang="en-ID" sz="1600" dirty="0" err="1"/>
              <a:t>khas</a:t>
            </a:r>
            <a:r>
              <a:rPr lang="en-ID" sz="1600" dirty="0"/>
              <a:t> Indonesia </a:t>
            </a:r>
            <a:r>
              <a:rPr lang="en-ID" sz="1600" dirty="0" err="1"/>
              <a:t>secara</a:t>
            </a:r>
            <a:r>
              <a:rPr lang="en-ID" sz="1600" dirty="0"/>
              <a:t> global</a:t>
            </a:r>
            <a:br>
              <a:rPr lang="en-ID" sz="1600" dirty="0"/>
            </a:br>
            <a:r>
              <a:rPr lang="en-ID" sz="1600" dirty="0"/>
              <a:t>• 	</a:t>
            </a:r>
            <a:r>
              <a:rPr lang="en-ID" sz="1600" dirty="0" err="1"/>
              <a:t>Mengembangkan</a:t>
            </a:r>
            <a:r>
              <a:rPr lang="en-ID" sz="1600" dirty="0"/>
              <a:t> </a:t>
            </a:r>
            <a:r>
              <a:rPr lang="en-ID" sz="1600" dirty="0" err="1"/>
              <a:t>keahlian</a:t>
            </a:r>
            <a:r>
              <a:rPr lang="en-ID" sz="1600" dirty="0"/>
              <a:t> SDM di wilayah </a:t>
            </a:r>
            <a:r>
              <a:rPr lang="en-ID" sz="1600" dirty="0" err="1"/>
              <a:t>sekitar</a:t>
            </a:r>
            <a:br>
              <a:rPr lang="en-ID" sz="1600" dirty="0"/>
            </a:br>
            <a:r>
              <a:rPr lang="en-ID" sz="1600" dirty="0"/>
              <a:t>• 	</a:t>
            </a:r>
            <a:r>
              <a:rPr lang="en-ID" sz="1600" dirty="0" err="1"/>
              <a:t>Memberikan</a:t>
            </a:r>
            <a:r>
              <a:rPr lang="en-ID" sz="1600" dirty="0"/>
              <a:t> </a:t>
            </a:r>
            <a:r>
              <a:rPr lang="en-ID" sz="1600" dirty="0" err="1"/>
              <a:t>pelayanan</a:t>
            </a:r>
            <a:r>
              <a:rPr lang="en-ID" sz="1600" dirty="0"/>
              <a:t> </a:t>
            </a:r>
            <a:r>
              <a:rPr lang="en-ID" sz="1600" dirty="0" err="1"/>
              <a:t>terbaik</a:t>
            </a:r>
            <a:r>
              <a:rPr lang="en-ID" sz="1600" dirty="0"/>
              <a:t> </a:t>
            </a:r>
            <a:r>
              <a:rPr lang="en-ID" sz="1600" dirty="0" err="1"/>
              <a:t>kepada</a:t>
            </a:r>
            <a:r>
              <a:rPr lang="en-ID" sz="1600" dirty="0"/>
              <a:t> </a:t>
            </a:r>
            <a:r>
              <a:rPr lang="en-ID" sz="1600" dirty="0" err="1"/>
              <a:t>konsumen</a:t>
            </a:r>
            <a:br>
              <a:rPr lang="en-ID" sz="1600" dirty="0"/>
            </a:br>
            <a:r>
              <a:rPr lang="en-ID" sz="1600" dirty="0"/>
              <a:t>• 	</a:t>
            </a:r>
            <a:r>
              <a:rPr lang="en-ID" sz="1600" dirty="0" err="1"/>
              <a:t>Menbentuk</a:t>
            </a:r>
            <a:r>
              <a:rPr lang="en-ID" sz="1600" dirty="0"/>
              <a:t> Satria Urban Perkasa </a:t>
            </a:r>
            <a:r>
              <a:rPr lang="en-ID" sz="1600" dirty="0" err="1"/>
              <a:t>menjadi</a:t>
            </a:r>
            <a:r>
              <a:rPr lang="en-ID" sz="1600" dirty="0"/>
              <a:t> </a:t>
            </a:r>
            <a:r>
              <a:rPr lang="en-ID" sz="1600" dirty="0" err="1"/>
              <a:t>perusahaan</a:t>
            </a:r>
            <a:r>
              <a:rPr lang="en-ID" sz="1600" dirty="0"/>
              <a:t> </a:t>
            </a:r>
            <a:r>
              <a:rPr lang="en-ID" sz="1600" dirty="0" err="1"/>
              <a:t>kokoh</a:t>
            </a:r>
            <a:r>
              <a:rPr lang="en-ID" sz="1600" dirty="0"/>
              <a:t> yang </a:t>
            </a:r>
            <a:r>
              <a:rPr lang="en-ID" sz="1600" dirty="0" err="1"/>
              <a:t>mendukung</a:t>
            </a:r>
            <a:r>
              <a:rPr lang="en-ID" sz="1600" dirty="0"/>
              <a:t> UMKM dan </a:t>
            </a:r>
            <a:r>
              <a:rPr lang="en-ID" sz="1600" dirty="0" err="1"/>
              <a:t>sumber</a:t>
            </a:r>
            <a:br>
              <a:rPr lang="en-ID" sz="1600" dirty="0"/>
            </a:br>
            <a:r>
              <a:rPr lang="en-ID" sz="1600" dirty="0"/>
              <a:t>	</a:t>
            </a:r>
            <a:r>
              <a:rPr lang="en-ID" sz="1600" dirty="0" err="1"/>
              <a:t>daya</a:t>
            </a:r>
            <a:r>
              <a:rPr lang="en-ID" sz="1600" dirty="0"/>
              <a:t> </a:t>
            </a:r>
            <a:r>
              <a:rPr lang="en-ID" sz="1600" dirty="0" err="1"/>
              <a:t>sekitar</a:t>
            </a:r>
            <a:r>
              <a:rPr lang="en-ID" sz="1600" dirty="0"/>
              <a:t> </a:t>
            </a:r>
            <a:r>
              <a:rPr lang="en-ID" sz="1600" dirty="0" err="1"/>
              <a:t>serta</a:t>
            </a:r>
            <a:r>
              <a:rPr lang="en-ID" sz="1600" dirty="0"/>
              <a:t> </a:t>
            </a:r>
            <a:r>
              <a:rPr lang="en-ID" sz="1600" dirty="0" err="1"/>
              <a:t>membantu</a:t>
            </a:r>
            <a:r>
              <a:rPr lang="en-ID" sz="1600" dirty="0"/>
              <a:t> para </a:t>
            </a:r>
            <a:r>
              <a:rPr lang="en-ID" sz="1600" dirty="0" err="1"/>
              <a:t>warga</a:t>
            </a:r>
            <a:r>
              <a:rPr lang="en-ID" sz="1600" dirty="0"/>
              <a:t> </a:t>
            </a:r>
            <a:r>
              <a:rPr lang="en-ID" sz="1600" dirty="0" err="1"/>
              <a:t>untuk</a:t>
            </a:r>
            <a:r>
              <a:rPr lang="en-ID" sz="1600" dirty="0"/>
              <a:t> </a:t>
            </a:r>
            <a:r>
              <a:rPr lang="en-ID" sz="1600" dirty="0" err="1"/>
              <a:t>mendapatkan</a:t>
            </a:r>
            <a:r>
              <a:rPr lang="en-ID" sz="1600" dirty="0"/>
              <a:t> </a:t>
            </a:r>
            <a:r>
              <a:rPr lang="en-ID" sz="1600" dirty="0" err="1"/>
              <a:t>pekerjaan</a:t>
            </a:r>
            <a:r>
              <a:rPr lang="en-ID" sz="1600" dirty="0"/>
              <a:t> dan </a:t>
            </a:r>
            <a:r>
              <a:rPr lang="en-ID" sz="1600" dirty="0" err="1"/>
              <a:t>mengembangkan</a:t>
            </a:r>
            <a:r>
              <a:rPr lang="en-ID" sz="1600" dirty="0"/>
              <a:t> </a:t>
            </a:r>
            <a:r>
              <a:rPr lang="en-ID" sz="1600" dirty="0" err="1"/>
              <a:t>keterampilan</a:t>
            </a:r>
            <a:r>
              <a:rPr lang="en-ID" sz="1600" dirty="0"/>
              <a:t>.</a:t>
            </a:r>
          </a:p>
        </p:txBody>
      </p:sp>
      <p:grpSp>
        <p:nvGrpSpPr>
          <p:cNvPr id="18" name="Group 17">
            <a:extLst>
              <a:ext uri="{FF2B5EF4-FFF2-40B4-BE49-F238E27FC236}">
                <a16:creationId xmlns:a16="http://schemas.microsoft.com/office/drawing/2014/main" id="{E33FFA85-88DA-4FEE-89D8-07BC80ADC2AE}"/>
              </a:ext>
            </a:extLst>
          </p:cNvPr>
          <p:cNvGrpSpPr/>
          <p:nvPr/>
        </p:nvGrpSpPr>
        <p:grpSpPr>
          <a:xfrm>
            <a:off x="4718614" y="372929"/>
            <a:ext cx="7338638" cy="1211182"/>
            <a:chOff x="4853362" y="279275"/>
            <a:chExt cx="7316067" cy="1211182"/>
          </a:xfrm>
        </p:grpSpPr>
        <p:sp>
          <p:nvSpPr>
            <p:cNvPr id="19" name="TextBox 18">
              <a:extLst>
                <a:ext uri="{FF2B5EF4-FFF2-40B4-BE49-F238E27FC236}">
                  <a16:creationId xmlns:a16="http://schemas.microsoft.com/office/drawing/2014/main" id="{8757D16C-E44C-4DBF-94BC-5E39DD0D82E4}"/>
                </a:ext>
              </a:extLst>
            </p:cNvPr>
            <p:cNvSpPr txBox="1"/>
            <p:nvPr/>
          </p:nvSpPr>
          <p:spPr>
            <a:xfrm>
              <a:off x="4853362" y="279275"/>
              <a:ext cx="5176905" cy="1200329"/>
            </a:xfrm>
            <a:prstGeom prst="rect">
              <a:avLst/>
            </a:prstGeom>
            <a:noFill/>
          </p:spPr>
          <p:txBody>
            <a:bodyPr wrap="square">
              <a:spAutoFit/>
            </a:bodyPr>
            <a:lstStyle/>
            <a:p>
              <a:pPr algn="r"/>
              <a:r>
                <a:rPr lang="en-ID" sz="1200" dirty="0"/>
                <a:t> Phone : +62 812 5293 9996</a:t>
              </a:r>
            </a:p>
            <a:p>
              <a:pPr algn="r"/>
              <a:r>
                <a:rPr lang="en-ID" sz="1200" dirty="0"/>
                <a:t>Email : owner@universalcrackers.com</a:t>
              </a:r>
            </a:p>
            <a:p>
              <a:pPr algn="r"/>
              <a:r>
                <a:rPr lang="en-ID" sz="1200" dirty="0"/>
                <a:t> Website : www.universalcrackers.com</a:t>
              </a:r>
            </a:p>
            <a:p>
              <a:pPr algn="r"/>
              <a:r>
                <a:rPr lang="en-ID" sz="1200" dirty="0"/>
                <a:t>Alamat : Jl. Masjid </a:t>
              </a:r>
              <a:r>
                <a:rPr lang="en-ID" sz="1200" dirty="0" err="1"/>
                <a:t>Nudur</a:t>
              </a:r>
              <a:r>
                <a:rPr lang="en-ID" sz="1200" dirty="0"/>
                <a:t> </a:t>
              </a:r>
              <a:r>
                <a:rPr lang="en-ID" sz="1200" dirty="0" err="1"/>
                <a:t>Hidayah</a:t>
              </a:r>
              <a:r>
                <a:rPr lang="en-ID" sz="1200" dirty="0"/>
                <a:t>, </a:t>
              </a:r>
              <a:r>
                <a:rPr lang="en-ID" sz="1200" dirty="0" err="1"/>
                <a:t>Desa</a:t>
              </a:r>
              <a:r>
                <a:rPr lang="en-ID" sz="1200" dirty="0"/>
                <a:t>/</a:t>
              </a:r>
              <a:r>
                <a:rPr lang="en-ID" sz="1200" dirty="0" err="1"/>
                <a:t>Kelurahan</a:t>
              </a:r>
              <a:r>
                <a:rPr lang="en-ID" sz="1200" dirty="0"/>
                <a:t>. Long Kali </a:t>
              </a:r>
            </a:p>
            <a:p>
              <a:pPr algn="r"/>
              <a:r>
                <a:rPr lang="en-ID" sz="1200" dirty="0" err="1"/>
                <a:t>Kec</a:t>
              </a:r>
              <a:r>
                <a:rPr lang="en-ID" sz="1200" dirty="0"/>
                <a:t>. Long Kali, </a:t>
              </a:r>
              <a:r>
                <a:rPr lang="en-ID" sz="1200" dirty="0" err="1"/>
                <a:t>Kab</a:t>
              </a:r>
              <a:r>
                <a:rPr lang="en-ID" sz="1200" dirty="0"/>
                <a:t>. </a:t>
              </a:r>
              <a:r>
                <a:rPr lang="en-ID" sz="1200" dirty="0" err="1"/>
                <a:t>Paser</a:t>
              </a:r>
              <a:r>
                <a:rPr lang="en-ID" sz="1200" dirty="0"/>
                <a:t>, </a:t>
              </a:r>
              <a:r>
                <a:rPr lang="en-ID" sz="1200" dirty="0" err="1"/>
                <a:t>Provinsi</a:t>
              </a:r>
              <a:r>
                <a:rPr lang="en-ID" sz="1200" dirty="0"/>
                <a:t> Kalimantan Timur </a:t>
              </a:r>
            </a:p>
            <a:p>
              <a:pPr algn="r"/>
              <a:r>
                <a:rPr lang="en-ID" sz="1200" dirty="0"/>
                <a:t>Kode </a:t>
              </a:r>
              <a:r>
                <a:rPr lang="en-ID" sz="1200" dirty="0" err="1"/>
                <a:t>Pos</a:t>
              </a:r>
              <a:r>
                <a:rPr lang="en-ID" sz="1200" dirty="0"/>
                <a:t>: 76283, Indonesia</a:t>
              </a:r>
            </a:p>
          </p:txBody>
        </p:sp>
        <p:pic>
          <p:nvPicPr>
            <p:cNvPr id="20" name="Picture 19">
              <a:extLst>
                <a:ext uri="{FF2B5EF4-FFF2-40B4-BE49-F238E27FC236}">
                  <a16:creationId xmlns:a16="http://schemas.microsoft.com/office/drawing/2014/main" id="{5CAE249E-7ED1-42CF-A77F-00D7E8C4CBFB}"/>
                </a:ext>
              </a:extLst>
            </p:cNvPr>
            <p:cNvPicPr>
              <a:picLocks noChangeAspect="1"/>
            </p:cNvPicPr>
            <p:nvPr/>
          </p:nvPicPr>
          <p:blipFill>
            <a:blip r:embed="rId2"/>
            <a:stretch>
              <a:fillRect/>
            </a:stretch>
          </p:blipFill>
          <p:spPr>
            <a:xfrm>
              <a:off x="10263177" y="279275"/>
              <a:ext cx="1673342" cy="970451"/>
            </a:xfrm>
            <a:prstGeom prst="rect">
              <a:avLst/>
            </a:prstGeom>
          </p:spPr>
        </p:pic>
        <p:sp>
          <p:nvSpPr>
            <p:cNvPr id="21" name="TextBox 20">
              <a:extLst>
                <a:ext uri="{FF2B5EF4-FFF2-40B4-BE49-F238E27FC236}">
                  <a16:creationId xmlns:a16="http://schemas.microsoft.com/office/drawing/2014/main" id="{DA136EA9-09B5-4E2C-9EDC-B3EAA958976B}"/>
                </a:ext>
              </a:extLst>
            </p:cNvPr>
            <p:cNvSpPr txBox="1"/>
            <p:nvPr/>
          </p:nvSpPr>
          <p:spPr>
            <a:xfrm>
              <a:off x="10030267" y="1213458"/>
              <a:ext cx="2139162" cy="276999"/>
            </a:xfrm>
            <a:prstGeom prst="rect">
              <a:avLst/>
            </a:prstGeom>
            <a:noFill/>
          </p:spPr>
          <p:txBody>
            <a:bodyPr wrap="square" rtlCol="0">
              <a:spAutoFit/>
            </a:bodyPr>
            <a:lstStyle/>
            <a:p>
              <a:pPr algn="ctr"/>
              <a:r>
                <a:rPr lang="en-ID" sz="1200" b="1" dirty="0"/>
                <a:t>PT.SATRIA URBAN PERKASA</a:t>
              </a:r>
            </a:p>
          </p:txBody>
        </p:sp>
        <p:cxnSp>
          <p:nvCxnSpPr>
            <p:cNvPr id="22" name="Straight Connector 21">
              <a:extLst>
                <a:ext uri="{FF2B5EF4-FFF2-40B4-BE49-F238E27FC236}">
                  <a16:creationId xmlns:a16="http://schemas.microsoft.com/office/drawing/2014/main" id="{A5261C4E-75AF-4534-9F2A-661FAC2B739C}"/>
                </a:ext>
              </a:extLst>
            </p:cNvPr>
            <p:cNvCxnSpPr>
              <a:cxnSpLocks/>
            </p:cNvCxnSpPr>
            <p:nvPr/>
          </p:nvCxnSpPr>
          <p:spPr>
            <a:xfrm flipH="1">
              <a:off x="9989413" y="279275"/>
              <a:ext cx="11723" cy="1198098"/>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2467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C5AEDE0-31FC-4EAB-8235-2F24122F6D90}"/>
              </a:ext>
            </a:extLst>
          </p:cNvPr>
          <p:cNvPicPr>
            <a:picLocks noChangeAspect="1"/>
          </p:cNvPicPr>
          <p:nvPr/>
        </p:nvPicPr>
        <p:blipFill>
          <a:blip r:embed="rId2"/>
          <a:stretch>
            <a:fillRect/>
          </a:stretch>
        </p:blipFill>
        <p:spPr>
          <a:xfrm>
            <a:off x="4515729" y="2106759"/>
            <a:ext cx="7541523" cy="4628565"/>
          </a:xfrm>
          <a:prstGeom prst="rect">
            <a:avLst/>
          </a:prstGeom>
        </p:spPr>
      </p:pic>
      <p:sp>
        <p:nvSpPr>
          <p:cNvPr id="2" name="Title 1">
            <a:extLst>
              <a:ext uri="{FF2B5EF4-FFF2-40B4-BE49-F238E27FC236}">
                <a16:creationId xmlns:a16="http://schemas.microsoft.com/office/drawing/2014/main" id="{AD996F11-0564-4542-89F9-F9D213077632}"/>
              </a:ext>
            </a:extLst>
          </p:cNvPr>
          <p:cNvSpPr>
            <a:spLocks noGrp="1"/>
          </p:cNvSpPr>
          <p:nvPr>
            <p:ph type="title"/>
          </p:nvPr>
        </p:nvSpPr>
        <p:spPr>
          <a:xfrm>
            <a:off x="810000" y="447188"/>
            <a:ext cx="4467693" cy="970450"/>
          </a:xfrm>
        </p:spPr>
        <p:txBody>
          <a:bodyPr/>
          <a:lstStyle/>
          <a:p>
            <a:r>
              <a:rPr lang="en-US" dirty="0" err="1"/>
              <a:t>Produk</a:t>
            </a:r>
            <a:r>
              <a:rPr lang="en-US" dirty="0"/>
              <a:t> Kami</a:t>
            </a:r>
            <a:endParaRPr lang="en-ID" dirty="0"/>
          </a:p>
        </p:txBody>
      </p:sp>
      <p:grpSp>
        <p:nvGrpSpPr>
          <p:cNvPr id="8" name="Group 7">
            <a:extLst>
              <a:ext uri="{FF2B5EF4-FFF2-40B4-BE49-F238E27FC236}">
                <a16:creationId xmlns:a16="http://schemas.microsoft.com/office/drawing/2014/main" id="{8DDA266C-FCA8-4C3B-96D8-BCBC6A63FE71}"/>
              </a:ext>
            </a:extLst>
          </p:cNvPr>
          <p:cNvGrpSpPr/>
          <p:nvPr/>
        </p:nvGrpSpPr>
        <p:grpSpPr>
          <a:xfrm>
            <a:off x="4718614" y="372929"/>
            <a:ext cx="7338638" cy="1211182"/>
            <a:chOff x="4853362" y="279275"/>
            <a:chExt cx="7316067" cy="1211182"/>
          </a:xfrm>
        </p:grpSpPr>
        <p:sp>
          <p:nvSpPr>
            <p:cNvPr id="9" name="TextBox 8">
              <a:extLst>
                <a:ext uri="{FF2B5EF4-FFF2-40B4-BE49-F238E27FC236}">
                  <a16:creationId xmlns:a16="http://schemas.microsoft.com/office/drawing/2014/main" id="{F9648EDB-13B5-437E-9C5D-677AC350151F}"/>
                </a:ext>
              </a:extLst>
            </p:cNvPr>
            <p:cNvSpPr txBox="1"/>
            <p:nvPr/>
          </p:nvSpPr>
          <p:spPr>
            <a:xfrm>
              <a:off x="4853362" y="279275"/>
              <a:ext cx="5176905" cy="1200329"/>
            </a:xfrm>
            <a:prstGeom prst="rect">
              <a:avLst/>
            </a:prstGeom>
            <a:noFill/>
          </p:spPr>
          <p:txBody>
            <a:bodyPr wrap="square">
              <a:spAutoFit/>
            </a:bodyPr>
            <a:lstStyle/>
            <a:p>
              <a:pPr algn="r"/>
              <a:r>
                <a:rPr lang="en-ID" sz="1200" dirty="0"/>
                <a:t> Phone : +62 812 5293 9996</a:t>
              </a:r>
            </a:p>
            <a:p>
              <a:pPr algn="r"/>
              <a:r>
                <a:rPr lang="en-ID" sz="1200" dirty="0"/>
                <a:t>Email : owner@universalcrackers.com</a:t>
              </a:r>
            </a:p>
            <a:p>
              <a:pPr algn="r"/>
              <a:r>
                <a:rPr lang="en-ID" sz="1200" dirty="0"/>
                <a:t> Website : www.universalcrackers.com</a:t>
              </a:r>
            </a:p>
            <a:p>
              <a:pPr algn="r"/>
              <a:r>
                <a:rPr lang="en-ID" sz="1200" dirty="0"/>
                <a:t>Alamat : Jl. Masjid </a:t>
              </a:r>
              <a:r>
                <a:rPr lang="en-ID" sz="1200" dirty="0" err="1"/>
                <a:t>Nudur</a:t>
              </a:r>
              <a:r>
                <a:rPr lang="en-ID" sz="1200" dirty="0"/>
                <a:t> </a:t>
              </a:r>
              <a:r>
                <a:rPr lang="en-ID" sz="1200" dirty="0" err="1"/>
                <a:t>Hidayah</a:t>
              </a:r>
              <a:r>
                <a:rPr lang="en-ID" sz="1200" dirty="0"/>
                <a:t>, </a:t>
              </a:r>
              <a:r>
                <a:rPr lang="en-ID" sz="1200" dirty="0" err="1"/>
                <a:t>Desa</a:t>
              </a:r>
              <a:r>
                <a:rPr lang="en-ID" sz="1200" dirty="0"/>
                <a:t>/</a:t>
              </a:r>
              <a:r>
                <a:rPr lang="en-ID" sz="1200" dirty="0" err="1"/>
                <a:t>Kelurahan</a:t>
              </a:r>
              <a:r>
                <a:rPr lang="en-ID" sz="1200" dirty="0"/>
                <a:t>. Long Kali </a:t>
              </a:r>
            </a:p>
            <a:p>
              <a:pPr algn="r"/>
              <a:r>
                <a:rPr lang="en-ID" sz="1200" dirty="0" err="1"/>
                <a:t>Kec</a:t>
              </a:r>
              <a:r>
                <a:rPr lang="en-ID" sz="1200" dirty="0"/>
                <a:t>. Long Kali, </a:t>
              </a:r>
              <a:r>
                <a:rPr lang="en-ID" sz="1200" dirty="0" err="1"/>
                <a:t>Kab</a:t>
              </a:r>
              <a:r>
                <a:rPr lang="en-ID" sz="1200" dirty="0"/>
                <a:t>. </a:t>
              </a:r>
              <a:r>
                <a:rPr lang="en-ID" sz="1200" dirty="0" err="1"/>
                <a:t>Paser</a:t>
              </a:r>
              <a:r>
                <a:rPr lang="en-ID" sz="1200" dirty="0"/>
                <a:t>, </a:t>
              </a:r>
              <a:r>
                <a:rPr lang="en-ID" sz="1200" dirty="0" err="1"/>
                <a:t>Provinsi</a:t>
              </a:r>
              <a:r>
                <a:rPr lang="en-ID" sz="1200" dirty="0"/>
                <a:t> Kalimantan Timur </a:t>
              </a:r>
            </a:p>
            <a:p>
              <a:pPr algn="r"/>
              <a:r>
                <a:rPr lang="en-ID" sz="1200" dirty="0"/>
                <a:t>Kode </a:t>
              </a:r>
              <a:r>
                <a:rPr lang="en-ID" sz="1200" dirty="0" err="1"/>
                <a:t>Pos</a:t>
              </a:r>
              <a:r>
                <a:rPr lang="en-ID" sz="1200" dirty="0"/>
                <a:t>: 76283, Indonesia</a:t>
              </a:r>
            </a:p>
          </p:txBody>
        </p:sp>
        <p:pic>
          <p:nvPicPr>
            <p:cNvPr id="10" name="Picture 9">
              <a:extLst>
                <a:ext uri="{FF2B5EF4-FFF2-40B4-BE49-F238E27FC236}">
                  <a16:creationId xmlns:a16="http://schemas.microsoft.com/office/drawing/2014/main" id="{DAE36593-015C-4D21-80D3-7BD670C34E21}"/>
                </a:ext>
              </a:extLst>
            </p:cNvPr>
            <p:cNvPicPr>
              <a:picLocks noChangeAspect="1"/>
            </p:cNvPicPr>
            <p:nvPr/>
          </p:nvPicPr>
          <p:blipFill>
            <a:blip r:embed="rId3"/>
            <a:stretch>
              <a:fillRect/>
            </a:stretch>
          </p:blipFill>
          <p:spPr>
            <a:xfrm>
              <a:off x="10263177" y="279275"/>
              <a:ext cx="1673342" cy="970451"/>
            </a:xfrm>
            <a:prstGeom prst="rect">
              <a:avLst/>
            </a:prstGeom>
          </p:spPr>
        </p:pic>
        <p:sp>
          <p:nvSpPr>
            <p:cNvPr id="11" name="TextBox 10">
              <a:extLst>
                <a:ext uri="{FF2B5EF4-FFF2-40B4-BE49-F238E27FC236}">
                  <a16:creationId xmlns:a16="http://schemas.microsoft.com/office/drawing/2014/main" id="{EE84A378-B6AE-4B65-9DB8-35360CFEE657}"/>
                </a:ext>
              </a:extLst>
            </p:cNvPr>
            <p:cNvSpPr txBox="1"/>
            <p:nvPr/>
          </p:nvSpPr>
          <p:spPr>
            <a:xfrm>
              <a:off x="10030267" y="1213458"/>
              <a:ext cx="2139162" cy="276999"/>
            </a:xfrm>
            <a:prstGeom prst="rect">
              <a:avLst/>
            </a:prstGeom>
            <a:noFill/>
          </p:spPr>
          <p:txBody>
            <a:bodyPr wrap="square" rtlCol="0">
              <a:spAutoFit/>
            </a:bodyPr>
            <a:lstStyle/>
            <a:p>
              <a:pPr algn="ctr"/>
              <a:r>
                <a:rPr lang="en-ID" sz="1200" b="1" dirty="0"/>
                <a:t>PT.SATRIA URBAN PERKASA</a:t>
              </a:r>
            </a:p>
          </p:txBody>
        </p:sp>
        <p:cxnSp>
          <p:nvCxnSpPr>
            <p:cNvPr id="12" name="Straight Connector 11">
              <a:extLst>
                <a:ext uri="{FF2B5EF4-FFF2-40B4-BE49-F238E27FC236}">
                  <a16:creationId xmlns:a16="http://schemas.microsoft.com/office/drawing/2014/main" id="{29DE7A0A-465F-4DEE-9F83-DC214E916A33}"/>
                </a:ext>
              </a:extLst>
            </p:cNvPr>
            <p:cNvCxnSpPr>
              <a:cxnSpLocks/>
            </p:cNvCxnSpPr>
            <p:nvPr/>
          </p:nvCxnSpPr>
          <p:spPr>
            <a:xfrm flipH="1">
              <a:off x="9989413" y="279275"/>
              <a:ext cx="11723" cy="1198098"/>
            </a:xfrm>
            <a:prstGeom prst="line">
              <a:avLst/>
            </a:prstGeom>
          </p:spPr>
          <p:style>
            <a:lnRef idx="1">
              <a:schemeClr val="dk1"/>
            </a:lnRef>
            <a:fillRef idx="0">
              <a:schemeClr val="dk1"/>
            </a:fillRef>
            <a:effectRef idx="0">
              <a:schemeClr val="dk1"/>
            </a:effectRef>
            <a:fontRef idx="minor">
              <a:schemeClr val="tx1"/>
            </a:fontRef>
          </p:style>
        </p:cxnSp>
      </p:grpSp>
      <p:sp>
        <p:nvSpPr>
          <p:cNvPr id="17" name="TextBox 16">
            <a:extLst>
              <a:ext uri="{FF2B5EF4-FFF2-40B4-BE49-F238E27FC236}">
                <a16:creationId xmlns:a16="http://schemas.microsoft.com/office/drawing/2014/main" id="{674C989F-74B7-4E3D-B2AC-372C45B6A4C4}"/>
              </a:ext>
            </a:extLst>
          </p:cNvPr>
          <p:cNvSpPr txBox="1"/>
          <p:nvPr/>
        </p:nvSpPr>
        <p:spPr>
          <a:xfrm>
            <a:off x="134748" y="2642651"/>
            <a:ext cx="6294187" cy="3046988"/>
          </a:xfrm>
          <a:prstGeom prst="rect">
            <a:avLst/>
          </a:prstGeom>
          <a:noFill/>
        </p:spPr>
        <p:txBody>
          <a:bodyPr wrap="square">
            <a:spAutoFit/>
          </a:bodyPr>
          <a:lstStyle/>
          <a:p>
            <a:r>
              <a:rPr lang="en-US" sz="1200" dirty="0"/>
              <a:t>SPECIFICATION</a:t>
            </a:r>
          </a:p>
          <a:p>
            <a:r>
              <a:rPr lang="en-US" sz="1200" dirty="0"/>
              <a:t>Fixed Carbon   	:   Minimum 80%</a:t>
            </a:r>
          </a:p>
          <a:p>
            <a:endParaRPr lang="en-US" sz="1200" dirty="0"/>
          </a:p>
          <a:p>
            <a:r>
              <a:rPr lang="en-US" sz="1200" dirty="0"/>
              <a:t>Min Burn Time   	:   1 Hour</a:t>
            </a:r>
          </a:p>
          <a:p>
            <a:endParaRPr lang="en-US" sz="1200" dirty="0"/>
          </a:p>
          <a:p>
            <a:r>
              <a:rPr lang="en-US" sz="1200" dirty="0"/>
              <a:t>Ash </a:t>
            </a:r>
            <a:r>
              <a:rPr lang="en-US" sz="1200" dirty="0" err="1"/>
              <a:t>Colour</a:t>
            </a:r>
            <a:r>
              <a:rPr lang="en-US" sz="1200" dirty="0"/>
              <a:t>       	:   White / Silver</a:t>
            </a:r>
          </a:p>
          <a:p>
            <a:endParaRPr lang="en-US" sz="1200" dirty="0"/>
          </a:p>
          <a:p>
            <a:r>
              <a:rPr lang="en-US" sz="1200" dirty="0"/>
              <a:t>Ash Content    	:   3% Max</a:t>
            </a:r>
          </a:p>
          <a:p>
            <a:endParaRPr lang="en-US" sz="1200" dirty="0"/>
          </a:p>
          <a:p>
            <a:r>
              <a:rPr lang="en-US" sz="1200" dirty="0"/>
              <a:t>Moisture 		:   5%</a:t>
            </a:r>
          </a:p>
          <a:p>
            <a:endParaRPr lang="en-US" sz="1200" dirty="0"/>
          </a:p>
          <a:p>
            <a:r>
              <a:rPr lang="en-US" sz="1200" dirty="0"/>
              <a:t>Volatile Matter	:   Less than 14%</a:t>
            </a:r>
          </a:p>
          <a:p>
            <a:endParaRPr lang="en-US" sz="1200" dirty="0"/>
          </a:p>
          <a:p>
            <a:r>
              <a:rPr lang="en-US" sz="1200" dirty="0"/>
              <a:t>Lighting Time    	:   90 - 120 Minutes </a:t>
            </a:r>
          </a:p>
          <a:p>
            <a:r>
              <a:rPr lang="en-US" sz="1200" dirty="0"/>
              <a:t>			    (Depending on size and shape of Briquettes)</a:t>
            </a:r>
          </a:p>
          <a:p>
            <a:r>
              <a:rPr lang="en-US" sz="1200" dirty="0"/>
              <a:t>Package		:   Customized</a:t>
            </a:r>
          </a:p>
        </p:txBody>
      </p:sp>
      <p:sp>
        <p:nvSpPr>
          <p:cNvPr id="19" name="TextBox 18">
            <a:extLst>
              <a:ext uri="{FF2B5EF4-FFF2-40B4-BE49-F238E27FC236}">
                <a16:creationId xmlns:a16="http://schemas.microsoft.com/office/drawing/2014/main" id="{0C287DB4-14FA-473A-A37F-DD07BCBAFF46}"/>
              </a:ext>
            </a:extLst>
          </p:cNvPr>
          <p:cNvSpPr txBox="1"/>
          <p:nvPr/>
        </p:nvSpPr>
        <p:spPr>
          <a:xfrm>
            <a:off x="1055078" y="2255018"/>
            <a:ext cx="2743200" cy="369332"/>
          </a:xfrm>
          <a:prstGeom prst="rect">
            <a:avLst/>
          </a:prstGeom>
          <a:noFill/>
        </p:spPr>
        <p:txBody>
          <a:bodyPr wrap="square">
            <a:spAutoFit/>
          </a:bodyPr>
          <a:lstStyle/>
          <a:p>
            <a:pPr algn="ctr"/>
            <a:r>
              <a:rPr lang="en-ID" b="1" dirty="0"/>
              <a:t>COCONUT BRIQUETTE</a:t>
            </a:r>
          </a:p>
        </p:txBody>
      </p:sp>
    </p:spTree>
    <p:extLst>
      <p:ext uri="{BB962C8B-B14F-4D97-AF65-F5344CB8AC3E}">
        <p14:creationId xmlns:p14="http://schemas.microsoft.com/office/powerpoint/2010/main" val="183975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6F11-0564-4542-89F9-F9D213077632}"/>
              </a:ext>
            </a:extLst>
          </p:cNvPr>
          <p:cNvSpPr>
            <a:spLocks noGrp="1"/>
          </p:cNvSpPr>
          <p:nvPr>
            <p:ph type="title"/>
          </p:nvPr>
        </p:nvSpPr>
        <p:spPr>
          <a:xfrm>
            <a:off x="810000" y="447188"/>
            <a:ext cx="4467693" cy="970450"/>
          </a:xfrm>
        </p:spPr>
        <p:txBody>
          <a:bodyPr/>
          <a:lstStyle/>
          <a:p>
            <a:r>
              <a:rPr lang="en-US" dirty="0" err="1"/>
              <a:t>Produk</a:t>
            </a:r>
            <a:r>
              <a:rPr lang="en-US" dirty="0"/>
              <a:t> Kami</a:t>
            </a:r>
            <a:endParaRPr lang="en-ID" dirty="0"/>
          </a:p>
        </p:txBody>
      </p:sp>
      <p:sp>
        <p:nvSpPr>
          <p:cNvPr id="19" name="TextBox 18">
            <a:extLst>
              <a:ext uri="{FF2B5EF4-FFF2-40B4-BE49-F238E27FC236}">
                <a16:creationId xmlns:a16="http://schemas.microsoft.com/office/drawing/2014/main" id="{0C287DB4-14FA-473A-A37F-DD07BCBAFF46}"/>
              </a:ext>
            </a:extLst>
          </p:cNvPr>
          <p:cNvSpPr txBox="1"/>
          <p:nvPr/>
        </p:nvSpPr>
        <p:spPr>
          <a:xfrm>
            <a:off x="1252024" y="2255017"/>
            <a:ext cx="2349305" cy="369332"/>
          </a:xfrm>
          <a:prstGeom prst="rect">
            <a:avLst/>
          </a:prstGeom>
          <a:noFill/>
        </p:spPr>
        <p:txBody>
          <a:bodyPr wrap="square">
            <a:spAutoFit/>
          </a:bodyPr>
          <a:lstStyle/>
          <a:p>
            <a:r>
              <a:rPr lang="en-US" sz="1800" b="1" dirty="0"/>
              <a:t>IMPALA CRACKERS</a:t>
            </a:r>
          </a:p>
        </p:txBody>
      </p:sp>
      <p:sp>
        <p:nvSpPr>
          <p:cNvPr id="15" name="TextBox 14">
            <a:extLst>
              <a:ext uri="{FF2B5EF4-FFF2-40B4-BE49-F238E27FC236}">
                <a16:creationId xmlns:a16="http://schemas.microsoft.com/office/drawing/2014/main" id="{16CAFCC5-390B-4353-BE4A-45D39DE0DD88}"/>
              </a:ext>
            </a:extLst>
          </p:cNvPr>
          <p:cNvSpPr txBox="1"/>
          <p:nvPr/>
        </p:nvSpPr>
        <p:spPr>
          <a:xfrm>
            <a:off x="134748" y="2642651"/>
            <a:ext cx="5351652" cy="2677656"/>
          </a:xfrm>
          <a:prstGeom prst="rect">
            <a:avLst/>
          </a:prstGeom>
          <a:noFill/>
        </p:spPr>
        <p:txBody>
          <a:bodyPr wrap="square">
            <a:spAutoFit/>
          </a:bodyPr>
          <a:lstStyle/>
          <a:p>
            <a:r>
              <a:rPr lang="en-US" sz="1200" dirty="0"/>
              <a:t>IMPALA CRACKERS</a:t>
            </a:r>
          </a:p>
          <a:p>
            <a:r>
              <a:rPr lang="en-US" sz="1200" dirty="0"/>
              <a:t>Impala crackers is a traditional snacks originally from Indonesia which made of tapioca flour, onions, salt, sugar, flavorings etc. This crackers have a characteristic with a taste that tends to be savory and sweet, the shape is about 3-5 cm long before being processed with various colors. Our crackers are produced in East Java and are made with health standards and food licenses. For production, our factory is capable of producing up to 1 ton </a:t>
            </a:r>
            <a:r>
              <a:rPr lang="en-US" sz="1200" dirty="0" err="1"/>
              <a:t>perday</a:t>
            </a:r>
            <a:r>
              <a:rPr lang="en-US" sz="1200" dirty="0"/>
              <a:t> with advances machine technology.</a:t>
            </a:r>
          </a:p>
          <a:p>
            <a:endParaRPr lang="en-US" sz="1200" dirty="0"/>
          </a:p>
          <a:p>
            <a:r>
              <a:rPr lang="en-US" sz="1200" dirty="0"/>
              <a:t>How to store: simply stored in a dry place, all of our products can last up to 2 years. It is highly recommended to be sun-dried or in the oven before frying.</a:t>
            </a:r>
          </a:p>
          <a:p>
            <a:endParaRPr lang="en-US" sz="1200" dirty="0"/>
          </a:p>
        </p:txBody>
      </p:sp>
      <p:grpSp>
        <p:nvGrpSpPr>
          <p:cNvPr id="16" name="Group 15">
            <a:extLst>
              <a:ext uri="{FF2B5EF4-FFF2-40B4-BE49-F238E27FC236}">
                <a16:creationId xmlns:a16="http://schemas.microsoft.com/office/drawing/2014/main" id="{E1CF24DA-3E40-46A0-BFDA-FD91159D1559}"/>
              </a:ext>
            </a:extLst>
          </p:cNvPr>
          <p:cNvGrpSpPr/>
          <p:nvPr/>
        </p:nvGrpSpPr>
        <p:grpSpPr>
          <a:xfrm>
            <a:off x="4718614" y="372929"/>
            <a:ext cx="7338638" cy="1211182"/>
            <a:chOff x="4853362" y="279275"/>
            <a:chExt cx="7316067" cy="1211182"/>
          </a:xfrm>
        </p:grpSpPr>
        <p:sp>
          <p:nvSpPr>
            <p:cNvPr id="18" name="TextBox 17">
              <a:extLst>
                <a:ext uri="{FF2B5EF4-FFF2-40B4-BE49-F238E27FC236}">
                  <a16:creationId xmlns:a16="http://schemas.microsoft.com/office/drawing/2014/main" id="{7866D235-D37B-48D2-84A9-C40F5BBD8C66}"/>
                </a:ext>
              </a:extLst>
            </p:cNvPr>
            <p:cNvSpPr txBox="1"/>
            <p:nvPr/>
          </p:nvSpPr>
          <p:spPr>
            <a:xfrm>
              <a:off x="4853362" y="279275"/>
              <a:ext cx="5176905" cy="1200329"/>
            </a:xfrm>
            <a:prstGeom prst="rect">
              <a:avLst/>
            </a:prstGeom>
            <a:noFill/>
          </p:spPr>
          <p:txBody>
            <a:bodyPr wrap="square">
              <a:spAutoFit/>
            </a:bodyPr>
            <a:lstStyle/>
            <a:p>
              <a:pPr algn="r"/>
              <a:r>
                <a:rPr lang="en-ID" sz="1200" dirty="0"/>
                <a:t> Phone : +62 812 5293 9996</a:t>
              </a:r>
            </a:p>
            <a:p>
              <a:pPr algn="r"/>
              <a:r>
                <a:rPr lang="en-ID" sz="1200" dirty="0"/>
                <a:t>Email : owner@universalcrackers.com</a:t>
              </a:r>
            </a:p>
            <a:p>
              <a:pPr algn="r"/>
              <a:r>
                <a:rPr lang="en-ID" sz="1200" dirty="0"/>
                <a:t> Website : www.universalcrackers.com</a:t>
              </a:r>
            </a:p>
            <a:p>
              <a:pPr algn="r"/>
              <a:r>
                <a:rPr lang="en-ID" sz="1200" dirty="0"/>
                <a:t>Alamat : Jl. Masjid </a:t>
              </a:r>
              <a:r>
                <a:rPr lang="en-ID" sz="1200" dirty="0" err="1"/>
                <a:t>Nudur</a:t>
              </a:r>
              <a:r>
                <a:rPr lang="en-ID" sz="1200" dirty="0"/>
                <a:t> </a:t>
              </a:r>
              <a:r>
                <a:rPr lang="en-ID" sz="1200" dirty="0" err="1"/>
                <a:t>Hidayah</a:t>
              </a:r>
              <a:r>
                <a:rPr lang="en-ID" sz="1200" dirty="0"/>
                <a:t>, </a:t>
              </a:r>
              <a:r>
                <a:rPr lang="en-ID" sz="1200" dirty="0" err="1"/>
                <a:t>Desa</a:t>
              </a:r>
              <a:r>
                <a:rPr lang="en-ID" sz="1200" dirty="0"/>
                <a:t>/</a:t>
              </a:r>
              <a:r>
                <a:rPr lang="en-ID" sz="1200" dirty="0" err="1"/>
                <a:t>Kelurahan</a:t>
              </a:r>
              <a:r>
                <a:rPr lang="en-ID" sz="1200" dirty="0"/>
                <a:t>. Long Kali </a:t>
              </a:r>
            </a:p>
            <a:p>
              <a:pPr algn="r"/>
              <a:r>
                <a:rPr lang="en-ID" sz="1200" dirty="0" err="1"/>
                <a:t>Kec</a:t>
              </a:r>
              <a:r>
                <a:rPr lang="en-ID" sz="1200" dirty="0"/>
                <a:t>. Long Kali, </a:t>
              </a:r>
              <a:r>
                <a:rPr lang="en-ID" sz="1200" dirty="0" err="1"/>
                <a:t>Kab</a:t>
              </a:r>
              <a:r>
                <a:rPr lang="en-ID" sz="1200" dirty="0"/>
                <a:t>. </a:t>
              </a:r>
              <a:r>
                <a:rPr lang="en-ID" sz="1200" dirty="0" err="1"/>
                <a:t>Paser</a:t>
              </a:r>
              <a:r>
                <a:rPr lang="en-ID" sz="1200" dirty="0"/>
                <a:t>, </a:t>
              </a:r>
              <a:r>
                <a:rPr lang="en-ID" sz="1200" dirty="0" err="1"/>
                <a:t>Provinsi</a:t>
              </a:r>
              <a:r>
                <a:rPr lang="en-ID" sz="1200" dirty="0"/>
                <a:t> Kalimantan Timur </a:t>
              </a:r>
            </a:p>
            <a:p>
              <a:pPr algn="r"/>
              <a:r>
                <a:rPr lang="en-ID" sz="1200" dirty="0"/>
                <a:t>Kode </a:t>
              </a:r>
              <a:r>
                <a:rPr lang="en-ID" sz="1200" dirty="0" err="1"/>
                <a:t>Pos</a:t>
              </a:r>
              <a:r>
                <a:rPr lang="en-ID" sz="1200" dirty="0"/>
                <a:t>: 76283, Indonesia</a:t>
              </a:r>
            </a:p>
          </p:txBody>
        </p:sp>
        <p:pic>
          <p:nvPicPr>
            <p:cNvPr id="21" name="Picture 20">
              <a:extLst>
                <a:ext uri="{FF2B5EF4-FFF2-40B4-BE49-F238E27FC236}">
                  <a16:creationId xmlns:a16="http://schemas.microsoft.com/office/drawing/2014/main" id="{02179F8E-7CA4-4D7A-9EFA-294DD3D6FD25}"/>
                </a:ext>
              </a:extLst>
            </p:cNvPr>
            <p:cNvPicPr>
              <a:picLocks noChangeAspect="1"/>
            </p:cNvPicPr>
            <p:nvPr/>
          </p:nvPicPr>
          <p:blipFill>
            <a:blip r:embed="rId2"/>
            <a:stretch>
              <a:fillRect/>
            </a:stretch>
          </p:blipFill>
          <p:spPr>
            <a:xfrm>
              <a:off x="10263177" y="279275"/>
              <a:ext cx="1673342" cy="970451"/>
            </a:xfrm>
            <a:prstGeom prst="rect">
              <a:avLst/>
            </a:prstGeom>
          </p:spPr>
        </p:pic>
        <p:sp>
          <p:nvSpPr>
            <p:cNvPr id="22" name="TextBox 21">
              <a:extLst>
                <a:ext uri="{FF2B5EF4-FFF2-40B4-BE49-F238E27FC236}">
                  <a16:creationId xmlns:a16="http://schemas.microsoft.com/office/drawing/2014/main" id="{B9751687-B465-4BC1-BCA4-342978F56A5F}"/>
                </a:ext>
              </a:extLst>
            </p:cNvPr>
            <p:cNvSpPr txBox="1"/>
            <p:nvPr/>
          </p:nvSpPr>
          <p:spPr>
            <a:xfrm>
              <a:off x="10030267" y="1213458"/>
              <a:ext cx="2139162" cy="276999"/>
            </a:xfrm>
            <a:prstGeom prst="rect">
              <a:avLst/>
            </a:prstGeom>
            <a:noFill/>
          </p:spPr>
          <p:txBody>
            <a:bodyPr wrap="square" rtlCol="0">
              <a:spAutoFit/>
            </a:bodyPr>
            <a:lstStyle/>
            <a:p>
              <a:pPr algn="ctr"/>
              <a:r>
                <a:rPr lang="en-ID" sz="1200" b="1" dirty="0"/>
                <a:t>PT.SATRIA URBAN PERKASA</a:t>
              </a:r>
            </a:p>
          </p:txBody>
        </p:sp>
        <p:cxnSp>
          <p:nvCxnSpPr>
            <p:cNvPr id="23" name="Straight Connector 22">
              <a:extLst>
                <a:ext uri="{FF2B5EF4-FFF2-40B4-BE49-F238E27FC236}">
                  <a16:creationId xmlns:a16="http://schemas.microsoft.com/office/drawing/2014/main" id="{EC757B8E-E67B-4487-9CE6-5C3FD9587472}"/>
                </a:ext>
              </a:extLst>
            </p:cNvPr>
            <p:cNvCxnSpPr>
              <a:cxnSpLocks/>
            </p:cNvCxnSpPr>
            <p:nvPr/>
          </p:nvCxnSpPr>
          <p:spPr>
            <a:xfrm flipH="1">
              <a:off x="9989413" y="279275"/>
              <a:ext cx="11723" cy="1198098"/>
            </a:xfrm>
            <a:prstGeom prst="line">
              <a:avLst/>
            </a:prstGeom>
          </p:spPr>
          <p:style>
            <a:lnRef idx="1">
              <a:schemeClr val="dk1"/>
            </a:lnRef>
            <a:fillRef idx="0">
              <a:schemeClr val="dk1"/>
            </a:fillRef>
            <a:effectRef idx="0">
              <a:schemeClr val="dk1"/>
            </a:effectRef>
            <a:fontRef idx="minor">
              <a:schemeClr val="tx1"/>
            </a:fontRef>
          </p:style>
        </p:cxnSp>
      </p:grpSp>
      <p:pic>
        <p:nvPicPr>
          <p:cNvPr id="25" name="Picture 24">
            <a:extLst>
              <a:ext uri="{FF2B5EF4-FFF2-40B4-BE49-F238E27FC236}">
                <a16:creationId xmlns:a16="http://schemas.microsoft.com/office/drawing/2014/main" id="{F5B50075-5621-4587-9385-B61B495D1D8C}"/>
              </a:ext>
            </a:extLst>
          </p:cNvPr>
          <p:cNvPicPr>
            <a:picLocks noChangeAspect="1"/>
          </p:cNvPicPr>
          <p:nvPr/>
        </p:nvPicPr>
        <p:blipFill>
          <a:blip r:embed="rId3"/>
          <a:stretch>
            <a:fillRect/>
          </a:stretch>
        </p:blipFill>
        <p:spPr>
          <a:xfrm>
            <a:off x="5661212" y="1947990"/>
            <a:ext cx="6503894" cy="4883116"/>
          </a:xfrm>
          <a:prstGeom prst="rect">
            <a:avLst/>
          </a:prstGeom>
        </p:spPr>
      </p:pic>
    </p:spTree>
    <p:extLst>
      <p:ext uri="{BB962C8B-B14F-4D97-AF65-F5344CB8AC3E}">
        <p14:creationId xmlns:p14="http://schemas.microsoft.com/office/powerpoint/2010/main" val="249784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6F11-0564-4542-89F9-F9D213077632}"/>
              </a:ext>
            </a:extLst>
          </p:cNvPr>
          <p:cNvSpPr>
            <a:spLocks noGrp="1"/>
          </p:cNvSpPr>
          <p:nvPr>
            <p:ph type="title"/>
          </p:nvPr>
        </p:nvSpPr>
        <p:spPr>
          <a:xfrm>
            <a:off x="810000" y="447188"/>
            <a:ext cx="4467693" cy="970450"/>
          </a:xfrm>
        </p:spPr>
        <p:txBody>
          <a:bodyPr/>
          <a:lstStyle/>
          <a:p>
            <a:r>
              <a:rPr lang="en-US" dirty="0" err="1"/>
              <a:t>Produk</a:t>
            </a:r>
            <a:r>
              <a:rPr lang="en-US" dirty="0"/>
              <a:t> Kami</a:t>
            </a:r>
            <a:endParaRPr lang="en-ID" dirty="0"/>
          </a:p>
        </p:txBody>
      </p:sp>
      <p:sp>
        <p:nvSpPr>
          <p:cNvPr id="19" name="TextBox 18">
            <a:extLst>
              <a:ext uri="{FF2B5EF4-FFF2-40B4-BE49-F238E27FC236}">
                <a16:creationId xmlns:a16="http://schemas.microsoft.com/office/drawing/2014/main" id="{0C287DB4-14FA-473A-A37F-DD07BCBAFF46}"/>
              </a:ext>
            </a:extLst>
          </p:cNvPr>
          <p:cNvSpPr txBox="1"/>
          <p:nvPr/>
        </p:nvSpPr>
        <p:spPr>
          <a:xfrm>
            <a:off x="1252024" y="2255017"/>
            <a:ext cx="2349305" cy="369332"/>
          </a:xfrm>
          <a:prstGeom prst="rect">
            <a:avLst/>
          </a:prstGeom>
          <a:noFill/>
        </p:spPr>
        <p:txBody>
          <a:bodyPr wrap="square">
            <a:spAutoFit/>
          </a:bodyPr>
          <a:lstStyle/>
          <a:p>
            <a:pPr algn="ctr"/>
            <a:r>
              <a:rPr lang="en-US" b="1" dirty="0"/>
              <a:t>PENTOL CRACKERS</a:t>
            </a:r>
          </a:p>
        </p:txBody>
      </p:sp>
      <p:sp>
        <p:nvSpPr>
          <p:cNvPr id="15" name="TextBox 14">
            <a:extLst>
              <a:ext uri="{FF2B5EF4-FFF2-40B4-BE49-F238E27FC236}">
                <a16:creationId xmlns:a16="http://schemas.microsoft.com/office/drawing/2014/main" id="{16CAFCC5-390B-4353-BE4A-45D39DE0DD88}"/>
              </a:ext>
            </a:extLst>
          </p:cNvPr>
          <p:cNvSpPr txBox="1"/>
          <p:nvPr/>
        </p:nvSpPr>
        <p:spPr>
          <a:xfrm>
            <a:off x="134748" y="2624349"/>
            <a:ext cx="5351652" cy="2123658"/>
          </a:xfrm>
          <a:prstGeom prst="rect">
            <a:avLst/>
          </a:prstGeom>
          <a:noFill/>
        </p:spPr>
        <p:txBody>
          <a:bodyPr wrap="square">
            <a:spAutoFit/>
          </a:bodyPr>
          <a:lstStyle/>
          <a:p>
            <a:r>
              <a:rPr lang="en-US" sz="1200" b="1" dirty="0"/>
              <a:t>PENTOL CRACKERS</a:t>
            </a:r>
          </a:p>
          <a:p>
            <a:r>
              <a:rPr lang="en-US" sz="1200" dirty="0" err="1"/>
              <a:t>Pentol</a:t>
            </a:r>
            <a:r>
              <a:rPr lang="en-US" sz="1200" dirty="0"/>
              <a:t> crackers is a typical Indonesian snack made of tapioca flour, </a:t>
            </a:r>
            <a:r>
              <a:rPr lang="en-US" sz="1200" dirty="0" err="1"/>
              <a:t>pentol</a:t>
            </a:r>
            <a:r>
              <a:rPr lang="en-US" sz="1200" dirty="0"/>
              <a:t>/animal broth </a:t>
            </a:r>
            <a:r>
              <a:rPr lang="en-US" sz="1200" dirty="0" err="1"/>
              <a:t>flavours</a:t>
            </a:r>
            <a:r>
              <a:rPr lang="en-US" sz="1200" dirty="0"/>
              <a:t>, and salt </a:t>
            </a:r>
            <a:r>
              <a:rPr lang="en-US" sz="1200" dirty="0" err="1"/>
              <a:t>flavourings</a:t>
            </a:r>
            <a:r>
              <a:rPr lang="en-US" sz="1200" dirty="0"/>
              <a:t>. These crackers has savory and salty characteristics which are obtained from broth and flavoring and has a raw size of 2-3cm. Produced in East Java with 1 ton to 1.2 tons production capacity. Produced in health standardization and industrial food product certification.</a:t>
            </a:r>
          </a:p>
          <a:p>
            <a:endParaRPr lang="en-US" sz="1200" dirty="0"/>
          </a:p>
          <a:p>
            <a:r>
              <a:rPr lang="en-US" sz="1200" dirty="0"/>
              <a:t>How to store: simply stored in a dry place, all of our products can last up to 2 years. It is highly recommended to be sun-dried or in the oven before frying.</a:t>
            </a:r>
          </a:p>
        </p:txBody>
      </p:sp>
      <p:grpSp>
        <p:nvGrpSpPr>
          <p:cNvPr id="16" name="Group 15">
            <a:extLst>
              <a:ext uri="{FF2B5EF4-FFF2-40B4-BE49-F238E27FC236}">
                <a16:creationId xmlns:a16="http://schemas.microsoft.com/office/drawing/2014/main" id="{E1CF24DA-3E40-46A0-BFDA-FD91159D1559}"/>
              </a:ext>
            </a:extLst>
          </p:cNvPr>
          <p:cNvGrpSpPr/>
          <p:nvPr/>
        </p:nvGrpSpPr>
        <p:grpSpPr>
          <a:xfrm>
            <a:off x="4718614" y="372929"/>
            <a:ext cx="7338638" cy="1211182"/>
            <a:chOff x="4853362" y="279275"/>
            <a:chExt cx="7316067" cy="1211182"/>
          </a:xfrm>
        </p:grpSpPr>
        <p:sp>
          <p:nvSpPr>
            <p:cNvPr id="18" name="TextBox 17">
              <a:extLst>
                <a:ext uri="{FF2B5EF4-FFF2-40B4-BE49-F238E27FC236}">
                  <a16:creationId xmlns:a16="http://schemas.microsoft.com/office/drawing/2014/main" id="{7866D235-D37B-48D2-84A9-C40F5BBD8C66}"/>
                </a:ext>
              </a:extLst>
            </p:cNvPr>
            <p:cNvSpPr txBox="1"/>
            <p:nvPr/>
          </p:nvSpPr>
          <p:spPr>
            <a:xfrm>
              <a:off x="4853362" y="279275"/>
              <a:ext cx="5176905" cy="1200329"/>
            </a:xfrm>
            <a:prstGeom prst="rect">
              <a:avLst/>
            </a:prstGeom>
            <a:noFill/>
          </p:spPr>
          <p:txBody>
            <a:bodyPr wrap="square">
              <a:spAutoFit/>
            </a:bodyPr>
            <a:lstStyle/>
            <a:p>
              <a:pPr algn="r"/>
              <a:r>
                <a:rPr lang="en-ID" sz="1200" dirty="0"/>
                <a:t> Phone : +62 812 5293 9996</a:t>
              </a:r>
            </a:p>
            <a:p>
              <a:pPr algn="r"/>
              <a:r>
                <a:rPr lang="en-ID" sz="1200" dirty="0"/>
                <a:t>Email : owner@universalcrackers.com</a:t>
              </a:r>
            </a:p>
            <a:p>
              <a:pPr algn="r"/>
              <a:r>
                <a:rPr lang="en-ID" sz="1200" dirty="0"/>
                <a:t> Website : www.universalcrackers.com</a:t>
              </a:r>
            </a:p>
            <a:p>
              <a:pPr algn="r"/>
              <a:r>
                <a:rPr lang="en-ID" sz="1200" dirty="0"/>
                <a:t>Alamat : Jl. Masjid </a:t>
              </a:r>
              <a:r>
                <a:rPr lang="en-ID" sz="1200" dirty="0" err="1"/>
                <a:t>Nudur</a:t>
              </a:r>
              <a:r>
                <a:rPr lang="en-ID" sz="1200" dirty="0"/>
                <a:t> </a:t>
              </a:r>
              <a:r>
                <a:rPr lang="en-ID" sz="1200" dirty="0" err="1"/>
                <a:t>Hidayah</a:t>
              </a:r>
              <a:r>
                <a:rPr lang="en-ID" sz="1200" dirty="0"/>
                <a:t>, </a:t>
              </a:r>
              <a:r>
                <a:rPr lang="en-ID" sz="1200" dirty="0" err="1"/>
                <a:t>Desa</a:t>
              </a:r>
              <a:r>
                <a:rPr lang="en-ID" sz="1200" dirty="0"/>
                <a:t>/</a:t>
              </a:r>
              <a:r>
                <a:rPr lang="en-ID" sz="1200" dirty="0" err="1"/>
                <a:t>Kelurahan</a:t>
              </a:r>
              <a:r>
                <a:rPr lang="en-ID" sz="1200" dirty="0"/>
                <a:t>. Long Kali </a:t>
              </a:r>
            </a:p>
            <a:p>
              <a:pPr algn="r"/>
              <a:r>
                <a:rPr lang="en-ID" sz="1200" dirty="0" err="1"/>
                <a:t>Kec</a:t>
              </a:r>
              <a:r>
                <a:rPr lang="en-ID" sz="1200" dirty="0"/>
                <a:t>. Long Kali, </a:t>
              </a:r>
              <a:r>
                <a:rPr lang="en-ID" sz="1200" dirty="0" err="1"/>
                <a:t>Kab</a:t>
              </a:r>
              <a:r>
                <a:rPr lang="en-ID" sz="1200" dirty="0"/>
                <a:t>. </a:t>
              </a:r>
              <a:r>
                <a:rPr lang="en-ID" sz="1200" dirty="0" err="1"/>
                <a:t>Paser</a:t>
              </a:r>
              <a:r>
                <a:rPr lang="en-ID" sz="1200" dirty="0"/>
                <a:t>, </a:t>
              </a:r>
              <a:r>
                <a:rPr lang="en-ID" sz="1200" dirty="0" err="1"/>
                <a:t>Provinsi</a:t>
              </a:r>
              <a:r>
                <a:rPr lang="en-ID" sz="1200" dirty="0"/>
                <a:t> Kalimantan Timur </a:t>
              </a:r>
            </a:p>
            <a:p>
              <a:pPr algn="r"/>
              <a:r>
                <a:rPr lang="en-ID" sz="1200" dirty="0"/>
                <a:t>Kode </a:t>
              </a:r>
              <a:r>
                <a:rPr lang="en-ID" sz="1200" dirty="0" err="1"/>
                <a:t>Pos</a:t>
              </a:r>
              <a:r>
                <a:rPr lang="en-ID" sz="1200" dirty="0"/>
                <a:t>: 76283, Indonesia</a:t>
              </a:r>
            </a:p>
          </p:txBody>
        </p:sp>
        <p:pic>
          <p:nvPicPr>
            <p:cNvPr id="21" name="Picture 20">
              <a:extLst>
                <a:ext uri="{FF2B5EF4-FFF2-40B4-BE49-F238E27FC236}">
                  <a16:creationId xmlns:a16="http://schemas.microsoft.com/office/drawing/2014/main" id="{02179F8E-7CA4-4D7A-9EFA-294DD3D6FD25}"/>
                </a:ext>
              </a:extLst>
            </p:cNvPr>
            <p:cNvPicPr>
              <a:picLocks noChangeAspect="1"/>
            </p:cNvPicPr>
            <p:nvPr/>
          </p:nvPicPr>
          <p:blipFill>
            <a:blip r:embed="rId2"/>
            <a:stretch>
              <a:fillRect/>
            </a:stretch>
          </p:blipFill>
          <p:spPr>
            <a:xfrm>
              <a:off x="10263177" y="279275"/>
              <a:ext cx="1673342" cy="970451"/>
            </a:xfrm>
            <a:prstGeom prst="rect">
              <a:avLst/>
            </a:prstGeom>
          </p:spPr>
        </p:pic>
        <p:sp>
          <p:nvSpPr>
            <p:cNvPr id="22" name="TextBox 21">
              <a:extLst>
                <a:ext uri="{FF2B5EF4-FFF2-40B4-BE49-F238E27FC236}">
                  <a16:creationId xmlns:a16="http://schemas.microsoft.com/office/drawing/2014/main" id="{B9751687-B465-4BC1-BCA4-342978F56A5F}"/>
                </a:ext>
              </a:extLst>
            </p:cNvPr>
            <p:cNvSpPr txBox="1"/>
            <p:nvPr/>
          </p:nvSpPr>
          <p:spPr>
            <a:xfrm>
              <a:off x="10030267" y="1213458"/>
              <a:ext cx="2139162" cy="276999"/>
            </a:xfrm>
            <a:prstGeom prst="rect">
              <a:avLst/>
            </a:prstGeom>
            <a:noFill/>
          </p:spPr>
          <p:txBody>
            <a:bodyPr wrap="square" rtlCol="0">
              <a:spAutoFit/>
            </a:bodyPr>
            <a:lstStyle/>
            <a:p>
              <a:pPr algn="ctr"/>
              <a:r>
                <a:rPr lang="en-ID" sz="1200" b="1" dirty="0"/>
                <a:t>PT.SATRIA URBAN PERKASA</a:t>
              </a:r>
            </a:p>
          </p:txBody>
        </p:sp>
        <p:cxnSp>
          <p:nvCxnSpPr>
            <p:cNvPr id="23" name="Straight Connector 22">
              <a:extLst>
                <a:ext uri="{FF2B5EF4-FFF2-40B4-BE49-F238E27FC236}">
                  <a16:creationId xmlns:a16="http://schemas.microsoft.com/office/drawing/2014/main" id="{EC757B8E-E67B-4487-9CE6-5C3FD9587472}"/>
                </a:ext>
              </a:extLst>
            </p:cNvPr>
            <p:cNvCxnSpPr>
              <a:cxnSpLocks/>
            </p:cNvCxnSpPr>
            <p:nvPr/>
          </p:nvCxnSpPr>
          <p:spPr>
            <a:xfrm flipH="1">
              <a:off x="9989413" y="279275"/>
              <a:ext cx="11723" cy="1198098"/>
            </a:xfrm>
            <a:prstGeom prst="line">
              <a:avLst/>
            </a:prstGeom>
          </p:spPr>
          <p:style>
            <a:lnRef idx="1">
              <a:schemeClr val="dk1"/>
            </a:lnRef>
            <a:fillRef idx="0">
              <a:schemeClr val="dk1"/>
            </a:fillRef>
            <a:effectRef idx="0">
              <a:schemeClr val="dk1"/>
            </a:effectRef>
            <a:fontRef idx="minor">
              <a:schemeClr val="tx1"/>
            </a:fontRef>
          </p:style>
        </p:cxnSp>
      </p:grpSp>
      <p:pic>
        <p:nvPicPr>
          <p:cNvPr id="4" name="Picture 3">
            <a:extLst>
              <a:ext uri="{FF2B5EF4-FFF2-40B4-BE49-F238E27FC236}">
                <a16:creationId xmlns:a16="http://schemas.microsoft.com/office/drawing/2014/main" id="{FF726B13-38AD-4388-830A-F9785954BB08}"/>
              </a:ext>
            </a:extLst>
          </p:cNvPr>
          <p:cNvPicPr>
            <a:picLocks noChangeAspect="1"/>
          </p:cNvPicPr>
          <p:nvPr/>
        </p:nvPicPr>
        <p:blipFill rotWithShape="1">
          <a:blip r:embed="rId3"/>
          <a:srcRect l="5895" t="35437" r="5348" b="31554"/>
          <a:stretch/>
        </p:blipFill>
        <p:spPr>
          <a:xfrm>
            <a:off x="6120222" y="1896035"/>
            <a:ext cx="5950756" cy="4921624"/>
          </a:xfrm>
          <a:prstGeom prst="rect">
            <a:avLst/>
          </a:prstGeom>
        </p:spPr>
      </p:pic>
    </p:spTree>
    <p:extLst>
      <p:ext uri="{BB962C8B-B14F-4D97-AF65-F5344CB8AC3E}">
        <p14:creationId xmlns:p14="http://schemas.microsoft.com/office/powerpoint/2010/main" val="326589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6F11-0564-4542-89F9-F9D213077632}"/>
              </a:ext>
            </a:extLst>
          </p:cNvPr>
          <p:cNvSpPr>
            <a:spLocks noGrp="1"/>
          </p:cNvSpPr>
          <p:nvPr>
            <p:ph type="title"/>
          </p:nvPr>
        </p:nvSpPr>
        <p:spPr>
          <a:xfrm>
            <a:off x="810000" y="447188"/>
            <a:ext cx="4467693" cy="970450"/>
          </a:xfrm>
        </p:spPr>
        <p:txBody>
          <a:bodyPr/>
          <a:lstStyle/>
          <a:p>
            <a:r>
              <a:rPr lang="en-US" dirty="0" err="1"/>
              <a:t>Produk</a:t>
            </a:r>
            <a:r>
              <a:rPr lang="en-US" dirty="0"/>
              <a:t> Kami</a:t>
            </a:r>
            <a:endParaRPr lang="en-ID" dirty="0"/>
          </a:p>
        </p:txBody>
      </p:sp>
      <p:sp>
        <p:nvSpPr>
          <p:cNvPr id="19" name="TextBox 18">
            <a:extLst>
              <a:ext uri="{FF2B5EF4-FFF2-40B4-BE49-F238E27FC236}">
                <a16:creationId xmlns:a16="http://schemas.microsoft.com/office/drawing/2014/main" id="{0C287DB4-14FA-473A-A37F-DD07BCBAFF46}"/>
              </a:ext>
            </a:extLst>
          </p:cNvPr>
          <p:cNvSpPr txBox="1"/>
          <p:nvPr/>
        </p:nvSpPr>
        <p:spPr>
          <a:xfrm>
            <a:off x="1252024" y="2255017"/>
            <a:ext cx="2349305" cy="369332"/>
          </a:xfrm>
          <a:prstGeom prst="rect">
            <a:avLst/>
          </a:prstGeom>
          <a:noFill/>
        </p:spPr>
        <p:txBody>
          <a:bodyPr wrap="square">
            <a:spAutoFit/>
          </a:bodyPr>
          <a:lstStyle/>
          <a:p>
            <a:pPr algn="ctr"/>
            <a:r>
              <a:rPr lang="en-US" b="1" dirty="0"/>
              <a:t>SUSUR CRACKERS</a:t>
            </a:r>
          </a:p>
        </p:txBody>
      </p:sp>
      <p:sp>
        <p:nvSpPr>
          <p:cNvPr id="15" name="TextBox 14">
            <a:extLst>
              <a:ext uri="{FF2B5EF4-FFF2-40B4-BE49-F238E27FC236}">
                <a16:creationId xmlns:a16="http://schemas.microsoft.com/office/drawing/2014/main" id="{16CAFCC5-390B-4353-BE4A-45D39DE0DD88}"/>
              </a:ext>
            </a:extLst>
          </p:cNvPr>
          <p:cNvSpPr txBox="1"/>
          <p:nvPr/>
        </p:nvSpPr>
        <p:spPr>
          <a:xfrm>
            <a:off x="134748" y="2642651"/>
            <a:ext cx="5351652" cy="2308324"/>
          </a:xfrm>
          <a:prstGeom prst="rect">
            <a:avLst/>
          </a:prstGeom>
          <a:noFill/>
        </p:spPr>
        <p:txBody>
          <a:bodyPr wrap="square">
            <a:spAutoFit/>
          </a:bodyPr>
          <a:lstStyle/>
          <a:p>
            <a:r>
              <a:rPr lang="en-US" sz="1200" b="1" dirty="0"/>
              <a:t>SUSUR CRACKERS</a:t>
            </a:r>
          </a:p>
          <a:p>
            <a:r>
              <a:rPr lang="en-US" sz="1200" dirty="0" err="1"/>
              <a:t>Susur</a:t>
            </a:r>
            <a:r>
              <a:rPr lang="en-US" sz="1200" dirty="0"/>
              <a:t> crackers is a processed Indonesian snack made from tapioca flour, onions, sugar, salt, etc. These crackers have a savory garlic flavor. In addition, these crackers can be requested by order in the desired size and color. In general, our fringe crackers are white in color with a (raw) diameter of 2–3 cm. Do not forget that the crackers we produce have passed health standards and are produced in East Java. Production capacity reaches 1000 kg per day.</a:t>
            </a:r>
          </a:p>
          <a:p>
            <a:endParaRPr lang="en-US" sz="1200" dirty="0"/>
          </a:p>
          <a:p>
            <a:r>
              <a:rPr lang="en-US" sz="1200" dirty="0"/>
              <a:t>How to store: simply stored in a dry place, all of our products can last up to 2 years. It is highly recommended to be sun-dried or in the oven before frying.</a:t>
            </a:r>
          </a:p>
        </p:txBody>
      </p:sp>
      <p:grpSp>
        <p:nvGrpSpPr>
          <p:cNvPr id="16" name="Group 15">
            <a:extLst>
              <a:ext uri="{FF2B5EF4-FFF2-40B4-BE49-F238E27FC236}">
                <a16:creationId xmlns:a16="http://schemas.microsoft.com/office/drawing/2014/main" id="{E1CF24DA-3E40-46A0-BFDA-FD91159D1559}"/>
              </a:ext>
            </a:extLst>
          </p:cNvPr>
          <p:cNvGrpSpPr/>
          <p:nvPr/>
        </p:nvGrpSpPr>
        <p:grpSpPr>
          <a:xfrm>
            <a:off x="4718614" y="372929"/>
            <a:ext cx="7338638" cy="1211182"/>
            <a:chOff x="4853362" y="279275"/>
            <a:chExt cx="7316067" cy="1211182"/>
          </a:xfrm>
        </p:grpSpPr>
        <p:sp>
          <p:nvSpPr>
            <p:cNvPr id="18" name="TextBox 17">
              <a:extLst>
                <a:ext uri="{FF2B5EF4-FFF2-40B4-BE49-F238E27FC236}">
                  <a16:creationId xmlns:a16="http://schemas.microsoft.com/office/drawing/2014/main" id="{7866D235-D37B-48D2-84A9-C40F5BBD8C66}"/>
                </a:ext>
              </a:extLst>
            </p:cNvPr>
            <p:cNvSpPr txBox="1"/>
            <p:nvPr/>
          </p:nvSpPr>
          <p:spPr>
            <a:xfrm>
              <a:off x="4853362" y="279275"/>
              <a:ext cx="5176905" cy="1200329"/>
            </a:xfrm>
            <a:prstGeom prst="rect">
              <a:avLst/>
            </a:prstGeom>
            <a:noFill/>
          </p:spPr>
          <p:txBody>
            <a:bodyPr wrap="square">
              <a:spAutoFit/>
            </a:bodyPr>
            <a:lstStyle/>
            <a:p>
              <a:pPr algn="r"/>
              <a:r>
                <a:rPr lang="en-ID" sz="1200" dirty="0"/>
                <a:t> Phone : +62 812 5293 9996</a:t>
              </a:r>
            </a:p>
            <a:p>
              <a:pPr algn="r"/>
              <a:r>
                <a:rPr lang="en-ID" sz="1200" dirty="0"/>
                <a:t>Email : owner@universalcrackers.com</a:t>
              </a:r>
            </a:p>
            <a:p>
              <a:pPr algn="r"/>
              <a:r>
                <a:rPr lang="en-ID" sz="1200" dirty="0"/>
                <a:t> Website : www.universalcrackers.com</a:t>
              </a:r>
            </a:p>
            <a:p>
              <a:pPr algn="r"/>
              <a:r>
                <a:rPr lang="en-ID" sz="1200" dirty="0"/>
                <a:t>Alamat : Jl. Masjid </a:t>
              </a:r>
              <a:r>
                <a:rPr lang="en-ID" sz="1200" dirty="0" err="1"/>
                <a:t>Nudur</a:t>
              </a:r>
              <a:r>
                <a:rPr lang="en-ID" sz="1200" dirty="0"/>
                <a:t> </a:t>
              </a:r>
              <a:r>
                <a:rPr lang="en-ID" sz="1200" dirty="0" err="1"/>
                <a:t>Hidayah</a:t>
              </a:r>
              <a:r>
                <a:rPr lang="en-ID" sz="1200" dirty="0"/>
                <a:t>, </a:t>
              </a:r>
              <a:r>
                <a:rPr lang="en-ID" sz="1200" dirty="0" err="1"/>
                <a:t>Desa</a:t>
              </a:r>
              <a:r>
                <a:rPr lang="en-ID" sz="1200" dirty="0"/>
                <a:t>/</a:t>
              </a:r>
              <a:r>
                <a:rPr lang="en-ID" sz="1200" dirty="0" err="1"/>
                <a:t>Kelurahan</a:t>
              </a:r>
              <a:r>
                <a:rPr lang="en-ID" sz="1200" dirty="0"/>
                <a:t>. Long Kali </a:t>
              </a:r>
            </a:p>
            <a:p>
              <a:pPr algn="r"/>
              <a:r>
                <a:rPr lang="en-ID" sz="1200" dirty="0" err="1"/>
                <a:t>Kec</a:t>
              </a:r>
              <a:r>
                <a:rPr lang="en-ID" sz="1200" dirty="0"/>
                <a:t>. Long Kali, </a:t>
              </a:r>
              <a:r>
                <a:rPr lang="en-ID" sz="1200" dirty="0" err="1"/>
                <a:t>Kab</a:t>
              </a:r>
              <a:r>
                <a:rPr lang="en-ID" sz="1200" dirty="0"/>
                <a:t>. </a:t>
              </a:r>
              <a:r>
                <a:rPr lang="en-ID" sz="1200" dirty="0" err="1"/>
                <a:t>Paser</a:t>
              </a:r>
              <a:r>
                <a:rPr lang="en-ID" sz="1200" dirty="0"/>
                <a:t>, </a:t>
              </a:r>
              <a:r>
                <a:rPr lang="en-ID" sz="1200" dirty="0" err="1"/>
                <a:t>Provinsi</a:t>
              </a:r>
              <a:r>
                <a:rPr lang="en-ID" sz="1200" dirty="0"/>
                <a:t> Kalimantan Timur </a:t>
              </a:r>
            </a:p>
            <a:p>
              <a:pPr algn="r"/>
              <a:r>
                <a:rPr lang="en-ID" sz="1200" dirty="0"/>
                <a:t>Kode </a:t>
              </a:r>
              <a:r>
                <a:rPr lang="en-ID" sz="1200" dirty="0" err="1"/>
                <a:t>Pos</a:t>
              </a:r>
              <a:r>
                <a:rPr lang="en-ID" sz="1200" dirty="0"/>
                <a:t>: 76283, Indonesia</a:t>
              </a:r>
            </a:p>
          </p:txBody>
        </p:sp>
        <p:pic>
          <p:nvPicPr>
            <p:cNvPr id="21" name="Picture 20">
              <a:extLst>
                <a:ext uri="{FF2B5EF4-FFF2-40B4-BE49-F238E27FC236}">
                  <a16:creationId xmlns:a16="http://schemas.microsoft.com/office/drawing/2014/main" id="{02179F8E-7CA4-4D7A-9EFA-294DD3D6FD25}"/>
                </a:ext>
              </a:extLst>
            </p:cNvPr>
            <p:cNvPicPr>
              <a:picLocks noChangeAspect="1"/>
            </p:cNvPicPr>
            <p:nvPr/>
          </p:nvPicPr>
          <p:blipFill>
            <a:blip r:embed="rId2"/>
            <a:stretch>
              <a:fillRect/>
            </a:stretch>
          </p:blipFill>
          <p:spPr>
            <a:xfrm>
              <a:off x="10263177" y="279275"/>
              <a:ext cx="1673342" cy="970451"/>
            </a:xfrm>
            <a:prstGeom prst="rect">
              <a:avLst/>
            </a:prstGeom>
          </p:spPr>
        </p:pic>
        <p:sp>
          <p:nvSpPr>
            <p:cNvPr id="22" name="TextBox 21">
              <a:extLst>
                <a:ext uri="{FF2B5EF4-FFF2-40B4-BE49-F238E27FC236}">
                  <a16:creationId xmlns:a16="http://schemas.microsoft.com/office/drawing/2014/main" id="{B9751687-B465-4BC1-BCA4-342978F56A5F}"/>
                </a:ext>
              </a:extLst>
            </p:cNvPr>
            <p:cNvSpPr txBox="1"/>
            <p:nvPr/>
          </p:nvSpPr>
          <p:spPr>
            <a:xfrm>
              <a:off x="10030267" y="1213458"/>
              <a:ext cx="2139162" cy="276999"/>
            </a:xfrm>
            <a:prstGeom prst="rect">
              <a:avLst/>
            </a:prstGeom>
            <a:noFill/>
          </p:spPr>
          <p:txBody>
            <a:bodyPr wrap="square" rtlCol="0">
              <a:spAutoFit/>
            </a:bodyPr>
            <a:lstStyle/>
            <a:p>
              <a:pPr algn="ctr"/>
              <a:r>
                <a:rPr lang="en-ID" sz="1200" b="1" dirty="0"/>
                <a:t>PT.SATRIA URBAN PERKASA</a:t>
              </a:r>
            </a:p>
          </p:txBody>
        </p:sp>
        <p:cxnSp>
          <p:nvCxnSpPr>
            <p:cNvPr id="23" name="Straight Connector 22">
              <a:extLst>
                <a:ext uri="{FF2B5EF4-FFF2-40B4-BE49-F238E27FC236}">
                  <a16:creationId xmlns:a16="http://schemas.microsoft.com/office/drawing/2014/main" id="{EC757B8E-E67B-4487-9CE6-5C3FD9587472}"/>
                </a:ext>
              </a:extLst>
            </p:cNvPr>
            <p:cNvCxnSpPr>
              <a:cxnSpLocks/>
            </p:cNvCxnSpPr>
            <p:nvPr/>
          </p:nvCxnSpPr>
          <p:spPr>
            <a:xfrm flipH="1">
              <a:off x="9989413" y="279275"/>
              <a:ext cx="11723" cy="1198098"/>
            </a:xfrm>
            <a:prstGeom prst="line">
              <a:avLst/>
            </a:prstGeom>
          </p:spPr>
          <p:style>
            <a:lnRef idx="1">
              <a:schemeClr val="dk1"/>
            </a:lnRef>
            <a:fillRef idx="0">
              <a:schemeClr val="dk1"/>
            </a:fillRef>
            <a:effectRef idx="0">
              <a:schemeClr val="dk1"/>
            </a:effectRef>
            <a:fontRef idx="minor">
              <a:schemeClr val="tx1"/>
            </a:fontRef>
          </p:style>
        </p:cxnSp>
      </p:grpSp>
      <p:pic>
        <p:nvPicPr>
          <p:cNvPr id="3" name="Picture 2">
            <a:extLst>
              <a:ext uri="{FF2B5EF4-FFF2-40B4-BE49-F238E27FC236}">
                <a16:creationId xmlns:a16="http://schemas.microsoft.com/office/drawing/2014/main" id="{2C83E6D1-BAB2-4BCD-9F62-A74451CE6126}"/>
              </a:ext>
            </a:extLst>
          </p:cNvPr>
          <p:cNvPicPr>
            <a:picLocks noChangeAspect="1"/>
          </p:cNvPicPr>
          <p:nvPr/>
        </p:nvPicPr>
        <p:blipFill>
          <a:blip r:embed="rId3"/>
          <a:stretch>
            <a:fillRect/>
          </a:stretch>
        </p:blipFill>
        <p:spPr>
          <a:xfrm>
            <a:off x="5903259" y="2046423"/>
            <a:ext cx="6234953" cy="4771236"/>
          </a:xfrm>
          <a:prstGeom prst="rect">
            <a:avLst/>
          </a:prstGeom>
        </p:spPr>
      </p:pic>
    </p:spTree>
    <p:extLst>
      <p:ext uri="{BB962C8B-B14F-4D97-AF65-F5344CB8AC3E}">
        <p14:creationId xmlns:p14="http://schemas.microsoft.com/office/powerpoint/2010/main" val="2187866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6F11-0564-4542-89F9-F9D213077632}"/>
              </a:ext>
            </a:extLst>
          </p:cNvPr>
          <p:cNvSpPr>
            <a:spLocks noGrp="1"/>
          </p:cNvSpPr>
          <p:nvPr>
            <p:ph type="title"/>
          </p:nvPr>
        </p:nvSpPr>
        <p:spPr>
          <a:xfrm>
            <a:off x="810000" y="447188"/>
            <a:ext cx="4467693" cy="970450"/>
          </a:xfrm>
        </p:spPr>
        <p:txBody>
          <a:bodyPr/>
          <a:lstStyle/>
          <a:p>
            <a:r>
              <a:rPr lang="en-US" dirty="0" err="1"/>
              <a:t>Produk</a:t>
            </a:r>
            <a:r>
              <a:rPr lang="en-US" dirty="0"/>
              <a:t> Kami</a:t>
            </a:r>
            <a:endParaRPr lang="en-ID" dirty="0"/>
          </a:p>
        </p:txBody>
      </p:sp>
      <p:sp>
        <p:nvSpPr>
          <p:cNvPr id="19" name="TextBox 18">
            <a:extLst>
              <a:ext uri="{FF2B5EF4-FFF2-40B4-BE49-F238E27FC236}">
                <a16:creationId xmlns:a16="http://schemas.microsoft.com/office/drawing/2014/main" id="{0C287DB4-14FA-473A-A37F-DD07BCBAFF46}"/>
              </a:ext>
            </a:extLst>
          </p:cNvPr>
          <p:cNvSpPr txBox="1"/>
          <p:nvPr/>
        </p:nvSpPr>
        <p:spPr>
          <a:xfrm>
            <a:off x="1252024" y="2255017"/>
            <a:ext cx="2349305" cy="369332"/>
          </a:xfrm>
          <a:prstGeom prst="rect">
            <a:avLst/>
          </a:prstGeom>
          <a:noFill/>
        </p:spPr>
        <p:txBody>
          <a:bodyPr wrap="square">
            <a:spAutoFit/>
          </a:bodyPr>
          <a:lstStyle/>
          <a:p>
            <a:pPr algn="ctr"/>
            <a:r>
              <a:rPr lang="en-US" b="1" dirty="0"/>
              <a:t>FISH CRACKERS</a:t>
            </a:r>
          </a:p>
        </p:txBody>
      </p:sp>
      <p:sp>
        <p:nvSpPr>
          <p:cNvPr id="15" name="TextBox 14">
            <a:extLst>
              <a:ext uri="{FF2B5EF4-FFF2-40B4-BE49-F238E27FC236}">
                <a16:creationId xmlns:a16="http://schemas.microsoft.com/office/drawing/2014/main" id="{16CAFCC5-390B-4353-BE4A-45D39DE0DD88}"/>
              </a:ext>
            </a:extLst>
          </p:cNvPr>
          <p:cNvSpPr txBox="1"/>
          <p:nvPr/>
        </p:nvSpPr>
        <p:spPr>
          <a:xfrm>
            <a:off x="134748" y="2642651"/>
            <a:ext cx="5351652" cy="2308324"/>
          </a:xfrm>
          <a:prstGeom prst="rect">
            <a:avLst/>
          </a:prstGeom>
          <a:noFill/>
        </p:spPr>
        <p:txBody>
          <a:bodyPr wrap="square">
            <a:spAutoFit/>
          </a:bodyPr>
          <a:lstStyle/>
          <a:p>
            <a:r>
              <a:rPr lang="en-US" sz="1200" b="1" dirty="0"/>
              <a:t>FISH CRACKERS</a:t>
            </a:r>
          </a:p>
          <a:p>
            <a:r>
              <a:rPr lang="en-US" sz="1200" dirty="0"/>
              <a:t>Fish Crackers is a processed snacks made of marine resources of the north coast which is produced in East Java. It made of tapioca flour, fresh sea fish, salt, flavoring etc. This cracker has a fairly large shape (about 4-5cm in diameter before being processed) and has fish tasty. In addition, the fish crackers that we produce has passed the borax-free certification test and has MUI halal certification. The production capacity of this fish cracker reaches 500 kg/day.</a:t>
            </a:r>
          </a:p>
          <a:p>
            <a:endParaRPr lang="en-US" sz="1200" dirty="0"/>
          </a:p>
          <a:p>
            <a:r>
              <a:rPr lang="en-US" sz="1200" dirty="0"/>
              <a:t>How to store: simply stored in a dry place, all of our products can last up to 2 years. It is highly recommended to be sun-dried or in the oven before frying.</a:t>
            </a:r>
          </a:p>
        </p:txBody>
      </p:sp>
      <p:grpSp>
        <p:nvGrpSpPr>
          <p:cNvPr id="16" name="Group 15">
            <a:extLst>
              <a:ext uri="{FF2B5EF4-FFF2-40B4-BE49-F238E27FC236}">
                <a16:creationId xmlns:a16="http://schemas.microsoft.com/office/drawing/2014/main" id="{E1CF24DA-3E40-46A0-BFDA-FD91159D1559}"/>
              </a:ext>
            </a:extLst>
          </p:cNvPr>
          <p:cNvGrpSpPr/>
          <p:nvPr/>
        </p:nvGrpSpPr>
        <p:grpSpPr>
          <a:xfrm>
            <a:off x="4718614" y="372929"/>
            <a:ext cx="7338638" cy="1211182"/>
            <a:chOff x="4853362" y="279275"/>
            <a:chExt cx="7316067" cy="1211182"/>
          </a:xfrm>
        </p:grpSpPr>
        <p:sp>
          <p:nvSpPr>
            <p:cNvPr id="18" name="TextBox 17">
              <a:extLst>
                <a:ext uri="{FF2B5EF4-FFF2-40B4-BE49-F238E27FC236}">
                  <a16:creationId xmlns:a16="http://schemas.microsoft.com/office/drawing/2014/main" id="{7866D235-D37B-48D2-84A9-C40F5BBD8C66}"/>
                </a:ext>
              </a:extLst>
            </p:cNvPr>
            <p:cNvSpPr txBox="1"/>
            <p:nvPr/>
          </p:nvSpPr>
          <p:spPr>
            <a:xfrm>
              <a:off x="4853362" y="279275"/>
              <a:ext cx="5176905" cy="1200329"/>
            </a:xfrm>
            <a:prstGeom prst="rect">
              <a:avLst/>
            </a:prstGeom>
            <a:noFill/>
          </p:spPr>
          <p:txBody>
            <a:bodyPr wrap="square">
              <a:spAutoFit/>
            </a:bodyPr>
            <a:lstStyle/>
            <a:p>
              <a:pPr algn="r"/>
              <a:r>
                <a:rPr lang="en-ID" sz="1200" dirty="0"/>
                <a:t> Phone : +62 812 5293 9996</a:t>
              </a:r>
            </a:p>
            <a:p>
              <a:pPr algn="r"/>
              <a:r>
                <a:rPr lang="en-ID" sz="1200" dirty="0"/>
                <a:t>Email : owner@universalcrackers.com</a:t>
              </a:r>
            </a:p>
            <a:p>
              <a:pPr algn="r"/>
              <a:r>
                <a:rPr lang="en-ID" sz="1200" dirty="0"/>
                <a:t> Website : www.universalcrackers.com</a:t>
              </a:r>
            </a:p>
            <a:p>
              <a:pPr algn="r"/>
              <a:r>
                <a:rPr lang="en-ID" sz="1200" dirty="0"/>
                <a:t>Alamat : Jl. Masjid </a:t>
              </a:r>
              <a:r>
                <a:rPr lang="en-ID" sz="1200" dirty="0" err="1"/>
                <a:t>Nudur</a:t>
              </a:r>
              <a:r>
                <a:rPr lang="en-ID" sz="1200" dirty="0"/>
                <a:t> </a:t>
              </a:r>
              <a:r>
                <a:rPr lang="en-ID" sz="1200" dirty="0" err="1"/>
                <a:t>Hidayah</a:t>
              </a:r>
              <a:r>
                <a:rPr lang="en-ID" sz="1200" dirty="0"/>
                <a:t>, </a:t>
              </a:r>
              <a:r>
                <a:rPr lang="en-ID" sz="1200" dirty="0" err="1"/>
                <a:t>Desa</a:t>
              </a:r>
              <a:r>
                <a:rPr lang="en-ID" sz="1200" dirty="0"/>
                <a:t>/</a:t>
              </a:r>
              <a:r>
                <a:rPr lang="en-ID" sz="1200" dirty="0" err="1"/>
                <a:t>Kelurahan</a:t>
              </a:r>
              <a:r>
                <a:rPr lang="en-ID" sz="1200" dirty="0"/>
                <a:t>. Long Kali </a:t>
              </a:r>
            </a:p>
            <a:p>
              <a:pPr algn="r"/>
              <a:r>
                <a:rPr lang="en-ID" sz="1200" dirty="0" err="1"/>
                <a:t>Kec</a:t>
              </a:r>
              <a:r>
                <a:rPr lang="en-ID" sz="1200" dirty="0"/>
                <a:t>. Long Kali, </a:t>
              </a:r>
              <a:r>
                <a:rPr lang="en-ID" sz="1200" dirty="0" err="1"/>
                <a:t>Kab</a:t>
              </a:r>
              <a:r>
                <a:rPr lang="en-ID" sz="1200" dirty="0"/>
                <a:t>. </a:t>
              </a:r>
              <a:r>
                <a:rPr lang="en-ID" sz="1200" dirty="0" err="1"/>
                <a:t>Paser</a:t>
              </a:r>
              <a:r>
                <a:rPr lang="en-ID" sz="1200" dirty="0"/>
                <a:t>, </a:t>
              </a:r>
              <a:r>
                <a:rPr lang="en-ID" sz="1200" dirty="0" err="1"/>
                <a:t>Provinsi</a:t>
              </a:r>
              <a:r>
                <a:rPr lang="en-ID" sz="1200" dirty="0"/>
                <a:t> Kalimantan Timur </a:t>
              </a:r>
            </a:p>
            <a:p>
              <a:pPr algn="r"/>
              <a:r>
                <a:rPr lang="en-ID" sz="1200" dirty="0"/>
                <a:t>Kode </a:t>
              </a:r>
              <a:r>
                <a:rPr lang="en-ID" sz="1200" dirty="0" err="1"/>
                <a:t>Pos</a:t>
              </a:r>
              <a:r>
                <a:rPr lang="en-ID" sz="1200" dirty="0"/>
                <a:t>: 76283, Indonesia</a:t>
              </a:r>
            </a:p>
          </p:txBody>
        </p:sp>
        <p:pic>
          <p:nvPicPr>
            <p:cNvPr id="21" name="Picture 20">
              <a:extLst>
                <a:ext uri="{FF2B5EF4-FFF2-40B4-BE49-F238E27FC236}">
                  <a16:creationId xmlns:a16="http://schemas.microsoft.com/office/drawing/2014/main" id="{02179F8E-7CA4-4D7A-9EFA-294DD3D6FD25}"/>
                </a:ext>
              </a:extLst>
            </p:cNvPr>
            <p:cNvPicPr>
              <a:picLocks noChangeAspect="1"/>
            </p:cNvPicPr>
            <p:nvPr/>
          </p:nvPicPr>
          <p:blipFill>
            <a:blip r:embed="rId2"/>
            <a:stretch>
              <a:fillRect/>
            </a:stretch>
          </p:blipFill>
          <p:spPr>
            <a:xfrm>
              <a:off x="10263177" y="279275"/>
              <a:ext cx="1673342" cy="970451"/>
            </a:xfrm>
            <a:prstGeom prst="rect">
              <a:avLst/>
            </a:prstGeom>
          </p:spPr>
        </p:pic>
        <p:sp>
          <p:nvSpPr>
            <p:cNvPr id="22" name="TextBox 21">
              <a:extLst>
                <a:ext uri="{FF2B5EF4-FFF2-40B4-BE49-F238E27FC236}">
                  <a16:creationId xmlns:a16="http://schemas.microsoft.com/office/drawing/2014/main" id="{B9751687-B465-4BC1-BCA4-342978F56A5F}"/>
                </a:ext>
              </a:extLst>
            </p:cNvPr>
            <p:cNvSpPr txBox="1"/>
            <p:nvPr/>
          </p:nvSpPr>
          <p:spPr>
            <a:xfrm>
              <a:off x="10030267" y="1213458"/>
              <a:ext cx="2139162" cy="276999"/>
            </a:xfrm>
            <a:prstGeom prst="rect">
              <a:avLst/>
            </a:prstGeom>
            <a:noFill/>
          </p:spPr>
          <p:txBody>
            <a:bodyPr wrap="square" rtlCol="0">
              <a:spAutoFit/>
            </a:bodyPr>
            <a:lstStyle/>
            <a:p>
              <a:pPr algn="ctr"/>
              <a:r>
                <a:rPr lang="en-ID" sz="1200" b="1" dirty="0"/>
                <a:t>PT.SATRIA URBAN PERKASA</a:t>
              </a:r>
            </a:p>
          </p:txBody>
        </p:sp>
        <p:cxnSp>
          <p:nvCxnSpPr>
            <p:cNvPr id="23" name="Straight Connector 22">
              <a:extLst>
                <a:ext uri="{FF2B5EF4-FFF2-40B4-BE49-F238E27FC236}">
                  <a16:creationId xmlns:a16="http://schemas.microsoft.com/office/drawing/2014/main" id="{EC757B8E-E67B-4487-9CE6-5C3FD9587472}"/>
                </a:ext>
              </a:extLst>
            </p:cNvPr>
            <p:cNvCxnSpPr>
              <a:cxnSpLocks/>
            </p:cNvCxnSpPr>
            <p:nvPr/>
          </p:nvCxnSpPr>
          <p:spPr>
            <a:xfrm flipH="1">
              <a:off x="9989413" y="279275"/>
              <a:ext cx="11723" cy="1198098"/>
            </a:xfrm>
            <a:prstGeom prst="line">
              <a:avLst/>
            </a:prstGeom>
          </p:spPr>
          <p:style>
            <a:lnRef idx="1">
              <a:schemeClr val="dk1"/>
            </a:lnRef>
            <a:fillRef idx="0">
              <a:schemeClr val="dk1"/>
            </a:fillRef>
            <a:effectRef idx="0">
              <a:schemeClr val="dk1"/>
            </a:effectRef>
            <a:fontRef idx="minor">
              <a:schemeClr val="tx1"/>
            </a:fontRef>
          </p:style>
        </p:cxnSp>
      </p:grpSp>
      <p:pic>
        <p:nvPicPr>
          <p:cNvPr id="20" name="Picture 19">
            <a:extLst>
              <a:ext uri="{FF2B5EF4-FFF2-40B4-BE49-F238E27FC236}">
                <a16:creationId xmlns:a16="http://schemas.microsoft.com/office/drawing/2014/main" id="{10AEB26F-1CB1-4964-A5FF-3465DCF2D0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66066" y="1871003"/>
            <a:ext cx="6125934" cy="4986997"/>
          </a:xfrm>
          <a:prstGeom prst="rect">
            <a:avLst/>
          </a:prstGeom>
        </p:spPr>
      </p:pic>
    </p:spTree>
    <p:extLst>
      <p:ext uri="{BB962C8B-B14F-4D97-AF65-F5344CB8AC3E}">
        <p14:creationId xmlns:p14="http://schemas.microsoft.com/office/powerpoint/2010/main" val="65752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6F11-0564-4542-89F9-F9D213077632}"/>
              </a:ext>
            </a:extLst>
          </p:cNvPr>
          <p:cNvSpPr>
            <a:spLocks noGrp="1"/>
          </p:cNvSpPr>
          <p:nvPr>
            <p:ph type="title"/>
          </p:nvPr>
        </p:nvSpPr>
        <p:spPr>
          <a:xfrm>
            <a:off x="810000" y="447188"/>
            <a:ext cx="4467693" cy="970450"/>
          </a:xfrm>
        </p:spPr>
        <p:txBody>
          <a:bodyPr/>
          <a:lstStyle/>
          <a:p>
            <a:r>
              <a:rPr lang="en-US" dirty="0" err="1"/>
              <a:t>Produk</a:t>
            </a:r>
            <a:r>
              <a:rPr lang="en-US" dirty="0"/>
              <a:t> Kami</a:t>
            </a:r>
            <a:endParaRPr lang="en-ID" dirty="0"/>
          </a:p>
        </p:txBody>
      </p:sp>
      <p:sp>
        <p:nvSpPr>
          <p:cNvPr id="19" name="TextBox 18">
            <a:extLst>
              <a:ext uri="{FF2B5EF4-FFF2-40B4-BE49-F238E27FC236}">
                <a16:creationId xmlns:a16="http://schemas.microsoft.com/office/drawing/2014/main" id="{0C287DB4-14FA-473A-A37F-DD07BCBAFF46}"/>
              </a:ext>
            </a:extLst>
          </p:cNvPr>
          <p:cNvSpPr txBox="1"/>
          <p:nvPr/>
        </p:nvSpPr>
        <p:spPr>
          <a:xfrm>
            <a:off x="1252024" y="2255017"/>
            <a:ext cx="2349305" cy="369332"/>
          </a:xfrm>
          <a:prstGeom prst="rect">
            <a:avLst/>
          </a:prstGeom>
          <a:noFill/>
        </p:spPr>
        <p:txBody>
          <a:bodyPr wrap="square">
            <a:spAutoFit/>
          </a:bodyPr>
          <a:lstStyle/>
          <a:p>
            <a:pPr algn="ctr"/>
            <a:r>
              <a:rPr lang="en-US" b="1" dirty="0"/>
              <a:t>TEMPE CRACKERS</a:t>
            </a:r>
          </a:p>
        </p:txBody>
      </p:sp>
      <p:sp>
        <p:nvSpPr>
          <p:cNvPr id="15" name="TextBox 14">
            <a:extLst>
              <a:ext uri="{FF2B5EF4-FFF2-40B4-BE49-F238E27FC236}">
                <a16:creationId xmlns:a16="http://schemas.microsoft.com/office/drawing/2014/main" id="{16CAFCC5-390B-4353-BE4A-45D39DE0DD88}"/>
              </a:ext>
            </a:extLst>
          </p:cNvPr>
          <p:cNvSpPr txBox="1"/>
          <p:nvPr/>
        </p:nvSpPr>
        <p:spPr>
          <a:xfrm>
            <a:off x="134748" y="2642651"/>
            <a:ext cx="5351652" cy="2308324"/>
          </a:xfrm>
          <a:prstGeom prst="rect">
            <a:avLst/>
          </a:prstGeom>
          <a:noFill/>
        </p:spPr>
        <p:txBody>
          <a:bodyPr wrap="square">
            <a:spAutoFit/>
          </a:bodyPr>
          <a:lstStyle/>
          <a:p>
            <a:r>
              <a:rPr lang="en-US" sz="1200" b="1" dirty="0"/>
              <a:t>TEMPE CRACKERS</a:t>
            </a:r>
          </a:p>
          <a:p>
            <a:r>
              <a:rPr lang="en-US" sz="1200" dirty="0"/>
              <a:t>Tempe crackers are snacks from Indonesia made from tapioca flour, selected soybeans, onions, salt and flavorings and have a size of 2-3cm before being processed. These crackers are produced in East Java and have a production capacity of 1 ton to 1.2 tons per day. Tempe crackers have a characteristic with a savory taste from soybeans. Produced with health standards and has industrial food product certification.</a:t>
            </a:r>
          </a:p>
          <a:p>
            <a:endParaRPr lang="en-US" sz="1200" dirty="0"/>
          </a:p>
          <a:p>
            <a:r>
              <a:rPr lang="en-US" sz="1200" dirty="0"/>
              <a:t>How to store: simply stored in a dry place, all of our products can last up to 2 years. It is highly recommended to be sun-dried or in the oven before frying.</a:t>
            </a:r>
          </a:p>
        </p:txBody>
      </p:sp>
      <p:grpSp>
        <p:nvGrpSpPr>
          <p:cNvPr id="16" name="Group 15">
            <a:extLst>
              <a:ext uri="{FF2B5EF4-FFF2-40B4-BE49-F238E27FC236}">
                <a16:creationId xmlns:a16="http://schemas.microsoft.com/office/drawing/2014/main" id="{E1CF24DA-3E40-46A0-BFDA-FD91159D1559}"/>
              </a:ext>
            </a:extLst>
          </p:cNvPr>
          <p:cNvGrpSpPr/>
          <p:nvPr/>
        </p:nvGrpSpPr>
        <p:grpSpPr>
          <a:xfrm>
            <a:off x="4718614" y="372929"/>
            <a:ext cx="7338638" cy="1211182"/>
            <a:chOff x="4853362" y="279275"/>
            <a:chExt cx="7316067" cy="1211182"/>
          </a:xfrm>
        </p:grpSpPr>
        <p:sp>
          <p:nvSpPr>
            <p:cNvPr id="18" name="TextBox 17">
              <a:extLst>
                <a:ext uri="{FF2B5EF4-FFF2-40B4-BE49-F238E27FC236}">
                  <a16:creationId xmlns:a16="http://schemas.microsoft.com/office/drawing/2014/main" id="{7866D235-D37B-48D2-84A9-C40F5BBD8C66}"/>
                </a:ext>
              </a:extLst>
            </p:cNvPr>
            <p:cNvSpPr txBox="1"/>
            <p:nvPr/>
          </p:nvSpPr>
          <p:spPr>
            <a:xfrm>
              <a:off x="4853362" y="279275"/>
              <a:ext cx="5176905" cy="1200329"/>
            </a:xfrm>
            <a:prstGeom prst="rect">
              <a:avLst/>
            </a:prstGeom>
            <a:noFill/>
          </p:spPr>
          <p:txBody>
            <a:bodyPr wrap="square">
              <a:spAutoFit/>
            </a:bodyPr>
            <a:lstStyle/>
            <a:p>
              <a:pPr algn="r"/>
              <a:r>
                <a:rPr lang="en-ID" sz="1200" dirty="0"/>
                <a:t> Phone : +62 812 5293 9996</a:t>
              </a:r>
            </a:p>
            <a:p>
              <a:pPr algn="r"/>
              <a:r>
                <a:rPr lang="en-ID" sz="1200" dirty="0"/>
                <a:t>Email : owner@universalcrackers.com</a:t>
              </a:r>
            </a:p>
            <a:p>
              <a:pPr algn="r"/>
              <a:r>
                <a:rPr lang="en-ID" sz="1200" dirty="0"/>
                <a:t> Website : www.universalcrackers.com</a:t>
              </a:r>
            </a:p>
            <a:p>
              <a:pPr algn="r"/>
              <a:r>
                <a:rPr lang="en-ID" sz="1200" dirty="0"/>
                <a:t>Alamat : Jl. Masjid </a:t>
              </a:r>
              <a:r>
                <a:rPr lang="en-ID" sz="1200" dirty="0" err="1"/>
                <a:t>Nudur</a:t>
              </a:r>
              <a:r>
                <a:rPr lang="en-ID" sz="1200" dirty="0"/>
                <a:t> </a:t>
              </a:r>
              <a:r>
                <a:rPr lang="en-ID" sz="1200" dirty="0" err="1"/>
                <a:t>Hidayah</a:t>
              </a:r>
              <a:r>
                <a:rPr lang="en-ID" sz="1200" dirty="0"/>
                <a:t>, </a:t>
              </a:r>
              <a:r>
                <a:rPr lang="en-ID" sz="1200" dirty="0" err="1"/>
                <a:t>Desa</a:t>
              </a:r>
              <a:r>
                <a:rPr lang="en-ID" sz="1200" dirty="0"/>
                <a:t>/</a:t>
              </a:r>
              <a:r>
                <a:rPr lang="en-ID" sz="1200" dirty="0" err="1"/>
                <a:t>Kelurahan</a:t>
              </a:r>
              <a:r>
                <a:rPr lang="en-ID" sz="1200" dirty="0"/>
                <a:t>. Long Kali </a:t>
              </a:r>
            </a:p>
            <a:p>
              <a:pPr algn="r"/>
              <a:r>
                <a:rPr lang="en-ID" sz="1200" dirty="0" err="1"/>
                <a:t>Kec</a:t>
              </a:r>
              <a:r>
                <a:rPr lang="en-ID" sz="1200" dirty="0"/>
                <a:t>. Long Kali, </a:t>
              </a:r>
              <a:r>
                <a:rPr lang="en-ID" sz="1200" dirty="0" err="1"/>
                <a:t>Kab</a:t>
              </a:r>
              <a:r>
                <a:rPr lang="en-ID" sz="1200" dirty="0"/>
                <a:t>. </a:t>
              </a:r>
              <a:r>
                <a:rPr lang="en-ID" sz="1200" dirty="0" err="1"/>
                <a:t>Paser</a:t>
              </a:r>
              <a:r>
                <a:rPr lang="en-ID" sz="1200" dirty="0"/>
                <a:t>, </a:t>
              </a:r>
              <a:r>
                <a:rPr lang="en-ID" sz="1200" dirty="0" err="1"/>
                <a:t>Provinsi</a:t>
              </a:r>
              <a:r>
                <a:rPr lang="en-ID" sz="1200" dirty="0"/>
                <a:t> Kalimantan Timur </a:t>
              </a:r>
            </a:p>
            <a:p>
              <a:pPr algn="r"/>
              <a:r>
                <a:rPr lang="en-ID" sz="1200" dirty="0"/>
                <a:t>Kode </a:t>
              </a:r>
              <a:r>
                <a:rPr lang="en-ID" sz="1200" dirty="0" err="1"/>
                <a:t>Pos</a:t>
              </a:r>
              <a:r>
                <a:rPr lang="en-ID" sz="1200" dirty="0"/>
                <a:t>: 76283, Indonesia</a:t>
              </a:r>
            </a:p>
          </p:txBody>
        </p:sp>
        <p:pic>
          <p:nvPicPr>
            <p:cNvPr id="21" name="Picture 20">
              <a:extLst>
                <a:ext uri="{FF2B5EF4-FFF2-40B4-BE49-F238E27FC236}">
                  <a16:creationId xmlns:a16="http://schemas.microsoft.com/office/drawing/2014/main" id="{02179F8E-7CA4-4D7A-9EFA-294DD3D6FD25}"/>
                </a:ext>
              </a:extLst>
            </p:cNvPr>
            <p:cNvPicPr>
              <a:picLocks noChangeAspect="1"/>
            </p:cNvPicPr>
            <p:nvPr/>
          </p:nvPicPr>
          <p:blipFill>
            <a:blip r:embed="rId2"/>
            <a:stretch>
              <a:fillRect/>
            </a:stretch>
          </p:blipFill>
          <p:spPr>
            <a:xfrm>
              <a:off x="10263177" y="279275"/>
              <a:ext cx="1673342" cy="970451"/>
            </a:xfrm>
            <a:prstGeom prst="rect">
              <a:avLst/>
            </a:prstGeom>
          </p:spPr>
        </p:pic>
        <p:sp>
          <p:nvSpPr>
            <p:cNvPr id="22" name="TextBox 21">
              <a:extLst>
                <a:ext uri="{FF2B5EF4-FFF2-40B4-BE49-F238E27FC236}">
                  <a16:creationId xmlns:a16="http://schemas.microsoft.com/office/drawing/2014/main" id="{B9751687-B465-4BC1-BCA4-342978F56A5F}"/>
                </a:ext>
              </a:extLst>
            </p:cNvPr>
            <p:cNvSpPr txBox="1"/>
            <p:nvPr/>
          </p:nvSpPr>
          <p:spPr>
            <a:xfrm>
              <a:off x="10030267" y="1213458"/>
              <a:ext cx="2139162" cy="276999"/>
            </a:xfrm>
            <a:prstGeom prst="rect">
              <a:avLst/>
            </a:prstGeom>
            <a:noFill/>
          </p:spPr>
          <p:txBody>
            <a:bodyPr wrap="square" rtlCol="0">
              <a:spAutoFit/>
            </a:bodyPr>
            <a:lstStyle/>
            <a:p>
              <a:pPr algn="ctr"/>
              <a:r>
                <a:rPr lang="en-ID" sz="1200" b="1" dirty="0"/>
                <a:t>PT.SATRIA URBAN PERKASA</a:t>
              </a:r>
            </a:p>
          </p:txBody>
        </p:sp>
        <p:cxnSp>
          <p:nvCxnSpPr>
            <p:cNvPr id="23" name="Straight Connector 22">
              <a:extLst>
                <a:ext uri="{FF2B5EF4-FFF2-40B4-BE49-F238E27FC236}">
                  <a16:creationId xmlns:a16="http://schemas.microsoft.com/office/drawing/2014/main" id="{EC757B8E-E67B-4487-9CE6-5C3FD9587472}"/>
                </a:ext>
              </a:extLst>
            </p:cNvPr>
            <p:cNvCxnSpPr>
              <a:cxnSpLocks/>
            </p:cNvCxnSpPr>
            <p:nvPr/>
          </p:nvCxnSpPr>
          <p:spPr>
            <a:xfrm flipH="1">
              <a:off x="9989413" y="279275"/>
              <a:ext cx="11723" cy="1198098"/>
            </a:xfrm>
            <a:prstGeom prst="line">
              <a:avLst/>
            </a:prstGeom>
          </p:spPr>
          <p:style>
            <a:lnRef idx="1">
              <a:schemeClr val="dk1"/>
            </a:lnRef>
            <a:fillRef idx="0">
              <a:schemeClr val="dk1"/>
            </a:fillRef>
            <a:effectRef idx="0">
              <a:schemeClr val="dk1"/>
            </a:effectRef>
            <a:fontRef idx="minor">
              <a:schemeClr val="tx1"/>
            </a:fontRef>
          </p:style>
        </p:cxnSp>
      </p:grpSp>
      <p:pic>
        <p:nvPicPr>
          <p:cNvPr id="11" name="Picture 10">
            <a:extLst>
              <a:ext uri="{FF2B5EF4-FFF2-40B4-BE49-F238E27FC236}">
                <a16:creationId xmlns:a16="http://schemas.microsoft.com/office/drawing/2014/main" id="{C6F32017-BBDF-4D63-9E3F-98212761F7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60793" y="1886312"/>
            <a:ext cx="7290866" cy="4944794"/>
          </a:xfrm>
          <a:prstGeom prst="rect">
            <a:avLst/>
          </a:prstGeom>
        </p:spPr>
      </p:pic>
    </p:spTree>
    <p:extLst>
      <p:ext uri="{BB962C8B-B14F-4D97-AF65-F5344CB8AC3E}">
        <p14:creationId xmlns:p14="http://schemas.microsoft.com/office/powerpoint/2010/main" val="2301109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249</TotalTime>
  <Words>1773</Words>
  <Application>Microsoft Office PowerPoint</Application>
  <PresentationFormat>Widescreen</PresentationFormat>
  <Paragraphs>158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Wingdings 2</vt:lpstr>
      <vt:lpstr>Quotable</vt:lpstr>
      <vt:lpstr>PowerPoint Presentation</vt:lpstr>
      <vt:lpstr>Profile</vt:lpstr>
      <vt:lpstr>Tentang kami</vt:lpstr>
      <vt:lpstr>Produk Kami</vt:lpstr>
      <vt:lpstr>Produk Kami</vt:lpstr>
      <vt:lpstr>Produk Kami</vt:lpstr>
      <vt:lpstr>Produk Kami</vt:lpstr>
      <vt:lpstr>Produk Kami</vt:lpstr>
      <vt:lpstr>Produk Kami</vt:lpstr>
      <vt:lpstr>Produk Kami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25</cp:revision>
  <dcterms:created xsi:type="dcterms:W3CDTF">2023-02-24T16:13:03Z</dcterms:created>
  <dcterms:modified xsi:type="dcterms:W3CDTF">2023-02-25T16:40:48Z</dcterms:modified>
</cp:coreProperties>
</file>