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handoutMasterIdLst>
    <p:handoutMasterId r:id="rId18"/>
  </p:handoutMasterIdLst>
  <p:sldIdLst>
    <p:sldId id="274" r:id="rId3"/>
    <p:sldId id="267" r:id="rId4"/>
    <p:sldId id="263" r:id="rId5"/>
    <p:sldId id="270" r:id="rId6"/>
    <p:sldId id="271" r:id="rId7"/>
    <p:sldId id="262" r:id="rId8"/>
    <p:sldId id="272" r:id="rId9"/>
    <p:sldId id="260" r:id="rId10"/>
    <p:sldId id="261" r:id="rId11"/>
    <p:sldId id="264" r:id="rId12"/>
    <p:sldId id="273" r:id="rId13"/>
    <p:sldId id="277" r:id="rId14"/>
    <p:sldId id="265" r:id="rId15"/>
    <p:sldId id="275" r:id="rId16"/>
    <p:sldId id="276" r:id="rId17"/>
  </p:sldIdLst>
  <p:sldSz cx="12192000" cy="6858000"/>
  <p:notesSz cx="9926638"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7EEDB745-8512-4280-919F-81FF4207E572}" type="datetimeFigureOut">
              <a:rPr lang="en-US" smtClean="0"/>
              <a:t>1/19/2018</a:t>
            </a:fld>
            <a:endParaRPr lang="en-US"/>
          </a:p>
        </p:txBody>
      </p:sp>
      <p:sp>
        <p:nvSpPr>
          <p:cNvPr id="4" name="Tijdelijke aanduiding voor voettekst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6B3C19BD-20E6-4D7A-939F-026F3E0D5EC2}" type="slidenum">
              <a:rPr lang="en-US" smtClean="0"/>
              <a:t>‹nr.›</a:t>
            </a:fld>
            <a:endParaRPr lang="en-US"/>
          </a:p>
        </p:txBody>
      </p:sp>
    </p:spTree>
    <p:extLst>
      <p:ext uri="{BB962C8B-B14F-4D97-AF65-F5344CB8AC3E}">
        <p14:creationId xmlns:p14="http://schemas.microsoft.com/office/powerpoint/2010/main" val="14433071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D8FC-8D7B-41C9-9A11-FC95855DB7A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1E50C19-46B4-4B37-9BE7-746593F566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68660BC-5FFB-45F0-8231-5E5BE0A9DCCA}"/>
              </a:ext>
            </a:extLst>
          </p:cNvPr>
          <p:cNvSpPr>
            <a:spLocks noGrp="1"/>
          </p:cNvSpPr>
          <p:nvPr>
            <p:ph type="dt" sz="half" idx="10"/>
          </p:nvPr>
        </p:nvSpPr>
        <p:spPr/>
        <p:txBody>
          <a:bodyPr/>
          <a:lstStyle/>
          <a:p>
            <a:fld id="{A3186EF2-9D06-48BA-AA19-BE9623ED96CA}" type="datetimeFigureOut">
              <a:rPr lang="nl-NL" smtClean="0"/>
              <a:t>19-1-2018</a:t>
            </a:fld>
            <a:endParaRPr lang="nl-NL"/>
          </a:p>
        </p:txBody>
      </p:sp>
      <p:sp>
        <p:nvSpPr>
          <p:cNvPr id="5" name="Tijdelijke aanduiding voor voettekst 4">
            <a:extLst>
              <a:ext uri="{FF2B5EF4-FFF2-40B4-BE49-F238E27FC236}">
                <a16:creationId xmlns:a16="http://schemas.microsoft.com/office/drawing/2014/main" id="{9DFE8903-945B-4757-8790-C66176E685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10EEDB-2F0F-4BA3-A1BD-BD05C1AE65B2}"/>
              </a:ext>
            </a:extLst>
          </p:cNvPr>
          <p:cNvSpPr>
            <a:spLocks noGrp="1"/>
          </p:cNvSpPr>
          <p:nvPr>
            <p:ph type="sldNum" sz="quarter" idx="12"/>
          </p:nvPr>
        </p:nvSpPr>
        <p:spPr/>
        <p:txBody>
          <a:bodyPr/>
          <a:lstStyle/>
          <a:p>
            <a:fld id="{EA420D7D-5961-4341-A073-16D2569A9D53}" type="slidenum">
              <a:rPr lang="nl-NL" smtClean="0"/>
              <a:t>‹nr.›</a:t>
            </a:fld>
            <a:endParaRPr lang="nl-NL"/>
          </a:p>
        </p:txBody>
      </p:sp>
    </p:spTree>
    <p:extLst>
      <p:ext uri="{BB962C8B-B14F-4D97-AF65-F5344CB8AC3E}">
        <p14:creationId xmlns:p14="http://schemas.microsoft.com/office/powerpoint/2010/main" val="407093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838E2-4EBC-426B-BB39-B98F0137911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A7BAC02-0CAF-4AC8-BC34-9B23441482F5}"/>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BABA29-2E34-4474-9E6C-1EE910F44B00}"/>
              </a:ext>
            </a:extLst>
          </p:cNvPr>
          <p:cNvSpPr>
            <a:spLocks noGrp="1"/>
          </p:cNvSpPr>
          <p:nvPr>
            <p:ph type="dt" sz="half" idx="10"/>
          </p:nvPr>
        </p:nvSpPr>
        <p:spPr/>
        <p:txBody>
          <a:bodyPr/>
          <a:lstStyle/>
          <a:p>
            <a:fld id="{A3186EF2-9D06-48BA-AA19-BE9623ED96CA}" type="datetimeFigureOut">
              <a:rPr lang="nl-NL" smtClean="0"/>
              <a:t>19-1-2018</a:t>
            </a:fld>
            <a:endParaRPr lang="nl-NL"/>
          </a:p>
        </p:txBody>
      </p:sp>
      <p:sp>
        <p:nvSpPr>
          <p:cNvPr id="5" name="Tijdelijke aanduiding voor voettekst 4">
            <a:extLst>
              <a:ext uri="{FF2B5EF4-FFF2-40B4-BE49-F238E27FC236}">
                <a16:creationId xmlns:a16="http://schemas.microsoft.com/office/drawing/2014/main" id="{9A69BB92-4D6E-43D8-B8D0-0EDD9F4672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EA7C63-0A9E-4D3E-BF0A-2B2F9287721E}"/>
              </a:ext>
            </a:extLst>
          </p:cNvPr>
          <p:cNvSpPr>
            <a:spLocks noGrp="1"/>
          </p:cNvSpPr>
          <p:nvPr>
            <p:ph type="sldNum" sz="quarter" idx="12"/>
          </p:nvPr>
        </p:nvSpPr>
        <p:spPr/>
        <p:txBody>
          <a:bodyPr/>
          <a:lstStyle/>
          <a:p>
            <a:fld id="{EA420D7D-5961-4341-A073-16D2569A9D53}" type="slidenum">
              <a:rPr lang="nl-NL" smtClean="0"/>
              <a:t>‹nr.›</a:t>
            </a:fld>
            <a:endParaRPr lang="nl-NL"/>
          </a:p>
        </p:txBody>
      </p:sp>
    </p:spTree>
    <p:extLst>
      <p:ext uri="{BB962C8B-B14F-4D97-AF65-F5344CB8AC3E}">
        <p14:creationId xmlns:p14="http://schemas.microsoft.com/office/powerpoint/2010/main" val="237691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C725506-EF6B-4284-8BE0-4CDF4D57585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D4B4CE5-7777-4183-903F-5B8617A45E86}"/>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841BF0-E454-423B-B85E-06E2D0E6BBA9}"/>
              </a:ext>
            </a:extLst>
          </p:cNvPr>
          <p:cNvSpPr>
            <a:spLocks noGrp="1"/>
          </p:cNvSpPr>
          <p:nvPr>
            <p:ph type="dt" sz="half" idx="10"/>
          </p:nvPr>
        </p:nvSpPr>
        <p:spPr/>
        <p:txBody>
          <a:bodyPr/>
          <a:lstStyle/>
          <a:p>
            <a:fld id="{A3186EF2-9D06-48BA-AA19-BE9623ED96CA}" type="datetimeFigureOut">
              <a:rPr lang="nl-NL" smtClean="0"/>
              <a:t>19-1-2018</a:t>
            </a:fld>
            <a:endParaRPr lang="nl-NL"/>
          </a:p>
        </p:txBody>
      </p:sp>
      <p:sp>
        <p:nvSpPr>
          <p:cNvPr id="5" name="Tijdelijke aanduiding voor voettekst 4">
            <a:extLst>
              <a:ext uri="{FF2B5EF4-FFF2-40B4-BE49-F238E27FC236}">
                <a16:creationId xmlns:a16="http://schemas.microsoft.com/office/drawing/2014/main" id="{3E527B89-7A15-4223-91A3-5F35081F2E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733736B-D309-4F00-9D57-C0AE395C4B90}"/>
              </a:ext>
            </a:extLst>
          </p:cNvPr>
          <p:cNvSpPr>
            <a:spLocks noGrp="1"/>
          </p:cNvSpPr>
          <p:nvPr>
            <p:ph type="sldNum" sz="quarter" idx="12"/>
          </p:nvPr>
        </p:nvSpPr>
        <p:spPr/>
        <p:txBody>
          <a:bodyPr/>
          <a:lstStyle/>
          <a:p>
            <a:fld id="{EA420D7D-5961-4341-A073-16D2569A9D53}" type="slidenum">
              <a:rPr lang="nl-NL" smtClean="0"/>
              <a:t>‹nr.›</a:t>
            </a:fld>
            <a:endParaRPr lang="nl-NL"/>
          </a:p>
        </p:txBody>
      </p:sp>
    </p:spTree>
    <p:extLst>
      <p:ext uri="{BB962C8B-B14F-4D97-AF65-F5344CB8AC3E}">
        <p14:creationId xmlns:p14="http://schemas.microsoft.com/office/powerpoint/2010/main" val="383547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endParaRPr lang="en-US"/>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Tijdelijke aanduiding voor datum 3"/>
          <p:cNvSpPr>
            <a:spLocks noGrp="1"/>
          </p:cNvSpPr>
          <p:nvPr>
            <p:ph type="dt" sz="half" idx="10"/>
          </p:nvPr>
        </p:nvSpPr>
        <p:spPr/>
        <p:txBody>
          <a:bodyPr/>
          <a:lstStyle/>
          <a:p>
            <a:fld id="{46FBC16B-FAD9-4E1E-9F4C-2BD49B9CC1A8}" type="datetimeFigureOut">
              <a:rPr lang="en-US" smtClean="0"/>
              <a:t>1/19/2018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B0AAFB59-C1D2-4F68-9D0D-6624B799F8F2}" type="slidenum">
              <a:rPr lang="en-US" smtClean="0"/>
              <a:t>‹nr.›</a:t>
            </a:fld>
            <a:endParaRPr lang="en-US"/>
          </a:p>
        </p:txBody>
      </p:sp>
    </p:spTree>
    <p:extLst>
      <p:ext uri="{BB962C8B-B14F-4D97-AF65-F5344CB8AC3E}">
        <p14:creationId xmlns:p14="http://schemas.microsoft.com/office/powerpoint/2010/main" val="3198717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46FBC16B-FAD9-4E1E-9F4C-2BD49B9CC1A8}" type="datetimeFigureOut">
              <a:rPr lang="en-US" smtClean="0"/>
              <a:t>1/19/2018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B0AAFB59-C1D2-4F68-9D0D-6624B799F8F2}" type="slidenum">
              <a:rPr lang="en-US" smtClean="0"/>
              <a:t>‹nr.›</a:t>
            </a:fld>
            <a:endParaRPr lang="en-US"/>
          </a:p>
        </p:txBody>
      </p:sp>
    </p:spTree>
    <p:extLst>
      <p:ext uri="{BB962C8B-B14F-4D97-AF65-F5344CB8AC3E}">
        <p14:creationId xmlns:p14="http://schemas.microsoft.com/office/powerpoint/2010/main" val="457432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6FBC16B-FAD9-4E1E-9F4C-2BD49B9CC1A8}" type="datetimeFigureOut">
              <a:rPr lang="en-US" smtClean="0"/>
              <a:t>1/19/2018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B0AAFB59-C1D2-4F68-9D0D-6624B799F8F2}" type="slidenum">
              <a:rPr lang="en-US" smtClean="0"/>
              <a:t>‹nr.›</a:t>
            </a:fld>
            <a:endParaRPr lang="en-US"/>
          </a:p>
        </p:txBody>
      </p:sp>
    </p:spTree>
    <p:extLst>
      <p:ext uri="{BB962C8B-B14F-4D97-AF65-F5344CB8AC3E}">
        <p14:creationId xmlns:p14="http://schemas.microsoft.com/office/powerpoint/2010/main" val="1344813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p:txBody>
          <a:bodyPr/>
          <a:lstStyle/>
          <a:p>
            <a:fld id="{46FBC16B-FAD9-4E1E-9F4C-2BD49B9CC1A8}" type="datetimeFigureOut">
              <a:rPr lang="en-US" smtClean="0"/>
              <a:t>1/19/2018</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B0AAFB59-C1D2-4F68-9D0D-6624B799F8F2}" type="slidenum">
              <a:rPr lang="en-US" smtClean="0"/>
              <a:t>‹nr.›</a:t>
            </a:fld>
            <a:endParaRPr lang="en-US"/>
          </a:p>
        </p:txBody>
      </p:sp>
    </p:spTree>
    <p:extLst>
      <p:ext uri="{BB962C8B-B14F-4D97-AF65-F5344CB8AC3E}">
        <p14:creationId xmlns:p14="http://schemas.microsoft.com/office/powerpoint/2010/main" val="43095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p:txBody>
          <a:bodyPr/>
          <a:lstStyle/>
          <a:p>
            <a:fld id="{46FBC16B-FAD9-4E1E-9F4C-2BD49B9CC1A8}" type="datetimeFigureOut">
              <a:rPr lang="en-US" smtClean="0"/>
              <a:t>1/19/2018</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B0AAFB59-C1D2-4F68-9D0D-6624B799F8F2}" type="slidenum">
              <a:rPr lang="en-US" smtClean="0"/>
              <a:t>‹nr.›</a:t>
            </a:fld>
            <a:endParaRPr lang="en-US"/>
          </a:p>
        </p:txBody>
      </p:sp>
    </p:spTree>
    <p:extLst>
      <p:ext uri="{BB962C8B-B14F-4D97-AF65-F5344CB8AC3E}">
        <p14:creationId xmlns:p14="http://schemas.microsoft.com/office/powerpoint/2010/main" val="4210534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p>
            <a:fld id="{46FBC16B-FAD9-4E1E-9F4C-2BD49B9CC1A8}" type="datetimeFigureOut">
              <a:rPr lang="en-US" smtClean="0"/>
              <a:t>1/19/2018</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B0AAFB59-C1D2-4F68-9D0D-6624B799F8F2}" type="slidenum">
              <a:rPr lang="en-US" smtClean="0"/>
              <a:t>‹nr.›</a:t>
            </a:fld>
            <a:endParaRPr lang="en-US"/>
          </a:p>
        </p:txBody>
      </p:sp>
    </p:spTree>
    <p:extLst>
      <p:ext uri="{BB962C8B-B14F-4D97-AF65-F5344CB8AC3E}">
        <p14:creationId xmlns:p14="http://schemas.microsoft.com/office/powerpoint/2010/main" val="62037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6FBC16B-FAD9-4E1E-9F4C-2BD49B9CC1A8}" type="datetimeFigureOut">
              <a:rPr lang="en-US" smtClean="0"/>
              <a:t>1/19/2018</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B0AAFB59-C1D2-4F68-9D0D-6624B799F8F2}" type="slidenum">
              <a:rPr lang="en-US" smtClean="0"/>
              <a:t>‹nr.›</a:t>
            </a:fld>
            <a:endParaRPr lang="en-US"/>
          </a:p>
        </p:txBody>
      </p:sp>
    </p:spTree>
    <p:extLst>
      <p:ext uri="{BB962C8B-B14F-4D97-AF65-F5344CB8AC3E}">
        <p14:creationId xmlns:p14="http://schemas.microsoft.com/office/powerpoint/2010/main" val="1053860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6FBC16B-FAD9-4E1E-9F4C-2BD49B9CC1A8}" type="datetimeFigureOut">
              <a:rPr lang="en-US" smtClean="0"/>
              <a:t>1/19/2018</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B0AAFB59-C1D2-4F68-9D0D-6624B799F8F2}" type="slidenum">
              <a:rPr lang="en-US" smtClean="0"/>
              <a:t>‹nr.›</a:t>
            </a:fld>
            <a:endParaRPr lang="en-US"/>
          </a:p>
        </p:txBody>
      </p:sp>
    </p:spTree>
    <p:extLst>
      <p:ext uri="{BB962C8B-B14F-4D97-AF65-F5344CB8AC3E}">
        <p14:creationId xmlns:p14="http://schemas.microsoft.com/office/powerpoint/2010/main" val="212020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ADCED4-696F-4F8E-8B0C-2F78131C18B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16F2BA7-1B1F-4379-B5E6-2C24CA00A494}"/>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FD9C5E1-9B90-4B3B-9B91-867E5492AC01}"/>
              </a:ext>
            </a:extLst>
          </p:cNvPr>
          <p:cNvSpPr>
            <a:spLocks noGrp="1"/>
          </p:cNvSpPr>
          <p:nvPr>
            <p:ph type="dt" sz="half" idx="10"/>
          </p:nvPr>
        </p:nvSpPr>
        <p:spPr/>
        <p:txBody>
          <a:bodyPr/>
          <a:lstStyle/>
          <a:p>
            <a:fld id="{A3186EF2-9D06-48BA-AA19-BE9623ED96CA}" type="datetimeFigureOut">
              <a:rPr lang="nl-NL" smtClean="0"/>
              <a:t>19-1-2018</a:t>
            </a:fld>
            <a:endParaRPr lang="nl-NL"/>
          </a:p>
        </p:txBody>
      </p:sp>
      <p:sp>
        <p:nvSpPr>
          <p:cNvPr id="5" name="Tijdelijke aanduiding voor voettekst 4">
            <a:extLst>
              <a:ext uri="{FF2B5EF4-FFF2-40B4-BE49-F238E27FC236}">
                <a16:creationId xmlns:a16="http://schemas.microsoft.com/office/drawing/2014/main" id="{9F47FAC0-C109-493A-9941-804EAC67784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88A5D0-4804-4D0A-9A85-E646E720A8FA}"/>
              </a:ext>
            </a:extLst>
          </p:cNvPr>
          <p:cNvSpPr>
            <a:spLocks noGrp="1"/>
          </p:cNvSpPr>
          <p:nvPr>
            <p:ph type="sldNum" sz="quarter" idx="12"/>
          </p:nvPr>
        </p:nvSpPr>
        <p:spPr/>
        <p:txBody>
          <a:bodyPr/>
          <a:lstStyle/>
          <a:p>
            <a:fld id="{EA420D7D-5961-4341-A073-16D2569A9D53}" type="slidenum">
              <a:rPr lang="nl-NL" smtClean="0"/>
              <a:t>‹nr.›</a:t>
            </a:fld>
            <a:endParaRPr lang="nl-NL"/>
          </a:p>
        </p:txBody>
      </p:sp>
    </p:spTree>
    <p:extLst>
      <p:ext uri="{BB962C8B-B14F-4D97-AF65-F5344CB8AC3E}">
        <p14:creationId xmlns:p14="http://schemas.microsoft.com/office/powerpoint/2010/main" val="1823033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6FBC16B-FAD9-4E1E-9F4C-2BD49B9CC1A8}" type="datetimeFigureOut">
              <a:rPr lang="en-US" smtClean="0"/>
              <a:t>1/19/2018</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B0AAFB59-C1D2-4F68-9D0D-6624B799F8F2}" type="slidenum">
              <a:rPr lang="en-US" smtClean="0"/>
              <a:t>‹nr.›</a:t>
            </a:fld>
            <a:endParaRPr lang="en-US"/>
          </a:p>
        </p:txBody>
      </p:sp>
    </p:spTree>
    <p:extLst>
      <p:ext uri="{BB962C8B-B14F-4D97-AF65-F5344CB8AC3E}">
        <p14:creationId xmlns:p14="http://schemas.microsoft.com/office/powerpoint/2010/main" val="1740130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46FBC16B-FAD9-4E1E-9F4C-2BD49B9CC1A8}" type="datetimeFigureOut">
              <a:rPr lang="en-US" smtClean="0"/>
              <a:t>1/19/2018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B0AAFB59-C1D2-4F68-9D0D-6624B799F8F2}" type="slidenum">
              <a:rPr lang="en-US" smtClean="0"/>
              <a:t>‹nr.›</a:t>
            </a:fld>
            <a:endParaRPr lang="en-US"/>
          </a:p>
        </p:txBody>
      </p:sp>
    </p:spTree>
    <p:extLst>
      <p:ext uri="{BB962C8B-B14F-4D97-AF65-F5344CB8AC3E}">
        <p14:creationId xmlns:p14="http://schemas.microsoft.com/office/powerpoint/2010/main" val="28549233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46FBC16B-FAD9-4E1E-9F4C-2BD49B9CC1A8}" type="datetimeFigureOut">
              <a:rPr lang="en-US" smtClean="0"/>
              <a:t>1/19/2018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B0AAFB59-C1D2-4F68-9D0D-6624B799F8F2}" type="slidenum">
              <a:rPr lang="en-US" smtClean="0"/>
              <a:t>‹nr.›</a:t>
            </a:fld>
            <a:endParaRPr lang="en-US"/>
          </a:p>
        </p:txBody>
      </p:sp>
    </p:spTree>
    <p:extLst>
      <p:ext uri="{BB962C8B-B14F-4D97-AF65-F5344CB8AC3E}">
        <p14:creationId xmlns:p14="http://schemas.microsoft.com/office/powerpoint/2010/main" val="114915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62673-95CB-430C-99FD-9461E0ADDA2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8E155BF-D509-4DDF-A6A7-36BB65C8DE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18B1660-370F-4983-986C-30B745FB056C}"/>
              </a:ext>
            </a:extLst>
          </p:cNvPr>
          <p:cNvSpPr>
            <a:spLocks noGrp="1"/>
          </p:cNvSpPr>
          <p:nvPr>
            <p:ph type="dt" sz="half" idx="10"/>
          </p:nvPr>
        </p:nvSpPr>
        <p:spPr/>
        <p:txBody>
          <a:bodyPr/>
          <a:lstStyle/>
          <a:p>
            <a:fld id="{A3186EF2-9D06-48BA-AA19-BE9623ED96CA}" type="datetimeFigureOut">
              <a:rPr lang="nl-NL" smtClean="0"/>
              <a:t>19-1-2018</a:t>
            </a:fld>
            <a:endParaRPr lang="nl-NL"/>
          </a:p>
        </p:txBody>
      </p:sp>
      <p:sp>
        <p:nvSpPr>
          <p:cNvPr id="5" name="Tijdelijke aanduiding voor voettekst 4">
            <a:extLst>
              <a:ext uri="{FF2B5EF4-FFF2-40B4-BE49-F238E27FC236}">
                <a16:creationId xmlns:a16="http://schemas.microsoft.com/office/drawing/2014/main" id="{CA1755B1-C0F3-44C1-91AF-77AA01EE50A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F8D7AD7-8A11-47A4-A16E-821326D64111}"/>
              </a:ext>
            </a:extLst>
          </p:cNvPr>
          <p:cNvSpPr>
            <a:spLocks noGrp="1"/>
          </p:cNvSpPr>
          <p:nvPr>
            <p:ph type="sldNum" sz="quarter" idx="12"/>
          </p:nvPr>
        </p:nvSpPr>
        <p:spPr/>
        <p:txBody>
          <a:bodyPr/>
          <a:lstStyle/>
          <a:p>
            <a:fld id="{EA420D7D-5961-4341-A073-16D2569A9D53}" type="slidenum">
              <a:rPr lang="nl-NL" smtClean="0"/>
              <a:t>‹nr.›</a:t>
            </a:fld>
            <a:endParaRPr lang="nl-NL"/>
          </a:p>
        </p:txBody>
      </p:sp>
    </p:spTree>
    <p:extLst>
      <p:ext uri="{BB962C8B-B14F-4D97-AF65-F5344CB8AC3E}">
        <p14:creationId xmlns:p14="http://schemas.microsoft.com/office/powerpoint/2010/main" val="212406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8B4323-BF25-454E-927B-FEF518FEA0F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18BD3DB-9A1A-4459-9D12-1392898645F8}"/>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FEA3E1C-6866-46D5-83E0-B9BCD7C2E0A5}"/>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240A52A-8EFA-4BE5-B2E4-C7BFD37FBCBC}"/>
              </a:ext>
            </a:extLst>
          </p:cNvPr>
          <p:cNvSpPr>
            <a:spLocks noGrp="1"/>
          </p:cNvSpPr>
          <p:nvPr>
            <p:ph type="dt" sz="half" idx="10"/>
          </p:nvPr>
        </p:nvSpPr>
        <p:spPr/>
        <p:txBody>
          <a:bodyPr/>
          <a:lstStyle/>
          <a:p>
            <a:fld id="{A3186EF2-9D06-48BA-AA19-BE9623ED96CA}" type="datetimeFigureOut">
              <a:rPr lang="nl-NL" smtClean="0"/>
              <a:t>19-1-2018</a:t>
            </a:fld>
            <a:endParaRPr lang="nl-NL"/>
          </a:p>
        </p:txBody>
      </p:sp>
      <p:sp>
        <p:nvSpPr>
          <p:cNvPr id="6" name="Tijdelijke aanduiding voor voettekst 5">
            <a:extLst>
              <a:ext uri="{FF2B5EF4-FFF2-40B4-BE49-F238E27FC236}">
                <a16:creationId xmlns:a16="http://schemas.microsoft.com/office/drawing/2014/main" id="{888170F5-431A-4F16-A27C-2B9EED7C15B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17E9446-8B5C-4AF2-9758-5AC4A72D3E19}"/>
              </a:ext>
            </a:extLst>
          </p:cNvPr>
          <p:cNvSpPr>
            <a:spLocks noGrp="1"/>
          </p:cNvSpPr>
          <p:nvPr>
            <p:ph type="sldNum" sz="quarter" idx="12"/>
          </p:nvPr>
        </p:nvSpPr>
        <p:spPr/>
        <p:txBody>
          <a:bodyPr/>
          <a:lstStyle/>
          <a:p>
            <a:fld id="{EA420D7D-5961-4341-A073-16D2569A9D53}" type="slidenum">
              <a:rPr lang="nl-NL" smtClean="0"/>
              <a:t>‹nr.›</a:t>
            </a:fld>
            <a:endParaRPr lang="nl-NL"/>
          </a:p>
        </p:txBody>
      </p:sp>
    </p:spTree>
    <p:extLst>
      <p:ext uri="{BB962C8B-B14F-4D97-AF65-F5344CB8AC3E}">
        <p14:creationId xmlns:p14="http://schemas.microsoft.com/office/powerpoint/2010/main" val="126041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357DA-72B9-4ABB-AE12-AD939FAEA02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CD147A9-1AD2-4E8C-BA3F-F8827E39C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E9DCB418-03C1-48D9-96F6-A63041A5D1E2}"/>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45721BF-6E69-4E05-9708-198DE40B5F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DAC01E59-DB7B-4AC5-B8E5-599E87BF7005}"/>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B7B0B46-EB4C-4859-ADE7-11EB708BFD48}"/>
              </a:ext>
            </a:extLst>
          </p:cNvPr>
          <p:cNvSpPr>
            <a:spLocks noGrp="1"/>
          </p:cNvSpPr>
          <p:nvPr>
            <p:ph type="dt" sz="half" idx="10"/>
          </p:nvPr>
        </p:nvSpPr>
        <p:spPr/>
        <p:txBody>
          <a:bodyPr/>
          <a:lstStyle/>
          <a:p>
            <a:fld id="{A3186EF2-9D06-48BA-AA19-BE9623ED96CA}" type="datetimeFigureOut">
              <a:rPr lang="nl-NL" smtClean="0"/>
              <a:t>19-1-2018</a:t>
            </a:fld>
            <a:endParaRPr lang="nl-NL"/>
          </a:p>
        </p:txBody>
      </p:sp>
      <p:sp>
        <p:nvSpPr>
          <p:cNvPr id="8" name="Tijdelijke aanduiding voor voettekst 7">
            <a:extLst>
              <a:ext uri="{FF2B5EF4-FFF2-40B4-BE49-F238E27FC236}">
                <a16:creationId xmlns:a16="http://schemas.microsoft.com/office/drawing/2014/main" id="{D0705F02-2BCB-4EC9-9A0A-3442631C029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4D2F9D6-8BB1-4E7E-89DC-C9B658CBDC5D}"/>
              </a:ext>
            </a:extLst>
          </p:cNvPr>
          <p:cNvSpPr>
            <a:spLocks noGrp="1"/>
          </p:cNvSpPr>
          <p:nvPr>
            <p:ph type="sldNum" sz="quarter" idx="12"/>
          </p:nvPr>
        </p:nvSpPr>
        <p:spPr/>
        <p:txBody>
          <a:bodyPr/>
          <a:lstStyle/>
          <a:p>
            <a:fld id="{EA420D7D-5961-4341-A073-16D2569A9D53}" type="slidenum">
              <a:rPr lang="nl-NL" smtClean="0"/>
              <a:t>‹nr.›</a:t>
            </a:fld>
            <a:endParaRPr lang="nl-NL"/>
          </a:p>
        </p:txBody>
      </p:sp>
    </p:spTree>
    <p:extLst>
      <p:ext uri="{BB962C8B-B14F-4D97-AF65-F5344CB8AC3E}">
        <p14:creationId xmlns:p14="http://schemas.microsoft.com/office/powerpoint/2010/main" val="355727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9440E6-7121-4844-AE89-477BD5BC5E4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89C2C54-8955-4C73-AD87-356B62A9C9AD}"/>
              </a:ext>
            </a:extLst>
          </p:cNvPr>
          <p:cNvSpPr>
            <a:spLocks noGrp="1"/>
          </p:cNvSpPr>
          <p:nvPr>
            <p:ph type="dt" sz="half" idx="10"/>
          </p:nvPr>
        </p:nvSpPr>
        <p:spPr/>
        <p:txBody>
          <a:bodyPr/>
          <a:lstStyle/>
          <a:p>
            <a:fld id="{A3186EF2-9D06-48BA-AA19-BE9623ED96CA}" type="datetimeFigureOut">
              <a:rPr lang="nl-NL" smtClean="0"/>
              <a:t>19-1-2018</a:t>
            </a:fld>
            <a:endParaRPr lang="nl-NL"/>
          </a:p>
        </p:txBody>
      </p:sp>
      <p:sp>
        <p:nvSpPr>
          <p:cNvPr id="4" name="Tijdelijke aanduiding voor voettekst 3">
            <a:extLst>
              <a:ext uri="{FF2B5EF4-FFF2-40B4-BE49-F238E27FC236}">
                <a16:creationId xmlns:a16="http://schemas.microsoft.com/office/drawing/2014/main" id="{E1B2DCFB-0748-4321-A112-20674BD2F0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38444FA-8047-47E1-8F1C-72FFF36ED8CF}"/>
              </a:ext>
            </a:extLst>
          </p:cNvPr>
          <p:cNvSpPr>
            <a:spLocks noGrp="1"/>
          </p:cNvSpPr>
          <p:nvPr>
            <p:ph type="sldNum" sz="quarter" idx="12"/>
          </p:nvPr>
        </p:nvSpPr>
        <p:spPr/>
        <p:txBody>
          <a:bodyPr/>
          <a:lstStyle/>
          <a:p>
            <a:fld id="{EA420D7D-5961-4341-A073-16D2569A9D53}" type="slidenum">
              <a:rPr lang="nl-NL" smtClean="0"/>
              <a:t>‹nr.›</a:t>
            </a:fld>
            <a:endParaRPr lang="nl-NL"/>
          </a:p>
        </p:txBody>
      </p:sp>
    </p:spTree>
    <p:extLst>
      <p:ext uri="{BB962C8B-B14F-4D97-AF65-F5344CB8AC3E}">
        <p14:creationId xmlns:p14="http://schemas.microsoft.com/office/powerpoint/2010/main" val="412195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8A89042-DEE1-44AD-AC1D-AC75A79080E6}"/>
              </a:ext>
            </a:extLst>
          </p:cNvPr>
          <p:cNvSpPr>
            <a:spLocks noGrp="1"/>
          </p:cNvSpPr>
          <p:nvPr>
            <p:ph type="dt" sz="half" idx="10"/>
          </p:nvPr>
        </p:nvSpPr>
        <p:spPr/>
        <p:txBody>
          <a:bodyPr/>
          <a:lstStyle/>
          <a:p>
            <a:fld id="{A3186EF2-9D06-48BA-AA19-BE9623ED96CA}" type="datetimeFigureOut">
              <a:rPr lang="nl-NL" smtClean="0"/>
              <a:t>19-1-2018</a:t>
            </a:fld>
            <a:endParaRPr lang="nl-NL"/>
          </a:p>
        </p:txBody>
      </p:sp>
      <p:sp>
        <p:nvSpPr>
          <p:cNvPr id="3" name="Tijdelijke aanduiding voor voettekst 2">
            <a:extLst>
              <a:ext uri="{FF2B5EF4-FFF2-40B4-BE49-F238E27FC236}">
                <a16:creationId xmlns:a16="http://schemas.microsoft.com/office/drawing/2014/main" id="{F84CB675-B9F1-445B-8641-29CAB802404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6EB869B-E3F0-44A9-81A5-4001C0711B4F}"/>
              </a:ext>
            </a:extLst>
          </p:cNvPr>
          <p:cNvSpPr>
            <a:spLocks noGrp="1"/>
          </p:cNvSpPr>
          <p:nvPr>
            <p:ph type="sldNum" sz="quarter" idx="12"/>
          </p:nvPr>
        </p:nvSpPr>
        <p:spPr/>
        <p:txBody>
          <a:bodyPr/>
          <a:lstStyle/>
          <a:p>
            <a:fld id="{EA420D7D-5961-4341-A073-16D2569A9D53}" type="slidenum">
              <a:rPr lang="nl-NL" smtClean="0"/>
              <a:t>‹nr.›</a:t>
            </a:fld>
            <a:endParaRPr lang="nl-NL"/>
          </a:p>
        </p:txBody>
      </p:sp>
    </p:spTree>
    <p:extLst>
      <p:ext uri="{BB962C8B-B14F-4D97-AF65-F5344CB8AC3E}">
        <p14:creationId xmlns:p14="http://schemas.microsoft.com/office/powerpoint/2010/main" val="374599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FDA5D-6D01-41A9-A010-A94A3690AC4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5EC2595-9BFA-416F-B49D-12C118163B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16F6C07-5A06-42CB-B6AA-B5075D343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27E79DE-5B8F-445A-915B-B31BC4EA309F}"/>
              </a:ext>
            </a:extLst>
          </p:cNvPr>
          <p:cNvSpPr>
            <a:spLocks noGrp="1"/>
          </p:cNvSpPr>
          <p:nvPr>
            <p:ph type="dt" sz="half" idx="10"/>
          </p:nvPr>
        </p:nvSpPr>
        <p:spPr/>
        <p:txBody>
          <a:bodyPr/>
          <a:lstStyle/>
          <a:p>
            <a:fld id="{A3186EF2-9D06-48BA-AA19-BE9623ED96CA}" type="datetimeFigureOut">
              <a:rPr lang="nl-NL" smtClean="0"/>
              <a:t>19-1-2018</a:t>
            </a:fld>
            <a:endParaRPr lang="nl-NL"/>
          </a:p>
        </p:txBody>
      </p:sp>
      <p:sp>
        <p:nvSpPr>
          <p:cNvPr id="6" name="Tijdelijke aanduiding voor voettekst 5">
            <a:extLst>
              <a:ext uri="{FF2B5EF4-FFF2-40B4-BE49-F238E27FC236}">
                <a16:creationId xmlns:a16="http://schemas.microsoft.com/office/drawing/2014/main" id="{E7F211BC-B7D5-4C8B-BF25-2D36D3E7429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0CB5D66-32B9-49AF-B7CC-5B06EFC59ECB}"/>
              </a:ext>
            </a:extLst>
          </p:cNvPr>
          <p:cNvSpPr>
            <a:spLocks noGrp="1"/>
          </p:cNvSpPr>
          <p:nvPr>
            <p:ph type="sldNum" sz="quarter" idx="12"/>
          </p:nvPr>
        </p:nvSpPr>
        <p:spPr/>
        <p:txBody>
          <a:bodyPr/>
          <a:lstStyle/>
          <a:p>
            <a:fld id="{EA420D7D-5961-4341-A073-16D2569A9D53}" type="slidenum">
              <a:rPr lang="nl-NL" smtClean="0"/>
              <a:t>‹nr.›</a:t>
            </a:fld>
            <a:endParaRPr lang="nl-NL"/>
          </a:p>
        </p:txBody>
      </p:sp>
    </p:spTree>
    <p:extLst>
      <p:ext uri="{BB962C8B-B14F-4D97-AF65-F5344CB8AC3E}">
        <p14:creationId xmlns:p14="http://schemas.microsoft.com/office/powerpoint/2010/main" val="378886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90981-D5F7-428F-8F83-68771151118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06A1807-CCCF-4765-9877-E05C776563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71C4CB9-8DC9-4D5F-8CAF-78AC90F61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27186F8B-AE40-4333-9514-F35DD8D2DFBC}"/>
              </a:ext>
            </a:extLst>
          </p:cNvPr>
          <p:cNvSpPr>
            <a:spLocks noGrp="1"/>
          </p:cNvSpPr>
          <p:nvPr>
            <p:ph type="dt" sz="half" idx="10"/>
          </p:nvPr>
        </p:nvSpPr>
        <p:spPr/>
        <p:txBody>
          <a:bodyPr/>
          <a:lstStyle/>
          <a:p>
            <a:fld id="{A3186EF2-9D06-48BA-AA19-BE9623ED96CA}" type="datetimeFigureOut">
              <a:rPr lang="nl-NL" smtClean="0"/>
              <a:t>19-1-2018</a:t>
            </a:fld>
            <a:endParaRPr lang="nl-NL"/>
          </a:p>
        </p:txBody>
      </p:sp>
      <p:sp>
        <p:nvSpPr>
          <p:cNvPr id="6" name="Tijdelijke aanduiding voor voettekst 5">
            <a:extLst>
              <a:ext uri="{FF2B5EF4-FFF2-40B4-BE49-F238E27FC236}">
                <a16:creationId xmlns:a16="http://schemas.microsoft.com/office/drawing/2014/main" id="{0D209AD3-DDAD-45AA-B86A-3C7BA50598E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29C29F-355F-4E19-9F50-215FB941FB85}"/>
              </a:ext>
            </a:extLst>
          </p:cNvPr>
          <p:cNvSpPr>
            <a:spLocks noGrp="1"/>
          </p:cNvSpPr>
          <p:nvPr>
            <p:ph type="sldNum" sz="quarter" idx="12"/>
          </p:nvPr>
        </p:nvSpPr>
        <p:spPr/>
        <p:txBody>
          <a:bodyPr/>
          <a:lstStyle/>
          <a:p>
            <a:fld id="{EA420D7D-5961-4341-A073-16D2569A9D53}" type="slidenum">
              <a:rPr lang="nl-NL" smtClean="0"/>
              <a:t>‹nr.›</a:t>
            </a:fld>
            <a:endParaRPr lang="nl-NL"/>
          </a:p>
        </p:txBody>
      </p:sp>
    </p:spTree>
    <p:extLst>
      <p:ext uri="{BB962C8B-B14F-4D97-AF65-F5344CB8AC3E}">
        <p14:creationId xmlns:p14="http://schemas.microsoft.com/office/powerpoint/2010/main" val="225013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35545F7-2278-451A-85FB-B997C6D56A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4511191-2F75-4F49-ADE7-5ABF5B01D4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8159AD-7FFC-480D-ACC5-4BA3DCB61B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186EF2-9D06-48BA-AA19-BE9623ED96CA}" type="datetimeFigureOut">
              <a:rPr lang="nl-NL" smtClean="0"/>
              <a:t>19-1-2018</a:t>
            </a:fld>
            <a:endParaRPr lang="nl-NL"/>
          </a:p>
        </p:txBody>
      </p:sp>
      <p:sp>
        <p:nvSpPr>
          <p:cNvPr id="5" name="Tijdelijke aanduiding voor voettekst 4">
            <a:extLst>
              <a:ext uri="{FF2B5EF4-FFF2-40B4-BE49-F238E27FC236}">
                <a16:creationId xmlns:a16="http://schemas.microsoft.com/office/drawing/2014/main" id="{DEEE1725-F312-4EDB-9DEA-AA2146A921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B951989-AF6D-4EB6-80E9-04E1B2FBD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20D7D-5961-4341-A073-16D2569A9D53}" type="slidenum">
              <a:rPr lang="nl-NL" smtClean="0"/>
              <a:t>‹nr.›</a:t>
            </a:fld>
            <a:endParaRPr lang="nl-NL"/>
          </a:p>
        </p:txBody>
      </p:sp>
    </p:spTree>
    <p:extLst>
      <p:ext uri="{BB962C8B-B14F-4D97-AF65-F5344CB8AC3E}">
        <p14:creationId xmlns:p14="http://schemas.microsoft.com/office/powerpoint/2010/main" val="4024804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BC16B-FAD9-4E1E-9F4C-2BD49B9CC1A8}" type="datetimeFigureOut">
              <a:rPr lang="en-US" smtClean="0"/>
              <a:t>1/19/2018</a:t>
            </a:fld>
            <a:endParaRPr lang="en-US"/>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AFB59-C1D2-4F68-9D0D-6624B799F8F2}" type="slidenum">
              <a:rPr lang="en-US" smtClean="0"/>
              <a:t>‹nr.›</a:t>
            </a:fld>
            <a:endParaRPr lang="en-US"/>
          </a:p>
        </p:txBody>
      </p:sp>
    </p:spTree>
    <p:extLst>
      <p:ext uri="{BB962C8B-B14F-4D97-AF65-F5344CB8AC3E}">
        <p14:creationId xmlns:p14="http://schemas.microsoft.com/office/powerpoint/2010/main" val="38297002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vu.nl/lerarenopleider" TargetMode="External"/><Relationship Id="rId2" Type="http://schemas.openxmlformats.org/officeDocument/2006/relationships/hyperlink" Target="https://www.brlo.nl/infosite/registratietrajecten/"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info-ted.eu/" TargetMode="Externa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4BBBE-FF49-4E87-B746-F2649B9CE12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7149F2C-6F0D-4782-9786-46BF40D16897}"/>
              </a:ext>
            </a:extLst>
          </p:cNvPr>
          <p:cNvSpPr>
            <a:spLocks noGrp="1"/>
          </p:cNvSpPr>
          <p:nvPr>
            <p:ph type="subTitle" idx="1"/>
          </p:nvPr>
        </p:nvSpPr>
        <p:spPr>
          <a:xfrm>
            <a:off x="1524000" y="3602038"/>
            <a:ext cx="9144000" cy="3031844"/>
          </a:xfrm>
        </p:spPr>
        <p:txBody>
          <a:bodyPr>
            <a:normAutofit fontScale="92500" lnSpcReduction="10000"/>
          </a:bodyPr>
          <a:lstStyle/>
          <a:p>
            <a:r>
              <a:rPr lang="nl-NL" sz="4000" b="1" dirty="0">
                <a:solidFill>
                  <a:srgbClr val="FF0000"/>
                </a:solidFill>
              </a:rPr>
              <a:t>SVZ Leerbehoeften en ondersteuning van de professionele ontwikkeling van lerarenopleiders in Nederland</a:t>
            </a:r>
          </a:p>
          <a:p>
            <a:r>
              <a:rPr lang="nl-NL" sz="4000" dirty="0"/>
              <a:t>Jurriën Dengerink</a:t>
            </a:r>
          </a:p>
          <a:p>
            <a:r>
              <a:rPr lang="nl-NL" sz="3200" dirty="0"/>
              <a:t>AMSTERDAM</a:t>
            </a:r>
          </a:p>
          <a:p>
            <a:r>
              <a:rPr lang="nl-NL" sz="3200" dirty="0"/>
              <a:t>16 JANUARI 2018</a:t>
            </a:r>
          </a:p>
        </p:txBody>
      </p:sp>
      <p:pic>
        <p:nvPicPr>
          <p:cNvPr id="4" name="Picture 2">
            <a:extLst>
              <a:ext uri="{FF2B5EF4-FFF2-40B4-BE49-F238E27FC236}">
                <a16:creationId xmlns:a16="http://schemas.microsoft.com/office/drawing/2014/main" id="{A8C2CB81-4F7C-4973-91C4-41A784271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41" y="1122363"/>
            <a:ext cx="8731624" cy="2306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89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l"/>
            <a:r>
              <a:rPr lang="nl-NL" sz="2800" b="1" dirty="0">
                <a:solidFill>
                  <a:srgbClr val="FF0000"/>
                </a:solidFill>
              </a:rPr>
              <a:t>1e Faciliteiten </a:t>
            </a:r>
            <a:r>
              <a:rPr lang="nl-NL" sz="2800" dirty="0">
                <a:solidFill>
                  <a:srgbClr val="FF0000"/>
                </a:solidFill>
              </a:rPr>
              <a:t>In welke mate zijn onderstaande </a:t>
            </a:r>
            <a:r>
              <a:rPr lang="nl-NL" sz="2800" dirty="0">
                <a:solidFill>
                  <a:prstClr val="black"/>
                </a:solidFill>
              </a:rPr>
              <a:t>factoren</a:t>
            </a:r>
            <a:r>
              <a:rPr lang="nl-NL" sz="2800" dirty="0">
                <a:solidFill>
                  <a:srgbClr val="FF0000"/>
                </a:solidFill>
              </a:rPr>
              <a:t> van invloed op je  </a:t>
            </a:r>
            <a:br>
              <a:rPr lang="nl-NL" sz="2800" dirty="0">
                <a:solidFill>
                  <a:srgbClr val="FF0000"/>
                </a:solidFill>
              </a:rPr>
            </a:br>
            <a:r>
              <a:rPr lang="nl-NL" sz="2800" dirty="0">
                <a:solidFill>
                  <a:srgbClr val="FF0000"/>
                </a:solidFill>
              </a:rPr>
              <a:t>     deelname aan professionele ontwikkeling (</a:t>
            </a:r>
            <a:r>
              <a:rPr lang="nl-NL" sz="2800" dirty="0" err="1">
                <a:solidFill>
                  <a:srgbClr val="FF0000"/>
                </a:solidFill>
              </a:rPr>
              <a:t>InFo</a:t>
            </a:r>
            <a:r>
              <a:rPr lang="nl-NL" sz="2800" dirty="0">
                <a:solidFill>
                  <a:srgbClr val="FF0000"/>
                </a:solidFill>
              </a:rPr>
              <a:t>-TED survey)</a:t>
            </a:r>
            <a:endParaRPr lang="nl-NL" sz="28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236784822"/>
              </p:ext>
            </p:extLst>
          </p:nvPr>
        </p:nvGraphicFramePr>
        <p:xfrm>
          <a:off x="212035" y="1398786"/>
          <a:ext cx="11370365" cy="5285184"/>
        </p:xfrm>
        <a:graphic>
          <a:graphicData uri="http://schemas.openxmlformats.org/drawingml/2006/table">
            <a:tbl>
              <a:tblPr firstRow="1" firstCol="1" bandRow="1"/>
              <a:tblGrid>
                <a:gridCol w="7481934">
                  <a:extLst>
                    <a:ext uri="{9D8B030D-6E8A-4147-A177-3AD203B41FA5}">
                      <a16:colId xmlns:a16="http://schemas.microsoft.com/office/drawing/2014/main" val="3714491842"/>
                    </a:ext>
                  </a:extLst>
                </a:gridCol>
                <a:gridCol w="1008112">
                  <a:extLst>
                    <a:ext uri="{9D8B030D-6E8A-4147-A177-3AD203B41FA5}">
                      <a16:colId xmlns:a16="http://schemas.microsoft.com/office/drawing/2014/main" val="54800404"/>
                    </a:ext>
                  </a:extLst>
                </a:gridCol>
                <a:gridCol w="936104">
                  <a:extLst>
                    <a:ext uri="{9D8B030D-6E8A-4147-A177-3AD203B41FA5}">
                      <a16:colId xmlns:a16="http://schemas.microsoft.com/office/drawing/2014/main" val="3423078703"/>
                    </a:ext>
                  </a:extLst>
                </a:gridCol>
                <a:gridCol w="1008112">
                  <a:extLst>
                    <a:ext uri="{9D8B030D-6E8A-4147-A177-3AD203B41FA5}">
                      <a16:colId xmlns:a16="http://schemas.microsoft.com/office/drawing/2014/main" val="246594091"/>
                    </a:ext>
                  </a:extLst>
                </a:gridCol>
                <a:gridCol w="936103">
                  <a:extLst>
                    <a:ext uri="{9D8B030D-6E8A-4147-A177-3AD203B41FA5}">
                      <a16:colId xmlns:a16="http://schemas.microsoft.com/office/drawing/2014/main" val="4221572956"/>
                    </a:ext>
                  </a:extLst>
                </a:gridCol>
              </a:tblGrid>
              <a:tr h="576064">
                <a:tc>
                  <a:txBody>
                    <a:bodyPr/>
                    <a:lstStyle/>
                    <a:p>
                      <a:pPr>
                        <a:spcAft>
                          <a:spcPts val="0"/>
                        </a:spcAft>
                      </a:pPr>
                      <a:r>
                        <a:rPr lang="nl-NL" sz="1000" i="1">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nl-NL" sz="1600" i="1" dirty="0" err="1">
                          <a:effectLst/>
                          <a:latin typeface="Calibri" panose="020F0502020204030204" pitchFamily="34" charset="0"/>
                          <a:ea typeface="Times New Roman" panose="02020603050405020304" pitchFamily="18" charset="0"/>
                          <a:cs typeface="Times New Roman" panose="02020603050405020304" pitchFamily="18" charset="0"/>
                        </a:rPr>
                        <a:t>Mean</a:t>
                      </a:r>
                      <a:r>
                        <a:rPr lang="nl-NL" sz="1600" i="1" dirty="0">
                          <a:effectLst/>
                          <a:latin typeface="Calibri" panose="020F0502020204030204" pitchFamily="34" charset="0"/>
                          <a:ea typeface="Times New Roman" panose="02020603050405020304" pitchFamily="18" charset="0"/>
                          <a:cs typeface="Times New Roman" panose="02020603050405020304" pitchFamily="18" charset="0"/>
                        </a:rPr>
                        <a:t> NL</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nl-NL" sz="1600" i="1" dirty="0">
                          <a:effectLst/>
                          <a:latin typeface="Calibri" panose="020F0502020204030204" pitchFamily="34" charset="0"/>
                          <a:ea typeface="Times New Roman" panose="02020603050405020304" pitchFamily="18" charset="0"/>
                          <a:cs typeface="Times New Roman" panose="02020603050405020304" pitchFamily="18" charset="0"/>
                        </a:rPr>
                        <a:t>SD NL</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nl-NL" sz="1600" i="1" dirty="0" err="1">
                          <a:effectLst/>
                          <a:latin typeface="Calibri" panose="020F0502020204030204" pitchFamily="34" charset="0"/>
                          <a:ea typeface="Times New Roman" panose="02020603050405020304" pitchFamily="18" charset="0"/>
                          <a:cs typeface="Times New Roman" panose="02020603050405020304" pitchFamily="18" charset="0"/>
                        </a:rPr>
                        <a:t>Mean</a:t>
                      </a:r>
                      <a:r>
                        <a:rPr lang="nl-NL" sz="1600" i="1" dirty="0">
                          <a:effectLst/>
                          <a:latin typeface="Calibri" panose="020F0502020204030204" pitchFamily="34" charset="0"/>
                          <a:ea typeface="Times New Roman" panose="02020603050405020304" pitchFamily="18" charset="0"/>
                          <a:cs typeface="Times New Roman" panose="02020603050405020304" pitchFamily="18" charset="0"/>
                        </a:rPr>
                        <a:t> INT</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nl-NL" sz="1600" i="1" dirty="0" err="1">
                          <a:effectLst/>
                          <a:latin typeface="Calibri" panose="020F0502020204030204" pitchFamily="34" charset="0"/>
                          <a:ea typeface="Times New Roman" panose="02020603050405020304" pitchFamily="18" charset="0"/>
                          <a:cs typeface="Times New Roman" panose="02020603050405020304" pitchFamily="18" charset="0"/>
                        </a:rPr>
                        <a:t>Sig</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35574897"/>
                  </a:ext>
                </a:extLst>
              </a:tr>
              <a:tr h="576064">
                <a:tc>
                  <a:txBody>
                    <a:bodyPr/>
                    <a:lstStyle/>
                    <a:p>
                      <a:pP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De kosten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1,420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177280"/>
                  </a:ext>
                </a:extLst>
              </a:tr>
              <a:tr h="576064">
                <a:tc>
                  <a:txBody>
                    <a:bodyPr/>
                    <a:lstStyle/>
                    <a:p>
                      <a:pP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De plaats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1,300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3716031"/>
                  </a:ext>
                </a:extLst>
              </a:tr>
              <a:tr h="576064">
                <a:tc>
                  <a:txBody>
                    <a:bodyPr/>
                    <a:lstStyle/>
                    <a:p>
                      <a:pP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De beschikbaarheid van vervanging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1,511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57193218"/>
                  </a:ext>
                </a:extLst>
              </a:tr>
              <a:tr h="576064">
                <a:tc>
                  <a:txBody>
                    <a:bodyPr/>
                    <a:lstStyle/>
                    <a:p>
                      <a:pPr>
                        <a:spcAft>
                          <a:spcPts val="0"/>
                        </a:spcAft>
                      </a:pPr>
                      <a:r>
                        <a:rPr lang="nl-NL" sz="20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Degenen die de activiteit aanbieden en verzorgen (reputatie, gezag, ervaring)</a:t>
                      </a:r>
                      <a:endParaRPr lang="nl-N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4,60</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1,064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,316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102572"/>
                  </a:ext>
                </a:extLst>
              </a:tr>
              <a:tr h="576064">
                <a:tc>
                  <a:txBody>
                    <a:bodyPr/>
                    <a:lstStyle/>
                    <a:p>
                      <a:pPr>
                        <a:spcAft>
                          <a:spcPts val="0"/>
                        </a:spcAft>
                      </a:pPr>
                      <a:r>
                        <a:rPr lang="nl-NL" sz="20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De mate waarin de activiteit gaat over leren en onderwijzen</a:t>
                      </a:r>
                      <a:endParaRPr lang="nl-N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4,73</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1,054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,104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811036"/>
                  </a:ext>
                </a:extLst>
              </a:tr>
              <a:tr h="576064">
                <a:tc>
                  <a:txBody>
                    <a:bodyPr/>
                    <a:lstStyle/>
                    <a:p>
                      <a:pP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De mate waarin de activiteit gaat over onderzoek en schrijfvaardigheden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1,357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47028898"/>
                  </a:ext>
                </a:extLst>
              </a:tr>
              <a:tr h="576064">
                <a:tc>
                  <a:txBody>
                    <a:bodyPr/>
                    <a:lstStyle/>
                    <a:p>
                      <a:pPr>
                        <a:spcAft>
                          <a:spcPts val="0"/>
                        </a:spcAft>
                      </a:pPr>
                      <a:r>
                        <a:rPr lang="nl-NL" sz="20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De mate waarin de activiteit de mogelijkheid biedt om te netwerken </a:t>
                      </a:r>
                      <a:endParaRPr lang="nl-N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4,00</a:t>
                      </a:r>
                      <a:endParaRPr lang="nl-N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1,229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,767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374937"/>
                  </a:ext>
                </a:extLst>
              </a:tr>
              <a:tr h="576064">
                <a:tc>
                  <a:txBody>
                    <a:bodyPr/>
                    <a:lstStyle/>
                    <a:p>
                      <a:pP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De mate waarin het doorlopen hebben van de activiteit leidt tot salarisverhoging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2,53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1,307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2,56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,554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119970"/>
                  </a:ext>
                </a:extLst>
              </a:tr>
            </a:tbl>
          </a:graphicData>
        </a:graphic>
      </p:graphicFrame>
    </p:spTree>
    <p:extLst>
      <p:ext uri="{BB962C8B-B14F-4D97-AF65-F5344CB8AC3E}">
        <p14:creationId xmlns:p14="http://schemas.microsoft.com/office/powerpoint/2010/main" val="3938160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53AE5-60EA-4592-B168-B865C71171C8}"/>
              </a:ext>
            </a:extLst>
          </p:cNvPr>
          <p:cNvSpPr>
            <a:spLocks noGrp="1"/>
          </p:cNvSpPr>
          <p:nvPr>
            <p:ph type="title"/>
          </p:nvPr>
        </p:nvSpPr>
        <p:spPr/>
        <p:txBody>
          <a:bodyPr>
            <a:normAutofit/>
          </a:bodyPr>
          <a:lstStyle/>
          <a:p>
            <a:pPr algn="l"/>
            <a:r>
              <a:rPr lang="nl-NL" sz="2800" b="1" dirty="0">
                <a:solidFill>
                  <a:srgbClr val="FF0000"/>
                </a:solidFill>
              </a:rPr>
              <a:t>1e Faciliteiten: </a:t>
            </a:r>
            <a:r>
              <a:rPr lang="nl-NL" sz="2800" dirty="0">
                <a:solidFill>
                  <a:srgbClr val="FF0000"/>
                </a:solidFill>
              </a:rPr>
              <a:t>Aanwezigheid in NL</a:t>
            </a:r>
          </a:p>
        </p:txBody>
      </p:sp>
      <p:sp>
        <p:nvSpPr>
          <p:cNvPr id="3" name="Tijdelijke aanduiding voor inhoud 2">
            <a:extLst>
              <a:ext uri="{FF2B5EF4-FFF2-40B4-BE49-F238E27FC236}">
                <a16:creationId xmlns:a16="http://schemas.microsoft.com/office/drawing/2014/main" id="{C6F7DC47-E994-4106-903C-8F2CFB2D2988}"/>
              </a:ext>
            </a:extLst>
          </p:cNvPr>
          <p:cNvSpPr>
            <a:spLocks noGrp="1"/>
          </p:cNvSpPr>
          <p:nvPr>
            <p:ph idx="1"/>
          </p:nvPr>
        </p:nvSpPr>
        <p:spPr/>
        <p:txBody>
          <a:bodyPr>
            <a:normAutofit fontScale="77500" lnSpcReduction="20000"/>
          </a:bodyPr>
          <a:lstStyle/>
          <a:p>
            <a:pPr>
              <a:lnSpc>
                <a:spcPct val="107000"/>
              </a:lnSpc>
              <a:buFont typeface="Calibri" panose="020F0502020204030204" pitchFamily="34" charset="0"/>
              <a:buChar char="-"/>
            </a:pPr>
            <a:r>
              <a:rPr lang="nl-NL" sz="3400" dirty="0">
                <a:latin typeface="Calibri" panose="020F0502020204030204" pitchFamily="34" charset="0"/>
                <a:ea typeface="Calibri" panose="020F0502020204030204" pitchFamily="34" charset="0"/>
                <a:cs typeface="Times New Roman" panose="02020603050405020304" pitchFamily="18" charset="0"/>
              </a:rPr>
              <a:t>Landelijke Professionele organisatie: Vereniging VELON</a:t>
            </a:r>
          </a:p>
          <a:p>
            <a:pPr marL="0" indent="0">
              <a:lnSpc>
                <a:spcPct val="107000"/>
              </a:lnSpc>
              <a:buNone/>
            </a:pPr>
            <a:r>
              <a:rPr lang="nl-NL" dirty="0">
                <a:latin typeface="Calibri" panose="020F0502020204030204" pitchFamily="34" charset="0"/>
                <a:ea typeface="Calibri" panose="020F0502020204030204" pitchFamily="34" charset="0"/>
                <a:cs typeface="Times New Roman" panose="02020603050405020304" pitchFamily="18" charset="0"/>
              </a:rPr>
              <a:t>	</a:t>
            </a:r>
            <a:r>
              <a:rPr lang="nl-NL" sz="2600" dirty="0">
                <a:latin typeface="Calibri" panose="020F0502020204030204" pitchFamily="34" charset="0"/>
                <a:ea typeface="Calibri" panose="020F0502020204030204" pitchFamily="34" charset="0"/>
                <a:cs typeface="Times New Roman" panose="02020603050405020304" pitchFamily="18" charset="0"/>
              </a:rPr>
              <a:t>Beroepsstandaard en registratie: inmiddels meer dan 1000 </a:t>
            </a:r>
            <a:r>
              <a:rPr lang="nl-NL" sz="2600" dirty="0" err="1">
                <a:latin typeface="Calibri" panose="020F0502020204030204" pitchFamily="34" charset="0"/>
                <a:ea typeface="Calibri" panose="020F0502020204030204" pitchFamily="34" charset="0"/>
                <a:cs typeface="Times New Roman" panose="02020603050405020304" pitchFamily="18" charset="0"/>
              </a:rPr>
              <a:t>geregistreerden</a:t>
            </a:r>
            <a:r>
              <a:rPr lang="nl-NL" sz="2600" dirty="0">
                <a:latin typeface="Calibri" panose="020F0502020204030204" pitchFamily="34" charset="0"/>
                <a:ea typeface="Calibri" panose="020F0502020204030204" pitchFamily="34" charset="0"/>
                <a:cs typeface="Times New Roman" panose="02020603050405020304" pitchFamily="18" charset="0"/>
              </a:rPr>
              <a:t>, waaronder veel 	schoolopleiders</a:t>
            </a:r>
          </a:p>
          <a:p>
            <a:pPr marL="914400" lvl="2" indent="0">
              <a:lnSpc>
                <a:spcPct val="107000"/>
              </a:lnSpc>
              <a:buNone/>
            </a:pPr>
            <a:r>
              <a:rPr lang="nl-NL" sz="2600" dirty="0">
                <a:latin typeface="Calibri" panose="020F0502020204030204" pitchFamily="34" charset="0"/>
                <a:ea typeface="Calibri" panose="020F0502020204030204" pitchFamily="34" charset="0"/>
                <a:cs typeface="Times New Roman" panose="02020603050405020304" pitchFamily="18" charset="0"/>
              </a:rPr>
              <a:t>Kennisbasis</a:t>
            </a:r>
          </a:p>
          <a:p>
            <a:pPr marL="914400" lvl="2" indent="0">
              <a:lnSpc>
                <a:spcPct val="107000"/>
              </a:lnSpc>
              <a:buNone/>
            </a:pPr>
            <a:r>
              <a:rPr lang="nl-NL" sz="2600" dirty="0">
                <a:latin typeface="Calibri" panose="020F0502020204030204" pitchFamily="34" charset="0"/>
                <a:ea typeface="Calibri" panose="020F0502020204030204" pitchFamily="34" charset="0"/>
                <a:cs typeface="Times New Roman" panose="02020603050405020304" pitchFamily="18" charset="0"/>
              </a:rPr>
              <a:t>Conferenties, tijdschrift </a:t>
            </a:r>
          </a:p>
          <a:p>
            <a:pPr>
              <a:lnSpc>
                <a:spcPct val="107000"/>
              </a:lnSpc>
              <a:buFont typeface="Calibri" panose="020F0502020204030204" pitchFamily="34" charset="0"/>
              <a:buChar char="-"/>
            </a:pPr>
            <a:r>
              <a:rPr lang="nl-NL" sz="3400" dirty="0">
                <a:latin typeface="Calibri" panose="020F0502020204030204" pitchFamily="34" charset="0"/>
                <a:ea typeface="Calibri" panose="020F0502020204030204" pitchFamily="34" charset="0"/>
                <a:cs typeface="Times New Roman" panose="02020603050405020304" pitchFamily="18" charset="0"/>
              </a:rPr>
              <a:t>Institutioneel: </a:t>
            </a:r>
          </a:p>
          <a:p>
            <a:pPr marL="0" indent="0">
              <a:lnSpc>
                <a:spcPct val="107000"/>
              </a:lnSpc>
              <a:buNone/>
            </a:pPr>
            <a:r>
              <a:rPr lang="nl-NL" dirty="0">
                <a:latin typeface="Calibri" panose="020F0502020204030204" pitchFamily="34" charset="0"/>
                <a:ea typeface="Calibri" panose="020F0502020204030204" pitchFamily="34" charset="0"/>
                <a:cs typeface="Times New Roman" panose="02020603050405020304" pitchFamily="18" charset="0"/>
              </a:rPr>
              <a:t>	</a:t>
            </a:r>
            <a:r>
              <a:rPr lang="nl-NL" sz="2600" dirty="0">
                <a:latin typeface="Calibri" panose="020F0502020204030204" pitchFamily="34" charset="0"/>
                <a:ea typeface="Calibri" panose="020F0502020204030204" pitchFamily="34" charset="0"/>
                <a:cs typeface="Times New Roman" panose="02020603050405020304" pitchFamily="18" charset="0"/>
              </a:rPr>
              <a:t>Trajecten voor werkplekbegeleiders en schoolopleiders (regionaal), grote verschillen</a:t>
            </a:r>
          </a:p>
          <a:p>
            <a:pPr marL="914400" lvl="2" indent="0">
              <a:lnSpc>
                <a:spcPct val="107000"/>
              </a:lnSpc>
              <a:buNone/>
            </a:pPr>
            <a:r>
              <a:rPr lang="nl-NL" sz="2600" dirty="0">
                <a:latin typeface="Calibri" panose="020F0502020204030204" pitchFamily="34" charset="0"/>
                <a:ea typeface="Calibri" panose="020F0502020204030204" pitchFamily="34" charset="0"/>
                <a:cs typeface="Times New Roman" panose="02020603050405020304" pitchFamily="18" charset="0"/>
              </a:rPr>
              <a:t>Interne/regionale trajecten </a:t>
            </a:r>
            <a:r>
              <a:rPr lang="nl-NL" sz="2600" dirty="0" err="1">
                <a:latin typeface="Calibri" panose="020F0502020204030204" pitchFamily="34" charset="0"/>
                <a:ea typeface="Calibri" panose="020F0502020204030204" pitchFamily="34" charset="0"/>
                <a:cs typeface="Times New Roman" panose="02020603050405020304" pitchFamily="18" charset="0"/>
              </a:rPr>
              <a:t>tbv</a:t>
            </a:r>
            <a:r>
              <a:rPr lang="nl-NL" sz="2600" dirty="0">
                <a:latin typeface="Calibri" panose="020F0502020204030204" pitchFamily="34" charset="0"/>
                <a:ea typeface="Calibri" panose="020F0502020204030204" pitchFamily="34" charset="0"/>
                <a:cs typeface="Times New Roman" panose="02020603050405020304" pitchFamily="18" charset="0"/>
              </a:rPr>
              <a:t> registratie  (zie diverse modellen in BRLO-brochure, 26 trajecten vermeld op BRLO-website </a:t>
            </a:r>
            <a:r>
              <a:rPr lang="nl-NL" sz="2600" dirty="0">
                <a:latin typeface="Calibri" panose="020F0502020204030204" pitchFamily="34" charset="0"/>
                <a:ea typeface="Calibri" panose="020F0502020204030204" pitchFamily="34" charset="0"/>
                <a:cs typeface="Times New Roman" panose="02020603050405020304" pitchFamily="18" charset="0"/>
                <a:hlinkClick r:id="rId2"/>
              </a:rPr>
              <a:t>https://www.brlo.nl/infosite/registratietrajecten/</a:t>
            </a:r>
            <a:r>
              <a:rPr lang="nl-NL" sz="2600" dirty="0">
                <a:latin typeface="Calibri" panose="020F0502020204030204" pitchFamily="34" charset="0"/>
                <a:ea typeface="Calibri" panose="020F0502020204030204" pitchFamily="34" charset="0"/>
                <a:cs typeface="Times New Roman" panose="02020603050405020304" pitchFamily="18" charset="0"/>
              </a:rPr>
              <a:t>)</a:t>
            </a:r>
          </a:p>
          <a:p>
            <a:pPr marL="914400" lvl="2" indent="0">
              <a:lnSpc>
                <a:spcPct val="107000"/>
              </a:lnSpc>
              <a:buNone/>
            </a:pPr>
            <a:r>
              <a:rPr lang="nl-NL" sz="2600" dirty="0">
                <a:latin typeface="Calibri" panose="020F0502020204030204" pitchFamily="34" charset="0"/>
                <a:ea typeface="Calibri" panose="020F0502020204030204" pitchFamily="34" charset="0"/>
                <a:cs typeface="Times New Roman" panose="02020603050405020304" pitchFamily="18" charset="0"/>
              </a:rPr>
              <a:t>VU: Landelijke Opleiding lerarenopleider, </a:t>
            </a:r>
            <a:r>
              <a:rPr lang="nl-NL" sz="2600" dirty="0">
                <a:latin typeface="Calibri" panose="020F0502020204030204" pitchFamily="34" charset="0"/>
                <a:ea typeface="Calibri" panose="020F0502020204030204" pitchFamily="34" charset="0"/>
                <a:cs typeface="Times New Roman" panose="02020603050405020304" pitchFamily="18" charset="0"/>
                <a:hlinkClick r:id="rId3"/>
              </a:rPr>
              <a:t>www.vu.nl/lerarenopleider</a:t>
            </a:r>
            <a:r>
              <a:rPr lang="nl-NL" sz="2600" dirty="0">
                <a:latin typeface="Calibri" panose="020F0502020204030204" pitchFamily="34" charset="0"/>
                <a:ea typeface="Calibri" panose="020F0502020204030204" pitchFamily="34" charset="0"/>
                <a:cs typeface="Times New Roman" panose="02020603050405020304" pitchFamily="18" charset="0"/>
              </a:rPr>
              <a:t> waarvan modulen soms ook elders in het land worden verzorgd</a:t>
            </a:r>
          </a:p>
          <a:p>
            <a:pPr marL="114300" indent="0">
              <a:lnSpc>
                <a:spcPct val="107000"/>
              </a:lnSpc>
              <a:buNone/>
            </a:pPr>
            <a:r>
              <a:rPr lang="nl-NL" sz="3600" dirty="0">
                <a:latin typeface="Calibri" panose="020F0502020204030204" pitchFamily="34" charset="0"/>
                <a:ea typeface="Calibri" panose="020F0502020204030204" pitchFamily="34" charset="0"/>
                <a:cs typeface="Times New Roman" panose="02020603050405020304" pitchFamily="18" charset="0"/>
              </a:rPr>
              <a:t>-  Sectoraal / </a:t>
            </a:r>
            <a:r>
              <a:rPr lang="nl-NL" sz="3400" dirty="0">
                <a:latin typeface="Calibri" panose="020F0502020204030204" pitchFamily="34" charset="0"/>
                <a:ea typeface="Calibri" panose="020F0502020204030204" pitchFamily="34" charset="0"/>
                <a:cs typeface="Times New Roman" panose="02020603050405020304" pitchFamily="18" charset="0"/>
              </a:rPr>
              <a:t>landelijk / overheid ??</a:t>
            </a:r>
          </a:p>
          <a:p>
            <a:pPr marL="0" indent="0">
              <a:buNone/>
            </a:pPr>
            <a:endParaRPr lang="nl-NL" dirty="0"/>
          </a:p>
        </p:txBody>
      </p:sp>
    </p:spTree>
    <p:extLst>
      <p:ext uri="{BB962C8B-B14F-4D97-AF65-F5344CB8AC3E}">
        <p14:creationId xmlns:p14="http://schemas.microsoft.com/office/powerpoint/2010/main" val="261529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Z:\foto's ivm werk\VU-091 _ Lerarenopleiders_folder A4 _V06 pr3_Page_1.jpg">
            <a:extLst>
              <a:ext uri="{FF2B5EF4-FFF2-40B4-BE49-F238E27FC236}">
                <a16:creationId xmlns:a16="http://schemas.microsoft.com/office/drawing/2014/main" id="{DADFF0FD-E7DE-4979-AF1F-3A539848CB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9784" y="0"/>
            <a:ext cx="5546331" cy="393594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DCAD43A-C39E-4A31-8803-39262E3D6A66}"/>
              </a:ext>
            </a:extLst>
          </p:cNvPr>
          <p:cNvSpPr>
            <a:spLocks noGrp="1"/>
          </p:cNvSpPr>
          <p:nvPr>
            <p:ph type="title"/>
          </p:nvPr>
        </p:nvSpPr>
        <p:spPr>
          <a:xfrm>
            <a:off x="3524864" y="132735"/>
            <a:ext cx="8057535" cy="3203781"/>
          </a:xfrm>
        </p:spPr>
        <p:txBody>
          <a:bodyPr>
            <a:normAutofit fontScale="90000"/>
          </a:bodyPr>
          <a:lstStyle/>
          <a:p>
            <a:pPr algn="l"/>
            <a:br>
              <a:rPr lang="nl-NL" sz="3100" dirty="0">
                <a:solidFill>
                  <a:srgbClr val="FF0000"/>
                </a:solidFill>
              </a:rPr>
            </a:br>
            <a:r>
              <a:rPr lang="nl-NL" sz="3100" dirty="0">
                <a:solidFill>
                  <a:srgbClr val="FF0000"/>
                </a:solidFill>
              </a:rPr>
              <a:t>VU-opleiding lerarenopleider</a:t>
            </a:r>
            <a:br>
              <a:rPr lang="nl-NL" sz="3100" dirty="0">
                <a:solidFill>
                  <a:srgbClr val="FF0000"/>
                </a:solidFill>
              </a:rPr>
            </a:br>
            <a:r>
              <a:rPr lang="nl-NL" sz="3100" dirty="0">
                <a:solidFill>
                  <a:srgbClr val="FF0000"/>
                </a:solidFill>
              </a:rPr>
              <a:t>Principes </a:t>
            </a:r>
            <a:r>
              <a:rPr lang="nl-NL" sz="2000" dirty="0">
                <a:solidFill>
                  <a:srgbClr val="FF0000"/>
                </a:solidFill>
              </a:rPr>
              <a:t>(</a:t>
            </a:r>
            <a:r>
              <a:rPr lang="nl-NL" sz="2000" dirty="0" err="1">
                <a:solidFill>
                  <a:srgbClr val="FF0000"/>
                </a:solidFill>
              </a:rPr>
              <a:t>Geursen</a:t>
            </a:r>
            <a:r>
              <a:rPr lang="nl-NL" sz="2000" dirty="0">
                <a:solidFill>
                  <a:srgbClr val="FF0000"/>
                </a:solidFill>
              </a:rPr>
              <a:t> et al., 2012)</a:t>
            </a:r>
            <a:br>
              <a:rPr lang="nl-NL" sz="2700" dirty="0"/>
            </a:br>
            <a:r>
              <a:rPr lang="nl-NL" sz="2700" dirty="0"/>
              <a:t>Schoolopleiders en instituutsopleiders leren samen</a:t>
            </a:r>
            <a:br>
              <a:rPr lang="nl-NL" sz="2700" dirty="0"/>
            </a:br>
            <a:r>
              <a:rPr lang="nl-NL" sz="2700" dirty="0"/>
              <a:t>Theoretisch fundament door koppeling aan VELON kennisbasis</a:t>
            </a:r>
            <a:br>
              <a:rPr lang="nl-NL" sz="2700" dirty="0"/>
            </a:br>
            <a:r>
              <a:rPr lang="nl-NL" sz="2700" dirty="0"/>
              <a:t>Deelnemers worden gestimuleerd in te groeien in professioneel netwerk</a:t>
            </a:r>
            <a:br>
              <a:rPr lang="nl-NL" sz="2700" dirty="0"/>
            </a:br>
            <a:r>
              <a:rPr lang="nl-NL" sz="2700" dirty="0"/>
              <a:t>Integratie van VELON-beroepsregistratie</a:t>
            </a:r>
            <a:br>
              <a:rPr lang="nl-NL" dirty="0"/>
            </a:br>
            <a:r>
              <a:rPr lang="nl-NL" sz="2700" dirty="0"/>
              <a:t>Gericht op praktische bruikbaarheid</a:t>
            </a:r>
            <a:br>
              <a:rPr lang="nl-NL" dirty="0"/>
            </a:br>
            <a:endParaRPr lang="nl-NL" dirty="0"/>
          </a:p>
        </p:txBody>
      </p:sp>
      <p:pic>
        <p:nvPicPr>
          <p:cNvPr id="4" name="Tijdelijke aanduiding voor inhoud 3">
            <a:extLst>
              <a:ext uri="{FF2B5EF4-FFF2-40B4-BE49-F238E27FC236}">
                <a16:creationId xmlns:a16="http://schemas.microsoft.com/office/drawing/2014/main" id="{A6B2969E-86EB-4BC6-9E97-88CDAE305E4E}"/>
              </a:ext>
            </a:extLst>
          </p:cNvPr>
          <p:cNvPicPr>
            <a:picLocks noGrp="1" noChangeAspect="1"/>
          </p:cNvPicPr>
          <p:nvPr>
            <p:ph idx="1"/>
          </p:nvPr>
        </p:nvPicPr>
        <p:blipFill>
          <a:blip r:embed="rId3"/>
          <a:stretch>
            <a:fillRect/>
          </a:stretch>
        </p:blipFill>
        <p:spPr>
          <a:xfrm>
            <a:off x="1" y="3336516"/>
            <a:ext cx="12192000" cy="3717151"/>
          </a:xfrm>
          <a:prstGeom prst="rect">
            <a:avLst/>
          </a:prstGeom>
        </p:spPr>
      </p:pic>
    </p:spTree>
    <p:extLst>
      <p:ext uri="{BB962C8B-B14F-4D97-AF65-F5344CB8AC3E}">
        <p14:creationId xmlns:p14="http://schemas.microsoft.com/office/powerpoint/2010/main" val="2681676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74638"/>
            <a:ext cx="12192000" cy="1426170"/>
          </a:xfrm>
        </p:spPr>
        <p:txBody>
          <a:bodyPr>
            <a:normAutofit fontScale="90000"/>
          </a:bodyPr>
          <a:lstStyle/>
          <a:p>
            <a:pPr algn="l"/>
            <a:br>
              <a:rPr lang="nl-NL" sz="3100" dirty="0"/>
            </a:br>
            <a:r>
              <a:rPr lang="nl-NL" sz="3100" b="1" dirty="0">
                <a:solidFill>
                  <a:srgbClr val="FF0000"/>
                </a:solidFill>
              </a:rPr>
              <a:t>1e Faciliteiten: </a:t>
            </a:r>
            <a:r>
              <a:rPr lang="nl-NL" sz="3100" dirty="0">
                <a:solidFill>
                  <a:srgbClr val="FF0000"/>
                </a:solidFill>
              </a:rPr>
              <a:t>tevredenheid met mogelijkheden voor professionele ontwikkeling</a:t>
            </a:r>
            <a:br>
              <a:rPr lang="nl-NL" sz="3100" dirty="0">
                <a:solidFill>
                  <a:srgbClr val="FF0000"/>
                </a:solidFill>
              </a:rPr>
            </a:br>
            <a:br>
              <a:rPr lang="nl-NL" dirty="0"/>
            </a:br>
            <a:endParaRPr lang="nl-NL"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763349680"/>
              </p:ext>
            </p:extLst>
          </p:nvPr>
        </p:nvGraphicFramePr>
        <p:xfrm>
          <a:off x="1981200" y="1656189"/>
          <a:ext cx="8222974" cy="1898442"/>
        </p:xfrm>
        <a:graphic>
          <a:graphicData uri="http://schemas.openxmlformats.org/drawingml/2006/table">
            <a:tbl>
              <a:tblPr firstRow="1" firstCol="1" bandRow="1">
                <a:tableStyleId>{5C22544A-7EE6-4342-B048-85BDC9FD1C3A}</a:tableStyleId>
              </a:tblPr>
              <a:tblGrid>
                <a:gridCol w="3336252">
                  <a:extLst>
                    <a:ext uri="{9D8B030D-6E8A-4147-A177-3AD203B41FA5}">
                      <a16:colId xmlns:a16="http://schemas.microsoft.com/office/drawing/2014/main" val="2130378181"/>
                    </a:ext>
                  </a:extLst>
                </a:gridCol>
                <a:gridCol w="1286840">
                  <a:extLst>
                    <a:ext uri="{9D8B030D-6E8A-4147-A177-3AD203B41FA5}">
                      <a16:colId xmlns:a16="http://schemas.microsoft.com/office/drawing/2014/main" val="2673731122"/>
                    </a:ext>
                  </a:extLst>
                </a:gridCol>
                <a:gridCol w="1287748">
                  <a:extLst>
                    <a:ext uri="{9D8B030D-6E8A-4147-A177-3AD203B41FA5}">
                      <a16:colId xmlns:a16="http://schemas.microsoft.com/office/drawing/2014/main" val="1115212250"/>
                    </a:ext>
                  </a:extLst>
                </a:gridCol>
                <a:gridCol w="1158792">
                  <a:extLst>
                    <a:ext uri="{9D8B030D-6E8A-4147-A177-3AD203B41FA5}">
                      <a16:colId xmlns:a16="http://schemas.microsoft.com/office/drawing/2014/main" val="1950956399"/>
                    </a:ext>
                  </a:extLst>
                </a:gridCol>
                <a:gridCol w="1153342">
                  <a:extLst>
                    <a:ext uri="{9D8B030D-6E8A-4147-A177-3AD203B41FA5}">
                      <a16:colId xmlns:a16="http://schemas.microsoft.com/office/drawing/2014/main" val="1251875113"/>
                    </a:ext>
                  </a:extLst>
                </a:gridCol>
              </a:tblGrid>
              <a:tr h="374442">
                <a:tc>
                  <a:txBody>
                    <a:bodyPr/>
                    <a:lstStyle/>
                    <a:p>
                      <a:pPr>
                        <a:spcAft>
                          <a:spcPts val="0"/>
                        </a:spcAft>
                      </a:pPr>
                      <a:endParaRPr lang="nl-NL"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1600" i="1">
                          <a:effectLst/>
                        </a:rPr>
                        <a:t>Mean NL</a:t>
                      </a:r>
                      <a:endParaRPr lang="nl-NL"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1600" i="1">
                          <a:effectLst/>
                        </a:rPr>
                        <a:t>SD NL</a:t>
                      </a:r>
                      <a:endParaRPr lang="nl-NL"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1600" i="1">
                          <a:effectLst/>
                        </a:rPr>
                        <a:t>Mean INT</a:t>
                      </a:r>
                      <a:endParaRPr lang="nl-NL" sz="1600" i="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nl-NL" sz="1600" i="1" dirty="0" err="1">
                          <a:effectLst/>
                        </a:rPr>
                        <a:t>Sig</a:t>
                      </a:r>
                      <a:endParaRPr lang="nl-NL" sz="1600" i="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6136014"/>
                  </a:ext>
                </a:extLst>
              </a:tr>
              <a:tr h="1497766">
                <a:tc>
                  <a:txBody>
                    <a:bodyPr/>
                    <a:lstStyle/>
                    <a:p>
                      <a:pPr>
                        <a:spcAft>
                          <a:spcPts val="0"/>
                        </a:spcAft>
                      </a:pPr>
                      <a:r>
                        <a:rPr lang="nl-NL" sz="2000" b="0" dirty="0">
                          <a:effectLst/>
                        </a:rPr>
                        <a:t>In welke mate ben je tevreden met de mogelijkheden die je tot nu toe gehad hebt om je als lerarenopleider te ontwikkelen?</a:t>
                      </a:r>
                      <a:endParaRPr lang="nl-NL" sz="2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nl-NL" sz="2000" dirty="0">
                          <a:effectLst/>
                          <a:highlight>
                            <a:srgbClr val="00FF00"/>
                          </a:highlight>
                        </a:rPr>
                        <a:t>4,75</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nl-NL" sz="2000">
                          <a:effectLst/>
                        </a:rPr>
                        <a:t>1,016</a:t>
                      </a:r>
                      <a:endParaRPr lang="nl-N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nl-NL" sz="2000">
                          <a:effectLst/>
                          <a:highlight>
                            <a:srgbClr val="00FF00"/>
                          </a:highlight>
                        </a:rPr>
                        <a:t>3,79</a:t>
                      </a:r>
                      <a:endParaRPr lang="nl-N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0"/>
                        </a:spcAft>
                      </a:pPr>
                      <a:r>
                        <a:rPr lang="nl-NL" sz="2000" dirty="0">
                          <a:effectLst/>
                          <a:highlight>
                            <a:srgbClr val="00FF00"/>
                          </a:highlight>
                        </a:rPr>
                        <a:t>0,000</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18605514"/>
                  </a:ext>
                </a:extLst>
              </a:tr>
            </a:tbl>
          </a:graphicData>
        </a:graphic>
      </p:graphicFrame>
      <p:sp>
        <p:nvSpPr>
          <p:cNvPr id="3" name="Rechthoek 2"/>
          <p:cNvSpPr/>
          <p:nvPr/>
        </p:nvSpPr>
        <p:spPr>
          <a:xfrm>
            <a:off x="1981200" y="3859431"/>
            <a:ext cx="8229600" cy="1585562"/>
          </a:xfrm>
          <a:prstGeom prst="rect">
            <a:avLst/>
          </a:prstGeom>
        </p:spPr>
        <p:txBody>
          <a:bodyPr wrap="square">
            <a:spAutoFit/>
          </a:bodyPr>
          <a:lstStyle/>
          <a:p>
            <a:pPr>
              <a:lnSpc>
                <a:spcPct val="107000"/>
              </a:lnSpc>
              <a:spcAft>
                <a:spcPts val="800"/>
              </a:spcAft>
            </a:pPr>
            <a:r>
              <a:rPr lang="nl-NL" b="1" dirty="0">
                <a:solidFill>
                  <a:prstClr val="black"/>
                </a:solidFill>
                <a:latin typeface="Calibri" panose="020F0502020204030204" pitchFamily="34" charset="0"/>
                <a:ea typeface="Calibri" panose="020F0502020204030204" pitchFamily="34" charset="0"/>
                <a:cs typeface="Times New Roman" panose="02020603050405020304" pitchFamily="18" charset="0"/>
              </a:rPr>
              <a:t>NL:</a:t>
            </a:r>
          </a:p>
          <a:p>
            <a:pPr>
              <a:lnSpc>
                <a:spcPct val="107000"/>
              </a:lnSpc>
              <a:spcAft>
                <a:spcPts val="800"/>
              </a:spcAft>
            </a:pPr>
            <a:r>
              <a:rPr lang="nl-NL" b="1" dirty="0">
                <a:solidFill>
                  <a:prstClr val="black"/>
                </a:solidFill>
                <a:latin typeface="Calibri" panose="020F0502020204030204" pitchFamily="34" charset="0"/>
                <a:ea typeface="Calibri" panose="020F0502020204030204" pitchFamily="34" charset="0"/>
                <a:cs typeface="Times New Roman" panose="02020603050405020304" pitchFamily="18" charset="0"/>
              </a:rPr>
              <a:t>Hoe kleiner de aanstelling, des te ontevredener</a:t>
            </a:r>
            <a:r>
              <a:rPr lang="nl-NL"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nl-NL"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Sig</a:t>
            </a:r>
            <a:r>
              <a:rPr lang="nl-NL" dirty="0">
                <a:solidFill>
                  <a:prstClr val="black"/>
                </a:solidFill>
                <a:latin typeface="Calibri" panose="020F0502020204030204" pitchFamily="34" charset="0"/>
                <a:ea typeface="Calibri" panose="020F0502020204030204" pitchFamily="34" charset="0"/>
                <a:cs typeface="Times New Roman" panose="02020603050405020304" pitchFamily="18" charset="0"/>
              </a:rPr>
              <a:t> ,000</a:t>
            </a:r>
            <a:endParaRPr lang="nl-NL"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Lerarenopleiders voor PO meer tevreden </a:t>
            </a:r>
            <a:r>
              <a:rPr lang="nl-NL"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nl-NL"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Sig</a:t>
            </a:r>
            <a:r>
              <a:rPr lang="nl-NL" dirty="0">
                <a:solidFill>
                  <a:prstClr val="black"/>
                </a:solidFill>
                <a:latin typeface="Calibri" panose="020F0502020204030204" pitchFamily="34" charset="0"/>
                <a:ea typeface="Calibri" panose="020F0502020204030204" pitchFamily="34" charset="0"/>
                <a:cs typeface="Times New Roman" panose="02020603050405020304" pitchFamily="18" charset="0"/>
              </a:rPr>
              <a:t> ,006</a:t>
            </a:r>
            <a:endParaRPr lang="nl-NL"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nl-NL"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121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9B75B8-037C-44F6-8504-46D22E5BBAC7}"/>
              </a:ext>
            </a:extLst>
          </p:cNvPr>
          <p:cNvSpPr>
            <a:spLocks noGrp="1"/>
          </p:cNvSpPr>
          <p:nvPr>
            <p:ph type="title"/>
          </p:nvPr>
        </p:nvSpPr>
        <p:spPr/>
        <p:txBody>
          <a:bodyPr>
            <a:normAutofit/>
          </a:bodyPr>
          <a:lstStyle/>
          <a:p>
            <a:pPr algn="l"/>
            <a:r>
              <a:rPr lang="nl-NL" sz="2800" b="1" dirty="0">
                <a:solidFill>
                  <a:srgbClr val="FF0000"/>
                </a:solidFill>
              </a:rPr>
              <a:t>2A. Analyse</a:t>
            </a:r>
          </a:p>
        </p:txBody>
      </p:sp>
      <p:sp>
        <p:nvSpPr>
          <p:cNvPr id="3" name="Tijdelijke aanduiding voor inhoud 2">
            <a:extLst>
              <a:ext uri="{FF2B5EF4-FFF2-40B4-BE49-F238E27FC236}">
                <a16:creationId xmlns:a16="http://schemas.microsoft.com/office/drawing/2014/main" id="{D49C84C7-899A-4FEF-A4D2-0A2434F5DC3A}"/>
              </a:ext>
            </a:extLst>
          </p:cNvPr>
          <p:cNvSpPr>
            <a:spLocks noGrp="1"/>
          </p:cNvSpPr>
          <p:nvPr>
            <p:ph idx="1"/>
          </p:nvPr>
        </p:nvSpPr>
        <p:spPr/>
        <p:txBody>
          <a:bodyPr>
            <a:normAutofit fontScale="85000" lnSpcReduction="20000"/>
          </a:bodyPr>
          <a:lstStyle/>
          <a:p>
            <a:pPr marL="514350" indent="-514350">
              <a:buFont typeface="+mj-lt"/>
              <a:buAutoNum type="arabicPeriod"/>
            </a:pPr>
            <a:r>
              <a:rPr lang="nl-NL" dirty="0"/>
              <a:t>Opleidersberoep is veelzijdiger en, </a:t>
            </a:r>
            <a:r>
              <a:rPr lang="nl-NL" dirty="0" err="1"/>
              <a:t>oa</a:t>
            </a:r>
            <a:r>
              <a:rPr lang="nl-NL" dirty="0"/>
              <a:t> door de toename van de body of </a:t>
            </a:r>
            <a:r>
              <a:rPr lang="nl-NL" dirty="0" err="1"/>
              <a:t>knowledge</a:t>
            </a:r>
            <a:r>
              <a:rPr lang="nl-NL" dirty="0"/>
              <a:t>, complexer geworden </a:t>
            </a:r>
          </a:p>
          <a:p>
            <a:pPr marL="514350" indent="-514350">
              <a:buFont typeface="+mj-lt"/>
              <a:buAutoNum type="arabicPeriod"/>
            </a:pPr>
            <a:r>
              <a:rPr lang="nl-NL" dirty="0"/>
              <a:t>Gebrek aan integratie van vakdidactische en </a:t>
            </a:r>
            <a:r>
              <a:rPr lang="nl-NL" dirty="0" err="1"/>
              <a:t>opleidingsdidactische</a:t>
            </a:r>
            <a:r>
              <a:rPr lang="nl-NL" dirty="0"/>
              <a:t> perspectieven</a:t>
            </a:r>
          </a:p>
          <a:p>
            <a:pPr marL="514350" indent="-514350">
              <a:buFont typeface="+mj-lt"/>
              <a:buAutoNum type="arabicPeriod"/>
            </a:pPr>
            <a:r>
              <a:rPr lang="nl-NL" dirty="0"/>
              <a:t>Geen of onduidelijk beeld over loopbaanperspectieven lerarenopleiders</a:t>
            </a:r>
          </a:p>
          <a:p>
            <a:pPr marL="514350" indent="-514350">
              <a:buFont typeface="+mj-lt"/>
              <a:buAutoNum type="arabicPeriod"/>
            </a:pPr>
            <a:r>
              <a:rPr lang="nl-NL" dirty="0"/>
              <a:t>Geen heldere </a:t>
            </a:r>
            <a:r>
              <a:rPr lang="nl-NL" dirty="0" err="1"/>
              <a:t>onderzoeksagenda</a:t>
            </a:r>
            <a:endParaRPr lang="nl-NL" dirty="0"/>
          </a:p>
          <a:p>
            <a:pPr marL="514350" indent="-514350">
              <a:buFont typeface="+mj-lt"/>
              <a:buAutoNum type="arabicPeriod"/>
            </a:pPr>
            <a:r>
              <a:rPr lang="nl-NL" dirty="0"/>
              <a:t>Weinig samenhang en samenwerking in professionaliseringsarrangementen, toerusting instituutsopleiders, </a:t>
            </a:r>
            <a:r>
              <a:rPr lang="nl-NL" dirty="0" err="1"/>
              <a:t>mn</a:t>
            </a:r>
            <a:r>
              <a:rPr lang="nl-NL" dirty="0"/>
              <a:t> voor taken buiten de opleiding (</a:t>
            </a:r>
            <a:r>
              <a:rPr lang="nl-NL" dirty="0" err="1"/>
              <a:t>oa</a:t>
            </a:r>
            <a:r>
              <a:rPr lang="nl-NL" dirty="0"/>
              <a:t> </a:t>
            </a:r>
            <a:r>
              <a:rPr lang="nl-NL" dirty="0" err="1"/>
              <a:t>inservice</a:t>
            </a:r>
            <a:r>
              <a:rPr lang="nl-NL" dirty="0"/>
              <a:t>), blijft vaak buiten beeld</a:t>
            </a:r>
          </a:p>
          <a:p>
            <a:pPr marL="514350" indent="-514350">
              <a:buFont typeface="+mj-lt"/>
              <a:buAutoNum type="arabicPeriod"/>
            </a:pPr>
            <a:r>
              <a:rPr lang="nl-NL" dirty="0"/>
              <a:t>Aandacht van landelijke overheid en sector </a:t>
            </a:r>
            <a:r>
              <a:rPr lang="nl-NL" dirty="0" err="1"/>
              <a:t>mbt</a:t>
            </a:r>
            <a:r>
              <a:rPr lang="nl-NL" dirty="0"/>
              <a:t> (facilitering) </a:t>
            </a:r>
            <a:r>
              <a:rPr lang="nl-NL" dirty="0" err="1"/>
              <a:t>kwaliteits</a:t>
            </a:r>
            <a:r>
              <a:rPr lang="nl-NL" dirty="0"/>
              <a:t>(bevordering) lerarenopleiders weinig zichtbaar</a:t>
            </a:r>
          </a:p>
          <a:p>
            <a:pPr marL="0" indent="0">
              <a:buNone/>
            </a:pPr>
            <a:endParaRPr lang="nl-NL" dirty="0"/>
          </a:p>
          <a:p>
            <a:pPr>
              <a:buFontTx/>
              <a:buChar char="-"/>
            </a:pPr>
            <a:endParaRPr lang="nl-NL" dirty="0"/>
          </a:p>
        </p:txBody>
      </p:sp>
    </p:spTree>
    <p:extLst>
      <p:ext uri="{BB962C8B-B14F-4D97-AF65-F5344CB8AC3E}">
        <p14:creationId xmlns:p14="http://schemas.microsoft.com/office/powerpoint/2010/main" val="2599293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301B7C-7CF4-45A3-9B3B-FA8E120450DF}"/>
              </a:ext>
            </a:extLst>
          </p:cNvPr>
          <p:cNvSpPr>
            <a:spLocks noGrp="1"/>
          </p:cNvSpPr>
          <p:nvPr>
            <p:ph type="title"/>
          </p:nvPr>
        </p:nvSpPr>
        <p:spPr/>
        <p:txBody>
          <a:bodyPr>
            <a:normAutofit/>
          </a:bodyPr>
          <a:lstStyle/>
          <a:p>
            <a:pPr algn="l"/>
            <a:r>
              <a:rPr lang="nl-NL" sz="2800" b="1" dirty="0">
                <a:solidFill>
                  <a:srgbClr val="FF0000"/>
                </a:solidFill>
              </a:rPr>
              <a:t>2B Ter overweging</a:t>
            </a:r>
          </a:p>
        </p:txBody>
      </p:sp>
      <p:sp>
        <p:nvSpPr>
          <p:cNvPr id="3" name="Tijdelijke aanduiding voor inhoud 2">
            <a:extLst>
              <a:ext uri="{FF2B5EF4-FFF2-40B4-BE49-F238E27FC236}">
                <a16:creationId xmlns:a16="http://schemas.microsoft.com/office/drawing/2014/main" id="{32D723C6-DC44-49FE-A28A-A0BF82CF695F}"/>
              </a:ext>
            </a:extLst>
          </p:cNvPr>
          <p:cNvSpPr>
            <a:spLocks noGrp="1"/>
          </p:cNvSpPr>
          <p:nvPr>
            <p:ph idx="1"/>
          </p:nvPr>
        </p:nvSpPr>
        <p:spPr>
          <a:xfrm>
            <a:off x="609600" y="1173707"/>
            <a:ext cx="10972800" cy="5684293"/>
          </a:xfrm>
        </p:spPr>
        <p:txBody>
          <a:bodyPr>
            <a:normAutofit fontScale="47500" lnSpcReduction="20000"/>
          </a:bodyPr>
          <a:lstStyle/>
          <a:p>
            <a:pPr>
              <a:buFont typeface="Wingdings" panose="05000000000000000000" pitchFamily="2" charset="2"/>
              <a:buChar char="Ø"/>
            </a:pPr>
            <a:r>
              <a:rPr lang="nl-NL" sz="5100" dirty="0"/>
              <a:t>Evaluatie en </a:t>
            </a:r>
            <a:r>
              <a:rPr lang="nl-NL" sz="5100" dirty="0" err="1"/>
              <a:t>evt</a:t>
            </a:r>
            <a:r>
              <a:rPr lang="nl-NL" sz="5100" dirty="0"/>
              <a:t> bijstelling beroepsstandaard, </a:t>
            </a:r>
            <a:r>
              <a:rPr lang="nl-NL" sz="5100" dirty="0" err="1"/>
              <a:t>evt</a:t>
            </a:r>
            <a:r>
              <a:rPr lang="nl-NL" sz="5100" dirty="0"/>
              <a:t> differentiatie in registratie (met specialismen?)</a:t>
            </a:r>
          </a:p>
          <a:p>
            <a:pPr>
              <a:buFont typeface="Wingdings" panose="05000000000000000000" pitchFamily="2" charset="2"/>
              <a:buChar char="Ø"/>
            </a:pPr>
            <a:r>
              <a:rPr lang="nl-NL" sz="5100" dirty="0"/>
              <a:t>Instellingen maken meer expliciet wat ze van lerarenopleiders in diverse </a:t>
            </a:r>
            <a:r>
              <a:rPr lang="nl-NL" sz="5100" dirty="0" err="1"/>
              <a:t>settings</a:t>
            </a:r>
            <a:r>
              <a:rPr lang="nl-NL" sz="5100" dirty="0"/>
              <a:t> qua bekwaamheid verwachten en welke faciliteiten ze verschaffen om tot die bekwaamheden te komen</a:t>
            </a:r>
          </a:p>
          <a:p>
            <a:pPr>
              <a:buFont typeface="Wingdings" panose="05000000000000000000" pitchFamily="2" charset="2"/>
              <a:buChar char="Ø"/>
            </a:pPr>
            <a:r>
              <a:rPr lang="nl-NL" sz="5100" dirty="0"/>
              <a:t>Nadenken over loopbaanpaden voor lerarenopleiders</a:t>
            </a:r>
          </a:p>
          <a:p>
            <a:pPr>
              <a:buFont typeface="Wingdings" panose="05000000000000000000" pitchFamily="2" charset="2"/>
              <a:buChar char="Ø"/>
            </a:pPr>
            <a:r>
              <a:rPr lang="nl-NL" sz="5100" dirty="0"/>
              <a:t>Versterking vakdidactische netwerken en daarin aandacht voor </a:t>
            </a:r>
            <a:r>
              <a:rPr lang="nl-NL" sz="5100" dirty="0" err="1"/>
              <a:t>opleidingsdidactische</a:t>
            </a:r>
            <a:r>
              <a:rPr lang="nl-NL" sz="5100" dirty="0"/>
              <a:t> aspecten</a:t>
            </a:r>
          </a:p>
          <a:p>
            <a:pPr>
              <a:buFont typeface="Wingdings" panose="05000000000000000000" pitchFamily="2" charset="2"/>
              <a:buChar char="Ø"/>
            </a:pPr>
            <a:r>
              <a:rPr lang="nl-NL" sz="5100" dirty="0"/>
              <a:t>Meer afstemming van onderzoekagenda’s en bevorderen (gezamenlijk) onderzoek </a:t>
            </a:r>
            <a:r>
              <a:rPr lang="nl-NL" sz="5100" dirty="0" err="1"/>
              <a:t>mbt</a:t>
            </a:r>
            <a:r>
              <a:rPr lang="nl-NL" sz="5100" dirty="0"/>
              <a:t> beroep en ontwikkeling van lerarenopleiders</a:t>
            </a:r>
          </a:p>
          <a:p>
            <a:pPr>
              <a:buFont typeface="Wingdings" panose="05000000000000000000" pitchFamily="2" charset="2"/>
              <a:buChar char="Ø"/>
            </a:pPr>
            <a:r>
              <a:rPr lang="nl-NL" sz="5100" dirty="0">
                <a:latin typeface="Calibri" panose="020F0502020204030204" pitchFamily="34" charset="0"/>
                <a:ea typeface="Calibri" panose="020F0502020204030204" pitchFamily="34" charset="0"/>
                <a:cs typeface="Times New Roman" panose="02020603050405020304" pitchFamily="18" charset="0"/>
              </a:rPr>
              <a:t>Meer gemeenschappelijke opvattingen over de inrichting en doelen van professionaliseringsarrangementen voor opleiders, meer uitwisselingsmogelijkheden, koppelen aan loopbaanpaden, verbinding met </a:t>
            </a:r>
            <a:r>
              <a:rPr lang="nl-NL" sz="5100" dirty="0" err="1">
                <a:latin typeface="Calibri" panose="020F0502020204030204" pitchFamily="34" charset="0"/>
                <a:ea typeface="Calibri" panose="020F0502020204030204" pitchFamily="34" charset="0"/>
                <a:cs typeface="Times New Roman" panose="02020603050405020304" pitchFamily="18" charset="0"/>
              </a:rPr>
              <a:t>InFo</a:t>
            </a:r>
            <a:r>
              <a:rPr lang="nl-NL" sz="5100" dirty="0">
                <a:latin typeface="Calibri" panose="020F0502020204030204" pitchFamily="34" charset="0"/>
                <a:ea typeface="Calibri" panose="020F0502020204030204" pitchFamily="34" charset="0"/>
                <a:cs typeface="Times New Roman" panose="02020603050405020304" pitchFamily="18" charset="0"/>
              </a:rPr>
              <a:t>-TED </a:t>
            </a:r>
            <a:r>
              <a:rPr lang="nl-NL" sz="5100" dirty="0" err="1">
                <a:latin typeface="Calibri" panose="020F0502020204030204" pitchFamily="34" charset="0"/>
                <a:ea typeface="Calibri" panose="020F0502020204030204" pitchFamily="34" charset="0"/>
                <a:cs typeface="Times New Roman" panose="02020603050405020304" pitchFamily="18" charset="0"/>
              </a:rPr>
              <a:t>summerschool</a:t>
            </a:r>
            <a:endParaRPr lang="nl-NL" sz="51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nl-NL" sz="5100" dirty="0">
                <a:latin typeface="Calibri" panose="020F0502020204030204" pitchFamily="34" charset="0"/>
                <a:ea typeface="Calibri" panose="020F0502020204030204" pitchFamily="34" charset="0"/>
                <a:cs typeface="Times New Roman" panose="02020603050405020304" pitchFamily="18" charset="0"/>
              </a:rPr>
              <a:t>Expertise-/</a:t>
            </a:r>
            <a:r>
              <a:rPr lang="nl-NL" sz="5100" dirty="0" err="1">
                <a:latin typeface="Calibri" panose="020F0502020204030204" pitchFamily="34" charset="0"/>
                <a:ea typeface="Calibri" panose="020F0502020204030204" pitchFamily="34" charset="0"/>
                <a:cs typeface="Times New Roman" panose="02020603050405020304" pitchFamily="18" charset="0"/>
              </a:rPr>
              <a:t>capacity</a:t>
            </a:r>
            <a:r>
              <a:rPr lang="nl-NL" sz="5100" dirty="0">
                <a:latin typeface="Calibri" panose="020F0502020204030204" pitchFamily="34" charset="0"/>
                <a:ea typeface="Calibri" panose="020F0502020204030204" pitchFamily="34" charset="0"/>
                <a:cs typeface="Times New Roman" panose="02020603050405020304" pitchFamily="18" charset="0"/>
              </a:rPr>
              <a:t>-ontwikkeling opleiders van opleiders</a:t>
            </a:r>
          </a:p>
          <a:p>
            <a:pPr>
              <a:buFont typeface="Wingdings" panose="05000000000000000000" pitchFamily="2" charset="2"/>
              <a:buChar char="Ø"/>
            </a:pPr>
            <a:r>
              <a:rPr lang="nl-NL" sz="5100" dirty="0">
                <a:latin typeface="Calibri" panose="020F0502020204030204" pitchFamily="34" charset="0"/>
                <a:ea typeface="Calibri" panose="020F0502020204030204" pitchFamily="34" charset="0"/>
                <a:cs typeface="Times New Roman" panose="02020603050405020304" pitchFamily="18" charset="0"/>
              </a:rPr>
              <a:t>Meer samenwerking en uitwisseling Vlaanderen - Nederland</a:t>
            </a:r>
          </a:p>
          <a:p>
            <a:pPr>
              <a:buFont typeface="Wingdings" panose="05000000000000000000" pitchFamily="2" charset="2"/>
              <a:buChar char="Ø"/>
            </a:pPr>
            <a:endParaRPr lang="nl-NL" dirty="0"/>
          </a:p>
        </p:txBody>
      </p:sp>
    </p:spTree>
    <p:extLst>
      <p:ext uri="{BB962C8B-B14F-4D97-AF65-F5344CB8AC3E}">
        <p14:creationId xmlns:p14="http://schemas.microsoft.com/office/powerpoint/2010/main" val="178042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7CF27-2771-4A0B-96F5-ABBA1B7FB2D0}"/>
              </a:ext>
            </a:extLst>
          </p:cNvPr>
          <p:cNvSpPr>
            <a:spLocks noGrp="1"/>
          </p:cNvSpPr>
          <p:nvPr>
            <p:ph type="title"/>
          </p:nvPr>
        </p:nvSpPr>
        <p:spPr/>
        <p:txBody>
          <a:bodyPr>
            <a:normAutofit/>
          </a:bodyPr>
          <a:lstStyle/>
          <a:p>
            <a:pPr algn="ctr"/>
            <a:r>
              <a:rPr lang="nl-NL" sz="2800" dirty="0">
                <a:solidFill>
                  <a:srgbClr val="FF0000"/>
                </a:solidFill>
                <a:latin typeface="+mn-lt"/>
              </a:rPr>
              <a:t>Kijkkader</a:t>
            </a:r>
          </a:p>
        </p:txBody>
      </p:sp>
      <p:sp>
        <p:nvSpPr>
          <p:cNvPr id="3" name="Tijdelijke aanduiding voor inhoud 2">
            <a:extLst>
              <a:ext uri="{FF2B5EF4-FFF2-40B4-BE49-F238E27FC236}">
                <a16:creationId xmlns:a16="http://schemas.microsoft.com/office/drawing/2014/main" id="{28A24F1D-03DA-4EC4-ABB4-B448A378F05F}"/>
              </a:ext>
            </a:extLst>
          </p:cNvPr>
          <p:cNvSpPr>
            <a:spLocks noGrp="1"/>
          </p:cNvSpPr>
          <p:nvPr>
            <p:ph idx="1"/>
          </p:nvPr>
        </p:nvSpPr>
        <p:spPr>
          <a:xfrm>
            <a:off x="838200" y="1825624"/>
            <a:ext cx="10515600" cy="5032375"/>
          </a:xfrm>
        </p:spPr>
        <p:txBody>
          <a:bodyPr>
            <a:noAutofit/>
          </a:bodyPr>
          <a:lstStyle/>
          <a:p>
            <a:pPr marL="0" indent="0">
              <a:buNone/>
            </a:pPr>
            <a:r>
              <a:rPr lang="nl-NL" sz="3200" dirty="0"/>
              <a:t>1.	Factoren voor  kwaliteit en professionele ontwikkeling</a:t>
            </a:r>
          </a:p>
          <a:p>
            <a:pPr marL="1428750" lvl="2" indent="-514350">
              <a:buFont typeface="+mj-lt"/>
              <a:buAutoNum type="alphaLcPeriod"/>
            </a:pPr>
            <a:r>
              <a:rPr lang="nl-NL" sz="2400" dirty="0"/>
              <a:t>Werkzaamheden lerarenopleider en mogelijke veranderingen daarin</a:t>
            </a:r>
          </a:p>
          <a:p>
            <a:pPr marL="1428750" lvl="2" indent="-514350">
              <a:buFont typeface="+mj-lt"/>
              <a:buAutoNum type="alphaLcPeriod"/>
            </a:pPr>
            <a:r>
              <a:rPr lang="nl-NL" sz="2400" dirty="0"/>
              <a:t>Aanwezige </a:t>
            </a:r>
            <a:r>
              <a:rPr lang="nl-NL" sz="2400" dirty="0" err="1"/>
              <a:t>dispositions</a:t>
            </a:r>
            <a:r>
              <a:rPr lang="nl-NL" sz="2400" dirty="0"/>
              <a:t>,  bekwaamheden en ervaring lerarenopleider</a:t>
            </a:r>
          </a:p>
          <a:p>
            <a:pPr marL="1428750" lvl="2" indent="-514350">
              <a:buFont typeface="+mj-lt"/>
              <a:buAutoNum type="alphaLcPeriod"/>
            </a:pPr>
            <a:r>
              <a:rPr lang="nl-NL" sz="2400" dirty="0"/>
              <a:t>Aanwezige referentiekaders</a:t>
            </a:r>
          </a:p>
          <a:p>
            <a:pPr marL="1428750" lvl="2" indent="-514350">
              <a:buFont typeface="+mj-lt"/>
              <a:buAutoNum type="alphaLcPeriod"/>
            </a:pPr>
            <a:r>
              <a:rPr lang="nl-NL" sz="2400" dirty="0"/>
              <a:t>Aanwezige leerbehoeften en motivatie voor professionele ontwikkeling</a:t>
            </a:r>
          </a:p>
          <a:p>
            <a:pPr marL="1428750" lvl="2" indent="-514350">
              <a:buFont typeface="+mj-lt"/>
              <a:buAutoNum type="alphaLcPeriod"/>
            </a:pPr>
            <a:r>
              <a:rPr lang="nl-NL" sz="2400" dirty="0"/>
              <a:t>Aanwezige faciliteiten voor de ondersteuning van professionele ontwikkeling</a:t>
            </a:r>
          </a:p>
          <a:p>
            <a:pPr marL="514350" indent="-514350">
              <a:buFont typeface="+mj-lt"/>
              <a:buAutoNum type="alphaLcPeriod"/>
            </a:pPr>
            <a:endParaRPr lang="nl-NL" sz="3200" dirty="0"/>
          </a:p>
          <a:p>
            <a:pPr marL="0" indent="0">
              <a:buNone/>
            </a:pPr>
            <a:r>
              <a:rPr lang="nl-NL" sz="3200" dirty="0"/>
              <a:t>2.	Analyse en suggesties</a:t>
            </a:r>
          </a:p>
        </p:txBody>
      </p:sp>
    </p:spTree>
    <p:extLst>
      <p:ext uri="{BB962C8B-B14F-4D97-AF65-F5344CB8AC3E}">
        <p14:creationId xmlns:p14="http://schemas.microsoft.com/office/powerpoint/2010/main" val="105420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6348" y="70748"/>
            <a:ext cx="10972800" cy="1143000"/>
          </a:xfrm>
        </p:spPr>
        <p:txBody>
          <a:bodyPr>
            <a:normAutofit/>
          </a:bodyPr>
          <a:lstStyle/>
          <a:p>
            <a:pPr algn="l"/>
            <a:r>
              <a:rPr lang="nl-NL" sz="2800" b="1" dirty="0">
                <a:solidFill>
                  <a:srgbClr val="FF0000"/>
                </a:solidFill>
              </a:rPr>
              <a:t>1a Werkzaamheden instituutsopleiders </a:t>
            </a:r>
            <a:r>
              <a:rPr lang="nl-NL" sz="2800" dirty="0">
                <a:solidFill>
                  <a:srgbClr val="FF0000"/>
                </a:solidFill>
              </a:rPr>
              <a:t>(</a:t>
            </a:r>
            <a:r>
              <a:rPr lang="nl-NL" sz="2800" dirty="0" err="1">
                <a:solidFill>
                  <a:srgbClr val="FF0000"/>
                </a:solidFill>
              </a:rPr>
              <a:t>InFoTED</a:t>
            </a:r>
            <a:r>
              <a:rPr lang="nl-NL" sz="2800" dirty="0">
                <a:solidFill>
                  <a:srgbClr val="FF0000"/>
                </a:solidFill>
              </a:rPr>
              <a:t> survey, N=350)</a:t>
            </a:r>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098010533"/>
              </p:ext>
            </p:extLst>
          </p:nvPr>
        </p:nvGraphicFramePr>
        <p:xfrm>
          <a:off x="1981199" y="907553"/>
          <a:ext cx="8435009" cy="3195893"/>
        </p:xfrm>
        <a:graphic>
          <a:graphicData uri="http://schemas.openxmlformats.org/drawingml/2006/table">
            <a:tbl>
              <a:tblPr firstRow="1" bandRow="1">
                <a:tableStyleId>{5C22544A-7EE6-4342-B048-85BDC9FD1C3A}</a:tableStyleId>
              </a:tblPr>
              <a:tblGrid>
                <a:gridCol w="4069894">
                  <a:extLst>
                    <a:ext uri="{9D8B030D-6E8A-4147-A177-3AD203B41FA5}">
                      <a16:colId xmlns:a16="http://schemas.microsoft.com/office/drawing/2014/main" val="2621913623"/>
                    </a:ext>
                  </a:extLst>
                </a:gridCol>
                <a:gridCol w="2214159">
                  <a:extLst>
                    <a:ext uri="{9D8B030D-6E8A-4147-A177-3AD203B41FA5}">
                      <a16:colId xmlns:a16="http://schemas.microsoft.com/office/drawing/2014/main" val="3052441650"/>
                    </a:ext>
                  </a:extLst>
                </a:gridCol>
                <a:gridCol w="2150956">
                  <a:extLst>
                    <a:ext uri="{9D8B030D-6E8A-4147-A177-3AD203B41FA5}">
                      <a16:colId xmlns:a16="http://schemas.microsoft.com/office/drawing/2014/main" val="3587541003"/>
                    </a:ext>
                  </a:extLst>
                </a:gridCol>
              </a:tblGrid>
              <a:tr h="370840">
                <a:tc>
                  <a:txBody>
                    <a:bodyPr/>
                    <a:lstStyle/>
                    <a:p>
                      <a:endParaRPr lang="nl-NL" sz="1800" dirty="0"/>
                    </a:p>
                  </a:txBody>
                  <a:tcPr/>
                </a:tc>
                <a:tc>
                  <a:txBody>
                    <a:bodyPr/>
                    <a:lstStyle/>
                    <a:p>
                      <a:pPr algn="ctr">
                        <a:lnSpc>
                          <a:spcPct val="107000"/>
                        </a:lnSpc>
                        <a:spcAft>
                          <a:spcPts val="0"/>
                        </a:spcAft>
                      </a:pPr>
                      <a:r>
                        <a:rPr lang="nl-NL"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InFo-TED</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0919710"/>
                  </a:ext>
                </a:extLst>
              </a:tr>
              <a:tr h="370840">
                <a:tc>
                  <a:txBody>
                    <a:bodyPr/>
                    <a:lstStyle/>
                    <a:p>
                      <a:r>
                        <a:rPr lang="nl-NL" sz="1800" b="1" dirty="0">
                          <a:solidFill>
                            <a:schemeClr val="bg1"/>
                          </a:solidFill>
                        </a:rPr>
                        <a:t>Onderwijzen</a:t>
                      </a:r>
                    </a:p>
                  </a:txBody>
                  <a:tcPr>
                    <a:solidFill>
                      <a:schemeClr val="tx2">
                        <a:lumMod val="60000"/>
                        <a:lumOff val="40000"/>
                      </a:schemeClr>
                    </a:solidFill>
                  </a:tcPr>
                </a:tc>
                <a:tc>
                  <a:txBody>
                    <a:bodyPr/>
                    <a:lstStyle/>
                    <a:p>
                      <a:pPr algn="ctr">
                        <a:lnSpc>
                          <a:spcPct val="107000"/>
                        </a:lnSpc>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93%</a:t>
                      </a:r>
                    </a:p>
                  </a:txBody>
                  <a:tcPr marL="68580" marR="68580" marT="0" marB="0"/>
                </a:tc>
                <a:tc>
                  <a:txBody>
                    <a:bodyPr/>
                    <a:lstStyle/>
                    <a:p>
                      <a:pPr algn="ctr">
                        <a:lnSpc>
                          <a:spcPct val="107000"/>
                        </a:lnSpc>
                        <a:spcAft>
                          <a:spcPts val="0"/>
                        </a:spcAft>
                      </a:pPr>
                      <a:r>
                        <a:rPr lang="nl-NL" sz="2400">
                          <a:effectLst/>
                          <a:latin typeface="Calibri" panose="020F0502020204030204" pitchFamily="34" charset="0"/>
                          <a:ea typeface="Calibri" panose="020F0502020204030204" pitchFamily="34" charset="0"/>
                          <a:cs typeface="Times New Roman" panose="02020603050405020304" pitchFamily="18" charset="0"/>
                        </a:rPr>
                        <a:t>96%</a:t>
                      </a:r>
                    </a:p>
                  </a:txBody>
                  <a:tcPr marL="68580" marR="68580" marT="0" marB="0"/>
                </a:tc>
                <a:extLst>
                  <a:ext uri="{0D108BD9-81ED-4DB2-BD59-A6C34878D82A}">
                    <a16:rowId xmlns:a16="http://schemas.microsoft.com/office/drawing/2014/main" val="637423672"/>
                  </a:ext>
                </a:extLst>
              </a:tr>
              <a:tr h="370840">
                <a:tc>
                  <a:txBody>
                    <a:bodyPr/>
                    <a:lstStyle/>
                    <a:p>
                      <a:r>
                        <a:rPr lang="nl-NL" sz="1800" b="1" dirty="0">
                          <a:solidFill>
                            <a:schemeClr val="bg1"/>
                          </a:solidFill>
                        </a:rPr>
                        <a:t>Begeleiden studenten en beginnende leraren</a:t>
                      </a:r>
                    </a:p>
                  </a:txBody>
                  <a:tcPr>
                    <a:solidFill>
                      <a:schemeClr val="tx2">
                        <a:lumMod val="60000"/>
                        <a:lumOff val="40000"/>
                      </a:schemeClr>
                    </a:solidFill>
                  </a:tcPr>
                </a:tc>
                <a:tc>
                  <a:txBody>
                    <a:bodyPr/>
                    <a:lstStyle/>
                    <a:p>
                      <a:pPr algn="ctr">
                        <a:lnSpc>
                          <a:spcPct val="107000"/>
                        </a:lnSpc>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89%</a:t>
                      </a:r>
                    </a:p>
                  </a:txBody>
                  <a:tcPr marL="68580" marR="68580" marT="0" marB="0"/>
                </a:tc>
                <a:tc>
                  <a:txBody>
                    <a:bodyPr/>
                    <a:lstStyle/>
                    <a:p>
                      <a:pPr algn="ctr">
                        <a:lnSpc>
                          <a:spcPct val="107000"/>
                        </a:lnSpc>
                        <a:spcAft>
                          <a:spcPts val="0"/>
                        </a:spcAft>
                      </a:pPr>
                      <a:r>
                        <a:rPr lang="nl-NL" sz="2400">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tc>
                <a:extLst>
                  <a:ext uri="{0D108BD9-81ED-4DB2-BD59-A6C34878D82A}">
                    <a16:rowId xmlns:a16="http://schemas.microsoft.com/office/drawing/2014/main" val="2220531351"/>
                  </a:ext>
                </a:extLst>
              </a:tr>
              <a:tr h="370840">
                <a:tc>
                  <a:txBody>
                    <a:bodyPr/>
                    <a:lstStyle/>
                    <a:p>
                      <a:r>
                        <a:rPr lang="nl-NL" sz="1800" b="1" dirty="0">
                          <a:solidFill>
                            <a:schemeClr val="bg1"/>
                          </a:solidFill>
                        </a:rPr>
                        <a:t>Begeleiden ervaren leraren</a:t>
                      </a:r>
                    </a:p>
                  </a:txBody>
                  <a:tcPr>
                    <a:solidFill>
                      <a:schemeClr val="tx2">
                        <a:lumMod val="60000"/>
                        <a:lumOff val="40000"/>
                      </a:schemeClr>
                    </a:solidFill>
                  </a:tcPr>
                </a:tc>
                <a:tc>
                  <a:txBody>
                    <a:bodyPr/>
                    <a:lstStyle/>
                    <a:p>
                      <a:pPr algn="ctr">
                        <a:lnSpc>
                          <a:spcPct val="107000"/>
                        </a:lnSpc>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59%</a:t>
                      </a:r>
                    </a:p>
                  </a:txBody>
                  <a:tcPr marL="68580" marR="68580" marT="0" marB="0"/>
                </a:tc>
                <a:tc>
                  <a:txBody>
                    <a:bodyPr/>
                    <a:lstStyle/>
                    <a:p>
                      <a:pPr algn="ctr">
                        <a:lnSpc>
                          <a:spcPct val="107000"/>
                        </a:lnSpc>
                        <a:spcAft>
                          <a:spcPts val="0"/>
                        </a:spcAft>
                      </a:pPr>
                      <a:r>
                        <a:rPr lang="nl-NL" sz="2400">
                          <a:effectLst/>
                          <a:latin typeface="Calibri" panose="020F0502020204030204" pitchFamily="34" charset="0"/>
                          <a:ea typeface="Calibri" panose="020F0502020204030204" pitchFamily="34" charset="0"/>
                          <a:cs typeface="Times New Roman" panose="02020603050405020304" pitchFamily="18" charset="0"/>
                        </a:rPr>
                        <a:t>69%</a:t>
                      </a:r>
                    </a:p>
                  </a:txBody>
                  <a:tcPr marL="68580" marR="68580" marT="0" marB="0"/>
                </a:tc>
                <a:extLst>
                  <a:ext uri="{0D108BD9-81ED-4DB2-BD59-A6C34878D82A}">
                    <a16:rowId xmlns:a16="http://schemas.microsoft.com/office/drawing/2014/main" val="1114011915"/>
                  </a:ext>
                </a:extLst>
              </a:tr>
              <a:tr h="370840">
                <a:tc>
                  <a:txBody>
                    <a:bodyPr/>
                    <a:lstStyle/>
                    <a:p>
                      <a:r>
                        <a:rPr lang="nl-NL" sz="1800" b="1" dirty="0">
                          <a:solidFill>
                            <a:schemeClr val="bg1"/>
                          </a:solidFill>
                        </a:rPr>
                        <a:t>Begeleiden master- of promotieonderzoek</a:t>
                      </a:r>
                    </a:p>
                  </a:txBody>
                  <a:tcPr>
                    <a:solidFill>
                      <a:schemeClr val="tx2">
                        <a:lumMod val="60000"/>
                        <a:lumOff val="40000"/>
                      </a:schemeClr>
                    </a:solidFill>
                  </a:tcPr>
                </a:tc>
                <a:tc>
                  <a:txBody>
                    <a:bodyPr/>
                    <a:lstStyle/>
                    <a:p>
                      <a:pPr algn="ctr">
                        <a:lnSpc>
                          <a:spcPct val="107000"/>
                        </a:lnSpc>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36%</a:t>
                      </a:r>
                    </a:p>
                  </a:txBody>
                  <a:tcPr marL="68580" marR="68580" marT="0" marB="0"/>
                </a:tc>
                <a:tc>
                  <a:txBody>
                    <a:bodyPr/>
                    <a:lstStyle/>
                    <a:p>
                      <a:pPr algn="ctr">
                        <a:lnSpc>
                          <a:spcPct val="107000"/>
                        </a:lnSpc>
                        <a:spcAft>
                          <a:spcPts val="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44%</a:t>
                      </a:r>
                    </a:p>
                  </a:txBody>
                  <a:tcPr marL="68580" marR="68580" marT="0" marB="0"/>
                </a:tc>
                <a:extLst>
                  <a:ext uri="{0D108BD9-81ED-4DB2-BD59-A6C34878D82A}">
                    <a16:rowId xmlns:a16="http://schemas.microsoft.com/office/drawing/2014/main" val="1501345076"/>
                  </a:ext>
                </a:extLst>
              </a:tr>
              <a:tr h="370840">
                <a:tc>
                  <a:txBody>
                    <a:bodyPr/>
                    <a:lstStyle/>
                    <a:p>
                      <a:r>
                        <a:rPr lang="nl-NL" sz="1800" b="1" dirty="0">
                          <a:solidFill>
                            <a:schemeClr val="bg1"/>
                          </a:solidFill>
                        </a:rPr>
                        <a:t>Verrichten van onderzoek</a:t>
                      </a:r>
                    </a:p>
                  </a:txBody>
                  <a:tcPr>
                    <a:solidFill>
                      <a:schemeClr val="tx2">
                        <a:lumMod val="60000"/>
                        <a:lumOff val="40000"/>
                      </a:schemeClr>
                    </a:solidFill>
                  </a:tcPr>
                </a:tc>
                <a:tc>
                  <a:txBody>
                    <a:bodyPr/>
                    <a:lstStyle/>
                    <a:p>
                      <a:pPr algn="ctr">
                        <a:lnSpc>
                          <a:spcPct val="107000"/>
                        </a:lnSpc>
                        <a:spcAft>
                          <a:spcPts val="0"/>
                        </a:spcAft>
                      </a:pPr>
                      <a:r>
                        <a:rPr lang="nl-NL"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51%</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65%</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2329499"/>
                  </a:ext>
                </a:extLst>
              </a:tr>
              <a:tr h="370840">
                <a:tc>
                  <a:txBody>
                    <a:bodyPr/>
                    <a:lstStyle/>
                    <a:p>
                      <a:endParaRPr lang="nl-NL" sz="1800" dirty="0"/>
                    </a:p>
                  </a:txBody>
                  <a:tcPr>
                    <a:solidFill>
                      <a:schemeClr val="tx2">
                        <a:lumMod val="60000"/>
                        <a:lumOff val="40000"/>
                      </a:schemeClr>
                    </a:solidFill>
                  </a:tcPr>
                </a:tc>
                <a:tc>
                  <a:txBody>
                    <a:bodyPr/>
                    <a:lstStyle/>
                    <a:p>
                      <a:pPr algn="ct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9952823"/>
                  </a:ext>
                </a:extLst>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1198640191"/>
              </p:ext>
            </p:extLst>
          </p:nvPr>
        </p:nvGraphicFramePr>
        <p:xfrm>
          <a:off x="-2" y="3723643"/>
          <a:ext cx="6096001" cy="3134357"/>
        </p:xfrm>
        <a:graphic>
          <a:graphicData uri="http://schemas.openxmlformats.org/drawingml/2006/table">
            <a:tbl>
              <a:tblPr firstRow="1" bandRow="1">
                <a:tableStyleId>{5C22544A-7EE6-4342-B048-85BDC9FD1C3A}</a:tableStyleId>
              </a:tblPr>
              <a:tblGrid>
                <a:gridCol w="4473509">
                  <a:extLst>
                    <a:ext uri="{9D8B030D-6E8A-4147-A177-3AD203B41FA5}">
                      <a16:colId xmlns:a16="http://schemas.microsoft.com/office/drawing/2014/main" val="1082956012"/>
                    </a:ext>
                  </a:extLst>
                </a:gridCol>
                <a:gridCol w="1622492">
                  <a:extLst>
                    <a:ext uri="{9D8B030D-6E8A-4147-A177-3AD203B41FA5}">
                      <a16:colId xmlns:a16="http://schemas.microsoft.com/office/drawing/2014/main" val="3681905206"/>
                    </a:ext>
                  </a:extLst>
                </a:gridCol>
              </a:tblGrid>
              <a:tr h="490843">
                <a:tc>
                  <a:txBody>
                    <a:bodyPr/>
                    <a:lstStyle/>
                    <a:p>
                      <a:r>
                        <a:rPr lang="nl-NL" sz="1600" dirty="0"/>
                        <a:t>ANDERS (open vraag)</a:t>
                      </a:r>
                    </a:p>
                  </a:txBody>
                  <a:tcPr/>
                </a:tc>
                <a:tc>
                  <a:txBody>
                    <a:bodyPr/>
                    <a:lstStyle/>
                    <a:p>
                      <a:pPr algn="ctr"/>
                      <a:r>
                        <a:rPr lang="nl-NL" sz="1600" dirty="0"/>
                        <a:t>NL</a:t>
                      </a:r>
                    </a:p>
                  </a:txBody>
                  <a:tcPr/>
                </a:tc>
                <a:extLst>
                  <a:ext uri="{0D108BD9-81ED-4DB2-BD59-A6C34878D82A}">
                    <a16:rowId xmlns:a16="http://schemas.microsoft.com/office/drawing/2014/main" val="526580261"/>
                  </a:ext>
                </a:extLst>
              </a:tr>
              <a:tr h="480533">
                <a:tc>
                  <a:txBody>
                    <a:bodyPr/>
                    <a:lstStyle/>
                    <a:p>
                      <a:r>
                        <a:rPr lang="nl-NL" sz="1800" b="1" dirty="0">
                          <a:solidFill>
                            <a:schemeClr val="bg1"/>
                          </a:solidFill>
                        </a:rPr>
                        <a:t>Coördinator / manager</a:t>
                      </a:r>
                    </a:p>
                  </a:txBody>
                  <a:tcPr>
                    <a:solidFill>
                      <a:schemeClr val="tx2">
                        <a:lumMod val="60000"/>
                        <a:lumOff val="40000"/>
                      </a:schemeClr>
                    </a:solidFill>
                  </a:tcPr>
                </a:tc>
                <a:tc>
                  <a:txBody>
                    <a:bodyPr/>
                    <a:lstStyle/>
                    <a:p>
                      <a:pPr algn="ctr"/>
                      <a:r>
                        <a:rPr lang="nl-NL" sz="2400" dirty="0"/>
                        <a:t>81</a:t>
                      </a:r>
                    </a:p>
                  </a:txBody>
                  <a:tcPr/>
                </a:tc>
                <a:extLst>
                  <a:ext uri="{0D108BD9-81ED-4DB2-BD59-A6C34878D82A}">
                    <a16:rowId xmlns:a16="http://schemas.microsoft.com/office/drawing/2014/main" val="4250088892"/>
                  </a:ext>
                </a:extLst>
              </a:tr>
              <a:tr h="480533">
                <a:tc>
                  <a:txBody>
                    <a:bodyPr/>
                    <a:lstStyle/>
                    <a:p>
                      <a:r>
                        <a:rPr lang="nl-NL" sz="1800" b="1" dirty="0">
                          <a:solidFill>
                            <a:schemeClr val="bg1"/>
                          </a:solidFill>
                        </a:rPr>
                        <a:t>Ontwikkelaar</a:t>
                      </a:r>
                    </a:p>
                  </a:txBody>
                  <a:tcPr>
                    <a:solidFill>
                      <a:schemeClr val="tx2">
                        <a:lumMod val="60000"/>
                        <a:lumOff val="40000"/>
                      </a:schemeClr>
                    </a:solidFill>
                  </a:tcPr>
                </a:tc>
                <a:tc>
                  <a:txBody>
                    <a:bodyPr/>
                    <a:lstStyle/>
                    <a:p>
                      <a:pPr algn="ctr"/>
                      <a:r>
                        <a:rPr lang="nl-NL" sz="2400" dirty="0"/>
                        <a:t>40</a:t>
                      </a:r>
                    </a:p>
                  </a:txBody>
                  <a:tcPr/>
                </a:tc>
                <a:extLst>
                  <a:ext uri="{0D108BD9-81ED-4DB2-BD59-A6C34878D82A}">
                    <a16:rowId xmlns:a16="http://schemas.microsoft.com/office/drawing/2014/main" val="2726904543"/>
                  </a:ext>
                </a:extLst>
              </a:tr>
              <a:tr h="480533">
                <a:tc>
                  <a:txBody>
                    <a:bodyPr/>
                    <a:lstStyle/>
                    <a:p>
                      <a:r>
                        <a:rPr lang="nl-NL" sz="1800" b="1" dirty="0">
                          <a:solidFill>
                            <a:schemeClr val="bg1"/>
                          </a:solidFill>
                        </a:rPr>
                        <a:t>Beoordelaar / assessor</a:t>
                      </a:r>
                    </a:p>
                  </a:txBody>
                  <a:tcPr>
                    <a:solidFill>
                      <a:schemeClr val="tx2">
                        <a:lumMod val="60000"/>
                        <a:lumOff val="40000"/>
                      </a:schemeClr>
                    </a:solidFill>
                  </a:tcPr>
                </a:tc>
                <a:tc>
                  <a:txBody>
                    <a:bodyPr/>
                    <a:lstStyle/>
                    <a:p>
                      <a:pPr algn="ctr"/>
                      <a:r>
                        <a:rPr lang="nl-NL" sz="2400" dirty="0"/>
                        <a:t>30</a:t>
                      </a:r>
                    </a:p>
                  </a:txBody>
                  <a:tcPr/>
                </a:tc>
                <a:extLst>
                  <a:ext uri="{0D108BD9-81ED-4DB2-BD59-A6C34878D82A}">
                    <a16:rowId xmlns:a16="http://schemas.microsoft.com/office/drawing/2014/main" val="311959977"/>
                  </a:ext>
                </a:extLst>
              </a:tr>
              <a:tr h="480533">
                <a:tc>
                  <a:txBody>
                    <a:bodyPr/>
                    <a:lstStyle/>
                    <a:p>
                      <a:r>
                        <a:rPr lang="nl-NL" sz="1800" b="1" dirty="0">
                          <a:solidFill>
                            <a:schemeClr val="bg1"/>
                          </a:solidFill>
                        </a:rPr>
                        <a:t>Bruggenbouwer</a:t>
                      </a:r>
                    </a:p>
                  </a:txBody>
                  <a:tcPr>
                    <a:solidFill>
                      <a:schemeClr val="tx2">
                        <a:lumMod val="60000"/>
                        <a:lumOff val="40000"/>
                      </a:schemeClr>
                    </a:solidFill>
                  </a:tcPr>
                </a:tc>
                <a:tc>
                  <a:txBody>
                    <a:bodyPr/>
                    <a:lstStyle/>
                    <a:p>
                      <a:pPr algn="ctr"/>
                      <a:r>
                        <a:rPr lang="nl-NL" sz="2400" dirty="0"/>
                        <a:t>22</a:t>
                      </a:r>
                    </a:p>
                  </a:txBody>
                  <a:tcPr/>
                </a:tc>
                <a:extLst>
                  <a:ext uri="{0D108BD9-81ED-4DB2-BD59-A6C34878D82A}">
                    <a16:rowId xmlns:a16="http://schemas.microsoft.com/office/drawing/2014/main" val="2376300811"/>
                  </a:ext>
                </a:extLst>
              </a:tr>
              <a:tr h="721382">
                <a:tc>
                  <a:txBody>
                    <a:bodyPr/>
                    <a:lstStyle/>
                    <a:p>
                      <a:r>
                        <a:rPr lang="nl-NL" sz="1800" b="1" dirty="0">
                          <a:solidFill>
                            <a:schemeClr val="bg1"/>
                          </a:solidFill>
                        </a:rPr>
                        <a:t>Adviseur / beleidsmedewerker</a:t>
                      </a:r>
                    </a:p>
                    <a:p>
                      <a:endParaRPr lang="nl-NL" sz="1800" b="1" dirty="0">
                        <a:solidFill>
                          <a:schemeClr val="bg1"/>
                        </a:solidFill>
                      </a:endParaRPr>
                    </a:p>
                  </a:txBody>
                  <a:tcPr>
                    <a:solidFill>
                      <a:schemeClr val="tx2">
                        <a:lumMod val="60000"/>
                        <a:lumOff val="40000"/>
                      </a:schemeClr>
                    </a:solidFill>
                  </a:tcPr>
                </a:tc>
                <a:tc>
                  <a:txBody>
                    <a:bodyPr/>
                    <a:lstStyle/>
                    <a:p>
                      <a:pPr algn="ctr"/>
                      <a:r>
                        <a:rPr lang="nl-NL" sz="2400" dirty="0"/>
                        <a:t>20</a:t>
                      </a:r>
                    </a:p>
                  </a:txBody>
                  <a:tcPr/>
                </a:tc>
                <a:extLst>
                  <a:ext uri="{0D108BD9-81ED-4DB2-BD59-A6C34878D82A}">
                    <a16:rowId xmlns:a16="http://schemas.microsoft.com/office/drawing/2014/main" val="1984790182"/>
                  </a:ext>
                </a:extLst>
              </a:tr>
            </a:tbl>
          </a:graphicData>
        </a:graphic>
      </p:graphicFrame>
      <p:graphicFrame>
        <p:nvGraphicFramePr>
          <p:cNvPr id="7" name="Tijdelijke aanduiding voor inhoud 4">
            <a:extLst>
              <a:ext uri="{FF2B5EF4-FFF2-40B4-BE49-F238E27FC236}">
                <a16:creationId xmlns:a16="http://schemas.microsoft.com/office/drawing/2014/main" id="{860F1471-6A09-4765-9086-777B7DD79303}"/>
              </a:ext>
            </a:extLst>
          </p:cNvPr>
          <p:cNvGraphicFramePr>
            <a:graphicFrameLocks/>
          </p:cNvGraphicFramePr>
          <p:nvPr>
            <p:extLst>
              <p:ext uri="{D42A27DB-BD31-4B8C-83A1-F6EECF244321}">
                <p14:modId xmlns:p14="http://schemas.microsoft.com/office/powerpoint/2010/main" val="145790114"/>
              </p:ext>
            </p:extLst>
          </p:nvPr>
        </p:nvGraphicFramePr>
        <p:xfrm>
          <a:off x="5989983" y="5066199"/>
          <a:ext cx="6202017" cy="1791801"/>
        </p:xfrm>
        <a:graphic>
          <a:graphicData uri="http://schemas.openxmlformats.org/drawingml/2006/table">
            <a:tbl>
              <a:tblPr firstRow="1" bandRow="1">
                <a:tableStyleId>{5C22544A-7EE6-4342-B048-85BDC9FD1C3A}</a:tableStyleId>
              </a:tblPr>
              <a:tblGrid>
                <a:gridCol w="1473001">
                  <a:extLst>
                    <a:ext uri="{9D8B030D-6E8A-4147-A177-3AD203B41FA5}">
                      <a16:colId xmlns:a16="http://schemas.microsoft.com/office/drawing/2014/main" val="2094925287"/>
                    </a:ext>
                  </a:extLst>
                </a:gridCol>
                <a:gridCol w="1085338">
                  <a:extLst>
                    <a:ext uri="{9D8B030D-6E8A-4147-A177-3AD203B41FA5}">
                      <a16:colId xmlns:a16="http://schemas.microsoft.com/office/drawing/2014/main" val="236927189"/>
                    </a:ext>
                  </a:extLst>
                </a:gridCol>
                <a:gridCol w="1302406">
                  <a:extLst>
                    <a:ext uri="{9D8B030D-6E8A-4147-A177-3AD203B41FA5}">
                      <a16:colId xmlns:a16="http://schemas.microsoft.com/office/drawing/2014/main" val="3055873315"/>
                    </a:ext>
                  </a:extLst>
                </a:gridCol>
                <a:gridCol w="1193872">
                  <a:extLst>
                    <a:ext uri="{9D8B030D-6E8A-4147-A177-3AD203B41FA5}">
                      <a16:colId xmlns:a16="http://schemas.microsoft.com/office/drawing/2014/main" val="1173519482"/>
                    </a:ext>
                  </a:extLst>
                </a:gridCol>
                <a:gridCol w="1147400">
                  <a:extLst>
                    <a:ext uri="{9D8B030D-6E8A-4147-A177-3AD203B41FA5}">
                      <a16:colId xmlns:a16="http://schemas.microsoft.com/office/drawing/2014/main" val="3034924222"/>
                    </a:ext>
                  </a:extLst>
                </a:gridCol>
              </a:tblGrid>
              <a:tr h="1090761">
                <a:tc>
                  <a:txBody>
                    <a:bodyPr/>
                    <a:lstStyle/>
                    <a:p>
                      <a:endParaRPr lang="nl-NL" dirty="0"/>
                    </a:p>
                  </a:txBody>
                  <a:tcPr/>
                </a:tc>
                <a:tc>
                  <a:txBody>
                    <a:bodyPr/>
                    <a:lstStyle/>
                    <a:p>
                      <a:pPr algn="ctr">
                        <a:lnSpc>
                          <a:spcPct val="107000"/>
                        </a:lnSpc>
                        <a:spcAft>
                          <a:spcPts val="0"/>
                        </a:spcAft>
                      </a:pPr>
                      <a:r>
                        <a:rPr lang="nl-NL"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NL - </a:t>
                      </a:r>
                      <a:r>
                        <a:rPr lang="nl-NL" sz="18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Univ</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NL - Hogeschool</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InFo</a:t>
                      </a:r>
                      <a:r>
                        <a:rPr lang="nl-NL"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-TED </a:t>
                      </a:r>
                      <a:r>
                        <a:rPr lang="nl-NL" sz="18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Univ</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18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InFo</a:t>
                      </a:r>
                      <a:r>
                        <a:rPr lang="nl-NL"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-TED College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4106856"/>
                  </a:ext>
                </a:extLst>
              </a:tr>
              <a:tr h="661068">
                <a:tc>
                  <a:txBody>
                    <a:bodyPr/>
                    <a:lstStyle/>
                    <a:p>
                      <a:r>
                        <a:rPr lang="nl-NL" sz="2000" b="1" dirty="0">
                          <a:solidFill>
                            <a:schemeClr val="bg1"/>
                          </a:solidFill>
                        </a:rPr>
                        <a:t>Fulltime aanstelling</a:t>
                      </a:r>
                    </a:p>
                  </a:txBody>
                  <a:tcPr>
                    <a:solidFill>
                      <a:schemeClr val="accent1"/>
                    </a:solidFill>
                  </a:tcPr>
                </a:tc>
                <a:tc>
                  <a:txBody>
                    <a:bodyPr/>
                    <a:lstStyle/>
                    <a:p>
                      <a:pPr algn="ctr">
                        <a:lnSpc>
                          <a:spcPct val="107000"/>
                        </a:lnSpc>
                        <a:spcAft>
                          <a:spcPts val="0"/>
                        </a:spcAft>
                      </a:pPr>
                      <a:r>
                        <a:rPr lang="nl-NL"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35%</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a:t>
                      </a:r>
                    </a:p>
                  </a:txBody>
                  <a:tcPr marL="68580" marR="68580" marT="0" marB="0"/>
                </a:tc>
                <a:tc>
                  <a:txBody>
                    <a:bodyPr/>
                    <a:lstStyle/>
                    <a:p>
                      <a:pPr algn="ctr">
                        <a:lnSpc>
                          <a:spcPct val="107000"/>
                        </a:lnSpc>
                        <a:spcAft>
                          <a:spcPts val="0"/>
                        </a:spcAft>
                      </a:pPr>
                      <a:r>
                        <a:rPr lang="nl-NL"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70%</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58%</a:t>
                      </a:r>
                    </a:p>
                  </a:txBody>
                  <a:tcPr marL="68580" marR="68580" marT="0" marB="0"/>
                </a:tc>
                <a:extLst>
                  <a:ext uri="{0D108BD9-81ED-4DB2-BD59-A6C34878D82A}">
                    <a16:rowId xmlns:a16="http://schemas.microsoft.com/office/drawing/2014/main" val="971061727"/>
                  </a:ext>
                </a:extLst>
              </a:tr>
            </a:tbl>
          </a:graphicData>
        </a:graphic>
      </p:graphicFrame>
    </p:spTree>
    <p:extLst>
      <p:ext uri="{BB962C8B-B14F-4D97-AF65-F5344CB8AC3E}">
        <p14:creationId xmlns:p14="http://schemas.microsoft.com/office/powerpoint/2010/main" val="3455248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B80DC-43BF-4653-ACB9-AF939AA1797D}"/>
              </a:ext>
            </a:extLst>
          </p:cNvPr>
          <p:cNvSpPr>
            <a:spLocks noGrp="1"/>
          </p:cNvSpPr>
          <p:nvPr>
            <p:ph type="title"/>
          </p:nvPr>
        </p:nvSpPr>
        <p:spPr/>
        <p:txBody>
          <a:bodyPr>
            <a:normAutofit/>
          </a:bodyPr>
          <a:lstStyle/>
          <a:p>
            <a:r>
              <a:rPr lang="nl-NL" sz="2800" b="1" dirty="0">
                <a:solidFill>
                  <a:srgbClr val="FF0000"/>
                </a:solidFill>
                <a:latin typeface="+mn-lt"/>
              </a:rPr>
              <a:t>1a Werkzaamheden opleiders </a:t>
            </a:r>
            <a:r>
              <a:rPr lang="nl-NL" sz="2800" dirty="0">
                <a:solidFill>
                  <a:srgbClr val="FF0000"/>
                </a:solidFill>
                <a:latin typeface="+mn-lt"/>
              </a:rPr>
              <a:t>Ontwikkelingen in het stelsel die in NL 	van invloed zijn op het werk van lerarenopleiders</a:t>
            </a:r>
          </a:p>
        </p:txBody>
      </p:sp>
      <p:sp>
        <p:nvSpPr>
          <p:cNvPr id="3" name="Tijdelijke aanduiding voor inhoud 2">
            <a:extLst>
              <a:ext uri="{FF2B5EF4-FFF2-40B4-BE49-F238E27FC236}">
                <a16:creationId xmlns:a16="http://schemas.microsoft.com/office/drawing/2014/main" id="{C6C8C877-F53E-4B23-9267-974DCB9131E8}"/>
              </a:ext>
            </a:extLst>
          </p:cNvPr>
          <p:cNvSpPr>
            <a:spLocks noGrp="1"/>
          </p:cNvSpPr>
          <p:nvPr>
            <p:ph idx="1"/>
          </p:nvPr>
        </p:nvSpPr>
        <p:spPr>
          <a:xfrm>
            <a:off x="838200" y="1825624"/>
            <a:ext cx="10515600" cy="5032375"/>
          </a:xfrm>
        </p:spPr>
        <p:txBody>
          <a:bodyPr>
            <a:normAutofit fontScale="55000" lnSpcReduction="20000"/>
          </a:bodyPr>
          <a:lstStyle/>
          <a:p>
            <a:pPr>
              <a:lnSpc>
                <a:spcPct val="107000"/>
              </a:lnSpc>
              <a:buFont typeface="Calibri" panose="020F0502020204030204" pitchFamily="34" charset="0"/>
              <a:buChar char="-"/>
            </a:pPr>
            <a:r>
              <a:rPr lang="nl-NL" sz="4400" dirty="0">
                <a:latin typeface="Calibri" panose="020F0502020204030204" pitchFamily="34" charset="0"/>
                <a:ea typeface="Calibri" panose="020F0502020204030204" pitchFamily="34" charset="0"/>
                <a:cs typeface="Times New Roman" panose="02020603050405020304" pitchFamily="18" charset="0"/>
              </a:rPr>
              <a:t>Geen grote structuurveranderingen in </a:t>
            </a:r>
            <a:r>
              <a:rPr lang="nl-NL" sz="4400" dirty="0" err="1">
                <a:latin typeface="Calibri" panose="020F0502020204030204" pitchFamily="34" charset="0"/>
                <a:ea typeface="Calibri" panose="020F0502020204030204" pitchFamily="34" charset="0"/>
                <a:cs typeface="Times New Roman" panose="02020603050405020304" pitchFamily="18" charset="0"/>
              </a:rPr>
              <a:t>opleidingenstructuur</a:t>
            </a:r>
            <a:r>
              <a:rPr lang="nl-NL" sz="4400" dirty="0">
                <a:latin typeface="Calibri" panose="020F0502020204030204" pitchFamily="34" charset="0"/>
                <a:ea typeface="Calibri" panose="020F0502020204030204" pitchFamily="34" charset="0"/>
                <a:cs typeface="Times New Roman" panose="02020603050405020304" pitchFamily="18" charset="0"/>
              </a:rPr>
              <a:t>, wel </a:t>
            </a:r>
          </a:p>
          <a:p>
            <a:pPr marL="0" indent="0">
              <a:lnSpc>
                <a:spcPct val="107000"/>
              </a:lnSpc>
              <a:buNone/>
            </a:pPr>
            <a:r>
              <a:rPr lang="nl-NL" sz="3200" dirty="0">
                <a:latin typeface="Calibri" panose="020F0502020204030204" pitchFamily="34" charset="0"/>
                <a:ea typeface="Calibri" panose="020F0502020204030204" pitchFamily="34" charset="0"/>
                <a:cs typeface="Times New Roman" panose="02020603050405020304" pitchFamily="18" charset="0"/>
              </a:rPr>
              <a:t>	</a:t>
            </a:r>
            <a:r>
              <a:rPr lang="nl-NL" sz="3600" dirty="0">
                <a:latin typeface="Calibri" panose="020F0502020204030204" pitchFamily="34" charset="0"/>
                <a:ea typeface="Calibri" panose="020F0502020204030204" pitchFamily="34" charset="0"/>
                <a:cs typeface="Times New Roman" panose="02020603050405020304" pitchFamily="18" charset="0"/>
              </a:rPr>
              <a:t>verdere flexibilisering programma’s en </a:t>
            </a:r>
          </a:p>
          <a:p>
            <a:pPr marL="0" indent="0">
              <a:lnSpc>
                <a:spcPct val="107000"/>
              </a:lnSpc>
              <a:buNone/>
            </a:pPr>
            <a:r>
              <a:rPr lang="nl-NL" sz="3600" dirty="0">
                <a:latin typeface="Calibri" panose="020F0502020204030204" pitchFamily="34" charset="0"/>
                <a:ea typeface="Calibri" panose="020F0502020204030204" pitchFamily="34" charset="0"/>
                <a:cs typeface="Times New Roman" panose="02020603050405020304" pitchFamily="18" charset="0"/>
              </a:rPr>
              <a:t>	behoefte aan meer masteropgeleiden</a:t>
            </a:r>
          </a:p>
          <a:p>
            <a:pPr>
              <a:lnSpc>
                <a:spcPct val="107000"/>
              </a:lnSpc>
              <a:buFont typeface="Calibri" panose="020F0502020204030204" pitchFamily="34" charset="0"/>
              <a:buChar char="-"/>
            </a:pPr>
            <a:r>
              <a:rPr lang="nl-NL" sz="4400" dirty="0">
                <a:latin typeface="Calibri" panose="020F0502020204030204" pitchFamily="34" charset="0"/>
                <a:ea typeface="Calibri" panose="020F0502020204030204" pitchFamily="34" charset="0"/>
                <a:cs typeface="Times New Roman" panose="02020603050405020304" pitchFamily="18" charset="0"/>
              </a:rPr>
              <a:t>Doorzetten samen opleiden</a:t>
            </a:r>
          </a:p>
          <a:p>
            <a:pPr>
              <a:lnSpc>
                <a:spcPct val="107000"/>
              </a:lnSpc>
              <a:buFont typeface="Calibri" panose="020F0502020204030204" pitchFamily="34" charset="0"/>
              <a:buChar char="-"/>
            </a:pPr>
            <a:r>
              <a:rPr lang="nl-NL" sz="4400" dirty="0">
                <a:latin typeface="Calibri" panose="020F0502020204030204" pitchFamily="34" charset="0"/>
                <a:ea typeface="Calibri" panose="020F0502020204030204" pitchFamily="34" charset="0"/>
                <a:cs typeface="Times New Roman" panose="02020603050405020304" pitchFamily="18" charset="0"/>
              </a:rPr>
              <a:t>Meer aandacht voor BSL en continue prof ontwikkeling leraren </a:t>
            </a:r>
          </a:p>
          <a:p>
            <a:pPr marL="0" indent="0">
              <a:lnSpc>
                <a:spcPct val="107000"/>
              </a:lnSpc>
              <a:buNone/>
            </a:pPr>
            <a:r>
              <a:rPr lang="nl-NL" sz="4000" dirty="0">
                <a:latin typeface="Calibri" panose="020F0502020204030204" pitchFamily="34" charset="0"/>
                <a:ea typeface="Calibri" panose="020F0502020204030204" pitchFamily="34" charset="0"/>
                <a:cs typeface="Times New Roman" panose="02020603050405020304" pitchFamily="18" charset="0"/>
              </a:rPr>
              <a:t>	</a:t>
            </a:r>
            <a:r>
              <a:rPr lang="nl-NL" sz="3600" dirty="0">
                <a:latin typeface="Calibri" panose="020F0502020204030204" pitchFamily="34" charset="0"/>
                <a:ea typeface="Calibri" panose="020F0502020204030204" pitchFamily="34" charset="0"/>
                <a:cs typeface="Times New Roman" panose="02020603050405020304" pitchFamily="18" charset="0"/>
              </a:rPr>
              <a:t>grote projecten BSL en PLG</a:t>
            </a:r>
          </a:p>
          <a:p>
            <a:pPr marL="0" indent="0">
              <a:lnSpc>
                <a:spcPct val="107000"/>
              </a:lnSpc>
              <a:buNone/>
            </a:pPr>
            <a:r>
              <a:rPr lang="nl-NL" sz="3600" dirty="0">
                <a:latin typeface="Calibri" panose="020F0502020204030204" pitchFamily="34" charset="0"/>
                <a:ea typeface="Calibri" panose="020F0502020204030204" pitchFamily="34" charset="0"/>
                <a:cs typeface="Times New Roman" panose="02020603050405020304" pitchFamily="18" charset="0"/>
              </a:rPr>
              <a:t>	model doorgaande leerlijnen leraar ontwikkeld door WO, HBO en VO, geen formele kaders</a:t>
            </a:r>
          </a:p>
          <a:p>
            <a:pPr>
              <a:lnSpc>
                <a:spcPct val="107000"/>
              </a:lnSpc>
              <a:buFont typeface="Calibri" panose="020F0502020204030204" pitchFamily="34" charset="0"/>
              <a:buChar char="-"/>
            </a:pPr>
            <a:r>
              <a:rPr lang="nl-NL" sz="4400" dirty="0">
                <a:latin typeface="Calibri" panose="020F0502020204030204" pitchFamily="34" charset="0"/>
                <a:ea typeface="Calibri" panose="020F0502020204030204" pitchFamily="34" charset="0"/>
                <a:cs typeface="Times New Roman" panose="02020603050405020304" pitchFamily="18" charset="0"/>
              </a:rPr>
              <a:t>Toenemende spanning </a:t>
            </a:r>
            <a:r>
              <a:rPr lang="nl-NL" sz="4400" dirty="0" err="1">
                <a:latin typeface="Calibri" panose="020F0502020204030204" pitchFamily="34" charset="0"/>
                <a:ea typeface="Calibri" panose="020F0502020204030204" pitchFamily="34" charset="0"/>
                <a:cs typeface="Times New Roman" panose="02020603050405020304" pitchFamily="18" charset="0"/>
              </a:rPr>
              <a:t>practice-based</a:t>
            </a:r>
            <a:r>
              <a:rPr lang="nl-NL" sz="4400" dirty="0">
                <a:latin typeface="Calibri" panose="020F0502020204030204" pitchFamily="34" charset="0"/>
                <a:ea typeface="Calibri" panose="020F0502020204030204" pitchFamily="34" charset="0"/>
                <a:cs typeface="Times New Roman" panose="02020603050405020304" pitchFamily="18" charset="0"/>
              </a:rPr>
              <a:t> – research-</a:t>
            </a:r>
            <a:r>
              <a:rPr lang="nl-NL" sz="4400" dirty="0" err="1">
                <a:latin typeface="Calibri" panose="020F0502020204030204" pitchFamily="34" charset="0"/>
                <a:ea typeface="Calibri" panose="020F0502020204030204" pitchFamily="34" charset="0"/>
                <a:cs typeface="Times New Roman" panose="02020603050405020304" pitchFamily="18" charset="0"/>
              </a:rPr>
              <a:t>based</a:t>
            </a:r>
            <a:r>
              <a:rPr lang="nl-NL" sz="4400" dirty="0">
                <a:latin typeface="Calibri" panose="020F0502020204030204" pitchFamily="34" charset="0"/>
                <a:ea typeface="Calibri" panose="020F0502020204030204" pitchFamily="34" charset="0"/>
                <a:cs typeface="Times New Roman" panose="02020603050405020304" pitchFamily="18" charset="0"/>
              </a:rPr>
              <a:t>  </a:t>
            </a:r>
          </a:p>
          <a:p>
            <a:pPr marL="914400" lvl="2" indent="0">
              <a:lnSpc>
                <a:spcPct val="107000"/>
              </a:lnSpc>
              <a:buNone/>
            </a:pPr>
            <a:r>
              <a:rPr lang="nl-NL" sz="3600" dirty="0">
                <a:latin typeface="Calibri" panose="020F0502020204030204" pitchFamily="34" charset="0"/>
                <a:ea typeface="Calibri" panose="020F0502020204030204" pitchFamily="34" charset="0"/>
                <a:cs typeface="Times New Roman" panose="02020603050405020304" pitchFamily="18" charset="0"/>
              </a:rPr>
              <a:t>spanning kan verminderen als leraarsberoep zelf meer research-</a:t>
            </a:r>
            <a:r>
              <a:rPr lang="nl-NL" sz="3600" dirty="0" err="1">
                <a:latin typeface="Calibri" panose="020F0502020204030204" pitchFamily="34" charset="0"/>
                <a:ea typeface="Calibri" panose="020F0502020204030204" pitchFamily="34" charset="0"/>
                <a:cs typeface="Times New Roman" panose="02020603050405020304" pitchFamily="18" charset="0"/>
              </a:rPr>
              <a:t>based</a:t>
            </a:r>
            <a:r>
              <a:rPr lang="nl-NL" sz="3600" dirty="0">
                <a:latin typeface="Calibri" panose="020F0502020204030204" pitchFamily="34" charset="0"/>
                <a:ea typeface="Calibri" panose="020F0502020204030204" pitchFamily="34" charset="0"/>
                <a:cs typeface="Times New Roman" panose="02020603050405020304" pitchFamily="18" charset="0"/>
              </a:rPr>
              <a:t> wordt</a:t>
            </a:r>
          </a:p>
          <a:p>
            <a:pPr marL="0" indent="0">
              <a:lnSpc>
                <a:spcPct val="107000"/>
              </a:lnSpc>
              <a:buNone/>
            </a:pPr>
            <a:r>
              <a:rPr lang="nl-NL" sz="4400" dirty="0">
                <a:latin typeface="Calibri" panose="020F0502020204030204" pitchFamily="34" charset="0"/>
                <a:ea typeface="Calibri" panose="020F0502020204030204" pitchFamily="34" charset="0"/>
                <a:cs typeface="Times New Roman" panose="02020603050405020304" pitchFamily="18" charset="0"/>
              </a:rPr>
              <a:t>-  Groei body of </a:t>
            </a:r>
            <a:r>
              <a:rPr lang="nl-NL" sz="4400" dirty="0" err="1">
                <a:latin typeface="Calibri" panose="020F0502020204030204" pitchFamily="34" charset="0"/>
                <a:ea typeface="Calibri" panose="020F0502020204030204" pitchFamily="34" charset="0"/>
                <a:cs typeface="Times New Roman" panose="02020603050405020304" pitchFamily="18" charset="0"/>
              </a:rPr>
              <a:t>knowledge</a:t>
            </a:r>
            <a:r>
              <a:rPr lang="nl-NL" sz="4400" dirty="0">
                <a:latin typeface="Calibri" panose="020F0502020204030204" pitchFamily="34" charset="0"/>
                <a:ea typeface="Calibri" panose="020F0502020204030204" pitchFamily="34" charset="0"/>
                <a:cs typeface="Times New Roman" panose="02020603050405020304" pitchFamily="18" charset="0"/>
              </a:rPr>
              <a:t>, groeiende complexiteit en specialisatie </a:t>
            </a:r>
            <a:r>
              <a:rPr lang="nl-NL" sz="4400" dirty="0" err="1">
                <a:latin typeface="Calibri" panose="020F0502020204030204" pitchFamily="34" charset="0"/>
                <a:ea typeface="Calibri" panose="020F0502020204030204" pitchFamily="34" charset="0"/>
                <a:cs typeface="Times New Roman" panose="02020603050405020304" pitchFamily="18" charset="0"/>
              </a:rPr>
              <a:t>mbt</a:t>
            </a:r>
            <a:r>
              <a:rPr lang="nl-NL" sz="4400" dirty="0">
                <a:latin typeface="Calibri" panose="020F0502020204030204" pitchFamily="34" charset="0"/>
                <a:ea typeface="Calibri" panose="020F0502020204030204" pitchFamily="34" charset="0"/>
                <a:cs typeface="Times New Roman" panose="02020603050405020304" pitchFamily="18" charset="0"/>
              </a:rPr>
              <a:t> opleiden, 	begeleiden en leren van (a.s.) leraren</a:t>
            </a:r>
          </a:p>
          <a:p>
            <a:pPr>
              <a:lnSpc>
                <a:spcPct val="107000"/>
              </a:lnSpc>
              <a:buFont typeface="Calibri" panose="020F0502020204030204" pitchFamily="34" charset="0"/>
              <a:buChar char="-"/>
            </a:pPr>
            <a:r>
              <a:rPr lang="nl-NL" sz="4400" dirty="0">
                <a:latin typeface="Calibri" panose="020F0502020204030204" pitchFamily="34" charset="0"/>
                <a:ea typeface="Calibri" panose="020F0502020204030204" pitchFamily="34" charset="0"/>
                <a:cs typeface="Times New Roman" panose="02020603050405020304" pitchFamily="18" charset="0"/>
              </a:rPr>
              <a:t>ICT  / </a:t>
            </a:r>
            <a:r>
              <a:rPr lang="nl-NL" sz="4400" dirty="0" err="1">
                <a:latin typeface="Calibri" panose="020F0502020204030204" pitchFamily="34" charset="0"/>
                <a:ea typeface="Calibri" panose="020F0502020204030204" pitchFamily="34" charset="0"/>
                <a:cs typeface="Times New Roman" panose="02020603050405020304" pitchFamily="18" charset="0"/>
              </a:rPr>
              <a:t>blended</a:t>
            </a:r>
            <a:r>
              <a:rPr lang="nl-NL" sz="4400" dirty="0">
                <a:latin typeface="Calibri" panose="020F0502020204030204" pitchFamily="34" charset="0"/>
                <a:ea typeface="Calibri" panose="020F0502020204030204" pitchFamily="34" charset="0"/>
                <a:cs typeface="Times New Roman" panose="02020603050405020304" pitchFamily="18" charset="0"/>
              </a:rPr>
              <a:t> </a:t>
            </a:r>
            <a:r>
              <a:rPr lang="nl-NL" sz="4400" dirty="0" err="1">
                <a:latin typeface="Calibri" panose="020F0502020204030204" pitchFamily="34" charset="0"/>
                <a:ea typeface="Calibri" panose="020F0502020204030204" pitchFamily="34" charset="0"/>
                <a:cs typeface="Times New Roman" panose="02020603050405020304" pitchFamily="18" charset="0"/>
              </a:rPr>
              <a:t>learning</a:t>
            </a:r>
            <a:r>
              <a:rPr lang="nl-NL" sz="4400" dirty="0">
                <a:latin typeface="Calibri" panose="020F0502020204030204" pitchFamily="34" charset="0"/>
                <a:ea typeface="Calibri" panose="020F0502020204030204" pitchFamily="34" charset="0"/>
                <a:cs typeface="Times New Roman" panose="02020603050405020304" pitchFamily="18" charset="0"/>
              </a:rPr>
              <a:t> / gezamenlijke voorzieningen?? </a:t>
            </a:r>
          </a:p>
          <a:p>
            <a:pPr marL="0" indent="0">
              <a:buNone/>
            </a:pPr>
            <a:endParaRPr lang="nl-NL" dirty="0"/>
          </a:p>
        </p:txBody>
      </p:sp>
    </p:spTree>
    <p:extLst>
      <p:ext uri="{BB962C8B-B14F-4D97-AF65-F5344CB8AC3E}">
        <p14:creationId xmlns:p14="http://schemas.microsoft.com/office/powerpoint/2010/main" val="697198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115EE2-9844-4890-8BB8-965B34DBAEF6}"/>
              </a:ext>
            </a:extLst>
          </p:cNvPr>
          <p:cNvSpPr>
            <a:spLocks noGrp="1"/>
          </p:cNvSpPr>
          <p:nvPr>
            <p:ph type="title"/>
          </p:nvPr>
        </p:nvSpPr>
        <p:spPr/>
        <p:txBody>
          <a:bodyPr>
            <a:normAutofit/>
          </a:bodyPr>
          <a:lstStyle/>
          <a:p>
            <a:pPr algn="l"/>
            <a:r>
              <a:rPr lang="nl-NL" sz="2800" b="1" dirty="0">
                <a:solidFill>
                  <a:srgbClr val="FF0000"/>
                </a:solidFill>
              </a:rPr>
              <a:t>1b Aanwezige </a:t>
            </a:r>
            <a:r>
              <a:rPr lang="nl-NL" sz="2800" b="1" dirty="0" err="1">
                <a:solidFill>
                  <a:srgbClr val="FF0000"/>
                </a:solidFill>
              </a:rPr>
              <a:t>dispositions</a:t>
            </a:r>
            <a:r>
              <a:rPr lang="nl-NL" sz="2800" b="1" dirty="0">
                <a:solidFill>
                  <a:srgbClr val="FF0000"/>
                </a:solidFill>
              </a:rPr>
              <a:t>, bekwaamheden, ervaring</a:t>
            </a:r>
          </a:p>
        </p:txBody>
      </p:sp>
      <p:sp>
        <p:nvSpPr>
          <p:cNvPr id="3" name="Tijdelijke aanduiding voor inhoud 2">
            <a:extLst>
              <a:ext uri="{FF2B5EF4-FFF2-40B4-BE49-F238E27FC236}">
                <a16:creationId xmlns:a16="http://schemas.microsoft.com/office/drawing/2014/main" id="{543F3D26-57B7-4846-ACD7-255833BFDEEA}"/>
              </a:ext>
            </a:extLst>
          </p:cNvPr>
          <p:cNvSpPr>
            <a:spLocks noGrp="1"/>
          </p:cNvSpPr>
          <p:nvPr>
            <p:ph idx="1"/>
          </p:nvPr>
        </p:nvSpPr>
        <p:spPr/>
        <p:txBody>
          <a:bodyPr>
            <a:normAutofit fontScale="92500" lnSpcReduction="20000"/>
          </a:bodyPr>
          <a:lstStyle/>
          <a:p>
            <a:pPr marL="0" indent="0">
              <a:buNone/>
            </a:pPr>
            <a:r>
              <a:rPr lang="nl-NL" sz="2400" dirty="0"/>
              <a:t>Ervaring Lerarenopleider worden</a:t>
            </a:r>
          </a:p>
          <a:p>
            <a:pPr marL="0" indent="0">
              <a:buNone/>
            </a:pPr>
            <a:r>
              <a:rPr lang="nl-NL" dirty="0"/>
              <a:t>	</a:t>
            </a:r>
            <a:r>
              <a:rPr lang="nl-NL" sz="2000" dirty="0"/>
              <a:t>de meesten via het leraarschap, minder: direct vanuit vakstudie of via onderwijskunde/PhD</a:t>
            </a:r>
          </a:p>
          <a:p>
            <a:pPr marL="0" indent="0">
              <a:buNone/>
            </a:pPr>
            <a:r>
              <a:rPr lang="nl-NL" sz="2400" dirty="0"/>
              <a:t>Opleidingsniveau</a:t>
            </a:r>
          </a:p>
          <a:p>
            <a:pPr marL="0" indent="0">
              <a:buNone/>
            </a:pPr>
            <a:r>
              <a:rPr lang="nl-NL" sz="2400" dirty="0"/>
              <a:t>	</a:t>
            </a:r>
            <a:r>
              <a:rPr lang="nl-NL" sz="2000" dirty="0"/>
              <a:t>lerarenopleiding PO: </a:t>
            </a:r>
            <a:r>
              <a:rPr lang="nl-NL" sz="2000" dirty="0" err="1"/>
              <a:t>Bc</a:t>
            </a:r>
            <a:r>
              <a:rPr lang="nl-NL" sz="2000" dirty="0"/>
              <a:t> en deel master, </a:t>
            </a:r>
          </a:p>
          <a:p>
            <a:pPr marL="0" indent="0">
              <a:buNone/>
            </a:pPr>
            <a:r>
              <a:rPr lang="nl-NL" sz="2000" dirty="0"/>
              <a:t>	lerarenopleiding VO: master, </a:t>
            </a:r>
          </a:p>
          <a:p>
            <a:pPr marL="0" indent="0">
              <a:buNone/>
            </a:pPr>
            <a:r>
              <a:rPr lang="nl-NL" sz="2000" dirty="0"/>
              <a:t>	vooral bij hogescholen weinig PhD</a:t>
            </a:r>
          </a:p>
          <a:p>
            <a:pPr marL="0" indent="0">
              <a:buNone/>
            </a:pPr>
            <a:endParaRPr lang="nl-NL" sz="2000" dirty="0"/>
          </a:p>
          <a:p>
            <a:pPr marL="0" indent="0">
              <a:buNone/>
            </a:pPr>
            <a:r>
              <a:rPr lang="nl-NL" sz="2400" dirty="0"/>
              <a:t>Beroepsidentiteit</a:t>
            </a:r>
          </a:p>
          <a:p>
            <a:pPr marL="0" indent="0">
              <a:buNone/>
            </a:pPr>
            <a:r>
              <a:rPr lang="nl-NL" dirty="0"/>
              <a:t>	</a:t>
            </a:r>
            <a:r>
              <a:rPr lang="nl-NL" sz="2000" i="1" dirty="0"/>
              <a:t>lerarenopleider </a:t>
            </a:r>
            <a:r>
              <a:rPr lang="nl-NL" sz="2000" dirty="0"/>
              <a:t>– (academicus) – (docent) </a:t>
            </a:r>
            <a:r>
              <a:rPr lang="nl-NL" sz="2000" i="1" dirty="0"/>
              <a:t>– onderzoeker </a:t>
            </a:r>
            <a:r>
              <a:rPr lang="nl-NL" sz="2000" dirty="0"/>
              <a:t>– (mentor)</a:t>
            </a:r>
          </a:p>
          <a:p>
            <a:pPr marL="0" indent="0">
              <a:buNone/>
            </a:pPr>
            <a:endParaRPr lang="nl-NL" sz="2000" dirty="0"/>
          </a:p>
          <a:p>
            <a:pPr marL="0" indent="0">
              <a:buNone/>
            </a:pPr>
            <a:r>
              <a:rPr lang="nl-NL" sz="2200" dirty="0"/>
              <a:t>Aanwezigheid specifieke bekwaamheden op terrein van opleidingsdidactiek </a:t>
            </a:r>
            <a:r>
              <a:rPr lang="nl-NL" sz="1900" dirty="0"/>
              <a:t>(vgl. </a:t>
            </a:r>
            <a:r>
              <a:rPr lang="nl-NL" sz="1900" dirty="0" err="1"/>
              <a:t>Loughran</a:t>
            </a:r>
            <a:r>
              <a:rPr lang="nl-NL" sz="1900" dirty="0"/>
              <a:t>, 2014; </a:t>
            </a:r>
            <a:r>
              <a:rPr lang="nl-NL" sz="1900" dirty="0" err="1"/>
              <a:t>Vanassche</a:t>
            </a:r>
            <a:r>
              <a:rPr lang="nl-NL" sz="1900" dirty="0"/>
              <a:t>, 2014;  </a:t>
            </a:r>
            <a:r>
              <a:rPr lang="nl-NL" sz="1900" dirty="0" err="1"/>
              <a:t>Lunenberg</a:t>
            </a:r>
            <a:r>
              <a:rPr lang="nl-NL" sz="1900" dirty="0"/>
              <a:t> </a:t>
            </a:r>
            <a:r>
              <a:rPr lang="nl-NL" sz="1900" dirty="0" err="1"/>
              <a:t>ea</a:t>
            </a:r>
            <a:r>
              <a:rPr lang="nl-NL" sz="1900" dirty="0"/>
              <a:t>, 2014; beroepsregistratie-dossiers lerarenopleiders) </a:t>
            </a:r>
            <a:r>
              <a:rPr lang="nl-NL" sz="2200" dirty="0"/>
              <a:t>en onderzoek </a:t>
            </a:r>
            <a:r>
              <a:rPr lang="nl-NL" sz="2000" dirty="0"/>
              <a:t>(</a:t>
            </a:r>
            <a:r>
              <a:rPr lang="nl-NL" sz="1900" dirty="0"/>
              <a:t>vgl. Tack, 2014; Survey </a:t>
            </a:r>
            <a:r>
              <a:rPr lang="nl-NL" sz="1900" dirty="0" err="1"/>
              <a:t>InFo</a:t>
            </a:r>
            <a:r>
              <a:rPr lang="nl-NL" sz="1900" dirty="0"/>
              <a:t>-TED)</a:t>
            </a:r>
            <a:r>
              <a:rPr lang="nl-NL" sz="2000" dirty="0"/>
              <a:t> </a:t>
            </a:r>
            <a:r>
              <a:rPr lang="nl-NL" sz="2200" dirty="0"/>
              <a:t>niet vanzelfsprekend</a:t>
            </a:r>
          </a:p>
        </p:txBody>
      </p:sp>
    </p:spTree>
    <p:extLst>
      <p:ext uri="{BB962C8B-B14F-4D97-AF65-F5344CB8AC3E}">
        <p14:creationId xmlns:p14="http://schemas.microsoft.com/office/powerpoint/2010/main" val="757955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7"/>
            <a:ext cx="10972800" cy="1786211"/>
          </a:xfrm>
        </p:spPr>
        <p:txBody>
          <a:bodyPr>
            <a:noAutofit/>
          </a:bodyPr>
          <a:lstStyle/>
          <a:p>
            <a:pPr algn="l"/>
            <a:r>
              <a:rPr lang="nl-NL" sz="2800" b="1" dirty="0">
                <a:solidFill>
                  <a:srgbClr val="FF0000"/>
                </a:solidFill>
                <a:cs typeface="Calibri Light" panose="020F0302020204030204" pitchFamily="34" charset="0"/>
              </a:rPr>
              <a:t>1b Opleidingsniveau </a:t>
            </a:r>
            <a:br>
              <a:rPr lang="nl-NL" sz="2800" b="1" dirty="0">
                <a:solidFill>
                  <a:srgbClr val="FF0000"/>
                </a:solidFill>
                <a:cs typeface="Calibri Light" panose="020F0302020204030204" pitchFamily="34" charset="0"/>
              </a:rPr>
            </a:br>
            <a:r>
              <a:rPr lang="nl-NL" sz="2800" dirty="0">
                <a:solidFill>
                  <a:srgbClr val="FF0000"/>
                </a:solidFill>
                <a:cs typeface="Calibri Light" panose="020F0302020204030204" pitchFamily="34" charset="0"/>
              </a:rPr>
              <a:t>Verschillen Universiteiten – Hogescholen / NL – </a:t>
            </a:r>
            <a:r>
              <a:rPr lang="nl-NL" sz="2800" dirty="0" err="1">
                <a:solidFill>
                  <a:srgbClr val="FF0000"/>
                </a:solidFill>
                <a:cs typeface="Calibri Light" panose="020F0302020204030204" pitchFamily="34" charset="0"/>
              </a:rPr>
              <a:t>InFo</a:t>
            </a:r>
            <a:r>
              <a:rPr lang="nl-NL" sz="2800" dirty="0">
                <a:solidFill>
                  <a:srgbClr val="FF0000"/>
                </a:solidFill>
                <a:cs typeface="Calibri Light" panose="020F0302020204030204" pitchFamily="34" charset="0"/>
              </a:rPr>
              <a:t>-TED</a:t>
            </a:r>
            <a:br>
              <a:rPr lang="nl-NL" sz="2800" dirty="0">
                <a:solidFill>
                  <a:srgbClr val="FF0000"/>
                </a:solidFill>
                <a:cs typeface="Calibri Light" panose="020F0302020204030204" pitchFamily="34" charset="0"/>
              </a:rPr>
            </a:br>
            <a:r>
              <a:rPr lang="nl-NL" sz="2800" dirty="0">
                <a:solidFill>
                  <a:srgbClr val="FF0000"/>
                </a:solidFill>
                <a:cs typeface="Calibri Light" panose="020F0302020204030204" pitchFamily="34" charset="0"/>
              </a:rPr>
              <a:t>      </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4021312479"/>
              </p:ext>
            </p:extLst>
          </p:nvPr>
        </p:nvGraphicFramePr>
        <p:xfrm>
          <a:off x="609600" y="2094113"/>
          <a:ext cx="8229600" cy="3430945"/>
        </p:xfrm>
        <a:graphic>
          <a:graphicData uri="http://schemas.openxmlformats.org/drawingml/2006/table">
            <a:tbl>
              <a:tblPr firstRow="1" bandRow="1">
                <a:tableStyleId>{5C22544A-7EE6-4342-B048-85BDC9FD1C3A}</a:tableStyleId>
              </a:tblPr>
              <a:tblGrid>
                <a:gridCol w="1954560">
                  <a:extLst>
                    <a:ext uri="{9D8B030D-6E8A-4147-A177-3AD203B41FA5}">
                      <a16:colId xmlns:a16="http://schemas.microsoft.com/office/drawing/2014/main" val="2094925287"/>
                    </a:ext>
                  </a:extLst>
                </a:gridCol>
                <a:gridCol w="1440160">
                  <a:extLst>
                    <a:ext uri="{9D8B030D-6E8A-4147-A177-3AD203B41FA5}">
                      <a16:colId xmlns:a16="http://schemas.microsoft.com/office/drawing/2014/main" val="236927189"/>
                    </a:ext>
                  </a:extLst>
                </a:gridCol>
                <a:gridCol w="1728192">
                  <a:extLst>
                    <a:ext uri="{9D8B030D-6E8A-4147-A177-3AD203B41FA5}">
                      <a16:colId xmlns:a16="http://schemas.microsoft.com/office/drawing/2014/main" val="3055873315"/>
                    </a:ext>
                  </a:extLst>
                </a:gridCol>
                <a:gridCol w="1584176">
                  <a:extLst>
                    <a:ext uri="{9D8B030D-6E8A-4147-A177-3AD203B41FA5}">
                      <a16:colId xmlns:a16="http://schemas.microsoft.com/office/drawing/2014/main" val="1173519482"/>
                    </a:ext>
                  </a:extLst>
                </a:gridCol>
                <a:gridCol w="1522512">
                  <a:extLst>
                    <a:ext uri="{9D8B030D-6E8A-4147-A177-3AD203B41FA5}">
                      <a16:colId xmlns:a16="http://schemas.microsoft.com/office/drawing/2014/main" val="3034924222"/>
                    </a:ext>
                  </a:extLst>
                </a:gridCol>
              </a:tblGrid>
              <a:tr h="1203004">
                <a:tc>
                  <a:txBody>
                    <a:bodyPr/>
                    <a:lstStyle/>
                    <a:p>
                      <a:endParaRPr lang="nl-NL" sz="2000" dirty="0"/>
                    </a:p>
                  </a:txBody>
                  <a:tcPr/>
                </a:tc>
                <a:tc>
                  <a:txBody>
                    <a:bodyPr/>
                    <a:lstStyle/>
                    <a:p>
                      <a:pPr algn="ctr">
                        <a:lnSpc>
                          <a:spcPct val="107000"/>
                        </a:lnSpc>
                        <a:spcAft>
                          <a:spcPts val="0"/>
                        </a:spcAft>
                      </a:pPr>
                      <a:r>
                        <a:rPr lang="nl-NL" sz="2000" b="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NL - </a:t>
                      </a:r>
                      <a:r>
                        <a:rPr lang="nl-NL" sz="2000" b="0" i="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Univ</a:t>
                      </a:r>
                      <a:endParaRPr lang="nl-NL" sz="20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2000" b="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NL - Hogeschool</a:t>
                      </a:r>
                      <a:endParaRPr lang="nl-NL" sz="20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2000" b="0" i="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InFo</a:t>
                      </a:r>
                      <a:r>
                        <a:rPr lang="nl-NL" sz="2000" b="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-TED </a:t>
                      </a:r>
                      <a:r>
                        <a:rPr lang="nl-NL" sz="2000" b="0" i="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Univ</a:t>
                      </a:r>
                      <a:endParaRPr lang="nl-NL" sz="20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2000" b="0" i="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InFo</a:t>
                      </a:r>
                      <a:r>
                        <a:rPr lang="nl-NL" sz="2000" b="0" i="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-TED College</a:t>
                      </a:r>
                      <a:endParaRPr lang="nl-NL" sz="20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4106856"/>
                  </a:ext>
                </a:extLst>
              </a:tr>
              <a:tr h="757632">
                <a:tc>
                  <a:txBody>
                    <a:bodyPr/>
                    <a:lstStyle/>
                    <a:p>
                      <a:r>
                        <a:rPr lang="nl-NL" sz="2000" b="0" dirty="0" err="1">
                          <a:solidFill>
                            <a:schemeClr val="bg1"/>
                          </a:solidFill>
                        </a:rPr>
                        <a:t>Bc</a:t>
                      </a:r>
                      <a:r>
                        <a:rPr lang="nl-NL" sz="2000" b="0" dirty="0">
                          <a:solidFill>
                            <a:schemeClr val="bg1"/>
                          </a:solidFill>
                        </a:rPr>
                        <a:t> of &lt;BC</a:t>
                      </a:r>
                    </a:p>
                  </a:txBody>
                  <a:tcPr>
                    <a:solidFill>
                      <a:schemeClr val="accent1"/>
                    </a:solidFill>
                  </a:tcPr>
                </a:tc>
                <a:tc>
                  <a:txBody>
                    <a:bodyPr/>
                    <a:lstStyle/>
                    <a:p>
                      <a:pPr algn="ct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gn="ctr">
                        <a:lnSpc>
                          <a:spcPct val="107000"/>
                        </a:lnSpc>
                        <a:spcAft>
                          <a:spcPts val="0"/>
                        </a:spcAft>
                      </a:pPr>
                      <a:r>
                        <a:rPr lang="nl-NL"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tc>
                <a:tc>
                  <a:txBody>
                    <a:bodyPr/>
                    <a:lstStyle/>
                    <a:p>
                      <a:pPr algn="ct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algn="ctr">
                        <a:lnSpc>
                          <a:spcPct val="107000"/>
                        </a:lnSpc>
                        <a:spcAft>
                          <a:spcPts val="0"/>
                        </a:spcAft>
                      </a:pPr>
                      <a:r>
                        <a:rPr lang="nl-NL"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extLst>
                  <a:ext uri="{0D108BD9-81ED-4DB2-BD59-A6C34878D82A}">
                    <a16:rowId xmlns:a16="http://schemas.microsoft.com/office/drawing/2014/main" val="2908508854"/>
                  </a:ext>
                </a:extLst>
              </a:tr>
              <a:tr h="774730">
                <a:tc>
                  <a:txBody>
                    <a:bodyPr/>
                    <a:lstStyle/>
                    <a:p>
                      <a:r>
                        <a:rPr lang="nl-NL" sz="2000" b="0" dirty="0">
                          <a:solidFill>
                            <a:schemeClr val="bg1"/>
                          </a:solidFill>
                        </a:rPr>
                        <a:t>Ma</a:t>
                      </a:r>
                    </a:p>
                  </a:txBody>
                  <a:tcPr>
                    <a:solidFill>
                      <a:schemeClr val="accent1"/>
                    </a:solidFill>
                  </a:tcPr>
                </a:tc>
                <a:tc>
                  <a:txBody>
                    <a:bodyPr/>
                    <a:lstStyle/>
                    <a:p>
                      <a:pPr algn="ctr">
                        <a:lnSpc>
                          <a:spcPct val="107000"/>
                        </a:lnSpc>
                        <a:spcAft>
                          <a:spcPts val="0"/>
                        </a:spcAft>
                      </a:pPr>
                      <a:r>
                        <a:rPr lang="nl-NL" sz="2000">
                          <a:effectLst/>
                          <a:latin typeface="Calibri" panose="020F0502020204030204" pitchFamily="34" charset="0"/>
                          <a:ea typeface="Calibri" panose="020F0502020204030204" pitchFamily="34" charset="0"/>
                          <a:cs typeface="Times New Roman" panose="02020603050405020304" pitchFamily="18" charset="0"/>
                        </a:rPr>
                        <a:t>58%</a:t>
                      </a:r>
                    </a:p>
                  </a:txBody>
                  <a:tcPr marL="68580" marR="68580" marT="0" marB="0"/>
                </a:tc>
                <a:tc>
                  <a:txBody>
                    <a:bodyPr/>
                    <a:lstStyle/>
                    <a:p>
                      <a:pPr algn="ctr">
                        <a:lnSpc>
                          <a:spcPct val="107000"/>
                        </a:lnSpc>
                        <a:spcAft>
                          <a:spcPts val="0"/>
                        </a:spcAft>
                      </a:pPr>
                      <a:r>
                        <a:rPr lang="nl-NL" sz="2000">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tc>
                <a:tc>
                  <a:txBody>
                    <a:bodyPr/>
                    <a:lstStyle/>
                    <a:p>
                      <a:pPr algn="ctr">
                        <a:lnSpc>
                          <a:spcPct val="107000"/>
                        </a:lnSpc>
                        <a:spcAft>
                          <a:spcPts val="0"/>
                        </a:spcAft>
                      </a:pPr>
                      <a:r>
                        <a:rPr lang="nl-NL" sz="2000">
                          <a:effectLst/>
                          <a:latin typeface="Calibri" panose="020F0502020204030204" pitchFamily="34" charset="0"/>
                          <a:ea typeface="Calibri" panose="020F0502020204030204" pitchFamily="34" charset="0"/>
                          <a:cs typeface="Times New Roman" panose="02020603050405020304" pitchFamily="18" charset="0"/>
                        </a:rPr>
                        <a:t>46%</a:t>
                      </a:r>
                    </a:p>
                  </a:txBody>
                  <a:tcPr marL="68580" marR="68580" marT="0" marB="0"/>
                </a:tc>
                <a:tc>
                  <a:txBody>
                    <a:bodyPr/>
                    <a:lstStyle/>
                    <a:p>
                      <a:pPr algn="ct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71%</a:t>
                      </a:r>
                    </a:p>
                  </a:txBody>
                  <a:tcPr marL="68580" marR="68580" marT="0" marB="0"/>
                </a:tc>
                <a:extLst>
                  <a:ext uri="{0D108BD9-81ED-4DB2-BD59-A6C34878D82A}">
                    <a16:rowId xmlns:a16="http://schemas.microsoft.com/office/drawing/2014/main" val="778105196"/>
                  </a:ext>
                </a:extLst>
              </a:tr>
              <a:tr h="695579">
                <a:tc>
                  <a:txBody>
                    <a:bodyPr/>
                    <a:lstStyle/>
                    <a:p>
                      <a:r>
                        <a:rPr lang="nl-NL" sz="2000" b="0" dirty="0">
                          <a:solidFill>
                            <a:schemeClr val="bg1"/>
                          </a:solidFill>
                        </a:rPr>
                        <a:t>PhD</a:t>
                      </a:r>
                    </a:p>
                  </a:txBody>
                  <a:tcPr>
                    <a:solidFill>
                      <a:schemeClr val="accent1"/>
                    </a:solidFill>
                  </a:tcPr>
                </a:tc>
                <a:tc>
                  <a:txBody>
                    <a:bodyPr/>
                    <a:lstStyle/>
                    <a:p>
                      <a:pPr algn="ct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tc>
                <a:tc>
                  <a:txBody>
                    <a:bodyPr/>
                    <a:lstStyle/>
                    <a:p>
                      <a:pPr algn="ctr">
                        <a:lnSpc>
                          <a:spcPct val="107000"/>
                        </a:lnSpc>
                        <a:spcAft>
                          <a:spcPts val="0"/>
                        </a:spcAft>
                      </a:pPr>
                      <a:r>
                        <a:rPr lang="nl-NL"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NL" sz="2000" dirty="0">
                          <a:effectLst/>
                          <a:latin typeface="Calibri" panose="020F0502020204030204" pitchFamily="34" charset="0"/>
                          <a:ea typeface="Calibri" panose="020F0502020204030204" pitchFamily="34" charset="0"/>
                          <a:cs typeface="Times New Roman" panose="02020603050405020304" pitchFamily="18" charset="0"/>
                        </a:rPr>
                        <a:t>47%</a:t>
                      </a:r>
                    </a:p>
                  </a:txBody>
                  <a:tcPr marL="68580" marR="68580" marT="0" marB="0"/>
                </a:tc>
                <a:tc>
                  <a:txBody>
                    <a:bodyPr/>
                    <a:lstStyle/>
                    <a:p>
                      <a:pPr algn="ctr">
                        <a:lnSpc>
                          <a:spcPct val="107000"/>
                        </a:lnSpc>
                        <a:spcAft>
                          <a:spcPts val="0"/>
                        </a:spcAft>
                      </a:pPr>
                      <a:r>
                        <a:rPr lang="nl-NL"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24%</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0662812"/>
                  </a:ext>
                </a:extLst>
              </a:tr>
            </a:tbl>
          </a:graphicData>
        </a:graphic>
      </p:graphicFrame>
    </p:spTree>
    <p:extLst>
      <p:ext uri="{BB962C8B-B14F-4D97-AF65-F5344CB8AC3E}">
        <p14:creationId xmlns:p14="http://schemas.microsoft.com/office/powerpoint/2010/main" val="398664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5E3A5-9374-4655-876E-B4084C32B3A2}"/>
              </a:ext>
            </a:extLst>
          </p:cNvPr>
          <p:cNvSpPr>
            <a:spLocks noGrp="1"/>
          </p:cNvSpPr>
          <p:nvPr>
            <p:ph type="title"/>
          </p:nvPr>
        </p:nvSpPr>
        <p:spPr/>
        <p:txBody>
          <a:bodyPr>
            <a:normAutofit/>
          </a:bodyPr>
          <a:lstStyle/>
          <a:p>
            <a:pPr algn="l"/>
            <a:r>
              <a:rPr lang="nl-NL" sz="2800" b="1" dirty="0">
                <a:solidFill>
                  <a:srgbClr val="FF0000"/>
                </a:solidFill>
              </a:rPr>
              <a:t>1c Referentiekaders NL</a:t>
            </a:r>
          </a:p>
        </p:txBody>
      </p:sp>
      <p:sp>
        <p:nvSpPr>
          <p:cNvPr id="3" name="Tijdelijke aanduiding voor inhoud 2">
            <a:extLst>
              <a:ext uri="{FF2B5EF4-FFF2-40B4-BE49-F238E27FC236}">
                <a16:creationId xmlns:a16="http://schemas.microsoft.com/office/drawing/2014/main" id="{6FA0641D-321B-4078-9FCD-FC5408484CD6}"/>
              </a:ext>
            </a:extLst>
          </p:cNvPr>
          <p:cNvSpPr>
            <a:spLocks noGrp="1"/>
          </p:cNvSpPr>
          <p:nvPr>
            <p:ph idx="1"/>
          </p:nvPr>
        </p:nvSpPr>
        <p:spPr/>
        <p:txBody>
          <a:bodyPr/>
          <a:lstStyle/>
          <a:p>
            <a:pPr marL="514350" indent="-514350">
              <a:buAutoNum type="alphaUcPeriod"/>
            </a:pPr>
            <a:r>
              <a:rPr lang="nl-NL" dirty="0" err="1"/>
              <a:t>Praktijkgerelateerd</a:t>
            </a:r>
            <a:r>
              <a:rPr lang="nl-NL" dirty="0"/>
              <a:t> en context-specifiek</a:t>
            </a:r>
          </a:p>
          <a:p>
            <a:pPr marL="0" indent="0">
              <a:buNone/>
            </a:pPr>
            <a:r>
              <a:rPr lang="nl-NL" i="1" dirty="0"/>
              <a:t>in wisselwerking met en zich verhoudend tot</a:t>
            </a:r>
          </a:p>
          <a:p>
            <a:pPr marL="0" indent="0">
              <a:buNone/>
            </a:pPr>
            <a:r>
              <a:rPr lang="nl-NL" dirty="0"/>
              <a:t>B. Generiek</a:t>
            </a:r>
          </a:p>
          <a:p>
            <a:pPr>
              <a:buFontTx/>
              <a:buChar char="-"/>
            </a:pPr>
            <a:r>
              <a:rPr lang="nl-NL" sz="2400" dirty="0"/>
              <a:t>VELON-Beroepsstandaard (4</a:t>
            </a:r>
            <a:r>
              <a:rPr lang="nl-NL" sz="2400" baseline="30000" dirty="0"/>
              <a:t>e</a:t>
            </a:r>
            <a:r>
              <a:rPr lang="nl-NL" sz="2400" dirty="0"/>
              <a:t> versie)</a:t>
            </a:r>
          </a:p>
          <a:p>
            <a:pPr>
              <a:buFontTx/>
              <a:buChar char="-"/>
            </a:pPr>
            <a:r>
              <a:rPr lang="nl-NL" sz="2400" dirty="0"/>
              <a:t>VELON-Kennisbasis (2</a:t>
            </a:r>
            <a:r>
              <a:rPr lang="nl-NL" sz="2400" baseline="30000" dirty="0"/>
              <a:t>e</a:t>
            </a:r>
            <a:r>
              <a:rPr lang="nl-NL" sz="2400" dirty="0"/>
              <a:t> versie)</a:t>
            </a:r>
          </a:p>
          <a:p>
            <a:pPr>
              <a:buFontTx/>
              <a:buChar char="-"/>
            </a:pPr>
            <a:r>
              <a:rPr lang="nl-NL" sz="2400" dirty="0"/>
              <a:t>Geheel van onderwijsonderzoek </a:t>
            </a:r>
          </a:p>
          <a:p>
            <a:pPr marL="0" indent="0">
              <a:buNone/>
            </a:pPr>
            <a:r>
              <a:rPr lang="nl-NL" sz="2000" dirty="0"/>
              <a:t>	(500+ voor prof ontwikkeling lerarenopleiders </a:t>
            </a:r>
          </a:p>
          <a:p>
            <a:pPr marL="0" indent="0">
              <a:buNone/>
            </a:pPr>
            <a:r>
              <a:rPr lang="nl-NL" sz="2000" dirty="0"/>
              <a:t>	relevante publicaties op </a:t>
            </a:r>
            <a:r>
              <a:rPr lang="nl-NL" sz="2000" dirty="0">
                <a:hlinkClick r:id="rId2"/>
              </a:rPr>
              <a:t>www.Info-ted.eu</a:t>
            </a:r>
            <a:r>
              <a:rPr lang="nl-NL" sz="2000" dirty="0"/>
              <a:t>)</a:t>
            </a:r>
          </a:p>
          <a:p>
            <a:pPr>
              <a:buFontTx/>
              <a:buChar char="-"/>
            </a:pPr>
            <a:endParaRPr lang="nl-NL" dirty="0"/>
          </a:p>
          <a:p>
            <a:pPr marL="0" indent="0">
              <a:buNone/>
            </a:pPr>
            <a:endParaRPr lang="nl-NL" dirty="0"/>
          </a:p>
        </p:txBody>
      </p:sp>
      <p:pic>
        <p:nvPicPr>
          <p:cNvPr id="4" name="Picture 8" descr="Afbeeldingsresultaat">
            <a:extLst>
              <a:ext uri="{FF2B5EF4-FFF2-40B4-BE49-F238E27FC236}">
                <a16:creationId xmlns:a16="http://schemas.microsoft.com/office/drawing/2014/main" id="{A9EA044E-4F7C-496C-8326-A170A105EA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6588" y="3944984"/>
            <a:ext cx="1928525" cy="29130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fbeeldingsresultaat">
            <a:extLst>
              <a:ext uri="{FF2B5EF4-FFF2-40B4-BE49-F238E27FC236}">
                <a16:creationId xmlns:a16="http://schemas.microsoft.com/office/drawing/2014/main" id="{256AE820-2ACF-4768-92FD-10C377B0F4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5113" y="3952559"/>
            <a:ext cx="1931264" cy="2905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3C7C58E1-51A7-463E-8EAE-DDF02277B7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57480" y="731836"/>
            <a:ext cx="3679452" cy="2860036"/>
          </a:xfrm>
          <a:prstGeom prst="rect">
            <a:avLst/>
          </a:prstGeom>
          <a:solidFill>
            <a:schemeClr val="tx2">
              <a:lumMod val="20000"/>
              <a:lumOff val="80000"/>
            </a:schemeClr>
          </a:solidFill>
          <a:ln>
            <a:noFill/>
          </a:ln>
        </p:spPr>
      </p:pic>
      <p:pic>
        <p:nvPicPr>
          <p:cNvPr id="9" name="Picture 5">
            <a:extLst>
              <a:ext uri="{FF2B5EF4-FFF2-40B4-BE49-F238E27FC236}">
                <a16:creationId xmlns:a16="http://schemas.microsoft.com/office/drawing/2014/main" id="{ED616341-FDA5-4EAC-B8EE-ED2128BA8C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7304" y="3897168"/>
            <a:ext cx="1789136" cy="296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600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983" y="274638"/>
            <a:ext cx="11592732" cy="1143000"/>
          </a:xfrm>
        </p:spPr>
        <p:txBody>
          <a:bodyPr>
            <a:normAutofit fontScale="90000"/>
          </a:bodyPr>
          <a:lstStyle/>
          <a:p>
            <a:pPr algn="l"/>
            <a:br>
              <a:rPr lang="nl-NL" sz="3100" dirty="0">
                <a:latin typeface="Calibri" panose="020F0502020204030204" pitchFamily="34" charset="0"/>
                <a:ea typeface="Times New Roman" panose="02020603050405020304" pitchFamily="18" charset="0"/>
                <a:cs typeface="Times New Roman" panose="02020603050405020304" pitchFamily="18" charset="0"/>
              </a:rPr>
            </a:br>
            <a:r>
              <a:rPr lang="nl-NL" sz="3100" b="1" dirty="0">
                <a:solidFill>
                  <a:srgbClr val="FF0000"/>
                </a:solidFill>
                <a:latin typeface="+mn-lt"/>
                <a:ea typeface="Times New Roman" panose="02020603050405020304" pitchFamily="18" charset="0"/>
                <a:cs typeface="Times New Roman" panose="02020603050405020304" pitchFamily="18" charset="0"/>
              </a:rPr>
              <a:t>1d</a:t>
            </a:r>
            <a:r>
              <a:rPr lang="nl-NL" sz="3100" dirty="0">
                <a:solidFill>
                  <a:srgbClr val="FF0000"/>
                </a:solidFill>
                <a:latin typeface="+mn-lt"/>
                <a:ea typeface="Times New Roman" panose="02020603050405020304" pitchFamily="18" charset="0"/>
                <a:cs typeface="Times New Roman" panose="02020603050405020304" pitchFamily="18" charset="0"/>
              </a:rPr>
              <a:t> </a:t>
            </a:r>
            <a:r>
              <a:rPr lang="nl-NL" sz="3100" b="1" dirty="0">
                <a:solidFill>
                  <a:srgbClr val="FF0000"/>
                </a:solidFill>
                <a:latin typeface="+mn-lt"/>
                <a:ea typeface="Times New Roman" panose="02020603050405020304" pitchFamily="18" charset="0"/>
                <a:cs typeface="Times New Roman" panose="02020603050405020304" pitchFamily="18" charset="0"/>
              </a:rPr>
              <a:t>Leerbehoeften</a:t>
            </a:r>
            <a:r>
              <a:rPr lang="nl-NL" sz="3100" dirty="0">
                <a:solidFill>
                  <a:srgbClr val="FF0000"/>
                </a:solidFill>
                <a:latin typeface="+mn-lt"/>
                <a:ea typeface="Times New Roman" panose="02020603050405020304" pitchFamily="18" charset="0"/>
                <a:cs typeface="Times New Roman" panose="02020603050405020304" pitchFamily="18" charset="0"/>
              </a:rPr>
              <a:t>: In welke </a:t>
            </a:r>
            <a:r>
              <a:rPr lang="nl-NL" sz="3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mate wil je je op onderstaande </a:t>
            </a:r>
            <a:r>
              <a:rPr lang="nl-NL" sz="3100" dirty="0">
                <a:latin typeface="Calibri" panose="020F0502020204030204" pitchFamily="34" charset="0"/>
                <a:ea typeface="Times New Roman" panose="02020603050405020304" pitchFamily="18" charset="0"/>
                <a:cs typeface="Times New Roman" panose="02020603050405020304" pitchFamily="18" charset="0"/>
              </a:rPr>
              <a:t>terreinen </a:t>
            </a:r>
            <a:r>
              <a:rPr lang="nl-NL" sz="3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(verder)</a:t>
            </a:r>
            <a:br>
              <a:rPr lang="nl-NL" sz="3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br>
            <a:r>
              <a:rPr lang="nl-NL" sz="3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professioneel ontwikkelen (</a:t>
            </a:r>
            <a:r>
              <a:rPr lang="nl-NL" sz="31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InFo</a:t>
            </a:r>
            <a:r>
              <a:rPr lang="nl-NL" sz="31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-TED survey)</a:t>
            </a:r>
            <a:br>
              <a:rPr lang="nl-NL" dirty="0">
                <a:latin typeface="Calibri" panose="020F0502020204030204" pitchFamily="34" charset="0"/>
                <a:ea typeface="Times New Roman" panose="02020603050405020304" pitchFamily="18" charset="0"/>
                <a:cs typeface="Times New Roman" panose="02020603050405020304" pitchFamily="18" charset="0"/>
              </a:rPr>
            </a:b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763856385"/>
              </p:ext>
            </p:extLst>
          </p:nvPr>
        </p:nvGraphicFramePr>
        <p:xfrm>
          <a:off x="154983" y="1208868"/>
          <a:ext cx="11592732" cy="5687475"/>
        </p:xfrm>
        <a:graphic>
          <a:graphicData uri="http://schemas.openxmlformats.org/drawingml/2006/table">
            <a:tbl>
              <a:tblPr firstRow="1" firstCol="1" bandRow="1"/>
              <a:tblGrid>
                <a:gridCol w="7268705">
                  <a:extLst>
                    <a:ext uri="{9D8B030D-6E8A-4147-A177-3AD203B41FA5}">
                      <a16:colId xmlns:a16="http://schemas.microsoft.com/office/drawing/2014/main" val="2725549973"/>
                    </a:ext>
                  </a:extLst>
                </a:gridCol>
                <a:gridCol w="1193370">
                  <a:extLst>
                    <a:ext uri="{9D8B030D-6E8A-4147-A177-3AD203B41FA5}">
                      <a16:colId xmlns:a16="http://schemas.microsoft.com/office/drawing/2014/main" val="1539911707"/>
                    </a:ext>
                  </a:extLst>
                </a:gridCol>
                <a:gridCol w="991891">
                  <a:extLst>
                    <a:ext uri="{9D8B030D-6E8A-4147-A177-3AD203B41FA5}">
                      <a16:colId xmlns:a16="http://schemas.microsoft.com/office/drawing/2014/main" val="265176429"/>
                    </a:ext>
                  </a:extLst>
                </a:gridCol>
                <a:gridCol w="1224366">
                  <a:extLst>
                    <a:ext uri="{9D8B030D-6E8A-4147-A177-3AD203B41FA5}">
                      <a16:colId xmlns:a16="http://schemas.microsoft.com/office/drawing/2014/main" val="4114957817"/>
                    </a:ext>
                  </a:extLst>
                </a:gridCol>
                <a:gridCol w="914400">
                  <a:extLst>
                    <a:ext uri="{9D8B030D-6E8A-4147-A177-3AD203B41FA5}">
                      <a16:colId xmlns:a16="http://schemas.microsoft.com/office/drawing/2014/main" val="1748688676"/>
                    </a:ext>
                  </a:extLst>
                </a:gridCol>
              </a:tblGrid>
              <a:tr h="619932">
                <a:tc>
                  <a:txBody>
                    <a:bodyPr/>
                    <a:lstStyle/>
                    <a:p>
                      <a:pPr>
                        <a:spcAft>
                          <a:spcPts val="0"/>
                        </a:spcAft>
                      </a:pPr>
                      <a:r>
                        <a:rPr lang="nl-NL" sz="1000" i="1">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nl-NL" sz="1600" i="1" dirty="0" err="1">
                          <a:effectLst/>
                          <a:latin typeface="Calibri" panose="020F0502020204030204" pitchFamily="34" charset="0"/>
                          <a:ea typeface="Times New Roman" panose="02020603050405020304" pitchFamily="18" charset="0"/>
                          <a:cs typeface="Times New Roman" panose="02020603050405020304" pitchFamily="18" charset="0"/>
                        </a:rPr>
                        <a:t>Mean</a:t>
                      </a:r>
                      <a:r>
                        <a:rPr lang="nl-NL" sz="1600" i="1" dirty="0">
                          <a:effectLst/>
                          <a:latin typeface="Calibri" panose="020F0502020204030204" pitchFamily="34" charset="0"/>
                          <a:ea typeface="Times New Roman" panose="02020603050405020304" pitchFamily="18" charset="0"/>
                          <a:cs typeface="Times New Roman" panose="02020603050405020304" pitchFamily="18" charset="0"/>
                        </a:rPr>
                        <a:t> NL</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nl-NL" sz="1600" i="1" dirty="0">
                          <a:effectLst/>
                          <a:latin typeface="Calibri" panose="020F0502020204030204" pitchFamily="34" charset="0"/>
                          <a:ea typeface="Times New Roman" panose="02020603050405020304" pitchFamily="18" charset="0"/>
                          <a:cs typeface="Times New Roman" panose="02020603050405020304" pitchFamily="18" charset="0"/>
                        </a:rPr>
                        <a:t>SD NL</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nl-NL" sz="1600" i="1" dirty="0" err="1">
                          <a:effectLst/>
                          <a:latin typeface="Calibri" panose="020F0502020204030204" pitchFamily="34" charset="0"/>
                          <a:ea typeface="Times New Roman" panose="02020603050405020304" pitchFamily="18" charset="0"/>
                          <a:cs typeface="Times New Roman" panose="02020603050405020304" pitchFamily="18" charset="0"/>
                        </a:rPr>
                        <a:t>Mean</a:t>
                      </a:r>
                      <a:r>
                        <a:rPr lang="nl-NL" sz="1600" i="1" dirty="0">
                          <a:effectLst/>
                          <a:latin typeface="Calibri" panose="020F0502020204030204" pitchFamily="34" charset="0"/>
                          <a:ea typeface="Times New Roman" panose="02020603050405020304" pitchFamily="18" charset="0"/>
                          <a:cs typeface="Times New Roman" panose="02020603050405020304" pitchFamily="18" charset="0"/>
                        </a:rPr>
                        <a:t> INT</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nl-NL" sz="1600" i="1" dirty="0" err="1">
                          <a:effectLst/>
                          <a:latin typeface="Calibri" panose="020F0502020204030204" pitchFamily="34" charset="0"/>
                          <a:ea typeface="Times New Roman" panose="02020603050405020304" pitchFamily="18" charset="0"/>
                          <a:cs typeface="Times New Roman" panose="02020603050405020304" pitchFamily="18" charset="0"/>
                        </a:rPr>
                        <a:t>Sig</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69955293"/>
                  </a:ext>
                </a:extLst>
              </a:tr>
              <a:tr h="454683">
                <a:tc>
                  <a:txBody>
                    <a:bodyPr/>
                    <a:lstStyle/>
                    <a:p>
                      <a:pPr>
                        <a:spcAft>
                          <a:spcPts val="0"/>
                        </a:spcAft>
                      </a:pPr>
                      <a:r>
                        <a:rPr lang="nl-NL"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Coaching en begeleiding van studenten / a.s. leraren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3,97</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1,321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3,87</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,133</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459771"/>
                  </a:ext>
                </a:extLst>
              </a:tr>
              <a:tr h="454683">
                <a:tc>
                  <a:txBody>
                    <a:bodyPr/>
                    <a:lstStyle/>
                    <a:p>
                      <a:pPr>
                        <a:spcAft>
                          <a:spcPts val="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Specialisatie in leidinggevende  taken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2,95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1,432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2,57</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,000</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94520658"/>
                  </a:ext>
                </a:extLst>
              </a:tr>
              <a:tr h="454683">
                <a:tc>
                  <a:txBody>
                    <a:bodyPr/>
                    <a:lstStyle/>
                    <a:p>
                      <a:pPr>
                        <a:spcAft>
                          <a:spcPts val="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Verbetering van (school)vakinhoudelijke kennis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1,306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4,00</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,000</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43691247"/>
                  </a:ext>
                </a:extLst>
              </a:tr>
              <a:tr h="518847">
                <a:tc>
                  <a:txBody>
                    <a:bodyPr/>
                    <a:lstStyle/>
                    <a:p>
                      <a:pPr>
                        <a:spcAft>
                          <a:spcPts val="0"/>
                        </a:spcAft>
                      </a:pPr>
                      <a:r>
                        <a:rPr lang="nl-NL"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Actuele ontwikkelingen </a:t>
                      </a:r>
                      <a:r>
                        <a:rPr lang="nl-NL" sz="1800" dirty="0" err="1">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mbt</a:t>
                      </a:r>
                      <a:r>
                        <a:rPr lang="nl-NL"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het opleiden van leraren en lerarenopleidingen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4,54</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1,071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baseline="0" dirty="0">
                          <a:effectLst/>
                          <a:latin typeface="Calibri" panose="020F0502020204030204" pitchFamily="34" charset="0"/>
                          <a:ea typeface="Times New Roman" panose="02020603050405020304" pitchFamily="18" charset="0"/>
                          <a:cs typeface="Times New Roman" panose="02020603050405020304" pitchFamily="18" charset="0"/>
                        </a:rPr>
                        <a:t>4,62</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,085</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668572"/>
                  </a:ext>
                </a:extLst>
              </a:tr>
              <a:tr h="455616">
                <a:tc>
                  <a:txBody>
                    <a:bodyPr/>
                    <a:lstStyle/>
                    <a:p>
                      <a:pPr>
                        <a:spcAft>
                          <a:spcPts val="0"/>
                        </a:spcAft>
                      </a:pPr>
                      <a:r>
                        <a:rPr lang="nl-NL"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Curriculumontwikkeling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4,13</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1,220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4,15</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,528</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739244"/>
                  </a:ext>
                </a:extLst>
              </a:tr>
              <a:tr h="454683">
                <a:tc>
                  <a:txBody>
                    <a:bodyPr/>
                    <a:lstStyle/>
                    <a:p>
                      <a:pPr>
                        <a:spcAft>
                          <a:spcPts val="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Assessment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1,234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4,01</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,000</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36628362"/>
                  </a:ext>
                </a:extLst>
              </a:tr>
              <a:tr h="454683">
                <a:tc>
                  <a:txBody>
                    <a:bodyPr/>
                    <a:lstStyle/>
                    <a:p>
                      <a:pPr>
                        <a:spcAft>
                          <a:spcPts val="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Presenteren op en deelnemen aan conferenties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1,363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3,35</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,002</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58673993"/>
                  </a:ext>
                </a:extLst>
              </a:tr>
              <a:tr h="454683">
                <a:tc>
                  <a:txBody>
                    <a:bodyPr/>
                    <a:lstStyle/>
                    <a:p>
                      <a:pPr>
                        <a:spcAft>
                          <a:spcPts val="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Reviewen van tijdschriftartikelen, ingediende voorstellen voor conferenties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2,83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1,347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3,22</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,000</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96093033"/>
                  </a:ext>
                </a:extLst>
              </a:tr>
              <a:tr h="454683">
                <a:tc>
                  <a:txBody>
                    <a:bodyPr/>
                    <a:lstStyle/>
                    <a:p>
                      <a:pPr>
                        <a:spcAft>
                          <a:spcPts val="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Wetenschappelijk schrijven (artikelen, hoofdstukken, studiemateriaal)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3,23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1,537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3,61</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,000</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54020906"/>
                  </a:ext>
                </a:extLst>
              </a:tr>
              <a:tr h="454683">
                <a:tc>
                  <a:txBody>
                    <a:bodyPr/>
                    <a:lstStyle/>
                    <a:p>
                      <a:pPr>
                        <a:spcAft>
                          <a:spcPts val="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Onderzoekvaardigheden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1,418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3,88</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,001</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03646927"/>
                  </a:ext>
                </a:extLst>
              </a:tr>
              <a:tr h="455616">
                <a:tc>
                  <a:txBody>
                    <a:bodyPr/>
                    <a:lstStyle/>
                    <a:p>
                      <a:pPr>
                        <a:spcAft>
                          <a:spcPts val="0"/>
                        </a:spcAft>
                      </a:pPr>
                      <a:r>
                        <a:rPr lang="nl-NL"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Mijn eigen praktijk onderzoeken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3,97</a:t>
                      </a:r>
                      <a:endParaRPr lang="nl-N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1,335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4,13</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,011</a:t>
                      </a:r>
                    </a:p>
                  </a:txBody>
                  <a:tcPr marL="65317" marR="65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852327"/>
                  </a:ext>
                </a:extLst>
              </a:tr>
            </a:tbl>
          </a:graphicData>
        </a:graphic>
      </p:graphicFrame>
    </p:spTree>
    <p:extLst>
      <p:ext uri="{BB962C8B-B14F-4D97-AF65-F5344CB8AC3E}">
        <p14:creationId xmlns:p14="http://schemas.microsoft.com/office/powerpoint/2010/main" val="377420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599" y="446917"/>
            <a:ext cx="10972800" cy="1143000"/>
          </a:xfrm>
        </p:spPr>
        <p:txBody>
          <a:bodyPr>
            <a:noAutofit/>
          </a:bodyPr>
          <a:lstStyle/>
          <a:p>
            <a:pPr algn="l"/>
            <a:r>
              <a:rPr lang="nl-NL" sz="2800" b="1" dirty="0">
                <a:solidFill>
                  <a:srgbClr val="FF0000"/>
                </a:solidFill>
              </a:rPr>
              <a:t>1d Leerbehoeften</a:t>
            </a:r>
            <a:r>
              <a:rPr lang="nl-NL" sz="2800" dirty="0">
                <a:solidFill>
                  <a:srgbClr val="FF0000"/>
                </a:solidFill>
              </a:rPr>
              <a:t>: In welke mate kunnen onderstaande </a:t>
            </a:r>
            <a:r>
              <a:rPr lang="nl-NL" sz="2800" dirty="0">
                <a:solidFill>
                  <a:prstClr val="black"/>
                </a:solidFill>
              </a:rPr>
              <a:t>activiteiten</a:t>
            </a:r>
            <a:br>
              <a:rPr lang="nl-NL" sz="2800" dirty="0">
                <a:solidFill>
                  <a:prstClr val="black"/>
                </a:solidFill>
              </a:rPr>
            </a:br>
            <a:r>
              <a:rPr lang="nl-NL" sz="2800" dirty="0">
                <a:solidFill>
                  <a:prstClr val="black"/>
                </a:solidFill>
              </a:rPr>
              <a:t>     </a:t>
            </a:r>
            <a:r>
              <a:rPr lang="nl-NL" sz="2800" dirty="0">
                <a:solidFill>
                  <a:srgbClr val="FF0000"/>
                </a:solidFill>
              </a:rPr>
              <a:t>bijdragen aan je professionele ontwikkeling (</a:t>
            </a:r>
            <a:r>
              <a:rPr lang="nl-NL" sz="2800" dirty="0" err="1">
                <a:solidFill>
                  <a:srgbClr val="FF0000"/>
                </a:solidFill>
              </a:rPr>
              <a:t>InFo</a:t>
            </a:r>
            <a:r>
              <a:rPr lang="nl-NL" sz="2800" dirty="0">
                <a:solidFill>
                  <a:srgbClr val="FF0000"/>
                </a:solidFill>
              </a:rPr>
              <a:t>-TED survey) </a:t>
            </a:r>
            <a:endParaRPr lang="nl-NL" sz="28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68238118"/>
              </p:ext>
            </p:extLst>
          </p:nvPr>
        </p:nvGraphicFramePr>
        <p:xfrm>
          <a:off x="480447" y="1484785"/>
          <a:ext cx="11101954" cy="5296197"/>
        </p:xfrm>
        <a:graphic>
          <a:graphicData uri="http://schemas.openxmlformats.org/drawingml/2006/table">
            <a:tbl>
              <a:tblPr firstRow="1" firstCol="1" bandRow="1"/>
              <a:tblGrid>
                <a:gridCol w="6555784">
                  <a:extLst>
                    <a:ext uri="{9D8B030D-6E8A-4147-A177-3AD203B41FA5}">
                      <a16:colId xmlns:a16="http://schemas.microsoft.com/office/drawing/2014/main" val="2997931111"/>
                    </a:ext>
                  </a:extLst>
                </a:gridCol>
                <a:gridCol w="1255362">
                  <a:extLst>
                    <a:ext uri="{9D8B030D-6E8A-4147-A177-3AD203B41FA5}">
                      <a16:colId xmlns:a16="http://schemas.microsoft.com/office/drawing/2014/main" val="4031991437"/>
                    </a:ext>
                  </a:extLst>
                </a:gridCol>
                <a:gridCol w="1084882">
                  <a:extLst>
                    <a:ext uri="{9D8B030D-6E8A-4147-A177-3AD203B41FA5}">
                      <a16:colId xmlns:a16="http://schemas.microsoft.com/office/drawing/2014/main" val="1866427681"/>
                    </a:ext>
                  </a:extLst>
                </a:gridCol>
                <a:gridCol w="1208867">
                  <a:extLst>
                    <a:ext uri="{9D8B030D-6E8A-4147-A177-3AD203B41FA5}">
                      <a16:colId xmlns:a16="http://schemas.microsoft.com/office/drawing/2014/main" val="2394876948"/>
                    </a:ext>
                  </a:extLst>
                </a:gridCol>
                <a:gridCol w="997059">
                  <a:extLst>
                    <a:ext uri="{9D8B030D-6E8A-4147-A177-3AD203B41FA5}">
                      <a16:colId xmlns:a16="http://schemas.microsoft.com/office/drawing/2014/main" val="1319825106"/>
                    </a:ext>
                  </a:extLst>
                </a:gridCol>
              </a:tblGrid>
              <a:tr h="425975">
                <a:tc>
                  <a:txBody>
                    <a:bodyPr/>
                    <a:lstStyle/>
                    <a:p>
                      <a:pPr>
                        <a:spcAft>
                          <a:spcPts val="0"/>
                        </a:spcAft>
                      </a:pPr>
                      <a:r>
                        <a:rPr lang="nl-NL" sz="1600" i="1" dirty="0">
                          <a:effectLst/>
                          <a:latin typeface="Calibri" panose="020F0502020204030204" pitchFamily="34" charset="0"/>
                          <a:ea typeface="Times New Roman" panose="02020603050405020304" pitchFamily="18" charset="0"/>
                          <a:cs typeface="Times New Roman" panose="02020603050405020304" pitchFamily="18" charset="0"/>
                        </a:rPr>
                        <a:t>Activiteit</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nl-NL" sz="1600" i="1">
                          <a:effectLst/>
                          <a:latin typeface="Calibri" panose="020F0502020204030204" pitchFamily="34" charset="0"/>
                          <a:ea typeface="Times New Roman" panose="02020603050405020304" pitchFamily="18" charset="0"/>
                          <a:cs typeface="Times New Roman" panose="02020603050405020304" pitchFamily="18" charset="0"/>
                        </a:rPr>
                        <a:t>Mean NL</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nl-NL" sz="1600" i="1">
                          <a:effectLst/>
                          <a:latin typeface="Calibri" panose="020F0502020204030204" pitchFamily="34" charset="0"/>
                          <a:ea typeface="Times New Roman" panose="02020603050405020304" pitchFamily="18" charset="0"/>
                          <a:cs typeface="Times New Roman" panose="02020603050405020304" pitchFamily="18" charset="0"/>
                        </a:rPr>
                        <a:t>SD NL</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nl-NL" sz="1600" i="1">
                          <a:effectLst/>
                          <a:latin typeface="Calibri" panose="020F0502020204030204" pitchFamily="34" charset="0"/>
                          <a:ea typeface="Times New Roman" panose="02020603050405020304" pitchFamily="18" charset="0"/>
                          <a:cs typeface="Times New Roman" panose="02020603050405020304" pitchFamily="18" charset="0"/>
                        </a:rPr>
                        <a:t>Mean INT</a:t>
                      </a:r>
                      <a:endParaRPr lang="nl-NL"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nl-NL" sz="1600" i="1" dirty="0" err="1">
                          <a:effectLst/>
                          <a:latin typeface="Calibri" panose="020F0502020204030204" pitchFamily="34" charset="0"/>
                          <a:ea typeface="Times New Roman" panose="02020603050405020304" pitchFamily="18" charset="0"/>
                          <a:cs typeface="Times New Roman" panose="02020603050405020304" pitchFamily="18" charset="0"/>
                        </a:rPr>
                        <a:t>Sig</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755374810"/>
                  </a:ext>
                </a:extLst>
              </a:tr>
              <a:tr h="425975">
                <a:tc>
                  <a:txBody>
                    <a:bodyPr/>
                    <a:lstStyle/>
                    <a:p>
                      <a:pPr>
                        <a:spcAft>
                          <a:spcPts val="0"/>
                        </a:spcAft>
                      </a:pPr>
                      <a:r>
                        <a:rPr lang="nl-NL" sz="2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Observatie door of van collega’s</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nl-NL" sz="2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4,67</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1,006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39615135"/>
                  </a:ext>
                </a:extLst>
              </a:tr>
              <a:tr h="425975">
                <a:tc>
                  <a:txBody>
                    <a:bodyPr/>
                    <a:lstStyle/>
                    <a:p>
                      <a:pP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Opleidingen die opleiden voor een (master)graad of erkend getuigschrift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1,257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3,94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,037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3913377"/>
                  </a:ext>
                </a:extLst>
              </a:tr>
              <a:tr h="425975">
                <a:tc>
                  <a:txBody>
                    <a:bodyPr/>
                    <a:lstStyle/>
                    <a:p>
                      <a:pP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Sabbatical of studieverlof</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1,281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,005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067612718"/>
                  </a:ext>
                </a:extLst>
              </a:tr>
              <a:tr h="426847">
                <a:tc>
                  <a:txBody>
                    <a:bodyPr/>
                    <a:lstStyle/>
                    <a:p>
                      <a:pPr>
                        <a:spcAft>
                          <a:spcPts val="0"/>
                        </a:spcAft>
                      </a:pPr>
                      <a:r>
                        <a:rPr lang="nl-NL" sz="20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Informele professionele gesprekken met collega’s</a:t>
                      </a:r>
                      <a:endParaRPr lang="nl-N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4,80</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,888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,295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501368"/>
                  </a:ext>
                </a:extLst>
              </a:tr>
              <a:tr h="425975">
                <a:tc>
                  <a:txBody>
                    <a:bodyPr/>
                    <a:lstStyle/>
                    <a:p>
                      <a:pP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Actie-onderzoek / praktijk-(gericht)onderzoek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1,018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,439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011835"/>
                  </a:ext>
                </a:extLst>
              </a:tr>
              <a:tr h="425975">
                <a:tc>
                  <a:txBody>
                    <a:bodyPr/>
                    <a:lstStyle/>
                    <a:p>
                      <a:pP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Andere vormen van empirisch onderzoek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1,068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4,21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,456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636278"/>
                  </a:ext>
                </a:extLst>
              </a:tr>
              <a:tr h="425975">
                <a:tc>
                  <a:txBody>
                    <a:bodyPr/>
                    <a:lstStyle/>
                    <a:p>
                      <a:pPr>
                        <a:spcAft>
                          <a:spcPts val="0"/>
                        </a:spcAft>
                      </a:pPr>
                      <a:r>
                        <a:rPr lang="nl-NL" sz="200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Lezen van vakliteratuur, vaktijdschriften etc</a:t>
                      </a:r>
                      <a:endParaRPr lang="nl-NL"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4,98</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,760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5,06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,082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03568"/>
                  </a:ext>
                </a:extLst>
              </a:tr>
              <a:tr h="425975">
                <a:tc>
                  <a:txBody>
                    <a:bodyPr/>
                    <a:lstStyle/>
                    <a:p>
                      <a:pPr>
                        <a:spcAft>
                          <a:spcPts val="0"/>
                        </a:spcAft>
                      </a:pPr>
                      <a:r>
                        <a:rPr lang="nl-NL" sz="2000" dirty="0" err="1">
                          <a:effectLst/>
                          <a:latin typeface="Calibri" panose="020F0502020204030204" pitchFamily="34" charset="0"/>
                          <a:ea typeface="Times New Roman" panose="02020603050405020304" pitchFamily="18" charset="0"/>
                          <a:cs typeface="Times New Roman" panose="02020603050405020304" pitchFamily="18" charset="0"/>
                        </a:rPr>
                        <a:t>On-line</a:t>
                      </a: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 / afstandsleren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1,134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3,72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45310905"/>
                  </a:ext>
                </a:extLst>
              </a:tr>
              <a:tr h="425975">
                <a:tc>
                  <a:txBody>
                    <a:bodyPr/>
                    <a:lstStyle/>
                    <a:p>
                      <a:pP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Peer-coaching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1,037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,000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40943083"/>
                  </a:ext>
                </a:extLst>
              </a:tr>
              <a:tr h="425975">
                <a:tc>
                  <a:txBody>
                    <a:bodyPr/>
                    <a:lstStyle/>
                    <a:p>
                      <a:pP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Schrijven van wetenschappelijke of vakartikelen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a:effectLst/>
                          <a:latin typeface="Calibri" panose="020F0502020204030204" pitchFamily="34" charset="0"/>
                          <a:ea typeface="Times New Roman" panose="02020603050405020304" pitchFamily="18" charset="0"/>
                          <a:cs typeface="Times New Roman" panose="02020603050405020304" pitchFamily="18" charset="0"/>
                        </a:rPr>
                        <a:t>1,198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,586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508815"/>
                  </a:ext>
                </a:extLst>
              </a:tr>
              <a:tr h="425975">
                <a:tc>
                  <a:txBody>
                    <a:bodyPr/>
                    <a:lstStyle/>
                    <a:p>
                      <a:pP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Presenteren op een conferentie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1,173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4,20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nl-NL" sz="2000" dirty="0">
                          <a:effectLst/>
                          <a:latin typeface="Calibri" panose="020F0502020204030204" pitchFamily="34" charset="0"/>
                          <a:ea typeface="Times New Roman" panose="02020603050405020304" pitchFamily="18" charset="0"/>
                          <a:cs typeface="Times New Roman" panose="02020603050405020304" pitchFamily="18" charset="0"/>
                        </a:rPr>
                        <a:t>,180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528472"/>
                  </a:ext>
                </a:extLst>
              </a:tr>
            </a:tbl>
          </a:graphicData>
        </a:graphic>
      </p:graphicFrame>
    </p:spTree>
    <p:extLst>
      <p:ext uri="{BB962C8B-B14F-4D97-AF65-F5344CB8AC3E}">
        <p14:creationId xmlns:p14="http://schemas.microsoft.com/office/powerpoint/2010/main" val="350959464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1488</TotalTime>
  <Words>831</Words>
  <Application>Microsoft Office PowerPoint</Application>
  <PresentationFormat>Breedbeeld</PresentationFormat>
  <Paragraphs>313</Paragraphs>
  <Slides>15</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15</vt:i4>
      </vt:variant>
    </vt:vector>
  </HeadingPairs>
  <TitlesOfParts>
    <vt:vector size="22" baseType="lpstr">
      <vt:lpstr>Arial</vt:lpstr>
      <vt:lpstr>Calibri</vt:lpstr>
      <vt:lpstr>Calibri Light</vt:lpstr>
      <vt:lpstr>Times New Roman</vt:lpstr>
      <vt:lpstr>Wingdings</vt:lpstr>
      <vt:lpstr>Kantoorthema</vt:lpstr>
      <vt:lpstr>1_Kantoorthema</vt:lpstr>
      <vt:lpstr>PowerPoint-presentatie</vt:lpstr>
      <vt:lpstr>Kijkkader</vt:lpstr>
      <vt:lpstr>1a Werkzaamheden instituutsopleiders (InFoTED survey, N=350)</vt:lpstr>
      <vt:lpstr>1a Werkzaamheden opleiders Ontwikkelingen in het stelsel die in NL  van invloed zijn op het werk van lerarenopleiders</vt:lpstr>
      <vt:lpstr>1b Aanwezige dispositions, bekwaamheden, ervaring</vt:lpstr>
      <vt:lpstr>1b Opleidingsniveau  Verschillen Universiteiten – Hogescholen / NL – InFo-TED       </vt:lpstr>
      <vt:lpstr>1c Referentiekaders NL</vt:lpstr>
      <vt:lpstr> 1d Leerbehoeften: In welke mate wil je je op onderstaande terreinen (verder)      professioneel ontwikkelen (InFo-TED survey) </vt:lpstr>
      <vt:lpstr>1d Leerbehoeften: In welke mate kunnen onderstaande activiteiten      bijdragen aan je professionele ontwikkeling (InFo-TED survey) </vt:lpstr>
      <vt:lpstr>1e Faciliteiten In welke mate zijn onderstaande factoren van invloed op je        deelname aan professionele ontwikkeling (InFo-TED survey)</vt:lpstr>
      <vt:lpstr>1e Faciliteiten: Aanwezigheid in NL</vt:lpstr>
      <vt:lpstr> VU-opleiding lerarenopleider Principes (Geursen et al., 2012) Schoolopleiders en instituutsopleiders leren samen Theoretisch fundament door koppeling aan VELON kennisbasis Deelnemers worden gestimuleerd in te groeien in professioneel netwerk Integratie van VELON-beroepsregistratie Gericht op praktische bruikbaarheid </vt:lpstr>
      <vt:lpstr> 1e Faciliteiten: tevredenheid met mogelijkheden voor professionele ontwikkeling  </vt:lpstr>
      <vt:lpstr>2A. Analyse</vt:lpstr>
      <vt:lpstr>2B Ter overweging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Asus</dc:creator>
  <cp:lastModifiedBy>Mieke Lunenberg</cp:lastModifiedBy>
  <cp:revision>44</cp:revision>
  <cp:lastPrinted>2018-01-15T13:04:46Z</cp:lastPrinted>
  <dcterms:created xsi:type="dcterms:W3CDTF">2018-01-10T10:03:33Z</dcterms:created>
  <dcterms:modified xsi:type="dcterms:W3CDTF">2018-01-19T12:24:37Z</dcterms:modified>
</cp:coreProperties>
</file>