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8" r:id="rId5"/>
    <p:sldId id="257"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900"/>
    <a:srgbClr val="13304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DC385A-777A-A40E-B90F-ABF138CB8650}" v="1" dt="2024-02-06T09:08:31.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01" autoAdjust="0"/>
    <p:restoredTop sz="64676"/>
  </p:normalViewPr>
  <p:slideViewPr>
    <p:cSldViewPr snapToGrid="0">
      <p:cViewPr varScale="1">
        <p:scale>
          <a:sx n="97" d="100"/>
          <a:sy n="97" d="100"/>
        </p:scale>
        <p:origin x="2208" y="200"/>
      </p:cViewPr>
      <p:guideLst/>
    </p:cSldViewPr>
  </p:slideViewPr>
  <p:notesTextViewPr>
    <p:cViewPr>
      <p:scale>
        <a:sx n="1" d="1"/>
        <a:sy n="1" d="1"/>
      </p:scale>
      <p:origin x="0" y="-230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en Sirfouq" userId="S::u0141115@thomasmore.be::982d0dcc-f85d-4f4a-9976-93f473478727" providerId="AD" clId="Web-{64DC385A-777A-A40E-B90F-ABF138CB8650}"/>
    <pc:docChg chg="modSld">
      <pc:chgData name="Jasmien Sirfouq" userId="S::u0141115@thomasmore.be::982d0dcc-f85d-4f4a-9976-93f473478727" providerId="AD" clId="Web-{64DC385A-777A-A40E-B90F-ABF138CB8650}" dt="2024-02-06T09:09:31.518" v="43"/>
      <pc:docMkLst>
        <pc:docMk/>
      </pc:docMkLst>
      <pc:sldChg chg="modNotes">
        <pc:chgData name="Jasmien Sirfouq" userId="S::u0141115@thomasmore.be::982d0dcc-f85d-4f4a-9976-93f473478727" providerId="AD" clId="Web-{64DC385A-777A-A40E-B90F-ABF138CB8650}" dt="2024-02-06T09:07:03.982" v="11"/>
        <pc:sldMkLst>
          <pc:docMk/>
          <pc:sldMk cId="1175796548" sldId="258"/>
        </pc:sldMkLst>
      </pc:sldChg>
      <pc:sldChg chg="modNotes">
        <pc:chgData name="Jasmien Sirfouq" userId="S::u0141115@thomasmore.be::982d0dcc-f85d-4f4a-9976-93f473478727" providerId="AD" clId="Web-{64DC385A-777A-A40E-B90F-ABF138CB8650}" dt="2024-02-06T09:07:33.593" v="14"/>
        <pc:sldMkLst>
          <pc:docMk/>
          <pc:sldMk cId="912428279" sldId="267"/>
        </pc:sldMkLst>
      </pc:sldChg>
      <pc:sldChg chg="modNotes">
        <pc:chgData name="Jasmien Sirfouq" userId="S::u0141115@thomasmore.be::982d0dcc-f85d-4f4a-9976-93f473478727" providerId="AD" clId="Web-{64DC385A-777A-A40E-B90F-ABF138CB8650}" dt="2024-02-06T09:08:12.859" v="27"/>
        <pc:sldMkLst>
          <pc:docMk/>
          <pc:sldMk cId="2148188202" sldId="268"/>
        </pc:sldMkLst>
      </pc:sldChg>
      <pc:sldChg chg="modNotes">
        <pc:chgData name="Jasmien Sirfouq" userId="S::u0141115@thomasmore.be::982d0dcc-f85d-4f4a-9976-93f473478727" providerId="AD" clId="Web-{64DC385A-777A-A40E-B90F-ABF138CB8650}" dt="2024-02-06T09:08:26.219" v="29"/>
        <pc:sldMkLst>
          <pc:docMk/>
          <pc:sldMk cId="998200790" sldId="269"/>
        </pc:sldMkLst>
      </pc:sldChg>
      <pc:sldChg chg="modNotes">
        <pc:chgData name="Jasmien Sirfouq" userId="S::u0141115@thomasmore.be::982d0dcc-f85d-4f4a-9976-93f473478727" providerId="AD" clId="Web-{64DC385A-777A-A40E-B90F-ABF138CB8650}" dt="2024-02-06T09:08:59.408" v="36"/>
        <pc:sldMkLst>
          <pc:docMk/>
          <pc:sldMk cId="2700993014" sldId="270"/>
        </pc:sldMkLst>
      </pc:sldChg>
      <pc:sldChg chg="modNotes">
        <pc:chgData name="Jasmien Sirfouq" userId="S::u0141115@thomasmore.be::982d0dcc-f85d-4f4a-9976-93f473478727" providerId="AD" clId="Web-{64DC385A-777A-A40E-B90F-ABF138CB8650}" dt="2024-02-06T09:09:31.518" v="43"/>
        <pc:sldMkLst>
          <pc:docMk/>
          <pc:sldMk cId="1744240659"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DF68A-2273-2A48-A666-1B3EF7E05801}" type="datetimeFigureOut">
              <a:rPr lang="nl-BE" smtClean="0"/>
              <a:t>6/02/2024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98B33-4D65-7543-A41C-9510C9F4FBA5}" type="slidenum">
              <a:rPr lang="nl-BE" smtClean="0"/>
              <a:t>‹nr.›</a:t>
            </a:fld>
            <a:endParaRPr lang="nl-BE"/>
          </a:p>
        </p:txBody>
      </p:sp>
    </p:spTree>
    <p:extLst>
      <p:ext uri="{BB962C8B-B14F-4D97-AF65-F5344CB8AC3E}">
        <p14:creationId xmlns:p14="http://schemas.microsoft.com/office/powerpoint/2010/main" val="2082865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Welkom in de opleiding ‘Omgaan met diversiteit’, module </a:t>
            </a:r>
            <a:r>
              <a:rPr lang="nl-BE" dirty="0" err="1"/>
              <a:t>Interculturaliteit</a:t>
            </a:r>
            <a:r>
              <a:rPr lang="nl-BE" dirty="0"/>
              <a:t>. Deze opleiding is ontwikkeld binnen het breder Europa WSE-project ‘Soft Skills’. Binnen deze algemene module van omgaan met diversiteit hebben we 6 handvaten die we doorheen heel de opleiding gaan hanteren om inclusieve communicatie te kunnen toepassen. Voordat men deze handvaten kan gebruiken, dienen we eerst de theorie goed in handen te hebben. Dit doen we aan de hand van deze powerpoint. We starten eerst met het kaderen van de theorie en de verschillende benaderingen als het gaat over inclusieve communicatie. Hierna bekijken we de verschillende handvaten. Elke handvat heeft een opdracht om deze te kunnen oefenen met je deelnemers. Bekijk het draaiboek ’Draaiboek_Omgaan met Diversiteit (</a:t>
            </a:r>
            <a:r>
              <a:rPr lang="nl-BE" dirty="0" err="1"/>
              <a:t>Interculturaliteit</a:t>
            </a:r>
            <a:r>
              <a:rPr lang="nl-BE" dirty="0"/>
              <a:t>)_ESF 566 Soft Skills’ voor uitgebreide uitleg over de verschillende opdrachten en werkvormen.</a:t>
            </a:r>
          </a:p>
          <a:p>
            <a:endParaRPr lang="nl-BE" dirty="0"/>
          </a:p>
          <a:p>
            <a:r>
              <a:rPr lang="nl-BE" dirty="0"/>
              <a:t>Voordat we starten met de theorie, gaan we eerst kaderen vanwaar deze theorie komt. We hanteren binnen deze opleiding namelijk een aantal handvaten van dr. Edwin Hoffman. </a:t>
            </a:r>
            <a:r>
              <a:rPr lang="nl-BE" b="0" i="0" dirty="0">
                <a:solidFill>
                  <a:srgbClr val="D1D5DB"/>
                </a:solidFill>
                <a:effectLst/>
                <a:latin typeface="Söhne"/>
              </a:rPr>
              <a:t>Dr. Edwin Hoffman is een bekende figuur in de wereld van interculturele communicatie. Hij heeft zich gespecialiseerd in het bestuderen van de interactie en communicatie tussen mensen uit verschillende achtergronden. Zijn werk is vooral gericht op het bevorderen van begrip en samenwerking tussen mensen met diverse identiteiten. Door zijn inzichten en methoden te delen, draagt Dr. Hoffman bij aan het overbruggen van (culturele) kloven in zowel professionele als sociale settings. Omdat de theorie van Hoffman is zeer uitgebreid is, beperken we ons binnen de opleiding tot 6 zorgvuldig gekozen handvaten. Wij zijn ervan overtuigd dat men met deze 6 handvaten genoeg (soft) skills heeft om diversiteitsbewust en inclusief te communiceren.</a:t>
            </a:r>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1</a:t>
            </a:fld>
            <a:endParaRPr lang="nl-BE"/>
          </a:p>
        </p:txBody>
      </p:sp>
    </p:spTree>
    <p:extLst>
      <p:ext uri="{BB962C8B-B14F-4D97-AF65-F5344CB8AC3E}">
        <p14:creationId xmlns:p14="http://schemas.microsoft.com/office/powerpoint/2010/main" val="431190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b="0" i="0" dirty="0">
                <a:solidFill>
                  <a:srgbClr val="D1D5DB"/>
                </a:solidFill>
                <a:effectLst/>
                <a:latin typeface="Söhne"/>
              </a:rPr>
              <a:t>Contextueel denken in de communicatie erkent dat elke interactie plaatsvindt binnen een netwerk van invloeden die de betekenis en het verloop van communicatie vormgeven. Dit denkproces is van essentieel belang voor een dieper begrip van de complexe sociale dynamiek.</a:t>
            </a:r>
          </a:p>
          <a:p>
            <a:pPr algn="l"/>
            <a:endParaRPr lang="nl-BE" b="0" i="0" dirty="0">
              <a:solidFill>
                <a:srgbClr val="D1D5DB"/>
              </a:solidFill>
              <a:effectLst/>
              <a:latin typeface="Söhne"/>
            </a:endParaRPr>
          </a:p>
          <a:p>
            <a:pPr algn="l"/>
            <a:r>
              <a:rPr lang="nl-BE" b="0" i="0" dirty="0">
                <a:effectLst/>
                <a:latin typeface="Söhne"/>
              </a:rPr>
              <a:t>Wat is Contextueel Denken?</a:t>
            </a:r>
          </a:p>
          <a:p>
            <a:pPr algn="l">
              <a:buFont typeface="Arial" panose="020B0604020202020204" pitchFamily="34" charset="0"/>
              <a:buNone/>
            </a:pPr>
            <a:r>
              <a:rPr lang="nl-BE" b="1" i="0" dirty="0">
                <a:solidFill>
                  <a:srgbClr val="D1D5DB"/>
                </a:solidFill>
                <a:effectLst/>
                <a:latin typeface="Söhne"/>
              </a:rPr>
              <a:t>Definitie</a:t>
            </a:r>
            <a:r>
              <a:rPr lang="nl-BE" b="0" i="0" dirty="0">
                <a:solidFill>
                  <a:srgbClr val="D1D5DB"/>
                </a:solidFill>
                <a:effectLst/>
                <a:latin typeface="Söhne"/>
              </a:rPr>
              <a:t>: Contextueel denken is de benadering waarbij men de invloed van meerdere contexten op individuen en hun interacties in overweging neemt.</a:t>
            </a:r>
          </a:p>
          <a:p>
            <a:pPr algn="l">
              <a:buFont typeface="Arial" panose="020B0604020202020204" pitchFamily="34" charset="0"/>
              <a:buNone/>
            </a:pPr>
            <a:r>
              <a:rPr lang="nl-BE" b="1" i="0" dirty="0">
                <a:solidFill>
                  <a:srgbClr val="D1D5DB"/>
                </a:solidFill>
                <a:effectLst/>
                <a:latin typeface="Söhne"/>
              </a:rPr>
              <a:t>Drie Contexten</a:t>
            </a:r>
            <a:r>
              <a:rPr lang="nl-BE" b="0" i="0" dirty="0">
                <a:solidFill>
                  <a:srgbClr val="D1D5DB"/>
                </a:solidFill>
                <a:effectLst/>
                <a:latin typeface="Söhne"/>
              </a:rPr>
              <a:t>: In de dynamiek van persoon A, persoon B en de samenleving, worden drie hoofdcontexten onderscheiden: de persoonlijke context van A, de persoonlijke context van B, en de bredere sociale context.</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De Drie Contexten in Detail:</a:t>
            </a:r>
          </a:p>
          <a:p>
            <a:pPr algn="l">
              <a:buFont typeface="+mj-lt"/>
              <a:buAutoNum type="arabicPeriod"/>
            </a:pPr>
            <a:r>
              <a:rPr lang="nl-BE" b="1" i="0" dirty="0">
                <a:solidFill>
                  <a:srgbClr val="D1D5DB"/>
                </a:solidFill>
                <a:effectLst/>
                <a:latin typeface="Söhne"/>
              </a:rPr>
              <a:t>Persoonlijke Context van Persoon A</a:t>
            </a:r>
            <a:r>
              <a:rPr lang="nl-BE" b="0" i="0" dirty="0">
                <a:solidFill>
                  <a:srgbClr val="D1D5DB"/>
                </a:solidFill>
                <a:effectLst/>
                <a:latin typeface="Söhne"/>
              </a:rPr>
              <a:t>:</a:t>
            </a:r>
          </a:p>
          <a:p>
            <a:pPr marL="742950" lvl="1" indent="-285750" algn="l">
              <a:buFont typeface="+mj-lt"/>
              <a:buAutoNum type="arabicPeriod"/>
            </a:pPr>
            <a:r>
              <a:rPr lang="nl-BE" b="1" i="0" dirty="0">
                <a:solidFill>
                  <a:srgbClr val="D1D5DB"/>
                </a:solidFill>
                <a:effectLst/>
                <a:latin typeface="Söhne"/>
              </a:rPr>
              <a:t>Ervaringen en Achtergrond</a:t>
            </a:r>
            <a:r>
              <a:rPr lang="nl-BE" b="0" i="0" dirty="0">
                <a:solidFill>
                  <a:srgbClr val="D1D5DB"/>
                </a:solidFill>
                <a:effectLst/>
                <a:latin typeface="Söhne"/>
              </a:rPr>
              <a:t>: Dit omvat de levensgeschiedenis, cultuur, waarden, overtuigingen, emotionele staat en ervaringen van persoon A.</a:t>
            </a:r>
          </a:p>
          <a:p>
            <a:pPr marL="742950" lvl="1" indent="-285750" algn="l">
              <a:buFont typeface="+mj-lt"/>
              <a:buAutoNum type="arabicPeriod"/>
            </a:pPr>
            <a:r>
              <a:rPr lang="nl-BE" b="1" i="0" dirty="0">
                <a:solidFill>
                  <a:srgbClr val="D1D5DB"/>
                </a:solidFill>
                <a:effectLst/>
                <a:latin typeface="Söhne"/>
              </a:rPr>
              <a:t>Perspectief</a:t>
            </a:r>
            <a:r>
              <a:rPr lang="nl-BE" b="0" i="0" dirty="0">
                <a:solidFill>
                  <a:srgbClr val="D1D5DB"/>
                </a:solidFill>
                <a:effectLst/>
                <a:latin typeface="Söhne"/>
              </a:rPr>
              <a:t>: Hoe persoon A de wereld ziet en hoe zij interacties interpreteren op basis van hun unieke levenservaringen.</a:t>
            </a:r>
          </a:p>
          <a:p>
            <a:pPr marL="742950" lvl="1" indent="-285750" algn="l">
              <a:buFont typeface="+mj-lt"/>
              <a:buAutoNum type="arabicPeriod"/>
            </a:pPr>
            <a:endParaRPr lang="nl-BE" b="0" i="0" dirty="0">
              <a:solidFill>
                <a:srgbClr val="D1D5DB"/>
              </a:solidFill>
              <a:effectLst/>
              <a:latin typeface="Söhne"/>
            </a:endParaRPr>
          </a:p>
          <a:p>
            <a:pPr algn="l">
              <a:buFont typeface="+mj-lt"/>
              <a:buAutoNum type="arabicPeriod"/>
            </a:pPr>
            <a:r>
              <a:rPr lang="nl-BE" b="1" i="0" dirty="0">
                <a:solidFill>
                  <a:srgbClr val="D1D5DB"/>
                </a:solidFill>
                <a:effectLst/>
                <a:latin typeface="Söhne"/>
              </a:rPr>
              <a:t>Persoonlijke Context van Persoon B</a:t>
            </a:r>
            <a:r>
              <a:rPr lang="nl-BE" b="0" i="0" dirty="0">
                <a:solidFill>
                  <a:srgbClr val="D1D5DB"/>
                </a:solidFill>
                <a:effectLst/>
                <a:latin typeface="Söhne"/>
              </a:rPr>
              <a:t>:</a:t>
            </a:r>
          </a:p>
          <a:p>
            <a:pPr marL="742950" lvl="1" indent="-285750" algn="l">
              <a:buFont typeface="+mj-lt"/>
              <a:buAutoNum type="arabicPeriod"/>
            </a:pPr>
            <a:r>
              <a:rPr lang="nl-BE" b="1" i="0" dirty="0">
                <a:solidFill>
                  <a:srgbClr val="D1D5DB"/>
                </a:solidFill>
                <a:effectLst/>
                <a:latin typeface="Söhne"/>
              </a:rPr>
              <a:t>Vergelijkbare Factoren</a:t>
            </a:r>
            <a:r>
              <a:rPr lang="nl-BE" b="0" i="0" dirty="0">
                <a:solidFill>
                  <a:srgbClr val="D1D5DB"/>
                </a:solidFill>
                <a:effectLst/>
                <a:latin typeface="Söhne"/>
              </a:rPr>
              <a:t>: Net als bij persoon A, worden de unieke ervaringen en persoonlijke geschiedenis van persoon B in acht genomen.</a:t>
            </a:r>
          </a:p>
          <a:p>
            <a:pPr marL="742950" lvl="1" indent="-285750" algn="l">
              <a:buFont typeface="+mj-lt"/>
              <a:buAutoNum type="arabicPeriod"/>
            </a:pPr>
            <a:r>
              <a:rPr lang="nl-BE" b="1" i="0" dirty="0">
                <a:solidFill>
                  <a:srgbClr val="D1D5DB"/>
                </a:solidFill>
                <a:effectLst/>
                <a:latin typeface="Söhne"/>
              </a:rPr>
              <a:t>Reactie en Interpretatie</a:t>
            </a:r>
            <a:r>
              <a:rPr lang="nl-BE" b="0" i="0" dirty="0">
                <a:solidFill>
                  <a:srgbClr val="D1D5DB"/>
                </a:solidFill>
                <a:effectLst/>
                <a:latin typeface="Söhne"/>
              </a:rPr>
              <a:t>: Persoon B's interpretatie van de interactie kan sterk verschillen van die van persoon A, zelfs als de situatie objectief gezien identiek is.</a:t>
            </a:r>
          </a:p>
          <a:p>
            <a:pPr marL="742950" lvl="1" indent="-285750" algn="l">
              <a:buFont typeface="+mj-lt"/>
              <a:buAutoNum type="arabicPeriod"/>
            </a:pPr>
            <a:endParaRPr lang="nl-BE" b="0" i="0" dirty="0">
              <a:solidFill>
                <a:srgbClr val="D1D5DB"/>
              </a:solidFill>
              <a:effectLst/>
              <a:latin typeface="Söhne"/>
            </a:endParaRPr>
          </a:p>
          <a:p>
            <a:pPr algn="l">
              <a:buFont typeface="+mj-lt"/>
              <a:buAutoNum type="arabicPeriod"/>
            </a:pPr>
            <a:r>
              <a:rPr lang="nl-BE" b="1" i="0" dirty="0">
                <a:solidFill>
                  <a:srgbClr val="D1D5DB"/>
                </a:solidFill>
                <a:effectLst/>
                <a:latin typeface="Söhne"/>
              </a:rPr>
              <a:t>Bredere Sociale Context</a:t>
            </a:r>
            <a:r>
              <a:rPr lang="nl-BE" b="0" i="0" dirty="0">
                <a:solidFill>
                  <a:srgbClr val="D1D5DB"/>
                </a:solidFill>
                <a:effectLst/>
                <a:latin typeface="Söhne"/>
              </a:rPr>
              <a:t>:</a:t>
            </a:r>
          </a:p>
          <a:p>
            <a:pPr marL="742950" lvl="1" indent="-285750" algn="l">
              <a:buFont typeface="+mj-lt"/>
              <a:buAutoNum type="arabicPeriod"/>
            </a:pPr>
            <a:r>
              <a:rPr lang="nl-BE" b="1" i="0" dirty="0">
                <a:solidFill>
                  <a:srgbClr val="D1D5DB"/>
                </a:solidFill>
                <a:effectLst/>
                <a:latin typeface="Söhne"/>
              </a:rPr>
              <a:t>Culturele Normen en Waarden</a:t>
            </a:r>
            <a:r>
              <a:rPr lang="nl-BE" b="0" i="0" dirty="0">
                <a:solidFill>
                  <a:srgbClr val="D1D5DB"/>
                </a:solidFill>
                <a:effectLst/>
                <a:latin typeface="Söhne"/>
              </a:rPr>
              <a:t>: De bredere sociale normen, culturele verwachtingen en waarden die van invloed zijn op de interactie.</a:t>
            </a:r>
          </a:p>
          <a:p>
            <a:pPr marL="742950" lvl="1" indent="-285750" algn="l">
              <a:buFont typeface="+mj-lt"/>
              <a:buAutoNum type="arabicPeriod"/>
            </a:pPr>
            <a:r>
              <a:rPr lang="nl-BE" b="1" i="0" dirty="0">
                <a:solidFill>
                  <a:srgbClr val="D1D5DB"/>
                </a:solidFill>
                <a:effectLst/>
                <a:latin typeface="Söhne"/>
              </a:rPr>
              <a:t>Sociale Dynamiek en Machtstructuren</a:t>
            </a:r>
            <a:r>
              <a:rPr lang="nl-BE" b="0" i="0" dirty="0">
                <a:solidFill>
                  <a:srgbClr val="D1D5DB"/>
                </a:solidFill>
                <a:effectLst/>
                <a:latin typeface="Söhne"/>
              </a:rPr>
              <a:t>: De invloed van macht, sociale structuren, en maatschappelijke trends op de interactie.</a:t>
            </a:r>
          </a:p>
          <a:p>
            <a:pPr marL="742950" lvl="1" indent="-285750" algn="l">
              <a:buFont typeface="+mj-lt"/>
              <a:buAutoNum type="arabicPeriod"/>
            </a:pPr>
            <a:endParaRPr lang="nl-BE" b="0" i="0" dirty="0">
              <a:solidFill>
                <a:srgbClr val="D1D5DB"/>
              </a:solidFill>
              <a:effectLst/>
              <a:latin typeface="Söhne"/>
            </a:endParaRPr>
          </a:p>
          <a:p>
            <a:pPr algn="l"/>
            <a:r>
              <a:rPr lang="nl-BE" b="0" i="0" dirty="0">
                <a:effectLst/>
                <a:latin typeface="Söhne"/>
              </a:rPr>
              <a:t>Het Belang van Contextueel Denken</a:t>
            </a:r>
          </a:p>
          <a:p>
            <a:pPr algn="l">
              <a:buFont typeface="Arial" panose="020B0604020202020204" pitchFamily="34" charset="0"/>
              <a:buChar char="•"/>
            </a:pPr>
            <a:r>
              <a:rPr lang="nl-BE" b="1" i="0" dirty="0">
                <a:solidFill>
                  <a:srgbClr val="D1D5DB"/>
                </a:solidFill>
                <a:effectLst/>
                <a:latin typeface="Söhne"/>
              </a:rPr>
              <a:t>Begrip van Complexiteit</a:t>
            </a:r>
            <a:r>
              <a:rPr lang="nl-BE" b="0" i="0" dirty="0">
                <a:solidFill>
                  <a:srgbClr val="D1D5DB"/>
                </a:solidFill>
                <a:effectLst/>
                <a:latin typeface="Söhne"/>
              </a:rPr>
              <a:t>: Het helpt ons om te begrijpen dat gedrag en communicatie niet in een vacuüm plaatsvinden, maar diep geworteld zijn in complexe en vaak verborgen contexten.</a:t>
            </a:r>
          </a:p>
          <a:p>
            <a:pPr algn="l">
              <a:buFont typeface="Arial" panose="020B0604020202020204" pitchFamily="34" charset="0"/>
              <a:buChar char="•"/>
            </a:pPr>
            <a:r>
              <a:rPr lang="nl-BE" b="1" i="0" dirty="0">
                <a:solidFill>
                  <a:srgbClr val="D1D5DB"/>
                </a:solidFill>
                <a:effectLst/>
                <a:latin typeface="Söhne"/>
              </a:rPr>
              <a:t>Misverstanden Voorkomen</a:t>
            </a:r>
            <a:r>
              <a:rPr lang="nl-BE" b="0" i="0" dirty="0">
                <a:solidFill>
                  <a:srgbClr val="D1D5DB"/>
                </a:solidFill>
                <a:effectLst/>
                <a:latin typeface="Söhne"/>
              </a:rPr>
              <a:t>: Door contextueel te denken kunnen we beter anticiperen op en reageren op potentiële misverstanden en conflicten.</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Voorbeelden van Contextueel Denken</a:t>
            </a:r>
          </a:p>
          <a:p>
            <a:pPr algn="l">
              <a:buFont typeface="+mj-lt"/>
              <a:buAutoNum type="arabicPeriod"/>
            </a:pPr>
            <a:r>
              <a:rPr lang="nl-BE" b="1" i="0" dirty="0">
                <a:solidFill>
                  <a:srgbClr val="D1D5DB"/>
                </a:solidFill>
                <a:effectLst/>
                <a:latin typeface="Söhne"/>
              </a:rPr>
              <a:t>Professionele Interacties</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Een medewerker kan terughoudend zijn om te spreken in een vergadering, niet vanwege een gebrek aan ideeën, maar vanwege eerdere ervaringen met afwijzing of een bedrijfscultuur die geen tegenspraak tolereert.</a:t>
            </a:r>
          </a:p>
          <a:p>
            <a:pPr algn="l">
              <a:buFont typeface="+mj-lt"/>
              <a:buAutoNum type="arabicPeriod"/>
            </a:pPr>
            <a:r>
              <a:rPr lang="nl-BE" b="1" i="0" dirty="0">
                <a:solidFill>
                  <a:srgbClr val="D1D5DB"/>
                </a:solidFill>
                <a:effectLst/>
                <a:latin typeface="Söhne"/>
              </a:rPr>
              <a:t>Educatieve Settings</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Een leerling kan moeite hebben met bepaalde schoolvakken, niet vanwege gebrek aan intelligentie, maar vanwege een gezinsachtergrond die educatieve ondersteuning thuis niet toelaat.</a:t>
            </a:r>
          </a:p>
          <a:p>
            <a:pPr algn="l">
              <a:buFont typeface="+mj-lt"/>
              <a:buAutoNum type="arabicPeriod"/>
            </a:pPr>
            <a:r>
              <a:rPr lang="nl-BE" b="1" i="0" dirty="0">
                <a:solidFill>
                  <a:srgbClr val="D1D5DB"/>
                </a:solidFill>
                <a:effectLst/>
                <a:latin typeface="Söhne"/>
              </a:rPr>
              <a:t>Gezondheidszorg</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Een patiënt kan terughoudend zijn om bepaalde gezondheidsadviezen op te volgen, niet vanwege onwil, maar vanwege culturele overtuigingen of slechte ervaringen met het gezondheidssysteem in het verleden.</a:t>
            </a:r>
          </a:p>
          <a:p>
            <a:pPr marL="742950" lvl="1" indent="-285750" algn="l">
              <a:buFont typeface="+mj-lt"/>
              <a:buAutoNum type="arabicPeriod"/>
            </a:pPr>
            <a:endParaRPr lang="nl-BE" b="0" i="0" dirty="0">
              <a:solidFill>
                <a:srgbClr val="D1D5DB"/>
              </a:solidFill>
              <a:effectLst/>
              <a:latin typeface="Söhne"/>
            </a:endParaRPr>
          </a:p>
          <a:p>
            <a:endParaRPr lang="nl-BE" dirty="0"/>
          </a:p>
          <a:p>
            <a:pPr algn="l"/>
            <a:r>
              <a:rPr lang="nl-BE" b="0" i="0" dirty="0">
                <a:solidFill>
                  <a:srgbClr val="D1D5DB"/>
                </a:solidFill>
                <a:effectLst/>
                <a:latin typeface="Söhne"/>
              </a:rPr>
              <a:t>Hier is een voorbeeld van hoe contextueel denken kan worden toegepast, rekening houdend met de interactie tussen persoon A, persoon B en de bredere sociale context:</a:t>
            </a:r>
          </a:p>
          <a:p>
            <a:pPr algn="l"/>
            <a:endParaRPr lang="nl-BE" b="0" i="0" dirty="0">
              <a:solidFill>
                <a:srgbClr val="D1D5DB"/>
              </a:solidFill>
              <a:effectLst/>
              <a:latin typeface="Söhne"/>
            </a:endParaRPr>
          </a:p>
          <a:p>
            <a:pPr algn="l"/>
            <a:r>
              <a:rPr lang="nl-BE" b="0" i="0" dirty="0">
                <a:effectLst/>
                <a:latin typeface="Söhne"/>
              </a:rPr>
              <a:t>Interculturaliteit</a:t>
            </a:r>
          </a:p>
          <a:p>
            <a:pPr algn="l"/>
            <a:endParaRPr lang="nl-BE" b="0" i="0" dirty="0">
              <a:effectLst/>
              <a:latin typeface="Söhne"/>
            </a:endParaRPr>
          </a:p>
          <a:p>
            <a:pPr algn="l">
              <a:buFont typeface="Arial" panose="020B0604020202020204" pitchFamily="34" charset="0"/>
              <a:buNone/>
            </a:pPr>
            <a:r>
              <a:rPr lang="nl-BE" b="1" i="0" dirty="0">
                <a:solidFill>
                  <a:srgbClr val="D1D5DB"/>
                </a:solidFill>
                <a:effectLst/>
                <a:latin typeface="Söhne"/>
              </a:rPr>
              <a:t>Persoon A (Gastarbeider)</a:t>
            </a:r>
            <a:r>
              <a:rPr lang="nl-BE" b="0" i="0" dirty="0">
                <a:solidFill>
                  <a:srgbClr val="D1D5DB"/>
                </a:solidFill>
                <a:effectLst/>
                <a:latin typeface="Söhne"/>
              </a:rPr>
              <a:t>: Heeft misschien een achtergrond van hard werken en weinig spreken in een hiërarchische cultuur.</a:t>
            </a:r>
          </a:p>
          <a:p>
            <a:pPr algn="l">
              <a:buFont typeface="Arial" panose="020B0604020202020204" pitchFamily="34" charset="0"/>
              <a:buNone/>
            </a:pPr>
            <a:r>
              <a:rPr lang="nl-BE" b="1" i="0" dirty="0">
                <a:solidFill>
                  <a:srgbClr val="D1D5DB"/>
                </a:solidFill>
                <a:effectLst/>
                <a:latin typeface="Söhne"/>
              </a:rPr>
              <a:t>Persoon B (Moderne Manager)</a:t>
            </a:r>
            <a:r>
              <a:rPr lang="nl-BE" b="0" i="0" dirty="0">
                <a:solidFill>
                  <a:srgbClr val="D1D5DB"/>
                </a:solidFill>
                <a:effectLst/>
                <a:latin typeface="Söhne"/>
              </a:rPr>
              <a:t>: Waardeert open communicatie en verwacht initiatief van teamleden.</a:t>
            </a:r>
          </a:p>
          <a:p>
            <a:pPr algn="l">
              <a:buFont typeface="Arial" panose="020B0604020202020204" pitchFamily="34" charset="0"/>
              <a:buNone/>
            </a:pPr>
            <a:r>
              <a:rPr lang="nl-BE" b="1" i="0" dirty="0">
                <a:solidFill>
                  <a:srgbClr val="D1D5DB"/>
                </a:solidFill>
                <a:effectLst/>
                <a:latin typeface="Söhne"/>
              </a:rPr>
              <a:t>Sociale Context</a:t>
            </a:r>
            <a:r>
              <a:rPr lang="nl-BE" b="0" i="0" dirty="0">
                <a:solidFill>
                  <a:srgbClr val="D1D5DB"/>
                </a:solidFill>
                <a:effectLst/>
                <a:latin typeface="Söhne"/>
              </a:rPr>
              <a:t>: Een bedrijfscultuur die innovatie en openheid bevordert.</a:t>
            </a:r>
          </a:p>
          <a:p>
            <a:pPr algn="l">
              <a:buFont typeface="Arial" panose="020B0604020202020204" pitchFamily="34" charset="0"/>
              <a:buNone/>
            </a:pPr>
            <a:r>
              <a:rPr lang="nl-BE" b="1" i="0" dirty="0">
                <a:solidFill>
                  <a:srgbClr val="D1D5DB"/>
                </a:solidFill>
                <a:effectLst/>
                <a:latin typeface="Söhne"/>
              </a:rPr>
              <a:t>Voorbeeld</a:t>
            </a:r>
            <a:r>
              <a:rPr lang="nl-BE" b="0" i="0" dirty="0">
                <a:solidFill>
                  <a:srgbClr val="D1D5DB"/>
                </a:solidFill>
                <a:effectLst/>
                <a:latin typeface="Söhne"/>
              </a:rPr>
              <a:t>: Persoon A kan terughoudend zijn om ideeën te delen, niet vanwege gebrek aan ideeën, maar vanwege een cultureel ingebed respect voor hiërarchie. Persoon B kan dit zien als gebrek aan initiatief, zonder de culturele achtergrond van persoon A in overweging te nemen.</a:t>
            </a:r>
          </a:p>
          <a:p>
            <a:pPr algn="l">
              <a:buFont typeface="Arial" panose="020B0604020202020204" pitchFamily="34" charset="0"/>
              <a:buNone/>
            </a:pPr>
            <a:endParaRPr lang="nl-BE" b="0" i="0" dirty="0">
              <a:solidFill>
                <a:srgbClr val="D1D5DB"/>
              </a:solidFill>
              <a:effectLst/>
              <a:latin typeface="Söhne"/>
            </a:endParaRPr>
          </a:p>
          <a:p>
            <a:pPr marL="0" indent="0" algn="l">
              <a:buFont typeface="Arial" panose="020B0604020202020204" pitchFamily="34" charset="0"/>
              <a:buNone/>
            </a:pPr>
            <a:r>
              <a:rPr lang="nl-BE" b="0" i="0" dirty="0">
                <a:solidFill>
                  <a:srgbClr val="D1D5DB"/>
                </a:solidFill>
                <a:effectLst/>
                <a:latin typeface="Söhne"/>
              </a:rPr>
              <a:t>Dit voorbeeld toont aan hoe contextueel denken ons kan helpen om dieper te kijken dan de oppervlakte en de unieke achtergronden en omstandigheden van individuen in overweging te nemen voor een meer inclusieve en effectieve interactie.</a:t>
            </a:r>
          </a:p>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11</a:t>
            </a:fld>
            <a:endParaRPr lang="nl-BE"/>
          </a:p>
        </p:txBody>
      </p:sp>
    </p:spTree>
    <p:extLst>
      <p:ext uri="{BB962C8B-B14F-4D97-AF65-F5344CB8AC3E}">
        <p14:creationId xmlns:p14="http://schemas.microsoft.com/office/powerpoint/2010/main" val="2825689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b="0" i="0" dirty="0">
                <a:solidFill>
                  <a:srgbClr val="D1D5DB"/>
                </a:solidFill>
                <a:effectLst/>
                <a:latin typeface="Söhne"/>
              </a:rPr>
              <a:t>Dit concept benadrukt het belang van het zien van mensen als individuen met unieke ervaringen, gevoelens en gedachten, in plaats van hen enkel te definiëren door hun groepscultuur of sociale categorie. </a:t>
            </a:r>
          </a:p>
          <a:p>
            <a:pPr algn="l"/>
            <a:endParaRPr lang="nl-BE" b="0" i="0" dirty="0">
              <a:solidFill>
                <a:srgbClr val="D1D5DB"/>
              </a:solidFill>
              <a:effectLst/>
              <a:latin typeface="Söhne"/>
            </a:endParaRPr>
          </a:p>
          <a:p>
            <a:pPr algn="l"/>
            <a:r>
              <a:rPr lang="nl-BE" b="0" i="0" dirty="0">
                <a:effectLst/>
                <a:latin typeface="Söhne"/>
              </a:rPr>
              <a:t>Basis van het Concept</a:t>
            </a:r>
          </a:p>
          <a:p>
            <a:pPr algn="l">
              <a:buFont typeface="Arial" panose="020B0604020202020204" pitchFamily="34" charset="0"/>
              <a:buNone/>
            </a:pPr>
            <a:r>
              <a:rPr lang="nl-BE" b="1" i="0" dirty="0">
                <a:solidFill>
                  <a:srgbClr val="D1D5DB"/>
                </a:solidFill>
                <a:effectLst/>
                <a:latin typeface="Söhne"/>
              </a:rPr>
              <a:t>Voorbij Stereotypen</a:t>
            </a:r>
            <a:r>
              <a:rPr lang="nl-BE" b="0" i="0" dirty="0">
                <a:solidFill>
                  <a:srgbClr val="D1D5DB"/>
                </a:solidFill>
                <a:effectLst/>
                <a:latin typeface="Söhne"/>
              </a:rPr>
              <a:t>: Het overstijgt de neiging om mensen te zien als vertegenwoordigers van een cultuur, geslacht, leeftijdsgroep of enige andere sociale categorie.</a:t>
            </a:r>
          </a:p>
          <a:p>
            <a:pPr algn="l">
              <a:buFont typeface="Arial" panose="020B0604020202020204" pitchFamily="34" charset="0"/>
              <a:buNone/>
            </a:pPr>
            <a:r>
              <a:rPr lang="nl-BE" b="1" i="0" dirty="0">
                <a:solidFill>
                  <a:srgbClr val="D1D5DB"/>
                </a:solidFill>
                <a:effectLst/>
                <a:latin typeface="Söhne"/>
              </a:rPr>
              <a:t>Individuele Ontmoetingen</a:t>
            </a:r>
            <a:r>
              <a:rPr lang="nl-BE" b="0" i="0" dirty="0">
                <a:solidFill>
                  <a:srgbClr val="D1D5DB"/>
                </a:solidFill>
                <a:effectLst/>
                <a:latin typeface="Söhne"/>
              </a:rPr>
              <a:t>: Het richt zich op de interactie tussen individuen, waarbij elke persoon wordt gezien als een uniek wezen met een persoonlijke geschiedenis en perspectieven.</a:t>
            </a:r>
          </a:p>
          <a:p>
            <a:pPr algn="l">
              <a:buFont typeface="Arial" panose="020B0604020202020204" pitchFamily="34" charset="0"/>
              <a:buNone/>
            </a:pPr>
            <a:endParaRPr lang="nl-BE" b="0" i="0" dirty="0">
              <a:solidFill>
                <a:srgbClr val="D1D5DB"/>
              </a:solidFill>
              <a:effectLst/>
              <a:latin typeface="Söhne"/>
            </a:endParaRPr>
          </a:p>
          <a:p>
            <a:pPr marL="0" indent="0" algn="l">
              <a:buFont typeface="Arial" panose="020B0604020202020204" pitchFamily="34" charset="0"/>
              <a:buNone/>
            </a:pPr>
            <a:r>
              <a:rPr lang="nl-BE" b="0" i="0" dirty="0">
                <a:effectLst/>
                <a:latin typeface="Söhne"/>
              </a:rPr>
              <a:t>Hoe het Werkt</a:t>
            </a:r>
          </a:p>
          <a:p>
            <a:pPr algn="l">
              <a:buFont typeface="Arial" panose="020B0604020202020204" pitchFamily="34" charset="0"/>
              <a:buNone/>
            </a:pPr>
            <a:r>
              <a:rPr lang="nl-BE" b="1" i="0" dirty="0">
                <a:solidFill>
                  <a:srgbClr val="D1D5DB"/>
                </a:solidFill>
                <a:effectLst/>
                <a:latin typeface="Söhne"/>
              </a:rPr>
              <a:t>Persoonlijke Verhalen</a:t>
            </a:r>
            <a:r>
              <a:rPr lang="nl-BE" b="0" i="0" dirty="0">
                <a:solidFill>
                  <a:srgbClr val="D1D5DB"/>
                </a:solidFill>
                <a:effectLst/>
                <a:latin typeface="Söhne"/>
              </a:rPr>
              <a:t>: Het herkent dat ieder individu een eigen verhaal heeft dat niet volledig kan worden uitgelegd door hun groepsidentiteit.</a:t>
            </a:r>
          </a:p>
          <a:p>
            <a:pPr algn="l">
              <a:buFont typeface="Arial" panose="020B0604020202020204" pitchFamily="34" charset="0"/>
              <a:buNone/>
            </a:pPr>
            <a:r>
              <a:rPr lang="nl-BE" b="1" i="0" dirty="0">
                <a:solidFill>
                  <a:srgbClr val="D1D5DB"/>
                </a:solidFill>
                <a:effectLst/>
                <a:latin typeface="Söhne"/>
              </a:rPr>
              <a:t>Unieke Interacties</a:t>
            </a:r>
            <a:r>
              <a:rPr lang="nl-BE" b="0" i="0" dirty="0">
                <a:solidFill>
                  <a:srgbClr val="D1D5DB"/>
                </a:solidFill>
                <a:effectLst/>
                <a:latin typeface="Söhne"/>
              </a:rPr>
              <a:t>: Elke interactie is uniek omdat het een ontmoeting is tussen twee unieke individuen, niet tussen twee stereotypische vertegenwoordigers van hun groepen.</a:t>
            </a:r>
          </a:p>
          <a:p>
            <a:pPr algn="l">
              <a:buFont typeface="Arial" panose="020B0604020202020204" pitchFamily="34" charset="0"/>
              <a:buNone/>
            </a:pPr>
            <a:endParaRPr lang="nl-BE" b="0" i="0" dirty="0">
              <a:solidFill>
                <a:srgbClr val="D1D5DB"/>
              </a:solidFill>
              <a:effectLst/>
              <a:latin typeface="Söhne"/>
            </a:endParaRPr>
          </a:p>
          <a:p>
            <a:pPr marL="0" indent="0" algn="l">
              <a:buFont typeface="Arial" panose="020B0604020202020204" pitchFamily="34" charset="0"/>
              <a:buNone/>
            </a:pPr>
            <a:r>
              <a:rPr lang="nl-BE" b="0" i="0" dirty="0">
                <a:effectLst/>
                <a:latin typeface="Söhne"/>
              </a:rPr>
              <a:t>Belang van het Concept</a:t>
            </a:r>
          </a:p>
          <a:p>
            <a:pPr algn="l">
              <a:buFont typeface="Arial" panose="020B0604020202020204" pitchFamily="34" charset="0"/>
              <a:buNone/>
            </a:pPr>
            <a:r>
              <a:rPr lang="nl-BE" b="1" i="0" dirty="0">
                <a:solidFill>
                  <a:srgbClr val="D1D5DB"/>
                </a:solidFill>
                <a:effectLst/>
                <a:latin typeface="Söhne"/>
              </a:rPr>
              <a:t>Empathie en Begrip</a:t>
            </a:r>
            <a:r>
              <a:rPr lang="nl-BE" b="0" i="0" dirty="0">
                <a:solidFill>
                  <a:srgbClr val="D1D5DB"/>
                </a:solidFill>
                <a:effectLst/>
                <a:latin typeface="Söhne"/>
              </a:rPr>
              <a:t>: Het bevordert dieper begrip en empathie, wat essentieel is voor effectieve communicatie en samenwerking.</a:t>
            </a:r>
          </a:p>
          <a:p>
            <a:pPr algn="l">
              <a:buFont typeface="Arial" panose="020B0604020202020204" pitchFamily="34" charset="0"/>
              <a:buNone/>
            </a:pPr>
            <a:r>
              <a:rPr lang="nl-BE" b="1" i="0" dirty="0">
                <a:solidFill>
                  <a:srgbClr val="D1D5DB"/>
                </a:solidFill>
                <a:effectLst/>
                <a:latin typeface="Söhne"/>
              </a:rPr>
              <a:t>Verrijking van Perspectieven</a:t>
            </a:r>
            <a:r>
              <a:rPr lang="nl-BE" b="0" i="0" dirty="0">
                <a:solidFill>
                  <a:srgbClr val="D1D5DB"/>
                </a:solidFill>
                <a:effectLst/>
                <a:latin typeface="Söhne"/>
              </a:rPr>
              <a:t>: Het biedt een meer genuanceerd en rijk beeld van sociale interacties, vrij van de beperkingen van stereotypen en vooroordelen.</a:t>
            </a:r>
          </a:p>
          <a:p>
            <a:pPr algn="l">
              <a:buFont typeface="Arial" panose="020B0604020202020204" pitchFamily="34" charset="0"/>
              <a:buNone/>
            </a:pPr>
            <a:endParaRPr lang="nl-BE" b="0" i="0" dirty="0">
              <a:solidFill>
                <a:srgbClr val="D1D5DB"/>
              </a:solidFill>
              <a:effectLst/>
              <a:latin typeface="Söhne"/>
            </a:endParaRPr>
          </a:p>
          <a:p>
            <a:r>
              <a:rPr lang="nl-BE" b="0" i="0" dirty="0">
                <a:effectLst/>
                <a:latin typeface="Söhne"/>
              </a:rPr>
              <a:t>Toepassing </a:t>
            </a:r>
            <a:endParaRPr lang="nl-BE" dirty="0">
              <a:solidFill>
                <a:srgbClr val="000000"/>
              </a:solidFill>
              <a:latin typeface="Söhne"/>
            </a:endParaRPr>
          </a:p>
          <a:p>
            <a:endParaRPr lang="nl-BE" dirty="0">
              <a:solidFill>
                <a:srgbClr val="000000"/>
              </a:solidFill>
              <a:latin typeface="Söhne"/>
            </a:endParaRPr>
          </a:p>
          <a:p>
            <a:pPr marL="0" indent="0" algn="l">
              <a:buFont typeface="Arial" panose="020B0604020202020204" pitchFamily="34" charset="0"/>
              <a:buNone/>
            </a:pPr>
            <a:r>
              <a:rPr lang="nl-BE" b="1" dirty="0" err="1">
                <a:solidFill>
                  <a:srgbClr val="D1D5DB"/>
                </a:solidFill>
                <a:latin typeface="Söhne"/>
              </a:rPr>
              <a:t>Interculturaliteit</a:t>
            </a:r>
            <a:r>
              <a:rPr lang="nl-BE" b="0" i="0" dirty="0">
                <a:solidFill>
                  <a:srgbClr val="D1D5DB"/>
                </a:solidFill>
                <a:effectLst/>
                <a:latin typeface="Söhne"/>
              </a:rPr>
              <a:t>:</a:t>
            </a:r>
            <a:endParaRPr lang="nl-BE" dirty="0"/>
          </a:p>
          <a:p>
            <a:pPr marL="742950" lvl="1" indent="-285750" algn="l">
              <a:buFont typeface="+mj-lt"/>
              <a:buAutoNum type="arabicPeriod"/>
            </a:pPr>
            <a:r>
              <a:rPr lang="nl-BE" b="0" i="0" dirty="0">
                <a:solidFill>
                  <a:srgbClr val="D1D5DB"/>
                </a:solidFill>
                <a:effectLst/>
                <a:latin typeface="Söhne"/>
              </a:rPr>
              <a:t>In plaats van iemand te zien als de 'Aziatische collega' en te verwachten dat hij of zij bepaalde culturele normen vertegenwoordigt, wordt de persoon gezien als een individu met een unieke mix van culturele invloeden, persoonlijke ervaringen en persoonlijke voorkeuren.</a:t>
            </a:r>
          </a:p>
          <a:p>
            <a:pPr marL="742950" lvl="1" indent="-285750" algn="l">
              <a:buFont typeface="+mj-lt"/>
              <a:buAutoNum type="arabicPeriod"/>
            </a:pPr>
            <a:endParaRPr lang="nl-BE" b="0" i="0" dirty="0">
              <a:solidFill>
                <a:srgbClr val="D1D5DB"/>
              </a:solidFill>
              <a:effectLst/>
              <a:latin typeface="Söhne"/>
            </a:endParaRPr>
          </a:p>
          <a:p>
            <a:pPr algn="l"/>
            <a:r>
              <a:rPr lang="nl-BE" b="0" i="0" dirty="0">
                <a:solidFill>
                  <a:srgbClr val="D1D5DB"/>
                </a:solidFill>
                <a:effectLst/>
                <a:latin typeface="Söhne"/>
              </a:rPr>
              <a:t>Het concept "Niet culturen, maar mensen ontmoeten elkaar" nodigt ons uit om voorbij de oppervlakkige labels te kijken en elk individu te waarderen voor hun unieke bijdrage aan de sociale tapestry.</a:t>
            </a:r>
          </a:p>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12</a:t>
            </a:fld>
            <a:endParaRPr lang="nl-BE"/>
          </a:p>
        </p:txBody>
      </p:sp>
    </p:spTree>
    <p:extLst>
      <p:ext uri="{BB962C8B-B14F-4D97-AF65-F5344CB8AC3E}">
        <p14:creationId xmlns:p14="http://schemas.microsoft.com/office/powerpoint/2010/main" val="1154729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b="0" i="0" dirty="0">
                <a:solidFill>
                  <a:srgbClr val="D1D5DB"/>
                </a:solidFill>
                <a:effectLst/>
                <a:latin typeface="Söhne"/>
              </a:rPr>
              <a:t>Het concept van de 'aanname van de goede wil' gaat over het benaderen van interacties met anderen vanuit een positief perspectief, veronderstellend dat de intenties van anderen goed zijn, tenzij het tegendeel bewezen is. Dit bevordert een positieve, constructieve en empathische communicatie. </a:t>
            </a:r>
          </a:p>
          <a:p>
            <a:pPr algn="l"/>
            <a:endParaRPr lang="nl-BE" b="0" i="0" dirty="0">
              <a:solidFill>
                <a:srgbClr val="D1D5DB"/>
              </a:solidFill>
              <a:effectLst/>
              <a:latin typeface="Söhne"/>
            </a:endParaRPr>
          </a:p>
          <a:p>
            <a:pPr marL="0" indent="0" algn="l">
              <a:buFont typeface="Arial" panose="020B0604020202020204" pitchFamily="34" charset="0"/>
              <a:buNone/>
            </a:pPr>
            <a:r>
              <a:rPr lang="nl-BE" b="0" i="0" dirty="0">
                <a:effectLst/>
                <a:latin typeface="Söhne"/>
              </a:rPr>
              <a:t>Basis van het Concept</a:t>
            </a:r>
          </a:p>
          <a:p>
            <a:pPr algn="l">
              <a:buFont typeface="Arial" panose="020B0604020202020204" pitchFamily="34" charset="0"/>
              <a:buNone/>
            </a:pPr>
            <a:r>
              <a:rPr lang="nl-BE" b="1" i="0" dirty="0">
                <a:solidFill>
                  <a:srgbClr val="D1D5DB"/>
                </a:solidFill>
                <a:effectLst/>
                <a:latin typeface="Söhne"/>
              </a:rPr>
              <a:t>Positieve Uitgangspunt</a:t>
            </a:r>
            <a:r>
              <a:rPr lang="nl-BE" b="0" i="0" dirty="0">
                <a:solidFill>
                  <a:srgbClr val="D1D5DB"/>
                </a:solidFill>
                <a:effectLst/>
                <a:latin typeface="Söhne"/>
              </a:rPr>
              <a:t>: Het begint met de veronderstelling dat mensen in principe goede intenties hebben in hun acties en communicatie.</a:t>
            </a:r>
          </a:p>
          <a:p>
            <a:pPr algn="l">
              <a:buFont typeface="Arial" panose="020B0604020202020204" pitchFamily="34" charset="0"/>
              <a:buNone/>
            </a:pPr>
            <a:r>
              <a:rPr lang="nl-BE" b="1" i="0" dirty="0">
                <a:solidFill>
                  <a:srgbClr val="D1D5DB"/>
                </a:solidFill>
                <a:effectLst/>
                <a:latin typeface="Söhne"/>
              </a:rPr>
              <a:t>Empathie en Begrip</a:t>
            </a:r>
            <a:r>
              <a:rPr lang="nl-BE" b="0" i="0" dirty="0">
                <a:solidFill>
                  <a:srgbClr val="D1D5DB"/>
                </a:solidFill>
                <a:effectLst/>
                <a:latin typeface="Söhne"/>
              </a:rPr>
              <a:t>: Het stimuleert een houding van begrip en empathie, zelfs wanneer meningen verschillen of miscommunicatie optreedt.</a:t>
            </a:r>
          </a:p>
          <a:p>
            <a:pPr algn="l">
              <a:buFont typeface="Arial" panose="020B0604020202020204" pitchFamily="34" charset="0"/>
              <a:buNone/>
            </a:pPr>
            <a:endParaRPr lang="nl-BE" b="0" i="0" dirty="0">
              <a:solidFill>
                <a:srgbClr val="D1D5DB"/>
              </a:solidFill>
              <a:effectLst/>
              <a:latin typeface="Söhne"/>
            </a:endParaRPr>
          </a:p>
          <a:p>
            <a:pPr marL="0" indent="0" algn="l">
              <a:buFont typeface="Arial" panose="020B0604020202020204" pitchFamily="34" charset="0"/>
              <a:buNone/>
            </a:pPr>
            <a:r>
              <a:rPr lang="nl-BE" b="0" i="0" dirty="0">
                <a:effectLst/>
                <a:latin typeface="Söhne"/>
              </a:rPr>
              <a:t>Hoe het Werkt</a:t>
            </a:r>
          </a:p>
          <a:p>
            <a:pPr algn="l">
              <a:buFont typeface="Arial" panose="020B0604020202020204" pitchFamily="34" charset="0"/>
              <a:buNone/>
            </a:pPr>
            <a:r>
              <a:rPr lang="nl-BE" b="1" i="0" dirty="0">
                <a:solidFill>
                  <a:srgbClr val="D1D5DB"/>
                </a:solidFill>
                <a:effectLst/>
                <a:latin typeface="Söhne"/>
              </a:rPr>
              <a:t>Voorbij de Eerste Indruk</a:t>
            </a:r>
            <a:r>
              <a:rPr lang="nl-BE" b="0" i="0" dirty="0">
                <a:solidFill>
                  <a:srgbClr val="D1D5DB"/>
                </a:solidFill>
                <a:effectLst/>
                <a:latin typeface="Söhne"/>
              </a:rPr>
              <a:t>: Het moedigt ons aan om voorbij oppervlakkige oordelen of misverstanden te kijken en te zoeken naar de onderliggende positieve intenties van anderen.</a:t>
            </a:r>
          </a:p>
          <a:p>
            <a:pPr algn="l">
              <a:buFont typeface="Arial" panose="020B0604020202020204" pitchFamily="34" charset="0"/>
              <a:buNone/>
            </a:pPr>
            <a:r>
              <a:rPr lang="nl-BE" b="1" i="0" dirty="0">
                <a:solidFill>
                  <a:srgbClr val="D1D5DB"/>
                </a:solidFill>
                <a:effectLst/>
                <a:latin typeface="Söhne"/>
              </a:rPr>
              <a:t>Conflictbeheersing</a:t>
            </a:r>
            <a:r>
              <a:rPr lang="nl-BE" b="0" i="0" dirty="0">
                <a:solidFill>
                  <a:srgbClr val="D1D5DB"/>
                </a:solidFill>
                <a:effectLst/>
                <a:latin typeface="Söhne"/>
              </a:rPr>
              <a:t>: Het helpt bij het de-escaleren van potentiële conflicten door ervan uit te gaan dat de ander niet opzettelijk schadelijk of respectloos is.</a:t>
            </a:r>
          </a:p>
          <a:p>
            <a:pPr algn="l">
              <a:buFont typeface="Arial" panose="020B0604020202020204" pitchFamily="34" charset="0"/>
              <a:buNone/>
            </a:pPr>
            <a:endParaRPr lang="nl-BE" b="0" i="0" dirty="0">
              <a:solidFill>
                <a:srgbClr val="D1D5DB"/>
              </a:solidFill>
              <a:effectLst/>
              <a:latin typeface="Söhne"/>
            </a:endParaRPr>
          </a:p>
          <a:p>
            <a:pPr marL="0" indent="0" algn="l">
              <a:buFont typeface="Arial" panose="020B0604020202020204" pitchFamily="34" charset="0"/>
              <a:buNone/>
            </a:pPr>
            <a:r>
              <a:rPr lang="nl-BE" b="0" i="0" dirty="0">
                <a:effectLst/>
                <a:latin typeface="Söhne"/>
              </a:rPr>
              <a:t>Belang van het Concept</a:t>
            </a:r>
          </a:p>
          <a:p>
            <a:pPr algn="l">
              <a:buFont typeface="Arial" panose="020B0604020202020204" pitchFamily="34" charset="0"/>
              <a:buNone/>
            </a:pPr>
            <a:r>
              <a:rPr lang="nl-BE" b="1" i="0" dirty="0">
                <a:solidFill>
                  <a:srgbClr val="D1D5DB"/>
                </a:solidFill>
                <a:effectLst/>
                <a:latin typeface="Söhne"/>
              </a:rPr>
              <a:t>Bevordert Openheid</a:t>
            </a:r>
            <a:r>
              <a:rPr lang="nl-BE" b="0" i="0" dirty="0">
                <a:solidFill>
                  <a:srgbClr val="D1D5DB"/>
                </a:solidFill>
                <a:effectLst/>
                <a:latin typeface="Söhne"/>
              </a:rPr>
              <a:t>: Het creëert een veilige en open omgeving waarin mensen zich vrij voelen om zich te uiten zonder angst voor onmiddellijke veroordeling.</a:t>
            </a:r>
          </a:p>
          <a:p>
            <a:pPr algn="l">
              <a:buFont typeface="Arial" panose="020B0604020202020204" pitchFamily="34" charset="0"/>
              <a:buNone/>
            </a:pPr>
            <a:r>
              <a:rPr lang="nl-BE" b="1" i="0" dirty="0">
                <a:solidFill>
                  <a:srgbClr val="D1D5DB"/>
                </a:solidFill>
                <a:effectLst/>
                <a:latin typeface="Söhne"/>
              </a:rPr>
              <a:t>Ondersteunt Samenwerking</a:t>
            </a:r>
            <a:r>
              <a:rPr lang="nl-BE" b="0" i="0" dirty="0">
                <a:solidFill>
                  <a:srgbClr val="D1D5DB"/>
                </a:solidFill>
                <a:effectLst/>
                <a:latin typeface="Söhne"/>
              </a:rPr>
              <a:t>: Het bevordert samenwerking en vertrouwen door een basis van wederzijds respect en positieve intentie te leggen.</a:t>
            </a:r>
          </a:p>
          <a:p>
            <a:endParaRPr lang="nl-BE" dirty="0"/>
          </a:p>
          <a:p>
            <a:r>
              <a:rPr lang="nl-BE" b="0" i="0" dirty="0">
                <a:solidFill>
                  <a:srgbClr val="D1D5DB"/>
                </a:solidFill>
                <a:effectLst/>
                <a:latin typeface="Söhne"/>
              </a:rPr>
              <a:t>Hier</a:t>
            </a:r>
            <a:r>
              <a:rPr lang="nl-BE" dirty="0">
                <a:solidFill>
                  <a:srgbClr val="D1D5DB"/>
                </a:solidFill>
                <a:latin typeface="Söhne"/>
              </a:rPr>
              <a:t> is een voorbeeld</a:t>
            </a:r>
            <a:r>
              <a:rPr lang="nl-BE" b="0" i="0" dirty="0">
                <a:solidFill>
                  <a:srgbClr val="D1D5DB"/>
                </a:solidFill>
                <a:effectLst/>
                <a:latin typeface="Söhne"/>
              </a:rPr>
              <a:t> van hoe de 'aanname van de goede wil' kan worden toegepast:</a:t>
            </a:r>
          </a:p>
          <a:p>
            <a:endParaRPr lang="nl-BE" dirty="0">
              <a:solidFill>
                <a:srgbClr val="D1D5DB"/>
              </a:solidFill>
              <a:latin typeface="Söhne"/>
            </a:endParaRPr>
          </a:p>
          <a:p>
            <a:pPr marL="0" indent="0" algn="l">
              <a:buFont typeface="Arial" panose="020B0604020202020204" pitchFamily="34" charset="0"/>
              <a:buNone/>
            </a:pPr>
            <a:r>
              <a:rPr lang="nl-BE" b="0" i="0" dirty="0">
                <a:effectLst/>
                <a:latin typeface="Söhne"/>
              </a:rPr>
              <a:t>Interculturaliteit</a:t>
            </a:r>
          </a:p>
          <a:p>
            <a:pPr algn="l">
              <a:buFont typeface="Arial" panose="020B0604020202020204" pitchFamily="34" charset="0"/>
              <a:buNone/>
            </a:pPr>
            <a:r>
              <a:rPr lang="nl-BE" b="1" i="0" dirty="0">
                <a:solidFill>
                  <a:srgbClr val="D1D5DB"/>
                </a:solidFill>
                <a:effectLst/>
                <a:latin typeface="Söhne"/>
              </a:rPr>
              <a:t>Voorbeeld</a:t>
            </a:r>
            <a:r>
              <a:rPr lang="nl-BE" b="0" i="0" dirty="0">
                <a:solidFill>
                  <a:srgbClr val="D1D5DB"/>
                </a:solidFill>
                <a:effectLst/>
                <a:latin typeface="Söhne"/>
              </a:rPr>
              <a:t>: Wanneer een collega uit een andere cultuur een deadline mist, ga je uit van de goede wil door te overwegen dat er misschien verschillen zijn in de perceptie van tijd en urgentie, in plaats van onmiddellijk te veronderstellen dat de collega onverantwoordelijk is.</a:t>
            </a:r>
          </a:p>
          <a:p>
            <a:pPr algn="l">
              <a:buFont typeface="Arial" panose="020B0604020202020204" pitchFamily="34" charset="0"/>
              <a:buNone/>
            </a:pPr>
            <a:endParaRPr lang="nl-BE" b="0" i="0" dirty="0">
              <a:solidFill>
                <a:srgbClr val="D1D5DB"/>
              </a:solidFill>
              <a:effectLst/>
              <a:latin typeface="Söhne"/>
            </a:endParaRPr>
          </a:p>
          <a:p>
            <a:pPr algn="l"/>
            <a:r>
              <a:rPr lang="nl-BE" b="0" i="0" dirty="0">
                <a:solidFill>
                  <a:srgbClr val="D1D5DB"/>
                </a:solidFill>
                <a:effectLst/>
                <a:latin typeface="Söhne"/>
              </a:rPr>
              <a:t>Dit voorbeeld toont aan hoe de 'aanname van de goede wil' ons helpt om een positiever en empathischer perspectief te hanteren in onze interacties, rekening houdend met de unieke achtergronden en uitdagingen van elke persoon. Dit bevordert niet alleen een meer inclusieve omgeving, maar helpt ook om misverstanden en conflicten te verminderen.</a:t>
            </a:r>
          </a:p>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13</a:t>
            </a:fld>
            <a:endParaRPr lang="nl-BE"/>
          </a:p>
        </p:txBody>
      </p:sp>
    </p:spTree>
    <p:extLst>
      <p:ext uri="{BB962C8B-B14F-4D97-AF65-F5344CB8AC3E}">
        <p14:creationId xmlns:p14="http://schemas.microsoft.com/office/powerpoint/2010/main" val="3158938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b="0" i="0" dirty="0">
                <a:solidFill>
                  <a:srgbClr val="D1D5DB"/>
                </a:solidFill>
                <a:effectLst/>
                <a:latin typeface="Söhne"/>
              </a:rPr>
              <a:t>Het concept van ‘Waardenconflict' herkent dat hoewel de fundamentele menselijke waarden universeel kunnen zijn, de prioriteit die aan deze waarden wordt gegeven en de manier waarop ze tot uiting komen in gedrag (normen) kan variëren tussen samenlevingen, groepen en individuen. Dit leidt tot de noodzaak van een onderhandelbaar kader voor normen, en een niet-onderhandelbaar kader voor fundamentele waarden zoals mensenrechten. </a:t>
            </a:r>
          </a:p>
          <a:p>
            <a:pPr algn="l"/>
            <a:endParaRPr lang="nl-BE" b="0" i="0" dirty="0">
              <a:solidFill>
                <a:srgbClr val="D1D5DB"/>
              </a:solidFill>
              <a:effectLst/>
              <a:latin typeface="Söhne"/>
            </a:endParaRPr>
          </a:p>
          <a:p>
            <a:pPr algn="l"/>
            <a:r>
              <a:rPr lang="nl-BE" b="0" i="0" dirty="0">
                <a:effectLst/>
                <a:latin typeface="Söhne"/>
              </a:rPr>
              <a:t>Basis van het Concept</a:t>
            </a:r>
          </a:p>
          <a:p>
            <a:pPr algn="l">
              <a:buFont typeface="Arial" panose="020B0604020202020204" pitchFamily="34" charset="0"/>
              <a:buNone/>
            </a:pPr>
            <a:r>
              <a:rPr lang="nl-BE" b="1" i="0" dirty="0">
                <a:solidFill>
                  <a:srgbClr val="D1D5DB"/>
                </a:solidFill>
                <a:effectLst/>
                <a:latin typeface="Söhne"/>
              </a:rPr>
              <a:t>Universele Waarden</a:t>
            </a:r>
            <a:r>
              <a:rPr lang="nl-BE" b="0" i="0" dirty="0">
                <a:solidFill>
                  <a:srgbClr val="D1D5DB"/>
                </a:solidFill>
                <a:effectLst/>
                <a:latin typeface="Söhne"/>
              </a:rPr>
              <a:t>: Er is een erkenning dat basiswaarden zoals respect, eerlijkheid en integriteit universeel zijn, maar de prioriteit en interpretatie ervan kunnen verschillen.</a:t>
            </a:r>
          </a:p>
          <a:p>
            <a:pPr algn="l">
              <a:buFont typeface="Arial" panose="020B0604020202020204" pitchFamily="34" charset="0"/>
              <a:buNone/>
            </a:pPr>
            <a:r>
              <a:rPr lang="nl-BE" b="1" i="0" dirty="0">
                <a:solidFill>
                  <a:srgbClr val="D1D5DB"/>
                </a:solidFill>
                <a:effectLst/>
                <a:latin typeface="Söhne"/>
              </a:rPr>
              <a:t>Verscheidenheid in Normen</a:t>
            </a:r>
            <a:r>
              <a:rPr lang="nl-BE" b="0" i="0" dirty="0">
                <a:solidFill>
                  <a:srgbClr val="D1D5DB"/>
                </a:solidFill>
                <a:effectLst/>
                <a:latin typeface="Söhne"/>
              </a:rPr>
              <a:t>: De specifieke gedragsnormen die waarden tot uitdrukking brengen, kunnen sterk variëren, wat soms tot misverstanden of conflicten kan leiden.</a:t>
            </a:r>
          </a:p>
          <a:p>
            <a:pPr algn="l">
              <a:buFont typeface="Arial" panose="020B0604020202020204" pitchFamily="34" charset="0"/>
              <a:buNone/>
            </a:pPr>
            <a:endParaRPr lang="nl-BE" b="0" i="0" dirty="0">
              <a:solidFill>
                <a:srgbClr val="D1D5DB"/>
              </a:solidFill>
              <a:effectLst/>
              <a:latin typeface="Söhne"/>
            </a:endParaRPr>
          </a:p>
          <a:p>
            <a:pPr marL="0" indent="0" algn="l">
              <a:buFont typeface="Arial" panose="020B0604020202020204" pitchFamily="34" charset="0"/>
              <a:buNone/>
            </a:pPr>
            <a:r>
              <a:rPr lang="nl-BE" b="0" i="0" dirty="0">
                <a:effectLst/>
                <a:latin typeface="Söhne"/>
              </a:rPr>
              <a:t>Hoe het Werkt</a:t>
            </a:r>
          </a:p>
          <a:p>
            <a:pPr algn="l">
              <a:buFont typeface="Arial" panose="020B0604020202020204" pitchFamily="34" charset="0"/>
              <a:buNone/>
            </a:pPr>
            <a:r>
              <a:rPr lang="nl-BE" b="1" i="0" dirty="0">
                <a:solidFill>
                  <a:srgbClr val="D1D5DB"/>
                </a:solidFill>
                <a:effectLst/>
                <a:latin typeface="Söhne"/>
              </a:rPr>
              <a:t>Onderhandelbaar Kader</a:t>
            </a:r>
            <a:r>
              <a:rPr lang="nl-BE" b="0" i="0" dirty="0">
                <a:solidFill>
                  <a:srgbClr val="D1D5DB"/>
                </a:solidFill>
                <a:effectLst/>
                <a:latin typeface="Söhne"/>
              </a:rPr>
              <a:t>: In dit kader zijn normen flexibel en kunnen ze worden aangepast door dialoog en onderhandeling. Dit is vaak het geval in interpersoonlijke interacties en groepsdynamiek, waar begrip en aanpassing mogelijk zijn.</a:t>
            </a:r>
          </a:p>
          <a:p>
            <a:pPr algn="l">
              <a:buFont typeface="Arial" panose="020B0604020202020204" pitchFamily="34" charset="0"/>
              <a:buNone/>
            </a:pPr>
            <a:r>
              <a:rPr lang="nl-BE" b="1" i="0" dirty="0">
                <a:solidFill>
                  <a:srgbClr val="D1D5DB"/>
                </a:solidFill>
                <a:effectLst/>
                <a:latin typeface="Söhne"/>
              </a:rPr>
              <a:t>Niet-Onderhandelbaar Kader</a:t>
            </a:r>
            <a:r>
              <a:rPr lang="nl-BE" b="0" i="0" dirty="0">
                <a:solidFill>
                  <a:srgbClr val="D1D5DB"/>
                </a:solidFill>
                <a:effectLst/>
                <a:latin typeface="Söhne"/>
              </a:rPr>
              <a:t>: Dit kader omvat universele mensenrechten en fundamentele waarden die niet ter discussie staan. Het respecteren van deze rechten is essentieel, ongeacht culturele verschillen.</a:t>
            </a:r>
          </a:p>
          <a:p>
            <a:pPr marL="0" indent="0" algn="l">
              <a:buFont typeface="Arial" panose="020B0604020202020204" pitchFamily="34" charset="0"/>
              <a:buNone/>
            </a:pPr>
            <a:endParaRPr lang="nl-BE" b="0" i="0" dirty="0">
              <a:effectLst/>
              <a:latin typeface="Söhne"/>
            </a:endParaRPr>
          </a:p>
          <a:p>
            <a:pPr marL="0" indent="0" algn="l">
              <a:buFont typeface="Arial" panose="020B0604020202020204" pitchFamily="34" charset="0"/>
              <a:buNone/>
            </a:pPr>
            <a:r>
              <a:rPr lang="nl-BE" b="0" i="0" dirty="0">
                <a:effectLst/>
                <a:latin typeface="Söhne"/>
              </a:rPr>
              <a:t>Belang van het Concept</a:t>
            </a:r>
          </a:p>
          <a:p>
            <a:pPr algn="l">
              <a:buFont typeface="Arial" panose="020B0604020202020204" pitchFamily="34" charset="0"/>
              <a:buNone/>
            </a:pPr>
            <a:r>
              <a:rPr lang="nl-BE" b="1" i="0" dirty="0">
                <a:solidFill>
                  <a:srgbClr val="D1D5DB"/>
                </a:solidFill>
                <a:effectLst/>
                <a:latin typeface="Söhne"/>
              </a:rPr>
              <a:t>Navigeren van Diversiteit</a:t>
            </a:r>
            <a:r>
              <a:rPr lang="nl-BE" b="0" i="0" dirty="0">
                <a:solidFill>
                  <a:srgbClr val="D1D5DB"/>
                </a:solidFill>
                <a:effectLst/>
                <a:latin typeface="Söhne"/>
              </a:rPr>
              <a:t>: Het biedt een raamwerk voor het navigeren van de complexiteit van menselijke interacties in een multiculturele wereld.</a:t>
            </a:r>
          </a:p>
          <a:p>
            <a:pPr algn="l">
              <a:buFont typeface="Arial" panose="020B0604020202020204" pitchFamily="34" charset="0"/>
              <a:buNone/>
            </a:pPr>
            <a:r>
              <a:rPr lang="nl-BE" b="1" i="0" dirty="0">
                <a:solidFill>
                  <a:srgbClr val="D1D5DB"/>
                </a:solidFill>
                <a:effectLst/>
                <a:latin typeface="Söhne"/>
              </a:rPr>
              <a:t>Bescherming van Fundamentele Waarden</a:t>
            </a:r>
            <a:r>
              <a:rPr lang="nl-BE" b="0" i="0" dirty="0">
                <a:solidFill>
                  <a:srgbClr val="D1D5DB"/>
                </a:solidFill>
                <a:effectLst/>
                <a:latin typeface="Söhne"/>
              </a:rPr>
              <a:t>: Het benadrukt het belang van het beschermen van fundamentele menselijke waarden en rechten, wat essentieel is voor een rechtvaardige en vreedzame samenleving.</a:t>
            </a:r>
          </a:p>
          <a:p>
            <a:pPr algn="l">
              <a:buFont typeface="Arial" panose="020B0604020202020204" pitchFamily="34" charset="0"/>
              <a:buNone/>
            </a:pPr>
            <a:endParaRPr lang="nl-BE" b="0" i="0" dirty="0">
              <a:solidFill>
                <a:srgbClr val="D1D5DB"/>
              </a:solidFill>
              <a:effectLst/>
              <a:latin typeface="Söhne"/>
            </a:endParaRPr>
          </a:p>
          <a:p>
            <a:pPr algn="l"/>
            <a:r>
              <a:rPr lang="nl-BE" b="0" i="0" dirty="0">
                <a:effectLst/>
                <a:latin typeface="Söhne"/>
              </a:rPr>
              <a:t>Mensenrechten als Wereldwijd Concept</a:t>
            </a:r>
          </a:p>
          <a:p>
            <a:pPr algn="l">
              <a:buFont typeface="Arial" panose="020B0604020202020204" pitchFamily="34" charset="0"/>
              <a:buChar char="•"/>
            </a:pPr>
            <a:r>
              <a:rPr lang="nl-BE" b="1" i="0" dirty="0">
                <a:solidFill>
                  <a:srgbClr val="D1D5DB"/>
                </a:solidFill>
                <a:effectLst/>
                <a:latin typeface="Söhne"/>
              </a:rPr>
              <a:t>Wereldwijde Bijdrage</a:t>
            </a:r>
            <a:r>
              <a:rPr lang="nl-BE" b="0" i="0" dirty="0">
                <a:solidFill>
                  <a:srgbClr val="D1D5DB"/>
                </a:solidFill>
                <a:effectLst/>
                <a:latin typeface="Söhne"/>
              </a:rPr>
              <a:t>: De ontwikkeling van het moderne concept van mensenrechten werd beïnvloed door ideeën uit verschillende culturen en werd uiteindelijk geformaliseerd in de Universele Verklaring van de Rechten van de Mens (UVRM) door de Verenigde Naties, een organisatie die vertegenwoordigers uit de hele wereld omvat.</a:t>
            </a:r>
          </a:p>
          <a:p>
            <a:pPr algn="l">
              <a:buFont typeface="Arial" panose="020B0604020202020204" pitchFamily="34" charset="0"/>
              <a:buChar char="•"/>
            </a:pPr>
            <a:r>
              <a:rPr lang="nl-BE" b="1" i="0" dirty="0">
                <a:solidFill>
                  <a:srgbClr val="D1D5DB"/>
                </a:solidFill>
                <a:effectLst/>
                <a:latin typeface="Söhne"/>
              </a:rPr>
              <a:t>Niet Westers-Centrisch</a:t>
            </a:r>
            <a:r>
              <a:rPr lang="nl-BE" b="0" i="0" dirty="0">
                <a:solidFill>
                  <a:srgbClr val="D1D5DB"/>
                </a:solidFill>
                <a:effectLst/>
                <a:latin typeface="Söhne"/>
              </a:rPr>
              <a:t>: De UVRM (Universele Verklaring van de Rechten van de Mens) en andere mensenrechtenverdragen werden gecreëerd door en met de bijdrage van mensen uit verschillende culturen en geografische gebieden, waardoor het een echt internationaal concept is.</a:t>
            </a:r>
          </a:p>
          <a:p>
            <a:pPr algn="l"/>
            <a:endParaRPr lang="nl-BE" b="0" i="0" dirty="0">
              <a:effectLst/>
              <a:latin typeface="Söhne"/>
            </a:endParaRPr>
          </a:p>
          <a:p>
            <a:pPr algn="l"/>
            <a:r>
              <a:rPr lang="nl-BE" b="0" i="0" dirty="0">
                <a:effectLst/>
                <a:latin typeface="Söhne"/>
              </a:rPr>
              <a:t>Toepassing op Thema</a:t>
            </a:r>
          </a:p>
          <a:p>
            <a:pPr algn="l"/>
            <a:endParaRPr lang="nl-BE" b="0" i="0" dirty="0">
              <a:effectLst/>
              <a:latin typeface="Söhne"/>
            </a:endParaRPr>
          </a:p>
          <a:p>
            <a:pPr algn="l">
              <a:buFont typeface="+mj-lt"/>
              <a:buAutoNum type="arabicPeriod"/>
            </a:pPr>
            <a:r>
              <a:rPr lang="nl-BE" b="1" i="0" dirty="0">
                <a:solidFill>
                  <a:srgbClr val="D1D5DB"/>
                </a:solidFill>
                <a:effectLst/>
                <a:latin typeface="Söhne"/>
              </a:rPr>
              <a:t>Interculturaliteit</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Onderhandelbaar: Communicatiestijlen kunnen variëren; directheid kan in sommige culturen worden gewaardeerd, terwijl in andere indirectheid de voorkeur heeft.</a:t>
            </a:r>
          </a:p>
          <a:p>
            <a:pPr marL="742950" lvl="1" indent="-285750" algn="l">
              <a:buFont typeface="+mj-lt"/>
              <a:buAutoNum type="arabicPeriod"/>
            </a:pPr>
            <a:r>
              <a:rPr lang="nl-BE" b="0" i="0" dirty="0">
                <a:solidFill>
                  <a:srgbClr val="D1D5DB"/>
                </a:solidFill>
                <a:effectLst/>
                <a:latin typeface="Söhne"/>
              </a:rPr>
              <a:t>Niet-onderhandelbaar: Het respecteren van elkaars basisrechten en waardigheid in communicatie, ongeacht culturele achtergrond.</a:t>
            </a:r>
          </a:p>
          <a:p>
            <a:pPr marL="742950" lvl="1" indent="-285750" algn="l">
              <a:buFont typeface="+mj-lt"/>
              <a:buAutoNum type="arabicPeriod"/>
            </a:pPr>
            <a:endParaRPr lang="nl-BE" b="0" i="0" dirty="0">
              <a:solidFill>
                <a:srgbClr val="D1D5DB"/>
              </a:solidFill>
              <a:effectLst/>
              <a:latin typeface="Söhne"/>
            </a:endParaRPr>
          </a:p>
          <a:p>
            <a:pPr algn="l"/>
            <a:endParaRPr lang="nl-BE" b="0" i="0" dirty="0">
              <a:effectLst/>
              <a:latin typeface="Söhne"/>
            </a:endParaRPr>
          </a:p>
          <a:p>
            <a:pPr algn="l"/>
            <a:r>
              <a:rPr lang="nl-BE" b="0" i="0" dirty="0">
                <a:solidFill>
                  <a:srgbClr val="D1D5DB"/>
                </a:solidFill>
                <a:effectLst/>
                <a:latin typeface="Söhne"/>
              </a:rPr>
              <a:t>Hier is een specifieke voorbeeld van hoe het concept 'botsende waarden en normen' met een onderhandelbaar en niet-onderhandelbaar kader van toepassing kan zijn op het thema:</a:t>
            </a:r>
          </a:p>
          <a:p>
            <a:pPr algn="l"/>
            <a:endParaRPr lang="nl-BE" b="0" i="0" dirty="0">
              <a:solidFill>
                <a:srgbClr val="D1D5DB"/>
              </a:solidFill>
              <a:effectLst/>
              <a:latin typeface="Söhne"/>
            </a:endParaRPr>
          </a:p>
          <a:p>
            <a:pPr algn="l"/>
            <a:r>
              <a:rPr lang="nl-BE" b="0" i="0" dirty="0">
                <a:effectLst/>
                <a:latin typeface="Söhne"/>
              </a:rPr>
              <a:t>Interculturaliteit</a:t>
            </a:r>
          </a:p>
          <a:p>
            <a:pPr algn="l">
              <a:buFont typeface="Arial" panose="020B0604020202020204" pitchFamily="34" charset="0"/>
              <a:buNone/>
            </a:pPr>
            <a:r>
              <a:rPr lang="nl-BE" b="1" i="0" dirty="0">
                <a:solidFill>
                  <a:srgbClr val="D1D5DB"/>
                </a:solidFill>
                <a:effectLst/>
                <a:latin typeface="Söhne"/>
              </a:rPr>
              <a:t>Onderhandelbaar</a:t>
            </a:r>
            <a:r>
              <a:rPr lang="nl-BE" b="0" i="0" dirty="0">
                <a:solidFill>
                  <a:srgbClr val="D1D5DB"/>
                </a:solidFill>
                <a:effectLst/>
                <a:latin typeface="Söhne"/>
              </a:rPr>
              <a:t>: Bij een internationaal team kan de aanpak van projectdeadlines variëren. Sommige culturen kunnen een striktere interpretatie van deadlines hebben, terwijl andere meer flexibel zijn. Teams kunnen onderhandelen over een werkmethode die voor iedereen werkt.</a:t>
            </a:r>
          </a:p>
          <a:p>
            <a:pPr algn="l">
              <a:buFont typeface="Arial" panose="020B0604020202020204" pitchFamily="34" charset="0"/>
              <a:buNone/>
            </a:pPr>
            <a:r>
              <a:rPr lang="nl-BE" b="1" i="0" dirty="0">
                <a:solidFill>
                  <a:srgbClr val="D1D5DB"/>
                </a:solidFill>
                <a:effectLst/>
                <a:latin typeface="Söhne"/>
              </a:rPr>
              <a:t>Niet-onderhandelbaar</a:t>
            </a:r>
            <a:r>
              <a:rPr lang="nl-BE" b="0" i="0" dirty="0">
                <a:solidFill>
                  <a:srgbClr val="D1D5DB"/>
                </a:solidFill>
                <a:effectLst/>
                <a:latin typeface="Söhne"/>
              </a:rPr>
              <a:t>: Ongeacht de culturele achtergrond, moet elke teamlid met respect worden behandeld, en discriminatie op basis van nationaliteit of etnische achtergrond is niet acceptabel.</a:t>
            </a:r>
          </a:p>
          <a:p>
            <a:pPr marL="0" indent="0" algn="l">
              <a:buFont typeface="Arial" panose="020B0604020202020204" pitchFamily="34" charset="0"/>
              <a:buNone/>
            </a:pPr>
            <a:endParaRPr lang="nl-BE" b="0" i="0" dirty="0">
              <a:effectLst/>
              <a:latin typeface="Söhne"/>
            </a:endParaRPr>
          </a:p>
          <a:p>
            <a:pPr algn="l"/>
            <a:r>
              <a:rPr lang="nl-BE" b="0" i="0">
                <a:solidFill>
                  <a:srgbClr val="D1D5DB"/>
                </a:solidFill>
                <a:effectLst/>
                <a:latin typeface="Söhne"/>
              </a:rPr>
              <a:t>Het </a:t>
            </a:r>
            <a:r>
              <a:rPr lang="nl-BE" b="0" i="0" dirty="0">
                <a:solidFill>
                  <a:srgbClr val="D1D5DB"/>
                </a:solidFill>
                <a:effectLst/>
                <a:latin typeface="Söhne"/>
              </a:rPr>
              <a:t>erkennen van de universele aard van menselijke waarden terwijl men respecteert dat de uiting ervan - de normen - kan variëren, is cruciaal in onze globaal verbonden wereld. Het biedt een basis voor wederzijds respect en constructieve interactie, terwijl het tegelijkertijd de bescherming van fundamentele mensenrechten garandeert.</a:t>
            </a:r>
          </a:p>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14</a:t>
            </a:fld>
            <a:endParaRPr lang="nl-BE"/>
          </a:p>
        </p:txBody>
      </p:sp>
    </p:spTree>
    <p:extLst>
      <p:ext uri="{BB962C8B-B14F-4D97-AF65-F5344CB8AC3E}">
        <p14:creationId xmlns:p14="http://schemas.microsoft.com/office/powerpoint/2010/main" val="3287788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15</a:t>
            </a:fld>
            <a:endParaRPr lang="nl-BE"/>
          </a:p>
        </p:txBody>
      </p:sp>
    </p:spTree>
    <p:extLst>
      <p:ext uri="{BB962C8B-B14F-4D97-AF65-F5344CB8AC3E}">
        <p14:creationId xmlns:p14="http://schemas.microsoft.com/office/powerpoint/2010/main" val="3133213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Binnen Interculturele communicatie maken we een verschil tussen de culturalistische benadering en de inclusieve benadering.</a:t>
            </a:r>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3</a:t>
            </a:fld>
            <a:endParaRPr lang="nl-BE"/>
          </a:p>
        </p:txBody>
      </p:sp>
    </p:spTree>
    <p:extLst>
      <p:ext uri="{BB962C8B-B14F-4D97-AF65-F5344CB8AC3E}">
        <p14:creationId xmlns:p14="http://schemas.microsoft.com/office/powerpoint/2010/main" val="3143555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culturalistische benadering stelt dat men gedrag kan verklaren aan de hand van culturen of stereotypen. Dit houdt in dat:</a:t>
            </a:r>
          </a:p>
          <a:p>
            <a:endParaRPr lang="nl-BE" dirty="0"/>
          </a:p>
          <a:p>
            <a:pPr algn="l">
              <a:buFont typeface="Arial" panose="020B0604020202020204" pitchFamily="34" charset="0"/>
              <a:buNone/>
            </a:pPr>
            <a:r>
              <a:rPr lang="nl-BE" b="1" i="0" dirty="0">
                <a:solidFill>
                  <a:srgbClr val="D1D5DB"/>
                </a:solidFill>
                <a:effectLst/>
                <a:latin typeface="Söhne"/>
              </a:rPr>
              <a:t>Culturen</a:t>
            </a:r>
            <a:r>
              <a:rPr lang="nl-BE" b="0" i="0" dirty="0">
                <a:solidFill>
                  <a:srgbClr val="D1D5DB"/>
                </a:solidFill>
                <a:effectLst/>
                <a:latin typeface="Söhne"/>
              </a:rPr>
              <a:t>: Worden gezien als de primaire factor die het gedrag van individuen bepaalt. De culturele achtergrond, gewoontes, waarden en normen zijn bepalend voor hoe mensen reageren en communiceren.</a:t>
            </a:r>
          </a:p>
          <a:p>
            <a:pPr algn="l">
              <a:buFont typeface="Arial" panose="020B0604020202020204" pitchFamily="34" charset="0"/>
              <a:buNone/>
            </a:pPr>
            <a:r>
              <a:rPr lang="nl-BE" b="1" i="0" dirty="0">
                <a:solidFill>
                  <a:srgbClr val="D1D5DB"/>
                </a:solidFill>
                <a:effectLst/>
                <a:latin typeface="Söhne"/>
              </a:rPr>
              <a:t>Stereotypen</a:t>
            </a:r>
            <a:r>
              <a:rPr lang="nl-BE" b="0" i="0" dirty="0">
                <a:solidFill>
                  <a:srgbClr val="D1D5DB"/>
                </a:solidFill>
                <a:effectLst/>
                <a:latin typeface="Söhne"/>
              </a:rPr>
              <a:t>: Vaak worden algemene ideeën over bepaalde bevolkingsgroepen gebruikt om het gedrag van individuen te verklaren. Dit kan leiden tot overgeneralisatie en het negeren van de unieke eigenschappen van individuen.</a:t>
            </a:r>
          </a:p>
          <a:p>
            <a:pPr algn="l">
              <a:buFont typeface="Arial" panose="020B0604020202020204" pitchFamily="34" charset="0"/>
              <a:buNone/>
            </a:pPr>
            <a:endParaRPr lang="nl-BE" b="0" i="0" dirty="0">
              <a:solidFill>
                <a:srgbClr val="D1D5DB"/>
              </a:solidFill>
              <a:effectLst/>
              <a:latin typeface="Söhne"/>
            </a:endParaRPr>
          </a:p>
          <a:p>
            <a:pPr algn="l">
              <a:buFont typeface="Arial" panose="020B0604020202020204" pitchFamily="34" charset="0"/>
              <a:buNone/>
            </a:pPr>
            <a:r>
              <a:rPr lang="nl-BE" b="0" i="0" dirty="0">
                <a:solidFill>
                  <a:srgbClr val="D1D5DB"/>
                </a:solidFill>
                <a:effectLst/>
                <a:latin typeface="Söhne"/>
              </a:rPr>
              <a:t>Bij het aanschrijven van een bepaald gedrag aan een cultuur of stereotype, dan spreekt men over culturalisering. </a:t>
            </a:r>
          </a:p>
          <a:p>
            <a:endParaRPr lang="nl-BE" dirty="0"/>
          </a:p>
          <a:p>
            <a:r>
              <a:rPr lang="nl-BE" dirty="0"/>
              <a:t>Vraag aan de deelnemers of ze zelf aan voorbeelden kunnen denken waarbij zij ooit zelf aan culturalisering deden of waarbij iemand anders dit bij hen deed.</a:t>
            </a:r>
          </a:p>
          <a:p>
            <a:endParaRPr lang="nl-BE" dirty="0"/>
          </a:p>
          <a:p>
            <a:r>
              <a:rPr lang="nl-BE" dirty="0"/>
              <a:t>Geef zelf ook voorbeelden om het concept duidelijk te maken. Hieronder een aantal voorbeelden:</a:t>
            </a:r>
          </a:p>
          <a:p>
            <a:endParaRPr lang="nl-BE" dirty="0"/>
          </a:p>
          <a:p>
            <a:pPr marL="228600" indent="-228600" algn="l">
              <a:buAutoNum type="arabicPeriod"/>
            </a:pPr>
            <a:r>
              <a:rPr lang="nl-BE" b="0" i="0" dirty="0">
                <a:effectLst/>
                <a:latin typeface="Söhne"/>
              </a:rPr>
              <a:t>Interculturaliteit</a:t>
            </a:r>
          </a:p>
          <a:p>
            <a:pPr marL="228600" indent="-228600" algn="l">
              <a:buAutoNum type="arabicPeriod"/>
            </a:pPr>
            <a:endParaRPr lang="nl-BE" b="0" i="0" dirty="0">
              <a:effectLst/>
              <a:latin typeface="Söhne"/>
            </a:endParaRPr>
          </a:p>
          <a:p>
            <a:pPr algn="l">
              <a:buFont typeface="Arial" panose="020B0604020202020204" pitchFamily="34" charset="0"/>
              <a:buNone/>
            </a:pPr>
            <a:r>
              <a:rPr lang="nl-BE" b="1" i="0" dirty="0">
                <a:solidFill>
                  <a:srgbClr val="D1D5DB"/>
                </a:solidFill>
                <a:effectLst/>
                <a:latin typeface="Söhne"/>
              </a:rPr>
              <a:t>Misvatting</a:t>
            </a:r>
            <a:r>
              <a:rPr lang="nl-BE" b="0" i="0" dirty="0">
                <a:solidFill>
                  <a:srgbClr val="D1D5DB"/>
                </a:solidFill>
                <a:effectLst/>
                <a:latin typeface="Söhne"/>
              </a:rPr>
              <a:t>: "Een Aziatische werknemer spreekt niet vaak tijdens vergaderingen omdat Aziatische culturen waarde hechten aan stilte en nederigheid.”</a:t>
            </a:r>
          </a:p>
          <a:p>
            <a:pPr algn="l">
              <a:buFont typeface="Arial" panose="020B0604020202020204" pitchFamily="34" charset="0"/>
              <a:buNone/>
            </a:pPr>
            <a:r>
              <a:rPr lang="nl-BE" b="1" i="0" dirty="0">
                <a:solidFill>
                  <a:srgbClr val="D1D5DB"/>
                </a:solidFill>
                <a:effectLst/>
                <a:latin typeface="Söhne"/>
              </a:rPr>
              <a:t>Werkelijke Reden</a:t>
            </a:r>
            <a:r>
              <a:rPr lang="nl-BE" b="0" i="0" dirty="0">
                <a:solidFill>
                  <a:srgbClr val="D1D5DB"/>
                </a:solidFill>
                <a:effectLst/>
                <a:latin typeface="Söhne"/>
              </a:rPr>
              <a:t>: Deze persoon is misschien nieuw in het team en neemt de tijd om de groepsdynamiek te begrijpen, of misschien is hij of zij meer introvert, ongeacht de culturele achtergrond.</a:t>
            </a:r>
          </a:p>
          <a:p>
            <a:pPr algn="l">
              <a:buFont typeface="Arial" panose="020B0604020202020204" pitchFamily="34" charset="0"/>
              <a:buChar char="•"/>
            </a:pPr>
            <a:endParaRPr lang="nl-BE" b="0" i="0" dirty="0">
              <a:solidFill>
                <a:srgbClr val="D1D5DB"/>
              </a:solidFill>
              <a:effectLst/>
              <a:latin typeface="Söhne"/>
            </a:endParaRPr>
          </a:p>
          <a:p>
            <a:pPr algn="l">
              <a:buFont typeface="Arial" panose="020B0604020202020204" pitchFamily="34" charset="0"/>
              <a:buNone/>
            </a:pPr>
            <a:r>
              <a:rPr lang="nl-BE" b="0" i="0" dirty="0">
                <a:solidFill>
                  <a:srgbClr val="D1D5DB"/>
                </a:solidFill>
                <a:effectLst/>
                <a:latin typeface="Söhne"/>
              </a:rPr>
              <a:t>Vraag aan de deelnemers welke risico’s verbonden zijn aan deze benadering. Hieronder een aantal risico’s:</a:t>
            </a:r>
          </a:p>
          <a:p>
            <a:pPr algn="l">
              <a:buFont typeface="Arial" panose="020B0604020202020204" pitchFamily="34" charset="0"/>
              <a:buNone/>
            </a:pPr>
            <a:endParaRPr lang="nl-BE" b="0" i="0" dirty="0">
              <a:solidFill>
                <a:srgbClr val="D1D5DB"/>
              </a:solidFill>
              <a:effectLst/>
              <a:latin typeface="Söhne"/>
            </a:endParaRPr>
          </a:p>
          <a:p>
            <a:pPr algn="l"/>
            <a:r>
              <a:rPr lang="nl-BE" b="1" i="0" dirty="0">
                <a:effectLst/>
                <a:latin typeface="Söhne"/>
              </a:rPr>
              <a:t>1. Overgeneralisatie en Stereotypering</a:t>
            </a:r>
          </a:p>
          <a:p>
            <a:pPr algn="l">
              <a:buFont typeface="Arial" panose="020B0604020202020204" pitchFamily="34" charset="0"/>
              <a:buNone/>
            </a:pPr>
            <a:r>
              <a:rPr lang="nl-BE" b="1" i="0" dirty="0">
                <a:solidFill>
                  <a:srgbClr val="D1D5DB"/>
                </a:solidFill>
                <a:effectLst/>
                <a:latin typeface="Söhne"/>
              </a:rPr>
              <a:t>Wat het is</a:t>
            </a:r>
            <a:r>
              <a:rPr lang="nl-BE" b="0" i="0" dirty="0">
                <a:solidFill>
                  <a:srgbClr val="D1D5DB"/>
                </a:solidFill>
                <a:effectLst/>
                <a:latin typeface="Söhne"/>
              </a:rPr>
              <a:t>: Het toepassen van algemene kenmerken op alle leden van een groep, zonder rekening te houden met individuele verschillen.</a:t>
            </a:r>
          </a:p>
          <a:p>
            <a:pPr algn="l">
              <a:buFont typeface="Arial" panose="020B0604020202020204" pitchFamily="34" charset="0"/>
              <a:buNone/>
            </a:pPr>
            <a:r>
              <a:rPr lang="nl-BE" b="1" i="0" dirty="0">
                <a:solidFill>
                  <a:srgbClr val="D1D5DB"/>
                </a:solidFill>
                <a:effectLst/>
                <a:latin typeface="Söhne"/>
              </a:rPr>
              <a:t>Risico</a:t>
            </a:r>
            <a:r>
              <a:rPr lang="nl-BE" b="0" i="0" dirty="0">
                <a:solidFill>
                  <a:srgbClr val="D1D5DB"/>
                </a:solidFill>
                <a:effectLst/>
                <a:latin typeface="Söhne"/>
              </a:rPr>
              <a:t>: Dit kan leiden tot vooroordelen en discriminatie, omdat het unieke aspecten van een individu negeert.</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effectLst/>
                <a:latin typeface="Söhne"/>
              </a:rPr>
              <a:t>2. Misinterpretatie van Gedrag</a:t>
            </a:r>
          </a:p>
          <a:p>
            <a:pPr algn="l">
              <a:buFont typeface="Arial" panose="020B0604020202020204" pitchFamily="34" charset="0"/>
              <a:buNone/>
            </a:pPr>
            <a:r>
              <a:rPr lang="nl-BE" b="1" i="0" dirty="0">
                <a:solidFill>
                  <a:srgbClr val="D1D5DB"/>
                </a:solidFill>
                <a:effectLst/>
                <a:latin typeface="Söhne"/>
              </a:rPr>
              <a:t>Wat het is</a:t>
            </a:r>
            <a:r>
              <a:rPr lang="nl-BE" b="0" i="0" dirty="0">
                <a:solidFill>
                  <a:srgbClr val="D1D5DB"/>
                </a:solidFill>
                <a:effectLst/>
                <a:latin typeface="Söhne"/>
              </a:rPr>
              <a:t>: Het verkeerd interpreteren van iemands acties of woorden door ze enkel te zien door de lens van culturele stereotypen.</a:t>
            </a:r>
          </a:p>
          <a:p>
            <a:pPr algn="l">
              <a:buFont typeface="Arial" panose="020B0604020202020204" pitchFamily="34" charset="0"/>
              <a:buNone/>
            </a:pPr>
            <a:r>
              <a:rPr lang="nl-BE" b="1" i="0" dirty="0">
                <a:solidFill>
                  <a:srgbClr val="D1D5DB"/>
                </a:solidFill>
                <a:effectLst/>
                <a:latin typeface="Söhne"/>
              </a:rPr>
              <a:t>Risico</a:t>
            </a:r>
            <a:r>
              <a:rPr lang="nl-BE" b="0" i="0" dirty="0">
                <a:solidFill>
                  <a:srgbClr val="D1D5DB"/>
                </a:solidFill>
                <a:effectLst/>
                <a:latin typeface="Söhne"/>
              </a:rPr>
              <a:t>: Belangrijke signalen of intenties kunnen over het hoofd worden gezien, wat kan leiden tot misverstanden en conflict.</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effectLst/>
                <a:latin typeface="Söhne"/>
              </a:rPr>
              <a:t>3. Beperking van Persoonlijke Groei</a:t>
            </a:r>
          </a:p>
          <a:p>
            <a:pPr algn="l">
              <a:buFont typeface="Arial" panose="020B0604020202020204" pitchFamily="34" charset="0"/>
              <a:buNone/>
            </a:pPr>
            <a:r>
              <a:rPr lang="nl-BE" b="1" i="0" dirty="0">
                <a:solidFill>
                  <a:srgbClr val="D1D5DB"/>
                </a:solidFill>
                <a:effectLst/>
                <a:latin typeface="Söhne"/>
              </a:rPr>
              <a:t>Wat het is</a:t>
            </a:r>
            <a:r>
              <a:rPr lang="nl-BE" b="0" i="0" dirty="0">
                <a:solidFill>
                  <a:srgbClr val="D1D5DB"/>
                </a:solidFill>
                <a:effectLst/>
                <a:latin typeface="Söhne"/>
              </a:rPr>
              <a:t>: Het categoriseren van mensen op basis van hun culturele achtergrond kan hen beperken tot bepaalde rollen of verwachtingen.</a:t>
            </a:r>
          </a:p>
          <a:p>
            <a:pPr algn="l">
              <a:buFont typeface="Arial" panose="020B0604020202020204" pitchFamily="34" charset="0"/>
              <a:buNone/>
            </a:pPr>
            <a:r>
              <a:rPr lang="nl-BE" b="1" i="0" dirty="0">
                <a:solidFill>
                  <a:srgbClr val="D1D5DB"/>
                </a:solidFill>
                <a:effectLst/>
                <a:latin typeface="Söhne"/>
              </a:rPr>
              <a:t>Risico</a:t>
            </a:r>
            <a:r>
              <a:rPr lang="nl-BE" b="0" i="0" dirty="0">
                <a:solidFill>
                  <a:srgbClr val="D1D5DB"/>
                </a:solidFill>
                <a:effectLst/>
                <a:latin typeface="Söhne"/>
              </a:rPr>
              <a:t>: Individuen krijgen mogelijk niet de kans om hun volledige potentieel te tonen of te ontwikkelen buiten de stereotypische grenzen.</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effectLst/>
                <a:latin typeface="Söhne"/>
              </a:rPr>
              <a:t>4. Belemmering van Diversiteit en Inclusie</a:t>
            </a:r>
          </a:p>
          <a:p>
            <a:pPr algn="l">
              <a:buFont typeface="Arial" panose="020B0604020202020204" pitchFamily="34" charset="0"/>
              <a:buNone/>
            </a:pPr>
            <a:r>
              <a:rPr lang="nl-BE" b="1" i="0" dirty="0">
                <a:solidFill>
                  <a:srgbClr val="D1D5DB"/>
                </a:solidFill>
                <a:effectLst/>
                <a:latin typeface="Söhne"/>
              </a:rPr>
              <a:t>Wat het is</a:t>
            </a:r>
            <a:r>
              <a:rPr lang="nl-BE" b="0" i="0" dirty="0">
                <a:solidFill>
                  <a:srgbClr val="D1D5DB"/>
                </a:solidFill>
                <a:effectLst/>
                <a:latin typeface="Söhne"/>
              </a:rPr>
              <a:t>: Het focussen op culturele verschillen kan de nadruk leggen op scheidslijnen in plaats van overeenkomsten en gedeelde menselijkheid.</a:t>
            </a:r>
          </a:p>
          <a:p>
            <a:pPr algn="l">
              <a:buFont typeface="Arial" panose="020B0604020202020204" pitchFamily="34" charset="0"/>
              <a:buNone/>
            </a:pPr>
            <a:r>
              <a:rPr lang="nl-BE" b="1" i="0" dirty="0">
                <a:solidFill>
                  <a:srgbClr val="D1D5DB"/>
                </a:solidFill>
                <a:effectLst/>
                <a:latin typeface="Söhne"/>
              </a:rPr>
              <a:t>Risico</a:t>
            </a:r>
            <a:r>
              <a:rPr lang="nl-BE" b="0" i="0" dirty="0">
                <a:solidFill>
                  <a:srgbClr val="D1D5DB"/>
                </a:solidFill>
                <a:effectLst/>
                <a:latin typeface="Söhne"/>
              </a:rPr>
              <a:t>: Dit kan leiden tot een werkomgeving waarin mensen zich niet volledig gewaardeerd of begrepen voelen, wat de samenwerking en innovatie kan ondermijnen.</a:t>
            </a:r>
          </a:p>
          <a:p>
            <a:pPr algn="l">
              <a:buFont typeface="Arial" panose="020B0604020202020204" pitchFamily="34" charset="0"/>
              <a:buNone/>
            </a:pPr>
            <a:endParaRPr lang="nl-BE" b="0" i="0" dirty="0">
              <a:solidFill>
                <a:srgbClr val="D1D5DB"/>
              </a:solidFill>
              <a:effectLst/>
              <a:latin typeface="Söhne"/>
            </a:endParaRPr>
          </a:p>
          <a:p>
            <a:pPr algn="l"/>
            <a:r>
              <a:rPr lang="nl-BE" b="1" i="0" dirty="0">
                <a:effectLst/>
                <a:latin typeface="Söhne"/>
              </a:rPr>
              <a:t>5. Versterking van Machtsonbalans</a:t>
            </a:r>
          </a:p>
          <a:p>
            <a:pPr algn="l">
              <a:buFont typeface="Arial" panose="020B0604020202020204" pitchFamily="34" charset="0"/>
              <a:buNone/>
            </a:pPr>
            <a:r>
              <a:rPr lang="nl-BE" b="1" i="0" dirty="0">
                <a:solidFill>
                  <a:srgbClr val="D1D5DB"/>
                </a:solidFill>
                <a:effectLst/>
                <a:latin typeface="Söhne"/>
              </a:rPr>
              <a:t>Wat het is</a:t>
            </a:r>
            <a:r>
              <a:rPr lang="nl-BE" b="0" i="0" dirty="0">
                <a:solidFill>
                  <a:srgbClr val="D1D5DB"/>
                </a:solidFill>
                <a:effectLst/>
                <a:latin typeface="Söhne"/>
              </a:rPr>
              <a:t>: Stereotypen kunnen dienen om bestaande machtsstructuren te bevestigen en te versterken.</a:t>
            </a:r>
          </a:p>
          <a:p>
            <a:pPr algn="l">
              <a:buFont typeface="Arial" panose="020B0604020202020204" pitchFamily="34" charset="0"/>
              <a:buNone/>
            </a:pPr>
            <a:r>
              <a:rPr lang="nl-BE" b="1" i="0" dirty="0">
                <a:solidFill>
                  <a:srgbClr val="D1D5DB"/>
                </a:solidFill>
                <a:effectLst/>
                <a:latin typeface="Söhne"/>
              </a:rPr>
              <a:t>Risico</a:t>
            </a:r>
            <a:r>
              <a:rPr lang="nl-BE" b="0" i="0" dirty="0">
                <a:solidFill>
                  <a:srgbClr val="D1D5DB"/>
                </a:solidFill>
                <a:effectLst/>
                <a:latin typeface="Söhne"/>
              </a:rPr>
              <a:t>: Minderheidsgroepen kunnen onterecht worden gestigmatiseerd en hun kansen op succes kunnen worden beperkt door vooroordelen en discriminatie.</a:t>
            </a:r>
          </a:p>
          <a:p>
            <a:pPr marL="0" indent="0" algn="l">
              <a:buFont typeface="Arial" panose="020B0604020202020204" pitchFamily="34" charset="0"/>
              <a:buNone/>
            </a:pPr>
            <a:endParaRPr lang="nl-BE" b="0" i="0" dirty="0">
              <a:solidFill>
                <a:srgbClr val="D1D5DB"/>
              </a:solidFill>
              <a:effectLst/>
              <a:latin typeface="Söhne"/>
            </a:endParaRPr>
          </a:p>
          <a:p>
            <a:pPr algn="l">
              <a:buFont typeface="Arial" panose="020B0604020202020204" pitchFamily="34" charset="0"/>
              <a:buNone/>
            </a:pPr>
            <a:endParaRPr lang="nl-BE" b="0" i="0" dirty="0">
              <a:solidFill>
                <a:srgbClr val="D1D5DB"/>
              </a:solidFill>
              <a:effectLst/>
              <a:latin typeface="Söhne"/>
            </a:endParaRPr>
          </a:p>
          <a:p>
            <a:pPr algn="l">
              <a:buFont typeface="Arial" panose="020B0604020202020204" pitchFamily="34" charset="0"/>
              <a:buNone/>
            </a:pPr>
            <a:r>
              <a:rPr lang="nl-BE" b="0" i="0" dirty="0">
                <a:solidFill>
                  <a:srgbClr val="D1D5DB"/>
                </a:solidFill>
                <a:effectLst/>
                <a:latin typeface="Söhne"/>
              </a:rPr>
              <a:t>Maak duidelijk dat deze benadering niet inclusief is.</a:t>
            </a:r>
          </a:p>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4</a:t>
            </a:fld>
            <a:endParaRPr lang="nl-BE"/>
          </a:p>
        </p:txBody>
      </p:sp>
    </p:spTree>
    <p:extLst>
      <p:ext uri="{BB962C8B-B14F-4D97-AF65-F5344CB8AC3E}">
        <p14:creationId xmlns:p14="http://schemas.microsoft.com/office/powerpoint/2010/main" val="3545227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b="0" i="0" dirty="0">
                <a:solidFill>
                  <a:srgbClr val="D1D5DB"/>
                </a:solidFill>
                <a:effectLst/>
                <a:latin typeface="Söhne"/>
              </a:rPr>
              <a:t>De inclusieve benadering in communicatie en interactie focust op het erkennen en waarderen van diversiteit. Het doel is om een omgeving te creëren waar iedereen zich betrokken en gerespecteerd voelt.</a:t>
            </a:r>
          </a:p>
          <a:p>
            <a:pPr algn="l"/>
            <a:r>
              <a:rPr lang="nl-BE" b="0" i="0" dirty="0">
                <a:effectLst/>
                <a:latin typeface="Söhne"/>
              </a:rPr>
              <a:t>Kernpunten van een Inclusieve Benadering:</a:t>
            </a:r>
          </a:p>
          <a:p>
            <a:pPr algn="l">
              <a:buFont typeface="+mj-lt"/>
              <a:buAutoNum type="arabicPeriod"/>
            </a:pPr>
            <a:r>
              <a:rPr lang="nl-BE" b="1" i="0" dirty="0">
                <a:solidFill>
                  <a:srgbClr val="D1D5DB"/>
                </a:solidFill>
                <a:effectLst/>
                <a:latin typeface="Söhne"/>
              </a:rPr>
              <a:t>Cultuur</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Het erkennen van de diverse achtergronden en het bevorderen van culturele sensitiviteit.</a:t>
            </a:r>
          </a:p>
          <a:p>
            <a:pPr marL="742950" lvl="1" indent="-285750" algn="l">
              <a:buFont typeface="+mj-lt"/>
              <a:buAutoNum type="arabicPeriod"/>
            </a:pPr>
            <a:r>
              <a:rPr lang="nl-BE" b="0" i="0" dirty="0">
                <a:solidFill>
                  <a:srgbClr val="D1D5DB"/>
                </a:solidFill>
                <a:effectLst/>
                <a:latin typeface="Söhne"/>
              </a:rPr>
              <a:t>Het vermijden van stereotypering en het waarderen van individuele verschillen binnen groepen.</a:t>
            </a:r>
          </a:p>
          <a:p>
            <a:pPr algn="l">
              <a:buFont typeface="+mj-lt"/>
              <a:buAutoNum type="arabicPeriod"/>
            </a:pPr>
            <a:r>
              <a:rPr lang="nl-BE" b="1" i="0" dirty="0">
                <a:solidFill>
                  <a:srgbClr val="D1D5DB"/>
                </a:solidFill>
                <a:effectLst/>
                <a:latin typeface="Söhne"/>
              </a:rPr>
              <a:t>Inclusieve Communicatie</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Het gebruik van taal en communicatiestijlen die toegankelijk en respectvol zijn voor iedereen, ongeacht hun achtergrond of identiteit.</a:t>
            </a:r>
          </a:p>
          <a:p>
            <a:pPr marL="742950" lvl="1" indent="-285750" algn="l">
              <a:buFont typeface="+mj-lt"/>
              <a:buAutoNum type="arabicPeriod"/>
            </a:pPr>
            <a:r>
              <a:rPr lang="nl-BE" b="0" i="0" dirty="0">
                <a:solidFill>
                  <a:srgbClr val="D1D5DB"/>
                </a:solidFill>
                <a:effectLst/>
                <a:latin typeface="Söhne"/>
              </a:rPr>
              <a:t>Het aanmoedigen van open dialoog en het luisteren naar verschillende perspectieven.</a:t>
            </a:r>
          </a:p>
          <a:p>
            <a:pPr algn="l">
              <a:buFont typeface="+mj-lt"/>
              <a:buAutoNum type="arabicPeriod"/>
            </a:pPr>
            <a:r>
              <a:rPr lang="nl-BE" b="1" i="0" dirty="0">
                <a:solidFill>
                  <a:srgbClr val="D1D5DB"/>
                </a:solidFill>
                <a:effectLst/>
                <a:latin typeface="Söhne"/>
              </a:rPr>
              <a:t>Handvaten</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Praktische tools en strategieën die mensen kunnen gebruiken om inclusief te communiceren en interpersoonlijke relaties op te bouwen.</a:t>
            </a:r>
          </a:p>
          <a:p>
            <a:pPr marL="742950" lvl="1" indent="-285750" algn="l">
              <a:buFont typeface="+mj-lt"/>
              <a:buAutoNum type="arabicPeriod"/>
            </a:pPr>
            <a:r>
              <a:rPr lang="nl-BE" b="0" i="0" dirty="0">
                <a:solidFill>
                  <a:srgbClr val="D1D5DB"/>
                </a:solidFill>
                <a:effectLst/>
                <a:latin typeface="Söhne"/>
              </a:rPr>
              <a:t>Het bevorderen van begrip en samenwerking tussen mensen met diverse identiteiten.</a:t>
            </a:r>
          </a:p>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5</a:t>
            </a:fld>
            <a:endParaRPr lang="nl-BE"/>
          </a:p>
        </p:txBody>
      </p:sp>
    </p:spTree>
    <p:extLst>
      <p:ext uri="{BB962C8B-B14F-4D97-AF65-F5344CB8AC3E}">
        <p14:creationId xmlns:p14="http://schemas.microsoft.com/office/powerpoint/2010/main" val="1206565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b="1" i="0" dirty="0">
                <a:solidFill>
                  <a:srgbClr val="D1D5DB"/>
                </a:solidFill>
                <a:effectLst/>
                <a:latin typeface="Söhne"/>
              </a:rPr>
              <a:t>Wat is Cultuur?</a:t>
            </a:r>
            <a:endParaRPr lang="nl-BE" b="0" i="0" dirty="0">
              <a:solidFill>
                <a:srgbClr val="D1D5DB"/>
              </a:solidFill>
              <a:effectLst/>
              <a:latin typeface="Söhne"/>
            </a:endParaRPr>
          </a:p>
          <a:p>
            <a:pPr algn="l">
              <a:buFont typeface="Arial" panose="020B0604020202020204" pitchFamily="34" charset="0"/>
              <a:buChar char="•"/>
            </a:pPr>
            <a:r>
              <a:rPr lang="nl-BE" b="1" i="0" dirty="0">
                <a:solidFill>
                  <a:srgbClr val="D1D5DB"/>
                </a:solidFill>
                <a:effectLst/>
                <a:latin typeface="Söhne"/>
              </a:rPr>
              <a:t>Sociale Orde</a:t>
            </a:r>
            <a:r>
              <a:rPr lang="nl-BE" b="0" i="0" dirty="0">
                <a:solidFill>
                  <a:srgbClr val="D1D5DB"/>
                </a:solidFill>
                <a:effectLst/>
                <a:latin typeface="Söhne"/>
              </a:rPr>
              <a:t>: Cultuur wordt omschreven als de sociale orde die bestaat uit de gewoontes, waarden en normen van een groep.</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solidFill>
                  <a:srgbClr val="D1D5DB"/>
                </a:solidFill>
                <a:effectLst/>
                <a:latin typeface="Söhne"/>
              </a:rPr>
              <a:t>Dynamische Natuur van Cultuur:</a:t>
            </a:r>
            <a:endParaRPr lang="nl-BE" b="0" i="0" dirty="0">
              <a:solidFill>
                <a:srgbClr val="D1D5DB"/>
              </a:solidFill>
              <a:effectLst/>
              <a:latin typeface="Söhne"/>
            </a:endParaRPr>
          </a:p>
          <a:p>
            <a:pPr algn="l">
              <a:buFont typeface="Arial" panose="020B0604020202020204" pitchFamily="34" charset="0"/>
              <a:buChar char="•"/>
            </a:pPr>
            <a:r>
              <a:rPr lang="nl-BE" b="1" i="0" dirty="0">
                <a:solidFill>
                  <a:srgbClr val="D1D5DB"/>
                </a:solidFill>
                <a:effectLst/>
                <a:latin typeface="Söhne"/>
              </a:rPr>
              <a:t>Voortdurende Verandering</a:t>
            </a:r>
            <a:r>
              <a:rPr lang="nl-BE" b="0" i="0" dirty="0">
                <a:solidFill>
                  <a:srgbClr val="D1D5DB"/>
                </a:solidFill>
                <a:effectLst/>
                <a:latin typeface="Söhne"/>
              </a:rPr>
              <a:t>: Cultuur is geen statisch geheel; het verandert continu.</a:t>
            </a:r>
          </a:p>
          <a:p>
            <a:pPr algn="l">
              <a:buFont typeface="Arial" panose="020B0604020202020204" pitchFamily="34" charset="0"/>
              <a:buChar char="•"/>
            </a:pPr>
            <a:r>
              <a:rPr lang="nl-BE" b="1" i="0" dirty="0">
                <a:solidFill>
                  <a:srgbClr val="D1D5DB"/>
                </a:solidFill>
                <a:effectLst/>
                <a:latin typeface="Söhne"/>
              </a:rPr>
              <a:t>Subculturen</a:t>
            </a:r>
            <a:r>
              <a:rPr lang="nl-BE" b="0" i="0" dirty="0">
                <a:solidFill>
                  <a:srgbClr val="D1D5DB"/>
                </a:solidFill>
                <a:effectLst/>
                <a:latin typeface="Söhne"/>
              </a:rPr>
              <a:t>: Binnen een cultuur bestaan er veel subculturen, elk met hun eigen kenmerken.</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solidFill>
                  <a:srgbClr val="D1D5DB"/>
                </a:solidFill>
                <a:effectLst/>
                <a:latin typeface="Söhne"/>
              </a:rPr>
              <a:t>Functie van Cultuur:</a:t>
            </a:r>
            <a:endParaRPr lang="nl-BE" b="0" i="0" dirty="0">
              <a:solidFill>
                <a:srgbClr val="D1D5DB"/>
              </a:solidFill>
              <a:effectLst/>
              <a:latin typeface="Söhne"/>
            </a:endParaRPr>
          </a:p>
          <a:p>
            <a:pPr algn="l">
              <a:buFont typeface="Arial" panose="020B0604020202020204" pitchFamily="34" charset="0"/>
              <a:buChar char="•"/>
            </a:pPr>
            <a:r>
              <a:rPr lang="nl-BE" b="1" i="0" dirty="0">
                <a:solidFill>
                  <a:srgbClr val="D1D5DB"/>
                </a:solidFill>
                <a:effectLst/>
                <a:latin typeface="Söhne"/>
              </a:rPr>
              <a:t>Bekendheid en Vertrouwdheid</a:t>
            </a:r>
            <a:r>
              <a:rPr lang="nl-BE" b="0" i="0" dirty="0">
                <a:solidFill>
                  <a:srgbClr val="D1D5DB"/>
                </a:solidFill>
                <a:effectLst/>
                <a:latin typeface="Söhne"/>
              </a:rPr>
              <a:t>: Cultuur geeft mensen een gevoel van bekendheid en vertrouwdheid binnen hun sociale groep.</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solidFill>
                  <a:srgbClr val="D1D5DB"/>
                </a:solidFill>
                <a:effectLst/>
                <a:latin typeface="Söhne"/>
              </a:rPr>
              <a:t>Individuele Verbinding met Cultuur:</a:t>
            </a:r>
            <a:endParaRPr lang="nl-BE" b="0" i="0" dirty="0">
              <a:solidFill>
                <a:srgbClr val="D1D5DB"/>
              </a:solidFill>
              <a:effectLst/>
              <a:latin typeface="Söhne"/>
            </a:endParaRPr>
          </a:p>
          <a:p>
            <a:pPr algn="l">
              <a:buFont typeface="Arial" panose="020B0604020202020204" pitchFamily="34" charset="0"/>
              <a:buChar char="•"/>
            </a:pPr>
            <a:r>
              <a:rPr lang="nl-BE" b="1" i="0" dirty="0">
                <a:solidFill>
                  <a:srgbClr val="D1D5DB"/>
                </a:solidFill>
                <a:effectLst/>
                <a:latin typeface="Söhne"/>
              </a:rPr>
              <a:t>Meervoudige Culturele Identiteiten</a:t>
            </a:r>
            <a:r>
              <a:rPr lang="nl-BE" b="0" i="0" dirty="0">
                <a:solidFill>
                  <a:srgbClr val="D1D5DB"/>
                </a:solidFill>
                <a:effectLst/>
                <a:latin typeface="Söhne"/>
              </a:rPr>
              <a:t>: Ieder individu behoort tot meerdere culturen, wat benadrukt dat identiteit complex en gelaagd is.</a:t>
            </a:r>
          </a:p>
          <a:p>
            <a:endParaRPr lang="nl-BE" dirty="0"/>
          </a:p>
          <a:p>
            <a:r>
              <a:rPr lang="nl-BE" dirty="0"/>
              <a:t>Vraag naar voorbeelden en geef zelf voorbeelden:</a:t>
            </a:r>
          </a:p>
          <a:p>
            <a:endParaRPr lang="nl-BE" dirty="0"/>
          </a:p>
          <a:p>
            <a:pPr algn="l"/>
            <a:r>
              <a:rPr lang="nl-BE" b="0" i="0" dirty="0">
                <a:effectLst/>
                <a:latin typeface="Söhne"/>
              </a:rPr>
              <a:t>Interculturaliteit</a:t>
            </a:r>
          </a:p>
          <a:p>
            <a:pPr algn="l">
              <a:buFont typeface="Arial" panose="020B0604020202020204" pitchFamily="34" charset="0"/>
              <a:buChar char="•"/>
            </a:pPr>
            <a:r>
              <a:rPr lang="nl-BE" b="1" i="0" dirty="0">
                <a:solidFill>
                  <a:srgbClr val="D1D5DB"/>
                </a:solidFill>
                <a:effectLst/>
                <a:latin typeface="Söhne"/>
              </a:rPr>
              <a:t>Cultuurverandering</a:t>
            </a:r>
            <a:r>
              <a:rPr lang="nl-BE" b="0" i="0" dirty="0">
                <a:solidFill>
                  <a:srgbClr val="D1D5DB"/>
                </a:solidFill>
                <a:effectLst/>
                <a:latin typeface="Söhne"/>
              </a:rPr>
              <a:t>: Een jongere uit een traditioneel collectivistische samenleving die persoonlijke vrijheid en individualisme omarmt door invloeden van globalisering en sociale media.</a:t>
            </a:r>
          </a:p>
          <a:p>
            <a:pPr algn="l">
              <a:buFont typeface="Arial" panose="020B0604020202020204" pitchFamily="34" charset="0"/>
              <a:buChar char="•"/>
            </a:pPr>
            <a:r>
              <a:rPr lang="nl-BE" b="1" i="0" dirty="0">
                <a:solidFill>
                  <a:srgbClr val="D1D5DB"/>
                </a:solidFill>
                <a:effectLst/>
                <a:latin typeface="Söhne"/>
              </a:rPr>
              <a:t>Subculturen</a:t>
            </a:r>
            <a:r>
              <a:rPr lang="nl-BE" b="0" i="0" dirty="0">
                <a:solidFill>
                  <a:srgbClr val="D1D5DB"/>
                </a:solidFill>
                <a:effectLst/>
                <a:latin typeface="Söhne"/>
              </a:rPr>
              <a:t>: Binnen de Belgische cultuur kunnen de gewoontes en normen van mensen in Brussel verschillen van die in een kleinere stad als Geel.</a:t>
            </a:r>
          </a:p>
          <a:p>
            <a:pPr algn="l">
              <a:buFont typeface="Arial" panose="020B0604020202020204" pitchFamily="34" charset="0"/>
              <a:buChar char="•"/>
            </a:pPr>
            <a:endParaRPr lang="nl-BE" b="0" i="0" dirty="0">
              <a:solidFill>
                <a:srgbClr val="D1D5DB"/>
              </a:solidFill>
              <a:effectLst/>
              <a:latin typeface="Söhne"/>
            </a:endParaRPr>
          </a:p>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6</a:t>
            </a:fld>
            <a:endParaRPr lang="nl-BE"/>
          </a:p>
        </p:txBody>
      </p:sp>
    </p:spTree>
    <p:extLst>
      <p:ext uri="{BB962C8B-B14F-4D97-AF65-F5344CB8AC3E}">
        <p14:creationId xmlns:p14="http://schemas.microsoft.com/office/powerpoint/2010/main" val="264238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None/>
            </a:pPr>
            <a:r>
              <a:rPr lang="nl-BE" b="1" i="0" dirty="0">
                <a:solidFill>
                  <a:srgbClr val="D1D5DB"/>
                </a:solidFill>
                <a:effectLst/>
                <a:latin typeface="Söhne"/>
              </a:rPr>
              <a:t>Inclusieve communicatie:</a:t>
            </a:r>
          </a:p>
          <a:p>
            <a:pPr algn="l">
              <a:buFont typeface="Arial" panose="020B0604020202020204" pitchFamily="34" charset="0"/>
              <a:buChar char="•"/>
            </a:pPr>
            <a:r>
              <a:rPr lang="nl-BE" b="1" i="0" dirty="0">
                <a:solidFill>
                  <a:srgbClr val="D1D5DB"/>
                </a:solidFill>
                <a:effectLst/>
                <a:latin typeface="Söhne"/>
              </a:rPr>
              <a:t>Andere Perspectieven</a:t>
            </a:r>
            <a:r>
              <a:rPr lang="nl-BE" b="0" i="0" dirty="0">
                <a:solidFill>
                  <a:srgbClr val="D1D5DB"/>
                </a:solidFill>
                <a:effectLst/>
                <a:latin typeface="Söhne"/>
              </a:rPr>
              <a:t>: Mensen die 'anders' zijn, zijn niet vreemder of exotischer dan wij. Het gaat om het erkennen van iedereen als gelijke, ongeacht culturele of sociale verschillen.</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solidFill>
                  <a:srgbClr val="D1D5DB"/>
                </a:solidFill>
                <a:effectLst/>
                <a:latin typeface="Söhne"/>
              </a:rPr>
              <a:t>Vragen Stellen:</a:t>
            </a:r>
            <a:endParaRPr lang="nl-BE" b="0" i="0" dirty="0">
              <a:solidFill>
                <a:srgbClr val="D1D5DB"/>
              </a:solidFill>
              <a:effectLst/>
              <a:latin typeface="Söhne"/>
            </a:endParaRPr>
          </a:p>
          <a:p>
            <a:pPr algn="l">
              <a:buFont typeface="Arial" panose="020B0604020202020204" pitchFamily="34" charset="0"/>
              <a:buChar char="•"/>
            </a:pPr>
            <a:r>
              <a:rPr lang="nl-BE" b="1" i="0" dirty="0">
                <a:solidFill>
                  <a:srgbClr val="D1D5DB"/>
                </a:solidFill>
                <a:effectLst/>
                <a:latin typeface="Söhne"/>
              </a:rPr>
              <a:t>Open Dialoog</a:t>
            </a:r>
            <a:r>
              <a:rPr lang="nl-BE" b="0" i="0" dirty="0">
                <a:solidFill>
                  <a:srgbClr val="D1D5DB"/>
                </a:solidFill>
                <a:effectLst/>
                <a:latin typeface="Söhne"/>
              </a:rPr>
              <a:t>: In plaats van aannames te maken over anderen, is het beter om vragen te stellen en echt te luisteren naar de antwoorden. Dit bevordert begrip en vermijdt misverstanden.</a:t>
            </a:r>
          </a:p>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7</a:t>
            </a:fld>
            <a:endParaRPr lang="nl-BE"/>
          </a:p>
        </p:txBody>
      </p:sp>
    </p:spTree>
    <p:extLst>
      <p:ext uri="{BB962C8B-B14F-4D97-AF65-F5344CB8AC3E}">
        <p14:creationId xmlns:p14="http://schemas.microsoft.com/office/powerpoint/2010/main" val="2602681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Hier een korte samenvatting van de 6 handvaten. Elk handvat heeft een aparte dia. Hieronder een korte samenvatting:</a:t>
            </a:r>
          </a:p>
          <a:p>
            <a:endParaRPr lang="nl-BE" dirty="0"/>
          </a:p>
          <a:p>
            <a:pPr algn="l"/>
            <a:r>
              <a:rPr lang="nl-BE" b="1" i="0" dirty="0">
                <a:solidFill>
                  <a:srgbClr val="D1D5DB"/>
                </a:solidFill>
                <a:effectLst/>
                <a:latin typeface="Söhne"/>
              </a:rPr>
              <a:t>Kruispuntdenken:</a:t>
            </a:r>
            <a:endParaRPr lang="nl-BE" b="0" i="0" dirty="0">
              <a:solidFill>
                <a:srgbClr val="D1D5DB"/>
              </a:solidFill>
              <a:effectLst/>
              <a:latin typeface="Söhne"/>
            </a:endParaRPr>
          </a:p>
          <a:p>
            <a:pPr algn="l">
              <a:buFont typeface="Arial" panose="020B0604020202020204" pitchFamily="34" charset="0"/>
              <a:buChar char="•"/>
            </a:pPr>
            <a:r>
              <a:rPr lang="nl-BE" b="1" i="0" dirty="0">
                <a:solidFill>
                  <a:srgbClr val="D1D5DB"/>
                </a:solidFill>
                <a:effectLst/>
                <a:latin typeface="Söhne"/>
              </a:rPr>
              <a:t>Multi-identiteit</a:t>
            </a:r>
            <a:r>
              <a:rPr lang="nl-BE" b="0" i="0" dirty="0">
                <a:solidFill>
                  <a:srgbClr val="D1D5DB"/>
                </a:solidFill>
                <a:effectLst/>
                <a:latin typeface="Söhne"/>
              </a:rPr>
              <a:t>: Het idee dat individuen meerdere identiteiten bezitten die elkaar kruisen en beïnvloeden.</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solidFill>
                  <a:srgbClr val="D1D5DB"/>
                </a:solidFill>
                <a:effectLst/>
                <a:latin typeface="Söhne"/>
              </a:rPr>
              <a:t>Verschuivende Meervoudige Identiteiten:</a:t>
            </a:r>
            <a:endParaRPr lang="nl-BE" b="0" i="0" dirty="0">
              <a:solidFill>
                <a:srgbClr val="D1D5DB"/>
              </a:solidFill>
              <a:effectLst/>
              <a:latin typeface="Söhne"/>
            </a:endParaRPr>
          </a:p>
          <a:p>
            <a:pPr algn="l">
              <a:buFont typeface="Arial" panose="020B0604020202020204" pitchFamily="34" charset="0"/>
              <a:buChar char="•"/>
            </a:pPr>
            <a:r>
              <a:rPr lang="nl-BE" b="1" i="0" dirty="0">
                <a:solidFill>
                  <a:srgbClr val="D1D5DB"/>
                </a:solidFill>
                <a:effectLst/>
                <a:latin typeface="Söhne"/>
              </a:rPr>
              <a:t>Dynamisch</a:t>
            </a:r>
            <a:r>
              <a:rPr lang="nl-BE" b="0" i="0" dirty="0">
                <a:solidFill>
                  <a:srgbClr val="D1D5DB"/>
                </a:solidFill>
                <a:effectLst/>
                <a:latin typeface="Söhne"/>
              </a:rPr>
              <a:t>: Erkenning dat identiteiten van mensen veranderlijk zijn en zich aanpassen aan verschillende situaties en levensfasen.</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solidFill>
                  <a:srgbClr val="D1D5DB"/>
                </a:solidFill>
                <a:effectLst/>
                <a:latin typeface="Söhne"/>
              </a:rPr>
              <a:t>Contextueel Denken:</a:t>
            </a:r>
            <a:endParaRPr lang="nl-BE" b="0" i="0" dirty="0">
              <a:solidFill>
                <a:srgbClr val="D1D5DB"/>
              </a:solidFill>
              <a:effectLst/>
              <a:latin typeface="Söhne"/>
            </a:endParaRPr>
          </a:p>
          <a:p>
            <a:pPr algn="l">
              <a:buFont typeface="Arial" panose="020B0604020202020204" pitchFamily="34" charset="0"/>
              <a:buChar char="•"/>
            </a:pPr>
            <a:r>
              <a:rPr lang="nl-BE" b="1" i="0" dirty="0">
                <a:solidFill>
                  <a:srgbClr val="D1D5DB"/>
                </a:solidFill>
                <a:effectLst/>
                <a:latin typeface="Söhne"/>
              </a:rPr>
              <a:t>Drie Contexten</a:t>
            </a:r>
            <a:r>
              <a:rPr lang="nl-BE" b="0" i="0" dirty="0">
                <a:solidFill>
                  <a:srgbClr val="D1D5DB"/>
                </a:solidFill>
                <a:effectLst/>
                <a:latin typeface="Söhne"/>
              </a:rPr>
              <a:t>: Het belang van het overwegen van verschillende contexten in communicatie wordt benadrukt.</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solidFill>
                  <a:srgbClr val="D1D5DB"/>
                </a:solidFill>
                <a:effectLst/>
                <a:latin typeface="Söhne"/>
              </a:rPr>
              <a:t>Mensen Ontmoeten Mensen:</a:t>
            </a:r>
            <a:endParaRPr lang="nl-BE" b="0" i="0" dirty="0">
              <a:solidFill>
                <a:srgbClr val="D1D5DB"/>
              </a:solidFill>
              <a:effectLst/>
              <a:latin typeface="Söhne"/>
            </a:endParaRPr>
          </a:p>
          <a:p>
            <a:pPr algn="l">
              <a:buFont typeface="Arial" panose="020B0604020202020204" pitchFamily="34" charset="0"/>
              <a:buChar char="•"/>
            </a:pPr>
            <a:r>
              <a:rPr lang="nl-BE" b="1" i="0" dirty="0">
                <a:solidFill>
                  <a:srgbClr val="D1D5DB"/>
                </a:solidFill>
                <a:effectLst/>
                <a:latin typeface="Söhne"/>
              </a:rPr>
              <a:t>Persoonlijke Interactie</a:t>
            </a:r>
            <a:r>
              <a:rPr lang="nl-BE" b="0" i="0" dirty="0">
                <a:solidFill>
                  <a:srgbClr val="D1D5DB"/>
                </a:solidFill>
                <a:effectLst/>
                <a:latin typeface="Söhne"/>
              </a:rPr>
              <a:t>: Focus op de menselijke interactie boven culturele etiketten.</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solidFill>
                  <a:srgbClr val="D1D5DB"/>
                </a:solidFill>
                <a:effectLst/>
                <a:latin typeface="Söhne"/>
              </a:rPr>
              <a:t>Aanname van de Goede Wil:</a:t>
            </a:r>
            <a:endParaRPr lang="nl-BE" b="0" i="0" dirty="0">
              <a:solidFill>
                <a:srgbClr val="D1D5DB"/>
              </a:solidFill>
              <a:effectLst/>
              <a:latin typeface="Söhne"/>
            </a:endParaRPr>
          </a:p>
          <a:p>
            <a:pPr algn="l">
              <a:buFont typeface="Arial" panose="020B0604020202020204" pitchFamily="34" charset="0"/>
              <a:buChar char="•"/>
            </a:pPr>
            <a:r>
              <a:rPr lang="nl-BE" b="1" i="0" dirty="0">
                <a:solidFill>
                  <a:srgbClr val="D1D5DB"/>
                </a:solidFill>
                <a:effectLst/>
                <a:latin typeface="Söhne"/>
              </a:rPr>
              <a:t>Positieve Intentie</a:t>
            </a:r>
            <a:r>
              <a:rPr lang="nl-BE" b="0" i="0" dirty="0">
                <a:solidFill>
                  <a:srgbClr val="D1D5DB"/>
                </a:solidFill>
                <a:effectLst/>
                <a:latin typeface="Söhne"/>
              </a:rPr>
              <a:t>: Uitgaan van de goede intenties van anderen in de communicatie.</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solidFill>
                  <a:srgbClr val="D1D5DB"/>
                </a:solidFill>
                <a:effectLst/>
                <a:latin typeface="Söhne"/>
              </a:rPr>
              <a:t>Botsende Waarden en Normen:</a:t>
            </a:r>
            <a:endParaRPr lang="nl-BE" b="0" i="0" dirty="0">
              <a:solidFill>
                <a:srgbClr val="D1D5DB"/>
              </a:solidFill>
              <a:effectLst/>
              <a:latin typeface="Söhne"/>
            </a:endParaRPr>
          </a:p>
          <a:p>
            <a:pPr algn="l">
              <a:buFont typeface="Arial" panose="020B0604020202020204" pitchFamily="34" charset="0"/>
              <a:buChar char="•"/>
            </a:pPr>
            <a:r>
              <a:rPr lang="nl-BE" b="1" i="0" dirty="0">
                <a:solidFill>
                  <a:srgbClr val="D1D5DB"/>
                </a:solidFill>
                <a:effectLst/>
                <a:latin typeface="Söhne"/>
              </a:rPr>
              <a:t>'Onderhandelbaar' Kader</a:t>
            </a:r>
            <a:r>
              <a:rPr lang="nl-BE" b="0" i="0" dirty="0">
                <a:solidFill>
                  <a:srgbClr val="D1D5DB"/>
                </a:solidFill>
                <a:effectLst/>
                <a:latin typeface="Söhne"/>
              </a:rPr>
              <a:t>: Er is ruimte voor dialoog en onderhandeling over waarden en normen die niet vaststaan.</a:t>
            </a:r>
          </a:p>
          <a:p>
            <a:pPr algn="l">
              <a:buFont typeface="Arial" panose="020B0604020202020204" pitchFamily="34" charset="0"/>
              <a:buChar char="•"/>
            </a:pPr>
            <a:r>
              <a:rPr lang="nl-BE" b="1" i="0" dirty="0">
                <a:solidFill>
                  <a:srgbClr val="D1D5DB"/>
                </a:solidFill>
                <a:effectLst/>
                <a:latin typeface="Söhne"/>
              </a:rPr>
              <a:t>'Niet Onderhandelbaar' Kader</a:t>
            </a:r>
            <a:r>
              <a:rPr lang="nl-BE" b="0" i="0" dirty="0">
                <a:solidFill>
                  <a:srgbClr val="D1D5DB"/>
                </a:solidFill>
                <a:effectLst/>
                <a:latin typeface="Söhne"/>
              </a:rPr>
              <a:t>: Bepaalde principes, zoals mensenrechten, staan niet ter discussie en zijn de basis waarop interacties worden opgebouwd.</a:t>
            </a:r>
          </a:p>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8</a:t>
            </a:fld>
            <a:endParaRPr lang="nl-BE"/>
          </a:p>
        </p:txBody>
      </p:sp>
    </p:spTree>
    <p:extLst>
      <p:ext uri="{BB962C8B-B14F-4D97-AF65-F5344CB8AC3E}">
        <p14:creationId xmlns:p14="http://schemas.microsoft.com/office/powerpoint/2010/main" val="878448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b="0" i="0" dirty="0">
                <a:solidFill>
                  <a:srgbClr val="D1D5DB"/>
                </a:solidFill>
                <a:effectLst/>
                <a:latin typeface="Söhne"/>
              </a:rPr>
              <a:t>Kruispuntdenken is een concept binnen de sociale wetenschappen dat helpt bij het begrijpen van hoe verschillende aspecten van iemands identiteit (zoals ras, geslacht, klasse, seksualiteit, fysieke mogelijkheden, etc.) elkaar overlappen en beïnvloeden. </a:t>
            </a:r>
          </a:p>
          <a:p>
            <a:pPr algn="l"/>
            <a:endParaRPr lang="nl-BE" b="0" i="0" dirty="0">
              <a:solidFill>
                <a:srgbClr val="D1D5DB"/>
              </a:solidFill>
              <a:effectLst/>
              <a:latin typeface="Söhne"/>
            </a:endParaRPr>
          </a:p>
          <a:p>
            <a:pPr algn="l"/>
            <a:r>
              <a:rPr lang="nl-BE" b="0" i="0" dirty="0">
                <a:effectLst/>
                <a:latin typeface="Söhne"/>
              </a:rPr>
              <a:t>Wat is Kruispuntdenken?</a:t>
            </a:r>
          </a:p>
          <a:p>
            <a:pPr algn="l">
              <a:buFont typeface="Arial" panose="020B0604020202020204" pitchFamily="34" charset="0"/>
              <a:buChar char="•"/>
            </a:pPr>
            <a:r>
              <a:rPr lang="nl-BE" b="1" i="0" dirty="0">
                <a:solidFill>
                  <a:srgbClr val="D1D5DB"/>
                </a:solidFill>
                <a:effectLst/>
                <a:latin typeface="Söhne"/>
              </a:rPr>
              <a:t>Intersectie van Identiteiten</a:t>
            </a:r>
            <a:r>
              <a:rPr lang="nl-BE" b="0" i="0" dirty="0">
                <a:solidFill>
                  <a:srgbClr val="D1D5DB"/>
                </a:solidFill>
                <a:effectLst/>
                <a:latin typeface="Söhne"/>
              </a:rPr>
              <a:t>: Het is de erkenning dat mensen diverse en meervoudige identiteiten hebben die samen hun ervaringen en hoe ze door de wereld worden waargenomen en behandeld, vormgeven.</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Hoe Werkt Het?</a:t>
            </a:r>
          </a:p>
          <a:p>
            <a:pPr algn="l">
              <a:buFont typeface="Arial" panose="020B0604020202020204" pitchFamily="34" charset="0"/>
              <a:buChar char="•"/>
            </a:pPr>
            <a:r>
              <a:rPr lang="nl-BE" b="1" i="0" dirty="0">
                <a:solidFill>
                  <a:srgbClr val="D1D5DB"/>
                </a:solidFill>
                <a:effectLst/>
                <a:latin typeface="Söhne"/>
              </a:rPr>
              <a:t>Analyse van Overlapping</a:t>
            </a:r>
            <a:r>
              <a:rPr lang="nl-BE" b="0" i="0" dirty="0">
                <a:solidFill>
                  <a:srgbClr val="D1D5DB"/>
                </a:solidFill>
                <a:effectLst/>
                <a:latin typeface="Söhne"/>
              </a:rPr>
              <a:t>: Kruispuntdenken onderzoekt hoe sociale en culturele categorieën elkaar overlappen op individueel niveau.</a:t>
            </a:r>
          </a:p>
          <a:p>
            <a:pPr algn="l">
              <a:buFont typeface="Arial" panose="020B0604020202020204" pitchFamily="34" charset="0"/>
              <a:buChar char="•"/>
            </a:pPr>
            <a:r>
              <a:rPr lang="nl-BE" b="1" i="0" dirty="0">
                <a:solidFill>
                  <a:srgbClr val="D1D5DB"/>
                </a:solidFill>
                <a:effectLst/>
                <a:latin typeface="Söhne"/>
              </a:rPr>
              <a:t>Voorbeeld</a:t>
            </a:r>
            <a:r>
              <a:rPr lang="nl-BE" b="0" i="0" dirty="0">
                <a:solidFill>
                  <a:srgbClr val="D1D5DB"/>
                </a:solidFill>
                <a:effectLst/>
                <a:latin typeface="Söhne"/>
              </a:rPr>
              <a:t>: Een zwarte, lesbische vrouw kan discriminatie ervaren die uniek is voor haar vanwege de combinatie van racisme, seksisme en homofobie.</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Waarom is Kruispuntdenken Belangrijk?</a:t>
            </a:r>
          </a:p>
          <a:p>
            <a:pPr algn="l">
              <a:buFont typeface="Arial" panose="020B0604020202020204" pitchFamily="34" charset="0"/>
              <a:buChar char="•"/>
            </a:pPr>
            <a:r>
              <a:rPr lang="nl-BE" b="1" i="0" dirty="0">
                <a:solidFill>
                  <a:srgbClr val="D1D5DB"/>
                </a:solidFill>
                <a:effectLst/>
                <a:latin typeface="Söhne"/>
              </a:rPr>
              <a:t>Complexiteit van Ongelijkheid</a:t>
            </a:r>
            <a:r>
              <a:rPr lang="nl-BE" b="0" i="0" dirty="0">
                <a:solidFill>
                  <a:srgbClr val="D1D5DB"/>
                </a:solidFill>
                <a:effectLst/>
                <a:latin typeface="Söhne"/>
              </a:rPr>
              <a:t>: Het benadrukt dat ongelijkheid en discriminatie multidimensionaal zijn en niet volledig begrepen kunnen worden als ze los van elkaar worden gezien.</a:t>
            </a:r>
          </a:p>
          <a:p>
            <a:pPr algn="l">
              <a:buFont typeface="Arial" panose="020B0604020202020204" pitchFamily="34" charset="0"/>
              <a:buChar char="•"/>
            </a:pPr>
            <a:r>
              <a:rPr lang="nl-BE" b="1" i="0" dirty="0">
                <a:solidFill>
                  <a:srgbClr val="D1D5DB"/>
                </a:solidFill>
                <a:effectLst/>
                <a:latin typeface="Söhne"/>
              </a:rPr>
              <a:t>Beleidsvorming</a:t>
            </a:r>
            <a:r>
              <a:rPr lang="nl-BE" b="0" i="0" dirty="0">
                <a:solidFill>
                  <a:srgbClr val="D1D5DB"/>
                </a:solidFill>
                <a:effectLst/>
                <a:latin typeface="Söhne"/>
              </a:rPr>
              <a:t>: Het informeert beleidsmakers om rekening te houden met meerdere aspecten van identiteit, zodat beleid rechtvaardiger en inclusiever wordt.</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Kruispuntdenken in de Praktijk</a:t>
            </a:r>
          </a:p>
          <a:p>
            <a:pPr algn="l">
              <a:buFont typeface="Arial" panose="020B0604020202020204" pitchFamily="34" charset="0"/>
              <a:buChar char="•"/>
            </a:pPr>
            <a:r>
              <a:rPr lang="nl-BE" b="1" i="0" dirty="0">
                <a:solidFill>
                  <a:srgbClr val="D1D5DB"/>
                </a:solidFill>
                <a:effectLst/>
                <a:latin typeface="Söhne"/>
              </a:rPr>
              <a:t>Gezondheidszorg</a:t>
            </a:r>
            <a:r>
              <a:rPr lang="nl-BE" b="0" i="0" dirty="0">
                <a:solidFill>
                  <a:srgbClr val="D1D5DB"/>
                </a:solidFill>
                <a:effectLst/>
                <a:latin typeface="Söhne"/>
              </a:rPr>
              <a:t>: Een zorgverlener kan rekening houden met zowel de culturele achtergrond, het geslacht als de economische status van een patiënt om betere zorg te bieden.</a:t>
            </a:r>
          </a:p>
          <a:p>
            <a:pPr algn="l">
              <a:buFont typeface="Arial" panose="020B0604020202020204" pitchFamily="34" charset="0"/>
              <a:buChar char="•"/>
            </a:pPr>
            <a:r>
              <a:rPr lang="nl-BE" b="1" i="0" dirty="0">
                <a:solidFill>
                  <a:srgbClr val="D1D5DB"/>
                </a:solidFill>
                <a:effectLst/>
                <a:latin typeface="Söhne"/>
              </a:rPr>
              <a:t>Werkplek</a:t>
            </a:r>
            <a:r>
              <a:rPr lang="nl-BE" b="0" i="0" dirty="0">
                <a:solidFill>
                  <a:srgbClr val="D1D5DB"/>
                </a:solidFill>
                <a:effectLst/>
                <a:latin typeface="Söhne"/>
              </a:rPr>
              <a:t>: HR-beleid kan worden ontworpen om rekening te houden met de diverse behoeften van werknemers, zoals flexibele werktijden voor ouders of toegankelijkheid voor werknemers met een beperking.</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Kritiek op Kruispuntdenken</a:t>
            </a:r>
          </a:p>
          <a:p>
            <a:pPr algn="l">
              <a:buFont typeface="Arial" panose="020B0604020202020204" pitchFamily="34" charset="0"/>
              <a:buChar char="•"/>
            </a:pPr>
            <a:r>
              <a:rPr lang="nl-BE" b="1" i="0" dirty="0">
                <a:solidFill>
                  <a:srgbClr val="D1D5DB"/>
                </a:solidFill>
                <a:effectLst/>
                <a:latin typeface="Söhne"/>
              </a:rPr>
              <a:t>Complexiteit</a:t>
            </a:r>
            <a:r>
              <a:rPr lang="nl-BE" b="0" i="0" dirty="0">
                <a:solidFill>
                  <a:srgbClr val="D1D5DB"/>
                </a:solidFill>
                <a:effectLst/>
                <a:latin typeface="Söhne"/>
              </a:rPr>
              <a:t>: Sommigen beweren dat het te complex is om alle mogelijke kruisingen van identiteit in overweging te nemen.</a:t>
            </a:r>
          </a:p>
          <a:p>
            <a:pPr algn="l">
              <a:buFont typeface="Arial" panose="020B0604020202020204" pitchFamily="34" charset="0"/>
              <a:buChar char="•"/>
            </a:pPr>
            <a:r>
              <a:rPr lang="nl-BE" b="1" i="0" dirty="0">
                <a:solidFill>
                  <a:srgbClr val="D1D5DB"/>
                </a:solidFill>
                <a:effectLst/>
                <a:latin typeface="Söhne"/>
              </a:rPr>
              <a:t>Uitvoerbaarheid</a:t>
            </a:r>
            <a:r>
              <a:rPr lang="nl-BE" b="0" i="0" dirty="0">
                <a:solidFill>
                  <a:srgbClr val="D1D5DB"/>
                </a:solidFill>
                <a:effectLst/>
                <a:latin typeface="Söhne"/>
              </a:rPr>
              <a:t>: Er is kritiek op de praktische toepasbaarheid van het concept in beleid en wetgeving.</a:t>
            </a:r>
          </a:p>
          <a:p>
            <a:pPr algn="l">
              <a:buFont typeface="Arial" panose="020B0604020202020204" pitchFamily="34" charset="0"/>
              <a:buChar char="•"/>
            </a:pPr>
            <a:endParaRPr lang="nl-BE" b="0" i="0" dirty="0">
              <a:solidFill>
                <a:srgbClr val="D1D5DB"/>
              </a:solidFill>
              <a:effectLst/>
              <a:latin typeface="Söhne"/>
            </a:endParaRPr>
          </a:p>
          <a:p>
            <a:pPr algn="l"/>
            <a:r>
              <a:rPr lang="nl-BE">
                <a:solidFill>
                  <a:srgbClr val="D1D5DB"/>
                </a:solidFill>
                <a:latin typeface="Söhne"/>
              </a:rPr>
              <a:t>Voorbeeld</a:t>
            </a:r>
            <a:r>
              <a:rPr lang="nl-BE" b="0" i="0">
                <a:solidFill>
                  <a:srgbClr val="D1D5DB"/>
                </a:solidFill>
                <a:effectLst/>
                <a:latin typeface="Söhne"/>
              </a:rPr>
              <a:t>:</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Interculturaliteit</a:t>
            </a:r>
          </a:p>
          <a:p>
            <a:pPr algn="l">
              <a:buFont typeface="Arial" panose="020B0604020202020204" pitchFamily="34" charset="0"/>
              <a:buChar char="•"/>
            </a:pPr>
            <a:r>
              <a:rPr lang="nl-BE" b="1" i="0" dirty="0">
                <a:solidFill>
                  <a:srgbClr val="D1D5DB"/>
                </a:solidFill>
                <a:effectLst/>
                <a:latin typeface="Söhne"/>
              </a:rPr>
              <a:t>Voorbeeld</a:t>
            </a:r>
            <a:r>
              <a:rPr lang="nl-BE" b="0" i="0" dirty="0">
                <a:solidFill>
                  <a:srgbClr val="D1D5DB"/>
                </a:solidFill>
                <a:effectLst/>
                <a:latin typeface="Söhne"/>
              </a:rPr>
              <a:t>: Een Marokkaanse Nederlandse moslima kan unieke ervaringen hebben die worden beïnvloed door haar etniciteit, nationaliteit, en religie, die niet volledig worden begrepen als men alleen naar één van deze aspecten kijkt.</a:t>
            </a:r>
          </a:p>
          <a:p>
            <a:pPr algn="l">
              <a:buFont typeface="Arial" panose="020B0604020202020204" pitchFamily="34" charset="0"/>
              <a:buChar char="•"/>
            </a:pPr>
            <a:endParaRPr lang="nl-BE" b="0" i="0" dirty="0">
              <a:solidFill>
                <a:srgbClr val="D1D5DB"/>
              </a:solidFill>
              <a:effectLst/>
              <a:latin typeface="Söhne"/>
            </a:endParaRPr>
          </a:p>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9</a:t>
            </a:fld>
            <a:endParaRPr lang="nl-BE"/>
          </a:p>
        </p:txBody>
      </p:sp>
    </p:spTree>
    <p:extLst>
      <p:ext uri="{BB962C8B-B14F-4D97-AF65-F5344CB8AC3E}">
        <p14:creationId xmlns:p14="http://schemas.microsoft.com/office/powerpoint/2010/main" val="1247505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b="0" i="0" dirty="0">
                <a:solidFill>
                  <a:srgbClr val="D1D5DB"/>
                </a:solidFill>
                <a:effectLst/>
                <a:latin typeface="Söhne"/>
              </a:rPr>
              <a:t>Het concept van verschuivende meervoudige identiteiten gaat over het dynamische karakter van identiteit. Het erkent dat onze zelfperceptie en hoe anderen ons zien, veranderen afhankelijk van tijd, plaats en situatie. </a:t>
            </a:r>
          </a:p>
          <a:p>
            <a:pPr algn="l"/>
            <a:endParaRPr lang="nl-BE" b="0" i="0" dirty="0">
              <a:solidFill>
                <a:srgbClr val="D1D5DB"/>
              </a:solidFill>
              <a:effectLst/>
              <a:latin typeface="Söhne"/>
            </a:endParaRPr>
          </a:p>
          <a:p>
            <a:pPr algn="l"/>
            <a:r>
              <a:rPr lang="nl-BE" b="0" i="0" dirty="0">
                <a:effectLst/>
                <a:latin typeface="Söhne"/>
              </a:rPr>
              <a:t>Basis van het Concept</a:t>
            </a:r>
          </a:p>
          <a:p>
            <a:pPr algn="l">
              <a:buFont typeface="Arial" panose="020B0604020202020204" pitchFamily="34" charset="0"/>
              <a:buChar char="•"/>
            </a:pPr>
            <a:r>
              <a:rPr lang="nl-BE" b="1" i="0" dirty="0">
                <a:solidFill>
                  <a:srgbClr val="D1D5DB"/>
                </a:solidFill>
                <a:effectLst/>
                <a:latin typeface="Söhne"/>
              </a:rPr>
              <a:t>Meervoudige Identiteiten</a:t>
            </a:r>
            <a:r>
              <a:rPr lang="nl-BE" b="0" i="0" dirty="0">
                <a:solidFill>
                  <a:srgbClr val="D1D5DB"/>
                </a:solidFill>
                <a:effectLst/>
                <a:latin typeface="Söhne"/>
              </a:rPr>
              <a:t>: Mensen bezitten niet één enkele identiteit; we hebben verschillende identiteiten die voortkomen uit onze rollen, relaties, activiteiten en gemeenschappen.</a:t>
            </a:r>
          </a:p>
          <a:p>
            <a:pPr algn="l">
              <a:buFont typeface="Arial" panose="020B0604020202020204" pitchFamily="34" charset="0"/>
              <a:buChar char="•"/>
            </a:pPr>
            <a:r>
              <a:rPr lang="nl-BE" b="1" i="0" dirty="0">
                <a:solidFill>
                  <a:srgbClr val="D1D5DB"/>
                </a:solidFill>
                <a:effectLst/>
                <a:latin typeface="Söhne"/>
              </a:rPr>
              <a:t>Verandering Over Tijd</a:t>
            </a:r>
            <a:r>
              <a:rPr lang="nl-BE" b="0" i="0" dirty="0">
                <a:solidFill>
                  <a:srgbClr val="D1D5DB"/>
                </a:solidFill>
                <a:effectLst/>
                <a:latin typeface="Söhne"/>
              </a:rPr>
              <a:t>: Identiteiten zijn niet statisch. Ze veranderen naarmate we ouder worden, nieuwe ervaringen opdoen en ons ontwikkelen.</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Hoe Identiteiten Verschuiven</a:t>
            </a:r>
          </a:p>
          <a:p>
            <a:pPr algn="l">
              <a:buFont typeface="Arial" panose="020B0604020202020204" pitchFamily="34" charset="0"/>
              <a:buChar char="•"/>
            </a:pPr>
            <a:r>
              <a:rPr lang="nl-BE" b="1" i="0" dirty="0">
                <a:solidFill>
                  <a:srgbClr val="D1D5DB"/>
                </a:solidFill>
                <a:effectLst/>
                <a:latin typeface="Söhne"/>
              </a:rPr>
              <a:t>Context</a:t>
            </a:r>
            <a:r>
              <a:rPr lang="nl-BE" b="0" i="0" dirty="0">
                <a:solidFill>
                  <a:srgbClr val="D1D5DB"/>
                </a:solidFill>
                <a:effectLst/>
                <a:latin typeface="Söhne"/>
              </a:rPr>
              <a:t>: In sommige situaties kan een bepaalde identiteit naar voren komen, terwijl in andere omstandigheden een andere identiteit meer op de voorgrond staat.</a:t>
            </a:r>
          </a:p>
          <a:p>
            <a:pPr algn="l">
              <a:buFont typeface="Arial" panose="020B0604020202020204" pitchFamily="34" charset="0"/>
              <a:buChar char="•"/>
            </a:pPr>
            <a:r>
              <a:rPr lang="nl-BE" b="1" i="0" dirty="0">
                <a:solidFill>
                  <a:srgbClr val="D1D5DB"/>
                </a:solidFill>
                <a:effectLst/>
                <a:latin typeface="Söhne"/>
              </a:rPr>
              <a:t>Invloeden</a:t>
            </a:r>
            <a:r>
              <a:rPr lang="nl-BE" b="0" i="0" dirty="0">
                <a:solidFill>
                  <a:srgbClr val="D1D5DB"/>
                </a:solidFill>
                <a:effectLst/>
                <a:latin typeface="Söhne"/>
              </a:rPr>
              <a:t>: Sociale interacties, culturele verwachtingen, en persoonlijke groei kunnen allemaal invloed hebben op de manier waarop onze identiteiten zich manifesteren en ontwikkelen.</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Belang van Verschuivende Identiteiten</a:t>
            </a:r>
          </a:p>
          <a:p>
            <a:pPr algn="l">
              <a:buFont typeface="Arial" panose="020B0604020202020204" pitchFamily="34" charset="0"/>
              <a:buChar char="•"/>
            </a:pPr>
            <a:r>
              <a:rPr lang="nl-BE" b="1" i="0" dirty="0">
                <a:solidFill>
                  <a:srgbClr val="D1D5DB"/>
                </a:solidFill>
                <a:effectLst/>
                <a:latin typeface="Söhne"/>
              </a:rPr>
              <a:t>Persoonlijke Groei</a:t>
            </a:r>
            <a:r>
              <a:rPr lang="nl-BE" b="0" i="0" dirty="0">
                <a:solidFill>
                  <a:srgbClr val="D1D5DB"/>
                </a:solidFill>
                <a:effectLst/>
                <a:latin typeface="Söhne"/>
              </a:rPr>
              <a:t>: Het erkent dat we voortdurend groeien en veranderen, en dat onze identiteiten reflecties zijn van onze levensreis.</a:t>
            </a:r>
          </a:p>
          <a:p>
            <a:pPr algn="l">
              <a:buFont typeface="Arial" panose="020B0604020202020204" pitchFamily="34" charset="0"/>
              <a:buChar char="•"/>
            </a:pPr>
            <a:r>
              <a:rPr lang="nl-BE" b="1" i="0" dirty="0">
                <a:solidFill>
                  <a:srgbClr val="D1D5DB"/>
                </a:solidFill>
                <a:effectLst/>
                <a:latin typeface="Söhne"/>
              </a:rPr>
              <a:t>Flexibiliteit</a:t>
            </a:r>
            <a:r>
              <a:rPr lang="nl-BE" b="0" i="0" dirty="0">
                <a:solidFill>
                  <a:srgbClr val="D1D5DB"/>
                </a:solidFill>
                <a:effectLst/>
                <a:latin typeface="Söhne"/>
              </a:rPr>
              <a:t>: Het biedt een flexibele benadering van identiteit die ruimte biedt voor verandering en ontwikkeling.</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Voorbeelden van Verschuivende Identiteiten</a:t>
            </a:r>
          </a:p>
          <a:p>
            <a:pPr algn="l">
              <a:buFont typeface="+mj-lt"/>
              <a:buAutoNum type="arabicPeriod"/>
            </a:pPr>
            <a:r>
              <a:rPr lang="nl-BE" b="1" i="0" dirty="0">
                <a:solidFill>
                  <a:srgbClr val="D1D5DB"/>
                </a:solidFill>
                <a:effectLst/>
                <a:latin typeface="Söhne"/>
              </a:rPr>
              <a:t>Professionele versus Persoonlijke Identiteit</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Iemand kan zich op het werk identificeren als een manager, terwijl die thuis de rol van ouder of partner op zich neemt. Deze rollen kunnen verschillende aspecten van iemands persoonlijkheid en capaciteiten belichten.</a:t>
            </a:r>
          </a:p>
          <a:p>
            <a:pPr algn="l">
              <a:buFont typeface="+mj-lt"/>
              <a:buAutoNum type="arabicPeriod"/>
            </a:pPr>
            <a:r>
              <a:rPr lang="nl-BE" b="1" i="0" dirty="0">
                <a:solidFill>
                  <a:srgbClr val="D1D5DB"/>
                </a:solidFill>
                <a:effectLst/>
                <a:latin typeface="Söhne"/>
              </a:rPr>
              <a:t>Culturele Identiteit</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Een immigrant kan thuis een andere culturele identiteit beleven dan in de publieke sfeer, waar hij of zij zich mogelijk meer aanpast aan de dominante cultuur van het nieuwe land.</a:t>
            </a:r>
          </a:p>
          <a:p>
            <a:pPr algn="l">
              <a:buFont typeface="+mj-lt"/>
              <a:buAutoNum type="arabicPeriod"/>
            </a:pPr>
            <a:r>
              <a:rPr lang="nl-BE" b="1" i="0" dirty="0">
                <a:solidFill>
                  <a:srgbClr val="D1D5DB"/>
                </a:solidFill>
                <a:effectLst/>
                <a:latin typeface="Söhne"/>
              </a:rPr>
              <a:t>Online Identiteit</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Mensen kunnen een bepaald beeld van zichzelf presenteren op sociale media dat verschilt van hoe ze zichzelf zien in de niet-digitale wereld.</a:t>
            </a:r>
          </a:p>
          <a:p>
            <a:pPr algn="l"/>
            <a:endParaRPr lang="nl-BE" b="0" i="0" dirty="0">
              <a:effectLst/>
              <a:latin typeface="Söhne"/>
            </a:endParaRPr>
          </a:p>
          <a:p>
            <a:pPr algn="l"/>
            <a:endParaRPr lang="nl-BE" b="0" i="0" dirty="0">
              <a:effectLst/>
              <a:latin typeface="Söhne"/>
            </a:endParaRPr>
          </a:p>
          <a:p>
            <a:pPr algn="l"/>
            <a:r>
              <a:rPr lang="nl-BE" b="0" i="0" dirty="0">
                <a:solidFill>
                  <a:srgbClr val="D1D5DB"/>
                </a:solidFill>
                <a:effectLst/>
                <a:latin typeface="Söhne"/>
              </a:rPr>
              <a:t>Het concept van verschuivende meervoudige identiteiten helpt ons te erkennen dat wie we zijn veelzijdig en veranderlijk is. Dit begrip kan ons helpen om empathischer en inclusiever te zijn in onze interacties met anderen en om onszelf de ruimte te geven om te groeien en te veranderen. Het is een tegengif tegen het vaste en beperkende idee van een enkelvoudige, onveranderlijke identiteit.</a:t>
            </a:r>
          </a:p>
          <a:p>
            <a:pPr algn="l"/>
            <a:endParaRPr lang="nl-BE" b="0" i="0" dirty="0">
              <a:solidFill>
                <a:srgbClr val="D1D5DB"/>
              </a:solidFill>
              <a:effectLst/>
              <a:latin typeface="Söhne"/>
            </a:endParaRPr>
          </a:p>
          <a:p>
            <a:pPr algn="l"/>
            <a:br>
              <a:rPr lang="nl-BE" b="0" i="0" dirty="0">
                <a:effectLst/>
                <a:latin typeface="Söhne"/>
              </a:rPr>
            </a:br>
            <a:r>
              <a:rPr lang="nl-BE" dirty="0">
                <a:solidFill>
                  <a:srgbClr val="D1D5DB"/>
                </a:solidFill>
                <a:latin typeface="Söhne"/>
              </a:rPr>
              <a:t>Voorbeeld:</a:t>
            </a:r>
            <a:endParaRPr lang="nl-BE" b="0" i="0" dirty="0">
              <a:solidFill>
                <a:srgbClr val="D1D5DB"/>
              </a:solidFill>
              <a:effectLst/>
              <a:latin typeface="Söhne"/>
            </a:endParaRPr>
          </a:p>
          <a:p>
            <a:endParaRPr lang="nl-BE" dirty="0">
              <a:solidFill>
                <a:srgbClr val="D1D5DB"/>
              </a:solidFill>
              <a:latin typeface="Söhne"/>
            </a:endParaRPr>
          </a:p>
          <a:p>
            <a:pPr algn="l"/>
            <a:r>
              <a:rPr lang="nl-BE" b="0" i="0" dirty="0">
                <a:effectLst/>
                <a:latin typeface="Söhne"/>
              </a:rPr>
              <a:t>Interculturaliteit</a:t>
            </a:r>
          </a:p>
          <a:p>
            <a:pPr algn="l">
              <a:buFont typeface="Arial" panose="020B0604020202020204" pitchFamily="34" charset="0"/>
              <a:buChar char="•"/>
            </a:pPr>
            <a:r>
              <a:rPr lang="nl-BE" b="1" i="0" dirty="0">
                <a:solidFill>
                  <a:srgbClr val="D1D5DB"/>
                </a:solidFill>
                <a:effectLst/>
                <a:latin typeface="Söhne"/>
              </a:rPr>
              <a:t>Voorbeeld</a:t>
            </a:r>
            <a:r>
              <a:rPr lang="nl-BE" b="0" i="0" dirty="0">
                <a:solidFill>
                  <a:srgbClr val="D1D5DB"/>
                </a:solidFill>
                <a:effectLst/>
                <a:latin typeface="Söhne"/>
              </a:rPr>
              <a:t>: Een jonge vrouw van Vietnamese afkomst, opgegroeid in Nederland, identificeert zich op het werk als een Nederlandse professional, maar thuis tijdens culturele feesten viert ze haar Vietnamese erfgoed. Haar identiteit verschuift tussen verschillende culturele contexten.</a:t>
            </a:r>
          </a:p>
          <a:p>
            <a:pPr algn="l">
              <a:buFont typeface="Arial" panose="020B0604020202020204" pitchFamily="34" charset="0"/>
              <a:buChar char="•"/>
            </a:pPr>
            <a:endParaRPr lang="nl-BE" b="0" i="0" dirty="0">
              <a:solidFill>
                <a:srgbClr val="D1D5DB"/>
              </a:solidFill>
              <a:effectLst/>
              <a:latin typeface="Söhne"/>
            </a:endParaRPr>
          </a:p>
          <a:p>
            <a:pPr algn="l"/>
            <a:endParaRPr lang="nl-BE" b="0" i="0" dirty="0">
              <a:solidFill>
                <a:srgbClr val="D1D5DB"/>
              </a:solidFill>
              <a:effectLst/>
              <a:latin typeface="Söhne"/>
            </a:endParaRPr>
          </a:p>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10</a:t>
            </a:fld>
            <a:endParaRPr lang="nl-BE"/>
          </a:p>
        </p:txBody>
      </p:sp>
    </p:spTree>
    <p:extLst>
      <p:ext uri="{BB962C8B-B14F-4D97-AF65-F5344CB8AC3E}">
        <p14:creationId xmlns:p14="http://schemas.microsoft.com/office/powerpoint/2010/main" val="4252094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joinup.ec.europa.eu/collection/eupl" TargetMode="Externa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0" y="0"/>
            <a:ext cx="1463040" cy="685800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C0A96F73-AFE6-A61F-3EC3-EFECD7F660D6}"/>
              </a:ext>
            </a:extLst>
          </p:cNvPr>
          <p:cNvPicPr>
            <a:picLocks noChangeAspect="1"/>
          </p:cNvPicPr>
          <p:nvPr userDrawn="1"/>
        </p:nvPicPr>
        <p:blipFill>
          <a:blip r:embed="rId2"/>
          <a:stretch>
            <a:fillRect/>
          </a:stretch>
        </p:blipFill>
        <p:spPr>
          <a:xfrm>
            <a:off x="4176383" y="2943286"/>
            <a:ext cx="4706359" cy="971427"/>
          </a:xfrm>
          <a:prstGeom prst="rect">
            <a:avLst/>
          </a:prstGeom>
          <a:ln w="12700">
            <a:miter lim="400000"/>
          </a:ln>
        </p:spPr>
      </p:pic>
      <p:pic>
        <p:nvPicPr>
          <p:cNvPr id="5" name="combinatielogo_esf - ReactEU (2).png" descr="combinatielogo_esf - ReactEU (2).png">
            <a:extLst>
              <a:ext uri="{FF2B5EF4-FFF2-40B4-BE49-F238E27FC236}">
                <a16:creationId xmlns:a16="http://schemas.microsoft.com/office/drawing/2014/main" id="{5D64373B-E9EA-E157-5DF0-D9007CE129AD}"/>
              </a:ext>
            </a:extLst>
          </p:cNvPr>
          <p:cNvPicPr>
            <a:picLocks noChangeAspect="1"/>
          </p:cNvPicPr>
          <p:nvPr userDrawn="1"/>
        </p:nvPicPr>
        <p:blipFill>
          <a:blip r:embed="rId3"/>
          <a:srcRect/>
          <a:stretch>
            <a:fillRect/>
          </a:stretch>
        </p:blipFill>
        <p:spPr>
          <a:xfrm>
            <a:off x="9980023" y="6175354"/>
            <a:ext cx="1985232" cy="537629"/>
          </a:xfrm>
          <a:prstGeom prst="rect">
            <a:avLst/>
          </a:prstGeom>
          <a:ln w="12700">
            <a:miter lim="400000"/>
          </a:ln>
        </p:spPr>
      </p:pic>
    </p:spTree>
    <p:extLst>
      <p:ext uri="{BB962C8B-B14F-4D97-AF65-F5344CB8AC3E}">
        <p14:creationId xmlns:p14="http://schemas.microsoft.com/office/powerpoint/2010/main" val="2777631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0" y="0"/>
            <a:ext cx="12192000" cy="665208"/>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hthoek 8">
            <a:extLst>
              <a:ext uri="{FF2B5EF4-FFF2-40B4-BE49-F238E27FC236}">
                <a16:creationId xmlns:a16="http://schemas.microsoft.com/office/drawing/2014/main" id="{31EAC03C-6658-4BE9-F974-20E917AD9073}"/>
              </a:ext>
            </a:extLst>
          </p:cNvPr>
          <p:cNvSpPr/>
          <p:nvPr userDrawn="1"/>
        </p:nvSpPr>
        <p:spPr>
          <a:xfrm>
            <a:off x="0" y="766040"/>
            <a:ext cx="12192000" cy="6091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5" name="Afbeelding" descr="Afbeelding">
            <a:extLst>
              <a:ext uri="{FF2B5EF4-FFF2-40B4-BE49-F238E27FC236}">
                <a16:creationId xmlns:a16="http://schemas.microsoft.com/office/drawing/2014/main" id="{CD8204F4-F9D1-2FCA-F7D9-29894807738B}"/>
              </a:ext>
            </a:extLst>
          </p:cNvPr>
          <p:cNvPicPr>
            <a:picLocks noChangeAspect="1"/>
          </p:cNvPicPr>
          <p:nvPr userDrawn="1"/>
        </p:nvPicPr>
        <p:blipFill>
          <a:blip r:embed="rId2"/>
          <a:stretch>
            <a:fillRect/>
          </a:stretch>
        </p:blipFill>
        <p:spPr>
          <a:xfrm>
            <a:off x="11747378" y="6400800"/>
            <a:ext cx="335764" cy="343165"/>
          </a:xfrm>
          <a:prstGeom prst="rect">
            <a:avLst/>
          </a:prstGeom>
          <a:ln w="12700">
            <a:miter lim="400000"/>
          </a:ln>
        </p:spPr>
      </p:pic>
      <p:pic>
        <p:nvPicPr>
          <p:cNvPr id="2" name="Afbeelding" descr="Afbeelding">
            <a:extLst>
              <a:ext uri="{FF2B5EF4-FFF2-40B4-BE49-F238E27FC236}">
                <a16:creationId xmlns:a16="http://schemas.microsoft.com/office/drawing/2014/main" id="{C5FF9FFC-588F-C11E-4DCE-E18B14DD0D76}"/>
              </a:ext>
            </a:extLst>
          </p:cNvPr>
          <p:cNvPicPr>
            <a:picLocks noChangeAspect="1"/>
          </p:cNvPicPr>
          <p:nvPr userDrawn="1"/>
        </p:nvPicPr>
        <p:blipFill>
          <a:blip r:embed="rId3"/>
          <a:stretch>
            <a:fillRect/>
          </a:stretch>
        </p:blipFill>
        <p:spPr>
          <a:xfrm>
            <a:off x="155106" y="313508"/>
            <a:ext cx="1179869" cy="243528"/>
          </a:xfrm>
          <a:prstGeom prst="rect">
            <a:avLst/>
          </a:prstGeom>
          <a:ln w="12700">
            <a:miter lim="400000"/>
          </a:ln>
        </p:spPr>
      </p:pic>
      <p:sp>
        <p:nvSpPr>
          <p:cNvPr id="6" name="Tijdelijke aanduiding voor tekst 4">
            <a:extLst>
              <a:ext uri="{FF2B5EF4-FFF2-40B4-BE49-F238E27FC236}">
                <a16:creationId xmlns:a16="http://schemas.microsoft.com/office/drawing/2014/main" id="{CFD96B9A-C532-1BC4-5BAD-CF1582C0A358}"/>
              </a:ext>
            </a:extLst>
          </p:cNvPr>
          <p:cNvSpPr>
            <a:spLocks noGrp="1"/>
          </p:cNvSpPr>
          <p:nvPr>
            <p:ph type="body" sz="quarter" idx="10" hasCustomPrompt="1"/>
          </p:nvPr>
        </p:nvSpPr>
        <p:spPr>
          <a:xfrm>
            <a:off x="412446" y="949192"/>
            <a:ext cx="9601926" cy="639808"/>
          </a:xfrm>
        </p:spPr>
        <p:txBody>
          <a:bodyPr>
            <a:noAutofit/>
          </a:bodyPr>
          <a:lstStyle>
            <a:lvl1pPr marL="0" indent="0">
              <a:buNone/>
              <a:defRPr sz="4400">
                <a:solidFill>
                  <a:schemeClr val="tx1"/>
                </a:solidFill>
              </a:defRPr>
            </a:lvl1pPr>
            <a:lvl3pPr>
              <a:defRPr/>
            </a:lvl3pPr>
          </a:lstStyle>
          <a:p>
            <a:pPr lvl="0"/>
            <a:r>
              <a:rPr lang="nl-NL" dirty="0"/>
              <a:t>Naam dia</a:t>
            </a:r>
            <a:endParaRPr lang="nl-BE" dirty="0"/>
          </a:p>
        </p:txBody>
      </p:sp>
      <p:sp>
        <p:nvSpPr>
          <p:cNvPr id="7" name="Tijdelijke aanduiding voor tekst 4">
            <a:extLst>
              <a:ext uri="{FF2B5EF4-FFF2-40B4-BE49-F238E27FC236}">
                <a16:creationId xmlns:a16="http://schemas.microsoft.com/office/drawing/2014/main" id="{08573C73-B6C9-9B03-9957-D22427CD6D7E}"/>
              </a:ext>
            </a:extLst>
          </p:cNvPr>
          <p:cNvSpPr>
            <a:spLocks noGrp="1"/>
          </p:cNvSpPr>
          <p:nvPr>
            <p:ph type="body" sz="quarter" idx="11" hasCustomPrompt="1"/>
          </p:nvPr>
        </p:nvSpPr>
        <p:spPr>
          <a:xfrm>
            <a:off x="412446" y="1665200"/>
            <a:ext cx="9601926" cy="639808"/>
          </a:xfrm>
        </p:spPr>
        <p:txBody>
          <a:bodyPr>
            <a:normAutofit/>
          </a:bodyPr>
          <a:lstStyle>
            <a:lvl1pPr marL="0" indent="0">
              <a:buNone/>
              <a:defRPr sz="2800">
                <a:solidFill>
                  <a:schemeClr val="tx1"/>
                </a:solidFill>
              </a:defRPr>
            </a:lvl1pPr>
            <a:lvl3pPr>
              <a:defRPr/>
            </a:lvl3pPr>
          </a:lstStyle>
          <a:p>
            <a:pPr lvl="0"/>
            <a:r>
              <a:rPr lang="nl-NL" dirty="0"/>
              <a:t>Ondertitel dia</a:t>
            </a:r>
            <a:endParaRPr lang="nl-BE" dirty="0"/>
          </a:p>
        </p:txBody>
      </p:sp>
      <p:sp>
        <p:nvSpPr>
          <p:cNvPr id="8" name="Tijdelijke aanduiding voor tekst 4">
            <a:extLst>
              <a:ext uri="{FF2B5EF4-FFF2-40B4-BE49-F238E27FC236}">
                <a16:creationId xmlns:a16="http://schemas.microsoft.com/office/drawing/2014/main" id="{386E276F-DD58-C8A7-1D5F-F3A881B120A6}"/>
              </a:ext>
            </a:extLst>
          </p:cNvPr>
          <p:cNvSpPr>
            <a:spLocks noGrp="1"/>
          </p:cNvSpPr>
          <p:nvPr>
            <p:ph type="body" sz="quarter" idx="12" hasCustomPrompt="1"/>
          </p:nvPr>
        </p:nvSpPr>
        <p:spPr>
          <a:xfrm>
            <a:off x="412446" y="2548711"/>
            <a:ext cx="9601926" cy="4059987"/>
          </a:xfrm>
        </p:spPr>
        <p:txBody>
          <a:bodyPr>
            <a:normAutofit/>
          </a:bodyPr>
          <a:lstStyle>
            <a:lvl1pPr marL="0" indent="0">
              <a:buFont typeface="Arial" panose="020B0604020202020204" pitchFamily="34" charset="0"/>
              <a:buNone/>
              <a:defRPr sz="2400">
                <a:solidFill>
                  <a:schemeClr val="tx1"/>
                </a:solidFill>
              </a:defRPr>
            </a:lvl1pPr>
            <a:lvl3pPr>
              <a:defRPr/>
            </a:lvl3pPr>
          </a:lstStyle>
          <a:p>
            <a:pPr lvl="0"/>
            <a:r>
              <a:rPr lang="nl-NL" dirty="0"/>
              <a:t>tekst</a:t>
            </a:r>
            <a:endParaRPr lang="nl-BE" dirty="0"/>
          </a:p>
        </p:txBody>
      </p:sp>
    </p:spTree>
    <p:extLst>
      <p:ext uri="{BB962C8B-B14F-4D97-AF65-F5344CB8AC3E}">
        <p14:creationId xmlns:p14="http://schemas.microsoft.com/office/powerpoint/2010/main" val="2461487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1" y="0"/>
            <a:ext cx="6095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 name="Rechthoek 9">
            <a:extLst>
              <a:ext uri="{FF2B5EF4-FFF2-40B4-BE49-F238E27FC236}">
                <a16:creationId xmlns:a16="http://schemas.microsoft.com/office/drawing/2014/main" id="{CC9A9DDC-E203-2FF7-7168-7E0CAD504CF3}"/>
              </a:ext>
            </a:extLst>
          </p:cNvPr>
          <p:cNvSpPr/>
          <p:nvPr userDrawn="1"/>
        </p:nvSpPr>
        <p:spPr>
          <a:xfrm>
            <a:off x="8006235" y="385964"/>
            <a:ext cx="4185765" cy="6086071"/>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 name="Afbeelding" descr="Afbeelding">
            <a:extLst>
              <a:ext uri="{FF2B5EF4-FFF2-40B4-BE49-F238E27FC236}">
                <a16:creationId xmlns:a16="http://schemas.microsoft.com/office/drawing/2014/main" id="{D54C5C72-987C-C939-4D47-59ABB6BD1070}"/>
              </a:ext>
            </a:extLst>
          </p:cNvPr>
          <p:cNvPicPr>
            <a:picLocks noChangeAspect="1"/>
          </p:cNvPicPr>
          <p:nvPr userDrawn="1"/>
        </p:nvPicPr>
        <p:blipFill>
          <a:blip r:embed="rId2"/>
          <a:stretch>
            <a:fillRect/>
          </a:stretch>
        </p:blipFill>
        <p:spPr>
          <a:xfrm>
            <a:off x="178112" y="6570617"/>
            <a:ext cx="910045" cy="187841"/>
          </a:xfrm>
          <a:prstGeom prst="rect">
            <a:avLst/>
          </a:prstGeom>
          <a:ln w="12700">
            <a:miter lim="400000"/>
          </a:ln>
        </p:spPr>
      </p:pic>
      <p:sp>
        <p:nvSpPr>
          <p:cNvPr id="12" name="Tijdelijke aanduiding voor tekst 4">
            <a:extLst>
              <a:ext uri="{FF2B5EF4-FFF2-40B4-BE49-F238E27FC236}">
                <a16:creationId xmlns:a16="http://schemas.microsoft.com/office/drawing/2014/main" id="{5EB793F2-74E9-45C2-DEC6-EA5902662DAF}"/>
              </a:ext>
            </a:extLst>
          </p:cNvPr>
          <p:cNvSpPr>
            <a:spLocks noGrp="1"/>
          </p:cNvSpPr>
          <p:nvPr>
            <p:ph type="body" sz="quarter" idx="10" hasCustomPrompt="1"/>
          </p:nvPr>
        </p:nvSpPr>
        <p:spPr>
          <a:xfrm>
            <a:off x="521788" y="575038"/>
            <a:ext cx="4881485" cy="639808"/>
          </a:xfrm>
        </p:spPr>
        <p:txBody>
          <a:bodyPr>
            <a:noAutofit/>
          </a:bodyPr>
          <a:lstStyle>
            <a:lvl1pPr marL="0" indent="0">
              <a:buNone/>
              <a:defRPr sz="4400">
                <a:solidFill>
                  <a:schemeClr val="tx1"/>
                </a:solidFill>
              </a:defRPr>
            </a:lvl1pPr>
            <a:lvl3pPr>
              <a:defRPr/>
            </a:lvl3pPr>
          </a:lstStyle>
          <a:p>
            <a:pPr lvl="0"/>
            <a:r>
              <a:rPr lang="nl-NL" dirty="0"/>
              <a:t>Naam dia</a:t>
            </a:r>
            <a:endParaRPr lang="nl-BE" dirty="0"/>
          </a:p>
        </p:txBody>
      </p:sp>
      <p:sp>
        <p:nvSpPr>
          <p:cNvPr id="13" name="Tijdelijke aanduiding voor tekst 4">
            <a:extLst>
              <a:ext uri="{FF2B5EF4-FFF2-40B4-BE49-F238E27FC236}">
                <a16:creationId xmlns:a16="http://schemas.microsoft.com/office/drawing/2014/main" id="{CFF642A5-C640-68B6-2D2E-EB9C588778D9}"/>
              </a:ext>
            </a:extLst>
          </p:cNvPr>
          <p:cNvSpPr>
            <a:spLocks noGrp="1"/>
          </p:cNvSpPr>
          <p:nvPr>
            <p:ph type="body" sz="quarter" idx="12" hasCustomPrompt="1"/>
          </p:nvPr>
        </p:nvSpPr>
        <p:spPr>
          <a:xfrm>
            <a:off x="521788" y="1292295"/>
            <a:ext cx="4881485" cy="639808"/>
          </a:xfrm>
        </p:spPr>
        <p:txBody>
          <a:bodyPr>
            <a:normAutofit/>
          </a:bodyPr>
          <a:lstStyle>
            <a:lvl1pPr marL="0" indent="0">
              <a:buNone/>
              <a:defRPr sz="2800">
                <a:solidFill>
                  <a:schemeClr val="tx1"/>
                </a:solidFill>
              </a:defRPr>
            </a:lvl1pPr>
            <a:lvl3pPr>
              <a:defRPr/>
            </a:lvl3pPr>
          </a:lstStyle>
          <a:p>
            <a:pPr lvl="0"/>
            <a:r>
              <a:rPr lang="nl-NL" dirty="0"/>
              <a:t>Ondertitel dia</a:t>
            </a:r>
            <a:endParaRPr lang="nl-BE" dirty="0"/>
          </a:p>
        </p:txBody>
      </p:sp>
      <p:sp>
        <p:nvSpPr>
          <p:cNvPr id="14" name="Tijdelijke aanduiding voor tekst 4">
            <a:extLst>
              <a:ext uri="{FF2B5EF4-FFF2-40B4-BE49-F238E27FC236}">
                <a16:creationId xmlns:a16="http://schemas.microsoft.com/office/drawing/2014/main" id="{FBF3DB39-093B-DE95-0B44-A26997D4A48B}"/>
              </a:ext>
            </a:extLst>
          </p:cNvPr>
          <p:cNvSpPr>
            <a:spLocks noGrp="1"/>
          </p:cNvSpPr>
          <p:nvPr>
            <p:ph type="body" sz="quarter" idx="13" hasCustomPrompt="1"/>
          </p:nvPr>
        </p:nvSpPr>
        <p:spPr>
          <a:xfrm>
            <a:off x="521788" y="2231708"/>
            <a:ext cx="4881485" cy="4067492"/>
          </a:xfrm>
        </p:spPr>
        <p:txBody>
          <a:bodyPr>
            <a:normAutofit/>
          </a:bodyPr>
          <a:lstStyle>
            <a:lvl1pPr marL="342900" indent="-342900">
              <a:buFont typeface="Arial" panose="020B0604020202020204" pitchFamily="34" charset="0"/>
              <a:buChar char="•"/>
              <a:defRPr sz="2400">
                <a:solidFill>
                  <a:schemeClr val="tx1"/>
                </a:solidFill>
              </a:defRPr>
            </a:lvl1pPr>
            <a:lvl3pPr>
              <a:defRPr/>
            </a:lvl3pPr>
          </a:lstStyle>
          <a:p>
            <a:pPr lvl="0"/>
            <a:r>
              <a:rPr lang="nl-NL" dirty="0"/>
              <a:t>tekst</a:t>
            </a:r>
            <a:endParaRPr lang="nl-BE" dirty="0"/>
          </a:p>
        </p:txBody>
      </p:sp>
      <p:pic>
        <p:nvPicPr>
          <p:cNvPr id="15" name="Afbeelding" descr="Afbeelding">
            <a:extLst>
              <a:ext uri="{FF2B5EF4-FFF2-40B4-BE49-F238E27FC236}">
                <a16:creationId xmlns:a16="http://schemas.microsoft.com/office/drawing/2014/main" id="{B951CAD9-14EF-1E63-2253-C1ACB9F3A286}"/>
              </a:ext>
            </a:extLst>
          </p:cNvPr>
          <p:cNvPicPr>
            <a:picLocks noChangeAspect="1"/>
          </p:cNvPicPr>
          <p:nvPr userDrawn="1"/>
        </p:nvPicPr>
        <p:blipFill>
          <a:blip r:embed="rId3"/>
          <a:srcRect l="91645"/>
          <a:stretch>
            <a:fillRect/>
          </a:stretch>
        </p:blipFill>
        <p:spPr>
          <a:xfrm>
            <a:off x="0" y="5345504"/>
            <a:ext cx="424455" cy="975150"/>
          </a:xfrm>
          <a:prstGeom prst="rect">
            <a:avLst/>
          </a:prstGeom>
          <a:ln w="12700">
            <a:miter lim="400000"/>
          </a:ln>
        </p:spPr>
      </p:pic>
      <p:sp>
        <p:nvSpPr>
          <p:cNvPr id="5" name="Tijdelijke aanduiding voor inhoud 4">
            <a:extLst>
              <a:ext uri="{FF2B5EF4-FFF2-40B4-BE49-F238E27FC236}">
                <a16:creationId xmlns:a16="http://schemas.microsoft.com/office/drawing/2014/main" id="{5C4984B5-5ACB-E1AC-0114-FD26439F2428}"/>
              </a:ext>
            </a:extLst>
          </p:cNvPr>
          <p:cNvSpPr>
            <a:spLocks noGrp="1"/>
          </p:cNvSpPr>
          <p:nvPr>
            <p:ph sz="quarter" idx="14"/>
          </p:nvPr>
        </p:nvSpPr>
        <p:spPr>
          <a:xfrm>
            <a:off x="5724525" y="574675"/>
            <a:ext cx="6008688" cy="5724525"/>
          </a:xfrm>
          <a:solidFill>
            <a:schemeClr val="bg2"/>
          </a:solidFill>
        </p:spPr>
        <p:txBody>
          <a:bodyPr/>
          <a:lstStyle>
            <a:lvl1pPr marL="0" indent="0">
              <a:buNone/>
              <a:defRPr/>
            </a:lvl1pPr>
          </a:lstStyle>
          <a:p>
            <a:pPr lvl="0"/>
            <a:r>
              <a:rPr lang="nl-NL"/>
              <a:t>Klikken om de tekststijl van het model te bewerken</a:t>
            </a:r>
          </a:p>
        </p:txBody>
      </p:sp>
    </p:spTree>
    <p:extLst>
      <p:ext uri="{BB962C8B-B14F-4D97-AF65-F5344CB8AC3E}">
        <p14:creationId xmlns:p14="http://schemas.microsoft.com/office/powerpoint/2010/main" val="3080016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0" y="4552950"/>
            <a:ext cx="12192000" cy="230505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hthoek 8">
            <a:extLst>
              <a:ext uri="{FF2B5EF4-FFF2-40B4-BE49-F238E27FC236}">
                <a16:creationId xmlns:a16="http://schemas.microsoft.com/office/drawing/2014/main" id="{31EAC03C-6658-4BE9-F974-20E917AD9073}"/>
              </a:ext>
            </a:extLst>
          </p:cNvPr>
          <p:cNvSpPr/>
          <p:nvPr userDrawn="1"/>
        </p:nvSpPr>
        <p:spPr>
          <a:xfrm>
            <a:off x="0" y="2247900"/>
            <a:ext cx="12192000" cy="2305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5" name="Afbeelding" descr="Afbeelding">
            <a:extLst>
              <a:ext uri="{FF2B5EF4-FFF2-40B4-BE49-F238E27FC236}">
                <a16:creationId xmlns:a16="http://schemas.microsoft.com/office/drawing/2014/main" id="{CD8204F4-F9D1-2FCA-F7D9-29894807738B}"/>
              </a:ext>
            </a:extLst>
          </p:cNvPr>
          <p:cNvPicPr>
            <a:picLocks noChangeAspect="1"/>
          </p:cNvPicPr>
          <p:nvPr userDrawn="1"/>
        </p:nvPicPr>
        <p:blipFill>
          <a:blip r:embed="rId2"/>
          <a:stretch>
            <a:fillRect/>
          </a:stretch>
        </p:blipFill>
        <p:spPr>
          <a:xfrm>
            <a:off x="11747378" y="6400800"/>
            <a:ext cx="335764" cy="343165"/>
          </a:xfrm>
          <a:prstGeom prst="rect">
            <a:avLst/>
          </a:prstGeom>
          <a:ln w="12700">
            <a:miter lim="400000"/>
          </a:ln>
        </p:spPr>
      </p:pic>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3"/>
          <a:stretch>
            <a:fillRect/>
          </a:stretch>
        </p:blipFill>
        <p:spPr>
          <a:xfrm>
            <a:off x="149537" y="136275"/>
            <a:ext cx="910045" cy="187841"/>
          </a:xfrm>
          <a:prstGeom prst="rect">
            <a:avLst/>
          </a:prstGeom>
          <a:ln w="12700">
            <a:miter lim="400000"/>
          </a:ln>
        </p:spPr>
      </p:pic>
      <p:sp>
        <p:nvSpPr>
          <p:cNvPr id="6" name="Tijdelijke aanduiding voor tekst 4">
            <a:extLst>
              <a:ext uri="{FF2B5EF4-FFF2-40B4-BE49-F238E27FC236}">
                <a16:creationId xmlns:a16="http://schemas.microsoft.com/office/drawing/2014/main" id="{2B91CF39-C784-7137-E0FF-91D9E57F740D}"/>
              </a:ext>
            </a:extLst>
          </p:cNvPr>
          <p:cNvSpPr>
            <a:spLocks noGrp="1"/>
          </p:cNvSpPr>
          <p:nvPr>
            <p:ph type="body" sz="quarter" idx="10" hasCustomPrompt="1"/>
          </p:nvPr>
        </p:nvSpPr>
        <p:spPr>
          <a:xfrm>
            <a:off x="466724" y="3080520"/>
            <a:ext cx="11280653" cy="639808"/>
          </a:xfrm>
        </p:spPr>
        <p:txBody>
          <a:bodyPr>
            <a:noAutofit/>
          </a:bodyPr>
          <a:lstStyle>
            <a:lvl1pPr marL="0" indent="0">
              <a:buNone/>
              <a:defRPr sz="4400">
                <a:solidFill>
                  <a:schemeClr val="tx1"/>
                </a:solidFill>
              </a:defRPr>
            </a:lvl1pPr>
            <a:lvl3pPr>
              <a:defRPr/>
            </a:lvl3pPr>
          </a:lstStyle>
          <a:p>
            <a:pPr lvl="0"/>
            <a:r>
              <a:rPr lang="nl-NL" dirty="0"/>
              <a:t>Selectietitel</a:t>
            </a:r>
            <a:endParaRPr lang="nl-BE" dirty="0"/>
          </a:p>
        </p:txBody>
      </p:sp>
      <p:pic>
        <p:nvPicPr>
          <p:cNvPr id="11" name="Afbeelding" descr="Afbeelding">
            <a:extLst>
              <a:ext uri="{FF2B5EF4-FFF2-40B4-BE49-F238E27FC236}">
                <a16:creationId xmlns:a16="http://schemas.microsoft.com/office/drawing/2014/main" id="{68A58794-F981-4B43-3A68-EC4C07F9E635}"/>
              </a:ext>
            </a:extLst>
          </p:cNvPr>
          <p:cNvPicPr>
            <a:picLocks noChangeAspect="1"/>
          </p:cNvPicPr>
          <p:nvPr userDrawn="1"/>
        </p:nvPicPr>
        <p:blipFill>
          <a:blip r:embed="rId4"/>
          <a:stretch>
            <a:fillRect/>
          </a:stretch>
        </p:blipFill>
        <p:spPr>
          <a:xfrm>
            <a:off x="11603492" y="6257908"/>
            <a:ext cx="428625" cy="438073"/>
          </a:xfrm>
          <a:prstGeom prst="rect">
            <a:avLst/>
          </a:prstGeom>
          <a:ln w="12700">
            <a:miter lim="400000"/>
          </a:ln>
        </p:spPr>
      </p:pic>
    </p:spTree>
    <p:extLst>
      <p:ext uri="{BB962C8B-B14F-4D97-AF65-F5344CB8AC3E}">
        <p14:creationId xmlns:p14="http://schemas.microsoft.com/office/powerpoint/2010/main" val="2478086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107495"/>
            <a:ext cx="12192000" cy="2553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2"/>
          <a:stretch>
            <a:fillRect/>
          </a:stretch>
        </p:blipFill>
        <p:spPr>
          <a:xfrm>
            <a:off x="149537" y="136275"/>
            <a:ext cx="910045" cy="187841"/>
          </a:xfrm>
          <a:prstGeom prst="rect">
            <a:avLst/>
          </a:prstGeom>
          <a:ln w="12700">
            <a:miter lim="400000"/>
          </a:ln>
        </p:spPr>
      </p:pic>
      <p:sp>
        <p:nvSpPr>
          <p:cNvPr id="2" name="Tijdelijke aanduiding voor tekst 4">
            <a:extLst>
              <a:ext uri="{FF2B5EF4-FFF2-40B4-BE49-F238E27FC236}">
                <a16:creationId xmlns:a16="http://schemas.microsoft.com/office/drawing/2014/main" id="{69C26D37-363B-E837-7B94-4BD755A53071}"/>
              </a:ext>
            </a:extLst>
          </p:cNvPr>
          <p:cNvSpPr>
            <a:spLocks noGrp="1"/>
          </p:cNvSpPr>
          <p:nvPr>
            <p:ph type="body" sz="quarter" idx="10" hasCustomPrompt="1"/>
          </p:nvPr>
        </p:nvSpPr>
        <p:spPr>
          <a:xfrm>
            <a:off x="521786" y="704850"/>
            <a:ext cx="11127287" cy="664029"/>
          </a:xfrm>
        </p:spPr>
        <p:txBody>
          <a:bodyPr>
            <a:noAutofit/>
          </a:bodyPr>
          <a:lstStyle>
            <a:lvl1pPr marL="0" indent="0" algn="r">
              <a:buNone/>
              <a:defRPr sz="4400">
                <a:solidFill>
                  <a:schemeClr val="tx1"/>
                </a:solidFill>
              </a:defRPr>
            </a:lvl1pPr>
            <a:lvl3pPr>
              <a:defRPr/>
            </a:lvl3pPr>
          </a:lstStyle>
          <a:p>
            <a:pPr lvl="0"/>
            <a:r>
              <a:rPr lang="nl-NL" dirty="0"/>
              <a:t>Naam dia</a:t>
            </a:r>
            <a:endParaRPr lang="nl-BE" dirty="0"/>
          </a:p>
        </p:txBody>
      </p:sp>
      <p:sp>
        <p:nvSpPr>
          <p:cNvPr id="3" name="Tijdelijke aanduiding voor tekst 4">
            <a:extLst>
              <a:ext uri="{FF2B5EF4-FFF2-40B4-BE49-F238E27FC236}">
                <a16:creationId xmlns:a16="http://schemas.microsoft.com/office/drawing/2014/main" id="{61D26677-F5E3-E077-3818-852E03DC6674}"/>
              </a:ext>
            </a:extLst>
          </p:cNvPr>
          <p:cNvSpPr>
            <a:spLocks noGrp="1"/>
          </p:cNvSpPr>
          <p:nvPr>
            <p:ph type="body" sz="quarter" idx="12" hasCustomPrompt="1"/>
          </p:nvPr>
        </p:nvSpPr>
        <p:spPr>
          <a:xfrm>
            <a:off x="521786" y="1533525"/>
            <a:ext cx="11127287" cy="604033"/>
          </a:xfrm>
        </p:spPr>
        <p:txBody>
          <a:bodyPr>
            <a:normAutofit/>
          </a:bodyPr>
          <a:lstStyle>
            <a:lvl1pPr marL="0" indent="0" algn="r">
              <a:buNone/>
              <a:defRPr sz="2800">
                <a:solidFill>
                  <a:schemeClr val="tx1"/>
                </a:solidFill>
              </a:defRPr>
            </a:lvl1pPr>
            <a:lvl3pPr>
              <a:defRPr/>
            </a:lvl3pPr>
          </a:lstStyle>
          <a:p>
            <a:pPr lvl="0"/>
            <a:r>
              <a:rPr lang="nl-NL" dirty="0"/>
              <a:t>Ondertitel dia</a:t>
            </a:r>
            <a:endParaRPr lang="nl-BE" dirty="0"/>
          </a:p>
        </p:txBody>
      </p:sp>
      <p:sp>
        <p:nvSpPr>
          <p:cNvPr id="6" name="Tijdelijke aanduiding voor inhoud 5">
            <a:extLst>
              <a:ext uri="{FF2B5EF4-FFF2-40B4-BE49-F238E27FC236}">
                <a16:creationId xmlns:a16="http://schemas.microsoft.com/office/drawing/2014/main" id="{D9EBA984-F682-AF84-DBCD-674A065DBB79}"/>
              </a:ext>
            </a:extLst>
          </p:cNvPr>
          <p:cNvSpPr>
            <a:spLocks noGrp="1"/>
          </p:cNvSpPr>
          <p:nvPr>
            <p:ph sz="quarter" idx="13"/>
          </p:nvPr>
        </p:nvSpPr>
        <p:spPr>
          <a:xfrm>
            <a:off x="542925" y="2701925"/>
            <a:ext cx="11106150" cy="39131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189158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0"/>
            <a:ext cx="12192000" cy="650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2"/>
          <a:stretch>
            <a:fillRect/>
          </a:stretch>
        </p:blipFill>
        <p:spPr>
          <a:xfrm>
            <a:off x="149537" y="136275"/>
            <a:ext cx="910045" cy="187841"/>
          </a:xfrm>
          <a:prstGeom prst="rect">
            <a:avLst/>
          </a:prstGeom>
          <a:ln w="12700">
            <a:miter lim="400000"/>
          </a:ln>
        </p:spPr>
      </p:pic>
      <p:sp>
        <p:nvSpPr>
          <p:cNvPr id="3" name="Tijdelijke aanduiding voor inhoud 2">
            <a:extLst>
              <a:ext uri="{FF2B5EF4-FFF2-40B4-BE49-F238E27FC236}">
                <a16:creationId xmlns:a16="http://schemas.microsoft.com/office/drawing/2014/main" id="{1C8E53F9-83E8-16AE-D44A-5F469C6892B5}"/>
              </a:ext>
            </a:extLst>
          </p:cNvPr>
          <p:cNvSpPr>
            <a:spLocks noGrp="1"/>
          </p:cNvSpPr>
          <p:nvPr>
            <p:ph sz="quarter" idx="10"/>
          </p:nvPr>
        </p:nvSpPr>
        <p:spPr>
          <a:xfrm>
            <a:off x="350838" y="676275"/>
            <a:ext cx="11495087" cy="56229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437752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0"/>
            <a:ext cx="11811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2"/>
          <a:stretch>
            <a:fillRect/>
          </a:stretch>
        </p:blipFill>
        <p:spPr>
          <a:xfrm>
            <a:off x="149537" y="136275"/>
            <a:ext cx="910045" cy="187841"/>
          </a:xfrm>
          <a:prstGeom prst="rect">
            <a:avLst/>
          </a:prstGeom>
          <a:ln w="12700">
            <a:miter lim="400000"/>
          </a:ln>
        </p:spPr>
      </p:pic>
      <p:sp>
        <p:nvSpPr>
          <p:cNvPr id="2" name="Tijdelijke aanduiding voor inhoud 2">
            <a:extLst>
              <a:ext uri="{FF2B5EF4-FFF2-40B4-BE49-F238E27FC236}">
                <a16:creationId xmlns:a16="http://schemas.microsoft.com/office/drawing/2014/main" id="{1D0E08E9-03D9-066A-BDB3-68F4039C83D6}"/>
              </a:ext>
            </a:extLst>
          </p:cNvPr>
          <p:cNvSpPr>
            <a:spLocks noGrp="1"/>
          </p:cNvSpPr>
          <p:nvPr>
            <p:ph sz="quarter" idx="10"/>
          </p:nvPr>
        </p:nvSpPr>
        <p:spPr>
          <a:xfrm>
            <a:off x="350838" y="676275"/>
            <a:ext cx="11197915" cy="56229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432331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0"/>
            <a:ext cx="12192000" cy="650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2"/>
          <a:stretch>
            <a:fillRect/>
          </a:stretch>
        </p:blipFill>
        <p:spPr>
          <a:xfrm>
            <a:off x="149537" y="136275"/>
            <a:ext cx="910045" cy="187841"/>
          </a:xfrm>
          <a:prstGeom prst="rect">
            <a:avLst/>
          </a:prstGeom>
          <a:ln w="12700">
            <a:miter lim="400000"/>
          </a:ln>
        </p:spPr>
      </p:pic>
      <p:sp>
        <p:nvSpPr>
          <p:cNvPr id="2" name="Rechthoek 1">
            <a:extLst>
              <a:ext uri="{FF2B5EF4-FFF2-40B4-BE49-F238E27FC236}">
                <a16:creationId xmlns:a16="http://schemas.microsoft.com/office/drawing/2014/main" id="{12DC8E22-ED0C-0121-57C0-07CD19274368}"/>
              </a:ext>
            </a:extLst>
          </p:cNvPr>
          <p:cNvSpPr/>
          <p:nvPr userDrawn="1"/>
        </p:nvSpPr>
        <p:spPr>
          <a:xfrm>
            <a:off x="0" y="6505574"/>
            <a:ext cx="12192000" cy="352425"/>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Tijdelijke aanduiding voor inhoud 2">
            <a:extLst>
              <a:ext uri="{FF2B5EF4-FFF2-40B4-BE49-F238E27FC236}">
                <a16:creationId xmlns:a16="http://schemas.microsoft.com/office/drawing/2014/main" id="{1EA7F9A1-6A1A-4A79-8DB7-3415FA73673E}"/>
              </a:ext>
            </a:extLst>
          </p:cNvPr>
          <p:cNvSpPr>
            <a:spLocks noGrp="1"/>
          </p:cNvSpPr>
          <p:nvPr>
            <p:ph sz="quarter" idx="10"/>
          </p:nvPr>
        </p:nvSpPr>
        <p:spPr>
          <a:xfrm>
            <a:off x="350838" y="676275"/>
            <a:ext cx="11495087" cy="56229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657795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0"/>
            <a:ext cx="11811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2"/>
          <a:stretch>
            <a:fillRect/>
          </a:stretch>
        </p:blipFill>
        <p:spPr>
          <a:xfrm>
            <a:off x="149537" y="136275"/>
            <a:ext cx="910045" cy="187841"/>
          </a:xfrm>
          <a:prstGeom prst="rect">
            <a:avLst/>
          </a:prstGeom>
          <a:ln w="12700">
            <a:miter lim="400000"/>
          </a:ln>
        </p:spPr>
      </p:pic>
      <p:sp>
        <p:nvSpPr>
          <p:cNvPr id="2" name="Rechthoek 1">
            <a:extLst>
              <a:ext uri="{FF2B5EF4-FFF2-40B4-BE49-F238E27FC236}">
                <a16:creationId xmlns:a16="http://schemas.microsoft.com/office/drawing/2014/main" id="{2CE9E16C-F9CA-7DB8-5ACA-038559D116FE}"/>
              </a:ext>
            </a:extLst>
          </p:cNvPr>
          <p:cNvSpPr/>
          <p:nvPr userDrawn="1"/>
        </p:nvSpPr>
        <p:spPr>
          <a:xfrm>
            <a:off x="11811000" y="0"/>
            <a:ext cx="381000" cy="685800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Tijdelijke aanduiding voor inhoud 2">
            <a:extLst>
              <a:ext uri="{FF2B5EF4-FFF2-40B4-BE49-F238E27FC236}">
                <a16:creationId xmlns:a16="http://schemas.microsoft.com/office/drawing/2014/main" id="{C0434851-BFF5-C800-C3AC-E831F72EC9A0}"/>
              </a:ext>
            </a:extLst>
          </p:cNvPr>
          <p:cNvSpPr>
            <a:spLocks noGrp="1"/>
          </p:cNvSpPr>
          <p:nvPr>
            <p:ph sz="quarter" idx="10"/>
          </p:nvPr>
        </p:nvSpPr>
        <p:spPr>
          <a:xfrm>
            <a:off x="350838" y="676275"/>
            <a:ext cx="11203853" cy="56229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894860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342900" y="2247900"/>
            <a:ext cx="11496675" cy="2305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2"/>
          <a:stretch>
            <a:fillRect/>
          </a:stretch>
        </p:blipFill>
        <p:spPr>
          <a:xfrm>
            <a:off x="149537" y="136275"/>
            <a:ext cx="910045" cy="187841"/>
          </a:xfrm>
          <a:prstGeom prst="rect">
            <a:avLst/>
          </a:prstGeom>
          <a:ln w="12700">
            <a:miter lim="400000"/>
          </a:ln>
        </p:spPr>
      </p:pic>
      <p:sp>
        <p:nvSpPr>
          <p:cNvPr id="6" name="Tijdelijke aanduiding voor tekst 4">
            <a:extLst>
              <a:ext uri="{FF2B5EF4-FFF2-40B4-BE49-F238E27FC236}">
                <a16:creationId xmlns:a16="http://schemas.microsoft.com/office/drawing/2014/main" id="{2B91CF39-C784-7137-E0FF-91D9E57F740D}"/>
              </a:ext>
            </a:extLst>
          </p:cNvPr>
          <p:cNvSpPr>
            <a:spLocks noGrp="1"/>
          </p:cNvSpPr>
          <p:nvPr>
            <p:ph type="body" sz="quarter" idx="10" hasCustomPrompt="1"/>
          </p:nvPr>
        </p:nvSpPr>
        <p:spPr>
          <a:xfrm>
            <a:off x="476250" y="3080521"/>
            <a:ext cx="11271128" cy="639808"/>
          </a:xfrm>
        </p:spPr>
        <p:txBody>
          <a:bodyPr>
            <a:noAutofit/>
          </a:bodyPr>
          <a:lstStyle>
            <a:lvl1pPr marL="0" indent="0" algn="ctr">
              <a:buNone/>
              <a:defRPr sz="4400">
                <a:solidFill>
                  <a:schemeClr val="tx1"/>
                </a:solidFill>
              </a:defRPr>
            </a:lvl1pPr>
            <a:lvl3pPr>
              <a:defRPr/>
            </a:lvl3pPr>
          </a:lstStyle>
          <a:p>
            <a:pPr lvl="0"/>
            <a:r>
              <a:rPr lang="nl-NL" dirty="0"/>
              <a:t>Uiting</a:t>
            </a:r>
            <a:endParaRPr lang="nl-BE" dirty="0"/>
          </a:p>
        </p:txBody>
      </p:sp>
    </p:spTree>
    <p:extLst>
      <p:ext uri="{BB962C8B-B14F-4D97-AF65-F5344CB8AC3E}">
        <p14:creationId xmlns:p14="http://schemas.microsoft.com/office/powerpoint/2010/main" val="1833445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0" y="0"/>
            <a:ext cx="12192000" cy="685800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2"/>
          <a:stretch>
            <a:fillRect/>
          </a:stretch>
        </p:blipFill>
        <p:spPr>
          <a:xfrm>
            <a:off x="149537" y="136275"/>
            <a:ext cx="910045" cy="187841"/>
          </a:xfrm>
          <a:prstGeom prst="rect">
            <a:avLst/>
          </a:prstGeom>
          <a:ln w="12700">
            <a:miter lim="400000"/>
          </a:ln>
        </p:spPr>
      </p:pic>
      <p:sp>
        <p:nvSpPr>
          <p:cNvPr id="6" name="Tijdelijke aanduiding voor tekst 4">
            <a:extLst>
              <a:ext uri="{FF2B5EF4-FFF2-40B4-BE49-F238E27FC236}">
                <a16:creationId xmlns:a16="http://schemas.microsoft.com/office/drawing/2014/main" id="{2B91CF39-C784-7137-E0FF-91D9E57F740D}"/>
              </a:ext>
            </a:extLst>
          </p:cNvPr>
          <p:cNvSpPr>
            <a:spLocks noGrp="1"/>
          </p:cNvSpPr>
          <p:nvPr>
            <p:ph type="body" sz="quarter" idx="10" hasCustomPrompt="1"/>
          </p:nvPr>
        </p:nvSpPr>
        <p:spPr>
          <a:xfrm>
            <a:off x="385763" y="2567354"/>
            <a:ext cx="11420474" cy="1272404"/>
          </a:xfrm>
        </p:spPr>
        <p:txBody>
          <a:bodyPr>
            <a:noAutofit/>
          </a:bodyPr>
          <a:lstStyle>
            <a:lvl1pPr marL="0" indent="0" algn="ctr">
              <a:buNone/>
              <a:defRPr sz="10000">
                <a:solidFill>
                  <a:srgbClr val="FDC900"/>
                </a:solidFill>
              </a:defRPr>
            </a:lvl1pPr>
            <a:lvl3pPr>
              <a:defRPr/>
            </a:lvl3pPr>
          </a:lstStyle>
          <a:p>
            <a:pPr lvl="0"/>
            <a:r>
              <a:rPr lang="nl-NL" dirty="0"/>
              <a:t>100%</a:t>
            </a:r>
          </a:p>
        </p:txBody>
      </p:sp>
      <p:sp>
        <p:nvSpPr>
          <p:cNvPr id="2" name="Tijdelijke aanduiding voor tekst 4">
            <a:extLst>
              <a:ext uri="{FF2B5EF4-FFF2-40B4-BE49-F238E27FC236}">
                <a16:creationId xmlns:a16="http://schemas.microsoft.com/office/drawing/2014/main" id="{A55EB9D7-5587-D9D2-73E8-F3599418D7DF}"/>
              </a:ext>
            </a:extLst>
          </p:cNvPr>
          <p:cNvSpPr>
            <a:spLocks noGrp="1"/>
          </p:cNvSpPr>
          <p:nvPr>
            <p:ph type="body" sz="quarter" idx="11" hasCustomPrompt="1"/>
          </p:nvPr>
        </p:nvSpPr>
        <p:spPr>
          <a:xfrm>
            <a:off x="385763" y="3839758"/>
            <a:ext cx="11420474" cy="639808"/>
          </a:xfrm>
        </p:spPr>
        <p:txBody>
          <a:bodyPr>
            <a:noAutofit/>
          </a:bodyPr>
          <a:lstStyle>
            <a:lvl1pPr marL="0" indent="0" algn="ctr">
              <a:buNone/>
              <a:defRPr sz="2000">
                <a:solidFill>
                  <a:srgbClr val="FDC900"/>
                </a:solidFill>
              </a:defRPr>
            </a:lvl1pPr>
            <a:lvl3pPr>
              <a:defRPr/>
            </a:lvl3pPr>
          </a:lstStyle>
          <a:p>
            <a:pPr lvl="0"/>
            <a:r>
              <a:rPr lang="nl-NL" dirty="0"/>
              <a:t>Feiteninformatie</a:t>
            </a:r>
            <a:endParaRPr lang="nl-BE" dirty="0"/>
          </a:p>
        </p:txBody>
      </p:sp>
      <p:pic>
        <p:nvPicPr>
          <p:cNvPr id="7" name="Afbeelding" descr="Afbeelding">
            <a:extLst>
              <a:ext uri="{FF2B5EF4-FFF2-40B4-BE49-F238E27FC236}">
                <a16:creationId xmlns:a16="http://schemas.microsoft.com/office/drawing/2014/main" id="{34E170AE-258C-08EE-367B-BD8C6881D62E}"/>
              </a:ext>
            </a:extLst>
          </p:cNvPr>
          <p:cNvPicPr>
            <a:picLocks noChangeAspect="1"/>
          </p:cNvPicPr>
          <p:nvPr userDrawn="1"/>
        </p:nvPicPr>
        <p:blipFill>
          <a:blip r:embed="rId3"/>
          <a:stretch>
            <a:fillRect/>
          </a:stretch>
        </p:blipFill>
        <p:spPr>
          <a:xfrm>
            <a:off x="11510265" y="6229350"/>
            <a:ext cx="394210" cy="403206"/>
          </a:xfrm>
          <a:prstGeom prst="rect">
            <a:avLst/>
          </a:prstGeom>
          <a:ln w="12700">
            <a:miter lim="400000"/>
          </a:ln>
        </p:spPr>
      </p:pic>
    </p:spTree>
    <p:extLst>
      <p:ext uri="{BB962C8B-B14F-4D97-AF65-F5344CB8AC3E}">
        <p14:creationId xmlns:p14="http://schemas.microsoft.com/office/powerpoint/2010/main" val="26698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2661556" y="731520"/>
            <a:ext cx="8742318" cy="539496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hthoek 8">
            <a:extLst>
              <a:ext uri="{FF2B5EF4-FFF2-40B4-BE49-F238E27FC236}">
                <a16:creationId xmlns:a16="http://schemas.microsoft.com/office/drawing/2014/main" id="{31EAC03C-6658-4BE9-F974-20E917AD9073}"/>
              </a:ext>
            </a:extLst>
          </p:cNvPr>
          <p:cNvSpPr/>
          <p:nvPr userDrawn="1"/>
        </p:nvSpPr>
        <p:spPr>
          <a:xfrm>
            <a:off x="1524000" y="1372235"/>
            <a:ext cx="9331234" cy="422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el 1">
            <a:extLst>
              <a:ext uri="{FF2B5EF4-FFF2-40B4-BE49-F238E27FC236}">
                <a16:creationId xmlns:a16="http://schemas.microsoft.com/office/drawing/2014/main" id="{4926BADC-DD8D-1A71-C1B2-BBD3A7AFFE11}"/>
              </a:ext>
            </a:extLst>
          </p:cNvPr>
          <p:cNvSpPr>
            <a:spLocks noGrp="1"/>
          </p:cNvSpPr>
          <p:nvPr>
            <p:ph type="ctrTitle" hasCustomPrompt="1"/>
          </p:nvPr>
        </p:nvSpPr>
        <p:spPr>
          <a:xfrm>
            <a:off x="2661556" y="2238375"/>
            <a:ext cx="8006443" cy="1006475"/>
          </a:xfrm>
        </p:spPr>
        <p:txBody>
          <a:bodyPr anchor="b">
            <a:normAutofit/>
          </a:bodyPr>
          <a:lstStyle>
            <a:lvl1pPr algn="l">
              <a:defRPr sz="4400" b="0">
                <a:solidFill>
                  <a:srgbClr val="000000"/>
                </a:solidFill>
                <a:latin typeface="Avenir Black"/>
              </a:defRPr>
            </a:lvl1pPr>
          </a:lstStyle>
          <a:p>
            <a:r>
              <a:rPr lang="nl-NL" dirty="0"/>
              <a:t>Naam presentatie</a:t>
            </a:r>
            <a:endParaRPr lang="nl-BE" dirty="0"/>
          </a:p>
        </p:txBody>
      </p:sp>
      <p:sp>
        <p:nvSpPr>
          <p:cNvPr id="3" name="Ondertitel 2">
            <a:extLst>
              <a:ext uri="{FF2B5EF4-FFF2-40B4-BE49-F238E27FC236}">
                <a16:creationId xmlns:a16="http://schemas.microsoft.com/office/drawing/2014/main" id="{963F733E-CBD6-35FC-795E-8A6193039ECB}"/>
              </a:ext>
            </a:extLst>
          </p:cNvPr>
          <p:cNvSpPr>
            <a:spLocks noGrp="1"/>
          </p:cNvSpPr>
          <p:nvPr>
            <p:ph type="subTitle" idx="1" hasCustomPrompt="1"/>
          </p:nvPr>
        </p:nvSpPr>
        <p:spPr>
          <a:xfrm>
            <a:off x="2661556" y="3602038"/>
            <a:ext cx="8006443" cy="852011"/>
          </a:xfrm>
        </p:spPr>
        <p:txBody>
          <a:bodyPr>
            <a:normAutofit/>
          </a:bodyPr>
          <a:lstStyle>
            <a:lvl1pPr marL="0" indent="0" algn="l">
              <a:buNone/>
              <a:defRPr sz="2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presentatie</a:t>
            </a:r>
            <a:endParaRPr lang="nl-BE" dirty="0"/>
          </a:p>
        </p:txBody>
      </p:sp>
      <p:sp>
        <p:nvSpPr>
          <p:cNvPr id="7" name="Ondertitel 2">
            <a:extLst>
              <a:ext uri="{FF2B5EF4-FFF2-40B4-BE49-F238E27FC236}">
                <a16:creationId xmlns:a16="http://schemas.microsoft.com/office/drawing/2014/main" id="{488F2D2F-1D16-0C58-0391-DB283EA6BFE6}"/>
              </a:ext>
            </a:extLst>
          </p:cNvPr>
          <p:cNvSpPr txBox="1">
            <a:spLocks/>
          </p:cNvSpPr>
          <p:nvPr userDrawn="1"/>
        </p:nvSpPr>
        <p:spPr>
          <a:xfrm>
            <a:off x="2661556" y="4979194"/>
            <a:ext cx="8006443" cy="8272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Avenir Black"/>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venir Black"/>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lack"/>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venir Black"/>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venir Black"/>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1600" dirty="0">
                <a:solidFill>
                  <a:schemeClr val="tx1"/>
                </a:solidFill>
              </a:rPr>
              <a:t>Auteur en datum</a:t>
            </a:r>
            <a:endParaRPr lang="nl-BE" sz="1600" dirty="0">
              <a:solidFill>
                <a:schemeClr val="tx1"/>
              </a:solidFill>
            </a:endParaRPr>
          </a:p>
        </p:txBody>
      </p:sp>
      <p:pic>
        <p:nvPicPr>
          <p:cNvPr id="8" name="Afbeelding" descr="Afbeelding">
            <a:extLst>
              <a:ext uri="{FF2B5EF4-FFF2-40B4-BE49-F238E27FC236}">
                <a16:creationId xmlns:a16="http://schemas.microsoft.com/office/drawing/2014/main" id="{023B44F4-17BF-F9CB-7C5A-B8B84D40317D}"/>
              </a:ext>
            </a:extLst>
          </p:cNvPr>
          <p:cNvPicPr>
            <a:picLocks noChangeAspect="1"/>
          </p:cNvPicPr>
          <p:nvPr userDrawn="1"/>
        </p:nvPicPr>
        <p:blipFill>
          <a:blip r:embed="rId2"/>
          <a:stretch>
            <a:fillRect/>
          </a:stretch>
        </p:blipFill>
        <p:spPr>
          <a:xfrm>
            <a:off x="254373" y="241588"/>
            <a:ext cx="583827" cy="597154"/>
          </a:xfrm>
          <a:prstGeom prst="rect">
            <a:avLst/>
          </a:prstGeom>
          <a:ln w="12700">
            <a:miter lim="400000"/>
          </a:ln>
        </p:spPr>
      </p:pic>
      <p:cxnSp>
        <p:nvCxnSpPr>
          <p:cNvPr id="12" name="Rechte verbindingslijn 11">
            <a:extLst>
              <a:ext uri="{FF2B5EF4-FFF2-40B4-BE49-F238E27FC236}">
                <a16:creationId xmlns:a16="http://schemas.microsoft.com/office/drawing/2014/main" id="{6DEC6DAE-A9ED-71AE-5D48-6F3C9F0B41D6}"/>
              </a:ext>
            </a:extLst>
          </p:cNvPr>
          <p:cNvCxnSpPr>
            <a:cxnSpLocks/>
          </p:cNvCxnSpPr>
          <p:nvPr userDrawn="1"/>
        </p:nvCxnSpPr>
        <p:spPr>
          <a:xfrm>
            <a:off x="2775857" y="3429000"/>
            <a:ext cx="3224893"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5" name="Afbeelding" descr="Afbeelding">
            <a:extLst>
              <a:ext uri="{FF2B5EF4-FFF2-40B4-BE49-F238E27FC236}">
                <a16:creationId xmlns:a16="http://schemas.microsoft.com/office/drawing/2014/main" id="{3700DA08-9437-5A2E-160A-FE90CBCFE222}"/>
              </a:ext>
            </a:extLst>
          </p:cNvPr>
          <p:cNvPicPr>
            <a:picLocks noChangeAspect="1"/>
          </p:cNvPicPr>
          <p:nvPr userDrawn="1"/>
        </p:nvPicPr>
        <p:blipFill>
          <a:blip r:embed="rId3"/>
          <a:stretch>
            <a:fillRect/>
          </a:stretch>
        </p:blipFill>
        <p:spPr>
          <a:xfrm>
            <a:off x="11559023" y="6354047"/>
            <a:ext cx="503953" cy="503953"/>
          </a:xfrm>
          <a:prstGeom prst="rect">
            <a:avLst/>
          </a:prstGeom>
          <a:ln w="12700">
            <a:miter lim="400000"/>
          </a:ln>
        </p:spPr>
      </p:pic>
      <p:sp>
        <p:nvSpPr>
          <p:cNvPr id="17" name="Dit artefact valt onder de European Union Public License (EUPL) en dient gedistribueerd te worden onder de meest recente versie van de EUPL. Meer informatie hierover is beschikbaar op EUPL | Joinup (europa.eu).">
            <a:extLst>
              <a:ext uri="{FF2B5EF4-FFF2-40B4-BE49-F238E27FC236}">
                <a16:creationId xmlns:a16="http://schemas.microsoft.com/office/drawing/2014/main" id="{53077A81-4E78-38F5-FFBC-6AA88456344B}"/>
              </a:ext>
            </a:extLst>
          </p:cNvPr>
          <p:cNvSpPr txBox="1"/>
          <p:nvPr userDrawn="1"/>
        </p:nvSpPr>
        <p:spPr>
          <a:xfrm>
            <a:off x="638175" y="6483668"/>
            <a:ext cx="11491061" cy="2835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a:bodyPr>
          <a:lstStyle/>
          <a:p>
            <a:pPr defTabSz="825500">
              <a:defRPr sz="1900">
                <a:solidFill>
                  <a:srgbClr val="FFFFFF"/>
                </a:solidFill>
                <a:latin typeface="Avenir Light"/>
                <a:ea typeface="Avenir Light"/>
                <a:cs typeface="Avenir Light"/>
                <a:sym typeface="Avenir Light"/>
              </a:defRPr>
            </a:pPr>
            <a:r>
              <a:rPr sz="950" dirty="0"/>
              <a:t> </a:t>
            </a:r>
            <a:r>
              <a:rPr sz="950" dirty="0" err="1"/>
              <a:t>Dit</a:t>
            </a:r>
            <a:r>
              <a:rPr sz="950" dirty="0"/>
              <a:t> artefact </a:t>
            </a:r>
            <a:r>
              <a:rPr sz="950" dirty="0" err="1"/>
              <a:t>valt</a:t>
            </a:r>
            <a:r>
              <a:rPr sz="950" dirty="0"/>
              <a:t> </a:t>
            </a:r>
            <a:r>
              <a:rPr sz="950" dirty="0" err="1"/>
              <a:t>onder</a:t>
            </a:r>
            <a:r>
              <a:rPr sz="950" dirty="0"/>
              <a:t> de European Union Public License (EUPL) en </a:t>
            </a:r>
            <a:r>
              <a:rPr sz="950" dirty="0" err="1"/>
              <a:t>dient</a:t>
            </a:r>
            <a:r>
              <a:rPr sz="950" dirty="0"/>
              <a:t> </a:t>
            </a:r>
            <a:r>
              <a:rPr sz="950" dirty="0" err="1"/>
              <a:t>gedistribueerd</a:t>
            </a:r>
            <a:r>
              <a:rPr sz="950" dirty="0"/>
              <a:t> </a:t>
            </a:r>
            <a:r>
              <a:rPr sz="950" dirty="0" err="1"/>
              <a:t>te</a:t>
            </a:r>
            <a:r>
              <a:rPr sz="950" dirty="0"/>
              <a:t> </a:t>
            </a:r>
            <a:r>
              <a:rPr sz="950" dirty="0" err="1"/>
              <a:t>worden</a:t>
            </a:r>
            <a:r>
              <a:rPr sz="950" dirty="0"/>
              <a:t> </a:t>
            </a:r>
            <a:r>
              <a:rPr sz="950" dirty="0" err="1"/>
              <a:t>onder</a:t>
            </a:r>
            <a:r>
              <a:rPr sz="950" dirty="0"/>
              <a:t> de </a:t>
            </a:r>
            <a:r>
              <a:rPr sz="950" dirty="0" err="1"/>
              <a:t>meest</a:t>
            </a:r>
            <a:r>
              <a:rPr sz="950" dirty="0"/>
              <a:t> </a:t>
            </a:r>
            <a:r>
              <a:rPr sz="950" dirty="0" err="1"/>
              <a:t>recente</a:t>
            </a:r>
            <a:r>
              <a:rPr sz="950" dirty="0"/>
              <a:t> </a:t>
            </a:r>
            <a:r>
              <a:rPr sz="950" dirty="0" err="1"/>
              <a:t>versie</a:t>
            </a:r>
            <a:r>
              <a:rPr sz="950" dirty="0"/>
              <a:t> van de EUPL. Meer </a:t>
            </a:r>
            <a:r>
              <a:rPr sz="950" dirty="0" err="1"/>
              <a:t>informatie</a:t>
            </a:r>
            <a:r>
              <a:rPr sz="950" dirty="0"/>
              <a:t> </a:t>
            </a:r>
            <a:r>
              <a:rPr sz="950" dirty="0" err="1"/>
              <a:t>hierover</a:t>
            </a:r>
            <a:r>
              <a:rPr sz="950" dirty="0"/>
              <a:t> is </a:t>
            </a:r>
            <a:r>
              <a:rPr sz="950" dirty="0" err="1"/>
              <a:t>beschikbaar</a:t>
            </a:r>
            <a:r>
              <a:rPr sz="950" dirty="0"/>
              <a:t> op</a:t>
            </a:r>
            <a:r>
              <a:rPr sz="950" dirty="0">
                <a:solidFill>
                  <a:srgbClr val="222222"/>
                </a:solidFill>
              </a:rPr>
              <a:t> </a:t>
            </a:r>
            <a:r>
              <a:rPr sz="950" u="sng" dirty="0">
                <a:hlinkClick r:id="rId4"/>
              </a:rPr>
              <a:t>EUPL | </a:t>
            </a:r>
            <a:r>
              <a:rPr sz="950" u="sng" dirty="0" err="1">
                <a:hlinkClick r:id="rId4"/>
              </a:rPr>
              <a:t>Joinup</a:t>
            </a:r>
            <a:r>
              <a:rPr sz="950" u="sng" dirty="0">
                <a:hlinkClick r:id="rId4"/>
              </a:rPr>
              <a:t> (europa.eu)</a:t>
            </a:r>
            <a:r>
              <a:rPr sz="950" dirty="0"/>
              <a:t>.</a:t>
            </a:r>
          </a:p>
        </p:txBody>
      </p:sp>
    </p:spTree>
    <p:extLst>
      <p:ext uri="{BB962C8B-B14F-4D97-AF65-F5344CB8AC3E}">
        <p14:creationId xmlns:p14="http://schemas.microsoft.com/office/powerpoint/2010/main" val="3554954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eldia">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CE9E16C-F9CA-7DB8-5ACA-038559D116FE}"/>
              </a:ext>
            </a:extLst>
          </p:cNvPr>
          <p:cNvSpPr/>
          <p:nvPr userDrawn="1"/>
        </p:nvSpPr>
        <p:spPr>
          <a:xfrm>
            <a:off x="11182350" y="-1"/>
            <a:ext cx="723900" cy="100965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5" name="Afbeelding" descr="Afbeelding">
            <a:extLst>
              <a:ext uri="{FF2B5EF4-FFF2-40B4-BE49-F238E27FC236}">
                <a16:creationId xmlns:a16="http://schemas.microsoft.com/office/drawing/2014/main" id="{A23CDF26-E3CB-ED54-410A-514135D193F5}"/>
              </a:ext>
            </a:extLst>
          </p:cNvPr>
          <p:cNvPicPr>
            <a:picLocks noChangeAspect="1"/>
          </p:cNvPicPr>
          <p:nvPr userDrawn="1"/>
        </p:nvPicPr>
        <p:blipFill>
          <a:blip r:embed="rId2"/>
          <a:stretch>
            <a:fillRect/>
          </a:stretch>
        </p:blipFill>
        <p:spPr>
          <a:xfrm>
            <a:off x="11329987" y="285787"/>
            <a:ext cx="428625" cy="438073"/>
          </a:xfrm>
          <a:prstGeom prst="rect">
            <a:avLst/>
          </a:prstGeom>
          <a:ln w="12700">
            <a:miter lim="400000"/>
          </a:ln>
        </p:spPr>
      </p:pic>
      <p:sp>
        <p:nvSpPr>
          <p:cNvPr id="6" name="Tijdelijke aanduiding voor tekst 4">
            <a:extLst>
              <a:ext uri="{FF2B5EF4-FFF2-40B4-BE49-F238E27FC236}">
                <a16:creationId xmlns:a16="http://schemas.microsoft.com/office/drawing/2014/main" id="{B0E9EB8A-36DF-B560-D5E6-25B434ABF0D1}"/>
              </a:ext>
            </a:extLst>
          </p:cNvPr>
          <p:cNvSpPr>
            <a:spLocks noGrp="1"/>
          </p:cNvSpPr>
          <p:nvPr>
            <p:ph type="body" sz="quarter" idx="10" hasCustomPrompt="1"/>
          </p:nvPr>
        </p:nvSpPr>
        <p:spPr>
          <a:xfrm>
            <a:off x="704849" y="2474867"/>
            <a:ext cx="11026714" cy="639808"/>
          </a:xfrm>
        </p:spPr>
        <p:txBody>
          <a:bodyPr>
            <a:noAutofit/>
          </a:bodyPr>
          <a:lstStyle>
            <a:lvl1pPr marL="0" indent="0" algn="l">
              <a:buNone/>
              <a:defRPr sz="4400">
                <a:solidFill>
                  <a:schemeClr val="tx1"/>
                </a:solidFill>
              </a:defRPr>
            </a:lvl1pPr>
            <a:lvl3pPr>
              <a:defRPr/>
            </a:lvl3pPr>
          </a:lstStyle>
          <a:p>
            <a:pPr lvl="0"/>
            <a:r>
              <a:rPr lang="nl-NL" dirty="0"/>
              <a:t>“Bijzonder citaat”</a:t>
            </a:r>
            <a:endParaRPr lang="nl-BE" dirty="0"/>
          </a:p>
        </p:txBody>
      </p:sp>
      <p:sp>
        <p:nvSpPr>
          <p:cNvPr id="7" name="Tijdelijke aanduiding voor tekst 4">
            <a:extLst>
              <a:ext uri="{FF2B5EF4-FFF2-40B4-BE49-F238E27FC236}">
                <a16:creationId xmlns:a16="http://schemas.microsoft.com/office/drawing/2014/main" id="{AB2FC3B2-3747-0EF2-3186-09E81F952134}"/>
              </a:ext>
            </a:extLst>
          </p:cNvPr>
          <p:cNvSpPr>
            <a:spLocks noGrp="1"/>
          </p:cNvSpPr>
          <p:nvPr>
            <p:ph type="body" sz="quarter" idx="11" hasCustomPrompt="1"/>
          </p:nvPr>
        </p:nvSpPr>
        <p:spPr>
          <a:xfrm>
            <a:off x="704848" y="4960892"/>
            <a:ext cx="11026715" cy="639808"/>
          </a:xfrm>
        </p:spPr>
        <p:txBody>
          <a:bodyPr>
            <a:noAutofit/>
          </a:bodyPr>
          <a:lstStyle>
            <a:lvl1pPr marL="0" indent="0" algn="l">
              <a:buNone/>
              <a:defRPr sz="1400">
                <a:solidFill>
                  <a:schemeClr val="tx1"/>
                </a:solidFill>
              </a:defRPr>
            </a:lvl1pPr>
            <a:lvl3pPr>
              <a:defRPr/>
            </a:lvl3pPr>
          </a:lstStyle>
          <a:p>
            <a:pPr lvl="0"/>
            <a:r>
              <a:rPr lang="nl-NL" dirty="0"/>
              <a:t>Toekenning</a:t>
            </a:r>
            <a:endParaRPr lang="nl-BE" dirty="0"/>
          </a:p>
        </p:txBody>
      </p:sp>
    </p:spTree>
    <p:extLst>
      <p:ext uri="{BB962C8B-B14F-4D97-AF65-F5344CB8AC3E}">
        <p14:creationId xmlns:p14="http://schemas.microsoft.com/office/powerpoint/2010/main" val="2622069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6096000" y="0"/>
            <a:ext cx="6096000" cy="685800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hthoek 8">
            <a:extLst>
              <a:ext uri="{FF2B5EF4-FFF2-40B4-BE49-F238E27FC236}">
                <a16:creationId xmlns:a16="http://schemas.microsoft.com/office/drawing/2014/main" id="{31EAC03C-6658-4BE9-F974-20E917AD9073}"/>
              </a:ext>
            </a:extLst>
          </p:cNvPr>
          <p:cNvSpPr/>
          <p:nvPr userDrawn="1"/>
        </p:nvSpPr>
        <p:spPr>
          <a:xfrm>
            <a:off x="5595937" y="409575"/>
            <a:ext cx="1000125" cy="6057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5" name="Afbeelding" descr="Afbeelding">
            <a:extLst>
              <a:ext uri="{FF2B5EF4-FFF2-40B4-BE49-F238E27FC236}">
                <a16:creationId xmlns:a16="http://schemas.microsoft.com/office/drawing/2014/main" id="{CD8204F4-F9D1-2FCA-F7D9-29894807738B}"/>
              </a:ext>
            </a:extLst>
          </p:cNvPr>
          <p:cNvPicPr>
            <a:picLocks noChangeAspect="1"/>
          </p:cNvPicPr>
          <p:nvPr userDrawn="1"/>
        </p:nvPicPr>
        <p:blipFill>
          <a:blip r:embed="rId2"/>
          <a:stretch>
            <a:fillRect/>
          </a:stretch>
        </p:blipFill>
        <p:spPr>
          <a:xfrm>
            <a:off x="11747378" y="6400800"/>
            <a:ext cx="335764" cy="343165"/>
          </a:xfrm>
          <a:prstGeom prst="rect">
            <a:avLst/>
          </a:prstGeom>
          <a:ln w="12700">
            <a:miter lim="400000"/>
          </a:ln>
        </p:spPr>
      </p:pic>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3"/>
          <a:stretch>
            <a:fillRect/>
          </a:stretch>
        </p:blipFill>
        <p:spPr>
          <a:xfrm>
            <a:off x="149537" y="136275"/>
            <a:ext cx="910045" cy="187841"/>
          </a:xfrm>
          <a:prstGeom prst="rect">
            <a:avLst/>
          </a:prstGeom>
          <a:ln w="12700">
            <a:miter lim="400000"/>
          </a:ln>
        </p:spPr>
      </p:pic>
      <p:sp>
        <p:nvSpPr>
          <p:cNvPr id="2" name="Rechthoek 1">
            <a:extLst>
              <a:ext uri="{FF2B5EF4-FFF2-40B4-BE49-F238E27FC236}">
                <a16:creationId xmlns:a16="http://schemas.microsoft.com/office/drawing/2014/main" id="{729CB6D9-9A0E-DA32-6E7F-23261AAE7B8C}"/>
              </a:ext>
            </a:extLst>
          </p:cNvPr>
          <p:cNvSpPr/>
          <p:nvPr userDrawn="1"/>
        </p:nvSpPr>
        <p:spPr>
          <a:xfrm>
            <a:off x="5595936" y="6629400"/>
            <a:ext cx="100012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Rechthoek 2">
            <a:extLst>
              <a:ext uri="{FF2B5EF4-FFF2-40B4-BE49-F238E27FC236}">
                <a16:creationId xmlns:a16="http://schemas.microsoft.com/office/drawing/2014/main" id="{2C1E5D9A-C95C-1B19-6D51-C1B1121C7A3A}"/>
              </a:ext>
            </a:extLst>
          </p:cNvPr>
          <p:cNvSpPr/>
          <p:nvPr userDrawn="1"/>
        </p:nvSpPr>
        <p:spPr>
          <a:xfrm>
            <a:off x="5595936" y="1595"/>
            <a:ext cx="100012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 name="Tijdelijke aanduiding voor afbeelding 7">
            <a:extLst>
              <a:ext uri="{FF2B5EF4-FFF2-40B4-BE49-F238E27FC236}">
                <a16:creationId xmlns:a16="http://schemas.microsoft.com/office/drawing/2014/main" id="{0C2B104A-2FFA-C4DE-B2F3-AC28E47288E1}"/>
              </a:ext>
            </a:extLst>
          </p:cNvPr>
          <p:cNvSpPr>
            <a:spLocks noGrp="1"/>
          </p:cNvSpPr>
          <p:nvPr>
            <p:ph type="pic" sz="quarter" idx="10"/>
          </p:nvPr>
        </p:nvSpPr>
        <p:spPr>
          <a:xfrm>
            <a:off x="504824" y="639769"/>
            <a:ext cx="7743826" cy="5646996"/>
          </a:xfrm>
          <a:solidFill>
            <a:schemeClr val="bg2"/>
          </a:solidFill>
        </p:spPr>
        <p:txBody>
          <a:bodyPr/>
          <a:lstStyle>
            <a:lvl1pPr marL="0" indent="0">
              <a:buNone/>
              <a:defRPr/>
            </a:lvl1pPr>
          </a:lstStyle>
          <a:p>
            <a:r>
              <a:rPr lang="nl-NL"/>
              <a:t>Klik op het pictogram als u een afbeelding wilt toevoegen</a:t>
            </a:r>
            <a:endParaRPr lang="nl-BE" dirty="0"/>
          </a:p>
        </p:txBody>
      </p:sp>
      <p:sp>
        <p:nvSpPr>
          <p:cNvPr id="12" name="Tijdelijke aanduiding voor afbeelding 11">
            <a:extLst>
              <a:ext uri="{FF2B5EF4-FFF2-40B4-BE49-F238E27FC236}">
                <a16:creationId xmlns:a16="http://schemas.microsoft.com/office/drawing/2014/main" id="{83FCED55-41F6-6B28-0DF1-3D1E37C0E8C9}"/>
              </a:ext>
            </a:extLst>
          </p:cNvPr>
          <p:cNvSpPr>
            <a:spLocks noGrp="1"/>
          </p:cNvSpPr>
          <p:nvPr>
            <p:ph type="pic" sz="quarter" idx="11"/>
          </p:nvPr>
        </p:nvSpPr>
        <p:spPr>
          <a:xfrm>
            <a:off x="8410453" y="639769"/>
            <a:ext cx="3336925" cy="2733940"/>
          </a:xfrm>
          <a:solidFill>
            <a:schemeClr val="bg2"/>
          </a:solidFill>
        </p:spPr>
        <p:txBody>
          <a:bodyPr/>
          <a:lstStyle>
            <a:lvl1pPr marL="0" indent="0">
              <a:buNone/>
              <a:defRPr/>
            </a:lvl1pPr>
          </a:lstStyle>
          <a:p>
            <a:r>
              <a:rPr lang="nl-NL"/>
              <a:t>Klik op het pictogram als u een afbeelding wilt toevoegen</a:t>
            </a:r>
            <a:endParaRPr lang="nl-BE" dirty="0"/>
          </a:p>
        </p:txBody>
      </p:sp>
      <p:sp>
        <p:nvSpPr>
          <p:cNvPr id="14" name="Tijdelijke aanduiding voor afbeelding 13">
            <a:extLst>
              <a:ext uri="{FF2B5EF4-FFF2-40B4-BE49-F238E27FC236}">
                <a16:creationId xmlns:a16="http://schemas.microsoft.com/office/drawing/2014/main" id="{89CB5052-3CE3-0641-B6FE-4F0C8755D4DA}"/>
              </a:ext>
            </a:extLst>
          </p:cNvPr>
          <p:cNvSpPr>
            <a:spLocks noGrp="1"/>
          </p:cNvSpPr>
          <p:nvPr>
            <p:ph type="pic" sz="quarter" idx="12"/>
          </p:nvPr>
        </p:nvSpPr>
        <p:spPr>
          <a:xfrm>
            <a:off x="8410575" y="3552825"/>
            <a:ext cx="3336925" cy="2733940"/>
          </a:xfrm>
          <a:solidFill>
            <a:schemeClr val="bg2"/>
          </a:solidFill>
        </p:spPr>
        <p:txBody>
          <a:bodyPr/>
          <a:lstStyle>
            <a:lvl1pPr marL="0" indent="0">
              <a:buNone/>
              <a:defRPr/>
            </a:lvl1pPr>
          </a:lstStyle>
          <a:p>
            <a:r>
              <a:rPr lang="nl-NL"/>
              <a:t>Klik op het pictogram als u een afbeelding wilt toevoegen</a:t>
            </a:r>
            <a:endParaRPr lang="nl-BE" dirty="0"/>
          </a:p>
        </p:txBody>
      </p:sp>
    </p:spTree>
    <p:extLst>
      <p:ext uri="{BB962C8B-B14F-4D97-AF65-F5344CB8AC3E}">
        <p14:creationId xmlns:p14="http://schemas.microsoft.com/office/powerpoint/2010/main" val="3182953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eldia">
    <p:spTree>
      <p:nvGrpSpPr>
        <p:cNvPr id="1" name=""/>
        <p:cNvGrpSpPr/>
        <p:nvPr/>
      </p:nvGrpSpPr>
      <p:grpSpPr>
        <a:xfrm>
          <a:off x="0" y="0"/>
          <a:ext cx="0" cy="0"/>
          <a:chOff x="0" y="0"/>
          <a:chExt cx="0" cy="0"/>
        </a:xfrm>
      </p:grpSpPr>
      <p:pic>
        <p:nvPicPr>
          <p:cNvPr id="5" name="Afbeelding" descr="Afbeelding">
            <a:extLst>
              <a:ext uri="{FF2B5EF4-FFF2-40B4-BE49-F238E27FC236}">
                <a16:creationId xmlns:a16="http://schemas.microsoft.com/office/drawing/2014/main" id="{CD8204F4-F9D1-2FCA-F7D9-29894807738B}"/>
              </a:ext>
            </a:extLst>
          </p:cNvPr>
          <p:cNvPicPr>
            <a:picLocks noChangeAspect="1"/>
          </p:cNvPicPr>
          <p:nvPr userDrawn="1"/>
        </p:nvPicPr>
        <p:blipFill>
          <a:blip r:embed="rId2"/>
          <a:stretch>
            <a:fillRect/>
          </a:stretch>
        </p:blipFill>
        <p:spPr>
          <a:xfrm>
            <a:off x="11747378" y="6400800"/>
            <a:ext cx="335764" cy="343165"/>
          </a:xfrm>
          <a:prstGeom prst="rect">
            <a:avLst/>
          </a:prstGeom>
          <a:ln w="12700">
            <a:miter lim="400000"/>
          </a:ln>
        </p:spPr>
      </p:pic>
      <p:sp>
        <p:nvSpPr>
          <p:cNvPr id="8" name="Tijdelijke aanduiding voor afbeelding 7">
            <a:extLst>
              <a:ext uri="{FF2B5EF4-FFF2-40B4-BE49-F238E27FC236}">
                <a16:creationId xmlns:a16="http://schemas.microsoft.com/office/drawing/2014/main" id="{0C2B104A-2FFA-C4DE-B2F3-AC28E47288E1}"/>
              </a:ext>
            </a:extLst>
          </p:cNvPr>
          <p:cNvSpPr>
            <a:spLocks noGrp="1"/>
          </p:cNvSpPr>
          <p:nvPr>
            <p:ph type="pic" sz="quarter" idx="10"/>
          </p:nvPr>
        </p:nvSpPr>
        <p:spPr>
          <a:xfrm>
            <a:off x="0" y="0"/>
            <a:ext cx="12192000" cy="6858000"/>
          </a:xfrm>
          <a:solidFill>
            <a:schemeClr val="bg2"/>
          </a:solidFill>
        </p:spPr>
        <p:txBody>
          <a:bodyPr/>
          <a:lstStyle>
            <a:lvl1pPr marL="0" indent="0">
              <a:buNone/>
              <a:defRPr/>
            </a:lvl1pPr>
          </a:lstStyle>
          <a:p>
            <a:r>
              <a:rPr lang="nl-NL"/>
              <a:t>Klik op het pictogram als u een afbeelding wilt toevoegen</a:t>
            </a:r>
            <a:endParaRPr lang="nl-BE" dirty="0"/>
          </a:p>
        </p:txBody>
      </p:sp>
      <p:pic>
        <p:nvPicPr>
          <p:cNvPr id="6" name="Afbeelding" descr="Afbeelding">
            <a:extLst>
              <a:ext uri="{FF2B5EF4-FFF2-40B4-BE49-F238E27FC236}">
                <a16:creationId xmlns:a16="http://schemas.microsoft.com/office/drawing/2014/main" id="{498C60BA-F7A1-4897-6CA5-4A89B8EACE91}"/>
              </a:ext>
            </a:extLst>
          </p:cNvPr>
          <p:cNvPicPr>
            <a:picLocks noChangeAspect="1"/>
          </p:cNvPicPr>
          <p:nvPr userDrawn="1"/>
        </p:nvPicPr>
        <p:blipFill>
          <a:blip r:embed="rId3"/>
          <a:stretch>
            <a:fillRect/>
          </a:stretch>
        </p:blipFill>
        <p:spPr>
          <a:xfrm>
            <a:off x="204787" y="181013"/>
            <a:ext cx="428625" cy="438073"/>
          </a:xfrm>
          <a:prstGeom prst="rect">
            <a:avLst/>
          </a:prstGeom>
          <a:ln w="12700">
            <a:miter lim="400000"/>
          </a:ln>
        </p:spPr>
      </p:pic>
    </p:spTree>
    <p:extLst>
      <p:ext uri="{BB962C8B-B14F-4D97-AF65-F5344CB8AC3E}">
        <p14:creationId xmlns:p14="http://schemas.microsoft.com/office/powerpoint/2010/main" val="4294166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10728960" y="-1"/>
            <a:ext cx="1463040" cy="685800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C0A96F73-AFE6-A61F-3EC3-EFECD7F660D6}"/>
              </a:ext>
            </a:extLst>
          </p:cNvPr>
          <p:cNvPicPr>
            <a:picLocks noChangeAspect="1"/>
          </p:cNvPicPr>
          <p:nvPr userDrawn="1"/>
        </p:nvPicPr>
        <p:blipFill>
          <a:blip r:embed="rId2"/>
          <a:stretch>
            <a:fillRect/>
          </a:stretch>
        </p:blipFill>
        <p:spPr>
          <a:xfrm>
            <a:off x="366383" y="5715061"/>
            <a:ext cx="4706359" cy="971427"/>
          </a:xfrm>
          <a:prstGeom prst="rect">
            <a:avLst/>
          </a:prstGeom>
          <a:ln w="12700">
            <a:miter lim="400000"/>
          </a:ln>
        </p:spPr>
      </p:pic>
      <p:pic>
        <p:nvPicPr>
          <p:cNvPr id="5" name="combinatielogo_esf - ReactEU (2).png" descr="combinatielogo_esf - ReactEU (2).png">
            <a:extLst>
              <a:ext uri="{FF2B5EF4-FFF2-40B4-BE49-F238E27FC236}">
                <a16:creationId xmlns:a16="http://schemas.microsoft.com/office/drawing/2014/main" id="{5D64373B-E9EA-E157-5DF0-D9007CE129AD}"/>
              </a:ext>
            </a:extLst>
          </p:cNvPr>
          <p:cNvPicPr>
            <a:picLocks noChangeAspect="1"/>
          </p:cNvPicPr>
          <p:nvPr userDrawn="1"/>
        </p:nvPicPr>
        <p:blipFill>
          <a:blip r:embed="rId3"/>
          <a:srcRect/>
          <a:stretch>
            <a:fillRect/>
          </a:stretch>
        </p:blipFill>
        <p:spPr>
          <a:xfrm>
            <a:off x="8522698" y="250804"/>
            <a:ext cx="1985232" cy="537629"/>
          </a:xfrm>
          <a:prstGeom prst="rect">
            <a:avLst/>
          </a:prstGeom>
          <a:ln w="12700">
            <a:miter lim="400000"/>
          </a:ln>
        </p:spPr>
      </p:pic>
      <p:sp>
        <p:nvSpPr>
          <p:cNvPr id="3" name="Tijdelijke aanduiding voor inhoud 2">
            <a:extLst>
              <a:ext uri="{FF2B5EF4-FFF2-40B4-BE49-F238E27FC236}">
                <a16:creationId xmlns:a16="http://schemas.microsoft.com/office/drawing/2014/main" id="{3C2EC7BC-3172-1216-A045-CDD995CB5846}"/>
              </a:ext>
            </a:extLst>
          </p:cNvPr>
          <p:cNvSpPr>
            <a:spLocks noGrp="1"/>
          </p:cNvSpPr>
          <p:nvPr>
            <p:ph sz="quarter" idx="10"/>
          </p:nvPr>
        </p:nvSpPr>
        <p:spPr>
          <a:xfrm>
            <a:off x="366713" y="1027113"/>
            <a:ext cx="10141217" cy="43291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75398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0"/>
            <a:ext cx="41670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el 1">
            <a:extLst>
              <a:ext uri="{FF2B5EF4-FFF2-40B4-BE49-F238E27FC236}">
                <a16:creationId xmlns:a16="http://schemas.microsoft.com/office/drawing/2014/main" id="{4926BADC-DD8D-1A71-C1B2-BBD3A7AFFE11}"/>
              </a:ext>
            </a:extLst>
          </p:cNvPr>
          <p:cNvSpPr>
            <a:spLocks noGrp="1"/>
          </p:cNvSpPr>
          <p:nvPr>
            <p:ph type="ctrTitle" hasCustomPrompt="1"/>
          </p:nvPr>
        </p:nvSpPr>
        <p:spPr>
          <a:xfrm>
            <a:off x="898072" y="4791893"/>
            <a:ext cx="2246811" cy="736779"/>
          </a:xfrm>
        </p:spPr>
        <p:txBody>
          <a:bodyPr anchor="b">
            <a:noAutofit/>
          </a:bodyPr>
          <a:lstStyle>
            <a:lvl1pPr algn="r">
              <a:defRPr sz="2800" b="0">
                <a:solidFill>
                  <a:schemeClr val="tx1"/>
                </a:solidFill>
                <a:latin typeface="Avenir Black"/>
              </a:defRPr>
            </a:lvl1pPr>
          </a:lstStyle>
          <a:p>
            <a:r>
              <a:rPr lang="nl-NL" dirty="0"/>
              <a:t>Naam Dia</a:t>
            </a:r>
            <a:endParaRPr lang="nl-BE" dirty="0"/>
          </a:p>
        </p:txBody>
      </p:sp>
      <p:cxnSp>
        <p:nvCxnSpPr>
          <p:cNvPr id="12" name="Rechte verbindingslijn 11">
            <a:extLst>
              <a:ext uri="{FF2B5EF4-FFF2-40B4-BE49-F238E27FC236}">
                <a16:creationId xmlns:a16="http://schemas.microsoft.com/office/drawing/2014/main" id="{6DEC6DAE-A9ED-71AE-5D48-6F3C9F0B41D6}"/>
              </a:ext>
            </a:extLst>
          </p:cNvPr>
          <p:cNvCxnSpPr>
            <a:cxnSpLocks/>
          </p:cNvCxnSpPr>
          <p:nvPr userDrawn="1"/>
        </p:nvCxnSpPr>
        <p:spPr>
          <a:xfrm>
            <a:off x="0" y="5786846"/>
            <a:ext cx="3144883" cy="0"/>
          </a:xfrm>
          <a:prstGeom prst="line">
            <a:avLst/>
          </a:prstGeom>
          <a:ln w="152400">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Afbeelding" descr="Afbeelding">
            <a:extLst>
              <a:ext uri="{FF2B5EF4-FFF2-40B4-BE49-F238E27FC236}">
                <a16:creationId xmlns:a16="http://schemas.microsoft.com/office/drawing/2014/main" id="{2B707AF0-B39F-D2E3-2170-3B1622623401}"/>
              </a:ext>
            </a:extLst>
          </p:cNvPr>
          <p:cNvPicPr>
            <a:picLocks noChangeAspect="1"/>
          </p:cNvPicPr>
          <p:nvPr userDrawn="1"/>
        </p:nvPicPr>
        <p:blipFill>
          <a:blip r:embed="rId2"/>
          <a:stretch>
            <a:fillRect/>
          </a:stretch>
        </p:blipFill>
        <p:spPr>
          <a:xfrm>
            <a:off x="11678193" y="6330090"/>
            <a:ext cx="404949" cy="413875"/>
          </a:xfrm>
          <a:prstGeom prst="rect">
            <a:avLst/>
          </a:prstGeom>
          <a:ln w="12700">
            <a:miter lim="400000"/>
          </a:ln>
        </p:spPr>
      </p:pic>
      <p:pic>
        <p:nvPicPr>
          <p:cNvPr id="6" name="Afbeelding" descr="Afbeelding">
            <a:extLst>
              <a:ext uri="{FF2B5EF4-FFF2-40B4-BE49-F238E27FC236}">
                <a16:creationId xmlns:a16="http://schemas.microsoft.com/office/drawing/2014/main" id="{B610D8E0-2B82-81F7-CB4C-EC106B533BCC}"/>
              </a:ext>
            </a:extLst>
          </p:cNvPr>
          <p:cNvPicPr>
            <a:picLocks noChangeAspect="1"/>
          </p:cNvPicPr>
          <p:nvPr userDrawn="1"/>
        </p:nvPicPr>
        <p:blipFill>
          <a:blip r:embed="rId3"/>
          <a:stretch>
            <a:fillRect/>
          </a:stretch>
        </p:blipFill>
        <p:spPr>
          <a:xfrm>
            <a:off x="178112" y="131002"/>
            <a:ext cx="1206552" cy="249042"/>
          </a:xfrm>
          <a:prstGeom prst="rect">
            <a:avLst/>
          </a:prstGeom>
          <a:ln w="12700">
            <a:miter lim="400000"/>
          </a:ln>
        </p:spPr>
      </p:pic>
      <p:sp>
        <p:nvSpPr>
          <p:cNvPr id="5" name="Tijdelijke aanduiding voor tekst 4">
            <a:extLst>
              <a:ext uri="{FF2B5EF4-FFF2-40B4-BE49-F238E27FC236}">
                <a16:creationId xmlns:a16="http://schemas.microsoft.com/office/drawing/2014/main" id="{289BA90C-6FB6-6AAA-7EFA-C3F59BEE4D24}"/>
              </a:ext>
            </a:extLst>
          </p:cNvPr>
          <p:cNvSpPr>
            <a:spLocks noGrp="1"/>
          </p:cNvSpPr>
          <p:nvPr>
            <p:ph type="body" sz="quarter" idx="10"/>
          </p:nvPr>
        </p:nvSpPr>
        <p:spPr>
          <a:xfrm>
            <a:off x="4678363" y="439738"/>
            <a:ext cx="7113587" cy="583637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61088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0"/>
            <a:ext cx="41670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el 1">
            <a:extLst>
              <a:ext uri="{FF2B5EF4-FFF2-40B4-BE49-F238E27FC236}">
                <a16:creationId xmlns:a16="http://schemas.microsoft.com/office/drawing/2014/main" id="{4926BADC-DD8D-1A71-C1B2-BBD3A7AFFE11}"/>
              </a:ext>
            </a:extLst>
          </p:cNvPr>
          <p:cNvSpPr>
            <a:spLocks noGrp="1"/>
          </p:cNvSpPr>
          <p:nvPr>
            <p:ph type="ctrTitle" hasCustomPrompt="1"/>
          </p:nvPr>
        </p:nvSpPr>
        <p:spPr>
          <a:xfrm>
            <a:off x="898072" y="4791893"/>
            <a:ext cx="2246811" cy="736779"/>
          </a:xfrm>
        </p:spPr>
        <p:txBody>
          <a:bodyPr anchor="b">
            <a:noAutofit/>
          </a:bodyPr>
          <a:lstStyle>
            <a:lvl1pPr algn="r">
              <a:defRPr sz="2800" b="0">
                <a:solidFill>
                  <a:schemeClr val="tx1"/>
                </a:solidFill>
                <a:latin typeface="Avenir Black"/>
              </a:defRPr>
            </a:lvl1pPr>
          </a:lstStyle>
          <a:p>
            <a:r>
              <a:rPr lang="nl-NL" dirty="0"/>
              <a:t>Naam Dia</a:t>
            </a:r>
            <a:endParaRPr lang="nl-BE" dirty="0"/>
          </a:p>
        </p:txBody>
      </p:sp>
      <p:cxnSp>
        <p:nvCxnSpPr>
          <p:cNvPr id="12" name="Rechte verbindingslijn 11">
            <a:extLst>
              <a:ext uri="{FF2B5EF4-FFF2-40B4-BE49-F238E27FC236}">
                <a16:creationId xmlns:a16="http://schemas.microsoft.com/office/drawing/2014/main" id="{6DEC6DAE-A9ED-71AE-5D48-6F3C9F0B41D6}"/>
              </a:ext>
            </a:extLst>
          </p:cNvPr>
          <p:cNvCxnSpPr>
            <a:cxnSpLocks/>
          </p:cNvCxnSpPr>
          <p:nvPr userDrawn="1"/>
        </p:nvCxnSpPr>
        <p:spPr>
          <a:xfrm>
            <a:off x="0" y="5786846"/>
            <a:ext cx="3144883" cy="0"/>
          </a:xfrm>
          <a:prstGeom prst="line">
            <a:avLst/>
          </a:prstGeom>
          <a:ln w="152400">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Afbeelding" descr="Afbeelding">
            <a:extLst>
              <a:ext uri="{FF2B5EF4-FFF2-40B4-BE49-F238E27FC236}">
                <a16:creationId xmlns:a16="http://schemas.microsoft.com/office/drawing/2014/main" id="{2B707AF0-B39F-D2E3-2170-3B1622623401}"/>
              </a:ext>
            </a:extLst>
          </p:cNvPr>
          <p:cNvPicPr>
            <a:picLocks noChangeAspect="1"/>
          </p:cNvPicPr>
          <p:nvPr userDrawn="1"/>
        </p:nvPicPr>
        <p:blipFill>
          <a:blip r:embed="rId2"/>
          <a:stretch>
            <a:fillRect/>
          </a:stretch>
        </p:blipFill>
        <p:spPr>
          <a:xfrm>
            <a:off x="11678193" y="6330090"/>
            <a:ext cx="404949" cy="413875"/>
          </a:xfrm>
          <a:prstGeom prst="rect">
            <a:avLst/>
          </a:prstGeom>
          <a:ln w="12700">
            <a:miter lim="400000"/>
          </a:ln>
        </p:spPr>
      </p:pic>
      <p:pic>
        <p:nvPicPr>
          <p:cNvPr id="6" name="Afbeelding" descr="Afbeelding">
            <a:extLst>
              <a:ext uri="{FF2B5EF4-FFF2-40B4-BE49-F238E27FC236}">
                <a16:creationId xmlns:a16="http://schemas.microsoft.com/office/drawing/2014/main" id="{B610D8E0-2B82-81F7-CB4C-EC106B533BCC}"/>
              </a:ext>
            </a:extLst>
          </p:cNvPr>
          <p:cNvPicPr>
            <a:picLocks noChangeAspect="1"/>
          </p:cNvPicPr>
          <p:nvPr userDrawn="1"/>
        </p:nvPicPr>
        <p:blipFill>
          <a:blip r:embed="rId3"/>
          <a:stretch>
            <a:fillRect/>
          </a:stretch>
        </p:blipFill>
        <p:spPr>
          <a:xfrm>
            <a:off x="178112" y="131002"/>
            <a:ext cx="1206552" cy="249042"/>
          </a:xfrm>
          <a:prstGeom prst="rect">
            <a:avLst/>
          </a:prstGeom>
          <a:ln w="12700">
            <a:miter lim="400000"/>
          </a:ln>
        </p:spPr>
      </p:pic>
      <p:sp>
        <p:nvSpPr>
          <p:cNvPr id="8" name="Tijdelijke aanduiding voor inhoud 7">
            <a:extLst>
              <a:ext uri="{FF2B5EF4-FFF2-40B4-BE49-F238E27FC236}">
                <a16:creationId xmlns:a16="http://schemas.microsoft.com/office/drawing/2014/main" id="{5A47BF3F-6B9F-941E-16FA-DCA2EC34EEEB}"/>
              </a:ext>
            </a:extLst>
          </p:cNvPr>
          <p:cNvSpPr>
            <a:spLocks noGrp="1"/>
          </p:cNvSpPr>
          <p:nvPr>
            <p:ph sz="quarter" idx="11"/>
          </p:nvPr>
        </p:nvSpPr>
        <p:spPr>
          <a:xfrm>
            <a:off x="4678362" y="326572"/>
            <a:ext cx="7113587" cy="5955476"/>
          </a:xfrm>
        </p:spPr>
        <p:txBody>
          <a:bodyPr/>
          <a:lstStyle>
            <a:lvl1pPr marL="0" indent="0">
              <a:buNone/>
              <a:defRPr/>
            </a:lvl1pPr>
          </a:lstStyle>
          <a:p>
            <a:pPr lvl="0"/>
            <a:r>
              <a:rPr lang="nl-NL"/>
              <a:t>Klikken om de tekststijl van het model te bewerken</a:t>
            </a:r>
          </a:p>
        </p:txBody>
      </p:sp>
    </p:spTree>
    <p:extLst>
      <p:ext uri="{BB962C8B-B14F-4D97-AF65-F5344CB8AC3E}">
        <p14:creationId xmlns:p14="http://schemas.microsoft.com/office/powerpoint/2010/main" val="1309605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6096000" y="731520"/>
            <a:ext cx="6095999" cy="539496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hthoek 8">
            <a:extLst>
              <a:ext uri="{FF2B5EF4-FFF2-40B4-BE49-F238E27FC236}">
                <a16:creationId xmlns:a16="http://schemas.microsoft.com/office/drawing/2014/main" id="{31EAC03C-6658-4BE9-F974-20E917AD9073}"/>
              </a:ext>
            </a:extLst>
          </p:cNvPr>
          <p:cNvSpPr/>
          <p:nvPr userDrawn="1"/>
        </p:nvSpPr>
        <p:spPr>
          <a:xfrm>
            <a:off x="0" y="1405480"/>
            <a:ext cx="8530046" cy="422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12" name="Rechte verbindingslijn 11">
            <a:extLst>
              <a:ext uri="{FF2B5EF4-FFF2-40B4-BE49-F238E27FC236}">
                <a16:creationId xmlns:a16="http://schemas.microsoft.com/office/drawing/2014/main" id="{6DEC6DAE-A9ED-71AE-5D48-6F3C9F0B41D6}"/>
              </a:ext>
            </a:extLst>
          </p:cNvPr>
          <p:cNvCxnSpPr>
            <a:cxnSpLocks/>
          </p:cNvCxnSpPr>
          <p:nvPr userDrawn="1"/>
        </p:nvCxnSpPr>
        <p:spPr>
          <a:xfrm>
            <a:off x="0" y="5270862"/>
            <a:ext cx="8530046" cy="0"/>
          </a:xfrm>
          <a:prstGeom prst="line">
            <a:avLst/>
          </a:prstGeom>
          <a:ln w="101600">
            <a:solidFill>
              <a:srgbClr val="13304C"/>
            </a:solidFill>
          </a:ln>
        </p:spPr>
        <p:style>
          <a:lnRef idx="1">
            <a:schemeClr val="accent1"/>
          </a:lnRef>
          <a:fillRef idx="0">
            <a:schemeClr val="accent1"/>
          </a:fillRef>
          <a:effectRef idx="0">
            <a:schemeClr val="accent1"/>
          </a:effectRef>
          <a:fontRef idx="minor">
            <a:schemeClr val="tx1"/>
          </a:fontRef>
        </p:style>
      </p:cxnSp>
      <p:pic>
        <p:nvPicPr>
          <p:cNvPr id="4" name="Afbeelding" descr="Afbeelding">
            <a:extLst>
              <a:ext uri="{FF2B5EF4-FFF2-40B4-BE49-F238E27FC236}">
                <a16:creationId xmlns:a16="http://schemas.microsoft.com/office/drawing/2014/main" id="{44E001DF-47E0-EC7E-F746-8CA2F389E751}"/>
              </a:ext>
            </a:extLst>
          </p:cNvPr>
          <p:cNvPicPr>
            <a:picLocks noChangeAspect="1"/>
          </p:cNvPicPr>
          <p:nvPr userDrawn="1"/>
        </p:nvPicPr>
        <p:blipFill>
          <a:blip r:embed="rId2"/>
          <a:stretch>
            <a:fillRect/>
          </a:stretch>
        </p:blipFill>
        <p:spPr>
          <a:xfrm>
            <a:off x="178112" y="131002"/>
            <a:ext cx="1206552" cy="249042"/>
          </a:xfrm>
          <a:prstGeom prst="rect">
            <a:avLst/>
          </a:prstGeom>
          <a:ln w="12700">
            <a:miter lim="400000"/>
          </a:ln>
        </p:spPr>
      </p:pic>
      <p:pic>
        <p:nvPicPr>
          <p:cNvPr id="5" name="Afbeelding" descr="Afbeelding">
            <a:extLst>
              <a:ext uri="{FF2B5EF4-FFF2-40B4-BE49-F238E27FC236}">
                <a16:creationId xmlns:a16="http://schemas.microsoft.com/office/drawing/2014/main" id="{CD8204F4-F9D1-2FCA-F7D9-29894807738B}"/>
              </a:ext>
            </a:extLst>
          </p:cNvPr>
          <p:cNvPicPr>
            <a:picLocks noChangeAspect="1"/>
          </p:cNvPicPr>
          <p:nvPr userDrawn="1"/>
        </p:nvPicPr>
        <p:blipFill>
          <a:blip r:embed="rId3"/>
          <a:stretch>
            <a:fillRect/>
          </a:stretch>
        </p:blipFill>
        <p:spPr>
          <a:xfrm>
            <a:off x="11678193" y="6330090"/>
            <a:ext cx="404949" cy="413875"/>
          </a:xfrm>
          <a:prstGeom prst="rect">
            <a:avLst/>
          </a:prstGeom>
          <a:ln w="12700">
            <a:miter lim="400000"/>
          </a:ln>
        </p:spPr>
      </p:pic>
      <p:sp>
        <p:nvSpPr>
          <p:cNvPr id="3" name="Tijdelijke aanduiding voor tekst 2">
            <a:extLst>
              <a:ext uri="{FF2B5EF4-FFF2-40B4-BE49-F238E27FC236}">
                <a16:creationId xmlns:a16="http://schemas.microsoft.com/office/drawing/2014/main" id="{8FA45CFE-4487-6B59-800C-05249B2E6204}"/>
              </a:ext>
            </a:extLst>
          </p:cNvPr>
          <p:cNvSpPr>
            <a:spLocks noGrp="1"/>
          </p:cNvSpPr>
          <p:nvPr>
            <p:ph type="body" sz="quarter" idx="10"/>
          </p:nvPr>
        </p:nvSpPr>
        <p:spPr>
          <a:xfrm>
            <a:off x="464548" y="1685877"/>
            <a:ext cx="7600950" cy="33813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inhoud 6">
            <a:extLst>
              <a:ext uri="{FF2B5EF4-FFF2-40B4-BE49-F238E27FC236}">
                <a16:creationId xmlns:a16="http://schemas.microsoft.com/office/drawing/2014/main" id="{33266518-3DF6-60A4-2BC6-252405DE0DFF}"/>
              </a:ext>
            </a:extLst>
          </p:cNvPr>
          <p:cNvSpPr>
            <a:spLocks noGrp="1"/>
          </p:cNvSpPr>
          <p:nvPr>
            <p:ph sz="quarter" idx="11"/>
          </p:nvPr>
        </p:nvSpPr>
        <p:spPr>
          <a:xfrm>
            <a:off x="8697913" y="1404938"/>
            <a:ext cx="3260725" cy="4229100"/>
          </a:xfrm>
        </p:spPr>
        <p:txBody>
          <a:bodyPr/>
          <a:lstStyle>
            <a:lvl1pPr marL="0" indent="0">
              <a:buNone/>
              <a:defRPr>
                <a:solidFill>
                  <a:schemeClr val="bg1"/>
                </a:solidFill>
              </a:defRPr>
            </a:lvl1pPr>
          </a:lstStyle>
          <a:p>
            <a:pPr lvl="0"/>
            <a:r>
              <a:rPr lang="nl-NL"/>
              <a:t>Klikken om de tekststijl van het model te bewerken</a:t>
            </a:r>
          </a:p>
        </p:txBody>
      </p:sp>
    </p:spTree>
    <p:extLst>
      <p:ext uri="{BB962C8B-B14F-4D97-AF65-F5344CB8AC3E}">
        <p14:creationId xmlns:p14="http://schemas.microsoft.com/office/powerpoint/2010/main" val="64324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339635" y="-1"/>
            <a:ext cx="11560628" cy="6596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12" name="Rechte verbindingslijn 11">
            <a:extLst>
              <a:ext uri="{FF2B5EF4-FFF2-40B4-BE49-F238E27FC236}">
                <a16:creationId xmlns:a16="http://schemas.microsoft.com/office/drawing/2014/main" id="{6DEC6DAE-A9ED-71AE-5D48-6F3C9F0B41D6}"/>
              </a:ext>
            </a:extLst>
          </p:cNvPr>
          <p:cNvCxnSpPr>
            <a:cxnSpLocks/>
          </p:cNvCxnSpPr>
          <p:nvPr userDrawn="1"/>
        </p:nvCxnSpPr>
        <p:spPr>
          <a:xfrm>
            <a:off x="903514" y="1875706"/>
            <a:ext cx="2364377" cy="0"/>
          </a:xfrm>
          <a:prstGeom prst="line">
            <a:avLst/>
          </a:prstGeom>
          <a:ln w="101600">
            <a:solidFill>
              <a:srgbClr val="13304C"/>
            </a:solidFill>
          </a:ln>
        </p:spPr>
        <p:style>
          <a:lnRef idx="1">
            <a:schemeClr val="accent1"/>
          </a:lnRef>
          <a:fillRef idx="0">
            <a:schemeClr val="accent1"/>
          </a:fillRef>
          <a:effectRef idx="0">
            <a:schemeClr val="accent1"/>
          </a:effectRef>
          <a:fontRef idx="minor">
            <a:schemeClr val="tx1"/>
          </a:fontRef>
        </p:style>
      </p:cxnSp>
      <p:pic>
        <p:nvPicPr>
          <p:cNvPr id="4" name="Afbeelding" descr="Afbeelding">
            <a:extLst>
              <a:ext uri="{FF2B5EF4-FFF2-40B4-BE49-F238E27FC236}">
                <a16:creationId xmlns:a16="http://schemas.microsoft.com/office/drawing/2014/main" id="{44E001DF-47E0-EC7E-F746-8CA2F389E751}"/>
              </a:ext>
            </a:extLst>
          </p:cNvPr>
          <p:cNvPicPr>
            <a:picLocks noChangeAspect="1"/>
          </p:cNvPicPr>
          <p:nvPr userDrawn="1"/>
        </p:nvPicPr>
        <p:blipFill>
          <a:blip r:embed="rId2"/>
          <a:stretch>
            <a:fillRect/>
          </a:stretch>
        </p:blipFill>
        <p:spPr>
          <a:xfrm>
            <a:off x="448492" y="6365350"/>
            <a:ext cx="910045" cy="187841"/>
          </a:xfrm>
          <a:prstGeom prst="rect">
            <a:avLst/>
          </a:prstGeom>
          <a:ln w="12700">
            <a:miter lim="400000"/>
          </a:ln>
        </p:spPr>
      </p:pic>
      <p:pic>
        <p:nvPicPr>
          <p:cNvPr id="5" name="Afbeelding" descr="Afbeelding">
            <a:extLst>
              <a:ext uri="{FF2B5EF4-FFF2-40B4-BE49-F238E27FC236}">
                <a16:creationId xmlns:a16="http://schemas.microsoft.com/office/drawing/2014/main" id="{CD8204F4-F9D1-2FCA-F7D9-29894807738B}"/>
              </a:ext>
            </a:extLst>
          </p:cNvPr>
          <p:cNvPicPr>
            <a:picLocks noChangeAspect="1"/>
          </p:cNvPicPr>
          <p:nvPr userDrawn="1"/>
        </p:nvPicPr>
        <p:blipFill>
          <a:blip r:embed="rId3">
            <a:lum bright="70000" contrast="-70000"/>
            <a:alphaModFix amt="32000"/>
          </a:blip>
          <a:stretch>
            <a:fillRect/>
          </a:stretch>
        </p:blipFill>
        <p:spPr>
          <a:xfrm>
            <a:off x="7785462" y="2416463"/>
            <a:ext cx="3958046" cy="4045291"/>
          </a:xfrm>
          <a:prstGeom prst="rect">
            <a:avLst/>
          </a:prstGeom>
          <a:ln w="12700">
            <a:miter lim="400000"/>
          </a:ln>
        </p:spPr>
      </p:pic>
      <p:sp>
        <p:nvSpPr>
          <p:cNvPr id="3" name="Tijdelijke aanduiding voor tekst 2">
            <a:extLst>
              <a:ext uri="{FF2B5EF4-FFF2-40B4-BE49-F238E27FC236}">
                <a16:creationId xmlns:a16="http://schemas.microsoft.com/office/drawing/2014/main" id="{251462D4-B103-0DA7-97D0-7DF723A55A8D}"/>
              </a:ext>
            </a:extLst>
          </p:cNvPr>
          <p:cNvSpPr>
            <a:spLocks noGrp="1"/>
          </p:cNvSpPr>
          <p:nvPr>
            <p:ph type="body" sz="quarter" idx="10" hasCustomPrompt="1"/>
          </p:nvPr>
        </p:nvSpPr>
        <p:spPr>
          <a:xfrm>
            <a:off x="834827" y="863438"/>
            <a:ext cx="10844555" cy="914400"/>
          </a:xfrm>
        </p:spPr>
        <p:txBody>
          <a:bodyPr>
            <a:normAutofit/>
          </a:bodyPr>
          <a:lstStyle>
            <a:lvl1pPr marL="0" indent="0">
              <a:buNone/>
              <a:defRPr sz="2800"/>
            </a:lvl1pPr>
          </a:lstStyle>
          <a:p>
            <a:pPr lvl="0"/>
            <a:r>
              <a:rPr lang="nl-NL" dirty="0"/>
              <a:t>Ondertitel dia</a:t>
            </a:r>
          </a:p>
        </p:txBody>
      </p:sp>
      <p:sp>
        <p:nvSpPr>
          <p:cNvPr id="6" name="Tijdelijke aanduiding voor tekst 5">
            <a:extLst>
              <a:ext uri="{FF2B5EF4-FFF2-40B4-BE49-F238E27FC236}">
                <a16:creationId xmlns:a16="http://schemas.microsoft.com/office/drawing/2014/main" id="{02B494CB-E442-49BF-2E90-CC13E188BE4F}"/>
              </a:ext>
            </a:extLst>
          </p:cNvPr>
          <p:cNvSpPr>
            <a:spLocks noGrp="1"/>
          </p:cNvSpPr>
          <p:nvPr>
            <p:ph type="body" sz="quarter" idx="11"/>
          </p:nvPr>
        </p:nvSpPr>
        <p:spPr>
          <a:xfrm>
            <a:off x="834828" y="2297113"/>
            <a:ext cx="6320036" cy="391953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975238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6095999" y="0"/>
            <a:ext cx="6095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 name="Rechthoek 9">
            <a:extLst>
              <a:ext uri="{FF2B5EF4-FFF2-40B4-BE49-F238E27FC236}">
                <a16:creationId xmlns:a16="http://schemas.microsoft.com/office/drawing/2014/main" id="{CC9A9DDC-E203-2FF7-7168-7E0CAD504CF3}"/>
              </a:ext>
            </a:extLst>
          </p:cNvPr>
          <p:cNvSpPr/>
          <p:nvPr userDrawn="1"/>
        </p:nvSpPr>
        <p:spPr>
          <a:xfrm>
            <a:off x="7032171" y="380043"/>
            <a:ext cx="4813661" cy="6086071"/>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 name="Afbeelding" descr="Afbeelding">
            <a:extLst>
              <a:ext uri="{FF2B5EF4-FFF2-40B4-BE49-F238E27FC236}">
                <a16:creationId xmlns:a16="http://schemas.microsoft.com/office/drawing/2014/main" id="{D54C5C72-987C-C939-4D47-59ABB6BD1070}"/>
              </a:ext>
            </a:extLst>
          </p:cNvPr>
          <p:cNvPicPr>
            <a:picLocks noChangeAspect="1"/>
          </p:cNvPicPr>
          <p:nvPr userDrawn="1"/>
        </p:nvPicPr>
        <p:blipFill>
          <a:blip r:embed="rId2"/>
          <a:stretch>
            <a:fillRect/>
          </a:stretch>
        </p:blipFill>
        <p:spPr>
          <a:xfrm>
            <a:off x="178112" y="6570617"/>
            <a:ext cx="910045" cy="187841"/>
          </a:xfrm>
          <a:prstGeom prst="rect">
            <a:avLst/>
          </a:prstGeom>
          <a:ln w="12700">
            <a:miter lim="400000"/>
          </a:ln>
        </p:spPr>
      </p:pic>
      <p:cxnSp>
        <p:nvCxnSpPr>
          <p:cNvPr id="6" name="Rechte verbindingslijn 5">
            <a:extLst>
              <a:ext uri="{FF2B5EF4-FFF2-40B4-BE49-F238E27FC236}">
                <a16:creationId xmlns:a16="http://schemas.microsoft.com/office/drawing/2014/main" id="{D1CC53A8-A2B2-6748-F932-AC55566224F4}"/>
              </a:ext>
            </a:extLst>
          </p:cNvPr>
          <p:cNvCxnSpPr>
            <a:cxnSpLocks/>
          </p:cNvCxnSpPr>
          <p:nvPr userDrawn="1"/>
        </p:nvCxnSpPr>
        <p:spPr>
          <a:xfrm>
            <a:off x="568441" y="2854233"/>
            <a:ext cx="2364377" cy="0"/>
          </a:xfrm>
          <a:prstGeom prst="line">
            <a:avLst/>
          </a:prstGeom>
          <a:ln w="101600">
            <a:solidFill>
              <a:srgbClr val="13304C"/>
            </a:solidFill>
          </a:ln>
        </p:spPr>
        <p:style>
          <a:lnRef idx="1">
            <a:schemeClr val="accent1"/>
          </a:lnRef>
          <a:fillRef idx="0">
            <a:schemeClr val="accent1"/>
          </a:fillRef>
          <a:effectRef idx="0">
            <a:schemeClr val="accent1"/>
          </a:effectRef>
          <a:fontRef idx="minor">
            <a:schemeClr val="tx1"/>
          </a:fontRef>
        </p:style>
      </p:cxnSp>
      <p:sp>
        <p:nvSpPr>
          <p:cNvPr id="7" name="Tijdelijke aanduiding voor tekst 2">
            <a:extLst>
              <a:ext uri="{FF2B5EF4-FFF2-40B4-BE49-F238E27FC236}">
                <a16:creationId xmlns:a16="http://schemas.microsoft.com/office/drawing/2014/main" id="{83973964-6F21-9FD1-6DAA-3DA2EC438AE3}"/>
              </a:ext>
            </a:extLst>
          </p:cNvPr>
          <p:cNvSpPr>
            <a:spLocks noGrp="1"/>
          </p:cNvSpPr>
          <p:nvPr>
            <p:ph type="body" sz="quarter" idx="10" hasCustomPrompt="1"/>
          </p:nvPr>
        </p:nvSpPr>
        <p:spPr>
          <a:xfrm>
            <a:off x="448493" y="2295525"/>
            <a:ext cx="5346666" cy="979986"/>
          </a:xfrm>
        </p:spPr>
        <p:txBody>
          <a:bodyPr>
            <a:normAutofit/>
          </a:bodyPr>
          <a:lstStyle>
            <a:lvl1pPr marL="0" indent="0">
              <a:buNone/>
              <a:defRPr sz="2800"/>
            </a:lvl1pPr>
          </a:lstStyle>
          <a:p>
            <a:pPr lvl="0"/>
            <a:r>
              <a:rPr lang="nl-NL" dirty="0"/>
              <a:t>Ondertitel dia</a:t>
            </a:r>
          </a:p>
        </p:txBody>
      </p:sp>
      <p:sp>
        <p:nvSpPr>
          <p:cNvPr id="4" name="Tijdelijke aanduiding voor inhoud 3">
            <a:extLst>
              <a:ext uri="{FF2B5EF4-FFF2-40B4-BE49-F238E27FC236}">
                <a16:creationId xmlns:a16="http://schemas.microsoft.com/office/drawing/2014/main" id="{AB15BE97-A235-DD46-A56A-694D54CCB125}"/>
              </a:ext>
            </a:extLst>
          </p:cNvPr>
          <p:cNvSpPr>
            <a:spLocks noGrp="1"/>
          </p:cNvSpPr>
          <p:nvPr>
            <p:ph sz="quarter" idx="11"/>
          </p:nvPr>
        </p:nvSpPr>
        <p:spPr>
          <a:xfrm>
            <a:off x="7308850" y="635000"/>
            <a:ext cx="4240213" cy="56594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72738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0"/>
            <a:ext cx="41670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12" name="Rechte verbindingslijn 11">
            <a:extLst>
              <a:ext uri="{FF2B5EF4-FFF2-40B4-BE49-F238E27FC236}">
                <a16:creationId xmlns:a16="http://schemas.microsoft.com/office/drawing/2014/main" id="{6DEC6DAE-A9ED-71AE-5D48-6F3C9F0B41D6}"/>
              </a:ext>
            </a:extLst>
          </p:cNvPr>
          <p:cNvCxnSpPr>
            <a:cxnSpLocks/>
          </p:cNvCxnSpPr>
          <p:nvPr userDrawn="1"/>
        </p:nvCxnSpPr>
        <p:spPr>
          <a:xfrm>
            <a:off x="806632" y="3429000"/>
            <a:ext cx="2246811"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Afbeelding" descr="Afbeelding">
            <a:extLst>
              <a:ext uri="{FF2B5EF4-FFF2-40B4-BE49-F238E27FC236}">
                <a16:creationId xmlns:a16="http://schemas.microsoft.com/office/drawing/2014/main" id="{6392CB09-D348-48BE-CE2D-EAB4DFB2E21D}"/>
              </a:ext>
            </a:extLst>
          </p:cNvPr>
          <p:cNvPicPr>
            <a:picLocks noChangeAspect="1"/>
          </p:cNvPicPr>
          <p:nvPr userDrawn="1"/>
        </p:nvPicPr>
        <p:blipFill>
          <a:blip r:embed="rId2"/>
          <a:stretch>
            <a:fillRect/>
          </a:stretch>
        </p:blipFill>
        <p:spPr>
          <a:xfrm>
            <a:off x="11072536" y="6570618"/>
            <a:ext cx="910045" cy="187841"/>
          </a:xfrm>
          <a:prstGeom prst="rect">
            <a:avLst/>
          </a:prstGeom>
          <a:ln w="12700">
            <a:miter lim="400000"/>
          </a:ln>
        </p:spPr>
      </p:pic>
      <p:sp>
        <p:nvSpPr>
          <p:cNvPr id="4" name="Tijdelijke aanduiding voor tekst 3">
            <a:extLst>
              <a:ext uri="{FF2B5EF4-FFF2-40B4-BE49-F238E27FC236}">
                <a16:creationId xmlns:a16="http://schemas.microsoft.com/office/drawing/2014/main" id="{D314B8A5-E9DF-B454-0B95-868724111B0D}"/>
              </a:ext>
            </a:extLst>
          </p:cNvPr>
          <p:cNvSpPr>
            <a:spLocks noGrp="1"/>
          </p:cNvSpPr>
          <p:nvPr>
            <p:ph type="body" sz="quarter" idx="10"/>
          </p:nvPr>
        </p:nvSpPr>
        <p:spPr>
          <a:xfrm>
            <a:off x="806450" y="1555750"/>
            <a:ext cx="2246313" cy="1727200"/>
          </a:xfrm>
        </p:spPr>
        <p:txBody>
          <a:bodyPr>
            <a:normAutofit/>
          </a:bodyPr>
          <a:lstStyle>
            <a:lvl1pPr marL="0" indent="0">
              <a:buNone/>
              <a:defRPr sz="1400"/>
            </a:lvl1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61D7567-1710-3963-7318-F3EDBA4AB7A1}"/>
              </a:ext>
            </a:extLst>
          </p:cNvPr>
          <p:cNvSpPr>
            <a:spLocks noGrp="1"/>
          </p:cNvSpPr>
          <p:nvPr>
            <p:ph sz="quarter" idx="11"/>
          </p:nvPr>
        </p:nvSpPr>
        <p:spPr>
          <a:xfrm>
            <a:off x="4465638" y="457200"/>
            <a:ext cx="7475537" cy="59134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05262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335280" y="391886"/>
            <a:ext cx="11521440" cy="6191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 name="Afbeelding" descr="Afbeelding">
            <a:extLst>
              <a:ext uri="{FF2B5EF4-FFF2-40B4-BE49-F238E27FC236}">
                <a16:creationId xmlns:a16="http://schemas.microsoft.com/office/drawing/2014/main" id="{581FAD16-79AB-2CDD-B7F8-6099E4F3222C}"/>
              </a:ext>
            </a:extLst>
          </p:cNvPr>
          <p:cNvPicPr>
            <a:picLocks noChangeAspect="1"/>
          </p:cNvPicPr>
          <p:nvPr userDrawn="1"/>
        </p:nvPicPr>
        <p:blipFill>
          <a:blip r:embed="rId2"/>
          <a:stretch>
            <a:fillRect/>
          </a:stretch>
        </p:blipFill>
        <p:spPr>
          <a:xfrm>
            <a:off x="11386204" y="6087291"/>
            <a:ext cx="370368" cy="378823"/>
          </a:xfrm>
          <a:prstGeom prst="rect">
            <a:avLst/>
          </a:prstGeom>
          <a:ln w="12700">
            <a:miter lim="400000"/>
          </a:ln>
        </p:spPr>
      </p:pic>
      <p:sp>
        <p:nvSpPr>
          <p:cNvPr id="5" name="Tijdelijke aanduiding voor tekst 4">
            <a:extLst>
              <a:ext uri="{FF2B5EF4-FFF2-40B4-BE49-F238E27FC236}">
                <a16:creationId xmlns:a16="http://schemas.microsoft.com/office/drawing/2014/main" id="{FE2DC19B-C3C1-0252-C659-B9CB59B8FA29}"/>
              </a:ext>
            </a:extLst>
          </p:cNvPr>
          <p:cNvSpPr>
            <a:spLocks noGrp="1"/>
          </p:cNvSpPr>
          <p:nvPr>
            <p:ph type="body" sz="quarter" idx="10" hasCustomPrompt="1"/>
          </p:nvPr>
        </p:nvSpPr>
        <p:spPr>
          <a:xfrm>
            <a:off x="521788" y="575038"/>
            <a:ext cx="9601926" cy="639808"/>
          </a:xfrm>
        </p:spPr>
        <p:txBody>
          <a:bodyPr>
            <a:noAutofit/>
          </a:bodyPr>
          <a:lstStyle>
            <a:lvl1pPr marL="0" indent="0">
              <a:buNone/>
              <a:defRPr sz="4400">
                <a:solidFill>
                  <a:schemeClr val="tx1"/>
                </a:solidFill>
              </a:defRPr>
            </a:lvl1pPr>
            <a:lvl3pPr>
              <a:defRPr/>
            </a:lvl3pPr>
          </a:lstStyle>
          <a:p>
            <a:pPr lvl="0"/>
            <a:r>
              <a:rPr lang="nl-NL" dirty="0"/>
              <a:t>Naam dia</a:t>
            </a:r>
            <a:endParaRPr lang="nl-BE" dirty="0"/>
          </a:p>
        </p:txBody>
      </p:sp>
      <p:sp>
        <p:nvSpPr>
          <p:cNvPr id="7" name="Tijdelijke aanduiding voor tekst 4">
            <a:extLst>
              <a:ext uri="{FF2B5EF4-FFF2-40B4-BE49-F238E27FC236}">
                <a16:creationId xmlns:a16="http://schemas.microsoft.com/office/drawing/2014/main" id="{9433FD0F-032E-DF2B-E3F7-F865D40DCA74}"/>
              </a:ext>
            </a:extLst>
          </p:cNvPr>
          <p:cNvSpPr>
            <a:spLocks noGrp="1"/>
          </p:cNvSpPr>
          <p:nvPr>
            <p:ph type="body" sz="quarter" idx="11" hasCustomPrompt="1"/>
          </p:nvPr>
        </p:nvSpPr>
        <p:spPr>
          <a:xfrm>
            <a:off x="521788" y="1291046"/>
            <a:ext cx="9601926" cy="639808"/>
          </a:xfrm>
        </p:spPr>
        <p:txBody>
          <a:bodyPr>
            <a:normAutofit/>
          </a:bodyPr>
          <a:lstStyle>
            <a:lvl1pPr marL="0" indent="0">
              <a:buNone/>
              <a:defRPr sz="2800">
                <a:solidFill>
                  <a:schemeClr val="tx1"/>
                </a:solidFill>
              </a:defRPr>
            </a:lvl1pPr>
            <a:lvl3pPr>
              <a:defRPr/>
            </a:lvl3pPr>
          </a:lstStyle>
          <a:p>
            <a:pPr lvl="0"/>
            <a:r>
              <a:rPr lang="nl-NL" dirty="0"/>
              <a:t>Ondertitel dia</a:t>
            </a:r>
            <a:endParaRPr lang="nl-BE" dirty="0"/>
          </a:p>
        </p:txBody>
      </p:sp>
      <p:sp>
        <p:nvSpPr>
          <p:cNvPr id="4" name="Tijdelijke aanduiding voor inhoud 3">
            <a:extLst>
              <a:ext uri="{FF2B5EF4-FFF2-40B4-BE49-F238E27FC236}">
                <a16:creationId xmlns:a16="http://schemas.microsoft.com/office/drawing/2014/main" id="{13DC250F-2697-F493-EDD2-53C485D84A1A}"/>
              </a:ext>
            </a:extLst>
          </p:cNvPr>
          <p:cNvSpPr>
            <a:spLocks noGrp="1"/>
          </p:cNvSpPr>
          <p:nvPr>
            <p:ph sz="quarter" idx="12"/>
          </p:nvPr>
        </p:nvSpPr>
        <p:spPr>
          <a:xfrm>
            <a:off x="522288" y="2084388"/>
            <a:ext cx="9601200" cy="4381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652538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C900"/>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C4EB416-0A70-7B89-A023-24DAAD5896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4F100E46-6BE2-B81E-4460-89D8738EE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a:extLst>
              <a:ext uri="{FF2B5EF4-FFF2-40B4-BE49-F238E27FC236}">
                <a16:creationId xmlns:a16="http://schemas.microsoft.com/office/drawing/2014/main" id="{AE548812-5D17-A634-5856-674EDA86CF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793AB-C45A-481C-BD61-0DFFFB4928D4}" type="datetimeFigureOut">
              <a:rPr lang="nl-BE" smtClean="0"/>
              <a:t>6/02/2024</a:t>
            </a:fld>
            <a:endParaRPr lang="nl-BE"/>
          </a:p>
        </p:txBody>
      </p:sp>
      <p:sp>
        <p:nvSpPr>
          <p:cNvPr id="5" name="Tijdelijke aanduiding voor voettekst 4">
            <a:extLst>
              <a:ext uri="{FF2B5EF4-FFF2-40B4-BE49-F238E27FC236}">
                <a16:creationId xmlns:a16="http://schemas.microsoft.com/office/drawing/2014/main" id="{93E2ACFC-DE35-2CDB-1434-40F2169505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A2F6C5F8-BDAF-7A3E-39DF-94CFE78A3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49F4C-0713-4D1B-A4D2-DAB11DF7A585}" type="slidenum">
              <a:rPr lang="nl-BE" smtClean="0"/>
              <a:t>‹nr.›</a:t>
            </a:fld>
            <a:endParaRPr lang="nl-BE"/>
          </a:p>
        </p:txBody>
      </p:sp>
    </p:spTree>
    <p:extLst>
      <p:ext uri="{BB962C8B-B14F-4D97-AF65-F5344CB8AC3E}">
        <p14:creationId xmlns:p14="http://schemas.microsoft.com/office/powerpoint/2010/main" val="92973638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82"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6" r:id="rId18"/>
    <p:sldLayoutId id="2147483677" r:id="rId19"/>
    <p:sldLayoutId id="2147483678" r:id="rId20"/>
    <p:sldLayoutId id="2147483679" r:id="rId21"/>
    <p:sldLayoutId id="2147483680" r:id="rId22"/>
    <p:sldLayoutId id="2147483681" r:id="rId23"/>
  </p:sldLayoutIdLst>
  <p:txStyles>
    <p:titleStyle>
      <a:lvl1pPr algn="l" defTabSz="914400" rtl="0" eaLnBrk="1" latinLnBrk="0" hangingPunct="1">
        <a:lnSpc>
          <a:spcPct val="90000"/>
        </a:lnSpc>
        <a:spcBef>
          <a:spcPct val="0"/>
        </a:spcBef>
        <a:buNone/>
        <a:defRPr sz="4400" kern="1200">
          <a:solidFill>
            <a:schemeClr val="tx1"/>
          </a:solidFill>
          <a:latin typeface="Avenir Black"/>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lack"/>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lack"/>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lack"/>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lack"/>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lack"/>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3.safelinks.protection.outlook.com/?url=https%3A%2F%2Fjoinup.ec.europa.eu%2Fcollection%2Feupl&amp;data=05%7C01%7Csofie.bogaerts%40vlaanderen.be%7C319f9ee71b61477d0ed008db47ce408a%7C0c0338a695614ee8b8d64e89cbd520a0%7C0%7C0%7C638182723406387243%7CUnknown%7CTWFpbGZsb3d8eyJWIjoiMC4wLjAwMDAiLCJQIjoiV2luMzIiLCJBTiI6Ik1haWwiLCJXVCI6Mn0%3D%7C3000%7C%7C%7C&amp;sdata=baVjITPvkqeeBXwe%2B2TNRwqvLYXYDoR5uwhgOLfSSxI%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8.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BA6344E3-3498-53E4-D06A-3E9E14A6AC98}"/>
              </a:ext>
            </a:extLst>
          </p:cNvPr>
          <p:cNvSpPr txBox="1"/>
          <p:nvPr/>
        </p:nvSpPr>
        <p:spPr>
          <a:xfrm>
            <a:off x="1490371" y="6278362"/>
            <a:ext cx="8480564" cy="430887"/>
          </a:xfrm>
          <a:prstGeom prst="rect">
            <a:avLst/>
          </a:prstGeom>
          <a:noFill/>
        </p:spPr>
        <p:txBody>
          <a:bodyPr wrap="square">
            <a:spAutoFit/>
          </a:bodyPr>
          <a:lstStyle/>
          <a:p>
            <a:r>
              <a:rPr lang="nl-NL" sz="1100" b="0" i="0" u="none" strike="noStrike" dirty="0">
                <a:solidFill>
                  <a:schemeClr val="bg1"/>
                </a:solidFill>
                <a:effectLst/>
                <a:latin typeface="Avenir Next LT Pro" panose="020B0504020202020204" pitchFamily="34" charset="77"/>
              </a:rPr>
              <a:t>Dit artefact valt onder de European Union Public License (EUPL) en dient gedistribueerd te worden onder de meest recente versie van de EUPL. Meer informatie hierover is beschikbaar </a:t>
            </a:r>
            <a:r>
              <a:rPr lang="nl-NL" sz="1100" b="0" i="0" u="none" strike="noStrike" dirty="0">
                <a:solidFill>
                  <a:schemeClr val="accent1"/>
                </a:solidFill>
                <a:effectLst/>
                <a:latin typeface="Avenir Next LT Pro" panose="020B0504020202020204" pitchFamily="34" charset="77"/>
              </a:rPr>
              <a:t>op </a:t>
            </a:r>
            <a:r>
              <a:rPr lang="nl-NL" sz="1100" b="0" i="0" u="sng" strike="noStrike" dirty="0">
                <a:solidFill>
                  <a:schemeClr val="accent1"/>
                </a:solidFill>
                <a:effectLst/>
                <a:latin typeface="Avenir Next LT Pro" panose="020B0504020202020204" pitchFamily="34" charset="77"/>
                <a:hlinkClick r:id="rId3">
                  <a:extLst>
                    <a:ext uri="{A12FA001-AC4F-418D-AE19-62706E023703}">
                      <ahyp:hlinkClr xmlns:ahyp="http://schemas.microsoft.com/office/drawing/2018/hyperlinkcolor" val="tx"/>
                    </a:ext>
                  </a:extLst>
                </a:hlinkClick>
              </a:rPr>
              <a:t>EUPL | Joinup (europa.eu)</a:t>
            </a:r>
            <a:r>
              <a:rPr lang="nl-NL" sz="1100" b="0" i="0" u="none" strike="noStrike" dirty="0">
                <a:solidFill>
                  <a:schemeClr val="accent1"/>
                </a:solidFill>
                <a:effectLst/>
                <a:latin typeface="Avenir Next LT Pro" panose="020B0504020202020204" pitchFamily="34" charset="77"/>
              </a:rPr>
              <a:t>.  </a:t>
            </a:r>
            <a:endParaRPr lang="nl-BE" sz="1100" dirty="0">
              <a:solidFill>
                <a:schemeClr val="accent1"/>
              </a:solidFill>
            </a:endParaRPr>
          </a:p>
        </p:txBody>
      </p:sp>
    </p:spTree>
    <p:extLst>
      <p:ext uri="{BB962C8B-B14F-4D97-AF65-F5344CB8AC3E}">
        <p14:creationId xmlns:p14="http://schemas.microsoft.com/office/powerpoint/2010/main" val="1175796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C0CD8-6149-BE61-97FE-6D5308748CD7}"/>
            </a:ext>
          </a:extLst>
        </p:cNvPr>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B050E54B-E88C-33A1-B718-4BF27507760C}"/>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B65B233D-5ADD-0E46-D7D0-D9CFDAF47A16}"/>
              </a:ext>
            </a:extLst>
          </p:cNvPr>
          <p:cNvSpPr>
            <a:spLocks noGrp="1"/>
          </p:cNvSpPr>
          <p:nvPr>
            <p:ph type="body" sz="quarter" idx="10"/>
          </p:nvPr>
        </p:nvSpPr>
        <p:spPr>
          <a:xfrm>
            <a:off x="449403" y="965763"/>
            <a:ext cx="11293194" cy="639808"/>
          </a:xfrm>
        </p:spPr>
        <p:txBody>
          <a:bodyPr/>
          <a:lstStyle/>
          <a:p>
            <a:pPr algn="ctr"/>
            <a:r>
              <a:rPr lang="nl-BE" dirty="0">
                <a:solidFill>
                  <a:schemeClr val="bg1"/>
                </a:solidFill>
              </a:rPr>
              <a:t>Verschuivende meervoudige identiteiten</a:t>
            </a:r>
          </a:p>
        </p:txBody>
      </p:sp>
      <p:pic>
        <p:nvPicPr>
          <p:cNvPr id="3" name="Afbeelding 2">
            <a:extLst>
              <a:ext uri="{FF2B5EF4-FFF2-40B4-BE49-F238E27FC236}">
                <a16:creationId xmlns:a16="http://schemas.microsoft.com/office/drawing/2014/main" id="{2E343002-7FA6-46D1-16AE-61F38DDA17E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00645" y="1690809"/>
            <a:ext cx="7190709" cy="4775079"/>
          </a:xfrm>
          <a:prstGeom prst="rect">
            <a:avLst/>
          </a:prstGeom>
        </p:spPr>
      </p:pic>
    </p:spTree>
    <p:extLst>
      <p:ext uri="{BB962C8B-B14F-4D97-AF65-F5344CB8AC3E}">
        <p14:creationId xmlns:p14="http://schemas.microsoft.com/office/powerpoint/2010/main" val="2148188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4AA0A-0CBF-9DA5-769F-8CBD1CCC68E9}"/>
            </a:ext>
          </a:extLst>
        </p:cNvPr>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A9CC4B39-B31A-7CD3-48BB-E580492C04DD}"/>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DECD9C9C-7B52-1C35-80C6-8213F412E762}"/>
              </a:ext>
            </a:extLst>
          </p:cNvPr>
          <p:cNvSpPr>
            <a:spLocks noGrp="1"/>
          </p:cNvSpPr>
          <p:nvPr>
            <p:ph type="body" sz="quarter" idx="10"/>
          </p:nvPr>
        </p:nvSpPr>
        <p:spPr>
          <a:xfrm>
            <a:off x="449403" y="965763"/>
            <a:ext cx="11293194" cy="639808"/>
          </a:xfrm>
        </p:spPr>
        <p:txBody>
          <a:bodyPr/>
          <a:lstStyle/>
          <a:p>
            <a:pPr algn="ctr"/>
            <a:r>
              <a:rPr lang="nl-BE" dirty="0">
                <a:solidFill>
                  <a:schemeClr val="bg1"/>
                </a:solidFill>
              </a:rPr>
              <a:t>Contextueel denken</a:t>
            </a:r>
          </a:p>
        </p:txBody>
      </p:sp>
      <p:sp>
        <p:nvSpPr>
          <p:cNvPr id="16" name="Tijdelijke aanduiding voor inhoud 15">
            <a:extLst>
              <a:ext uri="{FF2B5EF4-FFF2-40B4-BE49-F238E27FC236}">
                <a16:creationId xmlns:a16="http://schemas.microsoft.com/office/drawing/2014/main" id="{3DE425E4-E8E0-86D6-E30A-22AAB77412B4}"/>
              </a:ext>
            </a:extLst>
          </p:cNvPr>
          <p:cNvSpPr>
            <a:spLocks noGrp="1"/>
          </p:cNvSpPr>
          <p:nvPr>
            <p:ph sz="quarter" idx="12"/>
          </p:nvPr>
        </p:nvSpPr>
        <p:spPr>
          <a:xfrm>
            <a:off x="7135907" y="2318546"/>
            <a:ext cx="3352800" cy="3383120"/>
          </a:xfrm>
        </p:spPr>
        <p:txBody>
          <a:bodyPr/>
          <a:lstStyle/>
          <a:p>
            <a:pPr marL="285750" indent="-285750">
              <a:buFont typeface="Wingdings" pitchFamily="2" charset="2"/>
              <a:buChar char="v"/>
            </a:pPr>
            <a:r>
              <a:rPr lang="nl-BE" sz="2000" dirty="0">
                <a:solidFill>
                  <a:schemeClr val="bg1"/>
                </a:solidFill>
                <a:latin typeface="Arial Hebrew" pitchFamily="2" charset="-79"/>
                <a:cs typeface="Arial Hebrew" pitchFamily="2" charset="-79"/>
              </a:rPr>
              <a:t>Houd steeds rekening met 3 contexten</a:t>
            </a:r>
          </a:p>
          <a:p>
            <a:pPr marL="285750" indent="-285750">
              <a:buFont typeface="Wingdings" pitchFamily="2" charset="2"/>
              <a:buChar char="v"/>
            </a:pPr>
            <a:endParaRPr lang="nl-BE" sz="2000" dirty="0">
              <a:solidFill>
                <a:schemeClr val="bg1"/>
              </a:solidFill>
              <a:latin typeface="Arial Hebrew" pitchFamily="2" charset="-79"/>
              <a:cs typeface="Arial Hebrew" pitchFamily="2" charset="-79"/>
            </a:endParaRPr>
          </a:p>
          <a:p>
            <a:endParaRPr lang="nl-BE" dirty="0">
              <a:solidFill>
                <a:schemeClr val="bg1"/>
              </a:solidFill>
            </a:endParaRPr>
          </a:p>
        </p:txBody>
      </p:sp>
      <p:pic>
        <p:nvPicPr>
          <p:cNvPr id="3" name="Afbeelding 2">
            <a:extLst>
              <a:ext uri="{FF2B5EF4-FFF2-40B4-BE49-F238E27FC236}">
                <a16:creationId xmlns:a16="http://schemas.microsoft.com/office/drawing/2014/main" id="{70962B3E-5C2F-114B-2AAC-064FE86344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81952" y="1991200"/>
            <a:ext cx="4214048" cy="4202958"/>
          </a:xfrm>
          <a:prstGeom prst="rect">
            <a:avLst/>
          </a:prstGeom>
        </p:spPr>
      </p:pic>
    </p:spTree>
    <p:extLst>
      <p:ext uri="{BB962C8B-B14F-4D97-AF65-F5344CB8AC3E}">
        <p14:creationId xmlns:p14="http://schemas.microsoft.com/office/powerpoint/2010/main" val="998200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5F8C6-1519-848B-1671-176189BEF545}"/>
            </a:ext>
          </a:extLst>
        </p:cNvPr>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7932D0E9-8A04-D68E-A9AF-E3BEE1213BF5}"/>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BE4B4670-6539-1837-E08C-A40DE31A5771}"/>
              </a:ext>
            </a:extLst>
          </p:cNvPr>
          <p:cNvSpPr>
            <a:spLocks noGrp="1"/>
          </p:cNvSpPr>
          <p:nvPr>
            <p:ph type="body" sz="quarter" idx="10"/>
          </p:nvPr>
        </p:nvSpPr>
        <p:spPr>
          <a:xfrm>
            <a:off x="-125241" y="591613"/>
            <a:ext cx="12208762" cy="639808"/>
          </a:xfrm>
        </p:spPr>
        <p:txBody>
          <a:bodyPr/>
          <a:lstStyle/>
          <a:p>
            <a:pPr algn="ctr"/>
            <a:r>
              <a:rPr lang="nl-BE" sz="4000" dirty="0">
                <a:solidFill>
                  <a:schemeClr val="bg1"/>
                </a:solidFill>
              </a:rPr>
              <a:t>Niet culturen maar mensen ontmoeten elkaar</a:t>
            </a:r>
          </a:p>
        </p:txBody>
      </p:sp>
      <p:pic>
        <p:nvPicPr>
          <p:cNvPr id="6" name="Afbeelding 5">
            <a:extLst>
              <a:ext uri="{FF2B5EF4-FFF2-40B4-BE49-F238E27FC236}">
                <a16:creationId xmlns:a16="http://schemas.microsoft.com/office/drawing/2014/main" id="{4FFCB934-707D-6B71-4BD9-79B97682F9E7}"/>
              </a:ext>
            </a:extLst>
          </p:cNvPr>
          <p:cNvPicPr>
            <a:picLocks noChangeAspect="1"/>
          </p:cNvPicPr>
          <p:nvPr/>
        </p:nvPicPr>
        <p:blipFill>
          <a:blip r:embed="rId4"/>
          <a:srcRect/>
          <a:stretch/>
        </p:blipFill>
        <p:spPr>
          <a:xfrm>
            <a:off x="2157080" y="1430921"/>
            <a:ext cx="7877840" cy="5034966"/>
          </a:xfrm>
          <a:prstGeom prst="rect">
            <a:avLst/>
          </a:prstGeom>
        </p:spPr>
      </p:pic>
    </p:spTree>
    <p:extLst>
      <p:ext uri="{BB962C8B-B14F-4D97-AF65-F5344CB8AC3E}">
        <p14:creationId xmlns:p14="http://schemas.microsoft.com/office/powerpoint/2010/main" val="2700993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D52C8-CA28-278E-2F7E-4DD86C38F0A3}"/>
            </a:ext>
          </a:extLst>
        </p:cNvPr>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20853480-43E6-1E16-6571-64C60317ECD3}"/>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15A774AC-4B6C-1AEA-4BAA-C2B02F6D792B}"/>
              </a:ext>
            </a:extLst>
          </p:cNvPr>
          <p:cNvSpPr>
            <a:spLocks noGrp="1"/>
          </p:cNvSpPr>
          <p:nvPr>
            <p:ph type="body" sz="quarter" idx="10"/>
          </p:nvPr>
        </p:nvSpPr>
        <p:spPr>
          <a:xfrm>
            <a:off x="-125241" y="591613"/>
            <a:ext cx="12208762" cy="639808"/>
          </a:xfrm>
        </p:spPr>
        <p:txBody>
          <a:bodyPr/>
          <a:lstStyle/>
          <a:p>
            <a:pPr algn="ctr"/>
            <a:r>
              <a:rPr lang="nl-BE" sz="4000" dirty="0">
                <a:solidFill>
                  <a:schemeClr val="bg1"/>
                </a:solidFill>
              </a:rPr>
              <a:t>Aanname van ’de goede wil’</a:t>
            </a:r>
          </a:p>
        </p:txBody>
      </p:sp>
      <p:pic>
        <p:nvPicPr>
          <p:cNvPr id="6" name="Afbeelding 5">
            <a:extLst>
              <a:ext uri="{FF2B5EF4-FFF2-40B4-BE49-F238E27FC236}">
                <a16:creationId xmlns:a16="http://schemas.microsoft.com/office/drawing/2014/main" id="{CA70178C-18E1-8FD4-3979-3354E0DBF45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78517" y="1430921"/>
            <a:ext cx="5034966" cy="5034966"/>
          </a:xfrm>
          <a:prstGeom prst="rect">
            <a:avLst/>
          </a:prstGeom>
        </p:spPr>
      </p:pic>
    </p:spTree>
    <p:extLst>
      <p:ext uri="{BB962C8B-B14F-4D97-AF65-F5344CB8AC3E}">
        <p14:creationId xmlns:p14="http://schemas.microsoft.com/office/powerpoint/2010/main" val="1744240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1CBF0-2D15-4BC9-0BA7-10F32394B016}"/>
            </a:ext>
          </a:extLst>
        </p:cNvPr>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5F974E2D-C032-5EAA-5ACC-A1578B491D9F}"/>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DFCFA2EC-4254-DEB8-DA9C-3BC3609F67BF}"/>
              </a:ext>
            </a:extLst>
          </p:cNvPr>
          <p:cNvSpPr>
            <a:spLocks noGrp="1"/>
          </p:cNvSpPr>
          <p:nvPr>
            <p:ph type="body" sz="quarter" idx="10"/>
          </p:nvPr>
        </p:nvSpPr>
        <p:spPr>
          <a:xfrm>
            <a:off x="449403" y="1404098"/>
            <a:ext cx="11293194" cy="639808"/>
          </a:xfrm>
        </p:spPr>
        <p:txBody>
          <a:bodyPr/>
          <a:lstStyle/>
          <a:p>
            <a:pPr algn="ctr"/>
            <a:r>
              <a:rPr lang="nl-BE" dirty="0">
                <a:solidFill>
                  <a:schemeClr val="bg1"/>
                </a:solidFill>
              </a:rPr>
              <a:t>Waardenconflict</a:t>
            </a:r>
          </a:p>
        </p:txBody>
      </p:sp>
      <p:sp>
        <p:nvSpPr>
          <p:cNvPr id="16" name="Tijdelijke aanduiding voor inhoud 15">
            <a:extLst>
              <a:ext uri="{FF2B5EF4-FFF2-40B4-BE49-F238E27FC236}">
                <a16:creationId xmlns:a16="http://schemas.microsoft.com/office/drawing/2014/main" id="{52D7F5AE-0D5E-E62A-A371-1978DB464B56}"/>
              </a:ext>
            </a:extLst>
          </p:cNvPr>
          <p:cNvSpPr>
            <a:spLocks noGrp="1"/>
          </p:cNvSpPr>
          <p:nvPr>
            <p:ph sz="quarter" idx="12"/>
          </p:nvPr>
        </p:nvSpPr>
        <p:spPr>
          <a:xfrm>
            <a:off x="812472" y="2958353"/>
            <a:ext cx="10787857" cy="3383120"/>
          </a:xfrm>
        </p:spPr>
        <p:txBody>
          <a:bodyPr/>
          <a:lstStyle/>
          <a:p>
            <a:pPr marL="285750" indent="-285750">
              <a:buFont typeface="Wingdings" pitchFamily="2" charset="2"/>
              <a:buChar char="v"/>
            </a:pPr>
            <a:r>
              <a:rPr lang="nl-BE" sz="2000" dirty="0">
                <a:solidFill>
                  <a:schemeClr val="bg1"/>
                </a:solidFill>
                <a:latin typeface="Arial Hebrew" pitchFamily="2" charset="-79"/>
                <a:cs typeface="Arial Hebrew" pitchFamily="2" charset="-79"/>
              </a:rPr>
              <a:t>‘Onderhandelbaar’ kader van afspraken</a:t>
            </a:r>
          </a:p>
          <a:p>
            <a:pPr marL="742950" lvl="1" indent="-285750">
              <a:buFont typeface="Wingdings" pitchFamily="2" charset="2"/>
              <a:buChar char="v"/>
            </a:pPr>
            <a:r>
              <a:rPr lang="nl-BE" sz="2000" dirty="0">
                <a:solidFill>
                  <a:schemeClr val="bg1"/>
                </a:solidFill>
                <a:latin typeface="Arial Hebrew" pitchFamily="2" charset="-79"/>
                <a:cs typeface="Arial Hebrew" pitchFamily="2" charset="-79"/>
              </a:rPr>
              <a:t>Dialoog, wederzijdse verantwoording en onderhandeling</a:t>
            </a:r>
          </a:p>
          <a:p>
            <a:pPr marL="285750" indent="-285750">
              <a:buFont typeface="Wingdings" pitchFamily="2" charset="2"/>
              <a:buChar char="v"/>
            </a:pPr>
            <a:endParaRPr lang="nl-BE" sz="2000" dirty="0">
              <a:solidFill>
                <a:schemeClr val="bg1"/>
              </a:solidFill>
              <a:latin typeface="Arial Hebrew" pitchFamily="2" charset="-79"/>
              <a:cs typeface="Arial Hebrew" pitchFamily="2" charset="-79"/>
            </a:endParaRPr>
          </a:p>
          <a:p>
            <a:pPr marL="285750" indent="-285750">
              <a:buFont typeface="Wingdings" pitchFamily="2" charset="2"/>
              <a:buChar char="v"/>
            </a:pPr>
            <a:r>
              <a:rPr lang="nl-BE" sz="2000" dirty="0">
                <a:solidFill>
                  <a:schemeClr val="bg1"/>
                </a:solidFill>
                <a:latin typeface="Arial Hebrew" pitchFamily="2" charset="-79"/>
                <a:cs typeface="Arial Hebrew" pitchFamily="2" charset="-79"/>
              </a:rPr>
              <a:t>‘Niet onderhandelbaar’ kader</a:t>
            </a:r>
          </a:p>
          <a:p>
            <a:pPr marL="742950" lvl="1" indent="-285750">
              <a:buFont typeface="Wingdings" pitchFamily="2" charset="2"/>
              <a:buChar char="v"/>
            </a:pPr>
            <a:r>
              <a:rPr lang="nl-BE" sz="2000" dirty="0">
                <a:solidFill>
                  <a:schemeClr val="bg1"/>
                </a:solidFill>
                <a:latin typeface="Arial Hebrew" pitchFamily="2" charset="-79"/>
                <a:cs typeface="Arial Hebrew" pitchFamily="2" charset="-79"/>
              </a:rPr>
              <a:t>Mensenrechten</a:t>
            </a:r>
          </a:p>
          <a:p>
            <a:pPr marL="0" indent="0">
              <a:buNone/>
            </a:pPr>
            <a:endParaRPr lang="nl-BE" sz="2000" dirty="0">
              <a:solidFill>
                <a:schemeClr val="bg1"/>
              </a:solidFill>
              <a:latin typeface="Arial Hebrew" pitchFamily="2" charset="-79"/>
              <a:cs typeface="Arial Hebrew" pitchFamily="2" charset="-79"/>
            </a:endParaRPr>
          </a:p>
          <a:p>
            <a:endParaRPr lang="nl-BE" dirty="0">
              <a:solidFill>
                <a:schemeClr val="bg1"/>
              </a:solidFill>
            </a:endParaRPr>
          </a:p>
        </p:txBody>
      </p:sp>
    </p:spTree>
    <p:extLst>
      <p:ext uri="{BB962C8B-B14F-4D97-AF65-F5344CB8AC3E}">
        <p14:creationId xmlns:p14="http://schemas.microsoft.com/office/powerpoint/2010/main" val="3402144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C33C5-DB9F-CC55-500F-EA71385A34D6}"/>
            </a:ext>
          </a:extLst>
        </p:cNvPr>
        <p:cNvGrpSpPr/>
        <p:nvPr/>
      </p:nvGrpSpPr>
      <p:grpSpPr>
        <a:xfrm>
          <a:off x="0" y="0"/>
          <a:ext cx="0" cy="0"/>
          <a:chOff x="0" y="0"/>
          <a:chExt cx="0" cy="0"/>
        </a:xfrm>
      </p:grpSpPr>
      <p:pic>
        <p:nvPicPr>
          <p:cNvPr id="7" name="Tijdelijke aanduiding voor inhoud 6" descr="Vergrootglas en vraagteken">
            <a:extLst>
              <a:ext uri="{FF2B5EF4-FFF2-40B4-BE49-F238E27FC236}">
                <a16:creationId xmlns:a16="http://schemas.microsoft.com/office/drawing/2014/main" id="{8175EB43-7E38-B1AD-3752-C98CA2EF7192}"/>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259977" y="147010"/>
            <a:ext cx="11672046" cy="6563979"/>
          </a:xfrm>
        </p:spPr>
      </p:pic>
      <p:sp>
        <p:nvSpPr>
          <p:cNvPr id="2" name="Tijdelijke aanduiding voor tekst 1">
            <a:extLst>
              <a:ext uri="{FF2B5EF4-FFF2-40B4-BE49-F238E27FC236}">
                <a16:creationId xmlns:a16="http://schemas.microsoft.com/office/drawing/2014/main" id="{76EDFED0-1365-232D-8F11-A96CC7AA03F3}"/>
              </a:ext>
            </a:extLst>
          </p:cNvPr>
          <p:cNvSpPr>
            <a:spLocks noGrp="1"/>
          </p:cNvSpPr>
          <p:nvPr>
            <p:ph type="body" sz="quarter" idx="10"/>
          </p:nvPr>
        </p:nvSpPr>
        <p:spPr>
          <a:xfrm>
            <a:off x="5047130" y="1540271"/>
            <a:ext cx="2264595" cy="639808"/>
          </a:xfrm>
        </p:spPr>
        <p:txBody>
          <a:bodyPr/>
          <a:lstStyle/>
          <a:p>
            <a:pPr algn="ctr"/>
            <a:r>
              <a:rPr lang="nl-BE" sz="4000" dirty="0"/>
              <a:t>Vragen</a:t>
            </a:r>
          </a:p>
        </p:txBody>
      </p:sp>
    </p:spTree>
    <p:extLst>
      <p:ext uri="{BB962C8B-B14F-4D97-AF65-F5344CB8AC3E}">
        <p14:creationId xmlns:p14="http://schemas.microsoft.com/office/powerpoint/2010/main" val="1076654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1F2376-963F-B487-2E77-88DBB256E94A}"/>
              </a:ext>
            </a:extLst>
          </p:cNvPr>
          <p:cNvSpPr>
            <a:spLocks noGrp="1"/>
          </p:cNvSpPr>
          <p:nvPr>
            <p:ph type="body" sz="quarter" idx="10"/>
          </p:nvPr>
        </p:nvSpPr>
        <p:spPr>
          <a:xfrm>
            <a:off x="521786" y="704850"/>
            <a:ext cx="11127287" cy="664029"/>
          </a:xfrm>
        </p:spPr>
        <p:txBody>
          <a:bodyPr>
            <a:normAutofit lnSpcReduction="10000"/>
          </a:bodyPr>
          <a:lstStyle/>
          <a:p>
            <a:r>
              <a:rPr lang="nl-BE" sz="4100" b="1" dirty="0">
                <a:latin typeface="Arial Hebrew" pitchFamily="2" charset="-79"/>
                <a:cs typeface="Arial Hebrew" pitchFamily="2" charset="-79"/>
              </a:rPr>
              <a:t>Inclusieve communicatie</a:t>
            </a:r>
          </a:p>
        </p:txBody>
      </p:sp>
      <p:sp>
        <p:nvSpPr>
          <p:cNvPr id="3" name="Ondertitel 2">
            <a:extLst>
              <a:ext uri="{FF2B5EF4-FFF2-40B4-BE49-F238E27FC236}">
                <a16:creationId xmlns:a16="http://schemas.microsoft.com/office/drawing/2014/main" id="{40005A48-9693-E12C-4B28-0BB15FB7A15E}"/>
              </a:ext>
            </a:extLst>
          </p:cNvPr>
          <p:cNvSpPr>
            <a:spLocks noGrp="1"/>
          </p:cNvSpPr>
          <p:nvPr>
            <p:ph type="body" sz="quarter" idx="12"/>
          </p:nvPr>
        </p:nvSpPr>
        <p:spPr>
          <a:xfrm>
            <a:off x="521786" y="1533525"/>
            <a:ext cx="11127287" cy="604033"/>
          </a:xfrm>
        </p:spPr>
        <p:txBody>
          <a:bodyPr>
            <a:normAutofit/>
          </a:bodyPr>
          <a:lstStyle/>
          <a:p>
            <a:r>
              <a:rPr lang="nl-BE" dirty="0">
                <a:latin typeface="Arial Hebrew" pitchFamily="2" charset="-79"/>
                <a:cs typeface="Arial Hebrew" pitchFamily="2" charset="-79"/>
              </a:rPr>
              <a:t>Omgaan met diversiteit</a:t>
            </a:r>
          </a:p>
        </p:txBody>
      </p:sp>
      <p:pic>
        <p:nvPicPr>
          <p:cNvPr id="7" name="Tijdelijke aanduiding voor inhoud 4">
            <a:extLst>
              <a:ext uri="{FF2B5EF4-FFF2-40B4-BE49-F238E27FC236}">
                <a16:creationId xmlns:a16="http://schemas.microsoft.com/office/drawing/2014/main" id="{D65E19E5-3237-F5A3-9199-31B667E53EAC}"/>
              </a:ext>
            </a:extLst>
          </p:cNvPr>
          <p:cNvPicPr>
            <a:picLocks noChangeAspect="1"/>
          </p:cNvPicPr>
          <p:nvPr/>
        </p:nvPicPr>
        <p:blipFill rotWithShape="1">
          <a:blip r:embed="rId2"/>
          <a:srcRect l="406" t="29581" r="-89" b="3288"/>
          <a:stretch/>
        </p:blipFill>
        <p:spPr>
          <a:xfrm>
            <a:off x="212272" y="2661557"/>
            <a:ext cx="11804906" cy="4000500"/>
          </a:xfrm>
          <a:prstGeom prst="rect">
            <a:avLst/>
          </a:prstGeom>
        </p:spPr>
      </p:pic>
    </p:spTree>
    <p:extLst>
      <p:ext uri="{BB962C8B-B14F-4D97-AF65-F5344CB8AC3E}">
        <p14:creationId xmlns:p14="http://schemas.microsoft.com/office/powerpoint/2010/main" val="3468981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95E4022F-B3EE-FCE9-7125-BC0BF57FDC60}"/>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4BECEF04-2ACF-5BD1-1C73-9EC55228813A}"/>
              </a:ext>
            </a:extLst>
          </p:cNvPr>
          <p:cNvSpPr>
            <a:spLocks noGrp="1"/>
          </p:cNvSpPr>
          <p:nvPr>
            <p:ph type="body" sz="quarter" idx="10"/>
          </p:nvPr>
        </p:nvSpPr>
        <p:spPr>
          <a:xfrm>
            <a:off x="522288" y="848684"/>
            <a:ext cx="11293194" cy="639808"/>
          </a:xfrm>
        </p:spPr>
        <p:txBody>
          <a:bodyPr/>
          <a:lstStyle/>
          <a:p>
            <a:pPr algn="ctr"/>
            <a:r>
              <a:rPr lang="nl-BE" dirty="0">
                <a:solidFill>
                  <a:schemeClr val="bg1"/>
                </a:solidFill>
              </a:rPr>
              <a:t>Interculturele communicatie</a:t>
            </a:r>
          </a:p>
        </p:txBody>
      </p:sp>
      <p:sp>
        <p:nvSpPr>
          <p:cNvPr id="9" name="Ovaal 8">
            <a:extLst>
              <a:ext uri="{FF2B5EF4-FFF2-40B4-BE49-F238E27FC236}">
                <a16:creationId xmlns:a16="http://schemas.microsoft.com/office/drawing/2014/main" id="{02C7C7A8-3A6E-21B6-3B0E-52114D451ECF}"/>
              </a:ext>
            </a:extLst>
          </p:cNvPr>
          <p:cNvSpPr/>
          <p:nvPr/>
        </p:nvSpPr>
        <p:spPr>
          <a:xfrm>
            <a:off x="1288111" y="2679590"/>
            <a:ext cx="3482673" cy="3411109"/>
          </a:xfrm>
          <a:prstGeom prst="ellipse">
            <a:avLst/>
          </a:prstGeom>
          <a:noFill/>
          <a:ln w="50800">
            <a:solidFill>
              <a:schemeClr val="bg1"/>
            </a:solidFill>
          </a:ln>
          <a:effectLst>
            <a:glow>
              <a:schemeClr val="accent1">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0" name="Tijdelijke aanduiding voor inhoud 5" descr="Kinderen met effen opvulling">
            <a:extLst>
              <a:ext uri="{FF2B5EF4-FFF2-40B4-BE49-F238E27FC236}">
                <a16:creationId xmlns:a16="http://schemas.microsoft.com/office/drawing/2014/main" id="{732E31E6-35DD-53B6-A8C6-195AA7B422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1734" y="2679590"/>
            <a:ext cx="1381591" cy="1381591"/>
          </a:xfrm>
          <a:prstGeom prst="rect">
            <a:avLst/>
          </a:prstGeom>
        </p:spPr>
      </p:pic>
      <p:sp>
        <p:nvSpPr>
          <p:cNvPr id="11" name="Tekstvak 10">
            <a:extLst>
              <a:ext uri="{FF2B5EF4-FFF2-40B4-BE49-F238E27FC236}">
                <a16:creationId xmlns:a16="http://schemas.microsoft.com/office/drawing/2014/main" id="{10FBCB44-E5F3-C072-BEA8-4A514D88BE4A}"/>
              </a:ext>
            </a:extLst>
          </p:cNvPr>
          <p:cNvSpPr txBox="1"/>
          <p:nvPr/>
        </p:nvSpPr>
        <p:spPr>
          <a:xfrm>
            <a:off x="1765423" y="4265454"/>
            <a:ext cx="2528047" cy="954107"/>
          </a:xfrm>
          <a:prstGeom prst="rect">
            <a:avLst/>
          </a:prstGeom>
          <a:noFill/>
        </p:spPr>
        <p:txBody>
          <a:bodyPr wrap="square" rtlCol="0">
            <a:spAutoFit/>
          </a:bodyPr>
          <a:lstStyle/>
          <a:p>
            <a:pPr algn="ctr"/>
            <a:r>
              <a:rPr lang="nl-BE" sz="2800" b="1" dirty="0">
                <a:solidFill>
                  <a:schemeClr val="bg1"/>
                </a:solidFill>
              </a:rPr>
              <a:t>Culturalistische benadering</a:t>
            </a:r>
          </a:p>
        </p:txBody>
      </p:sp>
      <p:sp>
        <p:nvSpPr>
          <p:cNvPr id="12" name="Ovaal 11">
            <a:extLst>
              <a:ext uri="{FF2B5EF4-FFF2-40B4-BE49-F238E27FC236}">
                <a16:creationId xmlns:a16="http://schemas.microsoft.com/office/drawing/2014/main" id="{E20F33BB-1E59-284B-0560-394FDC8C6FAA}"/>
              </a:ext>
            </a:extLst>
          </p:cNvPr>
          <p:cNvSpPr/>
          <p:nvPr/>
        </p:nvSpPr>
        <p:spPr>
          <a:xfrm>
            <a:off x="7421218" y="2679590"/>
            <a:ext cx="3482673" cy="3411109"/>
          </a:xfrm>
          <a:prstGeom prst="ellipse">
            <a:avLst/>
          </a:prstGeom>
          <a:noFill/>
          <a:ln w="5080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3" name="Tijdelijke aanduiding voor inhoud 5" descr="Brainstormgroep met effen opvulling">
            <a:extLst>
              <a:ext uri="{FF2B5EF4-FFF2-40B4-BE49-F238E27FC236}">
                <a16:creationId xmlns:a16="http://schemas.microsoft.com/office/drawing/2014/main" id="{9FCB9457-450B-4341-D681-D4C4ABF344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404841" y="2679590"/>
            <a:ext cx="1381591" cy="1381591"/>
          </a:xfrm>
          <a:prstGeom prst="rect">
            <a:avLst/>
          </a:prstGeom>
        </p:spPr>
      </p:pic>
      <p:sp>
        <p:nvSpPr>
          <p:cNvPr id="14" name="Tekstvak 13">
            <a:extLst>
              <a:ext uri="{FF2B5EF4-FFF2-40B4-BE49-F238E27FC236}">
                <a16:creationId xmlns:a16="http://schemas.microsoft.com/office/drawing/2014/main" id="{9D26BF9C-C4B5-0F68-ABCF-AE8739DCF2E5}"/>
              </a:ext>
            </a:extLst>
          </p:cNvPr>
          <p:cNvSpPr txBox="1"/>
          <p:nvPr/>
        </p:nvSpPr>
        <p:spPr>
          <a:xfrm>
            <a:off x="7898530" y="4265454"/>
            <a:ext cx="2528047" cy="954107"/>
          </a:xfrm>
          <a:prstGeom prst="rect">
            <a:avLst/>
          </a:prstGeom>
          <a:noFill/>
        </p:spPr>
        <p:txBody>
          <a:bodyPr wrap="square" rtlCol="0">
            <a:spAutoFit/>
          </a:bodyPr>
          <a:lstStyle/>
          <a:p>
            <a:pPr algn="ctr"/>
            <a:r>
              <a:rPr lang="nl-BE" sz="2800" b="1" dirty="0">
                <a:solidFill>
                  <a:schemeClr val="bg1"/>
                </a:solidFill>
              </a:rPr>
              <a:t>Inclusieve benadering</a:t>
            </a:r>
          </a:p>
        </p:txBody>
      </p:sp>
    </p:spTree>
    <p:extLst>
      <p:ext uri="{BB962C8B-B14F-4D97-AF65-F5344CB8AC3E}">
        <p14:creationId xmlns:p14="http://schemas.microsoft.com/office/powerpoint/2010/main" val="2554325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C3B91-9E8B-9D62-FB0D-90A5085C8815}"/>
            </a:ext>
          </a:extLst>
        </p:cNvPr>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83CB2501-BEC2-84C0-3DB6-310F9C9A16B8}"/>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913054AF-A55C-43E2-B62C-5C95A7594F01}"/>
              </a:ext>
            </a:extLst>
          </p:cNvPr>
          <p:cNvSpPr>
            <a:spLocks noGrp="1"/>
          </p:cNvSpPr>
          <p:nvPr>
            <p:ph type="body" sz="quarter" idx="10"/>
          </p:nvPr>
        </p:nvSpPr>
        <p:spPr>
          <a:xfrm>
            <a:off x="522288" y="1829985"/>
            <a:ext cx="11293194" cy="639808"/>
          </a:xfrm>
        </p:spPr>
        <p:txBody>
          <a:bodyPr/>
          <a:lstStyle/>
          <a:p>
            <a:pPr algn="ctr"/>
            <a:r>
              <a:rPr lang="nl-BE" dirty="0">
                <a:solidFill>
                  <a:schemeClr val="bg1"/>
                </a:solidFill>
              </a:rPr>
              <a:t>Culturalistische benadering</a:t>
            </a:r>
          </a:p>
        </p:txBody>
      </p:sp>
      <p:pic>
        <p:nvPicPr>
          <p:cNvPr id="10" name="Tijdelijke aanduiding voor inhoud 5" descr="Kinderen met effen opvulling">
            <a:extLst>
              <a:ext uri="{FF2B5EF4-FFF2-40B4-BE49-F238E27FC236}">
                <a16:creationId xmlns:a16="http://schemas.microsoft.com/office/drawing/2014/main" id="{1E0EC71F-E084-3E7A-0DFF-45072D38DE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5204" y="519357"/>
            <a:ext cx="1381591" cy="1381591"/>
          </a:xfrm>
          <a:prstGeom prst="rect">
            <a:avLst/>
          </a:prstGeom>
        </p:spPr>
      </p:pic>
      <p:sp>
        <p:nvSpPr>
          <p:cNvPr id="11" name="Tekstvak 10">
            <a:extLst>
              <a:ext uri="{FF2B5EF4-FFF2-40B4-BE49-F238E27FC236}">
                <a16:creationId xmlns:a16="http://schemas.microsoft.com/office/drawing/2014/main" id="{6D7262A8-26C5-089B-7DE0-7D69AA0A3C8B}"/>
              </a:ext>
            </a:extLst>
          </p:cNvPr>
          <p:cNvSpPr txBox="1"/>
          <p:nvPr/>
        </p:nvSpPr>
        <p:spPr>
          <a:xfrm>
            <a:off x="2539576" y="4483519"/>
            <a:ext cx="2528047" cy="523220"/>
          </a:xfrm>
          <a:prstGeom prst="rect">
            <a:avLst/>
          </a:prstGeom>
          <a:noFill/>
        </p:spPr>
        <p:txBody>
          <a:bodyPr wrap="square" rtlCol="0">
            <a:spAutoFit/>
          </a:bodyPr>
          <a:lstStyle/>
          <a:p>
            <a:pPr algn="ctr"/>
            <a:r>
              <a:rPr lang="nl-BE" sz="2800" b="1" dirty="0">
                <a:solidFill>
                  <a:schemeClr val="bg1"/>
                </a:solidFill>
              </a:rPr>
              <a:t>Culturalisering</a:t>
            </a:r>
          </a:p>
        </p:txBody>
      </p:sp>
      <p:sp>
        <p:nvSpPr>
          <p:cNvPr id="3" name="Afgeronde rechthoek 2">
            <a:extLst>
              <a:ext uri="{FF2B5EF4-FFF2-40B4-BE49-F238E27FC236}">
                <a16:creationId xmlns:a16="http://schemas.microsoft.com/office/drawing/2014/main" id="{DD391E98-AAE3-E999-CC28-5B948DD63463}"/>
              </a:ext>
            </a:extLst>
          </p:cNvPr>
          <p:cNvSpPr/>
          <p:nvPr/>
        </p:nvSpPr>
        <p:spPr>
          <a:xfrm>
            <a:off x="2201995" y="3338261"/>
            <a:ext cx="3203209" cy="2914615"/>
          </a:xfrm>
          <a:prstGeom prst="round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Afgeronde rechthoek 4">
            <a:extLst>
              <a:ext uri="{FF2B5EF4-FFF2-40B4-BE49-F238E27FC236}">
                <a16:creationId xmlns:a16="http://schemas.microsoft.com/office/drawing/2014/main" id="{65411B49-08C4-C486-184A-38CE2B3517C0}"/>
              </a:ext>
            </a:extLst>
          </p:cNvPr>
          <p:cNvSpPr/>
          <p:nvPr/>
        </p:nvSpPr>
        <p:spPr>
          <a:xfrm>
            <a:off x="7084911" y="3324820"/>
            <a:ext cx="3203209" cy="2914615"/>
          </a:xfrm>
          <a:prstGeom prst="round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a:extLst>
              <a:ext uri="{FF2B5EF4-FFF2-40B4-BE49-F238E27FC236}">
                <a16:creationId xmlns:a16="http://schemas.microsoft.com/office/drawing/2014/main" id="{53D1A192-49B3-208A-301C-B96C7FC6CAF8}"/>
              </a:ext>
            </a:extLst>
          </p:cNvPr>
          <p:cNvSpPr txBox="1"/>
          <p:nvPr/>
        </p:nvSpPr>
        <p:spPr>
          <a:xfrm>
            <a:off x="7422491" y="4533958"/>
            <a:ext cx="2528047" cy="523220"/>
          </a:xfrm>
          <a:prstGeom prst="rect">
            <a:avLst/>
          </a:prstGeom>
          <a:noFill/>
        </p:spPr>
        <p:txBody>
          <a:bodyPr wrap="square" rtlCol="0">
            <a:spAutoFit/>
          </a:bodyPr>
          <a:lstStyle/>
          <a:p>
            <a:pPr algn="ctr"/>
            <a:r>
              <a:rPr lang="nl-BE" sz="2800" b="1" dirty="0">
                <a:solidFill>
                  <a:schemeClr val="bg1"/>
                </a:solidFill>
              </a:rPr>
              <a:t>Risico’s</a:t>
            </a:r>
          </a:p>
        </p:txBody>
      </p:sp>
    </p:spTree>
    <p:extLst>
      <p:ext uri="{BB962C8B-B14F-4D97-AF65-F5344CB8AC3E}">
        <p14:creationId xmlns:p14="http://schemas.microsoft.com/office/powerpoint/2010/main" val="604108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C93D4-0C4F-AC92-B904-34756E3DB388}"/>
            </a:ext>
          </a:extLst>
        </p:cNvPr>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824BCB4E-2D3A-6D7C-8F15-D64BC752F2A5}"/>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4BBCC7D8-7940-4B06-9A78-7C2DEF4AA44E}"/>
              </a:ext>
            </a:extLst>
          </p:cNvPr>
          <p:cNvSpPr>
            <a:spLocks noGrp="1"/>
          </p:cNvSpPr>
          <p:nvPr>
            <p:ph type="body" sz="quarter" idx="10"/>
          </p:nvPr>
        </p:nvSpPr>
        <p:spPr>
          <a:xfrm>
            <a:off x="522288" y="2041376"/>
            <a:ext cx="11293194" cy="639808"/>
          </a:xfrm>
        </p:spPr>
        <p:txBody>
          <a:bodyPr/>
          <a:lstStyle/>
          <a:p>
            <a:pPr algn="ctr"/>
            <a:r>
              <a:rPr lang="nl-BE" dirty="0">
                <a:solidFill>
                  <a:schemeClr val="bg1"/>
                </a:solidFill>
              </a:rPr>
              <a:t>Inclusieve benadering</a:t>
            </a:r>
          </a:p>
        </p:txBody>
      </p:sp>
      <p:pic>
        <p:nvPicPr>
          <p:cNvPr id="12" name="Tijdelijke aanduiding voor inhoud 11" descr="Management met effen opvulling">
            <a:extLst>
              <a:ext uri="{FF2B5EF4-FFF2-40B4-BE49-F238E27FC236}">
                <a16:creationId xmlns:a16="http://schemas.microsoft.com/office/drawing/2014/main" id="{8635FCF0-66BF-DF91-C015-74D31F0B041D}"/>
              </a:ext>
            </a:extLst>
          </p:cNvPr>
          <p:cNvPicPr>
            <a:picLocks noGrp="1" noChangeAspect="1"/>
          </p:cNvPicPr>
          <p:nvPr>
            <p:ph sz="quarter" idx="12"/>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41565" y="3629661"/>
            <a:ext cx="1138101" cy="1138101"/>
          </a:xfrm>
        </p:spPr>
      </p:pic>
      <p:pic>
        <p:nvPicPr>
          <p:cNvPr id="10" name="Tijdelijke aanduiding voor inhoud 5">
            <a:extLst>
              <a:ext uri="{FF2B5EF4-FFF2-40B4-BE49-F238E27FC236}">
                <a16:creationId xmlns:a16="http://schemas.microsoft.com/office/drawing/2014/main" id="{8664F6CC-22D3-8D3D-232A-620981104D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405204" y="602765"/>
            <a:ext cx="1381591" cy="1381591"/>
          </a:xfrm>
          <a:prstGeom prst="rect">
            <a:avLst/>
          </a:prstGeom>
        </p:spPr>
      </p:pic>
      <p:sp>
        <p:nvSpPr>
          <p:cNvPr id="11" name="Tekstvak 10">
            <a:extLst>
              <a:ext uri="{FF2B5EF4-FFF2-40B4-BE49-F238E27FC236}">
                <a16:creationId xmlns:a16="http://schemas.microsoft.com/office/drawing/2014/main" id="{7761AAB4-92EC-FCE4-BA44-28199F7D1D50}"/>
              </a:ext>
            </a:extLst>
          </p:cNvPr>
          <p:cNvSpPr txBox="1"/>
          <p:nvPr/>
        </p:nvSpPr>
        <p:spPr>
          <a:xfrm>
            <a:off x="1546593" y="4906763"/>
            <a:ext cx="2528047" cy="523220"/>
          </a:xfrm>
          <a:prstGeom prst="rect">
            <a:avLst/>
          </a:prstGeom>
          <a:noFill/>
        </p:spPr>
        <p:txBody>
          <a:bodyPr wrap="square" rtlCol="0">
            <a:spAutoFit/>
          </a:bodyPr>
          <a:lstStyle/>
          <a:p>
            <a:pPr algn="ctr"/>
            <a:r>
              <a:rPr lang="nl-BE" sz="2800" b="1" dirty="0">
                <a:solidFill>
                  <a:schemeClr val="bg1"/>
                </a:solidFill>
              </a:rPr>
              <a:t>Cultuur</a:t>
            </a:r>
          </a:p>
        </p:txBody>
      </p:sp>
      <p:sp>
        <p:nvSpPr>
          <p:cNvPr id="3" name="Afgeronde rechthoek 2">
            <a:extLst>
              <a:ext uri="{FF2B5EF4-FFF2-40B4-BE49-F238E27FC236}">
                <a16:creationId xmlns:a16="http://schemas.microsoft.com/office/drawing/2014/main" id="{5EBB2FCC-E28E-29C4-A2FD-832886551081}"/>
              </a:ext>
            </a:extLst>
          </p:cNvPr>
          <p:cNvSpPr/>
          <p:nvPr/>
        </p:nvSpPr>
        <p:spPr>
          <a:xfrm>
            <a:off x="4755634" y="3428999"/>
            <a:ext cx="3203209" cy="2914615"/>
          </a:xfrm>
          <a:prstGeom prst="round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Afgeronde rechthoek 4">
            <a:extLst>
              <a:ext uri="{FF2B5EF4-FFF2-40B4-BE49-F238E27FC236}">
                <a16:creationId xmlns:a16="http://schemas.microsoft.com/office/drawing/2014/main" id="{38D85CAD-3A9F-2433-8C95-3834715E52E3}"/>
              </a:ext>
            </a:extLst>
          </p:cNvPr>
          <p:cNvSpPr/>
          <p:nvPr/>
        </p:nvSpPr>
        <p:spPr>
          <a:xfrm>
            <a:off x="8285558" y="3341535"/>
            <a:ext cx="3203209" cy="2914615"/>
          </a:xfrm>
          <a:prstGeom prst="round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a:extLst>
              <a:ext uri="{FF2B5EF4-FFF2-40B4-BE49-F238E27FC236}">
                <a16:creationId xmlns:a16="http://schemas.microsoft.com/office/drawing/2014/main" id="{9A10BB09-FE9D-14B0-6D93-AB32970253C7}"/>
              </a:ext>
            </a:extLst>
          </p:cNvPr>
          <p:cNvSpPr txBox="1"/>
          <p:nvPr/>
        </p:nvSpPr>
        <p:spPr>
          <a:xfrm>
            <a:off x="8623138" y="4906763"/>
            <a:ext cx="2528047" cy="523220"/>
          </a:xfrm>
          <a:prstGeom prst="rect">
            <a:avLst/>
          </a:prstGeom>
          <a:noFill/>
        </p:spPr>
        <p:txBody>
          <a:bodyPr wrap="square" rtlCol="0">
            <a:spAutoFit/>
          </a:bodyPr>
          <a:lstStyle/>
          <a:p>
            <a:pPr algn="ctr"/>
            <a:r>
              <a:rPr lang="nl-BE" sz="2800" b="1" dirty="0">
                <a:solidFill>
                  <a:schemeClr val="bg1"/>
                </a:solidFill>
              </a:rPr>
              <a:t>Handvaten</a:t>
            </a:r>
          </a:p>
        </p:txBody>
      </p:sp>
      <p:sp>
        <p:nvSpPr>
          <p:cNvPr id="4" name="Afgeronde rechthoek 3">
            <a:extLst>
              <a:ext uri="{FF2B5EF4-FFF2-40B4-BE49-F238E27FC236}">
                <a16:creationId xmlns:a16="http://schemas.microsoft.com/office/drawing/2014/main" id="{0604AFA8-F726-7EB9-3851-AE077E20BD35}"/>
              </a:ext>
            </a:extLst>
          </p:cNvPr>
          <p:cNvSpPr/>
          <p:nvPr/>
        </p:nvSpPr>
        <p:spPr>
          <a:xfrm>
            <a:off x="1209013" y="3490660"/>
            <a:ext cx="3203209" cy="2914615"/>
          </a:xfrm>
          <a:prstGeom prst="round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a:extLst>
              <a:ext uri="{FF2B5EF4-FFF2-40B4-BE49-F238E27FC236}">
                <a16:creationId xmlns:a16="http://schemas.microsoft.com/office/drawing/2014/main" id="{D35F7AEE-D50A-4A38-929E-E942B1137CB8}"/>
              </a:ext>
            </a:extLst>
          </p:cNvPr>
          <p:cNvSpPr txBox="1"/>
          <p:nvPr/>
        </p:nvSpPr>
        <p:spPr>
          <a:xfrm>
            <a:off x="4901602" y="4947967"/>
            <a:ext cx="2911271" cy="954107"/>
          </a:xfrm>
          <a:prstGeom prst="rect">
            <a:avLst/>
          </a:prstGeom>
          <a:noFill/>
        </p:spPr>
        <p:txBody>
          <a:bodyPr wrap="square" rtlCol="0">
            <a:spAutoFit/>
          </a:bodyPr>
          <a:lstStyle/>
          <a:p>
            <a:pPr algn="ctr"/>
            <a:r>
              <a:rPr lang="nl-BE" sz="2800" b="1" dirty="0">
                <a:solidFill>
                  <a:schemeClr val="bg1"/>
                </a:solidFill>
              </a:rPr>
              <a:t>Inclusieve communicatie</a:t>
            </a:r>
          </a:p>
        </p:txBody>
      </p:sp>
      <p:pic>
        <p:nvPicPr>
          <p:cNvPr id="14" name="Graphic 13" descr="Callcenter met effen opvulling">
            <a:extLst>
              <a:ext uri="{FF2B5EF4-FFF2-40B4-BE49-F238E27FC236}">
                <a16:creationId xmlns:a16="http://schemas.microsoft.com/office/drawing/2014/main" id="{B2857691-DD68-5FB6-386C-5945E9B8AF4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00037" y="3629661"/>
            <a:ext cx="914400" cy="914400"/>
          </a:xfrm>
          <a:prstGeom prst="rect">
            <a:avLst/>
          </a:prstGeom>
        </p:spPr>
      </p:pic>
      <p:pic>
        <p:nvPicPr>
          <p:cNvPr id="17" name="Graphic 16" descr="Controlelijst met effen opvulling">
            <a:extLst>
              <a:ext uri="{FF2B5EF4-FFF2-40B4-BE49-F238E27FC236}">
                <a16:creationId xmlns:a16="http://schemas.microsoft.com/office/drawing/2014/main" id="{2BE60BC5-1069-BB1E-951B-EBF4FD2C11D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61339" y="3629661"/>
            <a:ext cx="914400" cy="914400"/>
          </a:xfrm>
          <a:prstGeom prst="rect">
            <a:avLst/>
          </a:prstGeom>
        </p:spPr>
      </p:pic>
    </p:spTree>
    <p:extLst>
      <p:ext uri="{BB962C8B-B14F-4D97-AF65-F5344CB8AC3E}">
        <p14:creationId xmlns:p14="http://schemas.microsoft.com/office/powerpoint/2010/main" val="2632282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63C16-A314-C78C-444F-98BCD3751FB1}"/>
            </a:ext>
          </a:extLst>
        </p:cNvPr>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20F30834-46F1-8966-1B1D-F10833C815C0}"/>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B24C1485-B838-5FB7-F264-A975C03B0A51}"/>
              </a:ext>
            </a:extLst>
          </p:cNvPr>
          <p:cNvSpPr>
            <a:spLocks noGrp="1"/>
          </p:cNvSpPr>
          <p:nvPr>
            <p:ph type="body" sz="quarter" idx="10"/>
          </p:nvPr>
        </p:nvSpPr>
        <p:spPr>
          <a:xfrm>
            <a:off x="522288" y="2041376"/>
            <a:ext cx="11293194" cy="639808"/>
          </a:xfrm>
        </p:spPr>
        <p:txBody>
          <a:bodyPr/>
          <a:lstStyle/>
          <a:p>
            <a:pPr algn="ctr"/>
            <a:r>
              <a:rPr lang="nl-BE" dirty="0">
                <a:solidFill>
                  <a:schemeClr val="bg1"/>
                </a:solidFill>
              </a:rPr>
              <a:t>Cultuur</a:t>
            </a:r>
          </a:p>
        </p:txBody>
      </p:sp>
      <p:pic>
        <p:nvPicPr>
          <p:cNvPr id="10" name="Tijdelijke aanduiding voor inhoud 5">
            <a:extLst>
              <a:ext uri="{FF2B5EF4-FFF2-40B4-BE49-F238E27FC236}">
                <a16:creationId xmlns:a16="http://schemas.microsoft.com/office/drawing/2014/main" id="{21C575F7-D3A2-5C20-D21D-5EBDA0ABCE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05204" y="602765"/>
            <a:ext cx="1381591" cy="1381591"/>
          </a:xfrm>
          <a:prstGeom prst="rect">
            <a:avLst/>
          </a:prstGeom>
        </p:spPr>
      </p:pic>
      <p:sp>
        <p:nvSpPr>
          <p:cNvPr id="16" name="Tijdelijke aanduiding voor inhoud 15">
            <a:extLst>
              <a:ext uri="{FF2B5EF4-FFF2-40B4-BE49-F238E27FC236}">
                <a16:creationId xmlns:a16="http://schemas.microsoft.com/office/drawing/2014/main" id="{0896197D-4E31-168F-5A96-FBCEA0708A4E}"/>
              </a:ext>
            </a:extLst>
          </p:cNvPr>
          <p:cNvSpPr>
            <a:spLocks noGrp="1"/>
          </p:cNvSpPr>
          <p:nvPr>
            <p:ph sz="quarter" idx="12"/>
          </p:nvPr>
        </p:nvSpPr>
        <p:spPr>
          <a:xfrm>
            <a:off x="812472" y="2958353"/>
            <a:ext cx="10787857" cy="3383120"/>
          </a:xfrm>
        </p:spPr>
        <p:txBody>
          <a:bodyPr/>
          <a:lstStyle/>
          <a:p>
            <a:pPr marL="285750" indent="-285750">
              <a:buFont typeface="Wingdings" pitchFamily="2" charset="2"/>
              <a:buChar char="v"/>
            </a:pPr>
            <a:r>
              <a:rPr lang="nl-BE" sz="2000" dirty="0">
                <a:solidFill>
                  <a:schemeClr val="bg1"/>
                </a:solidFill>
                <a:latin typeface="Arial Hebrew" pitchFamily="2" charset="-79"/>
                <a:cs typeface="Arial Hebrew" pitchFamily="2" charset="-79"/>
              </a:rPr>
              <a:t>Cultuur: de sociale orde van gewoontes, waarden en normen van een groep</a:t>
            </a:r>
          </a:p>
          <a:p>
            <a:pPr marL="742950" lvl="1" indent="-285750">
              <a:buFont typeface="Wingdings" pitchFamily="2" charset="2"/>
              <a:buChar char="v"/>
            </a:pPr>
            <a:r>
              <a:rPr lang="nl-BE" sz="2000" dirty="0">
                <a:solidFill>
                  <a:schemeClr val="bg1"/>
                </a:solidFill>
                <a:latin typeface="Arial Hebrew" pitchFamily="2" charset="-79"/>
                <a:cs typeface="Arial Hebrew" pitchFamily="2" charset="-79"/>
              </a:rPr>
              <a:t>Verandert voortdurend</a:t>
            </a:r>
          </a:p>
          <a:p>
            <a:pPr marL="742950" lvl="1" indent="-285750">
              <a:buFont typeface="Wingdings" pitchFamily="2" charset="2"/>
              <a:buChar char="v"/>
            </a:pPr>
            <a:r>
              <a:rPr lang="nl-BE" sz="2000" dirty="0">
                <a:solidFill>
                  <a:schemeClr val="bg1"/>
                </a:solidFill>
                <a:latin typeface="Arial Hebrew" pitchFamily="2" charset="-79"/>
                <a:cs typeface="Arial Hebrew" pitchFamily="2" charset="-79"/>
              </a:rPr>
              <a:t>Heeft tal van subculturen</a:t>
            </a:r>
          </a:p>
          <a:p>
            <a:pPr marL="285750" indent="-285750">
              <a:buFont typeface="Wingdings" pitchFamily="2" charset="2"/>
              <a:buChar char="v"/>
            </a:pPr>
            <a:r>
              <a:rPr lang="nl-BE" sz="2000" dirty="0">
                <a:solidFill>
                  <a:schemeClr val="bg1"/>
                </a:solidFill>
                <a:latin typeface="Arial Hebrew" pitchFamily="2" charset="-79"/>
                <a:cs typeface="Arial Hebrew" pitchFamily="2" charset="-79"/>
              </a:rPr>
              <a:t>Functie van cultuur:</a:t>
            </a:r>
          </a:p>
          <a:p>
            <a:pPr marL="742950" lvl="1" indent="-285750">
              <a:buFont typeface="Wingdings" pitchFamily="2" charset="2"/>
              <a:buChar char="v"/>
            </a:pPr>
            <a:r>
              <a:rPr lang="nl-BE" sz="2000" dirty="0">
                <a:solidFill>
                  <a:schemeClr val="bg1"/>
                </a:solidFill>
                <a:latin typeface="Arial Hebrew" pitchFamily="2" charset="-79"/>
                <a:cs typeface="Arial Hebrew" pitchFamily="2" charset="-79"/>
              </a:rPr>
              <a:t>Bekendheid en vertrouwdheid</a:t>
            </a:r>
          </a:p>
          <a:p>
            <a:pPr marL="285750" indent="-285750">
              <a:buFont typeface="Wingdings" pitchFamily="2" charset="2"/>
              <a:buChar char="v"/>
            </a:pPr>
            <a:r>
              <a:rPr lang="nl-BE" sz="2000" dirty="0">
                <a:solidFill>
                  <a:schemeClr val="bg1"/>
                </a:solidFill>
                <a:latin typeface="Arial Hebrew" pitchFamily="2" charset="-79"/>
                <a:cs typeface="Arial Hebrew" pitchFamily="2" charset="-79"/>
              </a:rPr>
              <a:t>Elke persoon behoort tot meerdere culturen </a:t>
            </a:r>
          </a:p>
          <a:p>
            <a:endParaRPr lang="nl-BE" dirty="0">
              <a:solidFill>
                <a:schemeClr val="bg1"/>
              </a:solidFill>
            </a:endParaRPr>
          </a:p>
        </p:txBody>
      </p:sp>
    </p:spTree>
    <p:extLst>
      <p:ext uri="{BB962C8B-B14F-4D97-AF65-F5344CB8AC3E}">
        <p14:creationId xmlns:p14="http://schemas.microsoft.com/office/powerpoint/2010/main" val="1157087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998D0-06C8-04ED-DF0E-607EC1C67074}"/>
            </a:ext>
          </a:extLst>
        </p:cNvPr>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1D3F200D-5481-38DE-3457-332A8003264D}"/>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7989C7AF-64F3-EA4C-DC5E-0EAEB32141B2}"/>
              </a:ext>
            </a:extLst>
          </p:cNvPr>
          <p:cNvSpPr>
            <a:spLocks noGrp="1"/>
          </p:cNvSpPr>
          <p:nvPr>
            <p:ph type="body" sz="quarter" idx="10"/>
          </p:nvPr>
        </p:nvSpPr>
        <p:spPr>
          <a:xfrm>
            <a:off x="522288" y="2041376"/>
            <a:ext cx="11293194" cy="639808"/>
          </a:xfrm>
        </p:spPr>
        <p:txBody>
          <a:bodyPr/>
          <a:lstStyle/>
          <a:p>
            <a:pPr algn="ctr"/>
            <a:r>
              <a:rPr lang="nl-BE" dirty="0">
                <a:solidFill>
                  <a:schemeClr val="bg1"/>
                </a:solidFill>
              </a:rPr>
              <a:t>Inclusieve communicatie</a:t>
            </a:r>
          </a:p>
        </p:txBody>
      </p:sp>
      <p:pic>
        <p:nvPicPr>
          <p:cNvPr id="10" name="Tijdelijke aanduiding voor inhoud 5">
            <a:extLst>
              <a:ext uri="{FF2B5EF4-FFF2-40B4-BE49-F238E27FC236}">
                <a16:creationId xmlns:a16="http://schemas.microsoft.com/office/drawing/2014/main" id="{14245FFC-959C-D9D4-1129-67A8DE7392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05204" y="602765"/>
            <a:ext cx="1381591" cy="1381591"/>
          </a:xfrm>
          <a:prstGeom prst="rect">
            <a:avLst/>
          </a:prstGeom>
        </p:spPr>
      </p:pic>
      <p:sp>
        <p:nvSpPr>
          <p:cNvPr id="16" name="Tijdelijke aanduiding voor inhoud 15">
            <a:extLst>
              <a:ext uri="{FF2B5EF4-FFF2-40B4-BE49-F238E27FC236}">
                <a16:creationId xmlns:a16="http://schemas.microsoft.com/office/drawing/2014/main" id="{98925904-50A3-89EB-9BA4-347F9FAFFE36}"/>
              </a:ext>
            </a:extLst>
          </p:cNvPr>
          <p:cNvSpPr>
            <a:spLocks noGrp="1"/>
          </p:cNvSpPr>
          <p:nvPr>
            <p:ph sz="quarter" idx="12"/>
          </p:nvPr>
        </p:nvSpPr>
        <p:spPr>
          <a:xfrm>
            <a:off x="812472" y="2958353"/>
            <a:ext cx="10787857" cy="3383120"/>
          </a:xfrm>
        </p:spPr>
        <p:txBody>
          <a:bodyPr/>
          <a:lstStyle/>
          <a:p>
            <a:pPr marL="285750" indent="-285750">
              <a:buFont typeface="Wingdings" pitchFamily="2" charset="2"/>
              <a:buChar char="v"/>
            </a:pPr>
            <a:r>
              <a:rPr lang="nl-BE" sz="2000" dirty="0">
                <a:solidFill>
                  <a:schemeClr val="bg1"/>
                </a:solidFill>
                <a:latin typeface="Arial Hebrew" pitchFamily="2" charset="-79"/>
                <a:cs typeface="Arial Hebrew" pitchFamily="2" charset="-79"/>
              </a:rPr>
              <a:t>De “anderen” zijn mensen zoals wij, niet vreemder, niet exotisch anders</a:t>
            </a:r>
          </a:p>
          <a:p>
            <a:pPr marL="285750" indent="-285750">
              <a:buFont typeface="Wingdings" pitchFamily="2" charset="2"/>
              <a:buChar char="v"/>
            </a:pPr>
            <a:endParaRPr lang="nl-BE" sz="2000" dirty="0">
              <a:solidFill>
                <a:schemeClr val="bg1"/>
              </a:solidFill>
              <a:latin typeface="Arial Hebrew" pitchFamily="2" charset="-79"/>
              <a:cs typeface="Arial Hebrew" pitchFamily="2" charset="-79"/>
            </a:endParaRPr>
          </a:p>
          <a:p>
            <a:pPr marL="285750" indent="-285750">
              <a:buFont typeface="Wingdings" pitchFamily="2" charset="2"/>
              <a:buChar char="v"/>
            </a:pPr>
            <a:r>
              <a:rPr lang="nl-BE" sz="2000" dirty="0">
                <a:solidFill>
                  <a:schemeClr val="bg1"/>
                </a:solidFill>
                <a:latin typeface="Arial Hebrew" pitchFamily="2" charset="-79"/>
                <a:cs typeface="Arial Hebrew" pitchFamily="2" charset="-79"/>
              </a:rPr>
              <a:t>Vragen in plaats van invullen</a:t>
            </a:r>
          </a:p>
          <a:p>
            <a:pPr marL="285750" indent="-285750">
              <a:buFont typeface="Wingdings" pitchFamily="2" charset="2"/>
              <a:buChar char="v"/>
            </a:pPr>
            <a:endParaRPr lang="nl-BE" sz="2000" dirty="0">
              <a:solidFill>
                <a:schemeClr val="bg1"/>
              </a:solidFill>
              <a:latin typeface="Arial Hebrew" pitchFamily="2" charset="-79"/>
              <a:cs typeface="Arial Hebrew" pitchFamily="2" charset="-79"/>
            </a:endParaRPr>
          </a:p>
          <a:p>
            <a:endParaRPr lang="nl-BE" dirty="0">
              <a:solidFill>
                <a:schemeClr val="bg1"/>
              </a:solidFill>
            </a:endParaRPr>
          </a:p>
        </p:txBody>
      </p:sp>
    </p:spTree>
    <p:extLst>
      <p:ext uri="{BB962C8B-B14F-4D97-AF65-F5344CB8AC3E}">
        <p14:creationId xmlns:p14="http://schemas.microsoft.com/office/powerpoint/2010/main" val="803231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21EC1-F1B7-BB2A-BD36-4B3E30425A9C}"/>
            </a:ext>
          </a:extLst>
        </p:cNvPr>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DEEBCF17-8943-82EB-1C01-C5B4537CC57F}"/>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D21F6917-CEB9-57C4-3DDF-7950971F075E}"/>
              </a:ext>
            </a:extLst>
          </p:cNvPr>
          <p:cNvSpPr>
            <a:spLocks noGrp="1"/>
          </p:cNvSpPr>
          <p:nvPr>
            <p:ph type="body" sz="quarter" idx="10"/>
          </p:nvPr>
        </p:nvSpPr>
        <p:spPr>
          <a:xfrm>
            <a:off x="522288" y="2041376"/>
            <a:ext cx="11293194" cy="639808"/>
          </a:xfrm>
        </p:spPr>
        <p:txBody>
          <a:bodyPr/>
          <a:lstStyle/>
          <a:p>
            <a:pPr algn="ctr"/>
            <a:r>
              <a:rPr lang="nl-BE" dirty="0">
                <a:solidFill>
                  <a:schemeClr val="bg1"/>
                </a:solidFill>
              </a:rPr>
              <a:t>Handvaten</a:t>
            </a:r>
          </a:p>
        </p:txBody>
      </p:sp>
      <p:pic>
        <p:nvPicPr>
          <p:cNvPr id="10" name="Tijdelijke aanduiding voor inhoud 5">
            <a:extLst>
              <a:ext uri="{FF2B5EF4-FFF2-40B4-BE49-F238E27FC236}">
                <a16:creationId xmlns:a16="http://schemas.microsoft.com/office/drawing/2014/main" id="{EA6C4DF1-83A8-3672-AFD5-0D5B35EE2C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05204" y="602765"/>
            <a:ext cx="1381591" cy="1381591"/>
          </a:xfrm>
          <a:prstGeom prst="rect">
            <a:avLst/>
          </a:prstGeom>
        </p:spPr>
      </p:pic>
      <p:sp>
        <p:nvSpPr>
          <p:cNvPr id="16" name="Tijdelijke aanduiding voor inhoud 15">
            <a:extLst>
              <a:ext uri="{FF2B5EF4-FFF2-40B4-BE49-F238E27FC236}">
                <a16:creationId xmlns:a16="http://schemas.microsoft.com/office/drawing/2014/main" id="{63085FF3-6BB3-4088-0856-2C63BFBAB8C3}"/>
              </a:ext>
            </a:extLst>
          </p:cNvPr>
          <p:cNvSpPr>
            <a:spLocks noGrp="1"/>
          </p:cNvSpPr>
          <p:nvPr>
            <p:ph sz="quarter" idx="12"/>
          </p:nvPr>
        </p:nvSpPr>
        <p:spPr>
          <a:xfrm>
            <a:off x="1694329" y="3428999"/>
            <a:ext cx="9906000" cy="2912473"/>
          </a:xfrm>
        </p:spPr>
        <p:txBody>
          <a:bodyPr numCol="2">
            <a:normAutofit/>
          </a:bodyPr>
          <a:lstStyle/>
          <a:p>
            <a:pPr marL="285750" indent="-285750">
              <a:buFont typeface="Wingdings" pitchFamily="2" charset="2"/>
              <a:buChar char="v"/>
            </a:pPr>
            <a:r>
              <a:rPr lang="nl-BE" sz="2000" dirty="0">
                <a:solidFill>
                  <a:schemeClr val="bg1"/>
                </a:solidFill>
                <a:latin typeface="Arial Hebrew" pitchFamily="2" charset="-79"/>
                <a:cs typeface="Arial Hebrew" pitchFamily="2" charset="-79"/>
              </a:rPr>
              <a:t>Kruispuntdenken</a:t>
            </a:r>
          </a:p>
          <a:p>
            <a:pPr marL="285750" indent="-285750">
              <a:buFont typeface="Wingdings" pitchFamily="2" charset="2"/>
              <a:buChar char="v"/>
            </a:pPr>
            <a:r>
              <a:rPr lang="nl-BE" sz="2000" dirty="0">
                <a:solidFill>
                  <a:schemeClr val="bg1"/>
                </a:solidFill>
                <a:latin typeface="Arial Hebrew" pitchFamily="2" charset="-79"/>
                <a:cs typeface="Arial Hebrew" pitchFamily="2" charset="-79"/>
              </a:rPr>
              <a:t>Verschuivende meervoudige </a:t>
            </a:r>
          </a:p>
          <a:p>
            <a:pPr marL="0" indent="0">
              <a:buNone/>
            </a:pPr>
            <a:r>
              <a:rPr lang="nl-BE" sz="2000" dirty="0">
                <a:solidFill>
                  <a:schemeClr val="bg1"/>
                </a:solidFill>
                <a:latin typeface="Arial Hebrew" pitchFamily="2" charset="-79"/>
                <a:cs typeface="Arial Hebrew" pitchFamily="2" charset="-79"/>
              </a:rPr>
              <a:t>identiteiten </a:t>
            </a:r>
          </a:p>
          <a:p>
            <a:pPr marL="285750" indent="-285750">
              <a:buFont typeface="Wingdings" pitchFamily="2" charset="2"/>
              <a:buChar char="v"/>
            </a:pPr>
            <a:r>
              <a:rPr lang="nl-BE" sz="2000" dirty="0">
                <a:solidFill>
                  <a:schemeClr val="bg1"/>
                </a:solidFill>
                <a:latin typeface="Arial Hebrew" pitchFamily="2" charset="-79"/>
                <a:cs typeface="Arial Hebrew" pitchFamily="2" charset="-79"/>
              </a:rPr>
              <a:t>Contextueel denken</a:t>
            </a:r>
          </a:p>
          <a:p>
            <a:pPr marL="0" indent="0">
              <a:buNone/>
            </a:pPr>
            <a:endParaRPr lang="nl-BE" sz="2000" dirty="0">
              <a:solidFill>
                <a:schemeClr val="bg1"/>
              </a:solidFill>
              <a:latin typeface="Arial Hebrew" pitchFamily="2" charset="-79"/>
              <a:cs typeface="Arial Hebrew" pitchFamily="2" charset="-79"/>
            </a:endParaRPr>
          </a:p>
          <a:p>
            <a:pPr marL="0" indent="0">
              <a:buNone/>
            </a:pPr>
            <a:endParaRPr lang="nl-BE" sz="2000" dirty="0">
              <a:solidFill>
                <a:schemeClr val="bg1"/>
              </a:solidFill>
              <a:latin typeface="Arial Hebrew" pitchFamily="2" charset="-79"/>
              <a:cs typeface="Arial Hebrew" pitchFamily="2" charset="-79"/>
            </a:endParaRPr>
          </a:p>
          <a:p>
            <a:pPr marL="0" indent="0">
              <a:buNone/>
            </a:pPr>
            <a:endParaRPr lang="nl-BE" sz="2000" dirty="0">
              <a:solidFill>
                <a:schemeClr val="bg1"/>
              </a:solidFill>
              <a:latin typeface="Arial Hebrew" pitchFamily="2" charset="-79"/>
              <a:cs typeface="Arial Hebrew" pitchFamily="2" charset="-79"/>
            </a:endParaRPr>
          </a:p>
          <a:p>
            <a:pPr marL="285750" indent="-285750">
              <a:buFont typeface="Wingdings" pitchFamily="2" charset="2"/>
              <a:buChar char="v"/>
            </a:pPr>
            <a:r>
              <a:rPr lang="nl-BE" sz="2000" dirty="0">
                <a:solidFill>
                  <a:schemeClr val="bg1"/>
                </a:solidFill>
                <a:latin typeface="Arial Hebrew" pitchFamily="2" charset="-79"/>
                <a:cs typeface="Arial Hebrew" pitchFamily="2" charset="-79"/>
              </a:rPr>
              <a:t>Niet culturen maar mensen ontmoeten elkaar</a:t>
            </a:r>
          </a:p>
          <a:p>
            <a:pPr marL="285750" indent="-285750">
              <a:buFont typeface="Wingdings" pitchFamily="2" charset="2"/>
              <a:buChar char="v"/>
            </a:pPr>
            <a:r>
              <a:rPr lang="nl-BE" sz="2000" dirty="0">
                <a:solidFill>
                  <a:schemeClr val="bg1"/>
                </a:solidFill>
                <a:latin typeface="Arial Hebrew" pitchFamily="2" charset="-79"/>
                <a:cs typeface="Arial Hebrew" pitchFamily="2" charset="-79"/>
              </a:rPr>
              <a:t>De aanname van de goede wil</a:t>
            </a:r>
          </a:p>
          <a:p>
            <a:pPr marL="285750" indent="-285750">
              <a:buFont typeface="Wingdings" pitchFamily="2" charset="2"/>
              <a:buChar char="v"/>
            </a:pPr>
            <a:r>
              <a:rPr lang="nl-BE" sz="2000" dirty="0">
                <a:solidFill>
                  <a:schemeClr val="bg1"/>
                </a:solidFill>
                <a:latin typeface="Arial Hebrew" pitchFamily="2" charset="-79"/>
                <a:cs typeface="Arial Hebrew" pitchFamily="2" charset="-79"/>
              </a:rPr>
              <a:t>Waardenconflict</a:t>
            </a:r>
          </a:p>
          <a:p>
            <a:endParaRPr lang="nl-BE" dirty="0">
              <a:solidFill>
                <a:schemeClr val="bg1"/>
              </a:solidFill>
            </a:endParaRPr>
          </a:p>
        </p:txBody>
      </p:sp>
    </p:spTree>
    <p:extLst>
      <p:ext uri="{BB962C8B-B14F-4D97-AF65-F5344CB8AC3E}">
        <p14:creationId xmlns:p14="http://schemas.microsoft.com/office/powerpoint/2010/main" val="3696146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00B91-7BAA-410A-F9F6-0C732E2F3650}"/>
            </a:ext>
          </a:extLst>
        </p:cNvPr>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8AC92786-FA80-67AA-A103-6FC2E3F37080}"/>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FE99B731-13E0-F7D3-1042-051AC4EF1440}"/>
              </a:ext>
            </a:extLst>
          </p:cNvPr>
          <p:cNvSpPr>
            <a:spLocks noGrp="1"/>
          </p:cNvSpPr>
          <p:nvPr>
            <p:ph type="body" sz="quarter" idx="10"/>
          </p:nvPr>
        </p:nvSpPr>
        <p:spPr>
          <a:xfrm>
            <a:off x="449403" y="965763"/>
            <a:ext cx="11293194" cy="639808"/>
          </a:xfrm>
        </p:spPr>
        <p:txBody>
          <a:bodyPr/>
          <a:lstStyle/>
          <a:p>
            <a:pPr algn="ctr"/>
            <a:r>
              <a:rPr lang="nl-BE" dirty="0">
                <a:solidFill>
                  <a:schemeClr val="bg1"/>
                </a:solidFill>
              </a:rPr>
              <a:t>Kruispuntdenken</a:t>
            </a:r>
          </a:p>
        </p:txBody>
      </p:sp>
      <p:sp>
        <p:nvSpPr>
          <p:cNvPr id="16" name="Tijdelijke aanduiding voor inhoud 15">
            <a:extLst>
              <a:ext uri="{FF2B5EF4-FFF2-40B4-BE49-F238E27FC236}">
                <a16:creationId xmlns:a16="http://schemas.microsoft.com/office/drawing/2014/main" id="{B6A3FA8E-6C1A-7B1D-1E81-B8F890044254}"/>
              </a:ext>
            </a:extLst>
          </p:cNvPr>
          <p:cNvSpPr>
            <a:spLocks noGrp="1"/>
          </p:cNvSpPr>
          <p:nvPr>
            <p:ph sz="quarter" idx="12"/>
          </p:nvPr>
        </p:nvSpPr>
        <p:spPr>
          <a:xfrm>
            <a:off x="7064188" y="2958353"/>
            <a:ext cx="4536141" cy="3383120"/>
          </a:xfrm>
        </p:spPr>
        <p:txBody>
          <a:bodyPr/>
          <a:lstStyle/>
          <a:p>
            <a:pPr marL="285750" indent="-285750">
              <a:buFont typeface="Wingdings" pitchFamily="2" charset="2"/>
              <a:buChar char="v"/>
            </a:pPr>
            <a:r>
              <a:rPr lang="nl-BE" sz="2000" dirty="0">
                <a:solidFill>
                  <a:schemeClr val="bg1"/>
                </a:solidFill>
                <a:latin typeface="Arial Hebrew" pitchFamily="2" charset="-79"/>
                <a:cs typeface="Arial Hebrew" pitchFamily="2" charset="-79"/>
              </a:rPr>
              <a:t>Multi-identiteit</a:t>
            </a:r>
          </a:p>
          <a:p>
            <a:pPr marL="285750" indent="-285750">
              <a:buFont typeface="Wingdings" pitchFamily="2" charset="2"/>
              <a:buChar char="v"/>
            </a:pPr>
            <a:endParaRPr lang="nl-BE" sz="2000" dirty="0">
              <a:solidFill>
                <a:schemeClr val="bg1"/>
              </a:solidFill>
              <a:latin typeface="Arial Hebrew" pitchFamily="2" charset="-79"/>
              <a:cs typeface="Arial Hebrew" pitchFamily="2" charset="-79"/>
            </a:endParaRPr>
          </a:p>
          <a:p>
            <a:endParaRPr lang="nl-BE" dirty="0">
              <a:solidFill>
                <a:schemeClr val="bg1"/>
              </a:solidFill>
            </a:endParaRPr>
          </a:p>
        </p:txBody>
      </p:sp>
      <p:pic>
        <p:nvPicPr>
          <p:cNvPr id="3" name="Afbeelding 2">
            <a:extLst>
              <a:ext uri="{FF2B5EF4-FFF2-40B4-BE49-F238E27FC236}">
                <a16:creationId xmlns:a16="http://schemas.microsoft.com/office/drawing/2014/main" id="{A53CE220-C8F5-6A73-E4BF-73DC250DF23B}"/>
              </a:ext>
            </a:extLst>
          </p:cNvPr>
          <p:cNvPicPr>
            <a:picLocks noChangeAspect="1"/>
          </p:cNvPicPr>
          <p:nvPr/>
        </p:nvPicPr>
        <p:blipFill>
          <a:blip r:embed="rId4"/>
          <a:srcRect/>
          <a:stretch/>
        </p:blipFill>
        <p:spPr>
          <a:xfrm>
            <a:off x="1881952" y="1985655"/>
            <a:ext cx="4214048" cy="4214048"/>
          </a:xfrm>
          <a:prstGeom prst="rect">
            <a:avLst/>
          </a:prstGeom>
        </p:spPr>
      </p:pic>
    </p:spTree>
    <p:extLst>
      <p:ext uri="{BB962C8B-B14F-4D97-AF65-F5344CB8AC3E}">
        <p14:creationId xmlns:p14="http://schemas.microsoft.com/office/powerpoint/2010/main" val="912428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F 566 - Soft Skills - PPT_Templates" id="{41AF4988-A2E5-47F2-9E85-3BAF285A1855}" vid="{C79C4A47-882B-484B-BBB5-B13D1716B07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7d22bab-2179-4ac6-804b-d71b16db225a" xsi:nil="true"/>
    <lcf76f155ced4ddcb4097134ff3c332f xmlns="32a01626-e800-4d90-a392-eb93e94e851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747BBFD7D34F4ABABE978C5C228AA6" ma:contentTypeVersion="14" ma:contentTypeDescription="Een nieuw document maken." ma:contentTypeScope="" ma:versionID="f3cf3e168c936c342e4bcd63e9f56756">
  <xsd:schema xmlns:xsd="http://www.w3.org/2001/XMLSchema" xmlns:xs="http://www.w3.org/2001/XMLSchema" xmlns:p="http://schemas.microsoft.com/office/2006/metadata/properties" xmlns:ns2="32a01626-e800-4d90-a392-eb93e94e8513" xmlns:ns3="37d22bab-2179-4ac6-804b-d71b16db225a" targetNamespace="http://schemas.microsoft.com/office/2006/metadata/properties" ma:root="true" ma:fieldsID="8e9aa76a9010d84ad8b05f938b103ad2" ns2:_="" ns3:_="">
    <xsd:import namespace="32a01626-e800-4d90-a392-eb93e94e8513"/>
    <xsd:import namespace="37d22bab-2179-4ac6-804b-d71b16db225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a01626-e800-4d90-a392-eb93e94e85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49b243c3-5758-488d-a165-3d321439e89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d22bab-2179-4ac6-804b-d71b16db225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337e782-a088-4db1-a019-58af09fb00a5}" ma:internalName="TaxCatchAll" ma:showField="CatchAllData" ma:web="37d22bab-2179-4ac6-804b-d71b16db225a">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382365-07D2-41DD-B68E-5580C01805E1}">
  <ds:schemaRefs>
    <ds:schemaRef ds:uri="http://schemas.microsoft.com/office/2006/metadata/properties"/>
    <ds:schemaRef ds:uri="http://schemas.microsoft.com/office/infopath/2007/PartnerControls"/>
    <ds:schemaRef ds:uri="9c0e0258-eb87-4d60-80be-ad97ae8d927b"/>
    <ds:schemaRef ds:uri="731cffe5-ce87-4add-a020-38fd70171d0d"/>
    <ds:schemaRef ds:uri="37d22bab-2179-4ac6-804b-d71b16db225a"/>
    <ds:schemaRef ds:uri="32a01626-e800-4d90-a392-eb93e94e8513"/>
  </ds:schemaRefs>
</ds:datastoreItem>
</file>

<file path=customXml/itemProps2.xml><?xml version="1.0" encoding="utf-8"?>
<ds:datastoreItem xmlns:ds="http://schemas.openxmlformats.org/officeDocument/2006/customXml" ds:itemID="{3573A1E0-C286-4BEF-859A-6EF9ECB634E2}">
  <ds:schemaRefs>
    <ds:schemaRef ds:uri="http://schemas.microsoft.com/sharepoint/v3/contenttype/forms"/>
  </ds:schemaRefs>
</ds:datastoreItem>
</file>

<file path=customXml/itemProps3.xml><?xml version="1.0" encoding="utf-8"?>
<ds:datastoreItem xmlns:ds="http://schemas.openxmlformats.org/officeDocument/2006/customXml" ds:itemID="{A49CA3DB-1057-4144-8D49-4C3B610243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a01626-e800-4d90-a392-eb93e94e8513"/>
    <ds:schemaRef ds:uri="37d22bab-2179-4ac6-804b-d71b16db22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Kantoorthema</Template>
  <TotalTime>3482</TotalTime>
  <Words>4094</Words>
  <Application>Microsoft Office PowerPoint</Application>
  <PresentationFormat>Breedbeeld</PresentationFormat>
  <Paragraphs>339</Paragraphs>
  <Slides>15</Slides>
  <Notes>14</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Jasmien Sirfouq</dc:creator>
  <cp:lastModifiedBy>Jasmien Sirfouq</cp:lastModifiedBy>
  <cp:revision>41</cp:revision>
  <dcterms:created xsi:type="dcterms:W3CDTF">2023-09-24T19:53:05Z</dcterms:created>
  <dcterms:modified xsi:type="dcterms:W3CDTF">2024-02-06T09:09:33Z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0x01010095747BBFD7D34F4ABABE978C5C228AA6</vt:lpwstr>
  </property>
  <property fmtid="{D5CDD505-2E9C-101B-9397-08002B2CF9AE}" pid="3" name="MSIP_Label_c337be75-dfbb-4261-9834-ac247c7dde13_Enabled">
    <vt:lpwstr>true</vt:lpwstr>
  </property>
  <property fmtid="{D5CDD505-2E9C-101B-9397-08002B2CF9AE}" pid="4" name="MSIP_Label_c337be75-dfbb-4261-9834-ac247c7dde13_SetDate">
    <vt:lpwstr>2023-09-24T19:53:31Z</vt:lpwstr>
  </property>
  <property fmtid="{D5CDD505-2E9C-101B-9397-08002B2CF9AE}" pid="5" name="MSIP_Label_c337be75-dfbb-4261-9834-ac247c7dde13_Method">
    <vt:lpwstr>Standard</vt:lpwstr>
  </property>
  <property fmtid="{D5CDD505-2E9C-101B-9397-08002B2CF9AE}" pid="6" name="MSIP_Label_c337be75-dfbb-4261-9834-ac247c7dde13_Name">
    <vt:lpwstr>Algemeen</vt:lpwstr>
  </property>
  <property fmtid="{D5CDD505-2E9C-101B-9397-08002B2CF9AE}" pid="7" name="MSIP_Label_c337be75-dfbb-4261-9834-ac247c7dde13_SiteId">
    <vt:lpwstr>77d33cc5-c9b4-4766-95c7-ed5b515e1cce</vt:lpwstr>
  </property>
  <property fmtid="{D5CDD505-2E9C-101B-9397-08002B2CF9AE}" pid="8" name="MSIP_Label_c337be75-dfbb-4261-9834-ac247c7dde13_ActionId">
    <vt:lpwstr>cddc6825-ae9d-4d0a-830d-97af743d2b38</vt:lpwstr>
  </property>
  <property fmtid="{D5CDD505-2E9C-101B-9397-08002B2CF9AE}" pid="9" name="MSIP_Label_c337be75-dfbb-4261-9834-ac247c7dde13_ContentBits">
    <vt:lpwstr>0</vt:lpwstr>
  </property>
  <property fmtid="{D5CDD505-2E9C-101B-9397-08002B2CF9AE}" pid="10" name="MediaServiceImageTags">
    <vt:lpwstr/>
  </property>
</Properties>
</file>