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media/image7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media/image9.jpg" ContentType="image/jpeg"/>
  <Override PartName="/ppt/media/image21.jpg" ContentType="image/jpeg"/>
  <Override PartName="/ppt/media/image4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82" r:id="rId2"/>
    <p:sldId id="343" r:id="rId3"/>
    <p:sldId id="283" r:id="rId4"/>
    <p:sldId id="303" r:id="rId5"/>
    <p:sldId id="300" r:id="rId6"/>
    <p:sldId id="323" r:id="rId7"/>
    <p:sldId id="324" r:id="rId8"/>
    <p:sldId id="289" r:id="rId9"/>
    <p:sldId id="299" r:id="rId10"/>
    <p:sldId id="312" r:id="rId11"/>
    <p:sldId id="290" r:id="rId12"/>
    <p:sldId id="325" r:id="rId13"/>
    <p:sldId id="327" r:id="rId14"/>
    <p:sldId id="338" r:id="rId15"/>
    <p:sldId id="340" r:id="rId16"/>
    <p:sldId id="339" r:id="rId17"/>
    <p:sldId id="332" r:id="rId18"/>
    <p:sldId id="334" r:id="rId19"/>
    <p:sldId id="344" r:id="rId20"/>
    <p:sldId id="341" r:id="rId21"/>
    <p:sldId id="342" r:id="rId22"/>
    <p:sldId id="307" r:id="rId23"/>
    <p:sldId id="308" r:id="rId24"/>
    <p:sldId id="345" r:id="rId25"/>
    <p:sldId id="349" r:id="rId26"/>
    <p:sldId id="346" r:id="rId27"/>
    <p:sldId id="313" r:id="rId28"/>
    <p:sldId id="348" r:id="rId29"/>
    <p:sldId id="347" r:id="rId30"/>
    <p:sldId id="337" r:id="rId31"/>
    <p:sldId id="311" r:id="rId32"/>
    <p:sldId id="291" r:id="rId33"/>
    <p:sldId id="297" r:id="rId34"/>
    <p:sldId id="296" r:id="rId35"/>
    <p:sldId id="298" r:id="rId36"/>
    <p:sldId id="293" r:id="rId37"/>
    <p:sldId id="294" r:id="rId38"/>
    <p:sldId id="292" r:id="rId39"/>
    <p:sldId id="302" r:id="rId40"/>
    <p:sldId id="284" r:id="rId41"/>
  </p:sldIdLst>
  <p:sldSz cx="10693400" cy="7556500"/>
  <p:notesSz cx="9926638" cy="67976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5" userDrawn="1">
          <p15:clr>
            <a:srgbClr val="A4A3A4"/>
          </p15:clr>
        </p15:guide>
        <p15:guide id="2" pos="30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AFB32E"/>
    <a:srgbClr val="50719A"/>
    <a:srgbClr val="CBDB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05" autoAdjust="0"/>
    <p:restoredTop sz="94660"/>
  </p:normalViewPr>
  <p:slideViewPr>
    <p:cSldViewPr>
      <p:cViewPr varScale="1">
        <p:scale>
          <a:sx n="64" d="100"/>
          <a:sy n="64" d="100"/>
        </p:scale>
        <p:origin x="948" y="40"/>
      </p:cViewPr>
      <p:guideLst>
        <p:guide orient="horz" pos="2035"/>
        <p:guide pos="30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Building</a:t>
            </a:r>
            <a:r>
              <a:rPr lang="hu-HU" baseline="0"/>
              <a:t> market segmentation</a:t>
            </a:r>
            <a:endParaRPr lang="hu-H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F6-46A4-A7F9-2F9CFB6B56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F6-46A4-A7F9-2F9CFB6B56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F6-46A4-A7F9-2F9CFB6B56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Munka1!$F$1:$F$3</c:f>
              <c:strCache>
                <c:ptCount val="3"/>
                <c:pt idx="0">
                  <c:v>Residental</c:v>
                </c:pt>
                <c:pt idx="1">
                  <c:v>Non residental</c:v>
                </c:pt>
                <c:pt idx="2">
                  <c:v>Infrastuctural</c:v>
                </c:pt>
              </c:strCache>
            </c:strRef>
          </c:cat>
          <c:val>
            <c:numRef>
              <c:f>Munka1!$I$1:$I$3</c:f>
              <c:numCache>
                <c:formatCode>0%</c:formatCode>
                <c:ptCount val="3"/>
                <c:pt idx="0">
                  <c:v>0.25582838400850988</c:v>
                </c:pt>
                <c:pt idx="1">
                  <c:v>0.4261147061430724</c:v>
                </c:pt>
                <c:pt idx="2">
                  <c:v>0.31805690984841767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DF6-46A4-A7F9-2F9CFB6B56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925289240434656"/>
          <c:y val="0.34205857642484516"/>
          <c:w val="0.23843068064637268"/>
          <c:h val="0.42493972372560129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 anchor="b" anchorCtr="1"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Precast</a:t>
            </a:r>
            <a:r>
              <a:rPr lang="hu-HU" baseline="0"/>
              <a:t> market segmentation</a:t>
            </a:r>
            <a:endParaRPr lang="hu-H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0C-4341-80B6-F329E73C4D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0C-4341-80B6-F329E73C4D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0C-4341-80B6-F329E73C4D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Munka1!$A$1:$A$3</c:f>
              <c:strCache>
                <c:ptCount val="3"/>
                <c:pt idx="0">
                  <c:v>Residental </c:v>
                </c:pt>
                <c:pt idx="1">
                  <c:v>Non residental</c:v>
                </c:pt>
                <c:pt idx="2">
                  <c:v>Infrastuctural</c:v>
                </c:pt>
              </c:strCache>
            </c:strRef>
          </c:cat>
          <c:val>
            <c:numRef>
              <c:f>Munka1!$B$1:$B$3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0.82</c:v>
                </c:pt>
                <c:pt idx="2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F0C-4341-80B6-F329E73C4D4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925289240434656"/>
          <c:y val="0.34205857642484516"/>
          <c:w val="0.23843068064637268"/>
          <c:h val="0.42493972372560129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 anchor="b" anchorCtr="1"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642" cy="341312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3523" y="1"/>
            <a:ext cx="4300168" cy="341312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9DAF6565-3B0A-4F8C-B7BD-4057014CC97F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38513" y="849313"/>
            <a:ext cx="324961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96" tIns="41898" rIns="83796" bIns="41898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3254" y="3271739"/>
            <a:ext cx="7940131" cy="2676228"/>
          </a:xfrm>
          <a:prstGeom prst="rect">
            <a:avLst/>
          </a:prstGeom>
        </p:spPr>
        <p:txBody>
          <a:bodyPr vert="horz" lIns="83796" tIns="41898" rIns="83796" bIns="41898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456364"/>
            <a:ext cx="4301642" cy="341311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3523" y="6456364"/>
            <a:ext cx="4300168" cy="341311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EA1704B5-23AC-481C-AE11-F23086A0D4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47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678" y="2342515"/>
            <a:ext cx="9097027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5358" y="4231640"/>
            <a:ext cx="74916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11A93-0D1A-4F0D-8FB8-60E5F246727E}" type="datetime1">
              <a:rPr lang="en-US" smtClean="0"/>
              <a:t>10/24/2018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6768" y="2557441"/>
            <a:ext cx="10048851" cy="326243"/>
          </a:xfrm>
        </p:spPr>
        <p:txBody>
          <a:bodyPr lIns="0" tIns="0" rIns="0" bIns="0"/>
          <a:lstStyle>
            <a:lvl1pPr>
              <a:defRPr sz="212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E5E2C-AB63-4396-9A7B-735D60F23D63}" type="datetime1">
              <a:rPr lang="en-US" smtClean="0"/>
              <a:t>10/24/2018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6768" y="2557441"/>
            <a:ext cx="10048851" cy="326243"/>
          </a:xfrm>
        </p:spPr>
        <p:txBody>
          <a:bodyPr lIns="0" tIns="0" rIns="0" bIns="0"/>
          <a:lstStyle>
            <a:lvl1pPr>
              <a:defRPr sz="212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119" y="1737995"/>
            <a:ext cx="46555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1728" y="1737995"/>
            <a:ext cx="46555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D9359-A0D3-4DE7-96FB-3B6D740EB4A6}" type="datetime1">
              <a:rPr lang="en-US" smtClean="0"/>
              <a:t>10/24/2018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54232" y="6928920"/>
            <a:ext cx="2353590" cy="127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17" name="bk object 17"/>
          <p:cNvSpPr/>
          <p:nvPr/>
        </p:nvSpPr>
        <p:spPr>
          <a:xfrm>
            <a:off x="4506506" y="6659204"/>
            <a:ext cx="1638157" cy="209554"/>
          </a:xfrm>
          <a:custGeom>
            <a:avLst/>
            <a:gdLst/>
            <a:ahLst/>
            <a:cxnLst/>
            <a:rect l="l" t="t" r="r" b="b"/>
            <a:pathLst>
              <a:path w="1157604" h="296545">
                <a:moveTo>
                  <a:pt x="0" y="296466"/>
                </a:moveTo>
                <a:lnTo>
                  <a:pt x="1157438" y="296466"/>
                </a:lnTo>
                <a:lnTo>
                  <a:pt x="1157438" y="0"/>
                </a:lnTo>
                <a:lnTo>
                  <a:pt x="0" y="0"/>
                </a:lnTo>
                <a:lnTo>
                  <a:pt x="0" y="296466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18" name="bk object 18"/>
          <p:cNvSpPr/>
          <p:nvPr/>
        </p:nvSpPr>
        <p:spPr>
          <a:xfrm>
            <a:off x="4546714" y="6677855"/>
            <a:ext cx="356746" cy="178143"/>
          </a:xfrm>
          <a:custGeom>
            <a:avLst/>
            <a:gdLst/>
            <a:ahLst/>
            <a:cxnLst/>
            <a:rect l="l" t="t" r="r" b="b"/>
            <a:pathLst>
              <a:path w="252095" h="252095">
                <a:moveTo>
                  <a:pt x="125907" y="0"/>
                </a:moveTo>
                <a:lnTo>
                  <a:pt x="76908" y="9894"/>
                </a:lnTo>
                <a:lnTo>
                  <a:pt x="36885" y="36877"/>
                </a:lnTo>
                <a:lnTo>
                  <a:pt x="9897" y="76902"/>
                </a:lnTo>
                <a:lnTo>
                  <a:pt x="0" y="125920"/>
                </a:lnTo>
                <a:lnTo>
                  <a:pt x="9897" y="174918"/>
                </a:lnTo>
                <a:lnTo>
                  <a:pt x="36885" y="214936"/>
                </a:lnTo>
                <a:lnTo>
                  <a:pt x="76908" y="241921"/>
                </a:lnTo>
                <a:lnTo>
                  <a:pt x="125907" y="251816"/>
                </a:lnTo>
                <a:lnTo>
                  <a:pt x="174916" y="241921"/>
                </a:lnTo>
                <a:lnTo>
                  <a:pt x="214933" y="214936"/>
                </a:lnTo>
                <a:lnTo>
                  <a:pt x="241911" y="174918"/>
                </a:lnTo>
                <a:lnTo>
                  <a:pt x="251804" y="125920"/>
                </a:lnTo>
                <a:lnTo>
                  <a:pt x="241911" y="76902"/>
                </a:lnTo>
                <a:lnTo>
                  <a:pt x="214933" y="36877"/>
                </a:lnTo>
                <a:lnTo>
                  <a:pt x="174916" y="9894"/>
                </a:lnTo>
                <a:lnTo>
                  <a:pt x="125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19" name="bk object 19"/>
          <p:cNvSpPr/>
          <p:nvPr/>
        </p:nvSpPr>
        <p:spPr>
          <a:xfrm>
            <a:off x="4946120" y="6677855"/>
            <a:ext cx="356746" cy="178143"/>
          </a:xfrm>
          <a:custGeom>
            <a:avLst/>
            <a:gdLst/>
            <a:ahLst/>
            <a:cxnLst/>
            <a:rect l="l" t="t" r="r" b="b"/>
            <a:pathLst>
              <a:path w="252095" h="252095">
                <a:moveTo>
                  <a:pt x="125921" y="0"/>
                </a:moveTo>
                <a:lnTo>
                  <a:pt x="76909" y="9894"/>
                </a:lnTo>
                <a:lnTo>
                  <a:pt x="36883" y="36877"/>
                </a:lnTo>
                <a:lnTo>
                  <a:pt x="9896" y="76902"/>
                </a:lnTo>
                <a:lnTo>
                  <a:pt x="0" y="125920"/>
                </a:lnTo>
                <a:lnTo>
                  <a:pt x="9896" y="174918"/>
                </a:lnTo>
                <a:lnTo>
                  <a:pt x="36883" y="214936"/>
                </a:lnTo>
                <a:lnTo>
                  <a:pt x="76909" y="241921"/>
                </a:lnTo>
                <a:lnTo>
                  <a:pt x="125921" y="251816"/>
                </a:lnTo>
                <a:lnTo>
                  <a:pt x="174921" y="241921"/>
                </a:lnTo>
                <a:lnTo>
                  <a:pt x="214943" y="214936"/>
                </a:lnTo>
                <a:lnTo>
                  <a:pt x="241931" y="174918"/>
                </a:lnTo>
                <a:lnTo>
                  <a:pt x="251829" y="125920"/>
                </a:lnTo>
                <a:lnTo>
                  <a:pt x="241931" y="76902"/>
                </a:lnTo>
                <a:lnTo>
                  <a:pt x="214943" y="36877"/>
                </a:lnTo>
                <a:lnTo>
                  <a:pt x="174921" y="9894"/>
                </a:lnTo>
                <a:lnTo>
                  <a:pt x="125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20" name="bk object 20"/>
          <p:cNvSpPr/>
          <p:nvPr/>
        </p:nvSpPr>
        <p:spPr>
          <a:xfrm>
            <a:off x="5345579" y="6677855"/>
            <a:ext cx="356746" cy="178143"/>
          </a:xfrm>
          <a:custGeom>
            <a:avLst/>
            <a:gdLst/>
            <a:ahLst/>
            <a:cxnLst/>
            <a:rect l="l" t="t" r="r" b="b"/>
            <a:pathLst>
              <a:path w="252095" h="252095">
                <a:moveTo>
                  <a:pt x="125914" y="0"/>
                </a:moveTo>
                <a:lnTo>
                  <a:pt x="76908" y="9894"/>
                </a:lnTo>
                <a:lnTo>
                  <a:pt x="36884" y="36877"/>
                </a:lnTo>
                <a:lnTo>
                  <a:pt x="9896" y="76902"/>
                </a:lnTo>
                <a:lnTo>
                  <a:pt x="0" y="125920"/>
                </a:lnTo>
                <a:lnTo>
                  <a:pt x="9896" y="174918"/>
                </a:lnTo>
                <a:lnTo>
                  <a:pt x="36884" y="214936"/>
                </a:lnTo>
                <a:lnTo>
                  <a:pt x="76908" y="241921"/>
                </a:lnTo>
                <a:lnTo>
                  <a:pt x="125914" y="251816"/>
                </a:lnTo>
                <a:lnTo>
                  <a:pt x="174905" y="241921"/>
                </a:lnTo>
                <a:lnTo>
                  <a:pt x="214919" y="214936"/>
                </a:lnTo>
                <a:lnTo>
                  <a:pt x="241902" y="174918"/>
                </a:lnTo>
                <a:lnTo>
                  <a:pt x="251797" y="125920"/>
                </a:lnTo>
                <a:lnTo>
                  <a:pt x="241902" y="76902"/>
                </a:lnTo>
                <a:lnTo>
                  <a:pt x="214919" y="36877"/>
                </a:lnTo>
                <a:lnTo>
                  <a:pt x="174905" y="9894"/>
                </a:lnTo>
                <a:lnTo>
                  <a:pt x="1259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21" name="bk object 21"/>
          <p:cNvSpPr/>
          <p:nvPr/>
        </p:nvSpPr>
        <p:spPr>
          <a:xfrm>
            <a:off x="5744974" y="6677855"/>
            <a:ext cx="356746" cy="178143"/>
          </a:xfrm>
          <a:custGeom>
            <a:avLst/>
            <a:gdLst/>
            <a:ahLst/>
            <a:cxnLst/>
            <a:rect l="l" t="t" r="r" b="b"/>
            <a:pathLst>
              <a:path w="252095" h="252095">
                <a:moveTo>
                  <a:pt x="125883" y="0"/>
                </a:moveTo>
                <a:lnTo>
                  <a:pt x="76882" y="9894"/>
                </a:lnTo>
                <a:lnTo>
                  <a:pt x="36869" y="36877"/>
                </a:lnTo>
                <a:lnTo>
                  <a:pt x="9892" y="76902"/>
                </a:lnTo>
                <a:lnTo>
                  <a:pt x="0" y="125920"/>
                </a:lnTo>
                <a:lnTo>
                  <a:pt x="9892" y="174918"/>
                </a:lnTo>
                <a:lnTo>
                  <a:pt x="36869" y="214936"/>
                </a:lnTo>
                <a:lnTo>
                  <a:pt x="76882" y="241921"/>
                </a:lnTo>
                <a:lnTo>
                  <a:pt x="125883" y="251816"/>
                </a:lnTo>
                <a:lnTo>
                  <a:pt x="174901" y="241921"/>
                </a:lnTo>
                <a:lnTo>
                  <a:pt x="214931" y="214936"/>
                </a:lnTo>
                <a:lnTo>
                  <a:pt x="241922" y="174918"/>
                </a:lnTo>
                <a:lnTo>
                  <a:pt x="251819" y="125920"/>
                </a:lnTo>
                <a:lnTo>
                  <a:pt x="241922" y="76902"/>
                </a:lnTo>
                <a:lnTo>
                  <a:pt x="214931" y="36877"/>
                </a:lnTo>
                <a:lnTo>
                  <a:pt x="174901" y="9894"/>
                </a:lnTo>
                <a:lnTo>
                  <a:pt x="125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22" name="bk object 22"/>
          <p:cNvSpPr/>
          <p:nvPr/>
        </p:nvSpPr>
        <p:spPr>
          <a:xfrm>
            <a:off x="4721486" y="6710444"/>
            <a:ext cx="0" cy="111283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6982"/>
                </a:lnTo>
              </a:path>
            </a:pathLst>
          </a:custGeom>
          <a:ln w="48618">
            <a:solidFill>
              <a:srgbClr val="00539B"/>
            </a:solidFill>
          </a:ln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23" name="bk object 23"/>
          <p:cNvSpPr/>
          <p:nvPr/>
        </p:nvSpPr>
        <p:spPr>
          <a:xfrm>
            <a:off x="5043315" y="6710444"/>
            <a:ext cx="188707" cy="111283"/>
          </a:xfrm>
          <a:custGeom>
            <a:avLst/>
            <a:gdLst/>
            <a:ahLst/>
            <a:cxnLst/>
            <a:rect l="l" t="t" r="r" b="b"/>
            <a:pathLst>
              <a:path w="133350" h="157479">
                <a:moveTo>
                  <a:pt x="80627" y="0"/>
                </a:moveTo>
                <a:lnTo>
                  <a:pt x="0" y="0"/>
                </a:lnTo>
                <a:lnTo>
                  <a:pt x="0" y="156982"/>
                </a:lnTo>
                <a:lnTo>
                  <a:pt x="48722" y="156982"/>
                </a:lnTo>
                <a:lnTo>
                  <a:pt x="48722" y="98728"/>
                </a:lnTo>
                <a:lnTo>
                  <a:pt x="75276" y="98728"/>
                </a:lnTo>
                <a:lnTo>
                  <a:pt x="118913" y="85346"/>
                </a:lnTo>
                <a:lnTo>
                  <a:pt x="130291" y="66929"/>
                </a:lnTo>
                <a:lnTo>
                  <a:pt x="48722" y="66929"/>
                </a:lnTo>
                <a:lnTo>
                  <a:pt x="48722" y="31911"/>
                </a:lnTo>
                <a:lnTo>
                  <a:pt x="131007" y="31911"/>
                </a:lnTo>
                <a:lnTo>
                  <a:pt x="129928" y="27708"/>
                </a:lnTo>
                <a:lnTo>
                  <a:pt x="92972" y="783"/>
                </a:lnTo>
                <a:lnTo>
                  <a:pt x="80627" y="0"/>
                </a:lnTo>
                <a:close/>
              </a:path>
              <a:path w="133350" h="157479">
                <a:moveTo>
                  <a:pt x="131007" y="31911"/>
                </a:moveTo>
                <a:lnTo>
                  <a:pt x="71598" y="31911"/>
                </a:lnTo>
                <a:lnTo>
                  <a:pt x="77774" y="33623"/>
                </a:lnTo>
                <a:lnTo>
                  <a:pt x="84341" y="40474"/>
                </a:lnTo>
                <a:lnTo>
                  <a:pt x="85985" y="44654"/>
                </a:lnTo>
                <a:lnTo>
                  <a:pt x="85985" y="54650"/>
                </a:lnTo>
                <a:lnTo>
                  <a:pt x="84094" y="58804"/>
                </a:lnTo>
                <a:lnTo>
                  <a:pt x="76522" y="65304"/>
                </a:lnTo>
                <a:lnTo>
                  <a:pt x="69955" y="66929"/>
                </a:lnTo>
                <a:lnTo>
                  <a:pt x="130291" y="66929"/>
                </a:lnTo>
                <a:lnTo>
                  <a:pt x="132314" y="59424"/>
                </a:lnTo>
                <a:lnTo>
                  <a:pt x="133207" y="48190"/>
                </a:lnTo>
                <a:lnTo>
                  <a:pt x="132387" y="37285"/>
                </a:lnTo>
                <a:lnTo>
                  <a:pt x="131007" y="31911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24" name="bk object 24"/>
          <p:cNvSpPr/>
          <p:nvPr/>
        </p:nvSpPr>
        <p:spPr>
          <a:xfrm>
            <a:off x="5420389" y="6776529"/>
            <a:ext cx="69193" cy="44872"/>
          </a:xfrm>
          <a:custGeom>
            <a:avLst/>
            <a:gdLst/>
            <a:ahLst/>
            <a:cxnLst/>
            <a:rect l="l" t="t" r="r" b="b"/>
            <a:pathLst>
              <a:path w="48895" h="63500">
                <a:moveTo>
                  <a:pt x="0" y="63499"/>
                </a:moveTo>
                <a:lnTo>
                  <a:pt x="48505" y="63499"/>
                </a:lnTo>
                <a:lnTo>
                  <a:pt x="48505" y="0"/>
                </a:lnTo>
                <a:lnTo>
                  <a:pt x="0" y="0"/>
                </a:lnTo>
                <a:lnTo>
                  <a:pt x="0" y="63499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25" name="bk object 25"/>
          <p:cNvSpPr/>
          <p:nvPr/>
        </p:nvSpPr>
        <p:spPr>
          <a:xfrm>
            <a:off x="5420389" y="6763068"/>
            <a:ext cx="212969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50242" y="0"/>
                </a:lnTo>
              </a:path>
            </a:pathLst>
          </a:custGeom>
          <a:ln w="38100">
            <a:solidFill>
              <a:srgbClr val="00539B"/>
            </a:solidFill>
          </a:ln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26" name="bk object 26"/>
          <p:cNvSpPr/>
          <p:nvPr/>
        </p:nvSpPr>
        <p:spPr>
          <a:xfrm>
            <a:off x="5420389" y="6710118"/>
            <a:ext cx="69193" cy="39488"/>
          </a:xfrm>
          <a:custGeom>
            <a:avLst/>
            <a:gdLst/>
            <a:ahLst/>
            <a:cxnLst/>
            <a:rect l="l" t="t" r="r" b="b"/>
            <a:pathLst>
              <a:path w="48895" h="55879">
                <a:moveTo>
                  <a:pt x="0" y="55880"/>
                </a:moveTo>
                <a:lnTo>
                  <a:pt x="48505" y="55880"/>
                </a:lnTo>
                <a:lnTo>
                  <a:pt x="48505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27" name="bk object 27"/>
          <p:cNvSpPr/>
          <p:nvPr/>
        </p:nvSpPr>
        <p:spPr>
          <a:xfrm>
            <a:off x="5564041" y="6776503"/>
            <a:ext cx="69193" cy="44872"/>
          </a:xfrm>
          <a:custGeom>
            <a:avLst/>
            <a:gdLst/>
            <a:ahLst/>
            <a:cxnLst/>
            <a:rect l="l" t="t" r="r" b="b"/>
            <a:pathLst>
              <a:path w="48895" h="63500">
                <a:moveTo>
                  <a:pt x="48729" y="0"/>
                </a:moveTo>
                <a:lnTo>
                  <a:pt x="0" y="0"/>
                </a:lnTo>
                <a:lnTo>
                  <a:pt x="0" y="63500"/>
                </a:lnTo>
                <a:lnTo>
                  <a:pt x="48729" y="63500"/>
                </a:lnTo>
                <a:lnTo>
                  <a:pt x="48729" y="0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28" name="bk object 28"/>
          <p:cNvSpPr/>
          <p:nvPr/>
        </p:nvSpPr>
        <p:spPr>
          <a:xfrm>
            <a:off x="5564041" y="6710444"/>
            <a:ext cx="69193" cy="39038"/>
          </a:xfrm>
          <a:custGeom>
            <a:avLst/>
            <a:gdLst/>
            <a:ahLst/>
            <a:cxnLst/>
            <a:rect l="l" t="t" r="r" b="b"/>
            <a:pathLst>
              <a:path w="48895" h="55245">
                <a:moveTo>
                  <a:pt x="48729" y="0"/>
                </a:moveTo>
                <a:lnTo>
                  <a:pt x="0" y="0"/>
                </a:lnTo>
                <a:lnTo>
                  <a:pt x="0" y="54936"/>
                </a:lnTo>
                <a:lnTo>
                  <a:pt x="48729" y="54936"/>
                </a:lnTo>
                <a:lnTo>
                  <a:pt x="48729" y="0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29" name="bk object 29"/>
          <p:cNvSpPr/>
          <p:nvPr/>
        </p:nvSpPr>
        <p:spPr>
          <a:xfrm>
            <a:off x="5808684" y="6710208"/>
            <a:ext cx="242623" cy="111283"/>
          </a:xfrm>
          <a:custGeom>
            <a:avLst/>
            <a:gdLst/>
            <a:ahLst/>
            <a:cxnLst/>
            <a:rect l="l" t="t" r="r" b="b"/>
            <a:pathLst>
              <a:path w="171450" h="157479">
                <a:moveTo>
                  <a:pt x="111904" y="0"/>
                </a:moveTo>
                <a:lnTo>
                  <a:pt x="58986" y="0"/>
                </a:lnTo>
                <a:lnTo>
                  <a:pt x="0" y="156980"/>
                </a:lnTo>
                <a:lnTo>
                  <a:pt x="49523" y="156980"/>
                </a:lnTo>
                <a:lnTo>
                  <a:pt x="57175" y="131066"/>
                </a:lnTo>
                <a:lnTo>
                  <a:pt x="161157" y="131066"/>
                </a:lnTo>
                <a:lnTo>
                  <a:pt x="148402" y="97121"/>
                </a:lnTo>
                <a:lnTo>
                  <a:pt x="67717" y="97121"/>
                </a:lnTo>
                <a:lnTo>
                  <a:pt x="84857" y="40692"/>
                </a:lnTo>
                <a:lnTo>
                  <a:pt x="127196" y="40692"/>
                </a:lnTo>
                <a:lnTo>
                  <a:pt x="111904" y="0"/>
                </a:lnTo>
                <a:close/>
              </a:path>
              <a:path w="171450" h="157479">
                <a:moveTo>
                  <a:pt x="161157" y="131066"/>
                </a:moveTo>
                <a:lnTo>
                  <a:pt x="112247" y="131066"/>
                </a:lnTo>
                <a:lnTo>
                  <a:pt x="120108" y="156980"/>
                </a:lnTo>
                <a:lnTo>
                  <a:pt x="170896" y="156980"/>
                </a:lnTo>
                <a:lnTo>
                  <a:pt x="161157" y="131066"/>
                </a:lnTo>
                <a:close/>
              </a:path>
              <a:path w="171450" h="157479">
                <a:moveTo>
                  <a:pt x="127196" y="40692"/>
                </a:moveTo>
                <a:lnTo>
                  <a:pt x="84857" y="40692"/>
                </a:lnTo>
                <a:lnTo>
                  <a:pt x="102189" y="97121"/>
                </a:lnTo>
                <a:lnTo>
                  <a:pt x="148402" y="97121"/>
                </a:lnTo>
                <a:lnTo>
                  <a:pt x="127196" y="40692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30" name="bk object 30"/>
          <p:cNvSpPr/>
          <p:nvPr/>
        </p:nvSpPr>
        <p:spPr>
          <a:xfrm>
            <a:off x="0" y="2518506"/>
            <a:ext cx="5349179" cy="2594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31" name="bk object 31"/>
          <p:cNvSpPr/>
          <p:nvPr/>
        </p:nvSpPr>
        <p:spPr>
          <a:xfrm>
            <a:off x="5349179" y="2536455"/>
            <a:ext cx="5349179" cy="25691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6768" y="2557441"/>
            <a:ext cx="10048851" cy="326243"/>
          </a:xfrm>
        </p:spPr>
        <p:txBody>
          <a:bodyPr lIns="0" tIns="0" rIns="0" bIns="0"/>
          <a:lstStyle>
            <a:lvl1pPr>
              <a:defRPr sz="212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9EDAA-3D39-4DA0-B7E1-EDC96EF9DABA}" type="datetime1">
              <a:rPr lang="en-US" smtClean="0"/>
              <a:t>10/24/2018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2FEBF-766C-4011-BE87-A9693AFAFF08}" type="datetime1">
              <a:rPr lang="en-US" smtClean="0"/>
              <a:t>10/24/2018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6768" y="2557441"/>
            <a:ext cx="1004885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120" y="1737995"/>
            <a:ext cx="96321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8811" y="7027545"/>
            <a:ext cx="34247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5119" y="7027545"/>
            <a:ext cx="24615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025D6-B47B-46CF-8BA1-F7D5BF4CD1BC}" type="datetime1">
              <a:rPr lang="en-US" smtClean="0"/>
              <a:t>10/24/2018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5719" y="7027545"/>
            <a:ext cx="24615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23103">
        <a:defRPr>
          <a:latin typeface="+mn-lt"/>
          <a:ea typeface="+mn-ea"/>
          <a:cs typeface="+mn-cs"/>
        </a:defRPr>
      </a:lvl2pPr>
      <a:lvl3pPr marL="646206">
        <a:defRPr>
          <a:latin typeface="+mn-lt"/>
          <a:ea typeface="+mn-ea"/>
          <a:cs typeface="+mn-cs"/>
        </a:defRPr>
      </a:lvl3pPr>
      <a:lvl4pPr marL="969310">
        <a:defRPr>
          <a:latin typeface="+mn-lt"/>
          <a:ea typeface="+mn-ea"/>
          <a:cs typeface="+mn-cs"/>
        </a:defRPr>
      </a:lvl4pPr>
      <a:lvl5pPr marL="1292413">
        <a:defRPr>
          <a:latin typeface="+mn-lt"/>
          <a:ea typeface="+mn-ea"/>
          <a:cs typeface="+mn-cs"/>
        </a:defRPr>
      </a:lvl5pPr>
      <a:lvl6pPr marL="1615516">
        <a:defRPr>
          <a:latin typeface="+mn-lt"/>
          <a:ea typeface="+mn-ea"/>
          <a:cs typeface="+mn-cs"/>
        </a:defRPr>
      </a:lvl6pPr>
      <a:lvl7pPr marL="1938619">
        <a:defRPr>
          <a:latin typeface="+mn-lt"/>
          <a:ea typeface="+mn-ea"/>
          <a:cs typeface="+mn-cs"/>
        </a:defRPr>
      </a:lvl7pPr>
      <a:lvl8pPr marL="2261723">
        <a:defRPr>
          <a:latin typeface="+mn-lt"/>
          <a:ea typeface="+mn-ea"/>
          <a:cs typeface="+mn-cs"/>
        </a:defRPr>
      </a:lvl8pPr>
      <a:lvl9pPr marL="258482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23103">
        <a:defRPr>
          <a:latin typeface="+mn-lt"/>
          <a:ea typeface="+mn-ea"/>
          <a:cs typeface="+mn-cs"/>
        </a:defRPr>
      </a:lvl2pPr>
      <a:lvl3pPr marL="646206">
        <a:defRPr>
          <a:latin typeface="+mn-lt"/>
          <a:ea typeface="+mn-ea"/>
          <a:cs typeface="+mn-cs"/>
        </a:defRPr>
      </a:lvl3pPr>
      <a:lvl4pPr marL="969310">
        <a:defRPr>
          <a:latin typeface="+mn-lt"/>
          <a:ea typeface="+mn-ea"/>
          <a:cs typeface="+mn-cs"/>
        </a:defRPr>
      </a:lvl4pPr>
      <a:lvl5pPr marL="1292413">
        <a:defRPr>
          <a:latin typeface="+mn-lt"/>
          <a:ea typeface="+mn-ea"/>
          <a:cs typeface="+mn-cs"/>
        </a:defRPr>
      </a:lvl5pPr>
      <a:lvl6pPr marL="1615516">
        <a:defRPr>
          <a:latin typeface="+mn-lt"/>
          <a:ea typeface="+mn-ea"/>
          <a:cs typeface="+mn-cs"/>
        </a:defRPr>
      </a:lvl6pPr>
      <a:lvl7pPr marL="1938619">
        <a:defRPr>
          <a:latin typeface="+mn-lt"/>
          <a:ea typeface="+mn-ea"/>
          <a:cs typeface="+mn-cs"/>
        </a:defRPr>
      </a:lvl7pPr>
      <a:lvl8pPr marL="2261723">
        <a:defRPr>
          <a:latin typeface="+mn-lt"/>
          <a:ea typeface="+mn-ea"/>
          <a:cs typeface="+mn-cs"/>
        </a:defRPr>
      </a:lvl8pPr>
      <a:lvl9pPr marL="258482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eg"/><Relationship Id="rId7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jpeg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8.png"/><Relationship Id="rId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image" Target="../media/image7.jp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.jpg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jpeg"/><Relationship Id="rId7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4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7.jp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793726"/>
            <a:ext cx="3809999" cy="3809999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="" xmlns:a16="http://schemas.microsoft.com/office/drawing/2014/main" id="{628AAB66-2DED-4B15-A925-5BA3D7E7DE30}"/>
              </a:ext>
            </a:extLst>
          </p:cNvPr>
          <p:cNvSpPr/>
          <p:nvPr/>
        </p:nvSpPr>
        <p:spPr>
          <a:xfrm>
            <a:off x="0" y="5716974"/>
            <a:ext cx="10693400" cy="194876"/>
          </a:xfrm>
          <a:custGeom>
            <a:avLst/>
            <a:gdLst/>
            <a:ahLst/>
            <a:cxnLst/>
            <a:rect l="l" t="t" r="r" b="b"/>
            <a:pathLst>
              <a:path w="7560309" h="180340">
                <a:moveTo>
                  <a:pt x="0" y="179997"/>
                </a:moveTo>
                <a:lnTo>
                  <a:pt x="7560005" y="179997"/>
                </a:lnTo>
                <a:lnTo>
                  <a:pt x="7560005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42A4A6C-8911-4DB3-A63C-DC550BE314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28" y="6593831"/>
            <a:ext cx="1365600" cy="4606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5109A59-D6BA-4277-B02F-ABD2232E45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35" y="6151372"/>
            <a:ext cx="1405128" cy="140512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C8C79320-2341-4EA0-8BE7-D934FB4E5CC8}"/>
              </a:ext>
            </a:extLst>
          </p:cNvPr>
          <p:cNvSpPr txBox="1"/>
          <p:nvPr/>
        </p:nvSpPr>
        <p:spPr>
          <a:xfrm>
            <a:off x="1093129" y="1720447"/>
            <a:ext cx="85071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tx2"/>
                </a:solidFill>
              </a:rPr>
              <a:t>How to sell </a:t>
            </a:r>
            <a:r>
              <a:rPr lang="en-US" sz="4000" b="1" dirty="0" err="1">
                <a:solidFill>
                  <a:schemeClr val="tx2"/>
                </a:solidFill>
              </a:rPr>
              <a:t>hollowcore</a:t>
            </a:r>
            <a:r>
              <a:rPr lang="en-US" sz="4000" b="1" dirty="0">
                <a:solidFill>
                  <a:schemeClr val="tx2"/>
                </a:solidFill>
              </a:rPr>
              <a:t> in Eastern European </a:t>
            </a:r>
            <a:r>
              <a:rPr lang="en-US" sz="4000" b="1" dirty="0" smtClean="0">
                <a:solidFill>
                  <a:schemeClr val="tx2"/>
                </a:solidFill>
              </a:rPr>
              <a:t>Countries</a:t>
            </a:r>
            <a:endParaRPr lang="hu-HU" sz="4000" b="1" dirty="0" smtClean="0">
              <a:solidFill>
                <a:schemeClr val="tx2"/>
              </a:solidFill>
            </a:endParaRPr>
          </a:p>
          <a:p>
            <a:pPr algn="r"/>
            <a:r>
              <a:rPr lang="hu-HU" sz="4000" b="1" dirty="0" smtClean="0">
                <a:solidFill>
                  <a:srgbClr val="AFB32E"/>
                </a:solidFill>
              </a:rPr>
              <a:t>Ferrobeton Zrt.</a:t>
            </a:r>
            <a:endParaRPr lang="es-ES" sz="4000" b="1" dirty="0" smtClean="0">
              <a:solidFill>
                <a:srgbClr val="AFB32E"/>
              </a:solidFill>
            </a:endParaRPr>
          </a:p>
          <a:p>
            <a:pPr algn="r"/>
            <a:r>
              <a:rPr lang="hu-HU" sz="4000" b="1" dirty="0" smtClean="0">
                <a:solidFill>
                  <a:srgbClr val="AFB32E"/>
                </a:solidFill>
              </a:rPr>
              <a:t>Zoltán </a:t>
            </a:r>
            <a:r>
              <a:rPr lang="hu-HU" sz="4000" b="1" dirty="0">
                <a:solidFill>
                  <a:srgbClr val="AFB32E"/>
                </a:solidFill>
              </a:rPr>
              <a:t>Vass</a:t>
            </a:r>
          </a:p>
          <a:p>
            <a:pPr algn="r"/>
            <a:r>
              <a:rPr lang="hu-HU" sz="4000" b="1" dirty="0">
                <a:solidFill>
                  <a:srgbClr val="AFB32E"/>
                </a:solidFill>
              </a:rPr>
              <a:t>Szilárd Dubrovszky</a:t>
            </a:r>
            <a:endParaRPr lang="es-ES" sz="4000" b="1" dirty="0">
              <a:solidFill>
                <a:srgbClr val="CBDB2A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A1FE3F5A-2F39-49F5-BA52-802D8EDF73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6375215"/>
            <a:ext cx="1066799" cy="156663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B666AE94-5455-4DFE-B116-A0FAEACEA238}"/>
              </a:ext>
            </a:extLst>
          </p:cNvPr>
          <p:cNvSpPr/>
          <p:nvPr/>
        </p:nvSpPr>
        <p:spPr>
          <a:xfrm>
            <a:off x="546100" y="484523"/>
            <a:ext cx="5612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rgbClr val="1F497D"/>
                </a:solidFill>
              </a:rPr>
              <a:t>I</a:t>
            </a:r>
            <a:r>
              <a:rPr lang="en-US" sz="2000" b="1" dirty="0">
                <a:solidFill>
                  <a:srgbClr val="1F497D"/>
                </a:solidFill>
              </a:rPr>
              <a:t>PHA Sales and Marketing Seminar </a:t>
            </a:r>
            <a:r>
              <a:rPr lang="es-ES" sz="2000" b="1" dirty="0">
                <a:solidFill>
                  <a:srgbClr val="AFB32E"/>
                </a:solidFill>
              </a:rPr>
              <a:t>Barcelona 2018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93237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8512" y="897870"/>
            <a:ext cx="7086601" cy="883660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 smtClean="0">
                <a:solidFill>
                  <a:schemeClr val="tx2"/>
                </a:solidFill>
                <a:cs typeface="Lucida Sans"/>
              </a:rPr>
              <a:t>Market </a:t>
            </a:r>
            <a:r>
              <a:rPr lang="hu-HU" sz="2800" b="1" spc="-28" dirty="0" err="1" smtClean="0">
                <a:solidFill>
                  <a:schemeClr val="tx2"/>
                </a:solidFill>
                <a:cs typeface="Lucida Sans"/>
              </a:rPr>
              <a:t>focus</a:t>
            </a:r>
            <a:endParaRPr lang="es-ES" sz="2800" b="1" spc="-28" dirty="0">
              <a:solidFill>
                <a:schemeClr val="tx2"/>
              </a:solidFill>
              <a:cs typeface="Lucida Sans"/>
            </a:endParaRPr>
          </a:p>
          <a:p>
            <a:pPr marL="8975">
              <a:spcBef>
                <a:spcPts val="71"/>
              </a:spcBef>
            </a:pPr>
            <a:r>
              <a:rPr lang="hu-HU" sz="2800" dirty="0">
                <a:solidFill>
                  <a:srgbClr val="AFB32E"/>
                </a:solidFill>
                <a:cs typeface="Lucida Sans"/>
              </a:rPr>
              <a:t>Non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residental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- General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contractors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,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investors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</a:t>
            </a:r>
            <a:endParaRPr sz="2800" dirty="0">
              <a:solidFill>
                <a:srgbClr val="AFB32E"/>
              </a:solidFill>
              <a:cs typeface="Lucida San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0175535-0F40-4F00-A305-0CD3E9ADD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E6613336-731B-47E2-95E6-DE2CA9D2E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151372"/>
            <a:ext cx="1405128" cy="1405128"/>
          </a:xfrm>
          <a:prstGeom prst="rect">
            <a:avLst/>
          </a:prstGeom>
        </p:spPr>
      </p:pic>
      <p:sp>
        <p:nvSpPr>
          <p:cNvPr id="16" name="object 14">
            <a:extLst>
              <a:ext uri="{FF2B5EF4-FFF2-40B4-BE49-F238E27FC236}">
                <a16:creationId xmlns="" xmlns:a16="http://schemas.microsoft.com/office/drawing/2014/main" id="{CF4660E4-076E-4E6E-AEBE-C97122D66D04}"/>
              </a:ext>
            </a:extLst>
          </p:cNvPr>
          <p:cNvSpPr/>
          <p:nvPr/>
        </p:nvSpPr>
        <p:spPr>
          <a:xfrm>
            <a:off x="1774588" y="-5365750"/>
            <a:ext cx="143112" cy="10941883"/>
          </a:xfrm>
          <a:custGeom>
            <a:avLst/>
            <a:gdLst/>
            <a:ahLst/>
            <a:cxnLst/>
            <a:rect l="l" t="t" r="r" b="b"/>
            <a:pathLst>
              <a:path w="180340" h="3600450">
                <a:moveTo>
                  <a:pt x="0" y="3600005"/>
                </a:moveTo>
                <a:lnTo>
                  <a:pt x="180009" y="3600005"/>
                </a:lnTo>
                <a:lnTo>
                  <a:pt x="180009" y="0"/>
                </a:lnTo>
                <a:lnTo>
                  <a:pt x="0" y="0"/>
                </a:lnTo>
                <a:lnTo>
                  <a:pt x="0" y="3600005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9E0F34EA-9D1A-442A-B788-ED5D755E2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79DB4E1E-2C05-4A16-96A6-FC3F2FE6B5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  <p:sp>
        <p:nvSpPr>
          <p:cNvPr id="10" name="Rectángulo 14">
            <a:extLst>
              <a:ext uri="{FF2B5EF4-FFF2-40B4-BE49-F238E27FC236}">
                <a16:creationId xmlns="" xmlns:a16="http://schemas.microsoft.com/office/drawing/2014/main" id="{6AFD29EB-77BF-4EC7-90FD-F18CF6960A70}"/>
              </a:ext>
            </a:extLst>
          </p:cNvPr>
          <p:cNvSpPr/>
          <p:nvPr/>
        </p:nvSpPr>
        <p:spPr>
          <a:xfrm>
            <a:off x="2222500" y="2014179"/>
            <a:ext cx="784832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solidFill>
                  <a:schemeClr val="tx2"/>
                </a:solidFill>
              </a:rPr>
              <a:t>4. </a:t>
            </a:r>
            <a:r>
              <a:rPr lang="hu-HU" sz="2000" b="1" dirty="0" err="1">
                <a:solidFill>
                  <a:schemeClr val="tx2"/>
                </a:solidFill>
              </a:rPr>
              <a:t>Bid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request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type</a:t>
            </a: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hu-HU" sz="2000" b="1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err="1"/>
              <a:t>Concept</a:t>
            </a:r>
            <a:r>
              <a:rPr lang="hu-HU" dirty="0"/>
              <a:t> </a:t>
            </a:r>
            <a:r>
              <a:rPr lang="hu-HU" dirty="0" err="1"/>
              <a:t>plans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err="1"/>
              <a:t>Authorization</a:t>
            </a:r>
            <a:r>
              <a:rPr lang="hu-HU" dirty="0"/>
              <a:t> </a:t>
            </a:r>
            <a:r>
              <a:rPr lang="hu-HU" dirty="0" err="1"/>
              <a:t>plans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err="1"/>
              <a:t>Detailed</a:t>
            </a:r>
            <a:r>
              <a:rPr lang="hu-HU" dirty="0"/>
              <a:t> </a:t>
            </a:r>
            <a:r>
              <a:rPr lang="hu-HU" dirty="0" err="1"/>
              <a:t>execution</a:t>
            </a:r>
            <a:r>
              <a:rPr lang="hu-HU" dirty="0"/>
              <a:t> </a:t>
            </a:r>
            <a:r>
              <a:rPr lang="hu-HU" dirty="0" err="1"/>
              <a:t>plans</a:t>
            </a: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hu-HU" sz="2000" b="1" dirty="0">
              <a:solidFill>
                <a:schemeClr val="tx2"/>
              </a:solidFill>
            </a:endParaRPr>
          </a:p>
          <a:p>
            <a:pPr algn="just"/>
            <a:r>
              <a:rPr lang="hu-HU" sz="2000" b="1" dirty="0">
                <a:solidFill>
                  <a:schemeClr val="tx2"/>
                </a:solidFill>
              </a:rPr>
              <a:t>5.    </a:t>
            </a:r>
            <a:r>
              <a:rPr lang="hu-HU" sz="2000" b="1" dirty="0" err="1">
                <a:solidFill>
                  <a:schemeClr val="tx2"/>
                </a:solidFill>
              </a:rPr>
              <a:t>Offered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services</a:t>
            </a: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es-ES" sz="20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Statical</a:t>
            </a:r>
            <a:r>
              <a:rPr lang="hu-HU" dirty="0"/>
              <a:t> </a:t>
            </a:r>
            <a:r>
              <a:rPr lang="hu-HU" dirty="0" err="1"/>
              <a:t>calculations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Production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Transportation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Assembly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Topping</a:t>
            </a:r>
            <a:r>
              <a:rPr lang="hu-HU" dirty="0"/>
              <a:t> </a:t>
            </a:r>
            <a:r>
              <a:rPr lang="hu-HU" dirty="0" err="1"/>
              <a:t>concrete</a:t>
            </a:r>
            <a:r>
              <a:rPr lang="hu-HU" dirty="0"/>
              <a:t> (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asked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)</a:t>
            </a:r>
          </a:p>
          <a:p>
            <a:pPr lvl="2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2485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42A4A6C-8911-4DB3-A63C-DC550BE31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28" y="6593831"/>
            <a:ext cx="1365600" cy="4606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5109A59-D6BA-4277-B02F-ABD2232E4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41" y="6121584"/>
            <a:ext cx="1405128" cy="140512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4D03A27-E6C2-4921-BCD2-DDE9251F4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6375215"/>
            <a:ext cx="1066799" cy="156663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="" xmlns:a16="http://schemas.microsoft.com/office/drawing/2014/main" id="{EC8B36AC-190E-4145-9103-ABBD00FF6D12}"/>
              </a:ext>
            </a:extLst>
          </p:cNvPr>
          <p:cNvSpPr/>
          <p:nvPr/>
        </p:nvSpPr>
        <p:spPr>
          <a:xfrm>
            <a:off x="0" y="5716974"/>
            <a:ext cx="10693400" cy="194876"/>
          </a:xfrm>
          <a:custGeom>
            <a:avLst/>
            <a:gdLst/>
            <a:ahLst/>
            <a:cxnLst/>
            <a:rect l="l" t="t" r="r" b="b"/>
            <a:pathLst>
              <a:path w="7560309" h="180340">
                <a:moveTo>
                  <a:pt x="0" y="179997"/>
                </a:moveTo>
                <a:lnTo>
                  <a:pt x="7560005" y="179997"/>
                </a:lnTo>
                <a:lnTo>
                  <a:pt x="7560005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10" name="CuadroTexto 7">
            <a:extLst>
              <a:ext uri="{FF2B5EF4-FFF2-40B4-BE49-F238E27FC236}">
                <a16:creationId xmlns="" xmlns:a16="http://schemas.microsoft.com/office/drawing/2014/main" id="{E5810860-6BA0-4760-865C-18C1E6091312}"/>
              </a:ext>
            </a:extLst>
          </p:cNvPr>
          <p:cNvSpPr txBox="1"/>
          <p:nvPr/>
        </p:nvSpPr>
        <p:spPr>
          <a:xfrm>
            <a:off x="1993900" y="194500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AFB32E"/>
                </a:solidFill>
              </a:rPr>
              <a:t>2.1</a:t>
            </a:r>
            <a:r>
              <a:rPr lang="es-ES" sz="4000" b="1" dirty="0" smtClean="0">
                <a:solidFill>
                  <a:srgbClr val="AFB32E"/>
                </a:solidFill>
              </a:rPr>
              <a:t>. </a:t>
            </a:r>
            <a:r>
              <a:rPr lang="hu-HU" sz="4000" b="1" dirty="0" err="1">
                <a:solidFill>
                  <a:schemeClr val="tx2"/>
                </a:solidFill>
              </a:rPr>
              <a:t>Offers</a:t>
            </a:r>
            <a:r>
              <a:rPr lang="hu-HU" sz="4000" b="1" dirty="0">
                <a:solidFill>
                  <a:schemeClr val="tx2"/>
                </a:solidFill>
              </a:rPr>
              <a:t> and </a:t>
            </a:r>
            <a:r>
              <a:rPr lang="hu-HU" sz="4000" b="1" dirty="0" err="1">
                <a:solidFill>
                  <a:schemeClr val="tx2"/>
                </a:solidFill>
              </a:rPr>
              <a:t>quote</a:t>
            </a:r>
            <a:r>
              <a:rPr lang="hu-HU" sz="4000" b="1" dirty="0">
                <a:solidFill>
                  <a:schemeClr val="tx2"/>
                </a:solidFill>
              </a:rPr>
              <a:t> </a:t>
            </a:r>
            <a:r>
              <a:rPr lang="hu-HU" sz="4000" b="1" dirty="0" err="1">
                <a:solidFill>
                  <a:schemeClr val="tx2"/>
                </a:solidFill>
              </a:rPr>
              <a:t>chasing</a:t>
            </a:r>
            <a:endParaRPr lang="es-E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78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12CFFE99-CEBE-40BF-BB27-D0FDBCEFB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767382"/>
            <a:ext cx="1365600" cy="46063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25E6D307-AF19-4D6B-A981-C9B2B93B7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25B61AB-7F44-4DB5-B8D1-780F9CB11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151372"/>
            <a:ext cx="1405128" cy="14051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A533C09-D07C-40B2-A27A-A7E05DA26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9B87E7F8-B948-4CB4-99B0-0B71926A7829}"/>
              </a:ext>
            </a:extLst>
          </p:cNvPr>
          <p:cNvSpPr/>
          <p:nvPr/>
        </p:nvSpPr>
        <p:spPr>
          <a:xfrm>
            <a:off x="2146300" y="1736402"/>
            <a:ext cx="403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180975">
              <a:buFont typeface="Arial" panose="020B0604020202020204" pitchFamily="34" charset="0"/>
              <a:buChar char="•"/>
            </a:pPr>
            <a:r>
              <a:rPr lang="hu-HU" dirty="0"/>
              <a:t>E- mail</a:t>
            </a:r>
            <a:r>
              <a:rPr lang="es-ES" dirty="0"/>
              <a:t> </a:t>
            </a:r>
            <a:r>
              <a:rPr lang="hu-HU" dirty="0"/>
              <a:t>/ </a:t>
            </a:r>
            <a:r>
              <a:rPr lang="hu-HU" dirty="0" err="1"/>
              <a:t>phone</a:t>
            </a:r>
            <a:endParaRPr lang="hu-HU" dirty="0"/>
          </a:p>
          <a:p>
            <a:pPr marL="361950" lvl="1" indent="-180975">
              <a:buFont typeface="Arial" panose="020B0604020202020204" pitchFamily="34" charset="0"/>
              <a:buChar char="•"/>
            </a:pPr>
            <a:r>
              <a:rPr lang="hu-HU" dirty="0" err="1"/>
              <a:t>Authorization</a:t>
            </a:r>
            <a:r>
              <a:rPr lang="hu-HU" dirty="0"/>
              <a:t> </a:t>
            </a:r>
            <a:r>
              <a:rPr lang="hu-HU" dirty="0" err="1"/>
              <a:t>plan</a:t>
            </a:r>
            <a:endParaRPr lang="hu-HU" dirty="0"/>
          </a:p>
          <a:p>
            <a:pPr marL="361950" lvl="1" indent="-180975">
              <a:buFont typeface="Arial" panose="020B0604020202020204" pitchFamily="34" charset="0"/>
              <a:buChar char="•"/>
            </a:pPr>
            <a:r>
              <a:rPr lang="hu-HU" dirty="0"/>
              <a:t>Bill of </a:t>
            </a:r>
            <a:r>
              <a:rPr lang="hu-HU" dirty="0" err="1"/>
              <a:t>quantity</a:t>
            </a:r>
            <a:endParaRPr lang="hu-HU" dirty="0"/>
          </a:p>
          <a:p>
            <a:pPr marL="361950" lvl="1" indent="-180975">
              <a:buFont typeface="Arial" panose="020B0604020202020204" pitchFamily="34" charset="0"/>
              <a:buChar char="•"/>
            </a:pP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hollow</a:t>
            </a:r>
            <a:r>
              <a:rPr lang="hu-HU" dirty="0"/>
              <a:t> </a:t>
            </a:r>
            <a:r>
              <a:rPr lang="hu-HU" dirty="0" err="1"/>
              <a:t>core</a:t>
            </a:r>
            <a:r>
              <a:rPr lang="hu-HU" dirty="0"/>
              <a:t> </a:t>
            </a:r>
            <a:r>
              <a:rPr lang="hu-HU" dirty="0" err="1"/>
              <a:t>slab</a:t>
            </a:r>
            <a:endParaRPr lang="hu-HU" dirty="0"/>
          </a:p>
          <a:p>
            <a:pPr marL="361950" lvl="1" indent="-180975">
              <a:buFont typeface="Arial" panose="020B0604020202020204" pitchFamily="34" charset="0"/>
              <a:buChar char="•"/>
            </a:pPr>
            <a:r>
              <a:rPr lang="hu-HU" dirty="0" err="1"/>
              <a:t>Pre</a:t>
            </a:r>
            <a:r>
              <a:rPr lang="hu-HU" dirty="0"/>
              <a:t> design </a:t>
            </a:r>
            <a:r>
              <a:rPr lang="hu-HU" dirty="0" err="1"/>
              <a:t>support</a:t>
            </a:r>
            <a:r>
              <a:rPr lang="hu-HU" dirty="0"/>
              <a:t> (</a:t>
            </a:r>
            <a:r>
              <a:rPr lang="hu-HU" dirty="0" err="1"/>
              <a:t>previously</a:t>
            </a:r>
            <a:r>
              <a:rPr lang="hu-HU" dirty="0"/>
              <a:t>)</a:t>
            </a:r>
            <a:endParaRPr lang="es-ES" dirty="0"/>
          </a:p>
          <a:p>
            <a:pPr lvl="2"/>
            <a:endParaRPr lang="es-ES" dirty="0"/>
          </a:p>
        </p:txBody>
      </p:sp>
      <p:sp>
        <p:nvSpPr>
          <p:cNvPr id="9" name="object 14"/>
          <p:cNvSpPr/>
          <p:nvPr/>
        </p:nvSpPr>
        <p:spPr>
          <a:xfrm>
            <a:off x="1774588" y="-5365750"/>
            <a:ext cx="143112" cy="10941883"/>
          </a:xfrm>
          <a:custGeom>
            <a:avLst/>
            <a:gdLst/>
            <a:ahLst/>
            <a:cxnLst/>
            <a:rect l="l" t="t" r="r" b="b"/>
            <a:pathLst>
              <a:path w="180340" h="3600450">
                <a:moveTo>
                  <a:pt x="0" y="3600005"/>
                </a:moveTo>
                <a:lnTo>
                  <a:pt x="180009" y="3600005"/>
                </a:lnTo>
                <a:lnTo>
                  <a:pt x="180009" y="0"/>
                </a:lnTo>
                <a:lnTo>
                  <a:pt x="0" y="0"/>
                </a:lnTo>
                <a:lnTo>
                  <a:pt x="0" y="3600005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3473450"/>
            <a:ext cx="2140416" cy="321062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1513481"/>
            <a:ext cx="4724400" cy="3149600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="" xmlns:a16="http://schemas.microsoft.com/office/drawing/2014/main" id="{2E5D1E5E-5E57-4AD7-B3B0-7400B5620DDE}"/>
              </a:ext>
            </a:extLst>
          </p:cNvPr>
          <p:cNvSpPr txBox="1"/>
          <p:nvPr/>
        </p:nvSpPr>
        <p:spPr>
          <a:xfrm>
            <a:off x="2216150" y="504745"/>
            <a:ext cx="7086601" cy="883660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Offer</a:t>
            </a:r>
            <a:endParaRPr lang="hu-HU" sz="2800" b="1" spc="-28" dirty="0">
              <a:solidFill>
                <a:schemeClr val="tx2"/>
              </a:solidFill>
              <a:cs typeface="Lucida Sans"/>
            </a:endParaRPr>
          </a:p>
          <a:p>
            <a:pPr marL="8975">
              <a:spcBef>
                <a:spcPts val="71"/>
              </a:spcBef>
            </a:pPr>
            <a:r>
              <a:rPr lang="hu-HU" sz="2800" dirty="0" err="1">
                <a:solidFill>
                  <a:srgbClr val="AFB32E"/>
                </a:solidFill>
                <a:cs typeface="Lucida Sans"/>
              </a:rPr>
              <a:t>Getting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equiry</a:t>
            </a:r>
            <a:endParaRPr lang="hu-HU" sz="2800" dirty="0">
              <a:solidFill>
                <a:srgbClr val="AFB32E"/>
              </a:solidFill>
              <a:cs typeface="Lucida Sans"/>
            </a:endParaRPr>
          </a:p>
        </p:txBody>
      </p:sp>
      <p:sp>
        <p:nvSpPr>
          <p:cNvPr id="13" name="Rectángulo 5">
            <a:extLst>
              <a:ext uri="{FF2B5EF4-FFF2-40B4-BE49-F238E27FC236}">
                <a16:creationId xmlns="" xmlns:a16="http://schemas.microsoft.com/office/drawing/2014/main" id="{7D5B3066-9FB0-4EA5-8276-59CEFED56700}"/>
              </a:ext>
            </a:extLst>
          </p:cNvPr>
          <p:cNvSpPr/>
          <p:nvPr/>
        </p:nvSpPr>
        <p:spPr>
          <a:xfrm>
            <a:off x="5956300" y="5070203"/>
            <a:ext cx="403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180975">
              <a:buFont typeface="Arial" panose="020B0604020202020204" pitchFamily="34" charset="0"/>
              <a:buChar char="•"/>
            </a:pPr>
            <a:r>
              <a:rPr lang="hu-HU" dirty="0"/>
              <a:t>100.000m</a:t>
            </a:r>
            <a:r>
              <a:rPr lang="hu-HU" baseline="30000" dirty="0"/>
              <a:t>2</a:t>
            </a:r>
            <a:r>
              <a:rPr lang="hu-HU" dirty="0"/>
              <a:t> </a:t>
            </a:r>
            <a:r>
              <a:rPr lang="hu-HU" dirty="0" err="1"/>
              <a:t>hollowcore</a:t>
            </a:r>
            <a:r>
              <a:rPr lang="hu-HU" dirty="0"/>
              <a:t> </a:t>
            </a:r>
            <a:r>
              <a:rPr lang="hu-HU" dirty="0" err="1"/>
              <a:t>slab</a:t>
            </a:r>
            <a:r>
              <a:rPr lang="es-ES" dirty="0"/>
              <a:t> </a:t>
            </a:r>
            <a:endParaRPr lang="hu-HU" dirty="0"/>
          </a:p>
          <a:p>
            <a:pPr marL="361950" lvl="1" indent="-180975">
              <a:buFont typeface="Arial" panose="020B0604020202020204" pitchFamily="34" charset="0"/>
              <a:buChar char="•"/>
            </a:pPr>
            <a:r>
              <a:rPr lang="hu-HU" dirty="0" err="1"/>
              <a:t>Handover</a:t>
            </a:r>
            <a:r>
              <a:rPr lang="hu-HU" dirty="0"/>
              <a:t> in 7 </a:t>
            </a:r>
            <a:r>
              <a:rPr lang="hu-HU" dirty="0" err="1"/>
              <a:t>months</a:t>
            </a:r>
            <a:endParaRPr lang="hu-HU" dirty="0"/>
          </a:p>
          <a:p>
            <a:pPr marL="361950" lvl="1" indent="-180975">
              <a:buFont typeface="Arial" panose="020B0604020202020204" pitchFamily="34" charset="0"/>
              <a:buChar char="•"/>
            </a:pPr>
            <a:r>
              <a:rPr lang="hu-HU" dirty="0" err="1"/>
              <a:t>Designer</a:t>
            </a:r>
            <a:r>
              <a:rPr lang="hu-HU" dirty="0"/>
              <a:t> </a:t>
            </a:r>
            <a:r>
              <a:rPr lang="hu-HU" dirty="0" err="1"/>
              <a:t>partnership</a:t>
            </a:r>
            <a:endParaRPr lang="hu-HU" dirty="0"/>
          </a:p>
          <a:p>
            <a:pPr marL="361950" lvl="1" indent="-180975">
              <a:buFont typeface="Arial" panose="020B0604020202020204" pitchFamily="34" charset="0"/>
              <a:buChar char="•"/>
            </a:pPr>
            <a:r>
              <a:rPr lang="hu-HU" dirty="0" err="1"/>
              <a:t>Transport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200km</a:t>
            </a:r>
          </a:p>
          <a:p>
            <a:pPr marL="361950" lvl="1" indent="-180975">
              <a:buFont typeface="Arial" panose="020B0604020202020204" pitchFamily="34" charset="0"/>
              <a:buChar char="•"/>
            </a:pPr>
            <a:r>
              <a:rPr lang="hu-HU" dirty="0" err="1"/>
              <a:t>Installation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tower</a:t>
            </a:r>
            <a:r>
              <a:rPr lang="hu-HU" dirty="0"/>
              <a:t> </a:t>
            </a:r>
            <a:r>
              <a:rPr lang="hu-HU" dirty="0" err="1"/>
              <a:t>cranes</a:t>
            </a:r>
            <a:endParaRPr lang="es-ES" dirty="0"/>
          </a:p>
          <a:p>
            <a:pPr lvl="2"/>
            <a:endParaRPr lang="es-ES" dirty="0"/>
          </a:p>
        </p:txBody>
      </p:sp>
      <p:pic>
        <p:nvPicPr>
          <p:cNvPr id="14" name="Kép 13">
            <a:extLst>
              <a:ext uri="{FF2B5EF4-FFF2-40B4-BE49-F238E27FC236}">
                <a16:creationId xmlns="" xmlns:a16="http://schemas.microsoft.com/office/drawing/2014/main" id="{CBB3EE44-BA28-4A83-B013-D1C6235C436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8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2600" y="3203599"/>
            <a:ext cx="4648200" cy="316838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000" b="1" dirty="0" err="1">
                <a:solidFill>
                  <a:schemeClr val="tx2"/>
                </a:solidFill>
              </a:rPr>
              <a:t>Selection</a:t>
            </a:r>
            <a:r>
              <a:rPr lang="hu-HU" sz="2000" b="1" dirty="0">
                <a:solidFill>
                  <a:schemeClr val="tx2"/>
                </a:solidFill>
              </a:rPr>
              <a:t> of standard </a:t>
            </a:r>
            <a:r>
              <a:rPr lang="hu-HU" sz="2000" b="1" dirty="0" err="1">
                <a:solidFill>
                  <a:schemeClr val="tx2"/>
                </a:solidFill>
              </a:rPr>
              <a:t>elements</a:t>
            </a:r>
            <a:endParaRPr lang="es-ES" sz="2000" b="1" dirty="0">
              <a:solidFill>
                <a:schemeClr val="tx2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74588" y="-5365750"/>
            <a:ext cx="143112" cy="10941883"/>
          </a:xfrm>
          <a:custGeom>
            <a:avLst/>
            <a:gdLst/>
            <a:ahLst/>
            <a:cxnLst/>
            <a:rect l="l" t="t" r="r" b="b"/>
            <a:pathLst>
              <a:path w="180340" h="3600450">
                <a:moveTo>
                  <a:pt x="0" y="3600005"/>
                </a:moveTo>
                <a:lnTo>
                  <a:pt x="180009" y="3600005"/>
                </a:lnTo>
                <a:lnTo>
                  <a:pt x="180009" y="0"/>
                </a:lnTo>
                <a:lnTo>
                  <a:pt x="0" y="0"/>
                </a:lnTo>
                <a:lnTo>
                  <a:pt x="0" y="3600005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12CFFE99-CEBE-40BF-BB27-D0FDBCEFB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767382"/>
            <a:ext cx="1365600" cy="46063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25E6D307-AF19-4D6B-A981-C9B2B93B7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25B61AB-7F44-4DB5-B8D1-780F9CB11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151372"/>
            <a:ext cx="1405128" cy="14051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A533C09-D07C-40B2-A27A-A7E05DA26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506" y="3696979"/>
            <a:ext cx="4724194" cy="2276453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4197" y="6141022"/>
            <a:ext cx="1911441" cy="595752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4370151" y="6216650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hu-HU" b="1" dirty="0">
                <a:solidFill>
                  <a:schemeClr val="tx2"/>
                </a:solidFill>
              </a:rPr>
              <a:t>FF265/B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="" xmlns:a16="http://schemas.microsoft.com/office/drawing/2014/main" id="{DDA76F2A-2F51-4872-994E-82A0824DB6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b="16916"/>
          <a:stretch/>
        </p:blipFill>
        <p:spPr>
          <a:xfrm>
            <a:off x="6952372" y="577850"/>
            <a:ext cx="3293314" cy="2209800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="" xmlns:a16="http://schemas.microsoft.com/office/drawing/2014/main" id="{5672CBBE-E9CF-4CC4-9304-D4DB46AEE6DC}"/>
              </a:ext>
            </a:extLst>
          </p:cNvPr>
          <p:cNvSpPr txBox="1"/>
          <p:nvPr/>
        </p:nvSpPr>
        <p:spPr>
          <a:xfrm>
            <a:off x="2216150" y="504745"/>
            <a:ext cx="7086601" cy="883660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Offer</a:t>
            </a:r>
            <a:endParaRPr lang="hu-HU" sz="2800" b="1" spc="-28" dirty="0">
              <a:solidFill>
                <a:schemeClr val="tx2"/>
              </a:solidFill>
              <a:cs typeface="Lucida Sans"/>
            </a:endParaRPr>
          </a:p>
          <a:p>
            <a:pPr marL="8975">
              <a:spcBef>
                <a:spcPts val="71"/>
              </a:spcBef>
            </a:pPr>
            <a:r>
              <a:rPr lang="hu-HU" sz="2800" dirty="0" err="1">
                <a:solidFill>
                  <a:srgbClr val="AFB32E"/>
                </a:solidFill>
                <a:cs typeface="Lucida Sans"/>
              </a:rPr>
              <a:t>Technical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/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Sales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needs</a:t>
            </a:r>
            <a:endParaRPr lang="hu-HU" sz="2800" dirty="0">
              <a:solidFill>
                <a:srgbClr val="AFB32E"/>
              </a:solidFill>
              <a:cs typeface="Lucida Sans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4C0251EC-D287-4564-8665-519EB8289D2C}"/>
              </a:ext>
            </a:extLst>
          </p:cNvPr>
          <p:cNvSpPr/>
          <p:nvPr/>
        </p:nvSpPr>
        <p:spPr>
          <a:xfrm>
            <a:off x="1910911" y="1505174"/>
            <a:ext cx="53467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Loads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Spans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Statical</a:t>
            </a:r>
            <a:r>
              <a:rPr lang="hu-HU" dirty="0"/>
              <a:t> </a:t>
            </a:r>
            <a:r>
              <a:rPr lang="hu-HU" dirty="0" err="1"/>
              <a:t>calculations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Fire</a:t>
            </a:r>
            <a:r>
              <a:rPr lang="hu-HU" dirty="0"/>
              <a:t> </a:t>
            </a:r>
            <a:r>
              <a:rPr lang="hu-HU" dirty="0" err="1"/>
              <a:t>resistency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Special</a:t>
            </a:r>
            <a:r>
              <a:rPr lang="hu-HU" dirty="0"/>
              <a:t> </a:t>
            </a:r>
            <a:r>
              <a:rPr lang="hu-HU" dirty="0" err="1"/>
              <a:t>requirements</a:t>
            </a:r>
            <a:r>
              <a:rPr lang="hu-HU" dirty="0"/>
              <a:t> (</a:t>
            </a:r>
            <a:r>
              <a:rPr lang="hu-HU" dirty="0" err="1"/>
              <a:t>deflection</a:t>
            </a:r>
            <a:r>
              <a:rPr lang="hu-HU" dirty="0"/>
              <a:t> limit)</a:t>
            </a:r>
          </a:p>
        </p:txBody>
      </p:sp>
      <p:sp>
        <p:nvSpPr>
          <p:cNvPr id="20" name="Téglalap 19">
            <a:extLst>
              <a:ext uri="{FF2B5EF4-FFF2-40B4-BE49-F238E27FC236}">
                <a16:creationId xmlns="" xmlns:a16="http://schemas.microsoft.com/office/drawing/2014/main" id="{8635ADF2-C3F0-4297-8D19-41BF7750FEFF}"/>
              </a:ext>
            </a:extLst>
          </p:cNvPr>
          <p:cNvSpPr/>
          <p:nvPr/>
        </p:nvSpPr>
        <p:spPr>
          <a:xfrm>
            <a:off x="7327900" y="3705436"/>
            <a:ext cx="32933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Pricing</a:t>
            </a:r>
            <a:endParaRPr lang="hu-HU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dirty="0"/>
              <a:t>Design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dirty="0" err="1"/>
              <a:t>Production</a:t>
            </a:r>
            <a:endParaRPr lang="hu-HU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dirty="0" err="1"/>
              <a:t>Transport</a:t>
            </a:r>
            <a:endParaRPr lang="hu-HU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dirty="0" err="1"/>
              <a:t>Assebly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Deadline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Finance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Legal</a:t>
            </a:r>
            <a:endParaRPr lang="hu-HU" dirty="0"/>
          </a:p>
        </p:txBody>
      </p:sp>
      <p:pic>
        <p:nvPicPr>
          <p:cNvPr id="21" name="Kép 20">
            <a:extLst>
              <a:ext uri="{FF2B5EF4-FFF2-40B4-BE49-F238E27FC236}">
                <a16:creationId xmlns="" xmlns:a16="http://schemas.microsoft.com/office/drawing/2014/main" id="{8DA6622E-6804-4346-A2FB-CBF190529C4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86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0175535-0F40-4F00-A305-0CD3E9ADD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E6613336-731B-47E2-95E6-DE2CA9D2E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151372"/>
            <a:ext cx="1405128" cy="1405128"/>
          </a:xfrm>
          <a:prstGeom prst="rect">
            <a:avLst/>
          </a:prstGeom>
        </p:spPr>
      </p:pic>
      <p:sp>
        <p:nvSpPr>
          <p:cNvPr id="16" name="object 14">
            <a:extLst>
              <a:ext uri="{FF2B5EF4-FFF2-40B4-BE49-F238E27FC236}">
                <a16:creationId xmlns="" xmlns:a16="http://schemas.microsoft.com/office/drawing/2014/main" id="{CF4660E4-076E-4E6E-AEBE-C97122D66D04}"/>
              </a:ext>
            </a:extLst>
          </p:cNvPr>
          <p:cNvSpPr/>
          <p:nvPr/>
        </p:nvSpPr>
        <p:spPr>
          <a:xfrm>
            <a:off x="1774588" y="-5365750"/>
            <a:ext cx="143112" cy="10941883"/>
          </a:xfrm>
          <a:custGeom>
            <a:avLst/>
            <a:gdLst/>
            <a:ahLst/>
            <a:cxnLst/>
            <a:rect l="l" t="t" r="r" b="b"/>
            <a:pathLst>
              <a:path w="180340" h="3600450">
                <a:moveTo>
                  <a:pt x="0" y="3600005"/>
                </a:moveTo>
                <a:lnTo>
                  <a:pt x="180009" y="3600005"/>
                </a:lnTo>
                <a:lnTo>
                  <a:pt x="180009" y="0"/>
                </a:lnTo>
                <a:lnTo>
                  <a:pt x="0" y="0"/>
                </a:lnTo>
                <a:lnTo>
                  <a:pt x="0" y="3600005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9E0F34EA-9D1A-442A-B788-ED5D755E2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79DB4E1E-2C05-4A16-96A6-FC3F2FE6B5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  <p:sp>
        <p:nvSpPr>
          <p:cNvPr id="13" name="Rectángulo 14">
            <a:extLst>
              <a:ext uri="{FF2B5EF4-FFF2-40B4-BE49-F238E27FC236}">
                <a16:creationId xmlns="" xmlns:a16="http://schemas.microsoft.com/office/drawing/2014/main" id="{6AFD29EB-77BF-4EC7-90FD-F18CF6960A70}"/>
              </a:ext>
            </a:extLst>
          </p:cNvPr>
          <p:cNvSpPr/>
          <p:nvPr/>
        </p:nvSpPr>
        <p:spPr>
          <a:xfrm>
            <a:off x="2263958" y="1499022"/>
            <a:ext cx="323514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hu-HU" sz="2000" b="1" dirty="0" err="1">
                <a:solidFill>
                  <a:schemeClr val="tx2"/>
                </a:solidFill>
              </a:rPr>
              <a:t>Contents</a:t>
            </a:r>
            <a:r>
              <a:rPr lang="hu-HU" sz="2000" b="1" dirty="0">
                <a:solidFill>
                  <a:schemeClr val="tx2"/>
                </a:solidFill>
              </a:rPr>
              <a:t> of </a:t>
            </a:r>
            <a:r>
              <a:rPr lang="hu-HU" sz="2000" b="1" dirty="0" err="1">
                <a:solidFill>
                  <a:schemeClr val="tx2"/>
                </a:solidFill>
              </a:rPr>
              <a:t>bid</a:t>
            </a: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es-ES" sz="20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Detailed</a:t>
            </a:r>
            <a:r>
              <a:rPr lang="hu-HU" dirty="0"/>
              <a:t> </a:t>
            </a:r>
            <a:r>
              <a:rPr lang="hu-HU" dirty="0" err="1"/>
              <a:t>element</a:t>
            </a:r>
            <a:r>
              <a:rPr lang="hu-HU" dirty="0"/>
              <a:t> </a:t>
            </a:r>
            <a:r>
              <a:rPr lang="hu-HU" dirty="0" err="1"/>
              <a:t>lists</a:t>
            </a:r>
            <a:r>
              <a:rPr lang="hu-HU" dirty="0"/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Lenghts</a:t>
            </a:r>
            <a:endParaRPr lang="hu-HU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Cross-sections</a:t>
            </a:r>
            <a:endParaRPr lang="hu-HU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Reinforments</a:t>
            </a:r>
            <a:endParaRPr lang="hu-HU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Quantities</a:t>
            </a:r>
            <a:endParaRPr lang="hu-HU" dirty="0"/>
          </a:p>
          <a:p>
            <a:pPr lvl="2"/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Prices</a:t>
            </a:r>
            <a:r>
              <a:rPr lang="hu-HU" dirty="0"/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/>
              <a:t>Design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Production</a:t>
            </a:r>
            <a:endParaRPr lang="hu-HU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Transport</a:t>
            </a:r>
            <a:endParaRPr lang="hu-HU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/>
              <a:t>Assembly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/>
              <a:t>Topping</a:t>
            </a:r>
          </a:p>
          <a:p>
            <a:pPr lvl="2"/>
            <a:endParaRPr lang="es-ES" dirty="0"/>
          </a:p>
        </p:txBody>
      </p:sp>
      <p:sp>
        <p:nvSpPr>
          <p:cNvPr id="10" name="object 2">
            <a:extLst>
              <a:ext uri="{FF2B5EF4-FFF2-40B4-BE49-F238E27FC236}">
                <a16:creationId xmlns="" xmlns:a16="http://schemas.microsoft.com/office/drawing/2014/main" id="{444DD1CB-71DC-45BB-AACE-BB0AACB474B3}"/>
              </a:ext>
            </a:extLst>
          </p:cNvPr>
          <p:cNvSpPr txBox="1"/>
          <p:nvPr/>
        </p:nvSpPr>
        <p:spPr>
          <a:xfrm>
            <a:off x="2216150" y="504745"/>
            <a:ext cx="7086601" cy="883660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Offer</a:t>
            </a:r>
            <a:endParaRPr lang="hu-HU" sz="2800" b="1" spc="-28" dirty="0">
              <a:solidFill>
                <a:schemeClr val="tx2"/>
              </a:solidFill>
              <a:cs typeface="Lucida Sans"/>
            </a:endParaRPr>
          </a:p>
          <a:p>
            <a:pPr marL="8975">
              <a:spcBef>
                <a:spcPts val="71"/>
              </a:spcBef>
            </a:pPr>
            <a:r>
              <a:rPr lang="hu-HU" sz="2800" dirty="0" err="1">
                <a:solidFill>
                  <a:srgbClr val="AFB32E"/>
                </a:solidFill>
                <a:cs typeface="Lucida Sans"/>
              </a:rPr>
              <a:t>Quote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format</a:t>
            </a:r>
            <a:endParaRPr lang="hu-HU" sz="2800" dirty="0">
              <a:solidFill>
                <a:srgbClr val="AFB32E"/>
              </a:solidFill>
              <a:cs typeface="Lucida Sans"/>
            </a:endParaRPr>
          </a:p>
        </p:txBody>
      </p:sp>
      <p:sp>
        <p:nvSpPr>
          <p:cNvPr id="14" name="Rectángulo 14">
            <a:extLst>
              <a:ext uri="{FF2B5EF4-FFF2-40B4-BE49-F238E27FC236}">
                <a16:creationId xmlns="" xmlns:a16="http://schemas.microsoft.com/office/drawing/2014/main" id="{590B2439-F201-42B6-94A2-C2F0AAF855A9}"/>
              </a:ext>
            </a:extLst>
          </p:cNvPr>
          <p:cNvSpPr/>
          <p:nvPr/>
        </p:nvSpPr>
        <p:spPr>
          <a:xfrm>
            <a:off x="5346700" y="1499022"/>
            <a:ext cx="323514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es-ES" sz="20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Quality</a:t>
            </a:r>
            <a:r>
              <a:rPr lang="hu-HU" dirty="0"/>
              <a:t> and </a:t>
            </a:r>
            <a:r>
              <a:rPr lang="hu-HU" dirty="0" err="1"/>
              <a:t>guarantee</a:t>
            </a:r>
            <a:r>
              <a:rPr lang="hu-HU" dirty="0"/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Statements</a:t>
            </a:r>
            <a:endParaRPr lang="hu-HU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Standards</a:t>
            </a:r>
            <a:endParaRPr lang="hu-HU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Quality</a:t>
            </a:r>
            <a:r>
              <a:rPr lang="hu-HU" dirty="0"/>
              <a:t> </a:t>
            </a:r>
            <a:r>
              <a:rPr lang="hu-HU" dirty="0" err="1"/>
              <a:t>assurance</a:t>
            </a:r>
            <a:endParaRPr lang="hu-HU" dirty="0"/>
          </a:p>
          <a:p>
            <a:pPr lvl="2"/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Finance</a:t>
            </a:r>
            <a:r>
              <a:rPr lang="hu-HU" dirty="0"/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Invoicing</a:t>
            </a:r>
            <a:endParaRPr lang="hu-HU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Payments</a:t>
            </a:r>
            <a:endParaRPr lang="hu-HU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Retentions</a:t>
            </a:r>
            <a:endParaRPr lang="hu-HU" dirty="0"/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C0D35FB0-7A39-467E-AADA-68FCB15D921E}"/>
              </a:ext>
            </a:extLst>
          </p:cNvPr>
          <p:cNvSpPr/>
          <p:nvPr/>
        </p:nvSpPr>
        <p:spPr>
          <a:xfrm>
            <a:off x="5346700" y="4905545"/>
            <a:ext cx="3235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Deadlines</a:t>
            </a:r>
            <a:r>
              <a:rPr lang="hu-HU" dirty="0"/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Schedueling</a:t>
            </a:r>
            <a:endParaRPr lang="hu-HU" dirty="0"/>
          </a:p>
        </p:txBody>
      </p:sp>
      <p:sp>
        <p:nvSpPr>
          <p:cNvPr id="17" name="Rectángulo 14">
            <a:extLst>
              <a:ext uri="{FF2B5EF4-FFF2-40B4-BE49-F238E27FC236}">
                <a16:creationId xmlns="" xmlns:a16="http://schemas.microsoft.com/office/drawing/2014/main" id="{D1D7B491-D124-4755-9B29-1F187B08B026}"/>
              </a:ext>
            </a:extLst>
          </p:cNvPr>
          <p:cNvSpPr/>
          <p:nvPr/>
        </p:nvSpPr>
        <p:spPr>
          <a:xfrm>
            <a:off x="2852035" y="5840196"/>
            <a:ext cx="4989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Delivery</a:t>
            </a:r>
            <a:r>
              <a:rPr lang="hu-HU" dirty="0"/>
              <a:t> </a:t>
            </a:r>
            <a:r>
              <a:rPr lang="hu-HU" dirty="0" err="1"/>
              <a:t>channel</a:t>
            </a:r>
            <a:r>
              <a:rPr lang="hu-HU" dirty="0"/>
              <a:t> in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phase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e-mail</a:t>
            </a:r>
          </a:p>
        </p:txBody>
      </p:sp>
    </p:spTree>
    <p:extLst>
      <p:ext uri="{BB962C8B-B14F-4D97-AF65-F5344CB8AC3E}">
        <p14:creationId xmlns:p14="http://schemas.microsoft.com/office/powerpoint/2010/main" val="2467261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42A4A6C-8911-4DB3-A63C-DC550BE31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28" y="6593831"/>
            <a:ext cx="1365600" cy="4606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5109A59-D6BA-4277-B02F-ABD2232E4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41" y="6121584"/>
            <a:ext cx="1405128" cy="140512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4D03A27-E6C2-4921-BCD2-DDE9251F4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6375215"/>
            <a:ext cx="1066799" cy="156663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="" xmlns:a16="http://schemas.microsoft.com/office/drawing/2014/main" id="{EC8B36AC-190E-4145-9103-ABBD00FF6D12}"/>
              </a:ext>
            </a:extLst>
          </p:cNvPr>
          <p:cNvSpPr/>
          <p:nvPr/>
        </p:nvSpPr>
        <p:spPr>
          <a:xfrm>
            <a:off x="0" y="5716974"/>
            <a:ext cx="10693400" cy="194876"/>
          </a:xfrm>
          <a:custGeom>
            <a:avLst/>
            <a:gdLst/>
            <a:ahLst/>
            <a:cxnLst/>
            <a:rect l="l" t="t" r="r" b="b"/>
            <a:pathLst>
              <a:path w="7560309" h="180340">
                <a:moveTo>
                  <a:pt x="0" y="179997"/>
                </a:moveTo>
                <a:lnTo>
                  <a:pt x="7560005" y="179997"/>
                </a:lnTo>
                <a:lnTo>
                  <a:pt x="7560005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10" name="CuadroTexto 7">
            <a:extLst>
              <a:ext uri="{FF2B5EF4-FFF2-40B4-BE49-F238E27FC236}">
                <a16:creationId xmlns="" xmlns:a16="http://schemas.microsoft.com/office/drawing/2014/main" id="{E5810860-6BA0-4760-865C-18C1E6091312}"/>
              </a:ext>
            </a:extLst>
          </p:cNvPr>
          <p:cNvSpPr txBox="1"/>
          <p:nvPr/>
        </p:nvSpPr>
        <p:spPr>
          <a:xfrm>
            <a:off x="1993900" y="194500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AFB32E"/>
                </a:solidFill>
              </a:rPr>
              <a:t>2.2</a:t>
            </a:r>
            <a:r>
              <a:rPr lang="es-ES" sz="4000" b="1" dirty="0" smtClean="0">
                <a:solidFill>
                  <a:srgbClr val="AFB32E"/>
                </a:solidFill>
              </a:rPr>
              <a:t> </a:t>
            </a:r>
            <a:r>
              <a:rPr lang="hu-HU" sz="4000" b="1" dirty="0" err="1">
                <a:solidFill>
                  <a:schemeClr val="tx2"/>
                </a:solidFill>
              </a:rPr>
              <a:t>Negotiations</a:t>
            </a:r>
            <a:r>
              <a:rPr lang="hu-HU" sz="4000" b="1" dirty="0">
                <a:solidFill>
                  <a:schemeClr val="tx2"/>
                </a:solidFill>
              </a:rPr>
              <a:t> and </a:t>
            </a:r>
            <a:r>
              <a:rPr lang="hu-HU" sz="4000" b="1" dirty="0" err="1">
                <a:solidFill>
                  <a:schemeClr val="tx2"/>
                </a:solidFill>
              </a:rPr>
              <a:t>next</a:t>
            </a:r>
            <a:r>
              <a:rPr lang="hu-HU" sz="4000" b="1" dirty="0">
                <a:solidFill>
                  <a:schemeClr val="tx2"/>
                </a:solidFill>
              </a:rPr>
              <a:t> </a:t>
            </a:r>
            <a:r>
              <a:rPr lang="hu-HU" sz="4000" b="1" dirty="0" err="1">
                <a:solidFill>
                  <a:schemeClr val="tx2"/>
                </a:solidFill>
              </a:rPr>
              <a:t>rounds</a:t>
            </a:r>
            <a:endParaRPr lang="es-E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5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0175535-0F40-4F00-A305-0CD3E9ADD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E6613336-731B-47E2-95E6-DE2CA9D2E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151372"/>
            <a:ext cx="1405128" cy="1405128"/>
          </a:xfrm>
          <a:prstGeom prst="rect">
            <a:avLst/>
          </a:prstGeom>
        </p:spPr>
      </p:pic>
      <p:sp>
        <p:nvSpPr>
          <p:cNvPr id="16" name="object 14">
            <a:extLst>
              <a:ext uri="{FF2B5EF4-FFF2-40B4-BE49-F238E27FC236}">
                <a16:creationId xmlns="" xmlns:a16="http://schemas.microsoft.com/office/drawing/2014/main" id="{CF4660E4-076E-4E6E-AEBE-C97122D66D04}"/>
              </a:ext>
            </a:extLst>
          </p:cNvPr>
          <p:cNvSpPr/>
          <p:nvPr/>
        </p:nvSpPr>
        <p:spPr>
          <a:xfrm>
            <a:off x="1774588" y="-5365750"/>
            <a:ext cx="143112" cy="10941883"/>
          </a:xfrm>
          <a:custGeom>
            <a:avLst/>
            <a:gdLst/>
            <a:ahLst/>
            <a:cxnLst/>
            <a:rect l="l" t="t" r="r" b="b"/>
            <a:pathLst>
              <a:path w="180340" h="3600450">
                <a:moveTo>
                  <a:pt x="0" y="3600005"/>
                </a:moveTo>
                <a:lnTo>
                  <a:pt x="180009" y="3600005"/>
                </a:lnTo>
                <a:lnTo>
                  <a:pt x="180009" y="0"/>
                </a:lnTo>
                <a:lnTo>
                  <a:pt x="0" y="0"/>
                </a:lnTo>
                <a:lnTo>
                  <a:pt x="0" y="3600005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9E0F34EA-9D1A-442A-B788-ED5D755E2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79DB4E1E-2C05-4A16-96A6-FC3F2FE6B5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="" xmlns:a16="http://schemas.microsoft.com/office/drawing/2014/main" id="{444DD1CB-71DC-45BB-AACE-BB0AACB474B3}"/>
              </a:ext>
            </a:extLst>
          </p:cNvPr>
          <p:cNvSpPr txBox="1"/>
          <p:nvPr/>
        </p:nvSpPr>
        <p:spPr>
          <a:xfrm>
            <a:off x="2216150" y="504745"/>
            <a:ext cx="7086601" cy="883660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Negotiation</a:t>
            </a:r>
            <a:endParaRPr lang="hu-HU" sz="2800" b="1" spc="-28" dirty="0">
              <a:solidFill>
                <a:schemeClr val="tx2"/>
              </a:solidFill>
              <a:cs typeface="Lucida Sans"/>
            </a:endParaRPr>
          </a:p>
          <a:p>
            <a:pPr marL="8975">
              <a:spcBef>
                <a:spcPts val="71"/>
              </a:spcBef>
            </a:pPr>
            <a:r>
              <a:rPr lang="hu-HU" sz="2800" dirty="0" err="1">
                <a:solidFill>
                  <a:srgbClr val="AFB32E"/>
                </a:solidFill>
                <a:cs typeface="Lucida Sans"/>
              </a:rPr>
              <a:t>Customer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priorities</a:t>
            </a:r>
            <a:endParaRPr lang="hu-HU" sz="2800" dirty="0">
              <a:solidFill>
                <a:srgbClr val="AFB32E"/>
              </a:solidFill>
              <a:cs typeface="Lucida Sans"/>
            </a:endParaRPr>
          </a:p>
        </p:txBody>
      </p:sp>
      <p:sp>
        <p:nvSpPr>
          <p:cNvPr id="14" name="CuadroTexto 7">
            <a:extLst>
              <a:ext uri="{FF2B5EF4-FFF2-40B4-BE49-F238E27FC236}">
                <a16:creationId xmlns="" xmlns:a16="http://schemas.microsoft.com/office/drawing/2014/main" id="{759BE76F-9B5D-4B03-890D-F5B3D620B8A8}"/>
              </a:ext>
            </a:extLst>
          </p:cNvPr>
          <p:cNvSpPr txBox="1"/>
          <p:nvPr/>
        </p:nvSpPr>
        <p:spPr>
          <a:xfrm>
            <a:off x="2527300" y="1463917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err="1">
                <a:solidFill>
                  <a:schemeClr val="tx2"/>
                </a:solidFill>
              </a:rPr>
              <a:t>Discount</a:t>
            </a:r>
            <a:endParaRPr lang="es-ES" sz="4000" b="1" dirty="0">
              <a:solidFill>
                <a:schemeClr val="tx2"/>
              </a:solidFill>
            </a:endParaRPr>
          </a:p>
        </p:txBody>
      </p:sp>
      <p:sp>
        <p:nvSpPr>
          <p:cNvPr id="15" name="CuadroTexto 7">
            <a:extLst>
              <a:ext uri="{FF2B5EF4-FFF2-40B4-BE49-F238E27FC236}">
                <a16:creationId xmlns="" xmlns:a16="http://schemas.microsoft.com/office/drawing/2014/main" id="{8711A18B-0BC7-4D01-BC0E-20B8F20B8348}"/>
              </a:ext>
            </a:extLst>
          </p:cNvPr>
          <p:cNvSpPr txBox="1"/>
          <p:nvPr/>
        </p:nvSpPr>
        <p:spPr>
          <a:xfrm>
            <a:off x="5795082" y="1516792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tx2"/>
                </a:solidFill>
              </a:rPr>
              <a:t>Price-</a:t>
            </a:r>
            <a:r>
              <a:rPr lang="hu-HU" sz="4000" b="1" dirty="0" err="1">
                <a:solidFill>
                  <a:schemeClr val="tx2"/>
                </a:solidFill>
              </a:rPr>
              <a:t>cutting</a:t>
            </a:r>
            <a:endParaRPr lang="es-ES" sz="4000" b="1" dirty="0">
              <a:solidFill>
                <a:schemeClr val="tx2"/>
              </a:solidFill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="" xmlns:a16="http://schemas.microsoft.com/office/drawing/2014/main" id="{AF2E71A1-6157-45FA-A178-001A7B70C090}"/>
              </a:ext>
            </a:extLst>
          </p:cNvPr>
          <p:cNvSpPr txBox="1"/>
          <p:nvPr/>
        </p:nvSpPr>
        <p:spPr>
          <a:xfrm>
            <a:off x="2092549" y="2377388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tx2"/>
                </a:solidFill>
              </a:rPr>
              <a:t>Price-</a:t>
            </a:r>
            <a:r>
              <a:rPr lang="hu-HU" sz="4000" b="1" dirty="0" err="1">
                <a:solidFill>
                  <a:schemeClr val="tx2"/>
                </a:solidFill>
              </a:rPr>
              <a:t>slashing</a:t>
            </a:r>
            <a:endParaRPr lang="es-ES" sz="4000" b="1" dirty="0">
              <a:solidFill>
                <a:schemeClr val="tx2"/>
              </a:solidFill>
            </a:endParaRPr>
          </a:p>
        </p:txBody>
      </p:sp>
      <p:sp>
        <p:nvSpPr>
          <p:cNvPr id="19" name="CuadroTexto 7">
            <a:extLst>
              <a:ext uri="{FF2B5EF4-FFF2-40B4-BE49-F238E27FC236}">
                <a16:creationId xmlns="" xmlns:a16="http://schemas.microsoft.com/office/drawing/2014/main" id="{2EB49D53-D76C-4D11-AA1B-21F785198BD8}"/>
              </a:ext>
            </a:extLst>
          </p:cNvPr>
          <p:cNvSpPr txBox="1"/>
          <p:nvPr/>
        </p:nvSpPr>
        <p:spPr>
          <a:xfrm>
            <a:off x="5947482" y="2377388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tx2"/>
                </a:solidFill>
              </a:rPr>
              <a:t>Price </a:t>
            </a:r>
            <a:r>
              <a:rPr lang="hu-HU" sz="4000" b="1" dirty="0" err="1">
                <a:solidFill>
                  <a:schemeClr val="tx2"/>
                </a:solidFill>
              </a:rPr>
              <a:t>slope</a:t>
            </a:r>
            <a:endParaRPr lang="es-ES" sz="4000" b="1" dirty="0">
              <a:solidFill>
                <a:schemeClr val="tx2"/>
              </a:solidFill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="" xmlns:a16="http://schemas.microsoft.com/office/drawing/2014/main" id="{D5130F4C-E467-4334-83A6-CF76E417063B}"/>
              </a:ext>
            </a:extLst>
          </p:cNvPr>
          <p:cNvSpPr txBox="1"/>
          <p:nvPr/>
        </p:nvSpPr>
        <p:spPr>
          <a:xfrm>
            <a:off x="5651500" y="3344368"/>
            <a:ext cx="3424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tx2"/>
                </a:solidFill>
              </a:rPr>
              <a:t>Price </a:t>
            </a:r>
            <a:r>
              <a:rPr lang="hu-HU" sz="4000" b="1" dirty="0" err="1">
                <a:solidFill>
                  <a:schemeClr val="tx2"/>
                </a:solidFill>
              </a:rPr>
              <a:t>reduction</a:t>
            </a:r>
            <a:endParaRPr lang="es-ES" sz="4000" b="1" dirty="0">
              <a:solidFill>
                <a:schemeClr val="tx2"/>
              </a:solidFill>
            </a:endParaRPr>
          </a:p>
        </p:txBody>
      </p:sp>
      <p:sp>
        <p:nvSpPr>
          <p:cNvPr id="21" name="CuadroTexto 7">
            <a:extLst>
              <a:ext uri="{FF2B5EF4-FFF2-40B4-BE49-F238E27FC236}">
                <a16:creationId xmlns="" xmlns:a16="http://schemas.microsoft.com/office/drawing/2014/main" id="{C1048822-2CE2-4E90-A7CD-AD98378D1F3D}"/>
              </a:ext>
            </a:extLst>
          </p:cNvPr>
          <p:cNvSpPr txBox="1"/>
          <p:nvPr/>
        </p:nvSpPr>
        <p:spPr>
          <a:xfrm>
            <a:off x="2416436" y="3302327"/>
            <a:ext cx="244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tx2"/>
                </a:solidFill>
              </a:rPr>
              <a:t>Price </a:t>
            </a:r>
            <a:r>
              <a:rPr lang="hu-HU" sz="4000" b="1" dirty="0" err="1">
                <a:solidFill>
                  <a:schemeClr val="tx2"/>
                </a:solidFill>
              </a:rPr>
              <a:t>drop</a:t>
            </a:r>
            <a:endParaRPr lang="es-ES" sz="4000" b="1" dirty="0">
              <a:solidFill>
                <a:schemeClr val="tx2"/>
              </a:solidFill>
            </a:endParaRPr>
          </a:p>
        </p:txBody>
      </p:sp>
      <p:sp>
        <p:nvSpPr>
          <p:cNvPr id="22" name="CuadroTexto 7">
            <a:extLst>
              <a:ext uri="{FF2B5EF4-FFF2-40B4-BE49-F238E27FC236}">
                <a16:creationId xmlns="" xmlns:a16="http://schemas.microsoft.com/office/drawing/2014/main" id="{7B0F4AB5-EEC9-429E-B2EF-A4B39E288D18}"/>
              </a:ext>
            </a:extLst>
          </p:cNvPr>
          <p:cNvSpPr txBox="1"/>
          <p:nvPr/>
        </p:nvSpPr>
        <p:spPr>
          <a:xfrm>
            <a:off x="2689049" y="4415565"/>
            <a:ext cx="6165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chemeClr val="tx2"/>
                </a:solidFill>
              </a:rPr>
              <a:t>Y</a:t>
            </a:r>
            <a:r>
              <a:rPr lang="en-US" sz="4000" b="1" dirty="0" err="1">
                <a:solidFill>
                  <a:schemeClr val="tx2"/>
                </a:solidFill>
              </a:rPr>
              <a:t>ou</a:t>
            </a:r>
            <a:r>
              <a:rPr lang="en-US" sz="4000" b="1" dirty="0">
                <a:solidFill>
                  <a:schemeClr val="tx2"/>
                </a:solidFill>
              </a:rPr>
              <a:t> probably gave the other business a cheaper price</a:t>
            </a:r>
            <a:endParaRPr lang="es-E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3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2500" y="882650"/>
            <a:ext cx="3886200" cy="883660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Offer</a:t>
            </a:r>
            <a:r>
              <a:rPr lang="hu-HU" sz="2800" b="1" spc="-28" dirty="0">
                <a:solidFill>
                  <a:schemeClr val="tx2"/>
                </a:solidFill>
                <a:cs typeface="Lucida Sans"/>
              </a:rPr>
              <a:t> /</a:t>
            </a: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following</a:t>
            </a:r>
            <a:r>
              <a:rPr lang="hu-HU" sz="2800" b="1" spc="-28" dirty="0">
                <a:solidFill>
                  <a:schemeClr val="tx2"/>
                </a:solidFill>
                <a:cs typeface="Lucida Sans"/>
              </a:rPr>
              <a:t> </a:t>
            </a: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rounds</a:t>
            </a:r>
            <a:endParaRPr lang="hu-HU" sz="2800" b="1" spc="-28" dirty="0">
              <a:solidFill>
                <a:schemeClr val="tx2"/>
              </a:solidFill>
              <a:cs typeface="Lucida Sans"/>
            </a:endParaRPr>
          </a:p>
          <a:p>
            <a:pPr marL="8975">
              <a:spcBef>
                <a:spcPts val="71"/>
              </a:spcBef>
            </a:pPr>
            <a:r>
              <a:rPr lang="hu-HU" sz="2800" dirty="0" err="1">
                <a:solidFill>
                  <a:srgbClr val="AFB32E"/>
                </a:solidFill>
                <a:cs typeface="Lucida Sans"/>
              </a:rPr>
              <a:t>Fine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tunes</a:t>
            </a:r>
            <a:endParaRPr lang="hu-HU" sz="2800" dirty="0">
              <a:solidFill>
                <a:srgbClr val="AFB32E"/>
              </a:solidFill>
              <a:cs typeface="Lucida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74588" y="-5365750"/>
            <a:ext cx="143112" cy="10941883"/>
          </a:xfrm>
          <a:custGeom>
            <a:avLst/>
            <a:gdLst/>
            <a:ahLst/>
            <a:cxnLst/>
            <a:rect l="l" t="t" r="r" b="b"/>
            <a:pathLst>
              <a:path w="180340" h="3600450">
                <a:moveTo>
                  <a:pt x="0" y="3600005"/>
                </a:moveTo>
                <a:lnTo>
                  <a:pt x="180009" y="3600005"/>
                </a:lnTo>
                <a:lnTo>
                  <a:pt x="180009" y="0"/>
                </a:lnTo>
                <a:lnTo>
                  <a:pt x="0" y="0"/>
                </a:lnTo>
                <a:lnTo>
                  <a:pt x="0" y="3600005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12CFFE99-CEBE-40BF-BB27-D0FDBCEFB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767382"/>
            <a:ext cx="1365600" cy="46063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25E6D307-AF19-4D6B-A981-C9B2B93B7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25B61AB-7F44-4DB5-B8D1-780F9CB11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151372"/>
            <a:ext cx="1405128" cy="14051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A533C09-D07C-40B2-A27A-A7E05DA26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5943" y="4698363"/>
            <a:ext cx="2548731" cy="77781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3984" y="2620515"/>
            <a:ext cx="2887479" cy="727614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2984500" y="2178050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hu-HU" b="1" dirty="0">
                <a:solidFill>
                  <a:schemeClr val="tx2"/>
                </a:solidFill>
              </a:rPr>
              <a:t>FF220/6/D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3822" y="2570063"/>
            <a:ext cx="2701847" cy="807124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5849025" y="2178050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hu-HU" b="1" dirty="0">
                <a:solidFill>
                  <a:schemeClr val="tx2"/>
                </a:solidFill>
              </a:rPr>
              <a:t>FF255/B</a:t>
            </a: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2995" y="2535329"/>
            <a:ext cx="2689325" cy="838200"/>
          </a:xfrm>
          <a:prstGeom prst="rect">
            <a:avLst/>
          </a:prstGeom>
        </p:spPr>
      </p:pic>
      <p:sp>
        <p:nvSpPr>
          <p:cNvPr id="18" name="Téglalap 17"/>
          <p:cNvSpPr/>
          <p:nvPr/>
        </p:nvSpPr>
        <p:spPr>
          <a:xfrm>
            <a:off x="8623300" y="2178050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hu-HU" b="1" dirty="0">
                <a:solidFill>
                  <a:schemeClr val="tx2"/>
                </a:solidFill>
              </a:rPr>
              <a:t>FF265/B</a:t>
            </a:r>
          </a:p>
        </p:txBody>
      </p:sp>
      <p:sp>
        <p:nvSpPr>
          <p:cNvPr id="19" name="Téglalap 18"/>
          <p:cNvSpPr/>
          <p:nvPr/>
        </p:nvSpPr>
        <p:spPr>
          <a:xfrm>
            <a:off x="2483596" y="3420853"/>
            <a:ext cx="21155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hu-HU" b="1" dirty="0">
                <a:solidFill>
                  <a:schemeClr val="tx2"/>
                </a:solidFill>
              </a:rPr>
              <a:t>20,56 </a:t>
            </a:r>
            <a:r>
              <a:rPr lang="hu-HU" b="1" dirty="0" err="1">
                <a:solidFill>
                  <a:schemeClr val="tx2"/>
                </a:solidFill>
              </a:rPr>
              <a:t>cost</a:t>
            </a:r>
            <a:r>
              <a:rPr lang="hu-HU" b="1" dirty="0">
                <a:solidFill>
                  <a:schemeClr val="tx2"/>
                </a:solidFill>
              </a:rPr>
              <a:t> unit / m2</a:t>
            </a:r>
          </a:p>
          <a:p>
            <a:pPr algn="just"/>
            <a:endParaRPr lang="hu-HU" b="1" dirty="0">
              <a:solidFill>
                <a:schemeClr val="tx2"/>
              </a:solidFill>
            </a:endParaRPr>
          </a:p>
          <a:p>
            <a:pPr algn="ctr"/>
            <a:r>
              <a:rPr lang="hu-HU" b="1" dirty="0">
                <a:solidFill>
                  <a:schemeClr val="tx2"/>
                </a:solidFill>
              </a:rPr>
              <a:t>6,5% </a:t>
            </a:r>
            <a:r>
              <a:rPr lang="hu-HU" b="1" dirty="0" err="1">
                <a:solidFill>
                  <a:schemeClr val="tx2"/>
                </a:solidFill>
              </a:rPr>
              <a:t>cost</a:t>
            </a:r>
            <a:r>
              <a:rPr lang="hu-HU" b="1" dirty="0">
                <a:solidFill>
                  <a:schemeClr val="tx2"/>
                </a:solidFill>
              </a:rPr>
              <a:t> </a:t>
            </a:r>
            <a:r>
              <a:rPr lang="hu-HU" b="1" dirty="0" err="1">
                <a:solidFill>
                  <a:schemeClr val="tx2"/>
                </a:solidFill>
              </a:rPr>
              <a:t>reduction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5268477" y="3428680"/>
            <a:ext cx="20981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hu-HU" b="1" dirty="0">
                <a:solidFill>
                  <a:schemeClr val="tx2"/>
                </a:solidFill>
              </a:rPr>
              <a:t>20,60 </a:t>
            </a:r>
            <a:r>
              <a:rPr lang="hu-HU" b="1" dirty="0" err="1">
                <a:solidFill>
                  <a:schemeClr val="tx2"/>
                </a:solidFill>
              </a:rPr>
              <a:t>cost</a:t>
            </a:r>
            <a:r>
              <a:rPr lang="hu-HU" b="1" dirty="0">
                <a:solidFill>
                  <a:schemeClr val="tx2"/>
                </a:solidFill>
              </a:rPr>
              <a:t> unit / m2</a:t>
            </a:r>
          </a:p>
          <a:p>
            <a:pPr algn="just"/>
            <a:endParaRPr lang="hu-HU" b="1" dirty="0">
              <a:solidFill>
                <a:schemeClr val="tx2"/>
              </a:solidFill>
            </a:endParaRPr>
          </a:p>
          <a:p>
            <a:pPr algn="ctr"/>
            <a:r>
              <a:rPr lang="hu-HU" b="1" dirty="0">
                <a:solidFill>
                  <a:schemeClr val="tx2"/>
                </a:solidFill>
              </a:rPr>
              <a:t>6,3% </a:t>
            </a:r>
            <a:r>
              <a:rPr lang="hu-HU" b="1" dirty="0" err="1">
                <a:solidFill>
                  <a:schemeClr val="tx2"/>
                </a:solidFill>
              </a:rPr>
              <a:t>cost</a:t>
            </a:r>
            <a:r>
              <a:rPr lang="hu-HU" b="1" dirty="0">
                <a:solidFill>
                  <a:schemeClr val="tx2"/>
                </a:solidFill>
              </a:rPr>
              <a:t> </a:t>
            </a:r>
            <a:r>
              <a:rPr lang="hu-HU" b="1" dirty="0" err="1">
                <a:solidFill>
                  <a:schemeClr val="tx2"/>
                </a:solidFill>
              </a:rPr>
              <a:t>reduction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8089900" y="3419638"/>
            <a:ext cx="2098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hu-HU" b="1" dirty="0">
                <a:solidFill>
                  <a:schemeClr val="tx2"/>
                </a:solidFill>
              </a:rPr>
              <a:t>21,99 </a:t>
            </a:r>
            <a:r>
              <a:rPr lang="hu-HU" b="1" dirty="0" err="1">
                <a:solidFill>
                  <a:schemeClr val="tx2"/>
                </a:solidFill>
              </a:rPr>
              <a:t>cost</a:t>
            </a:r>
            <a:r>
              <a:rPr lang="hu-HU" b="1" dirty="0">
                <a:solidFill>
                  <a:schemeClr val="tx2"/>
                </a:solidFill>
              </a:rPr>
              <a:t> unit / m2</a:t>
            </a:r>
          </a:p>
        </p:txBody>
      </p:sp>
      <p:pic>
        <p:nvPicPr>
          <p:cNvPr id="22" name="Kép 21">
            <a:extLst>
              <a:ext uri="{FF2B5EF4-FFF2-40B4-BE49-F238E27FC236}">
                <a16:creationId xmlns="" xmlns:a16="http://schemas.microsoft.com/office/drawing/2014/main" id="{FFB533D7-C31F-43BE-8DA3-C1710AA83C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4134" y="4769382"/>
            <a:ext cx="4905375" cy="1669516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="" xmlns:a16="http://schemas.microsoft.com/office/drawing/2014/main" id="{E98DC4C5-F916-40D5-B5DD-D31A3D26C4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4666" y="603703"/>
            <a:ext cx="2665183" cy="1284275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24" name="Kép 23">
            <a:extLst>
              <a:ext uri="{FF2B5EF4-FFF2-40B4-BE49-F238E27FC236}">
                <a16:creationId xmlns="" xmlns:a16="http://schemas.microsoft.com/office/drawing/2014/main" id="{7C1801C8-B2D5-4BC3-A0B4-EECA6E1BB0A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29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412" y="3267565"/>
            <a:ext cx="6632400" cy="439949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Fire</a:t>
            </a:r>
            <a:r>
              <a:rPr lang="hu-HU" sz="2800" b="1" spc="-28" dirty="0">
                <a:solidFill>
                  <a:schemeClr val="tx2"/>
                </a:solidFill>
                <a:cs typeface="Lucida Sans"/>
              </a:rPr>
              <a:t> </a:t>
            </a: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resistance</a:t>
            </a:r>
            <a:r>
              <a:rPr lang="hu-HU" sz="2800" b="1" spc="-28" dirty="0">
                <a:solidFill>
                  <a:schemeClr val="tx2"/>
                </a:solidFill>
                <a:cs typeface="Lucida Sans"/>
              </a:rPr>
              <a:t> --- </a:t>
            </a: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Requirement</a:t>
            </a:r>
            <a:r>
              <a:rPr lang="hu-HU" sz="2800" b="1" spc="-28" dirty="0">
                <a:solidFill>
                  <a:schemeClr val="tx2"/>
                </a:solidFill>
                <a:cs typeface="Lucida Sans"/>
              </a:rPr>
              <a:t>: REI 90</a:t>
            </a:r>
            <a:endParaRPr lang="es-ES" sz="2800" b="1" spc="-28" dirty="0">
              <a:solidFill>
                <a:schemeClr val="tx2"/>
              </a:solidFill>
              <a:cs typeface="Lucida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74588" y="-5365750"/>
            <a:ext cx="143112" cy="10941883"/>
          </a:xfrm>
          <a:custGeom>
            <a:avLst/>
            <a:gdLst/>
            <a:ahLst/>
            <a:cxnLst/>
            <a:rect l="l" t="t" r="r" b="b"/>
            <a:pathLst>
              <a:path w="180340" h="3600450">
                <a:moveTo>
                  <a:pt x="0" y="3600005"/>
                </a:moveTo>
                <a:lnTo>
                  <a:pt x="180009" y="3600005"/>
                </a:lnTo>
                <a:lnTo>
                  <a:pt x="180009" y="0"/>
                </a:lnTo>
                <a:lnTo>
                  <a:pt x="0" y="0"/>
                </a:lnTo>
                <a:lnTo>
                  <a:pt x="0" y="3600005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12CFFE99-CEBE-40BF-BB27-D0FDBCEFB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767382"/>
            <a:ext cx="1365600" cy="46063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25E6D307-AF19-4D6B-A981-C9B2B93B7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25B61AB-7F44-4DB5-B8D1-780F9CB11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151372"/>
            <a:ext cx="1405128" cy="14051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A533C09-D07C-40B2-A27A-A7E05DA26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/>
          <a:srcRect l="-306" t="66940" r="1140" b="-1232"/>
          <a:stretch/>
        </p:blipFill>
        <p:spPr>
          <a:xfrm>
            <a:off x="2667412" y="4107724"/>
            <a:ext cx="4284000" cy="1368000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6519888" y="4670478"/>
            <a:ext cx="533400" cy="54188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7253188" y="4263545"/>
            <a:ext cx="2577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The </a:t>
            </a:r>
            <a:r>
              <a:rPr lang="hu-HU" dirty="0" err="1"/>
              <a:t>positions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bottom</a:t>
            </a:r>
            <a:r>
              <a:rPr lang="hu-HU" dirty="0"/>
              <a:t> </a:t>
            </a:r>
          </a:p>
          <a:p>
            <a:r>
              <a:rPr lang="hu-HU" dirty="0" err="1"/>
              <a:t>strands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5 mm </a:t>
            </a:r>
            <a:r>
              <a:rPr lang="hu-HU" dirty="0" err="1"/>
              <a:t>higher</a:t>
            </a:r>
            <a:endParaRPr lang="hu-HU" dirty="0"/>
          </a:p>
          <a:p>
            <a:r>
              <a:rPr lang="hu-HU" dirty="0" err="1"/>
              <a:t>than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original</a:t>
            </a:r>
            <a:r>
              <a:rPr lang="hu-HU" dirty="0"/>
              <a:t> </a:t>
            </a:r>
            <a:r>
              <a:rPr lang="hu-HU" dirty="0" err="1"/>
              <a:t>one</a:t>
            </a:r>
            <a:r>
              <a:rPr lang="hu-HU" dirty="0"/>
              <a:t>.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="" xmlns:a16="http://schemas.microsoft.com/office/drawing/2014/main" id="{B8ADC934-9EC1-4E79-8E74-736FCC31EF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2494" y="1351712"/>
            <a:ext cx="4229776" cy="1461970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="" xmlns:a16="http://schemas.microsoft.com/office/drawing/2014/main" id="{6F49FAD3-C805-4FD5-BAF3-7CEA4972BE10}"/>
              </a:ext>
            </a:extLst>
          </p:cNvPr>
          <p:cNvSpPr txBox="1"/>
          <p:nvPr/>
        </p:nvSpPr>
        <p:spPr>
          <a:xfrm>
            <a:off x="2264976" y="577850"/>
            <a:ext cx="3886200" cy="439949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Roughening</a:t>
            </a:r>
            <a:endParaRPr lang="es-ES" sz="2800" b="1" spc="-28" dirty="0">
              <a:solidFill>
                <a:schemeClr val="tx2"/>
              </a:solidFill>
              <a:cs typeface="Lucida Sans"/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03E7B4AC-3C7A-4A24-9297-DEB6B6524591}"/>
              </a:ext>
            </a:extLst>
          </p:cNvPr>
          <p:cNvSpPr/>
          <p:nvPr/>
        </p:nvSpPr>
        <p:spPr>
          <a:xfrm>
            <a:off x="6791242" y="1179326"/>
            <a:ext cx="31313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u-HU" dirty="0"/>
              <a:t>The </a:t>
            </a:r>
            <a:r>
              <a:rPr lang="hu-HU" dirty="0" err="1"/>
              <a:t>load</a:t>
            </a:r>
            <a:r>
              <a:rPr lang="hu-HU" dirty="0"/>
              <a:t> </a:t>
            </a:r>
            <a:r>
              <a:rPr lang="hu-HU" dirty="0" err="1"/>
              <a:t>bearing</a:t>
            </a:r>
            <a:r>
              <a:rPr lang="hu-HU" dirty="0"/>
              <a:t> </a:t>
            </a:r>
            <a:r>
              <a:rPr lang="hu-HU" dirty="0" err="1"/>
              <a:t>capacity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increase</a:t>
            </a:r>
            <a:r>
              <a:rPr lang="hu-HU" dirty="0"/>
              <a:t> </a:t>
            </a:r>
            <a:r>
              <a:rPr lang="hu-HU" dirty="0" err="1"/>
              <a:t>up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120-160% </a:t>
            </a:r>
            <a:r>
              <a:rPr lang="hu-HU" dirty="0" err="1"/>
              <a:t>depending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Hollowcore</a:t>
            </a:r>
            <a:r>
              <a:rPr lang="hu-HU" dirty="0"/>
              <a:t> </a:t>
            </a:r>
            <a:r>
              <a:rPr lang="hu-HU" dirty="0" err="1"/>
              <a:t>slab’s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 and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thickness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top site </a:t>
            </a:r>
            <a:r>
              <a:rPr lang="hu-HU" dirty="0" err="1"/>
              <a:t>concrete</a:t>
            </a:r>
            <a:r>
              <a:rPr lang="hu-HU" dirty="0"/>
              <a:t>.</a:t>
            </a:r>
            <a:endParaRPr lang="es-ES" sz="1400" dirty="0"/>
          </a:p>
        </p:txBody>
      </p:sp>
      <p:pic>
        <p:nvPicPr>
          <p:cNvPr id="19" name="Kép 18">
            <a:extLst>
              <a:ext uri="{FF2B5EF4-FFF2-40B4-BE49-F238E27FC236}">
                <a16:creationId xmlns="" xmlns:a16="http://schemas.microsoft.com/office/drawing/2014/main" id="{48792833-F6BF-4145-877E-3E60C0F1A6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95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42A4A6C-8911-4DB3-A63C-DC550BE31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28" y="6593831"/>
            <a:ext cx="1365600" cy="4606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5109A59-D6BA-4277-B02F-ABD2232E4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41" y="6121584"/>
            <a:ext cx="1405128" cy="140512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4D03A27-E6C2-4921-BCD2-DDE9251F4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6375215"/>
            <a:ext cx="1066799" cy="156663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="" xmlns:a16="http://schemas.microsoft.com/office/drawing/2014/main" id="{EC8B36AC-190E-4145-9103-ABBD00FF6D12}"/>
              </a:ext>
            </a:extLst>
          </p:cNvPr>
          <p:cNvSpPr/>
          <p:nvPr/>
        </p:nvSpPr>
        <p:spPr>
          <a:xfrm>
            <a:off x="0" y="5716974"/>
            <a:ext cx="10693400" cy="194876"/>
          </a:xfrm>
          <a:custGeom>
            <a:avLst/>
            <a:gdLst/>
            <a:ahLst/>
            <a:cxnLst/>
            <a:rect l="l" t="t" r="r" b="b"/>
            <a:pathLst>
              <a:path w="7560309" h="180340">
                <a:moveTo>
                  <a:pt x="0" y="179997"/>
                </a:moveTo>
                <a:lnTo>
                  <a:pt x="7560005" y="179997"/>
                </a:lnTo>
                <a:lnTo>
                  <a:pt x="7560005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10" name="CuadroTexto 7">
            <a:extLst>
              <a:ext uri="{FF2B5EF4-FFF2-40B4-BE49-F238E27FC236}">
                <a16:creationId xmlns="" xmlns:a16="http://schemas.microsoft.com/office/drawing/2014/main" id="{E5810860-6BA0-4760-865C-18C1E6091312}"/>
              </a:ext>
            </a:extLst>
          </p:cNvPr>
          <p:cNvSpPr txBox="1"/>
          <p:nvPr/>
        </p:nvSpPr>
        <p:spPr>
          <a:xfrm>
            <a:off x="1993900" y="194500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AFB32E"/>
                </a:solidFill>
              </a:rPr>
              <a:t>2.3</a:t>
            </a:r>
            <a:r>
              <a:rPr lang="es-ES" sz="4000" b="1" dirty="0" smtClean="0">
                <a:solidFill>
                  <a:srgbClr val="AFB32E"/>
                </a:solidFill>
              </a:rPr>
              <a:t> </a:t>
            </a:r>
            <a:r>
              <a:rPr lang="hu-HU" sz="4000" b="1" dirty="0" err="1" smtClean="0">
                <a:solidFill>
                  <a:schemeClr val="tx2"/>
                </a:solidFill>
              </a:rPr>
              <a:t>Final</a:t>
            </a:r>
            <a:r>
              <a:rPr lang="hu-HU" sz="4000" b="1" dirty="0" smtClean="0">
                <a:solidFill>
                  <a:schemeClr val="tx2"/>
                </a:solidFill>
              </a:rPr>
              <a:t> </a:t>
            </a:r>
            <a:r>
              <a:rPr lang="hu-HU" sz="4000" b="1" dirty="0" err="1" smtClean="0">
                <a:solidFill>
                  <a:schemeClr val="tx2"/>
                </a:solidFill>
              </a:rPr>
              <a:t>offer</a:t>
            </a:r>
            <a:r>
              <a:rPr lang="hu-HU" sz="4000" b="1" dirty="0" smtClean="0">
                <a:solidFill>
                  <a:schemeClr val="tx2"/>
                </a:solidFill>
              </a:rPr>
              <a:t> – </a:t>
            </a:r>
            <a:r>
              <a:rPr lang="hu-HU" sz="4000" b="1" dirty="0" err="1" smtClean="0">
                <a:solidFill>
                  <a:schemeClr val="tx2"/>
                </a:solidFill>
              </a:rPr>
              <a:t>quote</a:t>
            </a:r>
            <a:r>
              <a:rPr lang="hu-HU" sz="4000" b="1" dirty="0" smtClean="0">
                <a:solidFill>
                  <a:schemeClr val="tx2"/>
                </a:solidFill>
              </a:rPr>
              <a:t> </a:t>
            </a:r>
            <a:r>
              <a:rPr lang="hu-HU" sz="4000" b="1" dirty="0" err="1" smtClean="0">
                <a:solidFill>
                  <a:schemeClr val="tx2"/>
                </a:solidFill>
              </a:rPr>
              <a:t>format</a:t>
            </a:r>
            <a:endParaRPr lang="es-E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2500" y="882650"/>
            <a:ext cx="3886200" cy="439949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es-ES" sz="2800" b="1" spc="-28" dirty="0" err="1">
                <a:solidFill>
                  <a:schemeClr val="tx2"/>
                </a:solidFill>
                <a:cs typeface="Lucida Sans"/>
              </a:rPr>
              <a:t>List</a:t>
            </a:r>
            <a:r>
              <a:rPr lang="es-ES" sz="2800" b="1" spc="-28" dirty="0">
                <a:solidFill>
                  <a:schemeClr val="tx2"/>
                </a:solidFill>
                <a:cs typeface="Lucida Sans"/>
              </a:rPr>
              <a:t> </a:t>
            </a:r>
            <a:r>
              <a:rPr lang="es-ES" sz="2800" b="1" spc="-28" dirty="0" err="1">
                <a:solidFill>
                  <a:schemeClr val="tx2"/>
                </a:solidFill>
                <a:cs typeface="Lucida Sans"/>
              </a:rPr>
              <a:t>of</a:t>
            </a:r>
            <a:r>
              <a:rPr lang="es-ES" sz="2800" b="1" spc="-28" dirty="0">
                <a:solidFill>
                  <a:schemeClr val="tx2"/>
                </a:solidFill>
                <a:cs typeface="Lucida Sans"/>
              </a:rPr>
              <a:t> </a:t>
            </a:r>
            <a:r>
              <a:rPr lang="es-ES" sz="2800" b="1" spc="-28" dirty="0" err="1">
                <a:solidFill>
                  <a:schemeClr val="tx2"/>
                </a:solidFill>
                <a:cs typeface="Lucida Sans"/>
              </a:rPr>
              <a:t>contents</a:t>
            </a:r>
            <a:endParaRPr lang="es-ES" sz="2800" b="1" spc="-28" dirty="0">
              <a:solidFill>
                <a:schemeClr val="tx2"/>
              </a:solidFill>
              <a:cs typeface="Lucida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74588" y="-5365750"/>
            <a:ext cx="143112" cy="10941883"/>
          </a:xfrm>
          <a:custGeom>
            <a:avLst/>
            <a:gdLst/>
            <a:ahLst/>
            <a:cxnLst/>
            <a:rect l="l" t="t" r="r" b="b"/>
            <a:pathLst>
              <a:path w="180340" h="3600450">
                <a:moveTo>
                  <a:pt x="0" y="3600005"/>
                </a:moveTo>
                <a:lnTo>
                  <a:pt x="180009" y="3600005"/>
                </a:lnTo>
                <a:lnTo>
                  <a:pt x="180009" y="0"/>
                </a:lnTo>
                <a:lnTo>
                  <a:pt x="0" y="0"/>
                </a:lnTo>
                <a:lnTo>
                  <a:pt x="0" y="3600005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12CFFE99-CEBE-40BF-BB27-D0FDBCEFB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767382"/>
            <a:ext cx="1365600" cy="46063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25E6D307-AF19-4D6B-A981-C9B2B93B7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25B61AB-7F44-4DB5-B8D1-780F9CB11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151372"/>
            <a:ext cx="1405128" cy="14051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A533C09-D07C-40B2-A27A-A7E05DA26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74900" y="172085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222500" y="1416050"/>
            <a:ext cx="5791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000" dirty="0" err="1" smtClean="0">
                <a:solidFill>
                  <a:srgbClr val="1F497D"/>
                </a:solidFill>
              </a:rPr>
              <a:t>Introduction</a:t>
            </a:r>
            <a:endParaRPr lang="hu-HU" sz="2000" dirty="0" smtClean="0">
              <a:solidFill>
                <a:srgbClr val="1F497D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>
                <a:solidFill>
                  <a:srgbClr val="1F497D"/>
                </a:solidFill>
              </a:rPr>
              <a:t>Market </a:t>
            </a:r>
            <a:r>
              <a:rPr lang="hu-HU" sz="2000" dirty="0" err="1" smtClean="0">
                <a:solidFill>
                  <a:srgbClr val="1F497D"/>
                </a:solidFill>
              </a:rPr>
              <a:t>focus</a:t>
            </a:r>
            <a:r>
              <a:rPr lang="hu-HU" sz="2000" dirty="0" smtClean="0">
                <a:solidFill>
                  <a:srgbClr val="1F497D"/>
                </a:solidFill>
              </a:rPr>
              <a:t> – Non </a:t>
            </a:r>
            <a:r>
              <a:rPr lang="hu-HU" sz="2000" dirty="0" err="1" smtClean="0">
                <a:solidFill>
                  <a:srgbClr val="1F497D"/>
                </a:solidFill>
              </a:rPr>
              <a:t>residental</a:t>
            </a:r>
            <a:endParaRPr lang="hu-HU" sz="2000" dirty="0" smtClean="0">
              <a:solidFill>
                <a:srgbClr val="1F497D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hu-HU" sz="2000" dirty="0" err="1" smtClean="0">
                <a:solidFill>
                  <a:srgbClr val="1F497D"/>
                </a:solidFill>
              </a:rPr>
              <a:t>Offers</a:t>
            </a:r>
            <a:r>
              <a:rPr lang="hu-HU" sz="2000" dirty="0" smtClean="0">
                <a:solidFill>
                  <a:srgbClr val="1F497D"/>
                </a:solidFill>
              </a:rPr>
              <a:t> and </a:t>
            </a:r>
            <a:r>
              <a:rPr lang="hu-HU" sz="2000" dirty="0" err="1" smtClean="0">
                <a:solidFill>
                  <a:srgbClr val="1F497D"/>
                </a:solidFill>
              </a:rPr>
              <a:t>quote</a:t>
            </a:r>
            <a:r>
              <a:rPr lang="hu-HU" sz="2000" dirty="0" smtClean="0">
                <a:solidFill>
                  <a:srgbClr val="1F497D"/>
                </a:solidFill>
              </a:rPr>
              <a:t> </a:t>
            </a:r>
            <a:r>
              <a:rPr lang="hu-HU" sz="2000" dirty="0" err="1" smtClean="0">
                <a:solidFill>
                  <a:srgbClr val="1F497D"/>
                </a:solidFill>
              </a:rPr>
              <a:t>chasing</a:t>
            </a:r>
            <a:endParaRPr lang="hu-HU" sz="2000" dirty="0" smtClean="0">
              <a:solidFill>
                <a:srgbClr val="1F497D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hu-HU" sz="2000" dirty="0" err="1" smtClean="0">
                <a:solidFill>
                  <a:srgbClr val="1F497D"/>
                </a:solidFill>
              </a:rPr>
              <a:t>Negotiation</a:t>
            </a:r>
            <a:r>
              <a:rPr lang="hu-HU" sz="2000" dirty="0" smtClean="0">
                <a:solidFill>
                  <a:srgbClr val="1F497D"/>
                </a:solidFill>
              </a:rPr>
              <a:t> and </a:t>
            </a:r>
            <a:r>
              <a:rPr lang="hu-HU" sz="2000" dirty="0" err="1" smtClean="0">
                <a:solidFill>
                  <a:srgbClr val="1F497D"/>
                </a:solidFill>
              </a:rPr>
              <a:t>next</a:t>
            </a:r>
            <a:r>
              <a:rPr lang="hu-HU" sz="2000" dirty="0" smtClean="0">
                <a:solidFill>
                  <a:srgbClr val="1F497D"/>
                </a:solidFill>
              </a:rPr>
              <a:t> </a:t>
            </a:r>
            <a:r>
              <a:rPr lang="hu-HU" sz="2000" dirty="0" err="1" smtClean="0">
                <a:solidFill>
                  <a:srgbClr val="1F497D"/>
                </a:solidFill>
              </a:rPr>
              <a:t>rounds</a:t>
            </a:r>
            <a:endParaRPr lang="hu-HU" sz="2000" dirty="0" smtClean="0">
              <a:solidFill>
                <a:srgbClr val="1F497D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hu-HU" sz="2000" dirty="0" err="1" smtClean="0">
                <a:solidFill>
                  <a:srgbClr val="1F497D"/>
                </a:solidFill>
              </a:rPr>
              <a:t>Final</a:t>
            </a:r>
            <a:r>
              <a:rPr lang="hu-HU" sz="2000" dirty="0" smtClean="0">
                <a:solidFill>
                  <a:srgbClr val="1F497D"/>
                </a:solidFill>
              </a:rPr>
              <a:t> </a:t>
            </a:r>
            <a:r>
              <a:rPr lang="hu-HU" sz="2000" dirty="0" err="1" smtClean="0">
                <a:solidFill>
                  <a:srgbClr val="1F497D"/>
                </a:solidFill>
              </a:rPr>
              <a:t>offer</a:t>
            </a:r>
            <a:r>
              <a:rPr lang="hu-HU" sz="2000" dirty="0">
                <a:solidFill>
                  <a:srgbClr val="1F497D"/>
                </a:solidFill>
              </a:rPr>
              <a:t> </a:t>
            </a:r>
            <a:r>
              <a:rPr lang="hu-HU" sz="2000" dirty="0" smtClean="0">
                <a:solidFill>
                  <a:srgbClr val="1F497D"/>
                </a:solidFill>
              </a:rPr>
              <a:t>-  </a:t>
            </a:r>
            <a:r>
              <a:rPr lang="hu-HU" sz="2000" dirty="0" err="1" smtClean="0">
                <a:solidFill>
                  <a:srgbClr val="1F497D"/>
                </a:solidFill>
              </a:rPr>
              <a:t>Quote</a:t>
            </a:r>
            <a:r>
              <a:rPr lang="hu-HU" sz="2000" dirty="0" smtClean="0">
                <a:solidFill>
                  <a:srgbClr val="1F497D"/>
                </a:solidFill>
              </a:rPr>
              <a:t> </a:t>
            </a:r>
            <a:r>
              <a:rPr lang="hu-HU" sz="2000" dirty="0" err="1" smtClean="0">
                <a:solidFill>
                  <a:srgbClr val="1F497D"/>
                </a:solidFill>
              </a:rPr>
              <a:t>format</a:t>
            </a:r>
            <a:endParaRPr lang="hu-HU" sz="2000" dirty="0">
              <a:solidFill>
                <a:srgbClr val="1F497D"/>
              </a:solidFill>
            </a:endParaRPr>
          </a:p>
          <a:p>
            <a:pPr lvl="1"/>
            <a:endParaRPr lang="hu-HU" sz="2000" dirty="0">
              <a:solidFill>
                <a:srgbClr val="1F497D"/>
              </a:solidFill>
            </a:endParaRPr>
          </a:p>
          <a:p>
            <a:pPr marL="0" lvl="1"/>
            <a:r>
              <a:rPr lang="hu-HU" sz="2000" dirty="0" smtClean="0">
                <a:solidFill>
                  <a:srgbClr val="1F497D"/>
                </a:solidFill>
              </a:rPr>
              <a:t>3.   Market </a:t>
            </a:r>
            <a:r>
              <a:rPr lang="hu-HU" sz="2000" dirty="0" err="1" smtClean="0">
                <a:solidFill>
                  <a:srgbClr val="1F497D"/>
                </a:solidFill>
              </a:rPr>
              <a:t>focus</a:t>
            </a:r>
            <a:r>
              <a:rPr lang="hu-HU" sz="2000" dirty="0" smtClean="0">
                <a:solidFill>
                  <a:srgbClr val="1F497D"/>
                </a:solidFill>
              </a:rPr>
              <a:t> – </a:t>
            </a:r>
            <a:r>
              <a:rPr lang="hu-HU" sz="2000" dirty="0" err="1" smtClean="0">
                <a:solidFill>
                  <a:srgbClr val="1F497D"/>
                </a:solidFill>
              </a:rPr>
              <a:t>Residental</a:t>
            </a:r>
            <a:endParaRPr lang="hu-HU" sz="2000" dirty="0" smtClean="0">
              <a:solidFill>
                <a:srgbClr val="1F497D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hu-HU" sz="2000" dirty="0" err="1" smtClean="0">
                <a:solidFill>
                  <a:srgbClr val="1F497D"/>
                </a:solidFill>
              </a:rPr>
              <a:t>Offers</a:t>
            </a:r>
            <a:r>
              <a:rPr lang="hu-HU" sz="2000" dirty="0" smtClean="0">
                <a:solidFill>
                  <a:srgbClr val="1F497D"/>
                </a:solidFill>
              </a:rPr>
              <a:t> and </a:t>
            </a:r>
            <a:r>
              <a:rPr lang="hu-HU" sz="2000" dirty="0" err="1" smtClean="0">
                <a:solidFill>
                  <a:srgbClr val="1F497D"/>
                </a:solidFill>
              </a:rPr>
              <a:t>quote</a:t>
            </a:r>
            <a:r>
              <a:rPr lang="hu-HU" sz="2000" dirty="0" smtClean="0">
                <a:solidFill>
                  <a:srgbClr val="1F497D"/>
                </a:solidFill>
              </a:rPr>
              <a:t> </a:t>
            </a:r>
            <a:r>
              <a:rPr lang="hu-HU" sz="2000" dirty="0" err="1" smtClean="0">
                <a:solidFill>
                  <a:srgbClr val="1F497D"/>
                </a:solidFill>
              </a:rPr>
              <a:t>chasing</a:t>
            </a:r>
            <a:endParaRPr lang="hu-HU" sz="2000" dirty="0" smtClean="0">
              <a:solidFill>
                <a:srgbClr val="1F497D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hu-HU" sz="2000" dirty="0" err="1" smtClean="0">
                <a:solidFill>
                  <a:srgbClr val="1F497D"/>
                </a:solidFill>
              </a:rPr>
              <a:t>Negotiation</a:t>
            </a:r>
            <a:r>
              <a:rPr lang="hu-HU" sz="2000" dirty="0" smtClean="0">
                <a:solidFill>
                  <a:srgbClr val="1F497D"/>
                </a:solidFill>
              </a:rPr>
              <a:t> and </a:t>
            </a:r>
            <a:r>
              <a:rPr lang="hu-HU" sz="2000" dirty="0" err="1" smtClean="0">
                <a:solidFill>
                  <a:srgbClr val="1F497D"/>
                </a:solidFill>
              </a:rPr>
              <a:t>next</a:t>
            </a:r>
            <a:r>
              <a:rPr lang="hu-HU" sz="2000" dirty="0" smtClean="0">
                <a:solidFill>
                  <a:srgbClr val="1F497D"/>
                </a:solidFill>
              </a:rPr>
              <a:t> </a:t>
            </a:r>
            <a:r>
              <a:rPr lang="hu-HU" sz="2000" dirty="0" err="1" smtClean="0">
                <a:solidFill>
                  <a:srgbClr val="1F497D"/>
                </a:solidFill>
              </a:rPr>
              <a:t>rounds</a:t>
            </a:r>
            <a:endParaRPr lang="hu-HU" sz="2000" dirty="0" smtClean="0">
              <a:solidFill>
                <a:srgbClr val="1F497D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hu-HU" sz="2000" dirty="0" err="1" smtClean="0">
                <a:solidFill>
                  <a:srgbClr val="1F497D"/>
                </a:solidFill>
              </a:rPr>
              <a:t>Final</a:t>
            </a:r>
            <a:r>
              <a:rPr lang="hu-HU" sz="2000" dirty="0" smtClean="0">
                <a:solidFill>
                  <a:srgbClr val="1F497D"/>
                </a:solidFill>
              </a:rPr>
              <a:t> </a:t>
            </a:r>
            <a:r>
              <a:rPr lang="hu-HU" sz="2000" dirty="0" err="1" smtClean="0">
                <a:solidFill>
                  <a:srgbClr val="1F497D"/>
                </a:solidFill>
              </a:rPr>
              <a:t>offer</a:t>
            </a:r>
            <a:r>
              <a:rPr lang="hu-HU" sz="2000" dirty="0" smtClean="0">
                <a:solidFill>
                  <a:srgbClr val="1F497D"/>
                </a:solidFill>
              </a:rPr>
              <a:t> – </a:t>
            </a:r>
            <a:r>
              <a:rPr lang="hu-HU" sz="2000" dirty="0" err="1" smtClean="0">
                <a:solidFill>
                  <a:srgbClr val="1F497D"/>
                </a:solidFill>
              </a:rPr>
              <a:t>Quote</a:t>
            </a:r>
            <a:r>
              <a:rPr lang="hu-HU" sz="2000" dirty="0" smtClean="0">
                <a:solidFill>
                  <a:srgbClr val="1F497D"/>
                </a:solidFill>
              </a:rPr>
              <a:t> </a:t>
            </a:r>
            <a:r>
              <a:rPr lang="hu-HU" sz="2000" dirty="0" err="1" smtClean="0">
                <a:solidFill>
                  <a:srgbClr val="1F497D"/>
                </a:solidFill>
              </a:rPr>
              <a:t>format</a:t>
            </a:r>
            <a:endParaRPr lang="hu-HU" sz="2000" dirty="0" smtClean="0">
              <a:solidFill>
                <a:srgbClr val="1F497D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hu-HU" sz="2000" dirty="0">
              <a:solidFill>
                <a:srgbClr val="1F497D"/>
              </a:solidFill>
            </a:endParaRPr>
          </a:p>
          <a:p>
            <a:pPr marL="0" lvl="1"/>
            <a:r>
              <a:rPr lang="hu-HU" sz="2000" dirty="0" smtClean="0">
                <a:solidFill>
                  <a:srgbClr val="1F497D"/>
                </a:solidFill>
              </a:rPr>
              <a:t>4.    </a:t>
            </a:r>
            <a:r>
              <a:rPr lang="hu-HU" sz="2000" dirty="0" err="1" smtClean="0">
                <a:solidFill>
                  <a:srgbClr val="1F497D"/>
                </a:solidFill>
              </a:rPr>
              <a:t>Customer</a:t>
            </a:r>
            <a:r>
              <a:rPr lang="hu-HU" sz="2000" dirty="0" smtClean="0">
                <a:solidFill>
                  <a:srgbClr val="1F497D"/>
                </a:solidFill>
              </a:rPr>
              <a:t> </a:t>
            </a:r>
            <a:r>
              <a:rPr lang="hu-HU" sz="2000" dirty="0" err="1" smtClean="0">
                <a:solidFill>
                  <a:srgbClr val="1F497D"/>
                </a:solidFill>
              </a:rPr>
              <a:t>loyalties</a:t>
            </a:r>
            <a:endParaRPr lang="hu-HU" sz="2000" dirty="0" smtClean="0">
              <a:solidFill>
                <a:srgbClr val="1F497D"/>
              </a:solidFill>
            </a:endParaRPr>
          </a:p>
          <a:p>
            <a:pPr marL="0" lvl="1"/>
            <a:endParaRPr lang="hu-HU" sz="2000" dirty="0">
              <a:solidFill>
                <a:srgbClr val="1F497D"/>
              </a:solidFill>
            </a:endParaRPr>
          </a:p>
          <a:p>
            <a:pPr marL="0" lvl="1"/>
            <a:r>
              <a:rPr lang="hu-HU" sz="2000" dirty="0" smtClean="0">
                <a:solidFill>
                  <a:srgbClr val="1F497D"/>
                </a:solidFill>
              </a:rPr>
              <a:t>5.    </a:t>
            </a:r>
            <a:r>
              <a:rPr lang="hu-HU" sz="2000" dirty="0" err="1" smtClean="0">
                <a:solidFill>
                  <a:srgbClr val="1F497D"/>
                </a:solidFill>
              </a:rPr>
              <a:t>Conclusions</a:t>
            </a:r>
            <a:endParaRPr lang="hu-HU" sz="2000" dirty="0" smtClean="0">
              <a:solidFill>
                <a:srgbClr val="1F497D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hu-HU" dirty="0" smtClean="0"/>
          </a:p>
          <a:p>
            <a:pPr marL="800100" lvl="1" indent="-342900">
              <a:buFont typeface="+mj-lt"/>
              <a:buAutoNum type="arabicPeriod"/>
            </a:pPr>
            <a:endParaRPr lang="hu-HU" dirty="0" smtClean="0"/>
          </a:p>
          <a:p>
            <a:pPr marL="800100" lvl="1" indent="-342900">
              <a:buFont typeface="+mj-lt"/>
              <a:buAutoNum type="arabicPeriod"/>
            </a:pPr>
            <a:endParaRPr lang="hu-HU" dirty="0" smtClean="0"/>
          </a:p>
          <a:p>
            <a:pPr marL="800100" lvl="1" indent="-34290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0321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0175535-0F40-4F00-A305-0CD3E9ADD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E6613336-731B-47E2-95E6-DE2CA9D2E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151372"/>
            <a:ext cx="1405128" cy="1405128"/>
          </a:xfrm>
          <a:prstGeom prst="rect">
            <a:avLst/>
          </a:prstGeom>
        </p:spPr>
      </p:pic>
      <p:sp>
        <p:nvSpPr>
          <p:cNvPr id="16" name="object 14">
            <a:extLst>
              <a:ext uri="{FF2B5EF4-FFF2-40B4-BE49-F238E27FC236}">
                <a16:creationId xmlns="" xmlns:a16="http://schemas.microsoft.com/office/drawing/2014/main" id="{CF4660E4-076E-4E6E-AEBE-C97122D66D04}"/>
              </a:ext>
            </a:extLst>
          </p:cNvPr>
          <p:cNvSpPr/>
          <p:nvPr/>
        </p:nvSpPr>
        <p:spPr>
          <a:xfrm>
            <a:off x="1774588" y="-5365750"/>
            <a:ext cx="143112" cy="10941883"/>
          </a:xfrm>
          <a:custGeom>
            <a:avLst/>
            <a:gdLst/>
            <a:ahLst/>
            <a:cxnLst/>
            <a:rect l="l" t="t" r="r" b="b"/>
            <a:pathLst>
              <a:path w="180340" h="3600450">
                <a:moveTo>
                  <a:pt x="0" y="3600005"/>
                </a:moveTo>
                <a:lnTo>
                  <a:pt x="180009" y="3600005"/>
                </a:lnTo>
                <a:lnTo>
                  <a:pt x="180009" y="0"/>
                </a:lnTo>
                <a:lnTo>
                  <a:pt x="0" y="0"/>
                </a:lnTo>
                <a:lnTo>
                  <a:pt x="0" y="3600005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9E0F34EA-9D1A-442A-B788-ED5D755E2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79DB4E1E-2C05-4A16-96A6-FC3F2FE6B5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  <p:sp>
        <p:nvSpPr>
          <p:cNvPr id="13" name="Rectángulo 14">
            <a:extLst>
              <a:ext uri="{FF2B5EF4-FFF2-40B4-BE49-F238E27FC236}">
                <a16:creationId xmlns="" xmlns:a16="http://schemas.microsoft.com/office/drawing/2014/main" id="{6AFD29EB-77BF-4EC7-90FD-F18CF6960A70}"/>
              </a:ext>
            </a:extLst>
          </p:cNvPr>
          <p:cNvSpPr/>
          <p:nvPr/>
        </p:nvSpPr>
        <p:spPr>
          <a:xfrm>
            <a:off x="2263958" y="1499022"/>
            <a:ext cx="323514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hu-HU" sz="2000" b="1" dirty="0" err="1">
                <a:solidFill>
                  <a:schemeClr val="tx2"/>
                </a:solidFill>
              </a:rPr>
              <a:t>Contents</a:t>
            </a:r>
            <a:r>
              <a:rPr lang="hu-HU" sz="2000" b="1" dirty="0">
                <a:solidFill>
                  <a:schemeClr val="tx2"/>
                </a:solidFill>
              </a:rPr>
              <a:t> of </a:t>
            </a:r>
            <a:r>
              <a:rPr lang="hu-HU" sz="2000" b="1" dirty="0" err="1">
                <a:solidFill>
                  <a:schemeClr val="tx2"/>
                </a:solidFill>
              </a:rPr>
              <a:t>bid</a:t>
            </a: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es-ES" sz="20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Detailed</a:t>
            </a:r>
            <a:r>
              <a:rPr lang="hu-HU" dirty="0"/>
              <a:t> </a:t>
            </a:r>
            <a:r>
              <a:rPr lang="hu-HU" dirty="0" err="1"/>
              <a:t>element</a:t>
            </a:r>
            <a:r>
              <a:rPr lang="hu-HU" dirty="0"/>
              <a:t> </a:t>
            </a:r>
            <a:r>
              <a:rPr lang="hu-HU" dirty="0" err="1"/>
              <a:t>lists</a:t>
            </a:r>
            <a:r>
              <a:rPr lang="hu-HU" dirty="0"/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Lenghts</a:t>
            </a:r>
            <a:endParaRPr lang="hu-HU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Cross-sections</a:t>
            </a:r>
            <a:endParaRPr lang="hu-HU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 smtClean="0"/>
              <a:t>Reinforcements</a:t>
            </a:r>
            <a:endParaRPr lang="hu-HU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Quantities</a:t>
            </a:r>
            <a:endParaRPr lang="hu-HU" dirty="0"/>
          </a:p>
          <a:p>
            <a:pPr lvl="2"/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Prices</a:t>
            </a:r>
            <a:r>
              <a:rPr lang="hu-HU" dirty="0"/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/>
              <a:t>Design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Production</a:t>
            </a:r>
            <a:endParaRPr lang="hu-HU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Transport</a:t>
            </a:r>
            <a:endParaRPr lang="hu-HU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/>
              <a:t>Assembly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/>
              <a:t>Topping</a:t>
            </a:r>
          </a:p>
          <a:p>
            <a:pPr lvl="2"/>
            <a:endParaRPr lang="es-ES" dirty="0"/>
          </a:p>
        </p:txBody>
      </p:sp>
      <p:sp>
        <p:nvSpPr>
          <p:cNvPr id="10" name="object 2">
            <a:extLst>
              <a:ext uri="{FF2B5EF4-FFF2-40B4-BE49-F238E27FC236}">
                <a16:creationId xmlns="" xmlns:a16="http://schemas.microsoft.com/office/drawing/2014/main" id="{444DD1CB-71DC-45BB-AACE-BB0AACB474B3}"/>
              </a:ext>
            </a:extLst>
          </p:cNvPr>
          <p:cNvSpPr txBox="1"/>
          <p:nvPr/>
        </p:nvSpPr>
        <p:spPr>
          <a:xfrm>
            <a:off x="2216150" y="504745"/>
            <a:ext cx="7086601" cy="883660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Offer</a:t>
            </a:r>
            <a:r>
              <a:rPr lang="hu-HU" sz="2800" b="1" spc="-28" dirty="0">
                <a:solidFill>
                  <a:schemeClr val="tx2"/>
                </a:solidFill>
                <a:cs typeface="Lucida Sans"/>
              </a:rPr>
              <a:t> / </a:t>
            </a: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Final</a:t>
            </a:r>
            <a:endParaRPr lang="hu-HU" sz="2800" b="1" spc="-28" dirty="0">
              <a:solidFill>
                <a:schemeClr val="tx2"/>
              </a:solidFill>
              <a:cs typeface="Lucida Sans"/>
            </a:endParaRPr>
          </a:p>
          <a:p>
            <a:pPr marL="8975">
              <a:spcBef>
                <a:spcPts val="71"/>
              </a:spcBef>
            </a:pPr>
            <a:r>
              <a:rPr lang="hu-HU" sz="2800" dirty="0" err="1">
                <a:solidFill>
                  <a:srgbClr val="AFB32E"/>
                </a:solidFill>
                <a:cs typeface="Lucida Sans"/>
              </a:rPr>
              <a:t>Quote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format</a:t>
            </a:r>
            <a:endParaRPr lang="hu-HU" sz="2800" dirty="0">
              <a:solidFill>
                <a:srgbClr val="AFB32E"/>
              </a:solidFill>
              <a:cs typeface="Lucida Sans"/>
            </a:endParaRPr>
          </a:p>
        </p:txBody>
      </p:sp>
      <p:sp>
        <p:nvSpPr>
          <p:cNvPr id="14" name="Rectángulo 14">
            <a:extLst>
              <a:ext uri="{FF2B5EF4-FFF2-40B4-BE49-F238E27FC236}">
                <a16:creationId xmlns="" xmlns:a16="http://schemas.microsoft.com/office/drawing/2014/main" id="{590B2439-F201-42B6-94A2-C2F0AAF855A9}"/>
              </a:ext>
            </a:extLst>
          </p:cNvPr>
          <p:cNvSpPr/>
          <p:nvPr/>
        </p:nvSpPr>
        <p:spPr>
          <a:xfrm>
            <a:off x="5346700" y="1499022"/>
            <a:ext cx="323514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es-ES" sz="20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Quality</a:t>
            </a:r>
            <a:r>
              <a:rPr lang="hu-HU" dirty="0"/>
              <a:t> and </a:t>
            </a:r>
            <a:r>
              <a:rPr lang="hu-HU" dirty="0" err="1"/>
              <a:t>guarantee</a:t>
            </a:r>
            <a:r>
              <a:rPr lang="hu-HU" dirty="0"/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Statements</a:t>
            </a:r>
            <a:endParaRPr lang="hu-HU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Standards</a:t>
            </a:r>
            <a:endParaRPr lang="hu-HU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Quality</a:t>
            </a:r>
            <a:r>
              <a:rPr lang="hu-HU" dirty="0"/>
              <a:t> </a:t>
            </a:r>
            <a:r>
              <a:rPr lang="hu-HU" dirty="0" err="1"/>
              <a:t>assurance</a:t>
            </a:r>
            <a:endParaRPr lang="hu-HU" dirty="0"/>
          </a:p>
          <a:p>
            <a:pPr lvl="2"/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Finance</a:t>
            </a:r>
            <a:r>
              <a:rPr lang="hu-HU" dirty="0"/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Invoicing</a:t>
            </a:r>
            <a:endParaRPr lang="hu-HU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Payments</a:t>
            </a:r>
            <a:endParaRPr lang="hu-HU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Retentions</a:t>
            </a:r>
            <a:endParaRPr lang="hu-HU" dirty="0"/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C0D35FB0-7A39-467E-AADA-68FCB15D921E}"/>
              </a:ext>
            </a:extLst>
          </p:cNvPr>
          <p:cNvSpPr/>
          <p:nvPr/>
        </p:nvSpPr>
        <p:spPr>
          <a:xfrm>
            <a:off x="5346700" y="4905545"/>
            <a:ext cx="3235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Deadlines</a:t>
            </a:r>
            <a:r>
              <a:rPr lang="hu-HU" dirty="0"/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dirty="0" err="1"/>
              <a:t>Schedueling</a:t>
            </a:r>
            <a:endParaRPr lang="hu-HU" dirty="0"/>
          </a:p>
        </p:txBody>
      </p:sp>
      <p:sp>
        <p:nvSpPr>
          <p:cNvPr id="17" name="Rectángulo 14">
            <a:extLst>
              <a:ext uri="{FF2B5EF4-FFF2-40B4-BE49-F238E27FC236}">
                <a16:creationId xmlns="" xmlns:a16="http://schemas.microsoft.com/office/drawing/2014/main" id="{D1D7B491-D124-4755-9B29-1F187B08B026}"/>
              </a:ext>
            </a:extLst>
          </p:cNvPr>
          <p:cNvSpPr/>
          <p:nvPr/>
        </p:nvSpPr>
        <p:spPr>
          <a:xfrm>
            <a:off x="2852035" y="5840196"/>
            <a:ext cx="4989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Delivery</a:t>
            </a:r>
            <a:r>
              <a:rPr lang="hu-HU" dirty="0"/>
              <a:t> </a:t>
            </a:r>
            <a:r>
              <a:rPr lang="hu-HU" dirty="0" err="1"/>
              <a:t>channel</a:t>
            </a:r>
            <a:r>
              <a:rPr lang="hu-HU" dirty="0"/>
              <a:t> in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phase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hand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2308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42A4A6C-8911-4DB3-A63C-DC550BE31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28" y="6593831"/>
            <a:ext cx="1365600" cy="4606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5109A59-D6BA-4277-B02F-ABD2232E4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41" y="6121584"/>
            <a:ext cx="1405128" cy="140512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4D03A27-E6C2-4921-BCD2-DDE9251F4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6375215"/>
            <a:ext cx="1066799" cy="156663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="" xmlns:a16="http://schemas.microsoft.com/office/drawing/2014/main" id="{EC8B36AC-190E-4145-9103-ABBD00FF6D12}"/>
              </a:ext>
            </a:extLst>
          </p:cNvPr>
          <p:cNvSpPr/>
          <p:nvPr/>
        </p:nvSpPr>
        <p:spPr>
          <a:xfrm>
            <a:off x="0" y="5716974"/>
            <a:ext cx="10693400" cy="194876"/>
          </a:xfrm>
          <a:custGeom>
            <a:avLst/>
            <a:gdLst/>
            <a:ahLst/>
            <a:cxnLst/>
            <a:rect l="l" t="t" r="r" b="b"/>
            <a:pathLst>
              <a:path w="7560309" h="180340">
                <a:moveTo>
                  <a:pt x="0" y="179997"/>
                </a:moveTo>
                <a:lnTo>
                  <a:pt x="7560005" y="179997"/>
                </a:lnTo>
                <a:lnTo>
                  <a:pt x="7560005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10" name="CuadroTexto 7">
            <a:extLst>
              <a:ext uri="{FF2B5EF4-FFF2-40B4-BE49-F238E27FC236}">
                <a16:creationId xmlns="" xmlns:a16="http://schemas.microsoft.com/office/drawing/2014/main" id="{E5810860-6BA0-4760-865C-18C1E6091312}"/>
              </a:ext>
            </a:extLst>
          </p:cNvPr>
          <p:cNvSpPr txBox="1"/>
          <p:nvPr/>
        </p:nvSpPr>
        <p:spPr>
          <a:xfrm>
            <a:off x="2070100" y="95885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AFB32E"/>
                </a:solidFill>
              </a:rPr>
              <a:t>2</a:t>
            </a:r>
            <a:r>
              <a:rPr lang="es-ES" sz="4000" b="1" dirty="0">
                <a:solidFill>
                  <a:srgbClr val="AFB32E"/>
                </a:solidFill>
              </a:rPr>
              <a:t>. </a:t>
            </a:r>
            <a:r>
              <a:rPr lang="hu-HU" sz="4000" b="1" dirty="0">
                <a:solidFill>
                  <a:schemeClr val="tx2"/>
                </a:solidFill>
              </a:rPr>
              <a:t>Market </a:t>
            </a:r>
            <a:r>
              <a:rPr lang="hu-HU" sz="4000" b="1" dirty="0" err="1">
                <a:solidFill>
                  <a:schemeClr val="tx2"/>
                </a:solidFill>
              </a:rPr>
              <a:t>focus</a:t>
            </a:r>
            <a:endParaRPr lang="hu-HU" sz="4000" b="1" dirty="0">
              <a:solidFill>
                <a:schemeClr val="tx2"/>
              </a:solidFill>
            </a:endParaRPr>
          </a:p>
          <a:p>
            <a:endParaRPr lang="hu-HU" sz="4000" b="1" dirty="0">
              <a:solidFill>
                <a:schemeClr val="tx2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hu-HU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Non-</a:t>
            </a:r>
            <a:r>
              <a:rPr lang="hu-HU" sz="40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residential</a:t>
            </a:r>
            <a:endParaRPr lang="hu-HU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hu-HU" sz="4000" b="1" dirty="0" err="1">
                <a:solidFill>
                  <a:schemeClr val="tx2"/>
                </a:solidFill>
              </a:rPr>
              <a:t>Residential</a:t>
            </a:r>
            <a:endParaRPr lang="es-E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34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="" xmlns:a16="http://schemas.microsoft.com/office/drawing/2014/main" id="{C9A3D26F-36C2-4CF5-ACE3-747C62EC171E}"/>
              </a:ext>
            </a:extLst>
          </p:cNvPr>
          <p:cNvSpPr txBox="1"/>
          <p:nvPr/>
        </p:nvSpPr>
        <p:spPr>
          <a:xfrm>
            <a:off x="2222499" y="882650"/>
            <a:ext cx="7467601" cy="883660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Customer</a:t>
            </a:r>
            <a:r>
              <a:rPr lang="hu-HU" sz="2800" b="1" spc="-28" dirty="0">
                <a:solidFill>
                  <a:schemeClr val="tx2"/>
                </a:solidFill>
                <a:cs typeface="Lucida Sans"/>
              </a:rPr>
              <a:t> </a:t>
            </a: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focus</a:t>
            </a:r>
            <a:endParaRPr lang="es-ES" sz="2800" b="1" spc="-28" dirty="0">
              <a:solidFill>
                <a:schemeClr val="tx2"/>
              </a:solidFill>
              <a:cs typeface="Lucida Sans"/>
            </a:endParaRPr>
          </a:p>
          <a:p>
            <a:pPr marL="8975">
              <a:spcBef>
                <a:spcPts val="71"/>
              </a:spcBef>
            </a:pPr>
            <a:r>
              <a:rPr lang="hu-HU" sz="2800" dirty="0" err="1">
                <a:solidFill>
                  <a:srgbClr val="AFB32E"/>
                </a:solidFill>
                <a:cs typeface="Lucida Sans"/>
              </a:rPr>
              <a:t>Residental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-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Small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private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investors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,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retailers</a:t>
            </a:r>
            <a:endParaRPr sz="2800" dirty="0">
              <a:solidFill>
                <a:srgbClr val="AFB32E"/>
              </a:solidFill>
              <a:cs typeface="Lucida Sans"/>
            </a:endParaRPr>
          </a:p>
        </p:txBody>
      </p:sp>
      <p:pic>
        <p:nvPicPr>
          <p:cNvPr id="5" name="Imagen 10">
            <a:extLst>
              <a:ext uri="{FF2B5EF4-FFF2-40B4-BE49-F238E27FC236}">
                <a16:creationId xmlns="" xmlns:a16="http://schemas.microsoft.com/office/drawing/2014/main" id="{BE522D2F-3B55-495A-ABD1-E3BE73B97D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sp>
        <p:nvSpPr>
          <p:cNvPr id="6" name="Rectángulo 14">
            <a:extLst>
              <a:ext uri="{FF2B5EF4-FFF2-40B4-BE49-F238E27FC236}">
                <a16:creationId xmlns="" xmlns:a16="http://schemas.microsoft.com/office/drawing/2014/main" id="{6AFD29EB-77BF-4EC7-90FD-F18CF6960A70}"/>
              </a:ext>
            </a:extLst>
          </p:cNvPr>
          <p:cNvSpPr/>
          <p:nvPr/>
        </p:nvSpPr>
        <p:spPr>
          <a:xfrm>
            <a:off x="2222500" y="2014179"/>
            <a:ext cx="784832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hu-HU" sz="2000" b="1" dirty="0" err="1">
                <a:solidFill>
                  <a:schemeClr val="tx2"/>
                </a:solidFill>
              </a:rPr>
              <a:t>Typical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cross-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sections</a:t>
            </a: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es-ES" sz="20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16 cm </a:t>
            </a:r>
            <a:r>
              <a:rPr lang="hu-HU" dirty="0" err="1"/>
              <a:t>thickness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20 cm </a:t>
            </a:r>
            <a:r>
              <a:rPr lang="hu-HU" dirty="0" err="1"/>
              <a:t>thickness</a:t>
            </a:r>
            <a:endParaRPr lang="hu-HU" dirty="0"/>
          </a:p>
          <a:p>
            <a:pPr lvl="2"/>
            <a:endParaRPr lang="es-ES" dirty="0"/>
          </a:p>
          <a:p>
            <a:pPr algn="just"/>
            <a:r>
              <a:rPr lang="hu-HU" sz="2000" b="1" dirty="0">
                <a:solidFill>
                  <a:schemeClr val="tx2"/>
                </a:solidFill>
              </a:rPr>
              <a:t>2.    </a:t>
            </a:r>
            <a:r>
              <a:rPr lang="es-ES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Getting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enquiries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Personally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Phone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E-mail</a:t>
            </a:r>
          </a:p>
          <a:p>
            <a:pPr algn="just"/>
            <a:endParaRPr lang="hu-HU" sz="2000" b="1" dirty="0">
              <a:solidFill>
                <a:schemeClr val="tx2"/>
              </a:solidFill>
            </a:endParaRPr>
          </a:p>
          <a:p>
            <a:pPr algn="just"/>
            <a:r>
              <a:rPr lang="hu-HU" sz="2000" b="1" dirty="0">
                <a:solidFill>
                  <a:schemeClr val="tx2"/>
                </a:solidFill>
              </a:rPr>
              <a:t>3.    </a:t>
            </a:r>
            <a:r>
              <a:rPr lang="hu-HU" sz="2000" b="1" dirty="0" err="1">
                <a:solidFill>
                  <a:schemeClr val="tx2"/>
                </a:solidFill>
              </a:rPr>
              <a:t>Type</a:t>
            </a:r>
            <a:r>
              <a:rPr lang="hu-HU" sz="2000" b="1" dirty="0">
                <a:solidFill>
                  <a:schemeClr val="tx2"/>
                </a:solidFill>
              </a:rPr>
              <a:t> of </a:t>
            </a:r>
            <a:r>
              <a:rPr lang="hu-HU" sz="2000" b="1" dirty="0" err="1">
                <a:solidFill>
                  <a:schemeClr val="tx2"/>
                </a:solidFill>
              </a:rPr>
              <a:t>enquiries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The </a:t>
            </a:r>
            <a:r>
              <a:rPr lang="hu-HU" dirty="0" err="1"/>
              <a:t>customer</a:t>
            </a:r>
            <a:r>
              <a:rPr lang="hu-HU" dirty="0"/>
              <a:t> </a:t>
            </a:r>
            <a:r>
              <a:rPr lang="hu-HU" dirty="0" err="1"/>
              <a:t>wants</a:t>
            </a:r>
            <a:r>
              <a:rPr lang="hu-HU" dirty="0"/>
              <a:t> a </a:t>
            </a:r>
            <a:r>
              <a:rPr lang="hu-HU" dirty="0" err="1"/>
              <a:t>concrete</a:t>
            </a:r>
            <a:r>
              <a:rPr lang="hu-HU" dirty="0"/>
              <a:t> </a:t>
            </a:r>
            <a:r>
              <a:rPr lang="hu-HU" dirty="0" err="1"/>
              <a:t>product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The </a:t>
            </a:r>
            <a:r>
              <a:rPr lang="hu-HU" dirty="0" err="1"/>
              <a:t>customer</a:t>
            </a:r>
            <a:r>
              <a:rPr lang="hu-HU" dirty="0"/>
              <a:t> </a:t>
            </a:r>
            <a:r>
              <a:rPr lang="hu-HU" dirty="0" err="1"/>
              <a:t>wants</a:t>
            </a:r>
            <a:r>
              <a:rPr lang="hu-HU" dirty="0"/>
              <a:t> a </a:t>
            </a:r>
            <a:r>
              <a:rPr lang="hu-HU" dirty="0" err="1"/>
              <a:t>roof</a:t>
            </a:r>
            <a:r>
              <a:rPr lang="hu-HU" dirty="0"/>
              <a:t> </a:t>
            </a:r>
            <a:r>
              <a:rPr lang="hu-HU" dirty="0" err="1"/>
              <a:t>slab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doesn’t</a:t>
            </a:r>
            <a:r>
              <a:rPr lang="hu-HU" dirty="0"/>
              <a:t> </a:t>
            </a:r>
            <a:r>
              <a:rPr lang="hu-HU" dirty="0" err="1"/>
              <a:t>know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details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The </a:t>
            </a:r>
            <a:r>
              <a:rPr lang="hu-HU" dirty="0" err="1"/>
              <a:t>customer</a:t>
            </a:r>
            <a:r>
              <a:rPr lang="hu-HU" dirty="0"/>
              <a:t> </a:t>
            </a:r>
            <a:r>
              <a:rPr lang="hu-HU" dirty="0" err="1"/>
              <a:t>wants</a:t>
            </a:r>
            <a:r>
              <a:rPr lang="hu-HU" dirty="0"/>
              <a:t> </a:t>
            </a:r>
            <a:r>
              <a:rPr lang="hu-HU" dirty="0" err="1"/>
              <a:t>technical</a:t>
            </a:r>
            <a:r>
              <a:rPr lang="hu-HU" dirty="0"/>
              <a:t> </a:t>
            </a:r>
            <a:r>
              <a:rPr lang="hu-HU" dirty="0" err="1"/>
              <a:t>proposal</a:t>
            </a:r>
            <a:r>
              <a:rPr lang="hu-HU" dirty="0"/>
              <a:t> </a:t>
            </a:r>
            <a:r>
              <a:rPr lang="hu-HU" dirty="0" err="1"/>
              <a:t>according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plans</a:t>
            </a:r>
            <a:endParaRPr lang="hu-HU" dirty="0"/>
          </a:p>
        </p:txBody>
      </p:sp>
      <p:pic>
        <p:nvPicPr>
          <p:cNvPr id="7" name="Imagen 17">
            <a:extLst>
              <a:ext uri="{FF2B5EF4-FFF2-40B4-BE49-F238E27FC236}">
                <a16:creationId xmlns="" xmlns:a16="http://schemas.microsoft.com/office/drawing/2014/main" id="{C575113B-7F7A-44CD-A3AB-05BD71881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="" xmlns:a16="http://schemas.microsoft.com/office/drawing/2014/main" id="{4279A07B-BC7E-4A37-81DE-D07F412425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="" xmlns:a16="http://schemas.microsoft.com/office/drawing/2014/main" id="{269DD889-444A-4D8C-83EF-B8249BF8D8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465" y="2355349"/>
            <a:ext cx="1541101" cy="22875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="" xmlns:a16="http://schemas.microsoft.com/office/drawing/2014/main" id="{0FBE4202-2C26-4915-8330-B35FD59F81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53" y="2671172"/>
            <a:ext cx="1576830" cy="271707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="" xmlns:a16="http://schemas.microsoft.com/office/drawing/2014/main" id="{C6D999E0-104E-4C1A-B0F3-75EC50E9C9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53" y="3084773"/>
            <a:ext cx="1576830" cy="29969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E6613336-731B-47E2-95E6-DE2CA9D2ED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68" y="6138385"/>
            <a:ext cx="1405128" cy="1405128"/>
          </a:xfrm>
          <a:prstGeom prst="rect">
            <a:avLst/>
          </a:prstGeom>
        </p:spPr>
      </p:pic>
      <p:pic>
        <p:nvPicPr>
          <p:cNvPr id="13" name="Imagen 17">
            <a:extLst>
              <a:ext uri="{FF2B5EF4-FFF2-40B4-BE49-F238E27FC236}">
                <a16:creationId xmlns="" xmlns:a16="http://schemas.microsoft.com/office/drawing/2014/main" id="{9E0F34EA-9D1A-442A-B788-ED5D755E2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568" y="6347580"/>
            <a:ext cx="1066799" cy="1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25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="" xmlns:a16="http://schemas.microsoft.com/office/drawing/2014/main" id="{C9A3D26F-36C2-4CF5-ACE3-747C62EC171E}"/>
              </a:ext>
            </a:extLst>
          </p:cNvPr>
          <p:cNvSpPr txBox="1"/>
          <p:nvPr/>
        </p:nvSpPr>
        <p:spPr>
          <a:xfrm>
            <a:off x="2222499" y="882650"/>
            <a:ext cx="7467601" cy="883660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Customer</a:t>
            </a:r>
            <a:r>
              <a:rPr lang="hu-HU" sz="2800" b="1" spc="-28" dirty="0">
                <a:solidFill>
                  <a:schemeClr val="tx2"/>
                </a:solidFill>
                <a:cs typeface="Lucida Sans"/>
              </a:rPr>
              <a:t> </a:t>
            </a: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focus</a:t>
            </a:r>
            <a:endParaRPr lang="es-ES" sz="2800" b="1" spc="-28" dirty="0">
              <a:solidFill>
                <a:schemeClr val="tx2"/>
              </a:solidFill>
              <a:cs typeface="Lucida Sans"/>
            </a:endParaRPr>
          </a:p>
          <a:p>
            <a:pPr marL="8975">
              <a:spcBef>
                <a:spcPts val="71"/>
              </a:spcBef>
            </a:pPr>
            <a:r>
              <a:rPr lang="hu-HU" sz="2800" dirty="0" err="1">
                <a:solidFill>
                  <a:srgbClr val="AFB32E"/>
                </a:solidFill>
                <a:cs typeface="Lucida Sans"/>
              </a:rPr>
              <a:t>Residental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-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Small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private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investors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,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retailers</a:t>
            </a:r>
            <a:endParaRPr sz="2800" dirty="0">
              <a:solidFill>
                <a:srgbClr val="AFB32E"/>
              </a:solidFill>
              <a:cs typeface="Lucida Sans"/>
            </a:endParaRPr>
          </a:p>
        </p:txBody>
      </p:sp>
      <p:pic>
        <p:nvPicPr>
          <p:cNvPr id="5" name="Imagen 10">
            <a:extLst>
              <a:ext uri="{FF2B5EF4-FFF2-40B4-BE49-F238E27FC236}">
                <a16:creationId xmlns="" xmlns:a16="http://schemas.microsoft.com/office/drawing/2014/main" id="{BE522D2F-3B55-495A-ABD1-E3BE73B97D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sp>
        <p:nvSpPr>
          <p:cNvPr id="6" name="Rectángulo 14">
            <a:extLst>
              <a:ext uri="{FF2B5EF4-FFF2-40B4-BE49-F238E27FC236}">
                <a16:creationId xmlns="" xmlns:a16="http://schemas.microsoft.com/office/drawing/2014/main" id="{6AFD29EB-77BF-4EC7-90FD-F18CF6960A70}"/>
              </a:ext>
            </a:extLst>
          </p:cNvPr>
          <p:cNvSpPr/>
          <p:nvPr/>
        </p:nvSpPr>
        <p:spPr>
          <a:xfrm>
            <a:off x="2222500" y="2014179"/>
            <a:ext cx="78483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solidFill>
                  <a:schemeClr val="tx2"/>
                </a:solidFill>
              </a:rPr>
              <a:t>4.    </a:t>
            </a:r>
            <a:r>
              <a:rPr lang="hu-HU" sz="2000" b="1" dirty="0" err="1">
                <a:solidFill>
                  <a:schemeClr val="tx2"/>
                </a:solidFill>
              </a:rPr>
              <a:t>Typical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roof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solutions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on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the</a:t>
            </a:r>
            <a:r>
              <a:rPr lang="hu-HU" sz="2000" b="1" dirty="0">
                <a:solidFill>
                  <a:schemeClr val="tx2"/>
                </a:solidFill>
              </a:rPr>
              <a:t> market</a:t>
            </a:r>
          </a:p>
          <a:p>
            <a:pPr algn="just"/>
            <a:endParaRPr lang="es-ES" sz="20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EE </a:t>
            </a:r>
            <a:r>
              <a:rPr lang="hu-HU" dirty="0" err="1"/>
              <a:t>Type</a:t>
            </a:r>
            <a:r>
              <a:rPr lang="hu-HU" dirty="0"/>
              <a:t> of </a:t>
            </a:r>
            <a:r>
              <a:rPr lang="hu-HU" dirty="0" err="1"/>
              <a:t>beam</a:t>
            </a:r>
            <a:r>
              <a:rPr lang="hu-HU" dirty="0"/>
              <a:t> + Béléstest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Hollowcore</a:t>
            </a:r>
            <a:endParaRPr lang="hu-HU" dirty="0"/>
          </a:p>
          <a:p>
            <a:pPr lvl="2"/>
            <a:endParaRPr lang="es-ES" dirty="0"/>
          </a:p>
          <a:p>
            <a:pPr marL="457200" indent="-457200" algn="just">
              <a:buAutoNum type="arabicPeriod" startAt="5"/>
            </a:pPr>
            <a:r>
              <a:rPr lang="hu-HU" sz="2000" b="1" dirty="0" err="1">
                <a:solidFill>
                  <a:schemeClr val="tx2"/>
                </a:solidFill>
              </a:rPr>
              <a:t>Offered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services</a:t>
            </a: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hu-HU" sz="2000" b="1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Statical</a:t>
            </a:r>
            <a:r>
              <a:rPr lang="hu-HU" dirty="0"/>
              <a:t> </a:t>
            </a:r>
            <a:r>
              <a:rPr lang="hu-HU" dirty="0" err="1"/>
              <a:t>calculations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Defining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type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Production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Transportation</a:t>
            </a:r>
            <a:r>
              <a:rPr lang="hu-HU" dirty="0"/>
              <a:t> (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asked</a:t>
            </a:r>
            <a:r>
              <a:rPr lang="hu-HU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undertake</a:t>
            </a:r>
            <a:r>
              <a:rPr lang="hu-HU" dirty="0"/>
              <a:t> lifting, 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asked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give</a:t>
            </a:r>
            <a:r>
              <a:rPr lang="hu-HU" dirty="0"/>
              <a:t> </a:t>
            </a:r>
            <a:r>
              <a:rPr lang="hu-HU" dirty="0" err="1"/>
              <a:t>assistance</a:t>
            </a:r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4279A07B-BC7E-4A37-81DE-D07F412425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14B0E65E-7E65-4795-978E-B3BC8BA50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98" y="2045377"/>
            <a:ext cx="1278367" cy="1404939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="" xmlns:a16="http://schemas.microsoft.com/office/drawing/2014/main" id="{BAF87101-199D-4E80-8B87-8841B795E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87" y="3452935"/>
            <a:ext cx="3758427" cy="1655739"/>
          </a:xfrm>
          <a:prstGeom prst="rect">
            <a:avLst/>
          </a:prstGeom>
        </p:spPr>
      </p:pic>
      <p:pic>
        <p:nvPicPr>
          <p:cNvPr id="10" name="Imagen 11">
            <a:extLst>
              <a:ext uri="{FF2B5EF4-FFF2-40B4-BE49-F238E27FC236}">
                <a16:creationId xmlns="" xmlns:a16="http://schemas.microsoft.com/office/drawing/2014/main" id="{E6613336-731B-47E2-95E6-DE2CA9D2ED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86" y="6136187"/>
            <a:ext cx="1405128" cy="1405128"/>
          </a:xfrm>
          <a:prstGeom prst="rect">
            <a:avLst/>
          </a:prstGeom>
        </p:spPr>
      </p:pic>
      <p:pic>
        <p:nvPicPr>
          <p:cNvPr id="11" name="Imagen 17">
            <a:extLst>
              <a:ext uri="{FF2B5EF4-FFF2-40B4-BE49-F238E27FC236}">
                <a16:creationId xmlns="" xmlns:a16="http://schemas.microsoft.com/office/drawing/2014/main" id="{9E0F34EA-9D1A-442A-B788-ED5D755E2D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486" y="6345382"/>
            <a:ext cx="1066799" cy="1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04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42A4A6C-8911-4DB3-A63C-DC550BE31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28" y="6593831"/>
            <a:ext cx="1365600" cy="4606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5109A59-D6BA-4277-B02F-ABD2232E4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41" y="6121584"/>
            <a:ext cx="1405128" cy="140512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4D03A27-E6C2-4921-BCD2-DDE9251F4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6375215"/>
            <a:ext cx="1066799" cy="156663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="" xmlns:a16="http://schemas.microsoft.com/office/drawing/2014/main" id="{EC8B36AC-190E-4145-9103-ABBD00FF6D12}"/>
              </a:ext>
            </a:extLst>
          </p:cNvPr>
          <p:cNvSpPr/>
          <p:nvPr/>
        </p:nvSpPr>
        <p:spPr>
          <a:xfrm>
            <a:off x="0" y="5716974"/>
            <a:ext cx="10693400" cy="194876"/>
          </a:xfrm>
          <a:custGeom>
            <a:avLst/>
            <a:gdLst/>
            <a:ahLst/>
            <a:cxnLst/>
            <a:rect l="l" t="t" r="r" b="b"/>
            <a:pathLst>
              <a:path w="7560309" h="180340">
                <a:moveTo>
                  <a:pt x="0" y="179997"/>
                </a:moveTo>
                <a:lnTo>
                  <a:pt x="7560005" y="179997"/>
                </a:lnTo>
                <a:lnTo>
                  <a:pt x="7560005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10" name="CuadroTexto 7">
            <a:extLst>
              <a:ext uri="{FF2B5EF4-FFF2-40B4-BE49-F238E27FC236}">
                <a16:creationId xmlns="" xmlns:a16="http://schemas.microsoft.com/office/drawing/2014/main" id="{E5810860-6BA0-4760-865C-18C1E6091312}"/>
              </a:ext>
            </a:extLst>
          </p:cNvPr>
          <p:cNvSpPr txBox="1"/>
          <p:nvPr/>
        </p:nvSpPr>
        <p:spPr>
          <a:xfrm>
            <a:off x="1993900" y="194500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AFB32E"/>
                </a:solidFill>
              </a:rPr>
              <a:t>3</a:t>
            </a:r>
            <a:r>
              <a:rPr lang="hu-HU" sz="4000" b="1" dirty="0" smtClean="0">
                <a:solidFill>
                  <a:srgbClr val="AFB32E"/>
                </a:solidFill>
              </a:rPr>
              <a:t>.1</a:t>
            </a:r>
            <a:r>
              <a:rPr lang="es-ES" sz="4000" b="1" dirty="0" smtClean="0">
                <a:solidFill>
                  <a:srgbClr val="AFB32E"/>
                </a:solidFill>
              </a:rPr>
              <a:t>. </a:t>
            </a:r>
            <a:r>
              <a:rPr lang="hu-HU" sz="4000" b="1" dirty="0" err="1">
                <a:solidFill>
                  <a:schemeClr val="tx2"/>
                </a:solidFill>
              </a:rPr>
              <a:t>Offers</a:t>
            </a:r>
            <a:r>
              <a:rPr lang="hu-HU" sz="4000" b="1" dirty="0">
                <a:solidFill>
                  <a:schemeClr val="tx2"/>
                </a:solidFill>
              </a:rPr>
              <a:t> and </a:t>
            </a:r>
            <a:r>
              <a:rPr lang="hu-HU" sz="4000" b="1" dirty="0" err="1">
                <a:solidFill>
                  <a:schemeClr val="tx2"/>
                </a:solidFill>
              </a:rPr>
              <a:t>quote</a:t>
            </a:r>
            <a:r>
              <a:rPr lang="hu-HU" sz="4000" b="1" dirty="0">
                <a:solidFill>
                  <a:schemeClr val="tx2"/>
                </a:solidFill>
              </a:rPr>
              <a:t> </a:t>
            </a:r>
            <a:r>
              <a:rPr lang="hu-HU" sz="4000" b="1" dirty="0" err="1">
                <a:solidFill>
                  <a:schemeClr val="tx2"/>
                </a:solidFill>
              </a:rPr>
              <a:t>chasing</a:t>
            </a:r>
            <a:endParaRPr lang="es-E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99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="" xmlns:a16="http://schemas.microsoft.com/office/drawing/2014/main" id="{C9A3D26F-36C2-4CF5-ACE3-747C62EC171E}"/>
              </a:ext>
            </a:extLst>
          </p:cNvPr>
          <p:cNvSpPr txBox="1"/>
          <p:nvPr/>
        </p:nvSpPr>
        <p:spPr>
          <a:xfrm>
            <a:off x="2222499" y="882650"/>
            <a:ext cx="7467601" cy="439949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 err="1" smtClean="0">
                <a:solidFill>
                  <a:schemeClr val="tx2"/>
                </a:solidFill>
                <a:cs typeface="Lucida Sans"/>
              </a:rPr>
              <a:t>Offers</a:t>
            </a:r>
            <a:r>
              <a:rPr lang="hu-HU" sz="2800" b="1" spc="-28" dirty="0" smtClean="0">
                <a:solidFill>
                  <a:schemeClr val="tx2"/>
                </a:solidFill>
                <a:cs typeface="Lucida Sans"/>
              </a:rPr>
              <a:t> and </a:t>
            </a:r>
            <a:r>
              <a:rPr lang="hu-HU" sz="2800" b="1" spc="-28" dirty="0" err="1" smtClean="0">
                <a:solidFill>
                  <a:schemeClr val="tx2"/>
                </a:solidFill>
                <a:cs typeface="Lucida Sans"/>
              </a:rPr>
              <a:t>quote</a:t>
            </a:r>
            <a:r>
              <a:rPr lang="hu-HU" sz="2800" b="1" spc="-28" dirty="0" smtClean="0">
                <a:solidFill>
                  <a:schemeClr val="tx2"/>
                </a:solidFill>
                <a:cs typeface="Lucida Sans"/>
              </a:rPr>
              <a:t> </a:t>
            </a:r>
            <a:r>
              <a:rPr lang="hu-HU" sz="2800" b="1" spc="-28" dirty="0" err="1" smtClean="0">
                <a:solidFill>
                  <a:schemeClr val="tx2"/>
                </a:solidFill>
                <a:cs typeface="Lucida Sans"/>
              </a:rPr>
              <a:t>chasing</a:t>
            </a:r>
            <a:endParaRPr lang="es-ES" sz="2800" b="1" spc="-28" dirty="0">
              <a:solidFill>
                <a:schemeClr val="tx2"/>
              </a:solidFill>
              <a:cs typeface="Lucida Sans"/>
            </a:endParaRPr>
          </a:p>
        </p:txBody>
      </p:sp>
      <p:pic>
        <p:nvPicPr>
          <p:cNvPr id="5" name="Imagen 10">
            <a:extLst>
              <a:ext uri="{FF2B5EF4-FFF2-40B4-BE49-F238E27FC236}">
                <a16:creationId xmlns="" xmlns:a16="http://schemas.microsoft.com/office/drawing/2014/main" id="{BE522D2F-3B55-495A-ABD1-E3BE73B97D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sp>
        <p:nvSpPr>
          <p:cNvPr id="6" name="Rectángulo 14">
            <a:extLst>
              <a:ext uri="{FF2B5EF4-FFF2-40B4-BE49-F238E27FC236}">
                <a16:creationId xmlns="" xmlns:a16="http://schemas.microsoft.com/office/drawing/2014/main" id="{6AFD29EB-77BF-4EC7-90FD-F18CF6960A70}"/>
              </a:ext>
            </a:extLst>
          </p:cNvPr>
          <p:cNvSpPr/>
          <p:nvPr/>
        </p:nvSpPr>
        <p:spPr>
          <a:xfrm>
            <a:off x="2222500" y="2014179"/>
            <a:ext cx="784832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smtClean="0">
                <a:solidFill>
                  <a:schemeClr val="tx2"/>
                </a:solidFill>
              </a:rPr>
              <a:t>       </a:t>
            </a:r>
            <a:r>
              <a:rPr lang="hu-HU" sz="2000" b="1" dirty="0" err="1" smtClean="0">
                <a:solidFill>
                  <a:schemeClr val="tx2"/>
                </a:solidFill>
              </a:rPr>
              <a:t>Small</a:t>
            </a:r>
            <a:r>
              <a:rPr lang="hu-HU" sz="2000" b="1" dirty="0" smtClean="0">
                <a:solidFill>
                  <a:schemeClr val="tx2"/>
                </a:solidFill>
              </a:rPr>
              <a:t> </a:t>
            </a:r>
            <a:r>
              <a:rPr lang="hu-HU" sz="2000" b="1" dirty="0" err="1" smtClean="0">
                <a:solidFill>
                  <a:schemeClr val="tx2"/>
                </a:solidFill>
              </a:rPr>
              <a:t>private</a:t>
            </a:r>
            <a:r>
              <a:rPr lang="hu-HU" sz="2000" b="1" dirty="0" smtClean="0">
                <a:solidFill>
                  <a:schemeClr val="tx2"/>
                </a:solidFill>
              </a:rPr>
              <a:t> </a:t>
            </a:r>
            <a:r>
              <a:rPr lang="hu-HU" sz="2000" b="1" dirty="0" err="1" smtClean="0">
                <a:solidFill>
                  <a:schemeClr val="tx2"/>
                </a:solidFill>
              </a:rPr>
              <a:t>investors</a:t>
            </a:r>
            <a:r>
              <a:rPr lang="hu-HU" sz="2000" b="1" dirty="0" smtClean="0">
                <a:solidFill>
                  <a:schemeClr val="tx2"/>
                </a:solidFill>
              </a:rPr>
              <a:t>:</a:t>
            </a:r>
          </a:p>
          <a:p>
            <a:pPr algn="just"/>
            <a:endParaRPr lang="hu-HU" sz="2000" b="1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err="1" smtClean="0"/>
              <a:t>Walk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customers</a:t>
            </a:r>
            <a:endParaRPr lang="hu-HU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err="1" smtClean="0"/>
              <a:t>Two</a:t>
            </a:r>
            <a:r>
              <a:rPr lang="hu-HU" sz="2000" dirty="0" smtClean="0"/>
              <a:t> main </a:t>
            </a:r>
            <a:r>
              <a:rPr lang="hu-HU" sz="2000" dirty="0" err="1" smtClean="0"/>
              <a:t>channels</a:t>
            </a:r>
            <a:endParaRPr lang="hu-HU" sz="2000" dirty="0" smtClean="0"/>
          </a:p>
          <a:p>
            <a:pPr algn="just"/>
            <a:r>
              <a:rPr lang="hu-HU" sz="2000" smtClean="0"/>
              <a:t>	Designers</a:t>
            </a:r>
            <a:endParaRPr lang="hu-HU" sz="2000" dirty="0" smtClean="0"/>
          </a:p>
          <a:p>
            <a:pPr algn="just"/>
            <a:r>
              <a:rPr lang="hu-HU" sz="2000" smtClean="0"/>
              <a:t>	Internet</a:t>
            </a:r>
            <a:endParaRPr lang="hu-HU" sz="2000" dirty="0" smtClean="0"/>
          </a:p>
          <a:p>
            <a:pPr algn="just"/>
            <a:endParaRPr lang="hu-HU" sz="2000" dirty="0">
              <a:solidFill>
                <a:schemeClr val="tx2"/>
              </a:solidFill>
            </a:endParaRPr>
          </a:p>
          <a:p>
            <a:pPr algn="just"/>
            <a:r>
              <a:rPr lang="hu-HU" sz="2000" b="1">
                <a:solidFill>
                  <a:schemeClr val="tx2"/>
                </a:solidFill>
              </a:rPr>
              <a:t> </a:t>
            </a:r>
            <a:r>
              <a:rPr lang="hu-HU" sz="2000" b="1" smtClean="0">
                <a:solidFill>
                  <a:schemeClr val="tx2"/>
                </a:solidFill>
              </a:rPr>
              <a:t>        Retailers</a:t>
            </a:r>
            <a:endParaRPr lang="hu-HU" sz="2000" b="1" dirty="0" smtClean="0">
              <a:solidFill>
                <a:schemeClr val="tx2"/>
              </a:solidFill>
            </a:endParaRPr>
          </a:p>
          <a:p>
            <a:pPr algn="just"/>
            <a:endParaRPr lang="hu-H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err="1" smtClean="0"/>
              <a:t>Long-term</a:t>
            </a:r>
            <a:r>
              <a:rPr lang="hu-HU" sz="2000" dirty="0" smtClean="0"/>
              <a:t> </a:t>
            </a:r>
            <a:r>
              <a:rPr lang="hu-HU" sz="2000" dirty="0" err="1" smtClean="0"/>
              <a:t>partnership</a:t>
            </a:r>
            <a:r>
              <a:rPr lang="hu-HU" sz="2000" dirty="0" smtClean="0"/>
              <a:t> </a:t>
            </a:r>
            <a:r>
              <a:rPr lang="hu-HU" sz="2000" dirty="0" err="1" smtClean="0"/>
              <a:t>with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EE </a:t>
            </a:r>
            <a:r>
              <a:rPr lang="hu-HU" sz="2000" dirty="0" err="1" smtClean="0"/>
              <a:t>beam</a:t>
            </a:r>
            <a:r>
              <a:rPr lang="hu-HU" sz="2000" dirty="0" smtClean="0"/>
              <a:t> and </a:t>
            </a:r>
            <a:r>
              <a:rPr lang="hu-HU" sz="2000" dirty="0" err="1" smtClean="0"/>
              <a:t>small</a:t>
            </a:r>
            <a:r>
              <a:rPr lang="hu-HU" sz="2000" dirty="0" smtClean="0"/>
              <a:t> </a:t>
            </a:r>
            <a:r>
              <a:rPr lang="hu-HU" sz="2000" dirty="0" err="1" smtClean="0"/>
              <a:t>accessiories</a:t>
            </a:r>
            <a:endParaRPr lang="hu-HU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/>
              <a:t>The </a:t>
            </a:r>
            <a:r>
              <a:rPr lang="hu-HU" sz="2000" dirty="0" err="1" smtClean="0"/>
              <a:t>same</a:t>
            </a:r>
            <a:r>
              <a:rPr lang="hu-HU" sz="2000" dirty="0" smtClean="0"/>
              <a:t> </a:t>
            </a:r>
            <a:r>
              <a:rPr lang="hu-HU" sz="2000" dirty="0" err="1" smtClean="0"/>
              <a:t>conditions</a:t>
            </a:r>
            <a:r>
              <a:rPr lang="hu-HU" sz="2000" dirty="0" smtClean="0"/>
              <a:t>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hollow</a:t>
            </a:r>
            <a:r>
              <a:rPr lang="hu-HU" sz="2000" dirty="0" smtClean="0"/>
              <a:t> </a:t>
            </a:r>
            <a:r>
              <a:rPr lang="hu-HU" sz="2000" dirty="0" err="1" smtClean="0"/>
              <a:t>core</a:t>
            </a:r>
            <a:endParaRPr lang="hu-HU" sz="2000" dirty="0" smtClean="0"/>
          </a:p>
          <a:p>
            <a:pPr algn="just"/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4279A07B-BC7E-4A37-81DE-D07F412425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  <p:pic>
        <p:nvPicPr>
          <p:cNvPr id="9" name="Imagen 11">
            <a:extLst>
              <a:ext uri="{FF2B5EF4-FFF2-40B4-BE49-F238E27FC236}">
                <a16:creationId xmlns="" xmlns:a16="http://schemas.microsoft.com/office/drawing/2014/main" id="{E6613336-731B-47E2-95E6-DE2CA9D2ED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151372"/>
            <a:ext cx="1405128" cy="1405128"/>
          </a:xfrm>
          <a:prstGeom prst="rect">
            <a:avLst/>
          </a:prstGeom>
        </p:spPr>
      </p:pic>
      <p:pic>
        <p:nvPicPr>
          <p:cNvPr id="10" name="Imagen 17">
            <a:extLst>
              <a:ext uri="{FF2B5EF4-FFF2-40B4-BE49-F238E27FC236}">
                <a16:creationId xmlns="" xmlns:a16="http://schemas.microsoft.com/office/drawing/2014/main" id="{9E0F34EA-9D1A-442A-B788-ED5D755E2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16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42A4A6C-8911-4DB3-A63C-DC550BE31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28" y="6593831"/>
            <a:ext cx="1365600" cy="4606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5109A59-D6BA-4277-B02F-ABD2232E4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41" y="6121584"/>
            <a:ext cx="1405128" cy="140512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4D03A27-E6C2-4921-BCD2-DDE9251F4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6375215"/>
            <a:ext cx="1066799" cy="156663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="" xmlns:a16="http://schemas.microsoft.com/office/drawing/2014/main" id="{EC8B36AC-190E-4145-9103-ABBD00FF6D12}"/>
              </a:ext>
            </a:extLst>
          </p:cNvPr>
          <p:cNvSpPr/>
          <p:nvPr/>
        </p:nvSpPr>
        <p:spPr>
          <a:xfrm>
            <a:off x="0" y="5716974"/>
            <a:ext cx="10693400" cy="194876"/>
          </a:xfrm>
          <a:custGeom>
            <a:avLst/>
            <a:gdLst/>
            <a:ahLst/>
            <a:cxnLst/>
            <a:rect l="l" t="t" r="r" b="b"/>
            <a:pathLst>
              <a:path w="7560309" h="180340">
                <a:moveTo>
                  <a:pt x="0" y="179997"/>
                </a:moveTo>
                <a:lnTo>
                  <a:pt x="7560005" y="179997"/>
                </a:lnTo>
                <a:lnTo>
                  <a:pt x="7560005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10" name="CuadroTexto 7">
            <a:extLst>
              <a:ext uri="{FF2B5EF4-FFF2-40B4-BE49-F238E27FC236}">
                <a16:creationId xmlns="" xmlns:a16="http://schemas.microsoft.com/office/drawing/2014/main" id="{E5810860-6BA0-4760-865C-18C1E6091312}"/>
              </a:ext>
            </a:extLst>
          </p:cNvPr>
          <p:cNvSpPr txBox="1"/>
          <p:nvPr/>
        </p:nvSpPr>
        <p:spPr>
          <a:xfrm>
            <a:off x="1993900" y="194500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AFB32E"/>
                </a:solidFill>
              </a:rPr>
              <a:t>3</a:t>
            </a:r>
            <a:r>
              <a:rPr lang="hu-HU" sz="4000" b="1" dirty="0" smtClean="0">
                <a:solidFill>
                  <a:srgbClr val="AFB32E"/>
                </a:solidFill>
              </a:rPr>
              <a:t>.2</a:t>
            </a:r>
            <a:r>
              <a:rPr lang="es-ES" sz="4000" b="1" dirty="0" smtClean="0">
                <a:solidFill>
                  <a:srgbClr val="AFB32E"/>
                </a:solidFill>
              </a:rPr>
              <a:t> </a:t>
            </a:r>
            <a:r>
              <a:rPr lang="hu-HU" sz="4000" b="1" dirty="0" err="1">
                <a:solidFill>
                  <a:schemeClr val="tx2"/>
                </a:solidFill>
              </a:rPr>
              <a:t>Negotiations</a:t>
            </a:r>
            <a:r>
              <a:rPr lang="hu-HU" sz="4000" b="1" dirty="0">
                <a:solidFill>
                  <a:schemeClr val="tx2"/>
                </a:solidFill>
              </a:rPr>
              <a:t> and </a:t>
            </a:r>
            <a:r>
              <a:rPr lang="hu-HU" sz="4000" b="1" dirty="0" err="1">
                <a:solidFill>
                  <a:schemeClr val="tx2"/>
                </a:solidFill>
              </a:rPr>
              <a:t>next</a:t>
            </a:r>
            <a:r>
              <a:rPr lang="hu-HU" sz="4000" b="1" dirty="0">
                <a:solidFill>
                  <a:schemeClr val="tx2"/>
                </a:solidFill>
              </a:rPr>
              <a:t> </a:t>
            </a:r>
            <a:r>
              <a:rPr lang="hu-HU" sz="4000" b="1" dirty="0" err="1">
                <a:solidFill>
                  <a:schemeClr val="tx2"/>
                </a:solidFill>
              </a:rPr>
              <a:t>rounds</a:t>
            </a:r>
            <a:endParaRPr lang="es-E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08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="" xmlns:a16="http://schemas.microsoft.com/office/drawing/2014/main" id="{C9A3D26F-36C2-4CF5-ACE3-747C62EC171E}"/>
              </a:ext>
            </a:extLst>
          </p:cNvPr>
          <p:cNvSpPr txBox="1"/>
          <p:nvPr/>
        </p:nvSpPr>
        <p:spPr>
          <a:xfrm>
            <a:off x="2222499" y="882650"/>
            <a:ext cx="7467601" cy="883660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 err="1" smtClean="0">
                <a:solidFill>
                  <a:schemeClr val="tx2"/>
                </a:solidFill>
                <a:cs typeface="Lucida Sans"/>
              </a:rPr>
              <a:t>Negotiation</a:t>
            </a:r>
            <a:r>
              <a:rPr lang="hu-HU" sz="2800" b="1" spc="-28" dirty="0" smtClean="0">
                <a:solidFill>
                  <a:schemeClr val="tx2"/>
                </a:solidFill>
                <a:cs typeface="Lucida Sans"/>
              </a:rPr>
              <a:t> and </a:t>
            </a:r>
            <a:r>
              <a:rPr lang="hu-HU" sz="2800" b="1" spc="-28" dirty="0" err="1" smtClean="0">
                <a:solidFill>
                  <a:schemeClr val="tx2"/>
                </a:solidFill>
                <a:cs typeface="Lucida Sans"/>
              </a:rPr>
              <a:t>next</a:t>
            </a:r>
            <a:r>
              <a:rPr lang="hu-HU" sz="2800" b="1" spc="-28" dirty="0" smtClean="0">
                <a:solidFill>
                  <a:schemeClr val="tx2"/>
                </a:solidFill>
                <a:cs typeface="Lucida Sans"/>
              </a:rPr>
              <a:t> </a:t>
            </a:r>
            <a:r>
              <a:rPr lang="hu-HU" sz="2800" b="1" spc="-28" dirty="0" err="1" smtClean="0">
                <a:solidFill>
                  <a:schemeClr val="tx2"/>
                </a:solidFill>
                <a:cs typeface="Lucida Sans"/>
              </a:rPr>
              <a:t>rounds</a:t>
            </a:r>
            <a:endParaRPr lang="es-ES" sz="2800" b="1" spc="-28" dirty="0">
              <a:solidFill>
                <a:schemeClr val="tx2"/>
              </a:solidFill>
              <a:cs typeface="Lucida Sans"/>
            </a:endParaRPr>
          </a:p>
          <a:p>
            <a:pPr marL="8975">
              <a:spcBef>
                <a:spcPts val="71"/>
              </a:spcBef>
            </a:pPr>
            <a:r>
              <a:rPr lang="hu-HU" sz="2800" dirty="0" err="1">
                <a:solidFill>
                  <a:srgbClr val="AFB32E"/>
                </a:solidFill>
                <a:cs typeface="Lucida Sans"/>
              </a:rPr>
              <a:t>Residental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-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Small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private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investors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,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retailers</a:t>
            </a:r>
            <a:endParaRPr lang="hu-HU" sz="2800" dirty="0">
              <a:solidFill>
                <a:srgbClr val="AFB32E"/>
              </a:solidFill>
              <a:cs typeface="Lucida Sans"/>
            </a:endParaRPr>
          </a:p>
        </p:txBody>
      </p:sp>
      <p:pic>
        <p:nvPicPr>
          <p:cNvPr id="5" name="Imagen 10">
            <a:extLst>
              <a:ext uri="{FF2B5EF4-FFF2-40B4-BE49-F238E27FC236}">
                <a16:creationId xmlns="" xmlns:a16="http://schemas.microsoft.com/office/drawing/2014/main" id="{BE522D2F-3B55-495A-ABD1-E3BE73B97D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sp>
        <p:nvSpPr>
          <p:cNvPr id="6" name="Rectángulo 14">
            <a:extLst>
              <a:ext uri="{FF2B5EF4-FFF2-40B4-BE49-F238E27FC236}">
                <a16:creationId xmlns="" xmlns:a16="http://schemas.microsoft.com/office/drawing/2014/main" id="{6AFD29EB-77BF-4EC7-90FD-F18CF6960A70}"/>
              </a:ext>
            </a:extLst>
          </p:cNvPr>
          <p:cNvSpPr/>
          <p:nvPr/>
        </p:nvSpPr>
        <p:spPr>
          <a:xfrm>
            <a:off x="2222500" y="2014179"/>
            <a:ext cx="784832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smtClean="0">
                <a:solidFill>
                  <a:schemeClr val="tx2"/>
                </a:solidFill>
              </a:rPr>
              <a:t>       </a:t>
            </a:r>
            <a:r>
              <a:rPr lang="hu-HU" sz="2000" b="1" dirty="0" err="1" smtClean="0">
                <a:solidFill>
                  <a:schemeClr val="tx2"/>
                </a:solidFill>
              </a:rPr>
              <a:t>Customer</a:t>
            </a:r>
            <a:r>
              <a:rPr lang="hu-HU" sz="2000" b="1" dirty="0" smtClean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needs</a:t>
            </a: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hu-HU" sz="20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Technical</a:t>
            </a:r>
            <a:r>
              <a:rPr lang="hu-HU" dirty="0"/>
              <a:t> </a:t>
            </a:r>
            <a:r>
              <a:rPr lang="hu-HU" dirty="0" err="1"/>
              <a:t>needs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Lead </a:t>
            </a:r>
            <a:r>
              <a:rPr lang="hu-HU" dirty="0" err="1"/>
              <a:t>time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Construction</a:t>
            </a:r>
            <a:r>
              <a:rPr lang="hu-HU" dirty="0"/>
              <a:t> </a:t>
            </a:r>
            <a:r>
              <a:rPr lang="hu-HU" dirty="0" err="1"/>
              <a:t>time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b="1" dirty="0" smtClean="0"/>
              <a:t>PRICE</a:t>
            </a:r>
            <a:endParaRPr lang="es-ES" sz="1400" b="1" dirty="0"/>
          </a:p>
          <a:p>
            <a:pPr lvl="1"/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dirty="0"/>
          </a:p>
          <a:p>
            <a:pPr marL="457200" indent="-457200" algn="just">
              <a:buAutoNum type="arabicPeriod"/>
            </a:pP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es-ES" dirty="0"/>
          </a:p>
          <a:p>
            <a:pPr algn="just"/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4279A07B-BC7E-4A37-81DE-D07F412425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  <p:pic>
        <p:nvPicPr>
          <p:cNvPr id="9" name="Imagen 11">
            <a:extLst>
              <a:ext uri="{FF2B5EF4-FFF2-40B4-BE49-F238E27FC236}">
                <a16:creationId xmlns="" xmlns:a16="http://schemas.microsoft.com/office/drawing/2014/main" id="{E6613336-731B-47E2-95E6-DE2CA9D2ED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151372"/>
            <a:ext cx="1405128" cy="1405128"/>
          </a:xfrm>
          <a:prstGeom prst="rect">
            <a:avLst/>
          </a:prstGeom>
        </p:spPr>
      </p:pic>
      <p:pic>
        <p:nvPicPr>
          <p:cNvPr id="10" name="Imagen 17">
            <a:extLst>
              <a:ext uri="{FF2B5EF4-FFF2-40B4-BE49-F238E27FC236}">
                <a16:creationId xmlns="" xmlns:a16="http://schemas.microsoft.com/office/drawing/2014/main" id="{9E0F34EA-9D1A-442A-B788-ED5D755E2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18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="" xmlns:a16="http://schemas.microsoft.com/office/drawing/2014/main" id="{C9A3D26F-36C2-4CF5-ACE3-747C62EC171E}"/>
              </a:ext>
            </a:extLst>
          </p:cNvPr>
          <p:cNvSpPr txBox="1"/>
          <p:nvPr/>
        </p:nvSpPr>
        <p:spPr>
          <a:xfrm>
            <a:off x="2222499" y="882650"/>
            <a:ext cx="7467601" cy="883660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 err="1" smtClean="0">
                <a:solidFill>
                  <a:schemeClr val="tx2"/>
                </a:solidFill>
                <a:cs typeface="Lucida Sans"/>
              </a:rPr>
              <a:t>Negotiation</a:t>
            </a:r>
            <a:r>
              <a:rPr lang="hu-HU" sz="2800" b="1" spc="-28" dirty="0" smtClean="0">
                <a:solidFill>
                  <a:schemeClr val="tx2"/>
                </a:solidFill>
                <a:cs typeface="Lucida Sans"/>
              </a:rPr>
              <a:t> and </a:t>
            </a:r>
            <a:r>
              <a:rPr lang="hu-HU" sz="2800" b="1" spc="-28" dirty="0" err="1" smtClean="0">
                <a:solidFill>
                  <a:schemeClr val="tx2"/>
                </a:solidFill>
                <a:cs typeface="Lucida Sans"/>
              </a:rPr>
              <a:t>next</a:t>
            </a:r>
            <a:r>
              <a:rPr lang="hu-HU" sz="2800" b="1" spc="-28" dirty="0" smtClean="0">
                <a:solidFill>
                  <a:schemeClr val="tx2"/>
                </a:solidFill>
                <a:cs typeface="Lucida Sans"/>
              </a:rPr>
              <a:t> </a:t>
            </a:r>
            <a:r>
              <a:rPr lang="hu-HU" sz="2800" b="1" spc="-28" dirty="0" err="1" smtClean="0">
                <a:solidFill>
                  <a:schemeClr val="tx2"/>
                </a:solidFill>
                <a:cs typeface="Lucida Sans"/>
              </a:rPr>
              <a:t>rounds</a:t>
            </a:r>
            <a:endParaRPr lang="es-ES" sz="2800" b="1" spc="-28" dirty="0">
              <a:solidFill>
                <a:schemeClr val="tx2"/>
              </a:solidFill>
              <a:cs typeface="Lucida Sans"/>
            </a:endParaRPr>
          </a:p>
          <a:p>
            <a:pPr marL="8975">
              <a:spcBef>
                <a:spcPts val="71"/>
              </a:spcBef>
            </a:pPr>
            <a:r>
              <a:rPr lang="hu-HU" sz="2800" dirty="0" err="1">
                <a:solidFill>
                  <a:srgbClr val="AFB32E"/>
                </a:solidFill>
                <a:cs typeface="Lucida Sans"/>
              </a:rPr>
              <a:t>Residental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-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Small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private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investors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,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retailers</a:t>
            </a:r>
            <a:endParaRPr lang="hu-HU" sz="2800" dirty="0">
              <a:solidFill>
                <a:srgbClr val="AFB32E"/>
              </a:solidFill>
              <a:cs typeface="Lucida Sans"/>
            </a:endParaRPr>
          </a:p>
        </p:txBody>
      </p:sp>
      <p:pic>
        <p:nvPicPr>
          <p:cNvPr id="5" name="Imagen 10">
            <a:extLst>
              <a:ext uri="{FF2B5EF4-FFF2-40B4-BE49-F238E27FC236}">
                <a16:creationId xmlns="" xmlns:a16="http://schemas.microsoft.com/office/drawing/2014/main" id="{BE522D2F-3B55-495A-ABD1-E3BE73B97D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sp>
        <p:nvSpPr>
          <p:cNvPr id="6" name="Rectángulo 14">
            <a:extLst>
              <a:ext uri="{FF2B5EF4-FFF2-40B4-BE49-F238E27FC236}">
                <a16:creationId xmlns="" xmlns:a16="http://schemas.microsoft.com/office/drawing/2014/main" id="{6AFD29EB-77BF-4EC7-90FD-F18CF6960A70}"/>
              </a:ext>
            </a:extLst>
          </p:cNvPr>
          <p:cNvSpPr/>
          <p:nvPr/>
        </p:nvSpPr>
        <p:spPr>
          <a:xfrm>
            <a:off x="2222500" y="2014179"/>
            <a:ext cx="784832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smtClean="0">
                <a:solidFill>
                  <a:schemeClr val="tx2"/>
                </a:solidFill>
              </a:rPr>
              <a:t>       </a:t>
            </a:r>
            <a:r>
              <a:rPr lang="hu-HU" sz="2000" b="1" dirty="0" err="1" smtClean="0">
                <a:solidFill>
                  <a:schemeClr val="tx2"/>
                </a:solidFill>
              </a:rPr>
              <a:t>Investors</a:t>
            </a:r>
            <a:r>
              <a:rPr lang="hu-HU" sz="2000" b="1" dirty="0" smtClean="0">
                <a:solidFill>
                  <a:schemeClr val="tx2"/>
                </a:solidFill>
              </a:rPr>
              <a:t> – </a:t>
            </a:r>
            <a:r>
              <a:rPr lang="hu-HU" sz="2000" b="1" dirty="0" err="1" smtClean="0">
                <a:solidFill>
                  <a:schemeClr val="tx2"/>
                </a:solidFill>
              </a:rPr>
              <a:t>Walk</a:t>
            </a:r>
            <a:r>
              <a:rPr lang="hu-HU" sz="2000" b="1" dirty="0" smtClean="0">
                <a:solidFill>
                  <a:schemeClr val="tx2"/>
                </a:solidFill>
              </a:rPr>
              <a:t> </a:t>
            </a:r>
            <a:r>
              <a:rPr lang="hu-HU" sz="2000" b="1" dirty="0" err="1" smtClean="0">
                <a:solidFill>
                  <a:schemeClr val="tx2"/>
                </a:solidFill>
              </a:rPr>
              <a:t>in</a:t>
            </a:r>
            <a:r>
              <a:rPr lang="hu-HU" sz="2000" b="1" dirty="0" smtClean="0">
                <a:solidFill>
                  <a:schemeClr val="tx2"/>
                </a:solidFill>
              </a:rPr>
              <a:t> </a:t>
            </a:r>
            <a:r>
              <a:rPr lang="hu-HU" sz="2000" b="1" dirty="0" err="1" smtClean="0">
                <a:solidFill>
                  <a:schemeClr val="tx2"/>
                </a:solidFill>
              </a:rPr>
              <a:t>customers</a:t>
            </a: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hu-HU" sz="20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 smtClean="0"/>
              <a:t>Currently</a:t>
            </a:r>
            <a:r>
              <a:rPr lang="hu-HU" dirty="0" smtClean="0"/>
              <a:t> no </a:t>
            </a:r>
            <a:r>
              <a:rPr lang="hu-HU" dirty="0" err="1" smtClean="0"/>
              <a:t>direct</a:t>
            </a:r>
            <a:r>
              <a:rPr lang="hu-HU" dirty="0" smtClean="0"/>
              <a:t> marketing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smtClean="0"/>
              <a:t>~ 2.000 m2 /</a:t>
            </a:r>
            <a:r>
              <a:rPr lang="hu-HU" dirty="0" err="1" smtClean="0"/>
              <a:t>year</a:t>
            </a:r>
            <a:r>
              <a:rPr lang="hu-HU" dirty="0" smtClean="0"/>
              <a:t> </a:t>
            </a:r>
            <a:r>
              <a:rPr lang="hu-HU" dirty="0" err="1" smtClean="0"/>
              <a:t>currently</a:t>
            </a:r>
            <a:endParaRPr lang="hu-HU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 smtClean="0"/>
              <a:t>Personal</a:t>
            </a:r>
            <a:r>
              <a:rPr lang="hu-HU" dirty="0" smtClean="0"/>
              <a:t> </a:t>
            </a:r>
            <a:r>
              <a:rPr lang="hu-HU" dirty="0" err="1" smtClean="0"/>
              <a:t>contacts</a:t>
            </a:r>
            <a:r>
              <a:rPr lang="hu-HU" dirty="0" smtClean="0"/>
              <a:t> – </a:t>
            </a:r>
            <a:r>
              <a:rPr lang="hu-HU" dirty="0" err="1" smtClean="0"/>
              <a:t>chasing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phone</a:t>
            </a:r>
            <a:endParaRPr lang="hu-HU" dirty="0"/>
          </a:p>
          <a:p>
            <a:pPr lvl="1"/>
            <a:endParaRPr lang="hu-HU" dirty="0"/>
          </a:p>
          <a:p>
            <a:pPr lvl="1"/>
            <a:r>
              <a:rPr lang="hu-HU" b="1" dirty="0" err="1" smtClean="0">
                <a:solidFill>
                  <a:schemeClr val="tx2"/>
                </a:solidFill>
              </a:rPr>
              <a:t>Retailers</a:t>
            </a:r>
            <a:r>
              <a:rPr lang="hu-HU" b="1" dirty="0" smtClean="0">
                <a:solidFill>
                  <a:schemeClr val="tx2"/>
                </a:solidFill>
              </a:rPr>
              <a:t> </a:t>
            </a:r>
            <a:r>
              <a:rPr lang="hu-HU" b="1" dirty="0">
                <a:solidFill>
                  <a:schemeClr val="tx2"/>
                </a:solidFill>
              </a:rPr>
              <a:t>– </a:t>
            </a:r>
            <a:r>
              <a:rPr lang="hu-HU" b="1" dirty="0" smtClean="0">
                <a:solidFill>
                  <a:schemeClr val="tx2"/>
                </a:solidFill>
              </a:rPr>
              <a:t>Long </a:t>
            </a:r>
            <a:r>
              <a:rPr lang="hu-HU" b="1" dirty="0" err="1" smtClean="0">
                <a:solidFill>
                  <a:schemeClr val="tx2"/>
                </a:solidFill>
              </a:rPr>
              <a:t>term</a:t>
            </a:r>
            <a:r>
              <a:rPr lang="hu-HU" b="1" dirty="0" smtClean="0">
                <a:solidFill>
                  <a:schemeClr val="tx2"/>
                </a:solidFill>
              </a:rPr>
              <a:t> </a:t>
            </a:r>
            <a:r>
              <a:rPr lang="hu-HU" b="1" dirty="0" err="1" smtClean="0">
                <a:solidFill>
                  <a:schemeClr val="tx2"/>
                </a:solidFill>
              </a:rPr>
              <a:t>partnership</a:t>
            </a:r>
            <a:endParaRPr lang="hu-HU" b="1" dirty="0" smtClean="0">
              <a:solidFill>
                <a:schemeClr val="tx2"/>
              </a:solidFill>
            </a:endParaRPr>
          </a:p>
          <a:p>
            <a:pPr lvl="1"/>
            <a:endParaRPr lang="hu-HU" b="1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Operating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price</a:t>
            </a:r>
            <a:r>
              <a:rPr lang="hu-HU" dirty="0" smtClean="0"/>
              <a:t> </a:t>
            </a:r>
            <a:r>
              <a:rPr lang="hu-HU" dirty="0" err="1" smtClean="0"/>
              <a:t>lists</a:t>
            </a:r>
            <a:endParaRPr lang="hu-HU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Possibility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product</a:t>
            </a:r>
            <a:r>
              <a:rPr lang="hu-HU" dirty="0" smtClean="0"/>
              <a:t> </a:t>
            </a:r>
            <a:r>
              <a:rPr lang="hu-HU" dirty="0" err="1" smtClean="0"/>
              <a:t>connection</a:t>
            </a:r>
            <a:endParaRPr lang="hu-HU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Yearly</a:t>
            </a:r>
            <a:r>
              <a:rPr lang="hu-HU" dirty="0" smtClean="0"/>
              <a:t> </a:t>
            </a:r>
            <a:r>
              <a:rPr lang="hu-HU" dirty="0" err="1" smtClean="0"/>
              <a:t>bonuses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sold</a:t>
            </a:r>
            <a:r>
              <a:rPr lang="hu-HU" dirty="0" smtClean="0"/>
              <a:t> </a:t>
            </a:r>
            <a:r>
              <a:rPr lang="hu-HU" dirty="0" err="1" smtClean="0"/>
              <a:t>volume</a:t>
            </a:r>
            <a:endParaRPr lang="hu-HU" dirty="0" smtClean="0"/>
          </a:p>
          <a:p>
            <a:pPr lvl="1"/>
            <a:endParaRPr lang="hu-HU" b="1" dirty="0">
              <a:solidFill>
                <a:schemeClr val="tx2"/>
              </a:solidFill>
            </a:endParaRPr>
          </a:p>
          <a:p>
            <a:pPr lvl="1"/>
            <a:endParaRPr lang="hu-HU" dirty="0"/>
          </a:p>
          <a:p>
            <a:pPr marL="457200" indent="-457200" algn="just">
              <a:buAutoNum type="arabicPeriod"/>
            </a:pP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es-ES" dirty="0"/>
          </a:p>
          <a:p>
            <a:pPr algn="just"/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4279A07B-BC7E-4A37-81DE-D07F412425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  <p:pic>
        <p:nvPicPr>
          <p:cNvPr id="9" name="Imagen 11">
            <a:extLst>
              <a:ext uri="{FF2B5EF4-FFF2-40B4-BE49-F238E27FC236}">
                <a16:creationId xmlns="" xmlns:a16="http://schemas.microsoft.com/office/drawing/2014/main" id="{E6613336-731B-47E2-95E6-DE2CA9D2ED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151372"/>
            <a:ext cx="1405128" cy="1405128"/>
          </a:xfrm>
          <a:prstGeom prst="rect">
            <a:avLst/>
          </a:prstGeom>
        </p:spPr>
      </p:pic>
      <p:pic>
        <p:nvPicPr>
          <p:cNvPr id="10" name="Imagen 17">
            <a:extLst>
              <a:ext uri="{FF2B5EF4-FFF2-40B4-BE49-F238E27FC236}">
                <a16:creationId xmlns="" xmlns:a16="http://schemas.microsoft.com/office/drawing/2014/main" id="{9E0F34EA-9D1A-442A-B788-ED5D755E2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59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42A4A6C-8911-4DB3-A63C-DC550BE31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28" y="6593831"/>
            <a:ext cx="1365600" cy="4606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5109A59-D6BA-4277-B02F-ABD2232E4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41" y="6121584"/>
            <a:ext cx="1405128" cy="140512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4D03A27-E6C2-4921-BCD2-DDE9251F4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6375215"/>
            <a:ext cx="1066799" cy="156663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="" xmlns:a16="http://schemas.microsoft.com/office/drawing/2014/main" id="{EC8B36AC-190E-4145-9103-ABBD00FF6D12}"/>
              </a:ext>
            </a:extLst>
          </p:cNvPr>
          <p:cNvSpPr/>
          <p:nvPr/>
        </p:nvSpPr>
        <p:spPr>
          <a:xfrm>
            <a:off x="0" y="5716974"/>
            <a:ext cx="10693400" cy="194876"/>
          </a:xfrm>
          <a:custGeom>
            <a:avLst/>
            <a:gdLst/>
            <a:ahLst/>
            <a:cxnLst/>
            <a:rect l="l" t="t" r="r" b="b"/>
            <a:pathLst>
              <a:path w="7560309" h="180340">
                <a:moveTo>
                  <a:pt x="0" y="179997"/>
                </a:moveTo>
                <a:lnTo>
                  <a:pt x="7560005" y="179997"/>
                </a:lnTo>
                <a:lnTo>
                  <a:pt x="7560005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10" name="CuadroTexto 7">
            <a:extLst>
              <a:ext uri="{FF2B5EF4-FFF2-40B4-BE49-F238E27FC236}">
                <a16:creationId xmlns="" xmlns:a16="http://schemas.microsoft.com/office/drawing/2014/main" id="{E5810860-6BA0-4760-865C-18C1E6091312}"/>
              </a:ext>
            </a:extLst>
          </p:cNvPr>
          <p:cNvSpPr txBox="1"/>
          <p:nvPr/>
        </p:nvSpPr>
        <p:spPr>
          <a:xfrm>
            <a:off x="1993900" y="194500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AFB32E"/>
                </a:solidFill>
              </a:rPr>
              <a:t>3</a:t>
            </a:r>
            <a:r>
              <a:rPr lang="hu-HU" sz="4000" b="1" dirty="0" smtClean="0">
                <a:solidFill>
                  <a:srgbClr val="AFB32E"/>
                </a:solidFill>
              </a:rPr>
              <a:t>.3</a:t>
            </a:r>
            <a:r>
              <a:rPr lang="es-ES" sz="4000" b="1" dirty="0" smtClean="0">
                <a:solidFill>
                  <a:srgbClr val="AFB32E"/>
                </a:solidFill>
              </a:rPr>
              <a:t> </a:t>
            </a:r>
            <a:r>
              <a:rPr lang="hu-HU" sz="4000" b="1" dirty="0" err="1" smtClean="0">
                <a:solidFill>
                  <a:schemeClr val="tx2"/>
                </a:solidFill>
              </a:rPr>
              <a:t>Final</a:t>
            </a:r>
            <a:r>
              <a:rPr lang="hu-HU" sz="4000" b="1" dirty="0" smtClean="0">
                <a:solidFill>
                  <a:schemeClr val="tx2"/>
                </a:solidFill>
              </a:rPr>
              <a:t> </a:t>
            </a:r>
            <a:r>
              <a:rPr lang="hu-HU" sz="4000" b="1" dirty="0" err="1" smtClean="0">
                <a:solidFill>
                  <a:schemeClr val="tx2"/>
                </a:solidFill>
              </a:rPr>
              <a:t>offer</a:t>
            </a:r>
            <a:r>
              <a:rPr lang="hu-HU" sz="4000" b="1" dirty="0" smtClean="0">
                <a:solidFill>
                  <a:schemeClr val="tx2"/>
                </a:solidFill>
              </a:rPr>
              <a:t> – </a:t>
            </a:r>
            <a:r>
              <a:rPr lang="hu-HU" sz="4000" b="1" dirty="0" err="1" smtClean="0">
                <a:solidFill>
                  <a:schemeClr val="tx2"/>
                </a:solidFill>
              </a:rPr>
              <a:t>quote</a:t>
            </a:r>
            <a:r>
              <a:rPr lang="hu-HU" sz="4000" b="1" dirty="0" smtClean="0">
                <a:solidFill>
                  <a:schemeClr val="tx2"/>
                </a:solidFill>
              </a:rPr>
              <a:t> </a:t>
            </a:r>
            <a:r>
              <a:rPr lang="hu-HU" sz="4000" b="1" dirty="0" err="1" smtClean="0">
                <a:solidFill>
                  <a:schemeClr val="tx2"/>
                </a:solidFill>
              </a:rPr>
              <a:t>format</a:t>
            </a:r>
            <a:endParaRPr lang="es-E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02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42A4A6C-8911-4DB3-A63C-DC550BE31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28" y="6593831"/>
            <a:ext cx="1365600" cy="4606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5109A59-D6BA-4277-B02F-ABD2232E4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41" y="6121584"/>
            <a:ext cx="1405128" cy="140512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4D03A27-E6C2-4921-BCD2-DDE9251F4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6375215"/>
            <a:ext cx="1066799" cy="156663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="" xmlns:a16="http://schemas.microsoft.com/office/drawing/2014/main" id="{EC8B36AC-190E-4145-9103-ABBD00FF6D12}"/>
              </a:ext>
            </a:extLst>
          </p:cNvPr>
          <p:cNvSpPr/>
          <p:nvPr/>
        </p:nvSpPr>
        <p:spPr>
          <a:xfrm>
            <a:off x="0" y="5716974"/>
            <a:ext cx="10693400" cy="194876"/>
          </a:xfrm>
          <a:custGeom>
            <a:avLst/>
            <a:gdLst/>
            <a:ahLst/>
            <a:cxnLst/>
            <a:rect l="l" t="t" r="r" b="b"/>
            <a:pathLst>
              <a:path w="7560309" h="180340">
                <a:moveTo>
                  <a:pt x="0" y="179997"/>
                </a:moveTo>
                <a:lnTo>
                  <a:pt x="7560005" y="179997"/>
                </a:lnTo>
                <a:lnTo>
                  <a:pt x="7560005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10" name="CuadroTexto 7">
            <a:extLst>
              <a:ext uri="{FF2B5EF4-FFF2-40B4-BE49-F238E27FC236}">
                <a16:creationId xmlns="" xmlns:a16="http://schemas.microsoft.com/office/drawing/2014/main" id="{E5810860-6BA0-4760-865C-18C1E6091312}"/>
              </a:ext>
            </a:extLst>
          </p:cNvPr>
          <p:cNvSpPr txBox="1"/>
          <p:nvPr/>
        </p:nvSpPr>
        <p:spPr>
          <a:xfrm>
            <a:off x="1993900" y="194500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AFB32E"/>
                </a:solidFill>
              </a:rPr>
              <a:t>1. </a:t>
            </a:r>
            <a:r>
              <a:rPr lang="hu-HU" sz="4000" b="1" dirty="0" err="1">
                <a:solidFill>
                  <a:schemeClr val="tx2"/>
                </a:solidFill>
              </a:rPr>
              <a:t>Introduction</a:t>
            </a:r>
            <a:endParaRPr lang="es-E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49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="" xmlns:a16="http://schemas.microsoft.com/office/drawing/2014/main" id="{C9A3D26F-36C2-4CF5-ACE3-747C62EC171E}"/>
              </a:ext>
            </a:extLst>
          </p:cNvPr>
          <p:cNvSpPr txBox="1"/>
          <p:nvPr/>
        </p:nvSpPr>
        <p:spPr>
          <a:xfrm>
            <a:off x="2222499" y="882650"/>
            <a:ext cx="7467601" cy="439949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Content</a:t>
            </a:r>
            <a:r>
              <a:rPr lang="hu-HU" sz="2800" b="1" spc="-28" dirty="0">
                <a:solidFill>
                  <a:schemeClr val="tx2"/>
                </a:solidFill>
                <a:cs typeface="Lucida Sans"/>
              </a:rPr>
              <a:t> of </a:t>
            </a: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the</a:t>
            </a:r>
            <a:r>
              <a:rPr lang="hu-HU" sz="2800" b="1" spc="-28" dirty="0">
                <a:solidFill>
                  <a:schemeClr val="tx2"/>
                </a:solidFill>
                <a:cs typeface="Lucida Sans"/>
              </a:rPr>
              <a:t> </a:t>
            </a: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offer</a:t>
            </a:r>
            <a:endParaRPr lang="es-ES" sz="2800" b="1" spc="-28" dirty="0">
              <a:solidFill>
                <a:schemeClr val="tx2"/>
              </a:solidFill>
              <a:cs typeface="Lucida Sans"/>
            </a:endParaRPr>
          </a:p>
        </p:txBody>
      </p:sp>
      <p:pic>
        <p:nvPicPr>
          <p:cNvPr id="5" name="Imagen 10">
            <a:extLst>
              <a:ext uri="{FF2B5EF4-FFF2-40B4-BE49-F238E27FC236}">
                <a16:creationId xmlns="" xmlns:a16="http://schemas.microsoft.com/office/drawing/2014/main" id="{BE522D2F-3B55-495A-ABD1-E3BE73B97D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sp>
        <p:nvSpPr>
          <p:cNvPr id="6" name="Rectángulo 14">
            <a:extLst>
              <a:ext uri="{FF2B5EF4-FFF2-40B4-BE49-F238E27FC236}">
                <a16:creationId xmlns="" xmlns:a16="http://schemas.microsoft.com/office/drawing/2014/main" id="{6AFD29EB-77BF-4EC7-90FD-F18CF6960A70}"/>
              </a:ext>
            </a:extLst>
          </p:cNvPr>
          <p:cNvSpPr/>
          <p:nvPr/>
        </p:nvSpPr>
        <p:spPr>
          <a:xfrm>
            <a:off x="2073372" y="1680601"/>
            <a:ext cx="78483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solidFill>
                  <a:schemeClr val="tx2"/>
                </a:solidFill>
              </a:rPr>
              <a:t>1.    </a:t>
            </a:r>
            <a:r>
              <a:rPr lang="hu-HU" sz="2000" b="1" dirty="0" err="1">
                <a:solidFill>
                  <a:schemeClr val="tx2"/>
                </a:solidFill>
              </a:rPr>
              <a:t>Typical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offer</a:t>
            </a: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es-ES" sz="20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Lump sum </a:t>
            </a:r>
            <a:r>
              <a:rPr lang="hu-HU" dirty="0" err="1"/>
              <a:t>price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The </a:t>
            </a:r>
            <a:r>
              <a:rPr lang="hu-HU" dirty="0" err="1"/>
              <a:t>holes</a:t>
            </a:r>
            <a:r>
              <a:rPr lang="hu-HU" dirty="0"/>
              <a:t>, </a:t>
            </a:r>
            <a:r>
              <a:rPr lang="hu-HU" dirty="0" err="1"/>
              <a:t>cutted</a:t>
            </a:r>
            <a:r>
              <a:rPr lang="hu-HU" dirty="0"/>
              <a:t> </a:t>
            </a:r>
            <a:r>
              <a:rPr lang="hu-HU" dirty="0" err="1"/>
              <a:t>elements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calculated</a:t>
            </a:r>
            <a:r>
              <a:rPr lang="hu-HU" dirty="0"/>
              <a:t> </a:t>
            </a:r>
            <a:r>
              <a:rPr lang="hu-HU" dirty="0" err="1"/>
              <a:t>during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offer</a:t>
            </a:r>
            <a:r>
              <a:rPr lang="hu-HU" dirty="0"/>
              <a:t>. No extra </a:t>
            </a:r>
            <a:r>
              <a:rPr lang="hu-HU" dirty="0" err="1"/>
              <a:t>costs</a:t>
            </a:r>
            <a:endParaRPr lang="hu-HU" dirty="0"/>
          </a:p>
          <a:p>
            <a:pPr algn="just"/>
            <a:endParaRPr lang="hu-HU" dirty="0"/>
          </a:p>
          <a:p>
            <a:pPr marL="457200" indent="-457200" algn="just">
              <a:buAutoNum type="arabicPeriod" startAt="2"/>
            </a:pPr>
            <a:r>
              <a:rPr lang="hu-HU" sz="2000" b="1" dirty="0" err="1">
                <a:solidFill>
                  <a:schemeClr val="tx2"/>
                </a:solidFill>
              </a:rPr>
              <a:t>Documentation</a:t>
            </a:r>
            <a:endParaRPr lang="hu-HU" sz="2000" b="1" dirty="0">
              <a:solidFill>
                <a:schemeClr val="tx2"/>
              </a:solidFill>
            </a:endParaRPr>
          </a:p>
          <a:p>
            <a:pPr lvl="1"/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Bill of </a:t>
            </a:r>
            <a:r>
              <a:rPr lang="hu-HU" dirty="0" err="1"/>
              <a:t>quantities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Price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 smtClean="0"/>
              <a:t>production</a:t>
            </a:r>
            <a:r>
              <a:rPr lang="hu-HU" dirty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transport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Technical</a:t>
            </a:r>
            <a:r>
              <a:rPr lang="hu-HU" dirty="0"/>
              <a:t> </a:t>
            </a:r>
            <a:r>
              <a:rPr lang="hu-HU" dirty="0" err="1"/>
              <a:t>description</a:t>
            </a:r>
            <a:r>
              <a:rPr lang="hu-HU" dirty="0"/>
              <a:t> ( </a:t>
            </a:r>
            <a:r>
              <a:rPr lang="hu-HU" dirty="0" err="1"/>
              <a:t>surface</a:t>
            </a:r>
            <a:r>
              <a:rPr lang="hu-HU" dirty="0"/>
              <a:t> </a:t>
            </a:r>
            <a:r>
              <a:rPr lang="hu-HU" dirty="0" err="1" smtClean="0"/>
              <a:t>quality</a:t>
            </a:r>
            <a:r>
              <a:rPr lang="hu-HU" dirty="0" smtClean="0"/>
              <a:t>!)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Payment</a:t>
            </a:r>
            <a:r>
              <a:rPr lang="hu-HU" dirty="0"/>
              <a:t> </a:t>
            </a:r>
            <a:r>
              <a:rPr lang="hu-HU" dirty="0" err="1"/>
              <a:t>conditions</a:t>
            </a:r>
            <a:r>
              <a:rPr lang="hu-HU" dirty="0"/>
              <a:t> – </a:t>
            </a:r>
            <a:r>
              <a:rPr lang="hu-HU" dirty="0" err="1"/>
              <a:t>mostly</a:t>
            </a:r>
            <a:r>
              <a:rPr lang="hu-HU" dirty="0"/>
              <a:t> 30 </a:t>
            </a:r>
            <a:r>
              <a:rPr lang="hu-HU" dirty="0" err="1"/>
              <a:t>days</a:t>
            </a:r>
            <a:r>
              <a:rPr lang="hu-HU" dirty="0"/>
              <a:t>; </a:t>
            </a:r>
            <a:r>
              <a:rPr lang="hu-HU" dirty="0" err="1"/>
              <a:t>advance</a:t>
            </a:r>
            <a:r>
              <a:rPr lang="hu-HU" dirty="0"/>
              <a:t> </a:t>
            </a:r>
            <a:r>
              <a:rPr lang="hu-HU" dirty="0" err="1"/>
              <a:t>payment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lvl="1"/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4279A07B-BC7E-4A37-81DE-D07F412425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  <p:pic>
        <p:nvPicPr>
          <p:cNvPr id="9" name="Imagen 11">
            <a:extLst>
              <a:ext uri="{FF2B5EF4-FFF2-40B4-BE49-F238E27FC236}">
                <a16:creationId xmlns="" xmlns:a16="http://schemas.microsoft.com/office/drawing/2014/main" id="{E6613336-731B-47E2-95E6-DE2CA9D2ED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151372"/>
            <a:ext cx="1405128" cy="1405128"/>
          </a:xfrm>
          <a:prstGeom prst="rect">
            <a:avLst/>
          </a:prstGeom>
        </p:spPr>
      </p:pic>
      <p:pic>
        <p:nvPicPr>
          <p:cNvPr id="10" name="Imagen 17">
            <a:extLst>
              <a:ext uri="{FF2B5EF4-FFF2-40B4-BE49-F238E27FC236}">
                <a16:creationId xmlns="" xmlns:a16="http://schemas.microsoft.com/office/drawing/2014/main" id="{9E0F34EA-9D1A-442A-B788-ED5D755E2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14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0">
            <a:extLst>
              <a:ext uri="{FF2B5EF4-FFF2-40B4-BE49-F238E27FC236}">
                <a16:creationId xmlns="" xmlns:a16="http://schemas.microsoft.com/office/drawing/2014/main" id="{BE522D2F-3B55-495A-ABD1-E3BE73B97D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sp>
        <p:nvSpPr>
          <p:cNvPr id="6" name="Rectángulo 14">
            <a:extLst>
              <a:ext uri="{FF2B5EF4-FFF2-40B4-BE49-F238E27FC236}">
                <a16:creationId xmlns="" xmlns:a16="http://schemas.microsoft.com/office/drawing/2014/main" id="{6AFD29EB-77BF-4EC7-90FD-F18CF6960A70}"/>
              </a:ext>
            </a:extLst>
          </p:cNvPr>
          <p:cNvSpPr/>
          <p:nvPr/>
        </p:nvSpPr>
        <p:spPr>
          <a:xfrm>
            <a:off x="2146300" y="1035050"/>
            <a:ext cx="784832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 smtClean="0">
                <a:solidFill>
                  <a:schemeClr val="tx2"/>
                </a:solidFill>
              </a:rPr>
              <a:t>        </a:t>
            </a:r>
            <a:r>
              <a:rPr lang="hu-HU" sz="2000" b="1" dirty="0" err="1" smtClean="0">
                <a:solidFill>
                  <a:schemeClr val="tx2"/>
                </a:solidFill>
              </a:rPr>
              <a:t>Documentation</a:t>
            </a: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hu-HU" sz="20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Contents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Production</a:t>
            </a:r>
            <a:r>
              <a:rPr lang="hu-HU" dirty="0"/>
              <a:t> </a:t>
            </a:r>
            <a:r>
              <a:rPr lang="hu-HU" dirty="0" err="1"/>
              <a:t>designers</a:t>
            </a:r>
            <a:r>
              <a:rPr lang="hu-HU" dirty="0"/>
              <a:t> </a:t>
            </a:r>
            <a:r>
              <a:rPr lang="hu-HU" dirty="0" err="1"/>
              <a:t>statement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Bill of </a:t>
            </a:r>
            <a:r>
              <a:rPr lang="hu-HU" dirty="0" err="1"/>
              <a:t>quantities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Fire</a:t>
            </a:r>
            <a:r>
              <a:rPr lang="hu-HU" dirty="0"/>
              <a:t> </a:t>
            </a:r>
            <a:r>
              <a:rPr lang="hu-HU" dirty="0" err="1"/>
              <a:t>resitance</a:t>
            </a:r>
            <a:r>
              <a:rPr lang="hu-HU" dirty="0"/>
              <a:t> </a:t>
            </a:r>
            <a:r>
              <a:rPr lang="hu-HU" dirty="0" err="1"/>
              <a:t>statement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b="1" dirty="0" smtClean="0"/>
              <a:t>LAYOUT PLAN</a:t>
            </a:r>
            <a:endParaRPr lang="hu-HU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dirty="0"/>
          </a:p>
          <a:p>
            <a:pPr marL="457200" indent="-457200" algn="just">
              <a:buAutoNum type="arabicPeriod"/>
            </a:pP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es-ES" dirty="0"/>
          </a:p>
          <a:p>
            <a:pPr algn="just"/>
            <a:endParaRPr lang="hu-HU" dirty="0"/>
          </a:p>
        </p:txBody>
      </p:sp>
      <p:pic>
        <p:nvPicPr>
          <p:cNvPr id="7" name="Imagen 17">
            <a:extLst>
              <a:ext uri="{FF2B5EF4-FFF2-40B4-BE49-F238E27FC236}">
                <a16:creationId xmlns="" xmlns:a16="http://schemas.microsoft.com/office/drawing/2014/main" id="{C575113B-7F7A-44CD-A3AB-05BD71881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="" xmlns:a16="http://schemas.microsoft.com/office/drawing/2014/main" id="{4279A07B-BC7E-4A37-81DE-D07F412425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="" xmlns:a16="http://schemas.microsoft.com/office/drawing/2014/main" id="{7C4A0BC1-38C6-4D5D-8572-FC727F134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3192941"/>
            <a:ext cx="4800600" cy="33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49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42A4A6C-8911-4DB3-A63C-DC550BE31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28" y="6593831"/>
            <a:ext cx="1365600" cy="4606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5109A59-D6BA-4277-B02F-ABD2232E4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41" y="6121584"/>
            <a:ext cx="1405128" cy="140512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4D03A27-E6C2-4921-BCD2-DDE9251F4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6375215"/>
            <a:ext cx="1066799" cy="156663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="" xmlns:a16="http://schemas.microsoft.com/office/drawing/2014/main" id="{EC8B36AC-190E-4145-9103-ABBD00FF6D12}"/>
              </a:ext>
            </a:extLst>
          </p:cNvPr>
          <p:cNvSpPr/>
          <p:nvPr/>
        </p:nvSpPr>
        <p:spPr>
          <a:xfrm>
            <a:off x="0" y="5716974"/>
            <a:ext cx="10693400" cy="194876"/>
          </a:xfrm>
          <a:custGeom>
            <a:avLst/>
            <a:gdLst/>
            <a:ahLst/>
            <a:cxnLst/>
            <a:rect l="l" t="t" r="r" b="b"/>
            <a:pathLst>
              <a:path w="7560309" h="180340">
                <a:moveTo>
                  <a:pt x="0" y="179997"/>
                </a:moveTo>
                <a:lnTo>
                  <a:pt x="7560005" y="179997"/>
                </a:lnTo>
                <a:lnTo>
                  <a:pt x="7560005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10" name="CuadroTexto 7">
            <a:extLst>
              <a:ext uri="{FF2B5EF4-FFF2-40B4-BE49-F238E27FC236}">
                <a16:creationId xmlns="" xmlns:a16="http://schemas.microsoft.com/office/drawing/2014/main" id="{E5810860-6BA0-4760-865C-18C1E6091312}"/>
              </a:ext>
            </a:extLst>
          </p:cNvPr>
          <p:cNvSpPr txBox="1"/>
          <p:nvPr/>
        </p:nvSpPr>
        <p:spPr>
          <a:xfrm>
            <a:off x="1993900" y="194500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AFB32E"/>
                </a:solidFill>
              </a:rPr>
              <a:t>4</a:t>
            </a:r>
            <a:r>
              <a:rPr lang="es-ES" sz="4000" b="1" dirty="0">
                <a:solidFill>
                  <a:srgbClr val="AFB32E"/>
                </a:solidFill>
              </a:rPr>
              <a:t>. </a:t>
            </a:r>
            <a:r>
              <a:rPr lang="hu-HU" sz="4000" b="1" dirty="0" err="1">
                <a:solidFill>
                  <a:schemeClr val="tx2"/>
                </a:solidFill>
              </a:rPr>
              <a:t>Customer</a:t>
            </a:r>
            <a:r>
              <a:rPr lang="hu-HU" sz="4000" b="1" dirty="0">
                <a:solidFill>
                  <a:schemeClr val="tx2"/>
                </a:solidFill>
              </a:rPr>
              <a:t> </a:t>
            </a:r>
            <a:r>
              <a:rPr lang="hu-HU" sz="4000" b="1" dirty="0" err="1">
                <a:solidFill>
                  <a:schemeClr val="tx2"/>
                </a:solidFill>
              </a:rPr>
              <a:t>loyalties</a:t>
            </a:r>
            <a:endParaRPr lang="es-E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89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2499" y="882650"/>
            <a:ext cx="4879059" cy="883660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Customer</a:t>
            </a:r>
            <a:r>
              <a:rPr lang="hu-HU" sz="2800" b="1" spc="-28" dirty="0">
                <a:solidFill>
                  <a:schemeClr val="tx2"/>
                </a:solidFill>
                <a:cs typeface="Lucida Sans"/>
              </a:rPr>
              <a:t> </a:t>
            </a: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Loyalities</a:t>
            </a:r>
            <a:endParaRPr lang="es-ES" sz="2800" b="1" spc="-28" dirty="0">
              <a:solidFill>
                <a:schemeClr val="tx2"/>
              </a:solidFill>
              <a:cs typeface="Lucida Sans"/>
            </a:endParaRPr>
          </a:p>
          <a:p>
            <a:pPr marL="8975">
              <a:spcBef>
                <a:spcPts val="71"/>
              </a:spcBef>
            </a:pPr>
            <a:r>
              <a:rPr lang="hu-HU" sz="2800" dirty="0" err="1">
                <a:solidFill>
                  <a:srgbClr val="AFB32E"/>
                </a:solidFill>
                <a:cs typeface="Lucida Sans"/>
              </a:rPr>
              <a:t>Investors</a:t>
            </a:r>
            <a:endParaRPr sz="2800" dirty="0">
              <a:solidFill>
                <a:srgbClr val="AFB32E"/>
              </a:solidFill>
              <a:cs typeface="Lucida San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0175535-0F40-4F00-A305-0CD3E9ADD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E6613336-731B-47E2-95E6-DE2CA9D2E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151372"/>
            <a:ext cx="1405128" cy="1405128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3A12959-F8B1-4046-8B06-2BA68EA55362}"/>
              </a:ext>
            </a:extLst>
          </p:cNvPr>
          <p:cNvSpPr/>
          <p:nvPr/>
        </p:nvSpPr>
        <p:spPr>
          <a:xfrm>
            <a:off x="2222500" y="2014179"/>
            <a:ext cx="7848327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hu-HU" sz="2000" b="1" dirty="0" err="1">
                <a:solidFill>
                  <a:schemeClr val="tx2"/>
                </a:solidFill>
              </a:rPr>
              <a:t>Priorities</a:t>
            </a: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es-ES" sz="20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Best </a:t>
            </a:r>
            <a:r>
              <a:rPr lang="hu-HU" dirty="0" err="1"/>
              <a:t>solutions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Win-win</a:t>
            </a:r>
            <a:r>
              <a:rPr lang="hu-HU" dirty="0"/>
              <a:t> </a:t>
            </a:r>
            <a:r>
              <a:rPr lang="hu-HU" dirty="0" err="1"/>
              <a:t>situation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Lead </a:t>
            </a:r>
            <a:r>
              <a:rPr lang="hu-HU" dirty="0" err="1"/>
              <a:t>time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Reliability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b="1" u="sng" dirty="0"/>
              <a:t>Price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Quality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Brand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lvl="2"/>
            <a:endParaRPr lang="es-ES" dirty="0"/>
          </a:p>
          <a:p>
            <a:pPr algn="just"/>
            <a:r>
              <a:rPr lang="es-ES" sz="2000" b="1" dirty="0">
                <a:solidFill>
                  <a:schemeClr val="tx2"/>
                </a:solidFill>
              </a:rPr>
              <a:t>2. </a:t>
            </a:r>
            <a:r>
              <a:rPr lang="hu-HU" sz="2000" b="1" dirty="0" err="1">
                <a:solidFill>
                  <a:schemeClr val="tx2"/>
                </a:solidFill>
              </a:rPr>
              <a:t>Loyality</a:t>
            </a: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es-ES" sz="2000" b="1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Short</a:t>
            </a:r>
            <a:r>
              <a:rPr lang="hu-HU" dirty="0"/>
              <a:t> </a:t>
            </a:r>
            <a:r>
              <a:rPr lang="hu-HU" dirty="0" err="1"/>
              <a:t>term</a:t>
            </a:r>
            <a:r>
              <a:rPr lang="hu-HU" dirty="0"/>
              <a:t> </a:t>
            </a:r>
            <a:r>
              <a:rPr lang="hu-HU" dirty="0" err="1"/>
              <a:t>relationship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Weak</a:t>
            </a:r>
            <a:r>
              <a:rPr lang="hu-HU" dirty="0"/>
              <a:t> </a:t>
            </a:r>
            <a:r>
              <a:rPr lang="hu-HU" dirty="0" err="1"/>
              <a:t>loyality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Word of </a:t>
            </a:r>
            <a:r>
              <a:rPr lang="hu-HU" dirty="0" err="1"/>
              <a:t>mouth</a:t>
            </a:r>
            <a:r>
              <a:rPr lang="hu-HU" dirty="0"/>
              <a:t> (marketing)</a:t>
            </a:r>
          </a:p>
          <a:p>
            <a:pPr lvl="1"/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lvl="2"/>
            <a:endParaRPr lang="es-ES" dirty="0"/>
          </a:p>
          <a:p>
            <a:pPr lvl="0" algn="just"/>
            <a:endParaRPr lang="es-ES" sz="2000" b="1" dirty="0">
              <a:solidFill>
                <a:srgbClr val="1F497D"/>
              </a:solidFill>
            </a:endParaRPr>
          </a:p>
          <a:p>
            <a:endParaRPr lang="es-ES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endParaRPr lang="es-ES" dirty="0"/>
          </a:p>
        </p:txBody>
      </p:sp>
      <p:sp>
        <p:nvSpPr>
          <p:cNvPr id="16" name="object 14">
            <a:extLst>
              <a:ext uri="{FF2B5EF4-FFF2-40B4-BE49-F238E27FC236}">
                <a16:creationId xmlns="" xmlns:a16="http://schemas.microsoft.com/office/drawing/2014/main" id="{CF4660E4-076E-4E6E-AEBE-C97122D66D04}"/>
              </a:ext>
            </a:extLst>
          </p:cNvPr>
          <p:cNvSpPr/>
          <p:nvPr/>
        </p:nvSpPr>
        <p:spPr>
          <a:xfrm>
            <a:off x="1774588" y="-5365750"/>
            <a:ext cx="143112" cy="10941883"/>
          </a:xfrm>
          <a:custGeom>
            <a:avLst/>
            <a:gdLst/>
            <a:ahLst/>
            <a:cxnLst/>
            <a:rect l="l" t="t" r="r" b="b"/>
            <a:pathLst>
              <a:path w="180340" h="3600450">
                <a:moveTo>
                  <a:pt x="0" y="3600005"/>
                </a:moveTo>
                <a:lnTo>
                  <a:pt x="180009" y="3600005"/>
                </a:lnTo>
                <a:lnTo>
                  <a:pt x="180009" y="0"/>
                </a:lnTo>
                <a:lnTo>
                  <a:pt x="0" y="0"/>
                </a:lnTo>
                <a:lnTo>
                  <a:pt x="0" y="3600005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9E0F34EA-9D1A-442A-B788-ED5D755E2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79DB4E1E-2C05-4A16-96A6-FC3F2FE6B5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  <p:pic>
        <p:nvPicPr>
          <p:cNvPr id="1026" name="Picture 2" descr="KÃ©ptalÃ¡lat a kÃ¶vetkezÅre: âff fÃ¶dÃ©mâ">
            <a:extLst>
              <a:ext uri="{FF2B5EF4-FFF2-40B4-BE49-F238E27FC236}">
                <a16:creationId xmlns="" xmlns:a16="http://schemas.microsoft.com/office/drawing/2014/main" id="{3980FBCC-46FF-4E5D-915F-3DA8EA11D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55" y="679451"/>
            <a:ext cx="2303090" cy="15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errobeton.hu/images/story/2014.jpg">
            <a:extLst>
              <a:ext uri="{FF2B5EF4-FFF2-40B4-BE49-F238E27FC236}">
                <a16:creationId xmlns="" xmlns:a16="http://schemas.microsoft.com/office/drawing/2014/main" id="{8F0C8803-D292-49EF-A4D2-8525D66C9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55" y="2301618"/>
            <a:ext cx="2314653" cy="154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¡zak, hidak, gerendÃ¡k - a Ferrobeton jÃ¶vÅt Ã©pÃ­t">
            <a:extLst>
              <a:ext uri="{FF2B5EF4-FFF2-40B4-BE49-F238E27FC236}">
                <a16:creationId xmlns="" xmlns:a16="http://schemas.microsoft.com/office/drawing/2014/main" id="{D1FCDC1F-D7DE-4489-8E14-4C91EB7B9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117" y="4029131"/>
            <a:ext cx="2301928" cy="143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23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3A12959-F8B1-4046-8B06-2BA68EA55362}"/>
              </a:ext>
            </a:extLst>
          </p:cNvPr>
          <p:cNvSpPr/>
          <p:nvPr/>
        </p:nvSpPr>
        <p:spPr>
          <a:xfrm>
            <a:off x="2222500" y="2014179"/>
            <a:ext cx="7848327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hu-HU" sz="2000" b="1" dirty="0" err="1">
                <a:solidFill>
                  <a:schemeClr val="tx2"/>
                </a:solidFill>
              </a:rPr>
              <a:t>Priorities</a:t>
            </a: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es-ES" sz="20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Engineering</a:t>
            </a:r>
            <a:r>
              <a:rPr lang="hu-HU" dirty="0"/>
              <a:t> </a:t>
            </a:r>
            <a:r>
              <a:rPr lang="hu-HU" dirty="0" err="1"/>
              <a:t>support</a:t>
            </a:r>
            <a:r>
              <a:rPr lang="hu-HU" dirty="0"/>
              <a:t> (</a:t>
            </a:r>
            <a:r>
              <a:rPr lang="hu-HU" dirty="0" err="1"/>
              <a:t>consultations</a:t>
            </a:r>
            <a:r>
              <a:rPr lang="hu-HU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 Cost </a:t>
            </a:r>
            <a:r>
              <a:rPr lang="hu-HU" dirty="0" err="1"/>
              <a:t>estimation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err="1"/>
              <a:t>Pre</a:t>
            </a:r>
            <a:r>
              <a:rPr lang="hu-HU" dirty="0"/>
              <a:t> design </a:t>
            </a:r>
            <a:r>
              <a:rPr lang="hu-HU" dirty="0" err="1"/>
              <a:t>support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 Design </a:t>
            </a:r>
            <a:r>
              <a:rPr lang="hu-HU" dirty="0" err="1"/>
              <a:t>partnership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 Design </a:t>
            </a:r>
            <a:r>
              <a:rPr lang="hu-HU" dirty="0" err="1"/>
              <a:t>tasks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Bonus </a:t>
            </a:r>
            <a:r>
              <a:rPr lang="hu-HU" dirty="0" err="1"/>
              <a:t>opportunities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lvl="2"/>
            <a:endParaRPr lang="es-ES" dirty="0"/>
          </a:p>
          <a:p>
            <a:pPr algn="just"/>
            <a:r>
              <a:rPr lang="es-ES" sz="2000" b="1" dirty="0">
                <a:solidFill>
                  <a:schemeClr val="tx2"/>
                </a:solidFill>
              </a:rPr>
              <a:t>2. </a:t>
            </a:r>
            <a:r>
              <a:rPr lang="hu-HU" sz="2000" b="1" dirty="0" err="1">
                <a:solidFill>
                  <a:schemeClr val="tx2"/>
                </a:solidFill>
              </a:rPr>
              <a:t>Loyality</a:t>
            </a: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es-ES" sz="2000" b="1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Permanent</a:t>
            </a:r>
            <a:r>
              <a:rPr lang="hu-HU" dirty="0"/>
              <a:t> </a:t>
            </a:r>
            <a:r>
              <a:rPr lang="hu-HU" dirty="0" err="1"/>
              <a:t>relationships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Strong </a:t>
            </a:r>
            <a:r>
              <a:rPr lang="hu-HU" dirty="0" err="1"/>
              <a:t>engagement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Long </a:t>
            </a:r>
            <a:r>
              <a:rPr lang="hu-HU" dirty="0" err="1"/>
              <a:t>term</a:t>
            </a:r>
            <a:r>
              <a:rPr lang="hu-HU" dirty="0"/>
              <a:t> </a:t>
            </a:r>
            <a:r>
              <a:rPr lang="hu-HU" dirty="0" err="1"/>
              <a:t>loyality</a:t>
            </a:r>
            <a:endParaRPr lang="hu-HU" dirty="0"/>
          </a:p>
          <a:p>
            <a:pPr lvl="2"/>
            <a:endParaRPr lang="es-ES" dirty="0"/>
          </a:p>
          <a:p>
            <a:pPr lvl="0" algn="just"/>
            <a:endParaRPr lang="es-ES" sz="2000" b="1" dirty="0">
              <a:solidFill>
                <a:srgbClr val="1F497D"/>
              </a:solidFill>
            </a:endParaRPr>
          </a:p>
          <a:p>
            <a:endParaRPr lang="es-ES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endParaRPr lang="es-ES" dirty="0"/>
          </a:p>
        </p:txBody>
      </p:sp>
      <p:sp>
        <p:nvSpPr>
          <p:cNvPr id="2" name="object 2"/>
          <p:cNvSpPr txBox="1"/>
          <p:nvPr/>
        </p:nvSpPr>
        <p:spPr>
          <a:xfrm>
            <a:off x="2222499" y="882650"/>
            <a:ext cx="5026656" cy="883660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Customer</a:t>
            </a:r>
            <a:r>
              <a:rPr lang="hu-HU" sz="2800" b="1" spc="-28" dirty="0">
                <a:solidFill>
                  <a:schemeClr val="tx2"/>
                </a:solidFill>
                <a:cs typeface="Lucida Sans"/>
              </a:rPr>
              <a:t> </a:t>
            </a: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Loyalities</a:t>
            </a:r>
            <a:endParaRPr lang="es-ES" sz="2800" b="1" spc="-28" dirty="0">
              <a:solidFill>
                <a:schemeClr val="tx2"/>
              </a:solidFill>
              <a:cs typeface="Lucida Sans"/>
            </a:endParaRPr>
          </a:p>
          <a:p>
            <a:pPr marL="8975">
              <a:spcBef>
                <a:spcPts val="71"/>
              </a:spcBef>
            </a:pPr>
            <a:r>
              <a:rPr lang="hu-HU" sz="2800" dirty="0" err="1">
                <a:solidFill>
                  <a:srgbClr val="AFB32E"/>
                </a:solidFill>
                <a:cs typeface="Lucida Sans"/>
              </a:rPr>
              <a:t>Designer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and Management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offices</a:t>
            </a:r>
            <a:endParaRPr sz="2800" dirty="0">
              <a:solidFill>
                <a:srgbClr val="AFB32E"/>
              </a:solidFill>
              <a:cs typeface="Lucida San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0175535-0F40-4F00-A305-0CD3E9ADD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E6613336-731B-47E2-95E6-DE2CA9D2E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151372"/>
            <a:ext cx="1405128" cy="1405128"/>
          </a:xfrm>
          <a:prstGeom prst="rect">
            <a:avLst/>
          </a:prstGeom>
        </p:spPr>
      </p:pic>
      <p:sp>
        <p:nvSpPr>
          <p:cNvPr id="16" name="object 14">
            <a:extLst>
              <a:ext uri="{FF2B5EF4-FFF2-40B4-BE49-F238E27FC236}">
                <a16:creationId xmlns="" xmlns:a16="http://schemas.microsoft.com/office/drawing/2014/main" id="{CF4660E4-076E-4E6E-AEBE-C97122D66D04}"/>
              </a:ext>
            </a:extLst>
          </p:cNvPr>
          <p:cNvSpPr/>
          <p:nvPr/>
        </p:nvSpPr>
        <p:spPr>
          <a:xfrm>
            <a:off x="1774588" y="-5365750"/>
            <a:ext cx="143112" cy="10941883"/>
          </a:xfrm>
          <a:custGeom>
            <a:avLst/>
            <a:gdLst/>
            <a:ahLst/>
            <a:cxnLst/>
            <a:rect l="l" t="t" r="r" b="b"/>
            <a:pathLst>
              <a:path w="180340" h="3600450">
                <a:moveTo>
                  <a:pt x="0" y="3600005"/>
                </a:moveTo>
                <a:lnTo>
                  <a:pt x="180009" y="3600005"/>
                </a:lnTo>
                <a:lnTo>
                  <a:pt x="180009" y="0"/>
                </a:lnTo>
                <a:lnTo>
                  <a:pt x="0" y="0"/>
                </a:lnTo>
                <a:lnTo>
                  <a:pt x="0" y="3600005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9E0F34EA-9D1A-442A-B788-ED5D755E2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79DB4E1E-2C05-4A16-96A6-FC3F2FE6B5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  <p:pic>
        <p:nvPicPr>
          <p:cNvPr id="1026" name="Picture 2" descr="KÃ©ptalÃ¡lat a kÃ¶vetkezÅre: âff fÃ¶dÃ©mâ">
            <a:extLst>
              <a:ext uri="{FF2B5EF4-FFF2-40B4-BE49-F238E27FC236}">
                <a16:creationId xmlns="" xmlns:a16="http://schemas.microsoft.com/office/drawing/2014/main" id="{3980FBCC-46FF-4E5D-915F-3DA8EA11D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55" y="679451"/>
            <a:ext cx="2303090" cy="15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errobeton.hu/images/story/2014.jpg">
            <a:extLst>
              <a:ext uri="{FF2B5EF4-FFF2-40B4-BE49-F238E27FC236}">
                <a16:creationId xmlns="" xmlns:a16="http://schemas.microsoft.com/office/drawing/2014/main" id="{8F0C8803-D292-49EF-A4D2-8525D66C9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55" y="2301618"/>
            <a:ext cx="2314653" cy="154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¡zak, hidak, gerendÃ¡k - a Ferrobeton jÃ¶vÅt Ã©pÃ­t">
            <a:extLst>
              <a:ext uri="{FF2B5EF4-FFF2-40B4-BE49-F238E27FC236}">
                <a16:creationId xmlns="" xmlns:a16="http://schemas.microsoft.com/office/drawing/2014/main" id="{D1FCDC1F-D7DE-4489-8E14-4C91EB7B9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117" y="4029131"/>
            <a:ext cx="2301928" cy="143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541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3A12959-F8B1-4046-8B06-2BA68EA55362}"/>
              </a:ext>
            </a:extLst>
          </p:cNvPr>
          <p:cNvSpPr/>
          <p:nvPr/>
        </p:nvSpPr>
        <p:spPr>
          <a:xfrm>
            <a:off x="2222500" y="2014179"/>
            <a:ext cx="7848327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hu-HU" sz="2000" b="1" dirty="0" err="1">
                <a:solidFill>
                  <a:schemeClr val="tx2"/>
                </a:solidFill>
              </a:rPr>
              <a:t>Priorities</a:t>
            </a: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es-ES" sz="20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Additional</a:t>
            </a:r>
            <a:r>
              <a:rPr lang="hu-HU" dirty="0"/>
              <a:t> </a:t>
            </a:r>
            <a:r>
              <a:rPr lang="hu-HU" dirty="0" err="1"/>
              <a:t>services</a:t>
            </a:r>
            <a:r>
              <a:rPr lang="hu-HU" dirty="0"/>
              <a:t> (</a:t>
            </a:r>
            <a:r>
              <a:rPr lang="hu-HU" dirty="0" err="1"/>
              <a:t>engineering</a:t>
            </a:r>
            <a:r>
              <a:rPr lang="hu-HU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Win-win</a:t>
            </a:r>
            <a:r>
              <a:rPr lang="hu-HU" dirty="0"/>
              <a:t> </a:t>
            </a:r>
            <a:r>
              <a:rPr lang="hu-HU" dirty="0" err="1"/>
              <a:t>solutions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Long </a:t>
            </a:r>
            <a:r>
              <a:rPr lang="hu-HU" dirty="0" err="1"/>
              <a:t>term</a:t>
            </a:r>
            <a:r>
              <a:rPr lang="hu-HU" dirty="0"/>
              <a:t> </a:t>
            </a:r>
            <a:r>
              <a:rPr lang="hu-HU" dirty="0" err="1"/>
              <a:t>contract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Lead </a:t>
            </a:r>
            <a:r>
              <a:rPr lang="hu-HU" dirty="0" err="1"/>
              <a:t>time</a:t>
            </a:r>
            <a:r>
              <a:rPr lang="hu-HU" dirty="0"/>
              <a:t> (</a:t>
            </a:r>
            <a:r>
              <a:rPr lang="hu-HU" dirty="0" err="1"/>
              <a:t>reliabilty</a:t>
            </a:r>
            <a:r>
              <a:rPr lang="hu-HU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b="1" u="sng" dirty="0"/>
              <a:t>Price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Payment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Quality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Priority</a:t>
            </a:r>
            <a:r>
              <a:rPr lang="hu-HU" dirty="0"/>
              <a:t> </a:t>
            </a:r>
            <a:r>
              <a:rPr lang="hu-HU" dirty="0" err="1"/>
              <a:t>partnersip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Brand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lvl="2"/>
            <a:endParaRPr lang="es-ES" dirty="0"/>
          </a:p>
          <a:p>
            <a:pPr algn="just"/>
            <a:r>
              <a:rPr lang="es-ES" sz="2000" b="1" dirty="0">
                <a:solidFill>
                  <a:schemeClr val="tx2"/>
                </a:solidFill>
              </a:rPr>
              <a:t>2. </a:t>
            </a:r>
            <a:r>
              <a:rPr lang="hu-HU" sz="2000" b="1" dirty="0" err="1">
                <a:solidFill>
                  <a:schemeClr val="tx2"/>
                </a:solidFill>
              </a:rPr>
              <a:t>Loyality</a:t>
            </a: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es-ES" sz="2000" b="1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Strong </a:t>
            </a:r>
            <a:r>
              <a:rPr lang="hu-HU" dirty="0" err="1"/>
              <a:t>engagement</a:t>
            </a:r>
            <a:r>
              <a:rPr lang="hu-HU" dirty="0"/>
              <a:t> (</a:t>
            </a:r>
            <a:r>
              <a:rPr lang="hu-HU" dirty="0" err="1"/>
              <a:t>competition</a:t>
            </a:r>
            <a:r>
              <a:rPr lang="hu-HU" dirty="0"/>
              <a:t>) vice versa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Long </a:t>
            </a:r>
            <a:r>
              <a:rPr lang="hu-HU" dirty="0" err="1"/>
              <a:t>term</a:t>
            </a:r>
            <a:r>
              <a:rPr lang="hu-HU" dirty="0"/>
              <a:t> </a:t>
            </a:r>
            <a:r>
              <a:rPr lang="hu-HU" dirty="0" err="1"/>
              <a:t>loyality</a:t>
            </a:r>
            <a:r>
              <a:rPr lang="hu-HU" dirty="0"/>
              <a:t> (last </a:t>
            </a:r>
            <a:r>
              <a:rPr lang="hu-HU" dirty="0" err="1"/>
              <a:t>call</a:t>
            </a:r>
            <a:r>
              <a:rPr lang="hu-HU" dirty="0"/>
              <a:t>)</a:t>
            </a:r>
          </a:p>
          <a:p>
            <a:pPr lvl="2"/>
            <a:endParaRPr lang="es-ES" dirty="0"/>
          </a:p>
          <a:p>
            <a:pPr lvl="0" algn="just"/>
            <a:endParaRPr lang="es-ES" sz="2000" b="1" dirty="0">
              <a:solidFill>
                <a:srgbClr val="1F497D"/>
              </a:solidFill>
            </a:endParaRPr>
          </a:p>
          <a:p>
            <a:endParaRPr lang="es-ES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endParaRPr lang="es-ES" dirty="0"/>
          </a:p>
        </p:txBody>
      </p:sp>
      <p:sp>
        <p:nvSpPr>
          <p:cNvPr id="2" name="object 2"/>
          <p:cNvSpPr txBox="1"/>
          <p:nvPr/>
        </p:nvSpPr>
        <p:spPr>
          <a:xfrm>
            <a:off x="2222499" y="882650"/>
            <a:ext cx="4879059" cy="883660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Customer</a:t>
            </a:r>
            <a:r>
              <a:rPr lang="hu-HU" sz="2800" b="1" spc="-28" dirty="0">
                <a:solidFill>
                  <a:schemeClr val="tx2"/>
                </a:solidFill>
                <a:cs typeface="Lucida Sans"/>
              </a:rPr>
              <a:t> </a:t>
            </a: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Loyalities</a:t>
            </a:r>
            <a:endParaRPr lang="es-ES" sz="2800" b="1" spc="-28" dirty="0">
              <a:solidFill>
                <a:schemeClr val="tx2"/>
              </a:solidFill>
              <a:cs typeface="Lucida Sans"/>
            </a:endParaRPr>
          </a:p>
          <a:p>
            <a:pPr marL="8975">
              <a:spcBef>
                <a:spcPts val="71"/>
              </a:spcBef>
            </a:pPr>
            <a:r>
              <a:rPr lang="hu-HU" sz="2800" dirty="0">
                <a:solidFill>
                  <a:srgbClr val="AFB32E"/>
                </a:solidFill>
                <a:cs typeface="Lucida Sans"/>
              </a:rPr>
              <a:t>General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contractors</a:t>
            </a:r>
            <a:endParaRPr sz="2800" dirty="0">
              <a:solidFill>
                <a:srgbClr val="AFB32E"/>
              </a:solidFill>
              <a:cs typeface="Lucida San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0175535-0F40-4F00-A305-0CD3E9ADD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E6613336-731B-47E2-95E6-DE2CA9D2E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151372"/>
            <a:ext cx="1405128" cy="1405128"/>
          </a:xfrm>
          <a:prstGeom prst="rect">
            <a:avLst/>
          </a:prstGeom>
        </p:spPr>
      </p:pic>
      <p:sp>
        <p:nvSpPr>
          <p:cNvPr id="16" name="object 14">
            <a:extLst>
              <a:ext uri="{FF2B5EF4-FFF2-40B4-BE49-F238E27FC236}">
                <a16:creationId xmlns="" xmlns:a16="http://schemas.microsoft.com/office/drawing/2014/main" id="{CF4660E4-076E-4E6E-AEBE-C97122D66D04}"/>
              </a:ext>
            </a:extLst>
          </p:cNvPr>
          <p:cNvSpPr/>
          <p:nvPr/>
        </p:nvSpPr>
        <p:spPr>
          <a:xfrm>
            <a:off x="1774588" y="-5365750"/>
            <a:ext cx="143112" cy="10941883"/>
          </a:xfrm>
          <a:custGeom>
            <a:avLst/>
            <a:gdLst/>
            <a:ahLst/>
            <a:cxnLst/>
            <a:rect l="l" t="t" r="r" b="b"/>
            <a:pathLst>
              <a:path w="180340" h="3600450">
                <a:moveTo>
                  <a:pt x="0" y="3600005"/>
                </a:moveTo>
                <a:lnTo>
                  <a:pt x="180009" y="3600005"/>
                </a:lnTo>
                <a:lnTo>
                  <a:pt x="180009" y="0"/>
                </a:lnTo>
                <a:lnTo>
                  <a:pt x="0" y="0"/>
                </a:lnTo>
                <a:lnTo>
                  <a:pt x="0" y="3600005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9E0F34EA-9D1A-442A-B788-ED5D755E2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79DB4E1E-2C05-4A16-96A6-FC3F2FE6B5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  <p:pic>
        <p:nvPicPr>
          <p:cNvPr id="1026" name="Picture 2" descr="KÃ©ptalÃ¡lat a kÃ¶vetkezÅre: âff fÃ¶dÃ©mâ">
            <a:extLst>
              <a:ext uri="{FF2B5EF4-FFF2-40B4-BE49-F238E27FC236}">
                <a16:creationId xmlns="" xmlns:a16="http://schemas.microsoft.com/office/drawing/2014/main" id="{3980FBCC-46FF-4E5D-915F-3DA8EA11D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55" y="679451"/>
            <a:ext cx="2303090" cy="15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errobeton.hu/images/story/2014.jpg">
            <a:extLst>
              <a:ext uri="{FF2B5EF4-FFF2-40B4-BE49-F238E27FC236}">
                <a16:creationId xmlns="" xmlns:a16="http://schemas.microsoft.com/office/drawing/2014/main" id="{8F0C8803-D292-49EF-A4D2-8525D66C9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55" y="2301618"/>
            <a:ext cx="2314653" cy="154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¡zak, hidak, gerendÃ¡k - a Ferrobeton jÃ¶vÅt Ã©pÃ­t">
            <a:extLst>
              <a:ext uri="{FF2B5EF4-FFF2-40B4-BE49-F238E27FC236}">
                <a16:creationId xmlns="" xmlns:a16="http://schemas.microsoft.com/office/drawing/2014/main" id="{D1FCDC1F-D7DE-4489-8E14-4C91EB7B9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117" y="4029131"/>
            <a:ext cx="2301928" cy="143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023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2499" y="882650"/>
            <a:ext cx="4879059" cy="883660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Customer</a:t>
            </a:r>
            <a:r>
              <a:rPr lang="hu-HU" sz="2800" b="1" spc="-28" dirty="0">
                <a:solidFill>
                  <a:schemeClr val="tx2"/>
                </a:solidFill>
                <a:cs typeface="Lucida Sans"/>
              </a:rPr>
              <a:t> </a:t>
            </a: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Loyalities</a:t>
            </a:r>
            <a:endParaRPr lang="es-ES" sz="2800" b="1" spc="-28" dirty="0">
              <a:solidFill>
                <a:schemeClr val="tx2"/>
              </a:solidFill>
              <a:cs typeface="Lucida Sans"/>
            </a:endParaRPr>
          </a:p>
          <a:p>
            <a:pPr marL="8975">
              <a:spcBef>
                <a:spcPts val="71"/>
              </a:spcBef>
            </a:pPr>
            <a:r>
              <a:rPr lang="hu-HU" sz="2800" dirty="0" err="1">
                <a:solidFill>
                  <a:srgbClr val="AFB32E"/>
                </a:solidFill>
                <a:cs typeface="Lucida Sans"/>
              </a:rPr>
              <a:t>Small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private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investors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(B2C)</a:t>
            </a:r>
            <a:endParaRPr sz="2800" dirty="0">
              <a:solidFill>
                <a:srgbClr val="AFB32E"/>
              </a:solidFill>
              <a:cs typeface="Lucida San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0175535-0F40-4F00-A305-0CD3E9ADD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E6613336-731B-47E2-95E6-DE2CA9D2E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151372"/>
            <a:ext cx="1405128" cy="1405128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3A12959-F8B1-4046-8B06-2BA68EA55362}"/>
              </a:ext>
            </a:extLst>
          </p:cNvPr>
          <p:cNvSpPr/>
          <p:nvPr/>
        </p:nvSpPr>
        <p:spPr>
          <a:xfrm>
            <a:off x="2222500" y="2014179"/>
            <a:ext cx="78483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tx2"/>
                </a:solidFill>
              </a:rPr>
              <a:t>1. </a:t>
            </a:r>
            <a:r>
              <a:rPr lang="hu-HU" sz="2000" b="1" dirty="0" err="1">
                <a:solidFill>
                  <a:schemeClr val="tx2"/>
                </a:solidFill>
              </a:rPr>
              <a:t>Priorities</a:t>
            </a:r>
            <a:endParaRPr lang="es-ES" sz="20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Additional</a:t>
            </a:r>
            <a:r>
              <a:rPr lang="hu-HU" dirty="0"/>
              <a:t> </a:t>
            </a:r>
            <a:r>
              <a:rPr lang="hu-HU" dirty="0" err="1"/>
              <a:t>services</a:t>
            </a:r>
            <a:r>
              <a:rPr lang="hu-HU" dirty="0"/>
              <a:t> (</a:t>
            </a:r>
            <a:r>
              <a:rPr lang="hu-HU" dirty="0" err="1"/>
              <a:t>engineering</a:t>
            </a:r>
            <a:r>
              <a:rPr lang="hu-HU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Rapid and </a:t>
            </a:r>
            <a:r>
              <a:rPr lang="hu-HU" dirty="0" err="1"/>
              <a:t>simple</a:t>
            </a:r>
            <a:r>
              <a:rPr lang="hu-HU" dirty="0"/>
              <a:t> </a:t>
            </a:r>
            <a:r>
              <a:rPr lang="hu-HU" dirty="0" err="1"/>
              <a:t>administration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Lead </a:t>
            </a:r>
            <a:r>
              <a:rPr lang="hu-HU" dirty="0" err="1"/>
              <a:t>time</a:t>
            </a:r>
            <a:r>
              <a:rPr lang="hu-HU" dirty="0"/>
              <a:t> (</a:t>
            </a:r>
            <a:r>
              <a:rPr lang="hu-HU" dirty="0" err="1"/>
              <a:t>deadlines</a:t>
            </a:r>
            <a:r>
              <a:rPr lang="hu-HU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b="1" u="sng" dirty="0"/>
              <a:t>Price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Payment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Quality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Follow</a:t>
            </a:r>
            <a:r>
              <a:rPr lang="hu-HU" dirty="0"/>
              <a:t> </a:t>
            </a:r>
            <a:r>
              <a:rPr lang="hu-HU" dirty="0" err="1"/>
              <a:t>up</a:t>
            </a:r>
            <a:endParaRPr lang="es-ES" dirty="0"/>
          </a:p>
          <a:p>
            <a:pPr lvl="2"/>
            <a:endParaRPr lang="es-ES" dirty="0"/>
          </a:p>
          <a:p>
            <a:pPr algn="just"/>
            <a:r>
              <a:rPr lang="es-ES" sz="2000" b="1" dirty="0">
                <a:solidFill>
                  <a:schemeClr val="tx2"/>
                </a:solidFill>
              </a:rPr>
              <a:t>2. </a:t>
            </a:r>
            <a:r>
              <a:rPr lang="hu-HU" sz="2000" b="1" dirty="0" err="1">
                <a:solidFill>
                  <a:schemeClr val="tx2"/>
                </a:solidFill>
              </a:rPr>
              <a:t>Loyality</a:t>
            </a:r>
            <a:endParaRPr lang="es-ES" sz="2000" b="1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relevant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Word of </a:t>
            </a:r>
            <a:r>
              <a:rPr lang="hu-HU" dirty="0" err="1"/>
              <a:t>mouth</a:t>
            </a:r>
            <a:r>
              <a:rPr lang="hu-HU" dirty="0"/>
              <a:t> (marketing)</a:t>
            </a:r>
          </a:p>
          <a:p>
            <a:pPr lvl="2"/>
            <a:endParaRPr lang="es-ES" dirty="0"/>
          </a:p>
          <a:p>
            <a:pPr lvl="0" algn="just"/>
            <a:endParaRPr lang="es-ES" sz="2000" b="1" dirty="0">
              <a:solidFill>
                <a:srgbClr val="1F497D"/>
              </a:solidFill>
            </a:endParaRPr>
          </a:p>
          <a:p>
            <a:endParaRPr lang="es-ES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endParaRPr lang="es-ES" dirty="0"/>
          </a:p>
        </p:txBody>
      </p:sp>
      <p:sp>
        <p:nvSpPr>
          <p:cNvPr id="16" name="object 14">
            <a:extLst>
              <a:ext uri="{FF2B5EF4-FFF2-40B4-BE49-F238E27FC236}">
                <a16:creationId xmlns="" xmlns:a16="http://schemas.microsoft.com/office/drawing/2014/main" id="{CF4660E4-076E-4E6E-AEBE-C97122D66D04}"/>
              </a:ext>
            </a:extLst>
          </p:cNvPr>
          <p:cNvSpPr/>
          <p:nvPr/>
        </p:nvSpPr>
        <p:spPr>
          <a:xfrm>
            <a:off x="1774588" y="-5365750"/>
            <a:ext cx="143112" cy="10941883"/>
          </a:xfrm>
          <a:custGeom>
            <a:avLst/>
            <a:gdLst/>
            <a:ahLst/>
            <a:cxnLst/>
            <a:rect l="l" t="t" r="r" b="b"/>
            <a:pathLst>
              <a:path w="180340" h="3600450">
                <a:moveTo>
                  <a:pt x="0" y="3600005"/>
                </a:moveTo>
                <a:lnTo>
                  <a:pt x="180009" y="3600005"/>
                </a:lnTo>
                <a:lnTo>
                  <a:pt x="180009" y="0"/>
                </a:lnTo>
                <a:lnTo>
                  <a:pt x="0" y="0"/>
                </a:lnTo>
                <a:lnTo>
                  <a:pt x="0" y="3600005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9E0F34EA-9D1A-442A-B788-ED5D755E2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79DB4E1E-2C05-4A16-96A6-FC3F2FE6B5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  <p:pic>
        <p:nvPicPr>
          <p:cNvPr id="1026" name="Picture 2" descr="KÃ©ptalÃ¡lat a kÃ¶vetkezÅre: âff fÃ¶dÃ©mâ">
            <a:extLst>
              <a:ext uri="{FF2B5EF4-FFF2-40B4-BE49-F238E27FC236}">
                <a16:creationId xmlns="" xmlns:a16="http://schemas.microsoft.com/office/drawing/2014/main" id="{3980FBCC-46FF-4E5D-915F-3DA8EA11D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55" y="679451"/>
            <a:ext cx="2303090" cy="15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errobeton.hu/images/story/2014.jpg">
            <a:extLst>
              <a:ext uri="{FF2B5EF4-FFF2-40B4-BE49-F238E27FC236}">
                <a16:creationId xmlns="" xmlns:a16="http://schemas.microsoft.com/office/drawing/2014/main" id="{8F0C8803-D292-49EF-A4D2-8525D66C9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55" y="2301618"/>
            <a:ext cx="2314653" cy="154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¡zak, hidak, gerendÃ¡k - a Ferrobeton jÃ¶vÅt Ã©pÃ­t">
            <a:extLst>
              <a:ext uri="{FF2B5EF4-FFF2-40B4-BE49-F238E27FC236}">
                <a16:creationId xmlns="" xmlns:a16="http://schemas.microsoft.com/office/drawing/2014/main" id="{D1FCDC1F-D7DE-4489-8E14-4C91EB7B9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117" y="4029131"/>
            <a:ext cx="2301928" cy="143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514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3A12959-F8B1-4046-8B06-2BA68EA55362}"/>
              </a:ext>
            </a:extLst>
          </p:cNvPr>
          <p:cNvSpPr/>
          <p:nvPr/>
        </p:nvSpPr>
        <p:spPr>
          <a:xfrm>
            <a:off x="2222500" y="2014179"/>
            <a:ext cx="784832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hu-HU" sz="2000" b="1" dirty="0" err="1">
                <a:solidFill>
                  <a:schemeClr val="tx2"/>
                </a:solidFill>
              </a:rPr>
              <a:t>Priorities</a:t>
            </a: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es-ES" sz="20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Additional</a:t>
            </a:r>
            <a:r>
              <a:rPr lang="hu-HU" dirty="0"/>
              <a:t> </a:t>
            </a:r>
            <a:r>
              <a:rPr lang="hu-HU" dirty="0" err="1"/>
              <a:t>services</a:t>
            </a:r>
            <a:r>
              <a:rPr lang="hu-HU" dirty="0"/>
              <a:t> (</a:t>
            </a:r>
            <a:r>
              <a:rPr lang="hu-HU" dirty="0" err="1"/>
              <a:t>engineering</a:t>
            </a:r>
            <a:r>
              <a:rPr lang="hu-HU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Long </a:t>
            </a:r>
            <a:r>
              <a:rPr lang="hu-HU" dirty="0" err="1"/>
              <a:t>term</a:t>
            </a:r>
            <a:r>
              <a:rPr lang="hu-HU" dirty="0"/>
              <a:t> </a:t>
            </a:r>
            <a:r>
              <a:rPr lang="hu-HU" dirty="0" err="1"/>
              <a:t>contract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Lead </a:t>
            </a:r>
            <a:r>
              <a:rPr lang="hu-HU" dirty="0" err="1"/>
              <a:t>time</a:t>
            </a:r>
            <a:r>
              <a:rPr lang="hu-HU" dirty="0"/>
              <a:t> (</a:t>
            </a:r>
            <a:r>
              <a:rPr lang="hu-HU" dirty="0" err="1"/>
              <a:t>reliabilty</a:t>
            </a:r>
            <a:r>
              <a:rPr lang="hu-HU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b="1" u="sng" dirty="0"/>
              <a:t>Price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Payment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Quality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Bonus </a:t>
            </a:r>
            <a:r>
              <a:rPr lang="hu-HU" dirty="0" err="1"/>
              <a:t>opportunities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Brand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lvl="2"/>
            <a:endParaRPr lang="es-ES" dirty="0"/>
          </a:p>
          <a:p>
            <a:pPr algn="just"/>
            <a:r>
              <a:rPr lang="es-ES" sz="2000" b="1" dirty="0">
                <a:solidFill>
                  <a:schemeClr val="tx2"/>
                </a:solidFill>
              </a:rPr>
              <a:t>2. </a:t>
            </a:r>
            <a:r>
              <a:rPr lang="hu-HU" sz="2000" b="1" dirty="0" err="1">
                <a:solidFill>
                  <a:schemeClr val="tx2"/>
                </a:solidFill>
              </a:rPr>
              <a:t>Loyality</a:t>
            </a: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es-ES" sz="2000" b="1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Strong </a:t>
            </a:r>
            <a:r>
              <a:rPr lang="hu-HU" dirty="0" err="1"/>
              <a:t>engagement</a:t>
            </a:r>
            <a:r>
              <a:rPr lang="hu-HU" dirty="0"/>
              <a:t> (</a:t>
            </a:r>
            <a:r>
              <a:rPr lang="hu-HU" dirty="0" err="1"/>
              <a:t>competition</a:t>
            </a:r>
            <a:r>
              <a:rPr lang="hu-HU" dirty="0"/>
              <a:t>) vice versa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Long </a:t>
            </a:r>
            <a:r>
              <a:rPr lang="hu-HU" dirty="0" err="1"/>
              <a:t>term</a:t>
            </a:r>
            <a:r>
              <a:rPr lang="hu-HU" dirty="0"/>
              <a:t> </a:t>
            </a:r>
            <a:r>
              <a:rPr lang="hu-HU" dirty="0" err="1"/>
              <a:t>loyality</a:t>
            </a:r>
            <a:endParaRPr lang="hu-HU" dirty="0"/>
          </a:p>
          <a:p>
            <a:pPr lvl="2"/>
            <a:endParaRPr lang="es-ES" dirty="0"/>
          </a:p>
          <a:p>
            <a:pPr lvl="0" algn="just"/>
            <a:endParaRPr lang="es-ES" sz="2000" b="1" dirty="0">
              <a:solidFill>
                <a:srgbClr val="1F497D"/>
              </a:solidFill>
            </a:endParaRPr>
          </a:p>
          <a:p>
            <a:endParaRPr lang="es-ES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endParaRPr lang="es-ES" dirty="0"/>
          </a:p>
        </p:txBody>
      </p:sp>
      <p:sp>
        <p:nvSpPr>
          <p:cNvPr id="2" name="object 2"/>
          <p:cNvSpPr txBox="1"/>
          <p:nvPr/>
        </p:nvSpPr>
        <p:spPr>
          <a:xfrm>
            <a:off x="2222499" y="882650"/>
            <a:ext cx="4879059" cy="883660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Customer</a:t>
            </a:r>
            <a:r>
              <a:rPr lang="hu-HU" sz="2800" b="1" spc="-28" dirty="0">
                <a:solidFill>
                  <a:schemeClr val="tx2"/>
                </a:solidFill>
                <a:cs typeface="Lucida Sans"/>
              </a:rPr>
              <a:t> </a:t>
            </a: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Loyalities</a:t>
            </a:r>
            <a:endParaRPr lang="es-ES" sz="2800" b="1" spc="-28" dirty="0">
              <a:solidFill>
                <a:schemeClr val="tx2"/>
              </a:solidFill>
              <a:cs typeface="Lucida Sans"/>
            </a:endParaRPr>
          </a:p>
          <a:p>
            <a:pPr marL="8975">
              <a:spcBef>
                <a:spcPts val="71"/>
              </a:spcBef>
            </a:pPr>
            <a:r>
              <a:rPr lang="hu-HU" sz="2800" dirty="0" err="1">
                <a:solidFill>
                  <a:srgbClr val="AFB32E"/>
                </a:solidFill>
                <a:cs typeface="Lucida Sans"/>
              </a:rPr>
              <a:t>Retailers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(B2B)</a:t>
            </a:r>
            <a:endParaRPr sz="2800" dirty="0">
              <a:solidFill>
                <a:srgbClr val="AFB32E"/>
              </a:solidFill>
              <a:cs typeface="Lucida San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0175535-0F40-4F00-A305-0CD3E9ADD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E6613336-731B-47E2-95E6-DE2CA9D2E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151372"/>
            <a:ext cx="1405128" cy="1405128"/>
          </a:xfrm>
          <a:prstGeom prst="rect">
            <a:avLst/>
          </a:prstGeom>
        </p:spPr>
      </p:pic>
      <p:sp>
        <p:nvSpPr>
          <p:cNvPr id="16" name="object 14">
            <a:extLst>
              <a:ext uri="{FF2B5EF4-FFF2-40B4-BE49-F238E27FC236}">
                <a16:creationId xmlns="" xmlns:a16="http://schemas.microsoft.com/office/drawing/2014/main" id="{CF4660E4-076E-4E6E-AEBE-C97122D66D04}"/>
              </a:ext>
            </a:extLst>
          </p:cNvPr>
          <p:cNvSpPr/>
          <p:nvPr/>
        </p:nvSpPr>
        <p:spPr>
          <a:xfrm>
            <a:off x="1774588" y="-5365750"/>
            <a:ext cx="143112" cy="10941883"/>
          </a:xfrm>
          <a:custGeom>
            <a:avLst/>
            <a:gdLst/>
            <a:ahLst/>
            <a:cxnLst/>
            <a:rect l="l" t="t" r="r" b="b"/>
            <a:pathLst>
              <a:path w="180340" h="3600450">
                <a:moveTo>
                  <a:pt x="0" y="3600005"/>
                </a:moveTo>
                <a:lnTo>
                  <a:pt x="180009" y="3600005"/>
                </a:lnTo>
                <a:lnTo>
                  <a:pt x="180009" y="0"/>
                </a:lnTo>
                <a:lnTo>
                  <a:pt x="0" y="0"/>
                </a:lnTo>
                <a:lnTo>
                  <a:pt x="0" y="3600005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9E0F34EA-9D1A-442A-B788-ED5D755E2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79DB4E1E-2C05-4A16-96A6-FC3F2FE6B5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  <p:pic>
        <p:nvPicPr>
          <p:cNvPr id="1026" name="Picture 2" descr="KÃ©ptalÃ¡lat a kÃ¶vetkezÅre: âff fÃ¶dÃ©mâ">
            <a:extLst>
              <a:ext uri="{FF2B5EF4-FFF2-40B4-BE49-F238E27FC236}">
                <a16:creationId xmlns="" xmlns:a16="http://schemas.microsoft.com/office/drawing/2014/main" id="{3980FBCC-46FF-4E5D-915F-3DA8EA11D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55" y="679451"/>
            <a:ext cx="2303090" cy="15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errobeton.hu/images/story/2014.jpg">
            <a:extLst>
              <a:ext uri="{FF2B5EF4-FFF2-40B4-BE49-F238E27FC236}">
                <a16:creationId xmlns="" xmlns:a16="http://schemas.microsoft.com/office/drawing/2014/main" id="{8F0C8803-D292-49EF-A4D2-8525D66C9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55" y="2301618"/>
            <a:ext cx="2314653" cy="154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¡zak, hidak, gerendÃ¡k - a Ferrobeton jÃ¶vÅt Ã©pÃ­t">
            <a:extLst>
              <a:ext uri="{FF2B5EF4-FFF2-40B4-BE49-F238E27FC236}">
                <a16:creationId xmlns="" xmlns:a16="http://schemas.microsoft.com/office/drawing/2014/main" id="{D1FCDC1F-D7DE-4489-8E14-4C91EB7B9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117" y="4029131"/>
            <a:ext cx="2301928" cy="143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718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42A4A6C-8911-4DB3-A63C-DC550BE31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28" y="6593831"/>
            <a:ext cx="1365600" cy="4606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5109A59-D6BA-4277-B02F-ABD2232E4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41" y="6121584"/>
            <a:ext cx="1405128" cy="140512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4D03A27-E6C2-4921-BCD2-DDE9251F4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6375215"/>
            <a:ext cx="1066799" cy="156663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="" xmlns:a16="http://schemas.microsoft.com/office/drawing/2014/main" id="{EC8B36AC-190E-4145-9103-ABBD00FF6D12}"/>
              </a:ext>
            </a:extLst>
          </p:cNvPr>
          <p:cNvSpPr/>
          <p:nvPr/>
        </p:nvSpPr>
        <p:spPr>
          <a:xfrm>
            <a:off x="0" y="5716974"/>
            <a:ext cx="10693400" cy="194876"/>
          </a:xfrm>
          <a:custGeom>
            <a:avLst/>
            <a:gdLst/>
            <a:ahLst/>
            <a:cxnLst/>
            <a:rect l="l" t="t" r="r" b="b"/>
            <a:pathLst>
              <a:path w="7560309" h="180340">
                <a:moveTo>
                  <a:pt x="0" y="179997"/>
                </a:moveTo>
                <a:lnTo>
                  <a:pt x="7560005" y="179997"/>
                </a:lnTo>
                <a:lnTo>
                  <a:pt x="7560005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10" name="CuadroTexto 7">
            <a:extLst>
              <a:ext uri="{FF2B5EF4-FFF2-40B4-BE49-F238E27FC236}">
                <a16:creationId xmlns="" xmlns:a16="http://schemas.microsoft.com/office/drawing/2014/main" id="{E5810860-6BA0-4760-865C-18C1E6091312}"/>
              </a:ext>
            </a:extLst>
          </p:cNvPr>
          <p:cNvSpPr txBox="1"/>
          <p:nvPr/>
        </p:nvSpPr>
        <p:spPr>
          <a:xfrm>
            <a:off x="1993900" y="194500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AFB32E"/>
                </a:solidFill>
              </a:rPr>
              <a:t>5</a:t>
            </a:r>
            <a:r>
              <a:rPr lang="es-ES" sz="4000" b="1" dirty="0">
                <a:solidFill>
                  <a:srgbClr val="AFB32E"/>
                </a:solidFill>
              </a:rPr>
              <a:t>. </a:t>
            </a:r>
            <a:r>
              <a:rPr lang="hu-HU" sz="4000" b="1" dirty="0" err="1">
                <a:solidFill>
                  <a:schemeClr val="tx2"/>
                </a:solidFill>
              </a:rPr>
              <a:t>Conclusions</a:t>
            </a:r>
            <a:endParaRPr lang="es-E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745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0175535-0F40-4F00-A305-0CD3E9ADD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E6613336-731B-47E2-95E6-DE2CA9D2E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151372"/>
            <a:ext cx="1405128" cy="1405128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3A12959-F8B1-4046-8B06-2BA68EA55362}"/>
              </a:ext>
            </a:extLst>
          </p:cNvPr>
          <p:cNvSpPr/>
          <p:nvPr/>
        </p:nvSpPr>
        <p:spPr>
          <a:xfrm>
            <a:off x="2679700" y="730250"/>
            <a:ext cx="683540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tx2"/>
                </a:solidFill>
              </a:rPr>
              <a:t>The </a:t>
            </a:r>
            <a:r>
              <a:rPr lang="hu-HU" sz="2000" b="1" dirty="0" err="1">
                <a:solidFill>
                  <a:schemeClr val="tx2"/>
                </a:solidFill>
              </a:rPr>
              <a:t>current</a:t>
            </a:r>
            <a:r>
              <a:rPr lang="hu-HU" sz="2000" b="1" dirty="0">
                <a:solidFill>
                  <a:schemeClr val="tx2"/>
                </a:solidFill>
              </a:rPr>
              <a:t> market </a:t>
            </a:r>
            <a:r>
              <a:rPr lang="hu-HU" sz="2000" b="1" dirty="0" err="1">
                <a:solidFill>
                  <a:schemeClr val="tx2"/>
                </a:solidFill>
              </a:rPr>
              <a:t>share</a:t>
            </a:r>
            <a:r>
              <a:rPr lang="hu-HU" sz="2000" b="1" dirty="0">
                <a:solidFill>
                  <a:schemeClr val="tx2"/>
                </a:solidFill>
              </a:rPr>
              <a:t> of </a:t>
            </a:r>
            <a:r>
              <a:rPr lang="hu-HU" sz="2000" b="1" dirty="0" err="1">
                <a:solidFill>
                  <a:schemeClr val="tx2"/>
                </a:solidFill>
              </a:rPr>
              <a:t>hollowcore</a:t>
            </a:r>
            <a:r>
              <a:rPr lang="hu-HU" sz="2000" b="1" dirty="0">
                <a:solidFill>
                  <a:schemeClr val="tx2"/>
                </a:solidFill>
              </a:rPr>
              <a:t> is </a:t>
            </a:r>
            <a:r>
              <a:rPr lang="hu-HU" sz="2000" b="1" dirty="0" err="1">
                <a:solidFill>
                  <a:schemeClr val="tx2"/>
                </a:solidFill>
              </a:rPr>
              <a:t>very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low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compared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to</a:t>
            </a:r>
            <a:r>
              <a:rPr lang="hu-HU" sz="2000" b="1" dirty="0">
                <a:solidFill>
                  <a:schemeClr val="tx2"/>
                </a:solidFill>
              </a:rPr>
              <a:t> western European </a:t>
            </a:r>
            <a:r>
              <a:rPr lang="hu-HU" sz="2000" b="1" dirty="0" err="1">
                <a:solidFill>
                  <a:schemeClr val="tx2"/>
                </a:solidFill>
              </a:rPr>
              <a:t>countries</a:t>
            </a:r>
            <a:r>
              <a:rPr lang="hu-HU" sz="2000" b="1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hu-HU" sz="2000" b="1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tx2"/>
                </a:solidFill>
              </a:rPr>
              <a:t>More </a:t>
            </a:r>
            <a:r>
              <a:rPr lang="hu-HU" sz="2000" b="1" dirty="0" err="1" smtClean="0">
                <a:solidFill>
                  <a:schemeClr val="tx2"/>
                </a:solidFill>
              </a:rPr>
              <a:t>than</a:t>
            </a:r>
            <a:r>
              <a:rPr lang="hu-HU" sz="2000" b="1" dirty="0" smtClean="0">
                <a:solidFill>
                  <a:schemeClr val="tx2"/>
                </a:solidFill>
              </a:rPr>
              <a:t> 90% of </a:t>
            </a:r>
            <a:r>
              <a:rPr lang="hu-HU" sz="2000" b="1" dirty="0" err="1" smtClean="0">
                <a:solidFill>
                  <a:schemeClr val="tx2"/>
                </a:solidFill>
              </a:rPr>
              <a:t>the</a:t>
            </a:r>
            <a:r>
              <a:rPr lang="hu-HU" sz="2000" b="1" dirty="0" smtClean="0">
                <a:solidFill>
                  <a:schemeClr val="tx2"/>
                </a:solidFill>
              </a:rPr>
              <a:t> </a:t>
            </a:r>
            <a:r>
              <a:rPr lang="hu-HU" sz="2000" b="1" dirty="0" err="1" smtClean="0">
                <a:solidFill>
                  <a:schemeClr val="tx2"/>
                </a:solidFill>
              </a:rPr>
              <a:t>production</a:t>
            </a:r>
            <a:r>
              <a:rPr lang="hu-HU" sz="2000" b="1" dirty="0" smtClean="0">
                <a:solidFill>
                  <a:schemeClr val="tx2"/>
                </a:solidFill>
              </a:rPr>
              <a:t> is </a:t>
            </a:r>
            <a:r>
              <a:rPr lang="hu-HU" sz="2000" b="1" dirty="0" err="1" smtClean="0">
                <a:solidFill>
                  <a:schemeClr val="tx2"/>
                </a:solidFill>
              </a:rPr>
              <a:t>for</a:t>
            </a:r>
            <a:r>
              <a:rPr lang="hu-HU" sz="2000" b="1" dirty="0" smtClean="0">
                <a:solidFill>
                  <a:schemeClr val="tx2"/>
                </a:solidFill>
              </a:rPr>
              <a:t> </a:t>
            </a:r>
            <a:r>
              <a:rPr lang="hu-HU" sz="2000" b="1" dirty="0" err="1" smtClean="0">
                <a:solidFill>
                  <a:schemeClr val="tx2"/>
                </a:solidFill>
              </a:rPr>
              <a:t>the</a:t>
            </a:r>
            <a:r>
              <a:rPr lang="hu-HU" sz="2000" b="1" dirty="0" smtClean="0">
                <a:solidFill>
                  <a:schemeClr val="tx2"/>
                </a:solidFill>
              </a:rPr>
              <a:t> </a:t>
            </a:r>
            <a:r>
              <a:rPr lang="hu-HU" sz="2000" b="1" dirty="0" err="1" smtClean="0">
                <a:solidFill>
                  <a:schemeClr val="tx2"/>
                </a:solidFill>
              </a:rPr>
              <a:t>non-residenal</a:t>
            </a:r>
            <a:r>
              <a:rPr lang="hu-HU" sz="2000" b="1" dirty="0" smtClean="0">
                <a:solidFill>
                  <a:schemeClr val="tx2"/>
                </a:solidFill>
              </a:rPr>
              <a:t> market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b="1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err="1" smtClean="0">
                <a:solidFill>
                  <a:schemeClr val="tx2"/>
                </a:solidFill>
              </a:rPr>
              <a:t>Residental</a:t>
            </a:r>
            <a:r>
              <a:rPr lang="hu-HU" sz="2000" b="1" dirty="0" smtClean="0">
                <a:solidFill>
                  <a:schemeClr val="tx2"/>
                </a:solidFill>
              </a:rPr>
              <a:t> market must be </a:t>
            </a:r>
            <a:r>
              <a:rPr lang="hu-HU" sz="2000" b="1" dirty="0" err="1" smtClean="0">
                <a:solidFill>
                  <a:schemeClr val="tx2"/>
                </a:solidFill>
              </a:rPr>
              <a:t>the</a:t>
            </a:r>
            <a:r>
              <a:rPr lang="hu-HU" sz="2000" b="1" dirty="0" smtClean="0">
                <a:solidFill>
                  <a:schemeClr val="tx2"/>
                </a:solidFill>
              </a:rPr>
              <a:t> </a:t>
            </a:r>
            <a:r>
              <a:rPr lang="hu-HU" sz="2000" b="1" dirty="0" err="1" smtClean="0">
                <a:solidFill>
                  <a:schemeClr val="tx2"/>
                </a:solidFill>
              </a:rPr>
              <a:t>new</a:t>
            </a:r>
            <a:r>
              <a:rPr lang="hu-HU" sz="2000" b="1" dirty="0" smtClean="0">
                <a:solidFill>
                  <a:schemeClr val="tx2"/>
                </a:solidFill>
              </a:rPr>
              <a:t> </a:t>
            </a:r>
            <a:r>
              <a:rPr lang="hu-HU" sz="2000" b="1" dirty="0" err="1" smtClean="0">
                <a:solidFill>
                  <a:schemeClr val="tx2"/>
                </a:solidFill>
              </a:rPr>
              <a:t>focus</a:t>
            </a:r>
            <a:r>
              <a:rPr lang="hu-HU" sz="2000" b="1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hu-HU" sz="2000" b="1" dirty="0">
              <a:solidFill>
                <a:schemeClr val="tx2"/>
              </a:solidFill>
            </a:endParaRPr>
          </a:p>
          <a:p>
            <a:pPr marL="342900" indent="-342900" algn="just">
              <a:buFontTx/>
              <a:buChar char="-"/>
            </a:pPr>
            <a:endParaRPr lang="hu-HU" sz="2000" b="1" dirty="0">
              <a:solidFill>
                <a:schemeClr val="tx2"/>
              </a:solidFill>
            </a:endParaRPr>
          </a:p>
          <a:p>
            <a:pPr marL="285750" indent="-285750" algn="just">
              <a:buFontTx/>
              <a:buChar char="-"/>
            </a:pPr>
            <a:endParaRPr lang="es-ES" dirty="0"/>
          </a:p>
          <a:p>
            <a:pPr lvl="2"/>
            <a:endParaRPr lang="es-ES" dirty="0"/>
          </a:p>
          <a:p>
            <a:pPr lvl="0" algn="just"/>
            <a:endParaRPr lang="es-ES" sz="2000" b="1" dirty="0">
              <a:solidFill>
                <a:srgbClr val="1F497D"/>
              </a:solidFill>
            </a:endParaRPr>
          </a:p>
          <a:p>
            <a:endParaRPr lang="es-ES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endParaRPr lang="es-ES" dirty="0"/>
          </a:p>
        </p:txBody>
      </p:sp>
      <p:sp>
        <p:nvSpPr>
          <p:cNvPr id="16" name="object 14">
            <a:extLst>
              <a:ext uri="{FF2B5EF4-FFF2-40B4-BE49-F238E27FC236}">
                <a16:creationId xmlns="" xmlns:a16="http://schemas.microsoft.com/office/drawing/2014/main" id="{CF4660E4-076E-4E6E-AEBE-C97122D66D04}"/>
              </a:ext>
            </a:extLst>
          </p:cNvPr>
          <p:cNvSpPr/>
          <p:nvPr/>
        </p:nvSpPr>
        <p:spPr>
          <a:xfrm>
            <a:off x="1774588" y="-5365750"/>
            <a:ext cx="143112" cy="10941883"/>
          </a:xfrm>
          <a:custGeom>
            <a:avLst/>
            <a:gdLst/>
            <a:ahLst/>
            <a:cxnLst/>
            <a:rect l="l" t="t" r="r" b="b"/>
            <a:pathLst>
              <a:path w="180340" h="3600450">
                <a:moveTo>
                  <a:pt x="0" y="3600005"/>
                </a:moveTo>
                <a:lnTo>
                  <a:pt x="180009" y="3600005"/>
                </a:lnTo>
                <a:lnTo>
                  <a:pt x="180009" y="0"/>
                </a:lnTo>
                <a:lnTo>
                  <a:pt x="0" y="0"/>
                </a:lnTo>
                <a:lnTo>
                  <a:pt x="0" y="3600005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9E0F34EA-9D1A-442A-B788-ED5D755E2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79DB4E1E-2C05-4A16-96A6-FC3F2FE6B5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6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0175535-0F40-4F00-A305-0CD3E9ADD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E6613336-731B-47E2-95E6-DE2CA9D2E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151372"/>
            <a:ext cx="1405128" cy="1405128"/>
          </a:xfrm>
          <a:prstGeom prst="rect">
            <a:avLst/>
          </a:prstGeom>
        </p:spPr>
      </p:pic>
      <p:sp>
        <p:nvSpPr>
          <p:cNvPr id="16" name="object 14">
            <a:extLst>
              <a:ext uri="{FF2B5EF4-FFF2-40B4-BE49-F238E27FC236}">
                <a16:creationId xmlns="" xmlns:a16="http://schemas.microsoft.com/office/drawing/2014/main" id="{CF4660E4-076E-4E6E-AEBE-C97122D66D04}"/>
              </a:ext>
            </a:extLst>
          </p:cNvPr>
          <p:cNvSpPr/>
          <p:nvPr/>
        </p:nvSpPr>
        <p:spPr>
          <a:xfrm>
            <a:off x="1774588" y="-5365750"/>
            <a:ext cx="143112" cy="10941883"/>
          </a:xfrm>
          <a:custGeom>
            <a:avLst/>
            <a:gdLst/>
            <a:ahLst/>
            <a:cxnLst/>
            <a:rect l="l" t="t" r="r" b="b"/>
            <a:pathLst>
              <a:path w="180340" h="3600450">
                <a:moveTo>
                  <a:pt x="0" y="3600005"/>
                </a:moveTo>
                <a:lnTo>
                  <a:pt x="180009" y="3600005"/>
                </a:lnTo>
                <a:lnTo>
                  <a:pt x="180009" y="0"/>
                </a:lnTo>
                <a:lnTo>
                  <a:pt x="0" y="0"/>
                </a:lnTo>
                <a:lnTo>
                  <a:pt x="0" y="3600005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9E0F34EA-9D1A-442A-B788-ED5D755E2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79DB4E1E-2C05-4A16-96A6-FC3F2FE6B5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  <p:graphicFrame>
        <p:nvGraphicFramePr>
          <p:cNvPr id="22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796099"/>
              </p:ext>
            </p:extLst>
          </p:nvPr>
        </p:nvGraphicFramePr>
        <p:xfrm>
          <a:off x="2193274" y="3996280"/>
          <a:ext cx="3749675" cy="252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Diagram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964781"/>
              </p:ext>
            </p:extLst>
          </p:nvPr>
        </p:nvGraphicFramePr>
        <p:xfrm>
          <a:off x="6218523" y="3996280"/>
          <a:ext cx="3574144" cy="2523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Kép 4">
            <a:extLst>
              <a:ext uri="{FF2B5EF4-FFF2-40B4-BE49-F238E27FC236}">
                <a16:creationId xmlns="" xmlns:a16="http://schemas.microsoft.com/office/drawing/2014/main" id="{4668D922-6181-41A9-937A-49093139C0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807171"/>
            <a:ext cx="5354179" cy="3189109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2" name="object 2"/>
          <p:cNvSpPr txBox="1"/>
          <p:nvPr/>
        </p:nvSpPr>
        <p:spPr>
          <a:xfrm>
            <a:off x="2222499" y="882650"/>
            <a:ext cx="4879059" cy="883660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Introduction</a:t>
            </a:r>
            <a:endParaRPr lang="es-ES" sz="2800" b="1" spc="-28" dirty="0">
              <a:solidFill>
                <a:schemeClr val="tx2"/>
              </a:solidFill>
              <a:cs typeface="Lucida Sans"/>
            </a:endParaRPr>
          </a:p>
          <a:p>
            <a:pPr marL="8975">
              <a:spcBef>
                <a:spcPts val="71"/>
              </a:spcBef>
            </a:pPr>
            <a:r>
              <a:rPr lang="hu-HU" sz="2800" dirty="0">
                <a:solidFill>
                  <a:srgbClr val="AFB32E"/>
                </a:solidFill>
                <a:cs typeface="Lucida Sans"/>
              </a:rPr>
              <a:t>The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precast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market</a:t>
            </a:r>
          </a:p>
        </p:txBody>
      </p:sp>
    </p:spTree>
    <p:extLst>
      <p:ext uri="{BB962C8B-B14F-4D97-AF65-F5344CB8AC3E}">
        <p14:creationId xmlns:p14="http://schemas.microsoft.com/office/powerpoint/2010/main" val="1397727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="" xmlns:a16="http://schemas.microsoft.com/office/drawing/2014/main" id="{628AAB66-2DED-4B15-A925-5BA3D7E7DE30}"/>
              </a:ext>
            </a:extLst>
          </p:cNvPr>
          <p:cNvSpPr/>
          <p:nvPr/>
        </p:nvSpPr>
        <p:spPr>
          <a:xfrm>
            <a:off x="0" y="5716974"/>
            <a:ext cx="10693400" cy="194876"/>
          </a:xfrm>
          <a:custGeom>
            <a:avLst/>
            <a:gdLst/>
            <a:ahLst/>
            <a:cxnLst/>
            <a:rect l="l" t="t" r="r" b="b"/>
            <a:pathLst>
              <a:path w="7560309" h="180340">
                <a:moveTo>
                  <a:pt x="0" y="179997"/>
                </a:moveTo>
                <a:lnTo>
                  <a:pt x="7560005" y="179997"/>
                </a:lnTo>
                <a:lnTo>
                  <a:pt x="7560005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42A4A6C-8911-4DB3-A63C-DC550BE31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28" y="6593831"/>
            <a:ext cx="1365600" cy="4606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5109A59-D6BA-4277-B02F-ABD2232E4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41" y="6121584"/>
            <a:ext cx="1405128" cy="140512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C8C79320-2341-4EA0-8BE7-D934FB4E5CC8}"/>
              </a:ext>
            </a:extLst>
          </p:cNvPr>
          <p:cNvSpPr txBox="1"/>
          <p:nvPr/>
        </p:nvSpPr>
        <p:spPr>
          <a:xfrm>
            <a:off x="2832100" y="1860667"/>
            <a:ext cx="6830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 err="1">
                <a:solidFill>
                  <a:schemeClr val="tx2"/>
                </a:solidFill>
              </a:rPr>
              <a:t>Thank</a:t>
            </a:r>
            <a:r>
              <a:rPr lang="es-ES" sz="4000" b="1" dirty="0">
                <a:solidFill>
                  <a:schemeClr val="tx2"/>
                </a:solidFill>
              </a:rPr>
              <a:t> </a:t>
            </a:r>
            <a:r>
              <a:rPr lang="es-ES" sz="4000" b="1" dirty="0" err="1">
                <a:solidFill>
                  <a:schemeClr val="tx2"/>
                </a:solidFill>
              </a:rPr>
              <a:t>you</a:t>
            </a:r>
            <a:r>
              <a:rPr lang="es-ES" sz="4000" b="1" dirty="0">
                <a:solidFill>
                  <a:schemeClr val="tx2"/>
                </a:solidFill>
              </a:rPr>
              <a:t> </a:t>
            </a:r>
            <a:r>
              <a:rPr lang="es-ES" sz="4000" b="1" dirty="0" err="1">
                <a:solidFill>
                  <a:schemeClr val="tx2"/>
                </a:solidFill>
              </a:rPr>
              <a:t>for</a:t>
            </a:r>
            <a:r>
              <a:rPr lang="es-ES" sz="4000" b="1" dirty="0">
                <a:solidFill>
                  <a:schemeClr val="tx2"/>
                </a:solidFill>
              </a:rPr>
              <a:t> </a:t>
            </a:r>
            <a:r>
              <a:rPr lang="es-ES" sz="4000" b="1" dirty="0" err="1">
                <a:solidFill>
                  <a:schemeClr val="tx2"/>
                </a:solidFill>
              </a:rPr>
              <a:t>your</a:t>
            </a:r>
            <a:r>
              <a:rPr lang="es-ES" sz="4000" b="1" dirty="0">
                <a:solidFill>
                  <a:schemeClr val="tx2"/>
                </a:solidFill>
              </a:rPr>
              <a:t> </a:t>
            </a:r>
            <a:r>
              <a:rPr lang="es-ES" sz="4000" b="1" dirty="0" err="1">
                <a:solidFill>
                  <a:schemeClr val="tx2"/>
                </a:solidFill>
              </a:rPr>
              <a:t>attention</a:t>
            </a:r>
            <a:endParaRPr lang="es-ES" sz="4000" b="1" dirty="0">
              <a:solidFill>
                <a:schemeClr val="tx2"/>
              </a:solidFill>
            </a:endParaRPr>
          </a:p>
          <a:p>
            <a:pPr algn="r"/>
            <a:r>
              <a:rPr lang="hu-HU" sz="4000" b="1" dirty="0" smtClean="0">
                <a:solidFill>
                  <a:srgbClr val="AFB32E"/>
                </a:solidFill>
              </a:rPr>
              <a:t>FERROBETON Zrt.</a:t>
            </a:r>
            <a:endParaRPr lang="es-ES" sz="4000" b="1" dirty="0">
              <a:solidFill>
                <a:srgbClr val="CBDB2A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48AA236-B74E-4426-BF46-E2D2FE4F2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0934"/>
            <a:ext cx="4638675" cy="23050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A1FE3F5A-2F39-49F5-BA52-802D8EDF73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6375215"/>
            <a:ext cx="1066799" cy="156663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B666AE94-5455-4DFE-B116-A0FAEACEA238}"/>
              </a:ext>
            </a:extLst>
          </p:cNvPr>
          <p:cNvSpPr/>
          <p:nvPr/>
        </p:nvSpPr>
        <p:spPr>
          <a:xfrm>
            <a:off x="546100" y="484523"/>
            <a:ext cx="5612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rgbClr val="1F497D"/>
                </a:solidFill>
              </a:rPr>
              <a:t>I</a:t>
            </a:r>
            <a:r>
              <a:rPr lang="en-US" sz="2000" b="1" dirty="0">
                <a:solidFill>
                  <a:srgbClr val="1F497D"/>
                </a:solidFill>
              </a:rPr>
              <a:t>PHA Sales and Marketing Seminar </a:t>
            </a:r>
            <a:r>
              <a:rPr lang="es-ES" sz="2000" b="1" dirty="0">
                <a:solidFill>
                  <a:srgbClr val="AFB32E"/>
                </a:solidFill>
              </a:rPr>
              <a:t>Barcelona 2018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12458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2499" y="882650"/>
            <a:ext cx="4879059" cy="883660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Introduction</a:t>
            </a:r>
            <a:endParaRPr lang="es-ES" sz="2800" b="1" spc="-28" dirty="0">
              <a:solidFill>
                <a:schemeClr val="tx2"/>
              </a:solidFill>
              <a:cs typeface="Lucida Sans"/>
            </a:endParaRPr>
          </a:p>
          <a:p>
            <a:pPr marL="8975">
              <a:spcBef>
                <a:spcPts val="71"/>
              </a:spcBef>
            </a:pPr>
            <a:r>
              <a:rPr lang="hu-HU" sz="2800" dirty="0" err="1">
                <a:solidFill>
                  <a:srgbClr val="AFB32E"/>
                </a:solidFill>
                <a:cs typeface="Lucida Sans"/>
              </a:rPr>
              <a:t>Potential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and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target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customers</a:t>
            </a:r>
            <a:endParaRPr lang="hu-HU" sz="2800" dirty="0">
              <a:solidFill>
                <a:srgbClr val="AFB32E"/>
              </a:solidFill>
              <a:cs typeface="Lucida San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0175535-0F40-4F00-A305-0CD3E9ADD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E6613336-731B-47E2-95E6-DE2CA9D2E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151372"/>
            <a:ext cx="1405128" cy="1405128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3A12959-F8B1-4046-8B06-2BA68EA55362}"/>
              </a:ext>
            </a:extLst>
          </p:cNvPr>
          <p:cNvSpPr/>
          <p:nvPr/>
        </p:nvSpPr>
        <p:spPr>
          <a:xfrm>
            <a:off x="2222500" y="2014179"/>
            <a:ext cx="784832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tx2"/>
                </a:solidFill>
              </a:rPr>
              <a:t>1. </a:t>
            </a:r>
            <a:r>
              <a:rPr lang="hu-HU" sz="2000" b="1" dirty="0">
                <a:solidFill>
                  <a:schemeClr val="tx2"/>
                </a:solidFill>
              </a:rPr>
              <a:t>General </a:t>
            </a:r>
            <a:r>
              <a:rPr lang="hu-HU" sz="2000" b="1" dirty="0" err="1">
                <a:solidFill>
                  <a:schemeClr val="tx2"/>
                </a:solidFill>
              </a:rPr>
              <a:t>contractors</a:t>
            </a:r>
            <a:r>
              <a:rPr lang="hu-HU" sz="2000" b="1" dirty="0">
                <a:solidFill>
                  <a:schemeClr val="tx2"/>
                </a:solidFill>
              </a:rPr>
              <a:t> (B2B)</a:t>
            </a:r>
            <a:endParaRPr lang="es-ES" sz="20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Industrial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Logistic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Commercial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Communal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Residental</a:t>
            </a:r>
            <a:endParaRPr lang="es-ES" dirty="0"/>
          </a:p>
          <a:p>
            <a:pPr lvl="2"/>
            <a:endParaRPr lang="es-ES" dirty="0"/>
          </a:p>
          <a:p>
            <a:pPr algn="just"/>
            <a:r>
              <a:rPr lang="es-ES" sz="2000" b="1" dirty="0">
                <a:solidFill>
                  <a:schemeClr val="tx2"/>
                </a:solidFill>
              </a:rPr>
              <a:t>2. </a:t>
            </a:r>
            <a:r>
              <a:rPr lang="hu-HU" sz="2000" b="1" dirty="0" err="1">
                <a:solidFill>
                  <a:schemeClr val="tx2"/>
                </a:solidFill>
              </a:rPr>
              <a:t>Retailers</a:t>
            </a:r>
            <a:r>
              <a:rPr lang="hu-HU" sz="2000" b="1" dirty="0">
                <a:solidFill>
                  <a:schemeClr val="tx2"/>
                </a:solidFill>
              </a:rPr>
              <a:t> (B2B)</a:t>
            </a:r>
            <a:endParaRPr lang="es-ES" sz="2000" b="1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Residential</a:t>
            </a:r>
            <a:endParaRPr lang="hu-HU" dirty="0"/>
          </a:p>
          <a:p>
            <a:pPr lvl="2"/>
            <a:endParaRPr lang="es-ES" dirty="0"/>
          </a:p>
          <a:p>
            <a:pPr lvl="0" algn="just"/>
            <a:r>
              <a:rPr lang="hu-HU" sz="2000" b="1" dirty="0">
                <a:solidFill>
                  <a:srgbClr val="1F497D"/>
                </a:solidFill>
              </a:rPr>
              <a:t>3</a:t>
            </a:r>
            <a:r>
              <a:rPr lang="es-ES" sz="2000" b="1" dirty="0">
                <a:solidFill>
                  <a:srgbClr val="1F497D"/>
                </a:solidFill>
              </a:rPr>
              <a:t>. </a:t>
            </a:r>
            <a:r>
              <a:rPr lang="hu-HU" sz="2000" b="1" dirty="0" err="1">
                <a:solidFill>
                  <a:srgbClr val="1F497D"/>
                </a:solidFill>
              </a:rPr>
              <a:t>Small</a:t>
            </a:r>
            <a:r>
              <a:rPr lang="hu-HU" sz="2000" b="1" dirty="0">
                <a:solidFill>
                  <a:srgbClr val="1F497D"/>
                </a:solidFill>
              </a:rPr>
              <a:t> </a:t>
            </a:r>
            <a:r>
              <a:rPr lang="hu-HU" sz="2000" b="1" dirty="0" err="1">
                <a:solidFill>
                  <a:srgbClr val="1F497D"/>
                </a:solidFill>
              </a:rPr>
              <a:t>private</a:t>
            </a:r>
            <a:r>
              <a:rPr lang="hu-HU" sz="2000" b="1" dirty="0">
                <a:solidFill>
                  <a:srgbClr val="1F497D"/>
                </a:solidFill>
              </a:rPr>
              <a:t> </a:t>
            </a:r>
            <a:r>
              <a:rPr lang="hu-HU" sz="2000" b="1" dirty="0" err="1">
                <a:solidFill>
                  <a:srgbClr val="1F497D"/>
                </a:solidFill>
              </a:rPr>
              <a:t>investors</a:t>
            </a:r>
            <a:r>
              <a:rPr lang="hu-HU" sz="2000" b="1" dirty="0">
                <a:solidFill>
                  <a:srgbClr val="1F497D"/>
                </a:solidFill>
              </a:rPr>
              <a:t> (B2C)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Residential</a:t>
            </a:r>
            <a:endParaRPr lang="hu-HU" dirty="0"/>
          </a:p>
          <a:p>
            <a:pPr lvl="0" algn="just"/>
            <a:endParaRPr lang="es-ES" sz="2000" b="1" dirty="0">
              <a:solidFill>
                <a:srgbClr val="1F497D"/>
              </a:solidFill>
            </a:endParaRPr>
          </a:p>
          <a:p>
            <a:endParaRPr lang="es-ES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endParaRPr lang="es-ES" dirty="0"/>
          </a:p>
        </p:txBody>
      </p:sp>
      <p:sp>
        <p:nvSpPr>
          <p:cNvPr id="16" name="object 14">
            <a:extLst>
              <a:ext uri="{FF2B5EF4-FFF2-40B4-BE49-F238E27FC236}">
                <a16:creationId xmlns="" xmlns:a16="http://schemas.microsoft.com/office/drawing/2014/main" id="{CF4660E4-076E-4E6E-AEBE-C97122D66D04}"/>
              </a:ext>
            </a:extLst>
          </p:cNvPr>
          <p:cNvSpPr/>
          <p:nvPr/>
        </p:nvSpPr>
        <p:spPr>
          <a:xfrm>
            <a:off x="1774588" y="-5365750"/>
            <a:ext cx="143112" cy="10941883"/>
          </a:xfrm>
          <a:custGeom>
            <a:avLst/>
            <a:gdLst/>
            <a:ahLst/>
            <a:cxnLst/>
            <a:rect l="l" t="t" r="r" b="b"/>
            <a:pathLst>
              <a:path w="180340" h="3600450">
                <a:moveTo>
                  <a:pt x="0" y="3600005"/>
                </a:moveTo>
                <a:lnTo>
                  <a:pt x="180009" y="3600005"/>
                </a:lnTo>
                <a:lnTo>
                  <a:pt x="180009" y="0"/>
                </a:lnTo>
                <a:lnTo>
                  <a:pt x="0" y="0"/>
                </a:lnTo>
                <a:lnTo>
                  <a:pt x="0" y="3600005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9E0F34EA-9D1A-442A-B788-ED5D755E2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79DB4E1E-2C05-4A16-96A6-FC3F2FE6B5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  <p:pic>
        <p:nvPicPr>
          <p:cNvPr id="1026" name="Picture 2" descr="KÃ©ptalÃ¡lat a kÃ¶vetkezÅre: âff fÃ¶dÃ©mâ">
            <a:extLst>
              <a:ext uri="{FF2B5EF4-FFF2-40B4-BE49-F238E27FC236}">
                <a16:creationId xmlns="" xmlns:a16="http://schemas.microsoft.com/office/drawing/2014/main" id="{3980FBCC-46FF-4E5D-915F-3DA8EA11D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55" y="679451"/>
            <a:ext cx="2303090" cy="15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errobeton.hu/images/story/2014.jpg">
            <a:extLst>
              <a:ext uri="{FF2B5EF4-FFF2-40B4-BE49-F238E27FC236}">
                <a16:creationId xmlns="" xmlns:a16="http://schemas.microsoft.com/office/drawing/2014/main" id="{8F0C8803-D292-49EF-A4D2-8525D66C9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55" y="2301618"/>
            <a:ext cx="2314653" cy="154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¡zak, hidak, gerendÃ¡k - a Ferrobeton jÃ¶vÅt Ã©pÃ­t">
            <a:extLst>
              <a:ext uri="{FF2B5EF4-FFF2-40B4-BE49-F238E27FC236}">
                <a16:creationId xmlns="" xmlns:a16="http://schemas.microsoft.com/office/drawing/2014/main" id="{D1FCDC1F-D7DE-4489-8E14-4C91EB7B9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117" y="4029131"/>
            <a:ext cx="2301928" cy="143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46890599-BF80-465F-8284-9EC0D69BCD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2863850"/>
            <a:ext cx="540000" cy="550659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="" xmlns:a16="http://schemas.microsoft.com/office/drawing/2014/main" id="{615485F1-8CB7-439C-907D-95A0F87166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64" y="4061402"/>
            <a:ext cx="540000" cy="550659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="" xmlns:a16="http://schemas.microsoft.com/office/drawing/2014/main" id="{279666E9-0B00-432A-9FF4-12A62143D3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81" y="5565497"/>
            <a:ext cx="540000" cy="55065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3726E6B4-1227-4248-94A3-7F1CA4BF23EC}"/>
              </a:ext>
            </a:extLst>
          </p:cNvPr>
          <p:cNvSpPr txBox="1"/>
          <p:nvPr/>
        </p:nvSpPr>
        <p:spPr>
          <a:xfrm>
            <a:off x="5076209" y="2523834"/>
            <a:ext cx="647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90%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="" xmlns:a16="http://schemas.microsoft.com/office/drawing/2014/main" id="{683C81F8-C721-447D-B9EF-BE3DC995EF8E}"/>
              </a:ext>
            </a:extLst>
          </p:cNvPr>
          <p:cNvSpPr txBox="1"/>
          <p:nvPr/>
        </p:nvSpPr>
        <p:spPr>
          <a:xfrm>
            <a:off x="5078358" y="3742837"/>
            <a:ext cx="647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3%</a:t>
            </a:r>
          </a:p>
        </p:txBody>
      </p:sp>
      <p:sp>
        <p:nvSpPr>
          <p:cNvPr id="30" name="Szövegdoboz 29">
            <a:extLst>
              <a:ext uri="{FF2B5EF4-FFF2-40B4-BE49-F238E27FC236}">
                <a16:creationId xmlns="" xmlns:a16="http://schemas.microsoft.com/office/drawing/2014/main" id="{A6C42801-F8D3-4D4F-AAEF-C79525ADDCCE}"/>
              </a:ext>
            </a:extLst>
          </p:cNvPr>
          <p:cNvSpPr txBox="1"/>
          <p:nvPr/>
        </p:nvSpPr>
        <p:spPr>
          <a:xfrm>
            <a:off x="5070916" y="5256897"/>
            <a:ext cx="647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7%</a:t>
            </a:r>
          </a:p>
        </p:txBody>
      </p:sp>
    </p:spTree>
    <p:extLst>
      <p:ext uri="{BB962C8B-B14F-4D97-AF65-F5344CB8AC3E}">
        <p14:creationId xmlns:p14="http://schemas.microsoft.com/office/powerpoint/2010/main" val="159096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2500" y="882650"/>
            <a:ext cx="3886200" cy="883660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Introduction</a:t>
            </a:r>
            <a:endParaRPr lang="es-ES" sz="2800" b="1" spc="-28" dirty="0">
              <a:solidFill>
                <a:schemeClr val="tx2"/>
              </a:solidFill>
              <a:cs typeface="Lucida Sans"/>
            </a:endParaRPr>
          </a:p>
          <a:p>
            <a:pPr marL="8975">
              <a:spcBef>
                <a:spcPts val="71"/>
              </a:spcBef>
            </a:pPr>
            <a:r>
              <a:rPr lang="es-ES" sz="2800" dirty="0">
                <a:solidFill>
                  <a:srgbClr val="AFB32E"/>
                </a:solidFill>
                <a:cs typeface="Lucida Sans"/>
              </a:rPr>
              <a:t>Competitions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0175535-0F40-4F00-A305-0CD3E9ADD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E6613336-731B-47E2-95E6-DE2CA9D2E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151372"/>
            <a:ext cx="1405128" cy="1405128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3A12959-F8B1-4046-8B06-2BA68EA55362}"/>
              </a:ext>
            </a:extLst>
          </p:cNvPr>
          <p:cNvSpPr/>
          <p:nvPr/>
        </p:nvSpPr>
        <p:spPr>
          <a:xfrm>
            <a:off x="2222500" y="2014179"/>
            <a:ext cx="784832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tx2"/>
                </a:solidFill>
              </a:rPr>
              <a:t>1. </a:t>
            </a:r>
            <a:r>
              <a:rPr lang="hu-HU" sz="2000" b="1" dirty="0" err="1">
                <a:solidFill>
                  <a:schemeClr val="tx2"/>
                </a:solidFill>
              </a:rPr>
              <a:t>Investor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needs</a:t>
            </a:r>
            <a:endParaRPr lang="es-ES" sz="20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Technical</a:t>
            </a:r>
            <a:r>
              <a:rPr lang="hu-HU" dirty="0"/>
              <a:t> </a:t>
            </a:r>
            <a:r>
              <a:rPr lang="hu-HU" dirty="0" err="1"/>
              <a:t>needs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Lead </a:t>
            </a:r>
            <a:r>
              <a:rPr lang="hu-HU" dirty="0" err="1"/>
              <a:t>time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Construction</a:t>
            </a:r>
            <a:r>
              <a:rPr lang="hu-HU" dirty="0"/>
              <a:t> </a:t>
            </a:r>
            <a:r>
              <a:rPr lang="hu-HU" dirty="0" err="1"/>
              <a:t>time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Price</a:t>
            </a:r>
            <a:endParaRPr lang="es-ES" sz="1400" dirty="0"/>
          </a:p>
          <a:p>
            <a:pPr lvl="2"/>
            <a:endParaRPr lang="es-ES" dirty="0"/>
          </a:p>
          <a:p>
            <a:pPr algn="just"/>
            <a:r>
              <a:rPr lang="es-ES" sz="2000" b="1" dirty="0">
                <a:solidFill>
                  <a:schemeClr val="tx2"/>
                </a:solidFill>
              </a:rPr>
              <a:t>2. </a:t>
            </a:r>
            <a:r>
              <a:rPr lang="hu-HU" sz="2000" b="1" dirty="0" err="1">
                <a:solidFill>
                  <a:schemeClr val="tx2"/>
                </a:solidFill>
              </a:rPr>
              <a:t>Technical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solutions</a:t>
            </a:r>
            <a:endParaRPr lang="es-ES" sz="2000" b="1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Hollow</a:t>
            </a:r>
            <a:r>
              <a:rPr lang="hu-HU" dirty="0"/>
              <a:t> </a:t>
            </a:r>
            <a:r>
              <a:rPr lang="hu-HU" dirty="0" err="1"/>
              <a:t>core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Ribbed</a:t>
            </a:r>
            <a:r>
              <a:rPr lang="hu-HU" dirty="0"/>
              <a:t> </a:t>
            </a:r>
            <a:r>
              <a:rPr lang="hu-HU" dirty="0" err="1"/>
              <a:t>shuttering</a:t>
            </a:r>
            <a:r>
              <a:rPr lang="hu-HU" dirty="0"/>
              <a:t> </a:t>
            </a:r>
            <a:r>
              <a:rPr lang="hu-HU" dirty="0" err="1"/>
              <a:t>slab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Shuttering</a:t>
            </a:r>
            <a:r>
              <a:rPr lang="hu-HU" dirty="0"/>
              <a:t> </a:t>
            </a:r>
            <a:r>
              <a:rPr lang="hu-HU" dirty="0" err="1"/>
              <a:t>slabs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TT panel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Beam</a:t>
            </a:r>
            <a:r>
              <a:rPr lang="hu-HU" dirty="0"/>
              <a:t> </a:t>
            </a:r>
            <a:r>
              <a:rPr lang="hu-HU" dirty="0" err="1"/>
              <a:t>ceiling</a:t>
            </a:r>
            <a:r>
              <a:rPr lang="hu-HU" dirty="0"/>
              <a:t> (</a:t>
            </a:r>
            <a:r>
              <a:rPr lang="hu-HU" dirty="0" err="1"/>
              <a:t>apartments</a:t>
            </a:r>
            <a:r>
              <a:rPr lang="hu-HU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Cast</a:t>
            </a:r>
            <a:r>
              <a:rPr lang="hu-HU" dirty="0"/>
              <a:t> in-situ</a:t>
            </a:r>
            <a:endParaRPr lang="es-ES" dirty="0"/>
          </a:p>
          <a:p>
            <a:pPr lvl="2"/>
            <a:endParaRPr lang="es-ES" dirty="0"/>
          </a:p>
          <a:p>
            <a:endParaRPr lang="es-ES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endParaRPr lang="es-ES" dirty="0"/>
          </a:p>
        </p:txBody>
      </p:sp>
      <p:sp>
        <p:nvSpPr>
          <p:cNvPr id="16" name="object 14">
            <a:extLst>
              <a:ext uri="{FF2B5EF4-FFF2-40B4-BE49-F238E27FC236}">
                <a16:creationId xmlns="" xmlns:a16="http://schemas.microsoft.com/office/drawing/2014/main" id="{CF4660E4-076E-4E6E-AEBE-C97122D66D04}"/>
              </a:ext>
            </a:extLst>
          </p:cNvPr>
          <p:cNvSpPr/>
          <p:nvPr/>
        </p:nvSpPr>
        <p:spPr>
          <a:xfrm>
            <a:off x="1774588" y="-5365750"/>
            <a:ext cx="143112" cy="10941883"/>
          </a:xfrm>
          <a:custGeom>
            <a:avLst/>
            <a:gdLst/>
            <a:ahLst/>
            <a:cxnLst/>
            <a:rect l="l" t="t" r="r" b="b"/>
            <a:pathLst>
              <a:path w="180340" h="3600450">
                <a:moveTo>
                  <a:pt x="0" y="3600005"/>
                </a:moveTo>
                <a:lnTo>
                  <a:pt x="180009" y="3600005"/>
                </a:lnTo>
                <a:lnTo>
                  <a:pt x="180009" y="0"/>
                </a:lnTo>
                <a:lnTo>
                  <a:pt x="0" y="0"/>
                </a:lnTo>
                <a:lnTo>
                  <a:pt x="0" y="3600005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9E0F34EA-9D1A-442A-B788-ED5D755E2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79DB4E1E-2C05-4A16-96A6-FC3F2FE6B5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483460" y="1079193"/>
            <a:ext cx="1440000" cy="9144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="" xmlns:a16="http://schemas.microsoft.com/office/drawing/2014/main" id="{873BA819-B4F1-49C3-A318-1073BD79F9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t="29563" r="2330" b="26212"/>
          <a:stretch/>
        </p:blipFill>
        <p:spPr>
          <a:xfrm>
            <a:off x="8470900" y="2190248"/>
            <a:ext cx="1440000" cy="660556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="" xmlns:a16="http://schemas.microsoft.com/office/drawing/2014/main" id="{1ED463C6-6397-438A-B7E9-1F54DEE161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5" b="14455"/>
          <a:stretch/>
        </p:blipFill>
        <p:spPr>
          <a:xfrm>
            <a:off x="8470900" y="3016250"/>
            <a:ext cx="1440000" cy="92030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="" xmlns:a16="http://schemas.microsoft.com/office/drawing/2014/main" id="{BC79A1D6-678C-49AB-852B-79C7605220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00" y="4090622"/>
            <a:ext cx="1440000" cy="906376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="" xmlns:a16="http://schemas.microsoft.com/office/drawing/2014/main" id="{FCFFFCB2-1DB8-4CEC-B248-B73B6B0E41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2239378"/>
            <a:ext cx="720000" cy="738762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="" xmlns:a16="http://schemas.microsoft.com/office/drawing/2014/main" id="{61612220-3126-4175-AE83-F6A47EBA42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60" y="3037042"/>
            <a:ext cx="720000" cy="705694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="" xmlns:a16="http://schemas.microsoft.com/office/drawing/2014/main" id="{AB27DD61-0E51-4EBC-9F46-94179289605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60" y="3942428"/>
            <a:ext cx="720000" cy="718630"/>
          </a:xfrm>
          <a:prstGeom prst="rect">
            <a:avLst/>
          </a:prstGeom>
        </p:spPr>
      </p:pic>
      <p:pic>
        <p:nvPicPr>
          <p:cNvPr id="28" name="Kép 27">
            <a:extLst>
              <a:ext uri="{FF2B5EF4-FFF2-40B4-BE49-F238E27FC236}">
                <a16:creationId xmlns="" xmlns:a16="http://schemas.microsoft.com/office/drawing/2014/main" id="{7951F8D6-7367-4CB9-8DF0-B0FF72A42CF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r="2682"/>
          <a:stretch/>
        </p:blipFill>
        <p:spPr>
          <a:xfrm>
            <a:off x="7141360" y="4909382"/>
            <a:ext cx="720000" cy="97107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="" xmlns:a16="http://schemas.microsoft.com/office/drawing/2014/main" id="{1F2C6472-61C7-479B-9D1E-39A786C1FC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60" y="1029387"/>
            <a:ext cx="720000" cy="111840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="" xmlns:a16="http://schemas.microsoft.com/office/drawing/2014/main" id="{B8149810-8C80-4279-8C6C-302F2EB1FCB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460" y="5194668"/>
            <a:ext cx="1440000" cy="659531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="" xmlns:a16="http://schemas.microsoft.com/office/drawing/2014/main" id="{FFD30E29-A193-4D51-A2E2-34511AFF32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6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3A12959-F8B1-4046-8B06-2BA68EA55362}"/>
              </a:ext>
            </a:extLst>
          </p:cNvPr>
          <p:cNvSpPr/>
          <p:nvPr/>
        </p:nvSpPr>
        <p:spPr>
          <a:xfrm>
            <a:off x="3060700" y="1371378"/>
            <a:ext cx="784832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tx2"/>
                </a:solidFill>
              </a:rPr>
              <a:t>1. </a:t>
            </a:r>
            <a:r>
              <a:rPr lang="hu-HU" sz="2000" b="1" dirty="0" err="1">
                <a:solidFill>
                  <a:schemeClr val="tx2"/>
                </a:solidFill>
              </a:rPr>
              <a:t>Investors</a:t>
            </a:r>
            <a:endParaRPr lang="es-ES" sz="20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Preliminary</a:t>
            </a:r>
            <a:r>
              <a:rPr lang="hu-HU" dirty="0"/>
              <a:t> </a:t>
            </a:r>
            <a:r>
              <a:rPr lang="hu-HU" dirty="0" err="1"/>
              <a:t>survay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Technical</a:t>
            </a:r>
            <a:r>
              <a:rPr lang="hu-HU" dirty="0"/>
              <a:t> </a:t>
            </a:r>
            <a:r>
              <a:rPr lang="hu-HU" dirty="0" err="1"/>
              <a:t>opportunities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Capacity</a:t>
            </a:r>
            <a:r>
              <a:rPr lang="hu-HU" dirty="0"/>
              <a:t> </a:t>
            </a:r>
            <a:r>
              <a:rPr lang="hu-HU" dirty="0" err="1"/>
              <a:t>opportunities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Competition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Cost </a:t>
            </a:r>
            <a:r>
              <a:rPr lang="hu-HU" dirty="0" err="1"/>
              <a:t>estimation</a:t>
            </a:r>
            <a:endParaRPr lang="es-ES" dirty="0"/>
          </a:p>
          <a:p>
            <a:pPr lvl="2"/>
            <a:endParaRPr lang="es-ES" dirty="0"/>
          </a:p>
          <a:p>
            <a:pPr algn="just"/>
            <a:r>
              <a:rPr lang="es-ES" sz="2000" b="1" dirty="0">
                <a:solidFill>
                  <a:schemeClr val="tx2"/>
                </a:solidFill>
              </a:rPr>
              <a:t>2. </a:t>
            </a:r>
            <a:r>
              <a:rPr lang="hu-HU" sz="2000" b="1" dirty="0" err="1">
                <a:solidFill>
                  <a:schemeClr val="tx2"/>
                </a:solidFill>
              </a:rPr>
              <a:t>Designers</a:t>
            </a:r>
            <a:endParaRPr lang="es-ES" sz="2000" b="1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Engineering</a:t>
            </a:r>
            <a:r>
              <a:rPr lang="hu-HU" dirty="0"/>
              <a:t> </a:t>
            </a:r>
            <a:r>
              <a:rPr lang="hu-HU" dirty="0" err="1"/>
              <a:t>support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Cost </a:t>
            </a:r>
            <a:r>
              <a:rPr lang="hu-HU" dirty="0" err="1"/>
              <a:t>estimation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Pre</a:t>
            </a:r>
            <a:r>
              <a:rPr lang="hu-HU" dirty="0"/>
              <a:t> design </a:t>
            </a:r>
            <a:r>
              <a:rPr lang="hu-HU" dirty="0" err="1"/>
              <a:t>support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Designer</a:t>
            </a:r>
            <a:r>
              <a:rPr lang="hu-HU" dirty="0"/>
              <a:t> </a:t>
            </a:r>
            <a:r>
              <a:rPr lang="hu-HU" dirty="0" err="1"/>
              <a:t>partnership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Designer</a:t>
            </a:r>
            <a:r>
              <a:rPr lang="hu-HU" dirty="0"/>
              <a:t> </a:t>
            </a:r>
            <a:r>
              <a:rPr lang="hu-HU" dirty="0" err="1"/>
              <a:t>tasks</a:t>
            </a:r>
            <a:endParaRPr lang="hu-HU" dirty="0"/>
          </a:p>
          <a:p>
            <a:pPr lvl="2"/>
            <a:endParaRPr lang="es-ES" dirty="0"/>
          </a:p>
          <a:p>
            <a:pPr algn="just"/>
            <a:r>
              <a:rPr lang="hu-HU" sz="2000" b="1" dirty="0">
                <a:solidFill>
                  <a:schemeClr val="tx2"/>
                </a:solidFill>
              </a:rPr>
              <a:t>3</a:t>
            </a:r>
            <a:r>
              <a:rPr lang="es-ES" sz="2000" b="1" dirty="0">
                <a:solidFill>
                  <a:schemeClr val="tx2"/>
                </a:solidFill>
              </a:rPr>
              <a:t>. </a:t>
            </a:r>
            <a:r>
              <a:rPr lang="hu-HU" sz="2000" b="1" dirty="0">
                <a:solidFill>
                  <a:schemeClr val="tx2"/>
                </a:solidFill>
              </a:rPr>
              <a:t>Building </a:t>
            </a:r>
            <a:r>
              <a:rPr lang="hu-HU" sz="2000" b="1" dirty="0" err="1">
                <a:solidFill>
                  <a:schemeClr val="tx2"/>
                </a:solidFill>
              </a:rPr>
              <a:t>contractors</a:t>
            </a:r>
            <a:endParaRPr lang="es-ES" sz="2000" b="1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Production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Transport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Assembly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Topping</a:t>
            </a:r>
            <a:endParaRPr lang="es-ES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0175535-0F40-4F00-A305-0CD3E9ADD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sp>
        <p:nvSpPr>
          <p:cNvPr id="16" name="object 14">
            <a:extLst>
              <a:ext uri="{FF2B5EF4-FFF2-40B4-BE49-F238E27FC236}">
                <a16:creationId xmlns="" xmlns:a16="http://schemas.microsoft.com/office/drawing/2014/main" id="{CF4660E4-076E-4E6E-AEBE-C97122D66D04}"/>
              </a:ext>
            </a:extLst>
          </p:cNvPr>
          <p:cNvSpPr/>
          <p:nvPr/>
        </p:nvSpPr>
        <p:spPr>
          <a:xfrm>
            <a:off x="1774588" y="-5365750"/>
            <a:ext cx="143112" cy="10941883"/>
          </a:xfrm>
          <a:custGeom>
            <a:avLst/>
            <a:gdLst/>
            <a:ahLst/>
            <a:cxnLst/>
            <a:rect l="l" t="t" r="r" b="b"/>
            <a:pathLst>
              <a:path w="180340" h="3600450">
                <a:moveTo>
                  <a:pt x="0" y="3600005"/>
                </a:moveTo>
                <a:lnTo>
                  <a:pt x="180009" y="3600005"/>
                </a:lnTo>
                <a:lnTo>
                  <a:pt x="180009" y="0"/>
                </a:lnTo>
                <a:lnTo>
                  <a:pt x="0" y="0"/>
                </a:lnTo>
                <a:lnTo>
                  <a:pt x="0" y="3600005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pic>
        <p:nvPicPr>
          <p:cNvPr id="22" name="Kép 21">
            <a:extLst>
              <a:ext uri="{FF2B5EF4-FFF2-40B4-BE49-F238E27FC236}">
                <a16:creationId xmlns="" xmlns:a16="http://schemas.microsoft.com/office/drawing/2014/main" id="{FCFFFCB2-1DB8-4CEC-B248-B73B6B0E4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96" y="1964124"/>
            <a:ext cx="720000" cy="738762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="" xmlns:a16="http://schemas.microsoft.com/office/drawing/2014/main" id="{61612220-3126-4175-AE83-F6A47EBA4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96" y="1964124"/>
            <a:ext cx="720000" cy="705694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="" xmlns:a16="http://schemas.microsoft.com/office/drawing/2014/main" id="{AB27DD61-0E51-4EBC-9F46-9417928960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28" y="3891760"/>
            <a:ext cx="720000" cy="718630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="" xmlns:a16="http://schemas.microsoft.com/office/drawing/2014/main" id="{6F78650A-34D5-4777-9F52-BDE87847CE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428" y="3855844"/>
            <a:ext cx="720000" cy="705694"/>
          </a:xfrm>
          <a:prstGeom prst="rect">
            <a:avLst/>
          </a:prstGeom>
        </p:spPr>
      </p:pic>
      <p:sp>
        <p:nvSpPr>
          <p:cNvPr id="13" name="object 2"/>
          <p:cNvSpPr txBox="1"/>
          <p:nvPr/>
        </p:nvSpPr>
        <p:spPr>
          <a:xfrm>
            <a:off x="2300264" y="433460"/>
            <a:ext cx="3886200" cy="883660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Introduction</a:t>
            </a:r>
            <a:endParaRPr lang="es-ES" sz="2800" b="1" spc="-28" dirty="0">
              <a:solidFill>
                <a:schemeClr val="tx2"/>
              </a:solidFill>
              <a:cs typeface="Lucida Sans"/>
            </a:endParaRPr>
          </a:p>
          <a:p>
            <a:pPr marL="8975">
              <a:spcBef>
                <a:spcPts val="71"/>
              </a:spcBef>
            </a:pPr>
            <a:r>
              <a:rPr lang="hu-HU" sz="2800" dirty="0" err="1">
                <a:solidFill>
                  <a:srgbClr val="AFB32E"/>
                </a:solidFill>
                <a:cs typeface="Lucida Sans"/>
              </a:rPr>
              <a:t>Getting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enquiries</a:t>
            </a:r>
            <a:endParaRPr lang="hu-HU" sz="2800" dirty="0">
              <a:solidFill>
                <a:srgbClr val="AFB32E"/>
              </a:solidFill>
              <a:cs typeface="Lucida Sans"/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="" xmlns:a16="http://schemas.microsoft.com/office/drawing/2014/main" id="{24E95094-8BFE-422C-A7FD-BB7B0A84EE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6663B1A9-9875-41DF-B5C2-257988DDD1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96" y="5302250"/>
            <a:ext cx="1319316" cy="132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63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42A4A6C-8911-4DB3-A63C-DC550BE31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28" y="6593831"/>
            <a:ext cx="1365600" cy="4606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5109A59-D6BA-4277-B02F-ABD2232E4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41" y="6121584"/>
            <a:ext cx="1405128" cy="140512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4D03A27-E6C2-4921-BCD2-DDE9251F4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6375215"/>
            <a:ext cx="1066799" cy="156663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="" xmlns:a16="http://schemas.microsoft.com/office/drawing/2014/main" id="{EC8B36AC-190E-4145-9103-ABBD00FF6D12}"/>
              </a:ext>
            </a:extLst>
          </p:cNvPr>
          <p:cNvSpPr/>
          <p:nvPr/>
        </p:nvSpPr>
        <p:spPr>
          <a:xfrm>
            <a:off x="0" y="5716974"/>
            <a:ext cx="10693400" cy="194876"/>
          </a:xfrm>
          <a:custGeom>
            <a:avLst/>
            <a:gdLst/>
            <a:ahLst/>
            <a:cxnLst/>
            <a:rect l="l" t="t" r="r" b="b"/>
            <a:pathLst>
              <a:path w="7560309" h="180340">
                <a:moveTo>
                  <a:pt x="0" y="179997"/>
                </a:moveTo>
                <a:lnTo>
                  <a:pt x="7560005" y="179997"/>
                </a:lnTo>
                <a:lnTo>
                  <a:pt x="7560005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sp>
        <p:nvSpPr>
          <p:cNvPr id="10" name="CuadroTexto 7">
            <a:extLst>
              <a:ext uri="{FF2B5EF4-FFF2-40B4-BE49-F238E27FC236}">
                <a16:creationId xmlns="" xmlns:a16="http://schemas.microsoft.com/office/drawing/2014/main" id="{E5810860-6BA0-4760-865C-18C1E6091312}"/>
              </a:ext>
            </a:extLst>
          </p:cNvPr>
          <p:cNvSpPr txBox="1"/>
          <p:nvPr/>
        </p:nvSpPr>
        <p:spPr>
          <a:xfrm>
            <a:off x="2070100" y="95885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AFB32E"/>
                </a:solidFill>
              </a:rPr>
              <a:t>2</a:t>
            </a:r>
            <a:r>
              <a:rPr lang="es-ES" sz="4000" b="1" dirty="0">
                <a:solidFill>
                  <a:srgbClr val="AFB32E"/>
                </a:solidFill>
              </a:rPr>
              <a:t>. </a:t>
            </a:r>
            <a:r>
              <a:rPr lang="hu-HU" sz="4000" b="1" dirty="0">
                <a:solidFill>
                  <a:schemeClr val="tx2"/>
                </a:solidFill>
              </a:rPr>
              <a:t>Market </a:t>
            </a:r>
            <a:r>
              <a:rPr lang="hu-HU" sz="4000" b="1" dirty="0" err="1">
                <a:solidFill>
                  <a:schemeClr val="tx2"/>
                </a:solidFill>
              </a:rPr>
              <a:t>focus</a:t>
            </a:r>
            <a:endParaRPr lang="hu-HU" sz="4000" b="1" dirty="0">
              <a:solidFill>
                <a:schemeClr val="tx2"/>
              </a:solidFill>
            </a:endParaRPr>
          </a:p>
          <a:p>
            <a:endParaRPr lang="hu-HU" sz="4000" b="1" dirty="0">
              <a:solidFill>
                <a:schemeClr val="tx2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hu-HU" sz="4000" b="1" dirty="0">
                <a:solidFill>
                  <a:schemeClr val="tx2"/>
                </a:solidFill>
              </a:rPr>
              <a:t>Non-</a:t>
            </a:r>
            <a:r>
              <a:rPr lang="hu-HU" sz="4000" b="1" dirty="0" err="1">
                <a:solidFill>
                  <a:schemeClr val="tx2"/>
                </a:solidFill>
              </a:rPr>
              <a:t>residential</a:t>
            </a:r>
            <a:endParaRPr lang="hu-HU" sz="4000" b="1" dirty="0">
              <a:solidFill>
                <a:schemeClr val="tx2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hu-HU" sz="40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Residential</a:t>
            </a:r>
            <a:endParaRPr lang="es-ES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5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2499" y="882650"/>
            <a:ext cx="7086601" cy="883660"/>
          </a:xfrm>
          <a:prstGeom prst="rect">
            <a:avLst/>
          </a:prstGeom>
        </p:spPr>
        <p:txBody>
          <a:bodyPr vert="horz" wrap="square" lIns="0" tIns="8974" rIns="0" bIns="0" rtlCol="0">
            <a:spAutoFit/>
          </a:bodyPr>
          <a:lstStyle/>
          <a:p>
            <a:pPr marL="8975">
              <a:spcBef>
                <a:spcPts val="71"/>
              </a:spcBef>
            </a:pPr>
            <a:r>
              <a:rPr lang="hu-HU" sz="2800" b="1" spc="-28" dirty="0">
                <a:solidFill>
                  <a:schemeClr val="tx2"/>
                </a:solidFill>
                <a:cs typeface="Lucida Sans"/>
              </a:rPr>
              <a:t>Market </a:t>
            </a:r>
            <a:r>
              <a:rPr lang="hu-HU" sz="2800" b="1" spc="-28" dirty="0" err="1">
                <a:solidFill>
                  <a:schemeClr val="tx2"/>
                </a:solidFill>
                <a:cs typeface="Lucida Sans"/>
              </a:rPr>
              <a:t>focus</a:t>
            </a:r>
            <a:endParaRPr lang="es-ES" sz="2800" b="1" spc="-28" dirty="0">
              <a:solidFill>
                <a:schemeClr val="tx2"/>
              </a:solidFill>
              <a:cs typeface="Lucida Sans"/>
            </a:endParaRPr>
          </a:p>
          <a:p>
            <a:pPr marL="8975">
              <a:spcBef>
                <a:spcPts val="71"/>
              </a:spcBef>
            </a:pPr>
            <a:r>
              <a:rPr lang="hu-HU" sz="2800" dirty="0">
                <a:solidFill>
                  <a:srgbClr val="AFB32E"/>
                </a:solidFill>
                <a:cs typeface="Lucida Sans"/>
              </a:rPr>
              <a:t>Non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residental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- General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contractors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, </a:t>
            </a:r>
            <a:r>
              <a:rPr lang="hu-HU" sz="2800" dirty="0" err="1">
                <a:solidFill>
                  <a:srgbClr val="AFB32E"/>
                </a:solidFill>
                <a:cs typeface="Lucida Sans"/>
              </a:rPr>
              <a:t>investors</a:t>
            </a:r>
            <a:r>
              <a:rPr lang="hu-HU" sz="2800" dirty="0">
                <a:solidFill>
                  <a:srgbClr val="AFB32E"/>
                </a:solidFill>
                <a:cs typeface="Lucida Sans"/>
              </a:rPr>
              <a:t> </a:t>
            </a:r>
            <a:endParaRPr sz="2800" dirty="0">
              <a:solidFill>
                <a:srgbClr val="AFB32E"/>
              </a:solidFill>
              <a:cs typeface="Lucida San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0175535-0F40-4F00-A305-0CD3E9ADD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8" y="6623618"/>
            <a:ext cx="1365600" cy="4606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E6613336-731B-47E2-95E6-DE2CA9D2E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00" y="6151372"/>
            <a:ext cx="1405128" cy="1405128"/>
          </a:xfrm>
          <a:prstGeom prst="rect">
            <a:avLst/>
          </a:prstGeom>
        </p:spPr>
      </p:pic>
      <p:sp>
        <p:nvSpPr>
          <p:cNvPr id="16" name="object 14">
            <a:extLst>
              <a:ext uri="{FF2B5EF4-FFF2-40B4-BE49-F238E27FC236}">
                <a16:creationId xmlns="" xmlns:a16="http://schemas.microsoft.com/office/drawing/2014/main" id="{CF4660E4-076E-4E6E-AEBE-C97122D66D04}"/>
              </a:ext>
            </a:extLst>
          </p:cNvPr>
          <p:cNvSpPr/>
          <p:nvPr/>
        </p:nvSpPr>
        <p:spPr>
          <a:xfrm>
            <a:off x="1774588" y="-5365750"/>
            <a:ext cx="143112" cy="10941883"/>
          </a:xfrm>
          <a:custGeom>
            <a:avLst/>
            <a:gdLst/>
            <a:ahLst/>
            <a:cxnLst/>
            <a:rect l="l" t="t" r="r" b="b"/>
            <a:pathLst>
              <a:path w="180340" h="3600450">
                <a:moveTo>
                  <a:pt x="0" y="3600005"/>
                </a:moveTo>
                <a:lnTo>
                  <a:pt x="180009" y="3600005"/>
                </a:lnTo>
                <a:lnTo>
                  <a:pt x="180009" y="0"/>
                </a:lnTo>
                <a:lnTo>
                  <a:pt x="0" y="0"/>
                </a:lnTo>
                <a:lnTo>
                  <a:pt x="0" y="3600005"/>
                </a:lnTo>
                <a:close/>
              </a:path>
            </a:pathLst>
          </a:custGeom>
          <a:solidFill>
            <a:srgbClr val="CBDB2A"/>
          </a:solidFill>
        </p:spPr>
        <p:txBody>
          <a:bodyPr wrap="square" lIns="0" tIns="0" rIns="0" bIns="0" rtlCol="0"/>
          <a:lstStyle/>
          <a:p>
            <a:endParaRPr sz="1272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9E0F34EA-9D1A-442A-B788-ED5D755E2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00" y="6360567"/>
            <a:ext cx="1066799" cy="15666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79DB4E1E-2C05-4A16-96A6-FC3F2FE6B5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7431" r="-192" b="19068"/>
          <a:stretch/>
        </p:blipFill>
        <p:spPr>
          <a:xfrm>
            <a:off x="88900" y="440670"/>
            <a:ext cx="1440000" cy="914400"/>
          </a:xfrm>
          <a:prstGeom prst="rect">
            <a:avLst/>
          </a:prstGeom>
        </p:spPr>
      </p:pic>
      <p:sp>
        <p:nvSpPr>
          <p:cNvPr id="13" name="Rectángulo 14">
            <a:extLst>
              <a:ext uri="{FF2B5EF4-FFF2-40B4-BE49-F238E27FC236}">
                <a16:creationId xmlns="" xmlns:a16="http://schemas.microsoft.com/office/drawing/2014/main" id="{6AFD29EB-77BF-4EC7-90FD-F18CF6960A70}"/>
              </a:ext>
            </a:extLst>
          </p:cNvPr>
          <p:cNvSpPr/>
          <p:nvPr/>
        </p:nvSpPr>
        <p:spPr>
          <a:xfrm>
            <a:off x="2222500" y="2014179"/>
            <a:ext cx="784832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hu-HU" sz="2000" b="1" dirty="0" err="1">
                <a:solidFill>
                  <a:schemeClr val="tx2"/>
                </a:solidFill>
              </a:rPr>
              <a:t>Typical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cross-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sections</a:t>
            </a: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es-ES" sz="20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20 cm </a:t>
            </a:r>
            <a:r>
              <a:rPr lang="hu-HU" dirty="0" err="1"/>
              <a:t>thickness</a:t>
            </a:r>
            <a:r>
              <a:rPr lang="hu-HU" dirty="0"/>
              <a:t> – 40 cm </a:t>
            </a:r>
            <a:r>
              <a:rPr lang="hu-HU" dirty="0" err="1"/>
              <a:t>thickness</a:t>
            </a:r>
            <a:endParaRPr lang="hu-H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/>
              <a:t>50 cm </a:t>
            </a:r>
            <a:r>
              <a:rPr lang="hu-HU" dirty="0" err="1"/>
              <a:t>thickness</a:t>
            </a:r>
            <a:r>
              <a:rPr lang="hu-HU" dirty="0"/>
              <a:t> </a:t>
            </a:r>
            <a:r>
              <a:rPr lang="hu-HU" dirty="0" err="1"/>
              <a:t>comes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extreme</a:t>
            </a:r>
            <a:r>
              <a:rPr lang="hu-HU" dirty="0"/>
              <a:t> </a:t>
            </a:r>
            <a:r>
              <a:rPr lang="hu-HU" dirty="0" err="1"/>
              <a:t>situations</a:t>
            </a:r>
            <a:endParaRPr lang="hu-HU" dirty="0"/>
          </a:p>
          <a:p>
            <a:pPr lvl="2"/>
            <a:endParaRPr lang="es-ES" dirty="0"/>
          </a:p>
          <a:p>
            <a:pPr marL="457200" indent="-457200" algn="just">
              <a:buAutoNum type="arabicPeriod" startAt="2"/>
            </a:pPr>
            <a:r>
              <a:rPr lang="hu-HU" sz="2000" b="1" dirty="0" err="1">
                <a:solidFill>
                  <a:schemeClr val="tx2"/>
                </a:solidFill>
              </a:rPr>
              <a:t>Bid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request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channels</a:t>
            </a:r>
            <a:endParaRPr lang="hu-HU" sz="2000" b="1" dirty="0">
              <a:solidFill>
                <a:schemeClr val="tx2"/>
              </a:solidFill>
            </a:endParaRPr>
          </a:p>
          <a:p>
            <a:pPr algn="just"/>
            <a:endParaRPr lang="hu-HU" sz="2000" b="1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Mainly</a:t>
            </a:r>
            <a:r>
              <a:rPr lang="hu-HU" dirty="0"/>
              <a:t> </a:t>
            </a:r>
            <a:r>
              <a:rPr lang="hu-HU" dirty="0" err="1"/>
              <a:t>trough</a:t>
            </a:r>
            <a:r>
              <a:rPr lang="hu-HU" dirty="0"/>
              <a:t> </a:t>
            </a:r>
            <a:r>
              <a:rPr lang="hu-HU" dirty="0" err="1"/>
              <a:t>personal</a:t>
            </a:r>
            <a:r>
              <a:rPr lang="hu-HU" dirty="0"/>
              <a:t> </a:t>
            </a:r>
            <a:r>
              <a:rPr lang="hu-HU" dirty="0" err="1"/>
              <a:t>contacts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E-tender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Phone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E-mail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Public </a:t>
            </a:r>
            <a:r>
              <a:rPr lang="hu-HU" dirty="0" err="1"/>
              <a:t>procurements</a:t>
            </a:r>
            <a:endParaRPr lang="hu-HU" dirty="0"/>
          </a:p>
          <a:p>
            <a:pPr algn="just"/>
            <a:endParaRPr lang="hu-HU" sz="2000" b="1" dirty="0">
              <a:solidFill>
                <a:schemeClr val="tx2"/>
              </a:solidFill>
            </a:endParaRPr>
          </a:p>
          <a:p>
            <a:pPr marL="457200" indent="-457200" algn="just">
              <a:buAutoNum type="arabicPeriod" startAt="3"/>
            </a:pPr>
            <a:r>
              <a:rPr lang="hu-HU" sz="2000" b="1" dirty="0" err="1">
                <a:solidFill>
                  <a:schemeClr val="tx2"/>
                </a:solidFill>
              </a:rPr>
              <a:t>Type</a:t>
            </a:r>
            <a:r>
              <a:rPr lang="hu-HU" sz="2000" b="1" dirty="0">
                <a:solidFill>
                  <a:schemeClr val="tx2"/>
                </a:solidFill>
              </a:rPr>
              <a:t> of </a:t>
            </a:r>
            <a:r>
              <a:rPr lang="hu-HU" sz="2000" b="1" dirty="0" err="1">
                <a:solidFill>
                  <a:schemeClr val="tx2"/>
                </a:solidFill>
              </a:rPr>
              <a:t>enquiries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</a:p>
          <a:p>
            <a:pPr algn="just"/>
            <a:endParaRPr lang="hu-HU" sz="2000" b="1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Typically</a:t>
            </a:r>
            <a:r>
              <a:rPr lang="hu-HU" dirty="0"/>
              <a:t> </a:t>
            </a:r>
            <a:r>
              <a:rPr lang="hu-HU" dirty="0" err="1"/>
              <a:t>hollowcore</a:t>
            </a:r>
            <a:r>
              <a:rPr lang="hu-HU" dirty="0"/>
              <a:t> is </a:t>
            </a:r>
            <a:r>
              <a:rPr lang="hu-HU" dirty="0" err="1"/>
              <a:t>only</a:t>
            </a:r>
            <a:r>
              <a:rPr lang="hu-HU" dirty="0"/>
              <a:t> part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whole</a:t>
            </a:r>
            <a:r>
              <a:rPr lang="hu-HU" dirty="0"/>
              <a:t> </a:t>
            </a:r>
            <a:r>
              <a:rPr lang="hu-HU" dirty="0" err="1"/>
              <a:t>bid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3668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6271</TotalTime>
  <Words>1095</Words>
  <Application>Microsoft Office PowerPoint</Application>
  <PresentationFormat>Egyéni</PresentationFormat>
  <Paragraphs>459</Paragraphs>
  <Slides>40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4" baseType="lpstr">
      <vt:lpstr>Arial</vt:lpstr>
      <vt:lpstr>Calibri</vt:lpstr>
      <vt:lpstr>Lucida Sans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Opmaak 1</dc:title>
  <dc:creator>INTERNET</dc:creator>
  <cp:lastModifiedBy>Szilárd</cp:lastModifiedBy>
  <cp:revision>158</cp:revision>
  <cp:lastPrinted>2018-05-23T10:46:44Z</cp:lastPrinted>
  <dcterms:created xsi:type="dcterms:W3CDTF">2018-05-16T15:21:16Z</dcterms:created>
  <dcterms:modified xsi:type="dcterms:W3CDTF">2018-10-24T08:32:44Z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2015-04-10T00:00:00Z</vt:filetime>
  </property>
  <property fmtid="{D5CDD505-2E9C-101B-9397-08002B2CF9AE}" pid="3" name="Creator">
    <vt:lpwstr>QuarkXPress(R) 7.5</vt:lpwstr>
  </property>
  <property fmtid="{D5CDD505-2E9C-101B-9397-08002B2CF9AE}" pid="4" name="LastSaved">
    <vt:filetime>2018-05-16T00:00:00Z</vt:filetime>
  </property>
</Properties>
</file>