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66" r:id="rId5"/>
    <p:sldId id="258" r:id="rId6"/>
    <p:sldId id="271" r:id="rId7"/>
    <p:sldId id="259" r:id="rId8"/>
    <p:sldId id="261" r:id="rId9"/>
    <p:sldId id="262" r:id="rId10"/>
    <p:sldId id="263" r:id="rId11"/>
    <p:sldId id="265" r:id="rId12"/>
    <p:sldId id="270" r:id="rId13"/>
    <p:sldId id="264" r:id="rId14"/>
    <p:sldId id="267" r:id="rId15"/>
    <p:sldId id="268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9A02B-0D10-4EDB-9AEE-D7B85AAC5B1E}" v="11" dt="2025-09-03T09:41:49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1" d="100"/>
          <a:sy n="51" d="100"/>
        </p:scale>
        <p:origin x="5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te Adolfsson" userId="28071f30ffebbecd" providerId="LiveId" clId="{28C9A02B-0D10-4EDB-9AEE-D7B85AAC5B1E}"/>
    <pc:docChg chg="modSld">
      <pc:chgData name="Mette Adolfsson" userId="28071f30ffebbecd" providerId="LiveId" clId="{28C9A02B-0D10-4EDB-9AEE-D7B85AAC5B1E}" dt="2025-09-03T15:59:07.945" v="48" actId="20577"/>
      <pc:docMkLst>
        <pc:docMk/>
      </pc:docMkLst>
      <pc:sldChg chg="modSp mod">
        <pc:chgData name="Mette Adolfsson" userId="28071f30ffebbecd" providerId="LiveId" clId="{28C9A02B-0D10-4EDB-9AEE-D7B85AAC5B1E}" dt="2025-09-03T15:59:07.945" v="48" actId="20577"/>
        <pc:sldMkLst>
          <pc:docMk/>
          <pc:sldMk cId="309148836" sldId="262"/>
        </pc:sldMkLst>
        <pc:spChg chg="mod">
          <ac:chgData name="Mette Adolfsson" userId="28071f30ffebbecd" providerId="LiveId" clId="{28C9A02B-0D10-4EDB-9AEE-D7B85AAC5B1E}" dt="2025-09-03T15:59:07.945" v="48" actId="20577"/>
          <ac:spMkLst>
            <pc:docMk/>
            <pc:sldMk cId="309148836" sldId="262"/>
            <ac:spMk id="3" creationId="{FE04A883-6FFD-0ED7-3E91-1D16DF891E20}"/>
          </ac:spMkLst>
        </pc:spChg>
      </pc:sldChg>
      <pc:sldChg chg="modSp mod">
        <pc:chgData name="Mette Adolfsson" userId="28071f30ffebbecd" providerId="LiveId" clId="{28C9A02B-0D10-4EDB-9AEE-D7B85AAC5B1E}" dt="2025-09-03T09:51:15.298" v="27" actId="5793"/>
        <pc:sldMkLst>
          <pc:docMk/>
          <pc:sldMk cId="2876360044" sldId="271"/>
        </pc:sldMkLst>
        <pc:spChg chg="mod">
          <ac:chgData name="Mette Adolfsson" userId="28071f30ffebbecd" providerId="LiveId" clId="{28C9A02B-0D10-4EDB-9AEE-D7B85AAC5B1E}" dt="2025-09-03T09:51:15.298" v="27" actId="5793"/>
          <ac:spMkLst>
            <pc:docMk/>
            <pc:sldMk cId="2876360044" sldId="271"/>
            <ac:spMk id="3" creationId="{684502D7-B2D0-981E-2247-CB47DC5A756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84172C-8116-02D6-106E-9710C5F3E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25B2464-8F9A-D9C0-6AAD-F68B640E8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455DC5-1CCE-831B-FF52-920284A76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A93350-C421-E9C9-DC76-963A490E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DF16C4-4DC3-5B3D-AC6B-F1F33B892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814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09A686-2725-4DB2-FF78-43C495652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8C8C48F-A1CA-3FF4-80CE-BFD61CE96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2255A1-26B3-78F7-9CA0-4C9ACD6D1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33EDB7-4EF3-9012-1A8F-C73B60BD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80A78-0DED-C7D0-1B29-6F9125EA1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716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A1B9B52-A7ED-017D-E870-7BA41471A8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9A88BC0-7FF6-CC0F-0BBF-0D6F214B8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A664EC-A4C3-105F-F3ED-94D7A20B3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53D474-7E5C-383C-26BB-4B76AC048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83B9F03-4D5F-E94A-CAFB-1B1391B3D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374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5F1EB0-3875-076E-D23C-45D90068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3A2D52-1762-195C-B3A0-2C5364369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3B5668-ED69-AB1F-CD2B-18DC0ECC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E0E1BE-ED90-C283-4AB4-5616159CC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0793DB-8E05-D804-6BA8-2B94F861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672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433AC-5A7F-96A6-9572-56114346E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C3C9896-5573-22CB-AE60-BE3C41FCE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C0F0E7-21BE-B8DC-E854-05F76C972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21E63A-6545-7D03-32EB-51870D254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41509E-A488-6952-4A35-698F69F4F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0811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B87D56-FF58-5FD0-E9F4-FE426E8C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BABAA9-7F1A-2131-E4C7-B9233DB80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F15E179-A2F1-3CAF-9A8E-ACC01D615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EC3087-D8DE-B337-4F17-9D493BCD9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682B02B-E836-7E58-7BA1-C46AF693F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B20DAC6-D1A6-281E-299C-C374CBC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923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0E654C-C6DD-25F4-533A-F1CA15377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E41A3A-9492-1FCD-194A-F7319ADEC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734C76-E13F-32D9-0A55-D6BBA0867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6D5F79-E4C0-447B-BA62-F734225927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86F31D7-9D7C-0E1E-E4B8-C1A152DC4F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FD76DD9-2D97-FD47-72F8-00D1A10D8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67FCA9D-5947-BF04-83CB-962A0AE23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F51D24F-904F-68B7-2892-4018087D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8947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07DB36-1802-4BAF-2035-7062C0F1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D22D8DB-ADCE-B155-4997-26040BC1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207A223-E4C3-A318-0D33-EBE5445D9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9552F5B-FAF2-B695-3D9C-80570A5A3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6248315-05B5-014E-77D3-F7353F696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F52B501-8C93-2B7F-249D-3843E959C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F375702-DCDE-A0EC-52D5-96D246F8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250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5FBAA1-9CEB-F445-EE07-CBFD7282E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57477B-B973-D871-2BA3-2AC98D1FB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9800676-6D10-60D1-2E5C-465B91F81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6222EA7-15F3-EB55-C601-87FEEEFC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6FBF85-F63F-9D19-88F5-FEDE24415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C59F2FC-A2A3-2776-4227-3A472CB0C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527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88542F-9852-7161-801F-799D72DE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CEB2EC8-7D9A-A4BF-7F20-6C0D2BA45B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F0C3DEB-3CE2-C791-8104-D7927D09A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1E1EC59-F78B-612B-A2F9-56D2E871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C6D273-7B79-F9AD-D0EC-B5EEDD6E1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1B0CC0-8821-59FE-74CA-63797B054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890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12410F1-670F-F4EE-4F1E-A4491BF1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275259-0FC1-1A9D-AF65-5A4504465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7C64B34-7AD1-9EAA-2646-BD35FF8035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C5CB4D-CD76-4C02-8E08-AEDCFC685721}" type="datetimeFigureOut">
              <a:rPr lang="sv-SE" smtClean="0"/>
              <a:t>2025-08-29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78C87C-9CD7-512C-3A0E-CA8A34040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AE3B7D-42C8-5B9E-1D36-E1F5BBDCF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4B29DC-4088-4BAE-865F-9A578B7DA7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103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0CD827-0000-016F-9910-5A2656A153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Byamöte</a:t>
            </a:r>
            <a:r>
              <a:rPr lang="sv-SE" dirty="0"/>
              <a:t> 8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F0AA6F8-364D-8623-05F1-9B267A3D25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3 september</a:t>
            </a:r>
          </a:p>
          <a:p>
            <a:r>
              <a:rPr lang="sv-SE" sz="3600" dirty="0"/>
              <a:t>18.30 – 20.30</a:t>
            </a:r>
          </a:p>
        </p:txBody>
      </p:sp>
    </p:spTree>
    <p:extLst>
      <p:ext uri="{BB962C8B-B14F-4D97-AF65-F5344CB8AC3E}">
        <p14:creationId xmlns:p14="http://schemas.microsoft.com/office/powerpoint/2010/main" val="3209490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00E494-F750-6AFE-79E1-E40541541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Övriga projekt och arbeten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2B7C9E-25FA-18AB-0CAB-7BCBDBF76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Pilot med Energi System Modul ESM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6918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person, klädsel, leende, Människoansikte&#10;&#10;AI-genererat innehåll kan vara felaktigt.">
            <a:extLst>
              <a:ext uri="{FF2B5EF4-FFF2-40B4-BE49-F238E27FC236}">
                <a16:creationId xmlns:a16="http://schemas.microsoft.com/office/drawing/2014/main" id="{BF73F387-23D2-FD3A-A840-807973B36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73" y="0"/>
            <a:ext cx="9895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16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3699AF-9EB0-2A6E-0D22-0ED59AABD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Bygdens beredskap – en studiecirkel</a:t>
            </a:r>
          </a:p>
        </p:txBody>
      </p:sp>
      <p:pic>
        <p:nvPicPr>
          <p:cNvPr id="9" name="Platshållare för innehåll 8" descr="En bild som visar text, skärmbild, programvara&#10;&#10;AI-genererat innehåll kan vara felaktigt.">
            <a:extLst>
              <a:ext uri="{FF2B5EF4-FFF2-40B4-BE49-F238E27FC236}">
                <a16:creationId xmlns:a16="http://schemas.microsoft.com/office/drawing/2014/main" id="{9061922C-2D20-FC11-B6C3-E44E6213A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763" y="1349635"/>
            <a:ext cx="8695255" cy="4565009"/>
          </a:xfrm>
        </p:spPr>
      </p:pic>
    </p:spTree>
    <p:extLst>
      <p:ext uri="{BB962C8B-B14F-4D97-AF65-F5344CB8AC3E}">
        <p14:creationId xmlns:p14="http://schemas.microsoft.com/office/powerpoint/2010/main" val="1370102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728AF4-063D-9DC0-391E-01B35E2E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Byanytts vara eller inte vara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F23A65-FE29-829E-08C3-E31F79E0A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Vad är nyttan?</a:t>
            </a:r>
          </a:p>
          <a:p>
            <a:r>
              <a:rPr lang="sv-SE" dirty="0"/>
              <a:t>Vem läser?</a:t>
            </a:r>
          </a:p>
          <a:p>
            <a:r>
              <a:rPr lang="sv-SE" dirty="0"/>
              <a:t>Vilka har glädje av det?</a:t>
            </a:r>
          </a:p>
          <a:p>
            <a:r>
              <a:rPr lang="sv-SE" dirty="0"/>
              <a:t>Vem skriver?</a:t>
            </a:r>
          </a:p>
          <a:p>
            <a:r>
              <a:rPr lang="sv-SE" dirty="0"/>
              <a:t>Sammanställer?</a:t>
            </a:r>
          </a:p>
          <a:p>
            <a:r>
              <a:rPr lang="sv-SE" dirty="0"/>
              <a:t>Skickar ut?</a:t>
            </a:r>
          </a:p>
          <a:p>
            <a:r>
              <a:rPr lang="sv-SE" dirty="0"/>
              <a:t>Hur gör vi framöver?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7813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1B5F3F-AD66-A248-0267-098A65F32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27FC34-0722-F188-828F-84E682CED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53735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A98D42-D5F0-DFF4-2D7C-797222552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Tack för ikväll 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0534EE-65B8-75B7-F1FB-AE68A2EF3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Nästa </a:t>
            </a:r>
            <a:r>
              <a:rPr lang="sv-SE" dirty="0" err="1"/>
              <a:t>Byamöte</a:t>
            </a:r>
            <a:r>
              <a:rPr lang="sv-SE" dirty="0"/>
              <a:t> planeras under oktober månad</a:t>
            </a:r>
          </a:p>
        </p:txBody>
      </p:sp>
    </p:spTree>
    <p:extLst>
      <p:ext uri="{BB962C8B-B14F-4D97-AF65-F5344CB8AC3E}">
        <p14:creationId xmlns:p14="http://schemas.microsoft.com/office/powerpoint/2010/main" val="143858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F910B5-BB31-7F05-CE29-A22FBCB2F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Kvällens 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B8A83B-0063-A571-FCBC-40960E815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sz="4000" dirty="0"/>
              <a:t>Från förra byamötet</a:t>
            </a:r>
          </a:p>
          <a:p>
            <a:pPr lvl="0"/>
            <a:r>
              <a:rPr lang="sv-SE" sz="4000" dirty="0"/>
              <a:t>Uppdatering från bolagen</a:t>
            </a:r>
          </a:p>
          <a:p>
            <a:pPr lvl="0"/>
            <a:r>
              <a:rPr lang="sv-SE" sz="4000" dirty="0"/>
              <a:t>Samverkan mellan föreningarna </a:t>
            </a:r>
          </a:p>
          <a:p>
            <a:pPr lvl="0"/>
            <a:r>
              <a:rPr lang="sv-SE" sz="4000" dirty="0"/>
              <a:t>Projekt</a:t>
            </a:r>
          </a:p>
          <a:p>
            <a:pPr lvl="0"/>
            <a:r>
              <a:rPr lang="sv-SE" sz="4000" dirty="0"/>
              <a:t>Bygdens beredskap </a:t>
            </a:r>
          </a:p>
          <a:p>
            <a:pPr lvl="0"/>
            <a:r>
              <a:rPr lang="sv-SE" sz="4000" dirty="0"/>
              <a:t>Byanytts vara eller inte vara</a:t>
            </a:r>
          </a:p>
          <a:p>
            <a:pPr lvl="0"/>
            <a:r>
              <a:rPr lang="sv-SE" sz="4000" dirty="0"/>
              <a:t>Frågor?</a:t>
            </a:r>
          </a:p>
          <a:p>
            <a:pPr marL="0" lvl="0" indent="0">
              <a:buNone/>
            </a:pPr>
            <a:endParaRPr lang="sv-SE" sz="4000" dirty="0"/>
          </a:p>
          <a:p>
            <a:pPr marL="0" indent="0">
              <a:buNone/>
            </a:pP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3062099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D10E1-E254-9775-234C-031FE38B1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Från byamötet i maj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94BCAD-F8A7-EF76-0516-D4119E1C3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3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Information ny organisation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36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Skolans lokaler – vad händer?</a:t>
            </a:r>
            <a:endParaRPr lang="sv-SE" sz="36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36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Hur kan vi samverka bättre?</a:t>
            </a:r>
            <a:endParaRPr lang="sv-SE" sz="36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36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Information kring projekt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406723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16E6C-CA03-BD16-F09F-DF99912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övre hörn klippta 3">
            <a:extLst>
              <a:ext uri="{FF2B5EF4-FFF2-40B4-BE49-F238E27FC236}">
                <a16:creationId xmlns:a16="http://schemas.microsoft.com/office/drawing/2014/main" id="{226324DB-BEA3-3FBE-EB2D-270098680C52}"/>
              </a:ext>
            </a:extLst>
          </p:cNvPr>
          <p:cNvSpPr/>
          <p:nvPr/>
        </p:nvSpPr>
        <p:spPr>
          <a:xfrm>
            <a:off x="5157999" y="2455538"/>
            <a:ext cx="1604683" cy="941294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/>
              <a:t>Härlunda Holding </a:t>
            </a:r>
            <a:r>
              <a:rPr lang="sv-SE" sz="1600" dirty="0"/>
              <a:t>AB</a:t>
            </a:r>
            <a:endParaRPr lang="en-US" sz="1500" dirty="0"/>
          </a:p>
        </p:txBody>
      </p:sp>
      <p:sp>
        <p:nvSpPr>
          <p:cNvPr id="7" name="Rektangel: diagonala klippta hörn 6">
            <a:extLst>
              <a:ext uri="{FF2B5EF4-FFF2-40B4-BE49-F238E27FC236}">
                <a16:creationId xmlns:a16="http://schemas.microsoft.com/office/drawing/2014/main" id="{0D919D1A-3375-D392-9C7D-3F079957FF32}"/>
              </a:ext>
            </a:extLst>
          </p:cNvPr>
          <p:cNvSpPr/>
          <p:nvPr/>
        </p:nvSpPr>
        <p:spPr>
          <a:xfrm>
            <a:off x="4055462" y="4431781"/>
            <a:ext cx="1904879" cy="88750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err="1"/>
              <a:t>Handelsboden</a:t>
            </a:r>
            <a:r>
              <a:rPr lang="en-US" sz="1700" dirty="0"/>
              <a:t> AB</a:t>
            </a:r>
            <a:endParaRPr lang="LID4096" sz="1700" dirty="0"/>
          </a:p>
        </p:txBody>
      </p:sp>
      <p:sp>
        <p:nvSpPr>
          <p:cNvPr id="8" name="Rektangel: diagonala klippta hörn 7">
            <a:extLst>
              <a:ext uri="{FF2B5EF4-FFF2-40B4-BE49-F238E27FC236}">
                <a16:creationId xmlns:a16="http://schemas.microsoft.com/office/drawing/2014/main" id="{363188B3-38B5-7B7A-B9C6-19F8E9836B2C}"/>
              </a:ext>
            </a:extLst>
          </p:cNvPr>
          <p:cNvSpPr/>
          <p:nvPr/>
        </p:nvSpPr>
        <p:spPr>
          <a:xfrm>
            <a:off x="6542047" y="4379835"/>
            <a:ext cx="1658471" cy="941294"/>
          </a:xfrm>
          <a:prstGeom prst="snip2Diag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EJ </a:t>
            </a:r>
            <a:r>
              <a:rPr lang="en-US" sz="1500" dirty="0" err="1"/>
              <a:t>Sågverk</a:t>
            </a:r>
            <a:r>
              <a:rPr lang="en-US" sz="1500" dirty="0"/>
              <a:t> AB</a:t>
            </a:r>
            <a:endParaRPr lang="LID4096" sz="1500" dirty="0"/>
          </a:p>
        </p:txBody>
      </p: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A5C18E59-1AFC-1577-1B37-15CB54D9F179}"/>
              </a:ext>
            </a:extLst>
          </p:cNvPr>
          <p:cNvCxnSpPr>
            <a:cxnSpLocks/>
            <a:stCxn id="4" idx="1"/>
            <a:endCxn id="8" idx="3"/>
          </p:cNvCxnSpPr>
          <p:nvPr/>
        </p:nvCxnSpPr>
        <p:spPr>
          <a:xfrm>
            <a:off x="5960341" y="3396832"/>
            <a:ext cx="1410942" cy="983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B27EF0C0-B043-58F5-476F-DD7EA451B97A}"/>
              </a:ext>
            </a:extLst>
          </p:cNvPr>
          <p:cNvCxnSpPr>
            <a:cxnSpLocks/>
            <a:stCxn id="4" idx="1"/>
            <a:endCxn id="7" idx="3"/>
          </p:cNvCxnSpPr>
          <p:nvPr/>
        </p:nvCxnSpPr>
        <p:spPr>
          <a:xfrm flipH="1">
            <a:off x="5007902" y="3396832"/>
            <a:ext cx="952439" cy="1034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el: diagonala klippta hörn 31">
            <a:extLst>
              <a:ext uri="{FF2B5EF4-FFF2-40B4-BE49-F238E27FC236}">
                <a16:creationId xmlns:a16="http://schemas.microsoft.com/office/drawing/2014/main" id="{431BD3B6-FA73-21B9-1419-3B8D6B84ABE8}"/>
              </a:ext>
            </a:extLst>
          </p:cNvPr>
          <p:cNvSpPr/>
          <p:nvPr/>
        </p:nvSpPr>
        <p:spPr>
          <a:xfrm>
            <a:off x="1226008" y="4431781"/>
            <a:ext cx="1658471" cy="88750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Härlunda Event AB</a:t>
            </a:r>
            <a:endParaRPr lang="LID4096" dirty="0"/>
          </a:p>
        </p:txBody>
      </p:sp>
      <p:sp>
        <p:nvSpPr>
          <p:cNvPr id="59" name="Rektangel: diagonala klippta hörn 58">
            <a:extLst>
              <a:ext uri="{FF2B5EF4-FFF2-40B4-BE49-F238E27FC236}">
                <a16:creationId xmlns:a16="http://schemas.microsoft.com/office/drawing/2014/main" id="{F212563F-AF9B-D6D8-AF53-AE4A986F4CAC}"/>
              </a:ext>
            </a:extLst>
          </p:cNvPr>
          <p:cNvSpPr/>
          <p:nvPr/>
        </p:nvSpPr>
        <p:spPr>
          <a:xfrm>
            <a:off x="9115802" y="3901780"/>
            <a:ext cx="1658471" cy="88750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Härlunda</a:t>
            </a:r>
            <a:r>
              <a:rPr lang="en-US" sz="1400" dirty="0"/>
              <a:t> </a:t>
            </a:r>
            <a:r>
              <a:rPr lang="en-US" sz="1400" dirty="0" err="1"/>
              <a:t>Fastigheter</a:t>
            </a:r>
            <a:r>
              <a:rPr lang="en-US" sz="1400" dirty="0"/>
              <a:t> AB</a:t>
            </a:r>
            <a:endParaRPr lang="LID4096" sz="1400" dirty="0"/>
          </a:p>
        </p:txBody>
      </p:sp>
      <p:cxnSp>
        <p:nvCxnSpPr>
          <p:cNvPr id="71" name="Rak pilkoppling 70">
            <a:extLst>
              <a:ext uri="{FF2B5EF4-FFF2-40B4-BE49-F238E27FC236}">
                <a16:creationId xmlns:a16="http://schemas.microsoft.com/office/drawing/2014/main" id="{D2128E4C-AC1E-015C-736D-C7298B643BB1}"/>
              </a:ext>
            </a:extLst>
          </p:cNvPr>
          <p:cNvCxnSpPr>
            <a:cxnSpLocks/>
          </p:cNvCxnSpPr>
          <p:nvPr/>
        </p:nvCxnSpPr>
        <p:spPr>
          <a:xfrm>
            <a:off x="6762682" y="3396832"/>
            <a:ext cx="2353120" cy="109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F0D71D2A-E0E5-FE41-E55C-8227A6557091}"/>
              </a:ext>
            </a:extLst>
          </p:cNvPr>
          <p:cNvCxnSpPr>
            <a:cxnSpLocks/>
            <a:stCxn id="23" idx="1"/>
            <a:endCxn id="4" idx="3"/>
          </p:cNvCxnSpPr>
          <p:nvPr/>
        </p:nvCxnSpPr>
        <p:spPr>
          <a:xfrm>
            <a:off x="5960341" y="1934849"/>
            <a:ext cx="0" cy="520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ktangel: övre hörn klippta 22">
            <a:extLst>
              <a:ext uri="{FF2B5EF4-FFF2-40B4-BE49-F238E27FC236}">
                <a16:creationId xmlns:a16="http://schemas.microsoft.com/office/drawing/2014/main" id="{D3DBBC6F-845A-9748-4ADF-29160E63B6F1}"/>
              </a:ext>
            </a:extLst>
          </p:cNvPr>
          <p:cNvSpPr/>
          <p:nvPr/>
        </p:nvSpPr>
        <p:spPr>
          <a:xfrm>
            <a:off x="4823542" y="620170"/>
            <a:ext cx="2273598" cy="1314679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/>
              <a:t>Härlunda</a:t>
            </a:r>
            <a:r>
              <a:rPr lang="en-US" sz="1500" dirty="0"/>
              <a:t> </a:t>
            </a:r>
            <a:r>
              <a:rPr lang="en-US" sz="1500" dirty="0" err="1"/>
              <a:t>Utveckling</a:t>
            </a:r>
            <a:br>
              <a:rPr lang="en-US" sz="1500" dirty="0"/>
            </a:br>
            <a:r>
              <a:rPr lang="en-US" sz="1500" dirty="0"/>
              <a:t>(</a:t>
            </a:r>
            <a:r>
              <a:rPr lang="en-US" sz="1500" dirty="0" err="1"/>
              <a:t>Ideell</a:t>
            </a:r>
            <a:r>
              <a:rPr lang="en-US" sz="1500" dirty="0"/>
              <a:t>)</a:t>
            </a: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36F02E9F-7A0E-E242-D885-AFF058C89A56}"/>
              </a:ext>
            </a:extLst>
          </p:cNvPr>
          <p:cNvCxnSpPr>
            <a:cxnSpLocks/>
            <a:stCxn id="8" idx="1"/>
            <a:endCxn id="8" idx="1"/>
          </p:cNvCxnSpPr>
          <p:nvPr/>
        </p:nvCxnSpPr>
        <p:spPr>
          <a:xfrm>
            <a:off x="7371283" y="532112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629C560B-CF0E-1D28-BC6D-19D5048EF16B}"/>
              </a:ext>
            </a:extLst>
          </p:cNvPr>
          <p:cNvCxnSpPr>
            <a:cxnSpLocks/>
          </p:cNvCxnSpPr>
          <p:nvPr/>
        </p:nvCxnSpPr>
        <p:spPr>
          <a:xfrm flipH="1">
            <a:off x="2809982" y="3375904"/>
            <a:ext cx="2354799" cy="1102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ruta 1">
            <a:extLst>
              <a:ext uri="{FF2B5EF4-FFF2-40B4-BE49-F238E27FC236}">
                <a16:creationId xmlns:a16="http://schemas.microsoft.com/office/drawing/2014/main" id="{01CDA3C8-D9F1-BFA4-71B6-E69B04761E19}"/>
              </a:ext>
            </a:extLst>
          </p:cNvPr>
          <p:cNvSpPr txBox="1"/>
          <p:nvPr/>
        </p:nvSpPr>
        <p:spPr>
          <a:xfrm>
            <a:off x="7452986" y="864215"/>
            <a:ext cx="44496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Medlemsägt och huvudet i organisationen.</a:t>
            </a:r>
          </a:p>
          <a:p>
            <a:r>
              <a:rPr lang="sv-SE" dirty="0"/>
              <a:t>Tillsätter styrelsen i Härlunda Holding AB och </a:t>
            </a:r>
          </a:p>
          <a:p>
            <a:r>
              <a:rPr lang="sv-SE" dirty="0"/>
              <a:t>utfärdar ägardirektiv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3AE9B31B-B4AE-56B7-2A0A-852927C637C7}"/>
              </a:ext>
            </a:extLst>
          </p:cNvPr>
          <p:cNvSpPr txBox="1"/>
          <p:nvPr/>
        </p:nvSpPr>
        <p:spPr>
          <a:xfrm>
            <a:off x="7452986" y="2527730"/>
            <a:ext cx="36009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Styrelsen genomför ägardirektivet </a:t>
            </a:r>
          </a:p>
          <a:p>
            <a:r>
              <a:rPr lang="sv-SE" dirty="0"/>
              <a:t> och ansvarar för att fördela vinster </a:t>
            </a:r>
          </a:p>
          <a:p>
            <a:r>
              <a:rPr lang="sv-SE" dirty="0"/>
              <a:t>och förluster i verksamhetsbolagen.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1DB14A89-A08B-8B03-F2C6-83BE373378AE}"/>
              </a:ext>
            </a:extLst>
          </p:cNvPr>
          <p:cNvSpPr txBox="1"/>
          <p:nvPr/>
        </p:nvSpPr>
        <p:spPr>
          <a:xfrm>
            <a:off x="918667" y="5624186"/>
            <a:ext cx="1972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Driftsbolag för café</a:t>
            </a:r>
          </a:p>
          <a:p>
            <a:r>
              <a:rPr lang="sv-SE" dirty="0"/>
              <a:t>och aktivitetshall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AD2D22B-9402-6D52-8F39-7B99E12A26A5}"/>
              </a:ext>
            </a:extLst>
          </p:cNvPr>
          <p:cNvSpPr txBox="1"/>
          <p:nvPr/>
        </p:nvSpPr>
        <p:spPr>
          <a:xfrm>
            <a:off x="3720572" y="5657801"/>
            <a:ext cx="2064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Driftsbolag för butik</a:t>
            </a:r>
          </a:p>
          <a:p>
            <a:r>
              <a:rPr lang="sv-SE" dirty="0"/>
              <a:t>och gasol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167952B3-E75E-FF74-0FFC-86B7B1604D95}"/>
              </a:ext>
            </a:extLst>
          </p:cNvPr>
          <p:cNvSpPr txBox="1"/>
          <p:nvPr/>
        </p:nvSpPr>
        <p:spPr>
          <a:xfrm>
            <a:off x="6538344" y="5657801"/>
            <a:ext cx="2137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Arrenderar ut mark</a:t>
            </a:r>
          </a:p>
          <a:p>
            <a:r>
              <a:rPr lang="sv-SE" dirty="0"/>
              <a:t>för energiproduktion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300DF171-FE30-BC66-A213-EF10E7A6EC98}"/>
              </a:ext>
            </a:extLst>
          </p:cNvPr>
          <p:cNvSpPr txBox="1"/>
          <p:nvPr/>
        </p:nvSpPr>
        <p:spPr>
          <a:xfrm>
            <a:off x="9011768" y="4996121"/>
            <a:ext cx="20149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Äger och förvaltar</a:t>
            </a:r>
          </a:p>
          <a:p>
            <a:r>
              <a:rPr lang="sv-SE" dirty="0"/>
              <a:t>Härlundagården</a:t>
            </a:r>
          </a:p>
          <a:p>
            <a:r>
              <a:rPr lang="sv-SE"/>
              <a:t>Aktivitetshallen</a:t>
            </a:r>
            <a:endParaRPr lang="sv-SE" dirty="0"/>
          </a:p>
          <a:p>
            <a:r>
              <a:rPr lang="sv-SE" dirty="0"/>
              <a:t>Handelsboden/café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3D409AB4-9D93-8D89-E82E-A927D54C1D79}"/>
              </a:ext>
            </a:extLst>
          </p:cNvPr>
          <p:cNvSpPr/>
          <p:nvPr/>
        </p:nvSpPr>
        <p:spPr>
          <a:xfrm>
            <a:off x="1075696" y="2317005"/>
            <a:ext cx="1965810" cy="9539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Härlundabygden AB (SVB)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72938F26-FE52-C40A-DD4E-9DBA5D70C997}"/>
              </a:ext>
            </a:extLst>
          </p:cNvPr>
          <p:cNvSpPr txBox="1"/>
          <p:nvPr/>
        </p:nvSpPr>
        <p:spPr>
          <a:xfrm>
            <a:off x="1075696" y="3342633"/>
            <a:ext cx="2029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Bolaget  har</a:t>
            </a:r>
          </a:p>
          <a:p>
            <a:r>
              <a:rPr lang="sv-SE" dirty="0"/>
              <a:t>ingen verksamhet.</a:t>
            </a: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CCF7F202-6BE5-B2BA-C8D9-4E306D663777}"/>
              </a:ext>
            </a:extLst>
          </p:cNvPr>
          <p:cNvCxnSpPr>
            <a:cxnSpLocks/>
            <a:endCxn id="38" idx="3"/>
          </p:cNvCxnSpPr>
          <p:nvPr/>
        </p:nvCxnSpPr>
        <p:spPr>
          <a:xfrm flipH="1" flipV="1">
            <a:off x="3041506" y="2793989"/>
            <a:ext cx="2297858" cy="152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99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49DD93-3826-C028-EFEE-0E49D1761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Handelsboden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5CBC5B-40A3-846C-FE51-88227AFC0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Nya varor och flera leveranstillfällen</a:t>
            </a:r>
          </a:p>
          <a:p>
            <a:r>
              <a:rPr lang="sv-SE" dirty="0"/>
              <a:t>Hybriden</a:t>
            </a:r>
          </a:p>
          <a:p>
            <a:r>
              <a:rPr lang="sv-SE" dirty="0"/>
              <a:t>Besökare</a:t>
            </a:r>
          </a:p>
          <a:p>
            <a:r>
              <a:rPr lang="sv-SE" dirty="0"/>
              <a:t>Preliminärt resultat</a:t>
            </a:r>
          </a:p>
          <a:p>
            <a:r>
              <a:rPr lang="sv-SE" dirty="0"/>
              <a:t>4 oktober</a:t>
            </a:r>
          </a:p>
        </p:txBody>
      </p:sp>
    </p:spTree>
    <p:extLst>
      <p:ext uri="{BB962C8B-B14F-4D97-AF65-F5344CB8AC3E}">
        <p14:creationId xmlns:p14="http://schemas.microsoft.com/office/powerpoint/2010/main" val="168288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7D435F-1C20-0C45-0779-8798A5952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Härlunda Event </a:t>
            </a:r>
            <a:br>
              <a:rPr lang="sv-SE" dirty="0"/>
            </a:br>
            <a:r>
              <a:rPr lang="sv-SE" dirty="0"/>
              <a:t>Café och Aktivitetshall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4502D7-B2D0-981E-2247-CB47DC5A7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Vad händer här?</a:t>
            </a:r>
          </a:p>
          <a:p>
            <a:r>
              <a:rPr lang="sv-SE" dirty="0"/>
              <a:t>Vad behövs?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6360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3AF3AF-870A-D368-9CD3-4BA4D9F6D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Härlunda Fastigheter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0EF70B-DF76-5B00-E826-527B1BAFD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Allt uthyrt</a:t>
            </a:r>
          </a:p>
          <a:p>
            <a:r>
              <a:rPr lang="sv-SE" dirty="0"/>
              <a:t>Vaktmästeri</a:t>
            </a:r>
          </a:p>
          <a:p>
            <a:r>
              <a:rPr lang="sv-SE" dirty="0"/>
              <a:t>Solceller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6605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F611A9-3E30-F2A2-7A4E-992903FA7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Härlunda Utveckling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EFC384-7DE6-8F6F-2CF3-EF864E92B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Samarbete mellan föreningar</a:t>
            </a:r>
          </a:p>
          <a:p>
            <a:r>
              <a:rPr lang="sv-SE" dirty="0"/>
              <a:t>Försäljning av bolag</a:t>
            </a:r>
          </a:p>
          <a:p>
            <a:r>
              <a:rPr lang="sv-SE" dirty="0"/>
              <a:t>Försäljning av aktier</a:t>
            </a:r>
          </a:p>
          <a:p>
            <a:r>
              <a:rPr lang="sv-SE" dirty="0"/>
              <a:t>Försäljning av fastighet</a:t>
            </a:r>
          </a:p>
          <a:p>
            <a:r>
              <a:rPr lang="sv-SE" dirty="0"/>
              <a:t>Nytt tak och solceller</a:t>
            </a:r>
          </a:p>
          <a:p>
            <a:r>
              <a:rPr lang="sv-SE" dirty="0"/>
              <a:t>Filmvisningar</a:t>
            </a:r>
          </a:p>
          <a:p>
            <a:r>
              <a:rPr lang="sv-SE" dirty="0"/>
              <a:t>75 medlemmar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6374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544B19-9A01-4820-F3AD-C0B52F5A3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Projekt i Härlunda Utveckling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04A883-6FFD-0ED7-3E91-1D16DF891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Kampradstiftelsen</a:t>
            </a:r>
          </a:p>
          <a:p>
            <a:r>
              <a:rPr lang="sv-SE" dirty="0"/>
              <a:t>Grannskapsinitiativet</a:t>
            </a:r>
          </a:p>
          <a:p>
            <a:r>
              <a:rPr lang="sv-SE" dirty="0"/>
              <a:t>Arvsfonden</a:t>
            </a:r>
          </a:p>
          <a:p>
            <a:r>
              <a:rPr lang="sv-SE"/>
              <a:t>Volontärer</a:t>
            </a:r>
            <a:endParaRPr lang="sv-SE" dirty="0"/>
          </a:p>
          <a:p>
            <a:r>
              <a:rPr lang="sv-SE" dirty="0"/>
              <a:t>Samverkansprojekt mellan föreningarna för barn och unga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148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7693</TotalTime>
  <Words>258</Words>
  <Application>Microsoft Office PowerPoint</Application>
  <PresentationFormat>Bredbild</PresentationFormat>
  <Paragraphs>87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Symbol</vt:lpstr>
      <vt:lpstr>Office-tema</vt:lpstr>
      <vt:lpstr>Byamöte 8</vt:lpstr>
      <vt:lpstr>Kvällens agenda</vt:lpstr>
      <vt:lpstr>Från byamötet i maj</vt:lpstr>
      <vt:lpstr>PowerPoint-presentation</vt:lpstr>
      <vt:lpstr>Handelsboden</vt:lpstr>
      <vt:lpstr>Härlunda Event  Café och Aktivitetshall</vt:lpstr>
      <vt:lpstr>Härlunda Fastigheter </vt:lpstr>
      <vt:lpstr>Härlunda Utveckling</vt:lpstr>
      <vt:lpstr>Projekt i Härlunda Utveckling</vt:lpstr>
      <vt:lpstr>Övriga projekt och arbeten</vt:lpstr>
      <vt:lpstr>PowerPoint-presentation</vt:lpstr>
      <vt:lpstr>Bygdens beredskap – en studiecirkel</vt:lpstr>
      <vt:lpstr>Byanytts vara eller inte vara</vt:lpstr>
      <vt:lpstr>Frågor?</vt:lpstr>
      <vt:lpstr>Tack för ikväll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Adolfsson</dc:creator>
  <cp:lastModifiedBy>Mette Adolfsson</cp:lastModifiedBy>
  <cp:revision>2</cp:revision>
  <dcterms:created xsi:type="dcterms:W3CDTF">2025-08-29T07:45:15Z</dcterms:created>
  <dcterms:modified xsi:type="dcterms:W3CDTF">2025-09-03T15:59:13Z</dcterms:modified>
</cp:coreProperties>
</file>