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4"/>
  </p:sldMasterIdLst>
  <p:sldIdLst>
    <p:sldId id="256" r:id="rId5"/>
    <p:sldId id="259" r:id="rId6"/>
    <p:sldId id="261" r:id="rId7"/>
    <p:sldId id="262" r:id="rId8"/>
    <p:sldId id="271" r:id="rId9"/>
    <p:sldId id="268" r:id="rId10"/>
    <p:sldId id="302" r:id="rId11"/>
    <p:sldId id="298" r:id="rId12"/>
    <p:sldId id="296" r:id="rId13"/>
    <p:sldId id="297" r:id="rId14"/>
    <p:sldId id="299" r:id="rId15"/>
    <p:sldId id="300" r:id="rId16"/>
    <p:sldId id="301" r:id="rId17"/>
    <p:sldId id="269" r:id="rId18"/>
    <p:sldId id="303" r:id="rId19"/>
    <p:sldId id="304" r:id="rId20"/>
    <p:sldId id="305" r:id="rId21"/>
    <p:sldId id="274" r:id="rId22"/>
    <p:sldId id="308" r:id="rId23"/>
    <p:sldId id="307" r:id="rId24"/>
    <p:sldId id="266" r:id="rId25"/>
    <p:sldId id="270" r:id="rId26"/>
    <p:sldId id="26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17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8B8B2D-DE83-B540-9D65-17D9D8150098}" v="37" dt="2024-04-23T20:13:56.5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178"/>
    <p:restoredTop sz="96327"/>
  </p:normalViewPr>
  <p:slideViewPr>
    <p:cSldViewPr snapToGrid="0">
      <p:cViewPr varScale="1">
        <p:scale>
          <a:sx n="103" d="100"/>
          <a:sy n="103" d="100"/>
        </p:scale>
        <p:origin x="114"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GB"/>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9/4/2024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69211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GB"/>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1155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147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98972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76081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01763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9035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88486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90159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34295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77261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3500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GB"/>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66071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4340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65405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7037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35628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9/4/2024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02045190"/>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gamess.dk/" TargetMode="External"/><Relationship Id="rId1" Type="http://schemas.openxmlformats.org/officeDocument/2006/relationships/slideLayout" Target="../slideLayouts/slideLayout3.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22.png"/><Relationship Id="rId18" Type="http://schemas.microsoft.com/office/2007/relationships/hdphoto" Target="../media/hdphoto9.wdp"/><Relationship Id="rId3" Type="http://schemas.openxmlformats.org/officeDocument/2006/relationships/image" Target="../media/image16.png"/><Relationship Id="rId21" Type="http://schemas.openxmlformats.org/officeDocument/2006/relationships/image" Target="../media/image26.png"/><Relationship Id="rId7" Type="http://schemas.openxmlformats.org/officeDocument/2006/relationships/image" Target="../media/image19.png"/><Relationship Id="rId12" Type="http://schemas.microsoft.com/office/2007/relationships/hdphoto" Target="../media/hdphoto6.wdp"/><Relationship Id="rId17" Type="http://schemas.openxmlformats.org/officeDocument/2006/relationships/image" Target="../media/image24.png"/><Relationship Id="rId2" Type="http://schemas.openxmlformats.org/officeDocument/2006/relationships/image" Target="../media/image7.png"/><Relationship Id="rId16" Type="http://schemas.microsoft.com/office/2007/relationships/hdphoto" Target="../media/hdphoto8.wdp"/><Relationship Id="rId20" Type="http://schemas.microsoft.com/office/2007/relationships/hdphoto" Target="../media/hdphoto10.wdp"/><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image" Target="../media/image21.png"/><Relationship Id="rId5" Type="http://schemas.openxmlformats.org/officeDocument/2006/relationships/image" Target="../media/image18.png"/><Relationship Id="rId15" Type="http://schemas.openxmlformats.org/officeDocument/2006/relationships/image" Target="../media/image23.png"/><Relationship Id="rId23" Type="http://schemas.microsoft.com/office/2007/relationships/hdphoto" Target="../media/hdphoto11.wdp"/><Relationship Id="rId10" Type="http://schemas.microsoft.com/office/2007/relationships/hdphoto" Target="../media/hdphoto5.wdp"/><Relationship Id="rId19" Type="http://schemas.openxmlformats.org/officeDocument/2006/relationships/image" Target="../media/image25.png"/><Relationship Id="rId4" Type="http://schemas.openxmlformats.org/officeDocument/2006/relationships/image" Target="../media/image17.jpg"/><Relationship Id="rId9" Type="http://schemas.openxmlformats.org/officeDocument/2006/relationships/image" Target="../media/image20.png"/><Relationship Id="rId14" Type="http://schemas.microsoft.com/office/2007/relationships/hdphoto" Target="../media/hdphoto7.wdp"/><Relationship Id="rId22"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microsoft.com/office/2007/relationships/hdphoto" Target="../media/hdphoto12.wdp"/><Relationship Id="rId7" Type="http://schemas.openxmlformats.org/officeDocument/2006/relationships/image" Target="../media/image17.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9.png"/><Relationship Id="rId5" Type="http://schemas.microsoft.com/office/2007/relationships/hdphoto" Target="../media/hdphoto13.wdp"/><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www.ultimatewindowssecurity.com/securitylog/encyclopedia/event.aspx?eventid=4608"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tx2">
                <a:lumMod val="75000"/>
              </a:schemeClr>
            </a:gs>
            <a:gs pos="52000">
              <a:srgbClr val="166A6F"/>
            </a:gs>
            <a:gs pos="76000">
              <a:srgbClr val="133E44"/>
            </a:gs>
            <a:gs pos="100000">
              <a:srgbClr val="10171E"/>
            </a:gs>
          </a:gsLst>
          <a:lin ang="5400000" scaled="1"/>
        </a:gra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8F000B3-BBD5-2CB8-09FA-3C9D7DCA6793}"/>
              </a:ext>
            </a:extLst>
          </p:cNvPr>
          <p:cNvSpPr>
            <a:spLocks noGrp="1"/>
          </p:cNvSpPr>
          <p:nvPr>
            <p:ph type="subTitle" idx="1"/>
          </p:nvPr>
        </p:nvSpPr>
        <p:spPr/>
        <p:txBody>
          <a:bodyPr>
            <a:normAutofit/>
          </a:bodyPr>
          <a:lstStyle/>
          <a:p>
            <a:pPr algn="l"/>
            <a:r>
              <a:rPr lang="en-DK" sz="2100"/>
              <a:t>E</a:t>
            </a:r>
            <a:r>
              <a:rPr lang="en-GB" sz="2100"/>
              <a:t>d</a:t>
            </a:r>
            <a:r>
              <a:rPr lang="en-DK" sz="2100"/>
              <a:t>ucational Material in cyber security</a:t>
            </a:r>
            <a:endParaRPr lang="en-DK" sz="2100" dirty="0"/>
          </a:p>
        </p:txBody>
      </p:sp>
      <p:pic>
        <p:nvPicPr>
          <p:cNvPr id="82" name="Picture 81">
            <a:extLst>
              <a:ext uri="{FF2B5EF4-FFF2-40B4-BE49-F238E27FC236}">
                <a16:creationId xmlns:a16="http://schemas.microsoft.com/office/drawing/2014/main" id="{D3B2F15F-5114-1D39-1EBD-81422B574A5E}"/>
              </a:ext>
            </a:extLst>
          </p:cNvPr>
          <p:cNvPicPr>
            <a:picLocks noChangeAspect="1"/>
          </p:cNvPicPr>
          <p:nvPr/>
        </p:nvPicPr>
        <p:blipFill rotWithShape="1">
          <a:blip r:embed="rId2"/>
          <a:srcRect l="47261" t="4929" r="20670" b="2244"/>
          <a:stretch/>
        </p:blipFill>
        <p:spPr>
          <a:xfrm rot="5400000">
            <a:off x="4635271" y="-698729"/>
            <a:ext cx="2921457" cy="12192001"/>
          </a:xfrm>
          <a:prstGeom prst="rect">
            <a:avLst/>
          </a:prstGeom>
        </p:spPr>
      </p:pic>
      <p:pic>
        <p:nvPicPr>
          <p:cNvPr id="85" name="Picture 84">
            <a:extLst>
              <a:ext uri="{FF2B5EF4-FFF2-40B4-BE49-F238E27FC236}">
                <a16:creationId xmlns:a16="http://schemas.microsoft.com/office/drawing/2014/main" id="{C3CA2446-0ED4-6297-5948-08CD2479674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2931319" y="1863329"/>
            <a:ext cx="4581525" cy="1695450"/>
          </a:xfrm>
          <a:prstGeom prst="rect">
            <a:avLst/>
          </a:prstGeom>
        </p:spPr>
      </p:pic>
    </p:spTree>
    <p:extLst>
      <p:ext uri="{BB962C8B-B14F-4D97-AF65-F5344CB8AC3E}">
        <p14:creationId xmlns:p14="http://schemas.microsoft.com/office/powerpoint/2010/main" val="3022676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199209" y="176662"/>
            <a:ext cx="8927752" cy="874258"/>
          </a:xfrm>
        </p:spPr>
        <p:txBody>
          <a:bodyPr>
            <a:normAutofit/>
          </a:bodyPr>
          <a:lstStyle/>
          <a:p>
            <a:r>
              <a:rPr lang="en-GB" b="0" i="0" u="none" strike="noStrike" dirty="0">
                <a:solidFill>
                  <a:srgbClr val="10171E"/>
                </a:solidFill>
                <a:effectLst/>
                <a:latin typeface="NOVA FLAT" panose="020C0504020404060204" pitchFamily="34" charset="77"/>
              </a:rPr>
              <a:t>SECURITY SYSTEM EXTENSION</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6CD92A-2A1B-4AA1-B485-642FB797A7AA}"/>
              </a:ext>
            </a:extLst>
          </p:cNvPr>
          <p:cNvSpPr txBox="1">
            <a:spLocks/>
          </p:cNvSpPr>
          <p:nvPr/>
        </p:nvSpPr>
        <p:spPr>
          <a:xfrm>
            <a:off x="1199209" y="1063199"/>
            <a:ext cx="10591452" cy="205853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buFont typeface="Arial" panose="020B0604020202020204" pitchFamily="34" charset="0"/>
              <a:buChar char="•"/>
            </a:pPr>
            <a:r>
              <a:rPr lang="en-GB" sz="1600" b="1" dirty="0">
                <a:solidFill>
                  <a:srgbClr val="0E0857"/>
                </a:solidFill>
              </a:rPr>
              <a:t>Security System Extension - </a:t>
            </a:r>
            <a:r>
              <a:rPr lang="en-GB" sz="1500" dirty="0">
                <a:solidFill>
                  <a:srgbClr val="0E0857"/>
                </a:solidFill>
              </a:rPr>
              <a:t>The Windows security infrastructure supports extensibility through various types of plug-ins, and the Security System Extension subcategory logs all activity of such plug-ins.</a:t>
            </a:r>
          </a:p>
          <a:p>
            <a:pPr>
              <a:buFont typeface="Arial" panose="020B0604020202020204" pitchFamily="34" charset="0"/>
              <a:buChar char="•"/>
            </a:pPr>
            <a:r>
              <a:rPr lang="en-GB" sz="1500" dirty="0">
                <a:solidFill>
                  <a:srgbClr val="0E0857"/>
                </a:solidFill>
              </a:rPr>
              <a:t>The Windows security infrastructure is designed to be modular and to facilitate new, plug-in security functionality from Microsoft and third-party vendors. These plug-ins can be authentication packages, trusted logon processes, or notification packages</a:t>
            </a:r>
            <a:r>
              <a:rPr lang="en-GB" sz="1200" b="0" i="0" dirty="0">
                <a:solidFill>
                  <a:srgbClr val="000000"/>
                </a:solidFill>
                <a:effectLst/>
                <a:highlight>
                  <a:srgbClr val="FFFFFF"/>
                </a:highlight>
                <a:latin typeface="Tahoma" panose="020B0604030504040204" pitchFamily="34" charset="0"/>
              </a:rPr>
              <a:t>.</a:t>
            </a:r>
          </a:p>
          <a:p>
            <a:pPr>
              <a:buFont typeface="Arial" panose="020B0604020202020204" pitchFamily="34" charset="0"/>
              <a:buChar char="•"/>
            </a:pPr>
            <a:r>
              <a:rPr lang="en-GB" sz="1500" dirty="0">
                <a:solidFill>
                  <a:srgbClr val="0E0857"/>
                </a:solidFill>
              </a:rPr>
              <a:t>Because the plug-ins are completely trusted modules of code that augment the operating system, Windows logs each plug-in as it loads, using the events in this subcategory</a:t>
            </a:r>
          </a:p>
        </p:txBody>
      </p:sp>
      <p:pic>
        <p:nvPicPr>
          <p:cNvPr id="4" name="Picture 3">
            <a:extLst>
              <a:ext uri="{FF2B5EF4-FFF2-40B4-BE49-F238E27FC236}">
                <a16:creationId xmlns:a16="http://schemas.microsoft.com/office/drawing/2014/main" id="{8E2EFC8C-EB25-9F09-FDBA-66746E38DCCA}"/>
              </a:ext>
            </a:extLst>
          </p:cNvPr>
          <p:cNvPicPr>
            <a:picLocks noChangeAspect="1"/>
          </p:cNvPicPr>
          <p:nvPr/>
        </p:nvPicPr>
        <p:blipFill>
          <a:blip r:embed="rId4"/>
          <a:stretch>
            <a:fillRect/>
          </a:stretch>
        </p:blipFill>
        <p:spPr>
          <a:xfrm>
            <a:off x="3371101" y="3208429"/>
            <a:ext cx="4238587" cy="2058538"/>
          </a:xfrm>
          <a:prstGeom prst="rect">
            <a:avLst/>
          </a:prstGeom>
        </p:spPr>
      </p:pic>
      <p:sp>
        <p:nvSpPr>
          <p:cNvPr id="5" name="Content Placeholder 4">
            <a:extLst>
              <a:ext uri="{FF2B5EF4-FFF2-40B4-BE49-F238E27FC236}">
                <a16:creationId xmlns:a16="http://schemas.microsoft.com/office/drawing/2014/main" id="{90C1B4BE-ACCA-ABFF-7E17-0B5B9925CF8C}"/>
              </a:ext>
            </a:extLst>
          </p:cNvPr>
          <p:cNvSpPr txBox="1">
            <a:spLocks/>
          </p:cNvSpPr>
          <p:nvPr/>
        </p:nvSpPr>
        <p:spPr>
          <a:xfrm>
            <a:off x="2890873" y="5353658"/>
            <a:ext cx="5948327" cy="49408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sz="1500" dirty="0">
                <a:solidFill>
                  <a:srgbClr val="0E0857"/>
                </a:solidFill>
              </a:rPr>
              <a:t>For example, When a service is installed on the system, event ID 4697 is generated</a:t>
            </a:r>
          </a:p>
        </p:txBody>
      </p:sp>
    </p:spTree>
    <p:extLst>
      <p:ext uri="{BB962C8B-B14F-4D97-AF65-F5344CB8AC3E}">
        <p14:creationId xmlns:p14="http://schemas.microsoft.com/office/powerpoint/2010/main" val="3377167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199209" y="176662"/>
            <a:ext cx="8927752" cy="874258"/>
          </a:xfrm>
        </p:spPr>
        <p:txBody>
          <a:bodyPr>
            <a:normAutofit/>
          </a:bodyPr>
          <a:lstStyle/>
          <a:p>
            <a:r>
              <a:rPr lang="en-GB" b="0" i="0" u="none" strike="noStrike" dirty="0">
                <a:solidFill>
                  <a:srgbClr val="10171E"/>
                </a:solidFill>
                <a:effectLst/>
                <a:latin typeface="NOVA FLAT" panose="020C0504020404060204" pitchFamily="34" charset="77"/>
              </a:rPr>
              <a:t>SECURITY INTEGRITY events</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6CD92A-2A1B-4AA1-B485-642FB797A7AA}"/>
              </a:ext>
            </a:extLst>
          </p:cNvPr>
          <p:cNvSpPr txBox="1">
            <a:spLocks/>
          </p:cNvSpPr>
          <p:nvPr/>
        </p:nvSpPr>
        <p:spPr>
          <a:xfrm>
            <a:off x="1199209" y="1063199"/>
            <a:ext cx="10591452" cy="205853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buFont typeface="Arial" panose="020B0604020202020204" pitchFamily="34" charset="0"/>
              <a:buChar char="•"/>
            </a:pPr>
            <a:r>
              <a:rPr lang="en-GB" sz="1500" b="1" dirty="0">
                <a:solidFill>
                  <a:srgbClr val="0E0857"/>
                </a:solidFill>
              </a:rPr>
              <a:t>The Security Integrity Events </a:t>
            </a:r>
            <a:r>
              <a:rPr lang="en-GB" sz="1500" dirty="0">
                <a:solidFill>
                  <a:srgbClr val="0E0857"/>
                </a:solidFill>
              </a:rPr>
              <a:t>subcategory logs at least three events that can affect the overall integrity of the system.</a:t>
            </a:r>
          </a:p>
        </p:txBody>
      </p:sp>
      <p:sp>
        <p:nvSpPr>
          <p:cNvPr id="5" name="Content Placeholder 4">
            <a:extLst>
              <a:ext uri="{FF2B5EF4-FFF2-40B4-BE49-F238E27FC236}">
                <a16:creationId xmlns:a16="http://schemas.microsoft.com/office/drawing/2014/main" id="{90C1B4BE-ACCA-ABFF-7E17-0B5B9925CF8C}"/>
              </a:ext>
            </a:extLst>
          </p:cNvPr>
          <p:cNvSpPr txBox="1">
            <a:spLocks/>
          </p:cNvSpPr>
          <p:nvPr/>
        </p:nvSpPr>
        <p:spPr>
          <a:xfrm>
            <a:off x="1199209" y="4165227"/>
            <a:ext cx="10247859" cy="162957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en-GB" sz="1500" dirty="0">
                <a:solidFill>
                  <a:srgbClr val="0E0857"/>
                </a:solidFill>
              </a:rPr>
              <a:t>Event ID </a:t>
            </a:r>
            <a:r>
              <a:rPr lang="en-GB" sz="1500" b="1" dirty="0">
                <a:solidFill>
                  <a:srgbClr val="0E0857"/>
                </a:solidFill>
              </a:rPr>
              <a:t>5038</a:t>
            </a:r>
            <a:r>
              <a:rPr lang="en-GB" sz="1500" dirty="0">
                <a:solidFill>
                  <a:srgbClr val="0E0857"/>
                </a:solidFill>
              </a:rPr>
              <a:t> lists the path and file name of the image in question. This could mean that the hash was corrupted either intentionally or a possible Input/Output error in the system.</a:t>
            </a:r>
          </a:p>
          <a:p>
            <a:r>
              <a:rPr lang="en-GB" sz="1500" dirty="0">
                <a:solidFill>
                  <a:srgbClr val="0E0857"/>
                </a:solidFill>
              </a:rPr>
              <a:t>Event ID </a:t>
            </a:r>
            <a:r>
              <a:rPr lang="en-GB" sz="1500" b="1" dirty="0">
                <a:solidFill>
                  <a:srgbClr val="0E0857"/>
                </a:solidFill>
              </a:rPr>
              <a:t>5056</a:t>
            </a:r>
            <a:r>
              <a:rPr lang="en-GB" sz="1500" dirty="0">
                <a:solidFill>
                  <a:srgbClr val="0E0857"/>
                </a:solidFill>
              </a:rPr>
              <a:t> and </a:t>
            </a:r>
            <a:r>
              <a:rPr lang="en-GB" sz="1500" b="1" dirty="0">
                <a:solidFill>
                  <a:srgbClr val="0E0857"/>
                </a:solidFill>
              </a:rPr>
              <a:t>5061</a:t>
            </a:r>
            <a:r>
              <a:rPr lang="en-GB" sz="1500" dirty="0">
                <a:solidFill>
                  <a:srgbClr val="0E0857"/>
                </a:solidFill>
              </a:rPr>
              <a:t> seem to be part of normal operation of the system. Auditing may be needed for compliance purposes.</a:t>
            </a:r>
          </a:p>
          <a:p>
            <a:endParaRPr lang="en-GB" sz="1500" dirty="0">
              <a:solidFill>
                <a:srgbClr val="0E0857"/>
              </a:solidFill>
            </a:endParaRPr>
          </a:p>
        </p:txBody>
      </p:sp>
      <p:pic>
        <p:nvPicPr>
          <p:cNvPr id="2" name="Picture 1">
            <a:extLst>
              <a:ext uri="{FF2B5EF4-FFF2-40B4-BE49-F238E27FC236}">
                <a16:creationId xmlns:a16="http://schemas.microsoft.com/office/drawing/2014/main" id="{998A585F-2594-C727-A58B-62ABA5CEA9E6}"/>
              </a:ext>
            </a:extLst>
          </p:cNvPr>
          <p:cNvPicPr>
            <a:picLocks noChangeAspect="1"/>
          </p:cNvPicPr>
          <p:nvPr/>
        </p:nvPicPr>
        <p:blipFill>
          <a:blip r:embed="rId4"/>
          <a:stretch>
            <a:fillRect/>
          </a:stretch>
        </p:blipFill>
        <p:spPr>
          <a:xfrm>
            <a:off x="2278535" y="1580984"/>
            <a:ext cx="6769100" cy="2463800"/>
          </a:xfrm>
          <a:prstGeom prst="rect">
            <a:avLst/>
          </a:prstGeom>
        </p:spPr>
      </p:pic>
    </p:spTree>
    <p:extLst>
      <p:ext uri="{BB962C8B-B14F-4D97-AF65-F5344CB8AC3E}">
        <p14:creationId xmlns:p14="http://schemas.microsoft.com/office/powerpoint/2010/main" val="1848833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199209" y="176662"/>
            <a:ext cx="8927752" cy="874258"/>
          </a:xfrm>
        </p:spPr>
        <p:txBody>
          <a:bodyPr>
            <a:normAutofit/>
          </a:bodyPr>
          <a:lstStyle/>
          <a:p>
            <a:r>
              <a:rPr lang="en-GB" b="0" i="0" u="none" strike="noStrike" dirty="0">
                <a:solidFill>
                  <a:srgbClr val="10171E"/>
                </a:solidFill>
                <a:effectLst/>
                <a:latin typeface="NOVA FLAT" panose="020C0504020404060204" pitchFamily="34" charset="77"/>
              </a:rPr>
              <a:t>MORE SECURITY events …</a:t>
            </a:r>
            <a:endParaRPr lang="en-DK" dirty="0">
              <a:solidFill>
                <a:srgbClr val="10171E"/>
              </a:solidFill>
              <a:latin typeface="NOVA FLAT" panose="020C0504020404060204" pitchFamily="34" charset="77"/>
            </a:endParaRPr>
          </a:p>
        </p:txBody>
      </p:sp>
      <p:pic>
        <p:nvPicPr>
          <p:cNvPr id="4" name="Picture 3">
            <a:extLst>
              <a:ext uri="{FF2B5EF4-FFF2-40B4-BE49-F238E27FC236}">
                <a16:creationId xmlns:a16="http://schemas.microsoft.com/office/drawing/2014/main" id="{A092B250-EFFC-F9C1-05C3-C2779687092F}"/>
              </a:ext>
            </a:extLst>
          </p:cNvPr>
          <p:cNvPicPr>
            <a:picLocks noChangeAspect="1"/>
          </p:cNvPicPr>
          <p:nvPr/>
        </p:nvPicPr>
        <p:blipFill>
          <a:blip r:embed="rId4"/>
          <a:stretch>
            <a:fillRect/>
          </a:stretch>
        </p:blipFill>
        <p:spPr>
          <a:xfrm>
            <a:off x="2910116" y="961883"/>
            <a:ext cx="6551384" cy="5789364"/>
          </a:xfrm>
          <a:prstGeom prst="rect">
            <a:avLst/>
          </a:prstGeom>
        </p:spPr>
      </p:pic>
    </p:spTree>
    <p:extLst>
      <p:ext uri="{BB962C8B-B14F-4D97-AF65-F5344CB8AC3E}">
        <p14:creationId xmlns:p14="http://schemas.microsoft.com/office/powerpoint/2010/main" val="1129433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663E2-67CE-0763-25B2-195FDEEA0328}"/>
              </a:ext>
            </a:extLst>
          </p:cNvPr>
          <p:cNvSpPr>
            <a:spLocks noGrp="1"/>
          </p:cNvSpPr>
          <p:nvPr>
            <p:ph type="title"/>
          </p:nvPr>
        </p:nvSpPr>
        <p:spPr>
          <a:xfrm>
            <a:off x="1143001" y="3044218"/>
            <a:ext cx="9905998" cy="1478570"/>
          </a:xfrm>
        </p:spPr>
        <p:txBody>
          <a:bodyPr/>
          <a:lstStyle/>
          <a:p>
            <a:r>
              <a:rPr lang="en-DK" dirty="0"/>
              <a:t>EVENT LOGGING</a:t>
            </a:r>
          </a:p>
        </p:txBody>
      </p:sp>
    </p:spTree>
    <p:extLst>
      <p:ext uri="{BB962C8B-B14F-4D97-AF65-F5344CB8AC3E}">
        <p14:creationId xmlns:p14="http://schemas.microsoft.com/office/powerpoint/2010/main" val="1527462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257648" y="448467"/>
            <a:ext cx="8927752" cy="874258"/>
          </a:xfrm>
        </p:spPr>
        <p:txBody>
          <a:bodyPr>
            <a:normAutofit/>
          </a:bodyPr>
          <a:lstStyle/>
          <a:p>
            <a:r>
              <a:rPr lang="en-GB" b="0" i="0" u="none" strike="noStrike" dirty="0">
                <a:solidFill>
                  <a:srgbClr val="10171E"/>
                </a:solidFill>
                <a:effectLst/>
                <a:latin typeface="NOVA FLAT" panose="020C0504020404060204" pitchFamily="34" charset="77"/>
              </a:rPr>
              <a:t>EVENT LOGGING</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6CD92A-2A1B-4AA1-B485-642FB797A7AA}"/>
              </a:ext>
            </a:extLst>
          </p:cNvPr>
          <p:cNvSpPr txBox="1">
            <a:spLocks/>
          </p:cNvSpPr>
          <p:nvPr/>
        </p:nvSpPr>
        <p:spPr>
          <a:xfrm>
            <a:off x="1257648" y="1443169"/>
            <a:ext cx="10591452" cy="385273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buFont typeface="Arial" panose="020B0604020202020204" pitchFamily="34" charset="0"/>
              <a:buChar char="•"/>
            </a:pPr>
            <a:r>
              <a:rPr lang="en-GB" sz="2000" dirty="0">
                <a:solidFill>
                  <a:srgbClr val="0E0857"/>
                </a:solidFill>
              </a:rPr>
              <a:t>System event loggers are software tools designed to capture and store information about significant occurrences within a computer system. These events can be generated by various sources, including:</a:t>
            </a:r>
          </a:p>
          <a:p>
            <a:pPr lvl="1"/>
            <a:r>
              <a:rPr lang="en-GB" sz="1600" b="1" dirty="0">
                <a:solidFill>
                  <a:srgbClr val="0E0857"/>
                </a:solidFill>
              </a:rPr>
              <a:t>Hardware</a:t>
            </a:r>
            <a:r>
              <a:rPr lang="en-GB" sz="1600" dirty="0">
                <a:solidFill>
                  <a:srgbClr val="0E0857"/>
                </a:solidFill>
              </a:rPr>
              <a:t>: Events related to hardware devices like connecting or disconnecting a USB drive, a printer running out of toner, or a fan malfunction.</a:t>
            </a:r>
          </a:p>
          <a:p>
            <a:pPr lvl="1"/>
            <a:r>
              <a:rPr lang="en-GB" sz="1600" b="1" dirty="0">
                <a:solidFill>
                  <a:srgbClr val="0E0857"/>
                </a:solidFill>
              </a:rPr>
              <a:t>Software</a:t>
            </a:r>
            <a:r>
              <a:rPr lang="en-GB" sz="1600" dirty="0">
                <a:solidFill>
                  <a:srgbClr val="0E0857"/>
                </a:solidFill>
              </a:rPr>
              <a:t>: Events related to programs, such as application crashes, successful installations, or software updates</a:t>
            </a:r>
          </a:p>
          <a:p>
            <a:pPr lvl="1"/>
            <a:r>
              <a:rPr lang="en-GB" sz="1600" b="1" dirty="0">
                <a:solidFill>
                  <a:srgbClr val="0E0857"/>
                </a:solidFill>
              </a:rPr>
              <a:t>Security</a:t>
            </a:r>
            <a:r>
              <a:rPr lang="en-GB" sz="1600" dirty="0">
                <a:solidFill>
                  <a:srgbClr val="0E0857"/>
                </a:solidFill>
              </a:rPr>
              <a:t>: Events related to security activities, including login attempts, failed password entries, or attempts to access unauthorized files.</a:t>
            </a:r>
          </a:p>
          <a:p>
            <a:pPr lvl="1"/>
            <a:r>
              <a:rPr lang="en-GB" sz="1600" b="1" dirty="0">
                <a:solidFill>
                  <a:srgbClr val="0E0857"/>
                </a:solidFill>
              </a:rPr>
              <a:t>System</a:t>
            </a:r>
            <a:r>
              <a:rPr lang="en-GB" sz="1600" dirty="0">
                <a:solidFill>
                  <a:srgbClr val="0E0857"/>
                </a:solidFill>
              </a:rPr>
              <a:t>: Events related to the operating system itself, like system </a:t>
            </a:r>
            <a:r>
              <a:rPr lang="en-GB" sz="1600" dirty="0" err="1">
                <a:solidFill>
                  <a:srgbClr val="0E0857"/>
                </a:solidFill>
              </a:rPr>
              <a:t>startup</a:t>
            </a:r>
            <a:r>
              <a:rPr lang="en-GB" sz="1600" dirty="0">
                <a:solidFill>
                  <a:srgbClr val="0E0857"/>
                </a:solidFill>
              </a:rPr>
              <a:t> and shutdown, configuration changes, or resource usage.</a:t>
            </a:r>
          </a:p>
        </p:txBody>
      </p:sp>
    </p:spTree>
    <p:extLst>
      <p:ext uri="{BB962C8B-B14F-4D97-AF65-F5344CB8AC3E}">
        <p14:creationId xmlns:p14="http://schemas.microsoft.com/office/powerpoint/2010/main" val="996461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257648" y="448467"/>
            <a:ext cx="8927752" cy="874258"/>
          </a:xfrm>
        </p:spPr>
        <p:txBody>
          <a:bodyPr>
            <a:normAutofit/>
          </a:bodyPr>
          <a:lstStyle/>
          <a:p>
            <a:r>
              <a:rPr lang="en-GB" b="0" i="0" u="none" strike="noStrike" dirty="0">
                <a:solidFill>
                  <a:srgbClr val="10171E"/>
                </a:solidFill>
                <a:effectLst/>
                <a:latin typeface="NOVA FLAT" panose="020C0504020404060204" pitchFamily="34" charset="77"/>
              </a:rPr>
              <a:t>EVENT LOGGING – DEFAULT Loggers</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6CD92A-2A1B-4AA1-B485-642FB797A7AA}"/>
              </a:ext>
            </a:extLst>
          </p:cNvPr>
          <p:cNvSpPr txBox="1">
            <a:spLocks/>
          </p:cNvSpPr>
          <p:nvPr/>
        </p:nvSpPr>
        <p:spPr>
          <a:xfrm>
            <a:off x="1199209" y="1322725"/>
            <a:ext cx="10591452" cy="4649680"/>
          </a:xfrm>
          <a:prstGeom prst="rect">
            <a:avLst/>
          </a:prstGeom>
        </p:spPr>
        <p:txBody>
          <a:bodyPr vert="horz" lIns="91440" tIns="45720" rIns="91440" bIns="45720" rtlCol="0">
            <a:normAutofit fontScale="92500" lnSpcReduction="20000"/>
          </a:bodyPr>
          <a:lstStyle>
            <a:defPPr>
              <a:defRPr lang="en-US"/>
            </a:defPPr>
            <a:lvl1pPr marL="228600" indent="-228600" defTabSz="914400">
              <a:lnSpc>
                <a:spcPct val="120000"/>
              </a:lnSpc>
              <a:spcBef>
                <a:spcPts val="1000"/>
              </a:spcBef>
              <a:buSzPct val="125000"/>
              <a:buFont typeface="Arial" panose="020B0604020202020204" pitchFamily="34" charset="0"/>
              <a:buChar char="•"/>
              <a:defRPr sz="2000">
                <a:solidFill>
                  <a:srgbClr val="0E0857"/>
                </a:solidFill>
              </a:defRPr>
            </a:lvl1pPr>
            <a:lvl2pPr marL="685800" lvl="1" indent="-228600" defTabSz="914400">
              <a:lnSpc>
                <a:spcPct val="120000"/>
              </a:lnSpc>
              <a:spcBef>
                <a:spcPts val="500"/>
              </a:spcBef>
              <a:buSzPct val="125000"/>
              <a:buFont typeface="Arial" panose="020B0604020202020204" pitchFamily="34" charset="0"/>
              <a:buChar char="•"/>
              <a:defRPr sz="1600" b="1">
                <a:solidFill>
                  <a:srgbClr val="0E0857"/>
                </a:solidFill>
              </a:defRPr>
            </a:lvl2pPr>
            <a:lvl3pPr marL="1143000" indent="-228600" defTabSz="914400">
              <a:lnSpc>
                <a:spcPct val="120000"/>
              </a:lnSpc>
              <a:spcBef>
                <a:spcPts val="500"/>
              </a:spcBef>
              <a:buSzPct val="125000"/>
              <a:buFont typeface="Arial" panose="020B0604020202020204" pitchFamily="34" charset="0"/>
              <a:buChar char="•"/>
            </a:lvl3pPr>
            <a:lvl4pPr marL="1600200" indent="-228600" defTabSz="914400">
              <a:lnSpc>
                <a:spcPct val="120000"/>
              </a:lnSpc>
              <a:spcBef>
                <a:spcPts val="500"/>
              </a:spcBef>
              <a:buSzPct val="125000"/>
              <a:buFont typeface="Arial" panose="020B0604020202020204" pitchFamily="34" charset="0"/>
              <a:buChar char="•"/>
              <a:defRPr sz="1600"/>
            </a:lvl4pPr>
            <a:lvl5pPr marL="2057400" indent="-228600" defTabSz="914400">
              <a:lnSpc>
                <a:spcPct val="120000"/>
              </a:lnSpc>
              <a:spcBef>
                <a:spcPts val="500"/>
              </a:spcBef>
              <a:buSzPct val="125000"/>
              <a:buFont typeface="Arial" panose="020B0604020202020204" pitchFamily="34" charset="0"/>
              <a:buChar char="•"/>
              <a:defRPr sz="1600"/>
            </a:lvl5pPr>
            <a:lvl6pPr marL="2514600" indent="-228600" defTabSz="914400">
              <a:lnSpc>
                <a:spcPct val="120000"/>
              </a:lnSpc>
              <a:spcBef>
                <a:spcPts val="500"/>
              </a:spcBef>
              <a:buSzPct val="125000"/>
              <a:buFont typeface="Arial" panose="020B0604020202020204" pitchFamily="34" charset="0"/>
              <a:buChar char="•"/>
              <a:defRPr sz="1400"/>
            </a:lvl6pPr>
            <a:lvl7pPr marL="2971800" indent="-228600" defTabSz="914400">
              <a:lnSpc>
                <a:spcPct val="120000"/>
              </a:lnSpc>
              <a:spcBef>
                <a:spcPts val="500"/>
              </a:spcBef>
              <a:buSzPct val="125000"/>
              <a:buFont typeface="Arial" panose="020B0604020202020204" pitchFamily="34" charset="0"/>
              <a:buChar char="•"/>
              <a:defRPr sz="1400"/>
            </a:lvl7pPr>
            <a:lvl8pPr marL="3429000" indent="-228600" defTabSz="914400">
              <a:lnSpc>
                <a:spcPct val="120000"/>
              </a:lnSpc>
              <a:spcBef>
                <a:spcPts val="500"/>
              </a:spcBef>
              <a:buSzPct val="125000"/>
              <a:buFont typeface="Arial" panose="020B0604020202020204" pitchFamily="34" charset="0"/>
              <a:buChar char="•"/>
              <a:defRPr sz="1400"/>
            </a:lvl8pPr>
            <a:lvl9pPr marL="3886200" indent="-228600" defTabSz="914400">
              <a:lnSpc>
                <a:spcPct val="120000"/>
              </a:lnSpc>
              <a:spcBef>
                <a:spcPts val="500"/>
              </a:spcBef>
              <a:buSzPct val="125000"/>
              <a:buFont typeface="Arial" panose="020B0604020202020204" pitchFamily="34" charset="0"/>
              <a:buChar char="•"/>
              <a:defRPr sz="1400"/>
            </a:lvl9pPr>
          </a:lstStyle>
          <a:p>
            <a:r>
              <a:rPr lang="en-GB" b="1" dirty="0"/>
              <a:t>Windows</a:t>
            </a:r>
            <a:r>
              <a:rPr lang="en-GB" dirty="0"/>
              <a:t>:</a:t>
            </a:r>
          </a:p>
          <a:p>
            <a:pPr lvl="1"/>
            <a:r>
              <a:rPr lang="en-GB" dirty="0"/>
              <a:t>Windows Event Log</a:t>
            </a:r>
            <a:r>
              <a:rPr lang="en-GB" b="0" dirty="0"/>
              <a:t>: The primary event logging mechanism on Windows systems. It records events generated by the operating system, applications, and security events. The Event Viewer tool provides a graphical interface to view, filter, and manage event logs.</a:t>
            </a:r>
          </a:p>
          <a:p>
            <a:r>
              <a:rPr lang="en-GB" b="1" dirty="0"/>
              <a:t>Linux</a:t>
            </a:r>
            <a:r>
              <a:rPr lang="en-GB" dirty="0"/>
              <a:t>:</a:t>
            </a:r>
          </a:p>
          <a:p>
            <a:pPr lvl="1"/>
            <a:r>
              <a:rPr lang="en-GB" dirty="0"/>
              <a:t>Syslog</a:t>
            </a:r>
            <a:r>
              <a:rPr lang="en-GB" b="0" dirty="0"/>
              <a:t>: A standard logging system used by many Linux distributions. Syslog collects log messages from various system components and applications and stores them in text-based log files located in directories like /var/log. Tools like syslog or syslog-ng are often used to manage syslog messages.</a:t>
            </a:r>
          </a:p>
          <a:p>
            <a:pPr lvl="1"/>
            <a:r>
              <a:rPr lang="en-GB" dirty="0" err="1"/>
              <a:t>systemd</a:t>
            </a:r>
            <a:r>
              <a:rPr lang="en-GB" b="0" dirty="0"/>
              <a:t> </a:t>
            </a:r>
            <a:r>
              <a:rPr lang="en-GB" dirty="0"/>
              <a:t>journal: </a:t>
            </a:r>
            <a:r>
              <a:rPr lang="en-GB" b="0" dirty="0"/>
              <a:t>A modern logging system used by distributions adopting </a:t>
            </a:r>
            <a:r>
              <a:rPr lang="en-GB" b="0" dirty="0" err="1"/>
              <a:t>systemd</a:t>
            </a:r>
            <a:r>
              <a:rPr lang="en-GB" b="0" dirty="0"/>
              <a:t>. It stores log messages in a binary format, allowing for structured logging and efficient querying. The </a:t>
            </a:r>
            <a:r>
              <a:rPr lang="en-GB" b="0" dirty="0" err="1"/>
              <a:t>journalctl</a:t>
            </a:r>
            <a:r>
              <a:rPr lang="en-GB" b="0" dirty="0"/>
              <a:t> command is used to query and view </a:t>
            </a:r>
            <a:r>
              <a:rPr lang="en-GB" b="0" dirty="0" err="1"/>
              <a:t>systemd</a:t>
            </a:r>
            <a:r>
              <a:rPr lang="en-GB" b="0" dirty="0"/>
              <a:t> journal entries.</a:t>
            </a:r>
          </a:p>
          <a:p>
            <a:r>
              <a:rPr lang="en-GB" b="1" dirty="0"/>
              <a:t>OSX</a:t>
            </a:r>
            <a:r>
              <a:rPr lang="en-GB" dirty="0"/>
              <a:t>:</a:t>
            </a:r>
          </a:p>
          <a:p>
            <a:pPr lvl="1"/>
            <a:r>
              <a:rPr lang="en-GB" dirty="0"/>
              <a:t>Unified Logging System</a:t>
            </a:r>
            <a:r>
              <a:rPr lang="en-GB" b="0" dirty="0"/>
              <a:t>: OSX uses a unified logging system to record system events, errors, and diagnostic information. Logs are stored in text-based files located in directories such as /var/log. Common log files include </a:t>
            </a:r>
            <a:r>
              <a:rPr lang="en-GB" b="0" dirty="0" err="1"/>
              <a:t>system.log</a:t>
            </a:r>
            <a:r>
              <a:rPr lang="en-GB" b="0" dirty="0"/>
              <a:t>, </a:t>
            </a:r>
            <a:r>
              <a:rPr lang="en-GB" b="0" dirty="0" err="1"/>
              <a:t>kernel.log</a:t>
            </a:r>
            <a:r>
              <a:rPr lang="en-GB" b="0" dirty="0"/>
              <a:t>, and </a:t>
            </a:r>
            <a:r>
              <a:rPr lang="en-GB" b="0" dirty="0" err="1"/>
              <a:t>secure.log</a:t>
            </a:r>
            <a:r>
              <a:rPr lang="en-GB" b="0" dirty="0"/>
              <a:t>. The Console application provides a graphical interface for viewing and managing logs, while command-line tools like log, log stream, and syslog offer additional capabilities for accessing and querying logs.</a:t>
            </a:r>
          </a:p>
          <a:p>
            <a:pPr marL="0" indent="0">
              <a:buNone/>
            </a:pPr>
            <a:endParaRPr lang="en-GB" dirty="0"/>
          </a:p>
        </p:txBody>
      </p:sp>
    </p:spTree>
    <p:extLst>
      <p:ext uri="{BB962C8B-B14F-4D97-AF65-F5344CB8AC3E}">
        <p14:creationId xmlns:p14="http://schemas.microsoft.com/office/powerpoint/2010/main" val="3148622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2E908-2160-197D-E1E0-CB14C85BAE3C}"/>
              </a:ext>
            </a:extLst>
          </p:cNvPr>
          <p:cNvSpPr>
            <a:spLocks noGrp="1"/>
          </p:cNvSpPr>
          <p:nvPr>
            <p:ph type="title"/>
          </p:nvPr>
        </p:nvSpPr>
        <p:spPr/>
        <p:txBody>
          <a:bodyPr/>
          <a:lstStyle/>
          <a:p>
            <a:r>
              <a:rPr lang="en-DK" dirty="0"/>
              <a:t>SYSTEM Loggers - ACTIVITY</a:t>
            </a:r>
          </a:p>
        </p:txBody>
      </p:sp>
      <p:sp>
        <p:nvSpPr>
          <p:cNvPr id="3" name="Content Placeholder 2">
            <a:extLst>
              <a:ext uri="{FF2B5EF4-FFF2-40B4-BE49-F238E27FC236}">
                <a16:creationId xmlns:a16="http://schemas.microsoft.com/office/drawing/2014/main" id="{FBC393C5-26CF-CFE8-BFD9-4D6B03A7EF9F}"/>
              </a:ext>
            </a:extLst>
          </p:cNvPr>
          <p:cNvSpPr>
            <a:spLocks noGrp="1"/>
          </p:cNvSpPr>
          <p:nvPr>
            <p:ph idx="1"/>
          </p:nvPr>
        </p:nvSpPr>
        <p:spPr>
          <a:xfrm>
            <a:off x="1141412" y="2249487"/>
            <a:ext cx="9905999" cy="2335213"/>
          </a:xfrm>
        </p:spPr>
        <p:txBody>
          <a:bodyPr/>
          <a:lstStyle/>
          <a:p>
            <a:r>
              <a:rPr lang="en-DK" dirty="0"/>
              <a:t>Open a System Event Log from your OS</a:t>
            </a:r>
          </a:p>
          <a:p>
            <a:r>
              <a:rPr lang="en-DK" dirty="0"/>
              <a:t>Windows – Click on Start&gt;Event Viewer</a:t>
            </a:r>
          </a:p>
          <a:p>
            <a:r>
              <a:rPr lang="en-DK" dirty="0"/>
              <a:t>L</a:t>
            </a:r>
            <a:r>
              <a:rPr lang="en-GB" dirty="0" err="1"/>
              <a:t>i</a:t>
            </a:r>
            <a:r>
              <a:rPr lang="en-DK" dirty="0"/>
              <a:t>nux – Terminal&gt; cd</a:t>
            </a:r>
            <a:r>
              <a:rPr lang="en-GB" b="0" dirty="0"/>
              <a:t> /var/log/journal &gt; ls &gt; nano ****.log</a:t>
            </a:r>
            <a:endParaRPr lang="en-DK" dirty="0"/>
          </a:p>
          <a:p>
            <a:r>
              <a:rPr lang="en-DK" dirty="0"/>
              <a:t>OSX - Terminal&gt; cd</a:t>
            </a:r>
            <a:r>
              <a:rPr lang="en-GB" b="0" dirty="0"/>
              <a:t> /var/log/ &gt; tail -10 </a:t>
            </a:r>
            <a:r>
              <a:rPr lang="en-GB" b="0" dirty="0" err="1"/>
              <a:t>appdiagnostics.log</a:t>
            </a:r>
            <a:endParaRPr lang="en-DK" dirty="0"/>
          </a:p>
          <a:p>
            <a:endParaRPr lang="en-DK" dirty="0"/>
          </a:p>
          <a:p>
            <a:endParaRPr lang="en-DK" dirty="0"/>
          </a:p>
        </p:txBody>
      </p:sp>
    </p:spTree>
    <p:extLst>
      <p:ext uri="{BB962C8B-B14F-4D97-AF65-F5344CB8AC3E}">
        <p14:creationId xmlns:p14="http://schemas.microsoft.com/office/powerpoint/2010/main" val="2857507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1D4F8-110A-E49A-86E9-75A7759F7845}"/>
              </a:ext>
            </a:extLst>
          </p:cNvPr>
          <p:cNvSpPr>
            <a:spLocks noGrp="1"/>
          </p:cNvSpPr>
          <p:nvPr>
            <p:ph type="title"/>
          </p:nvPr>
        </p:nvSpPr>
        <p:spPr>
          <a:xfrm>
            <a:off x="914401" y="3213100"/>
            <a:ext cx="9905998" cy="1478570"/>
          </a:xfrm>
        </p:spPr>
        <p:txBody>
          <a:bodyPr/>
          <a:lstStyle/>
          <a:p>
            <a:r>
              <a:rPr lang="en-DK" dirty="0"/>
              <a:t>Analysers</a:t>
            </a:r>
          </a:p>
        </p:txBody>
      </p:sp>
    </p:spTree>
    <p:extLst>
      <p:ext uri="{BB962C8B-B14F-4D97-AF65-F5344CB8AC3E}">
        <p14:creationId xmlns:p14="http://schemas.microsoft.com/office/powerpoint/2010/main" val="290724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996009" y="88900"/>
            <a:ext cx="6110868" cy="874258"/>
          </a:xfrm>
        </p:spPr>
        <p:txBody>
          <a:bodyPr>
            <a:normAutofit/>
          </a:bodyPr>
          <a:lstStyle/>
          <a:p>
            <a:r>
              <a:rPr lang="en-GB" b="0" i="0" u="none" strike="noStrike" dirty="0">
                <a:solidFill>
                  <a:srgbClr val="10171E"/>
                </a:solidFill>
                <a:effectLst/>
                <a:latin typeface="NOVA FLAT" panose="020C0504020404060204" pitchFamily="34" charset="77"/>
              </a:rPr>
              <a:t>Analysis Tools</a:t>
            </a:r>
            <a:endParaRPr lang="en-DK" dirty="0">
              <a:solidFill>
                <a:srgbClr val="10171E"/>
              </a:solidFill>
              <a:latin typeface="NOVA FLAT" panose="020C0504020404060204" pitchFamily="34" charset="77"/>
            </a:endParaRPr>
          </a:p>
        </p:txBody>
      </p:sp>
      <p:graphicFrame>
        <p:nvGraphicFramePr>
          <p:cNvPr id="4" name="Table 3">
            <a:extLst>
              <a:ext uri="{FF2B5EF4-FFF2-40B4-BE49-F238E27FC236}">
                <a16:creationId xmlns:a16="http://schemas.microsoft.com/office/drawing/2014/main" id="{1E0F489C-6E4D-1C7D-70BF-6CE8C19DB198}"/>
              </a:ext>
            </a:extLst>
          </p:cNvPr>
          <p:cNvGraphicFramePr>
            <a:graphicFrameLocks noGrp="1"/>
          </p:cNvGraphicFramePr>
          <p:nvPr>
            <p:extLst>
              <p:ext uri="{D42A27DB-BD31-4B8C-83A1-F6EECF244321}">
                <p14:modId xmlns:p14="http://schemas.microsoft.com/office/powerpoint/2010/main" val="1025586516"/>
              </p:ext>
            </p:extLst>
          </p:nvPr>
        </p:nvGraphicFramePr>
        <p:xfrm>
          <a:off x="996009" y="989351"/>
          <a:ext cx="10586391" cy="3858033"/>
        </p:xfrm>
        <a:graphic>
          <a:graphicData uri="http://schemas.openxmlformats.org/drawingml/2006/table">
            <a:tbl>
              <a:tblPr firstRow="1" bandRow="1">
                <a:tableStyleId>{5C22544A-7EE6-4342-B048-85BDC9FD1C3A}</a:tableStyleId>
              </a:tblPr>
              <a:tblGrid>
                <a:gridCol w="1706228">
                  <a:extLst>
                    <a:ext uri="{9D8B030D-6E8A-4147-A177-3AD203B41FA5}">
                      <a16:colId xmlns:a16="http://schemas.microsoft.com/office/drawing/2014/main" val="3136809867"/>
                    </a:ext>
                  </a:extLst>
                </a:gridCol>
                <a:gridCol w="8880163">
                  <a:extLst>
                    <a:ext uri="{9D8B030D-6E8A-4147-A177-3AD203B41FA5}">
                      <a16:colId xmlns:a16="http://schemas.microsoft.com/office/drawing/2014/main" val="1832179875"/>
                    </a:ext>
                  </a:extLst>
                </a:gridCol>
              </a:tblGrid>
              <a:tr h="393897">
                <a:tc>
                  <a:txBody>
                    <a:bodyPr/>
                    <a:lstStyle/>
                    <a:p>
                      <a:pPr algn="ctr"/>
                      <a:r>
                        <a:rPr lang="en-DK" sz="1400" dirty="0"/>
                        <a:t>Name</a:t>
                      </a:r>
                    </a:p>
                  </a:txBody>
                  <a:tcPr/>
                </a:tc>
                <a:tc>
                  <a:txBody>
                    <a:bodyPr/>
                    <a:lstStyle/>
                    <a:p>
                      <a:pPr algn="ctr"/>
                      <a:r>
                        <a:rPr lang="en-DK" sz="1400" dirty="0"/>
                        <a:t>Description</a:t>
                      </a:r>
                    </a:p>
                  </a:txBody>
                  <a:tcPr/>
                </a:tc>
                <a:extLst>
                  <a:ext uri="{0D108BD9-81ED-4DB2-BD59-A6C34878D82A}">
                    <a16:rowId xmlns:a16="http://schemas.microsoft.com/office/drawing/2014/main" val="43258540"/>
                  </a:ext>
                </a:extLst>
              </a:tr>
              <a:tr h="550377">
                <a:tc>
                  <a:txBody>
                    <a:bodyPr/>
                    <a:lstStyle/>
                    <a:p>
                      <a:r>
                        <a:rPr lang="en-GB" sz="1400" dirty="0"/>
                        <a:t>S</a:t>
                      </a:r>
                      <a:r>
                        <a:rPr lang="en-DK" sz="1400" dirty="0"/>
                        <a:t>yslog-ng</a:t>
                      </a:r>
                    </a:p>
                  </a:txBody>
                  <a:tcPr/>
                </a:tc>
                <a:tc>
                  <a:txBody>
                    <a:bodyPr/>
                    <a:lstStyle/>
                    <a:p>
                      <a:r>
                        <a:rPr lang="en-GB" sz="1400" b="0" i="0" kern="1200" dirty="0">
                          <a:solidFill>
                            <a:schemeClr val="dk1"/>
                          </a:solidFill>
                          <a:effectLst/>
                          <a:latin typeface="+mn-lt"/>
                          <a:ea typeface="+mn-ea"/>
                          <a:cs typeface="+mn-cs"/>
                        </a:rPr>
                        <a:t>open-source syslog server offers more advanced log management capabilities compared to the standard syslog daemon. It provides features like filtering, routing, and integration with various analysis tools</a:t>
                      </a:r>
                      <a:endParaRPr lang="en-DK" sz="1400" b="0" i="0" kern="1200" dirty="0">
                        <a:solidFill>
                          <a:schemeClr val="dk1"/>
                        </a:solidFill>
                        <a:effectLst/>
                        <a:latin typeface="+mn-lt"/>
                        <a:ea typeface="+mn-ea"/>
                        <a:cs typeface="+mn-cs"/>
                      </a:endParaRPr>
                    </a:p>
                  </a:txBody>
                  <a:tcPr/>
                </a:tc>
                <a:extLst>
                  <a:ext uri="{0D108BD9-81ED-4DB2-BD59-A6C34878D82A}">
                    <a16:rowId xmlns:a16="http://schemas.microsoft.com/office/drawing/2014/main" val="483714303"/>
                  </a:ext>
                </a:extLst>
              </a:tr>
              <a:tr h="393897">
                <a:tc>
                  <a:txBody>
                    <a:bodyPr/>
                    <a:lstStyle/>
                    <a:p>
                      <a:r>
                        <a:rPr lang="en-DK" sz="1400" dirty="0"/>
                        <a:t>Elastic ELK Stack</a:t>
                      </a:r>
                    </a:p>
                  </a:txBody>
                  <a:tcPr/>
                </a:tc>
                <a:tc>
                  <a:txBody>
                    <a:bodyPr/>
                    <a:lstStyle/>
                    <a:p>
                      <a:r>
                        <a:rPr lang="en-GB" sz="1400" b="0" i="0" kern="1200" dirty="0">
                          <a:solidFill>
                            <a:schemeClr val="dk1"/>
                          </a:solidFill>
                          <a:effectLst/>
                          <a:latin typeface="+mn-lt"/>
                          <a:ea typeface="+mn-ea"/>
                          <a:cs typeface="+mn-cs"/>
                        </a:rPr>
                        <a:t>Combination of Elasticsearch, Logstash, and Kibana for log analysis, visualization, and monitoring.</a:t>
                      </a:r>
                      <a:endParaRPr lang="en-DK" sz="1400" dirty="0"/>
                    </a:p>
                  </a:txBody>
                  <a:tcPr/>
                </a:tc>
                <a:extLst>
                  <a:ext uri="{0D108BD9-81ED-4DB2-BD59-A6C34878D82A}">
                    <a16:rowId xmlns:a16="http://schemas.microsoft.com/office/drawing/2014/main" val="3626541286"/>
                  </a:ext>
                </a:extLst>
              </a:tr>
              <a:tr h="393897">
                <a:tc>
                  <a:txBody>
                    <a:bodyPr/>
                    <a:lstStyle/>
                    <a:p>
                      <a:r>
                        <a:rPr lang="en-DK" sz="1400" dirty="0"/>
                        <a:t>Graphana Loki</a:t>
                      </a:r>
                    </a:p>
                  </a:txBody>
                  <a:tcPr/>
                </a:tc>
                <a:tc>
                  <a:txBody>
                    <a:bodyPr/>
                    <a:lstStyle/>
                    <a:p>
                      <a:r>
                        <a:rPr lang="en-GB" sz="1400" b="0" i="0" kern="1200" dirty="0">
                          <a:solidFill>
                            <a:schemeClr val="dk1"/>
                          </a:solidFill>
                          <a:effectLst/>
                          <a:latin typeface="+mn-lt"/>
                          <a:ea typeface="+mn-ea"/>
                          <a:cs typeface="+mn-cs"/>
                        </a:rPr>
                        <a:t>Log aggregation system with querying and visualization capabilities, suitable for log analysis and monitoring.</a:t>
                      </a:r>
                      <a:endParaRPr lang="en-DK" sz="1400" dirty="0"/>
                    </a:p>
                  </a:txBody>
                  <a:tcPr/>
                </a:tc>
                <a:extLst>
                  <a:ext uri="{0D108BD9-81ED-4DB2-BD59-A6C34878D82A}">
                    <a16:rowId xmlns:a16="http://schemas.microsoft.com/office/drawing/2014/main" val="1955035180"/>
                  </a:ext>
                </a:extLst>
              </a:tr>
              <a:tr h="393897">
                <a:tc>
                  <a:txBody>
                    <a:bodyPr/>
                    <a:lstStyle/>
                    <a:p>
                      <a:r>
                        <a:rPr lang="en-DK" sz="1400" dirty="0"/>
                        <a:t>Graylog</a:t>
                      </a:r>
                    </a:p>
                  </a:txBody>
                  <a:tcPr/>
                </a:tc>
                <a:tc>
                  <a:txBody>
                    <a:bodyPr/>
                    <a:lstStyle/>
                    <a:p>
                      <a:r>
                        <a:rPr lang="en-GB" sz="1400" b="0" i="0" kern="1200" dirty="0">
                          <a:solidFill>
                            <a:schemeClr val="dk1"/>
                          </a:solidFill>
                          <a:effectLst/>
                          <a:latin typeface="+mn-lt"/>
                          <a:ea typeface="+mn-ea"/>
                          <a:cs typeface="+mn-cs"/>
                        </a:rPr>
                        <a:t>Centralized log management platform with search, filtering, alerting, and reporting features for log analysis.</a:t>
                      </a:r>
                      <a:endParaRPr lang="en-DK" sz="1400" dirty="0"/>
                    </a:p>
                  </a:txBody>
                  <a:tcPr/>
                </a:tc>
                <a:extLst>
                  <a:ext uri="{0D108BD9-81ED-4DB2-BD59-A6C34878D82A}">
                    <a16:rowId xmlns:a16="http://schemas.microsoft.com/office/drawing/2014/main" val="1572140696"/>
                  </a:ext>
                </a:extLst>
              </a:tr>
              <a:tr h="393897">
                <a:tc>
                  <a:txBody>
                    <a:bodyPr/>
                    <a:lstStyle/>
                    <a:p>
                      <a:r>
                        <a:rPr lang="en-GB" sz="1400" b="0" i="0" kern="1200" dirty="0">
                          <a:solidFill>
                            <a:schemeClr val="dk1"/>
                          </a:solidFill>
                          <a:effectLst/>
                          <a:latin typeface="+mn-lt"/>
                          <a:ea typeface="+mn-ea"/>
                          <a:cs typeface="+mn-cs"/>
                        </a:rPr>
                        <a:t>Apache </a:t>
                      </a:r>
                      <a:r>
                        <a:rPr lang="en-GB" sz="1400" b="0" i="0" kern="1200" dirty="0" err="1">
                          <a:solidFill>
                            <a:schemeClr val="dk1"/>
                          </a:solidFill>
                          <a:effectLst/>
                          <a:latin typeface="+mn-lt"/>
                          <a:ea typeface="+mn-ea"/>
                          <a:cs typeface="+mn-cs"/>
                        </a:rPr>
                        <a:t>Metron</a:t>
                      </a:r>
                      <a:endParaRPr lang="en-DK" sz="1400" dirty="0"/>
                    </a:p>
                  </a:txBody>
                  <a:tcPr/>
                </a:tc>
                <a:tc>
                  <a:txBody>
                    <a:bodyPr/>
                    <a:lstStyle/>
                    <a:p>
                      <a:r>
                        <a:rPr lang="en-GB" sz="1400" b="0" i="0" kern="1200" dirty="0">
                          <a:solidFill>
                            <a:schemeClr val="dk1"/>
                          </a:solidFill>
                          <a:effectLst/>
                          <a:latin typeface="+mn-lt"/>
                          <a:ea typeface="+mn-ea"/>
                          <a:cs typeface="+mn-cs"/>
                        </a:rPr>
                        <a:t>Cybersecurity platform for log analysis, threat detection, and incident response, with advanced analytics capabilities.</a:t>
                      </a:r>
                      <a:endParaRPr lang="en-DK" sz="1400" dirty="0"/>
                    </a:p>
                  </a:txBody>
                  <a:tcPr/>
                </a:tc>
                <a:extLst>
                  <a:ext uri="{0D108BD9-81ED-4DB2-BD59-A6C34878D82A}">
                    <a16:rowId xmlns:a16="http://schemas.microsoft.com/office/drawing/2014/main" val="3316309694"/>
                  </a:ext>
                </a:extLst>
              </a:tr>
              <a:tr h="393897">
                <a:tc>
                  <a:txBody>
                    <a:bodyPr/>
                    <a:lstStyle/>
                    <a:p>
                      <a:r>
                        <a:rPr lang="en-DK" sz="1400" dirty="0"/>
                        <a:t>Security Onion</a:t>
                      </a:r>
                    </a:p>
                  </a:txBody>
                  <a:tcPr/>
                </a:tc>
                <a:tc>
                  <a:txBody>
                    <a:bodyPr/>
                    <a:lstStyle/>
                    <a:p>
                      <a:r>
                        <a:rPr lang="en-GB" sz="1400" b="0" i="0" kern="1200" dirty="0">
                          <a:solidFill>
                            <a:schemeClr val="dk1"/>
                          </a:solidFill>
                          <a:effectLst/>
                          <a:latin typeface="+mn-lt"/>
                          <a:ea typeface="+mn-ea"/>
                          <a:cs typeface="+mn-cs"/>
                        </a:rPr>
                        <a:t>Network security monitoring and log analysis platform, pre-configured with ELK Stack for security analysis tasks.</a:t>
                      </a:r>
                      <a:endParaRPr lang="en-DK" sz="1400" dirty="0"/>
                    </a:p>
                  </a:txBody>
                  <a:tcPr/>
                </a:tc>
                <a:extLst>
                  <a:ext uri="{0D108BD9-81ED-4DB2-BD59-A6C34878D82A}">
                    <a16:rowId xmlns:a16="http://schemas.microsoft.com/office/drawing/2014/main" val="389150011"/>
                  </a:ext>
                </a:extLst>
              </a:tr>
              <a:tr h="393897">
                <a:tc>
                  <a:txBody>
                    <a:bodyPr/>
                    <a:lstStyle/>
                    <a:p>
                      <a:r>
                        <a:rPr lang="en-DK" sz="1400" dirty="0"/>
                        <a:t>Sagan</a:t>
                      </a:r>
                    </a:p>
                  </a:txBody>
                  <a:tcPr/>
                </a:tc>
                <a:tc>
                  <a:txBody>
                    <a:bodyPr/>
                    <a:lstStyle/>
                    <a:p>
                      <a:r>
                        <a:rPr lang="en-GB" sz="1400" b="0" i="0" kern="1200" dirty="0">
                          <a:solidFill>
                            <a:schemeClr val="dk1"/>
                          </a:solidFill>
                          <a:effectLst/>
                          <a:latin typeface="+mn-lt"/>
                          <a:ea typeface="+mn-ea"/>
                          <a:cs typeface="+mn-cs"/>
                        </a:rPr>
                        <a:t>Lightweight log analysis engine for real-time intrusion detection and alerting based on log data analysis.</a:t>
                      </a:r>
                      <a:endParaRPr lang="en-DK" sz="1400" dirty="0"/>
                    </a:p>
                  </a:txBody>
                  <a:tcPr/>
                </a:tc>
                <a:extLst>
                  <a:ext uri="{0D108BD9-81ED-4DB2-BD59-A6C34878D82A}">
                    <a16:rowId xmlns:a16="http://schemas.microsoft.com/office/drawing/2014/main" val="3800671306"/>
                  </a:ext>
                </a:extLst>
              </a:tr>
              <a:tr h="550377">
                <a:tc>
                  <a:txBody>
                    <a:bodyPr/>
                    <a:lstStyle/>
                    <a:p>
                      <a:r>
                        <a:rPr lang="en-DK" sz="1400" dirty="0"/>
                        <a:t>NXLog (Community)</a:t>
                      </a:r>
                    </a:p>
                  </a:txBody>
                  <a:tcPr/>
                </a:tc>
                <a:tc>
                  <a:txBody>
                    <a:bodyPr/>
                    <a:lstStyle/>
                    <a:p>
                      <a:r>
                        <a:rPr lang="en-GB" sz="1400" b="0" i="0" kern="1200" dirty="0">
                          <a:solidFill>
                            <a:schemeClr val="dk1"/>
                          </a:solidFill>
                          <a:effectLst/>
                          <a:latin typeface="+mn-lt"/>
                          <a:ea typeface="+mn-ea"/>
                          <a:cs typeface="+mn-cs"/>
                        </a:rPr>
                        <a:t>open-source, multi-platform log management solution designed to collect, process, and forward log data from various sources. It supports a wide range of log sources, including Windows Event Logs, syslog, and application logs.</a:t>
                      </a:r>
                      <a:endParaRPr lang="en-DK" sz="1400" b="1" dirty="0"/>
                    </a:p>
                  </a:txBody>
                  <a:tcPr/>
                </a:tc>
                <a:extLst>
                  <a:ext uri="{0D108BD9-81ED-4DB2-BD59-A6C34878D82A}">
                    <a16:rowId xmlns:a16="http://schemas.microsoft.com/office/drawing/2014/main" val="473031772"/>
                  </a:ext>
                </a:extLst>
              </a:tr>
            </a:tbl>
          </a:graphicData>
        </a:graphic>
      </p:graphicFrame>
    </p:spTree>
    <p:extLst>
      <p:ext uri="{BB962C8B-B14F-4D97-AF65-F5344CB8AC3E}">
        <p14:creationId xmlns:p14="http://schemas.microsoft.com/office/powerpoint/2010/main" val="1581709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37A86-9537-F6B0-AFAE-E7E8C0594E74}"/>
              </a:ext>
            </a:extLst>
          </p:cNvPr>
          <p:cNvSpPr>
            <a:spLocks noGrp="1"/>
          </p:cNvSpPr>
          <p:nvPr>
            <p:ph type="title"/>
          </p:nvPr>
        </p:nvSpPr>
        <p:spPr>
          <a:xfrm>
            <a:off x="742155" y="1431926"/>
            <a:ext cx="10707689" cy="2852737"/>
          </a:xfrm>
        </p:spPr>
        <p:txBody>
          <a:bodyPr/>
          <a:lstStyle/>
          <a:p>
            <a:r>
              <a:rPr lang="en-DK" dirty="0"/>
              <a:t>Processing:</a:t>
            </a:r>
            <a:br>
              <a:rPr lang="en-DK" dirty="0"/>
            </a:br>
            <a:r>
              <a:rPr lang="en-DK" sz="3200" dirty="0"/>
              <a:t>Security information and event management</a:t>
            </a:r>
            <a:endParaRPr lang="en-DK" dirty="0"/>
          </a:p>
        </p:txBody>
      </p:sp>
    </p:spTree>
    <p:extLst>
      <p:ext uri="{BB962C8B-B14F-4D97-AF65-F5344CB8AC3E}">
        <p14:creationId xmlns:p14="http://schemas.microsoft.com/office/powerpoint/2010/main" val="2396878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D55E3-5764-3F11-60A9-A39DFD1C8475}"/>
              </a:ext>
            </a:extLst>
          </p:cNvPr>
          <p:cNvSpPr>
            <a:spLocks noGrp="1"/>
          </p:cNvSpPr>
          <p:nvPr>
            <p:ph type="title"/>
          </p:nvPr>
        </p:nvSpPr>
        <p:spPr>
          <a:xfrm>
            <a:off x="1257648" y="372495"/>
            <a:ext cx="8318152" cy="874258"/>
          </a:xfrm>
        </p:spPr>
        <p:txBody>
          <a:bodyPr>
            <a:normAutofit/>
          </a:bodyPr>
          <a:lstStyle/>
          <a:p>
            <a:r>
              <a:rPr lang="en-GB" b="0" i="0" u="none" strike="noStrike" dirty="0">
                <a:solidFill>
                  <a:srgbClr val="10171E"/>
                </a:solidFill>
                <a:effectLst/>
                <a:latin typeface="NOVA FLAT" panose="020C0504020404060204" pitchFamily="34" charset="77"/>
              </a:rPr>
              <a:t>Security Event Processing</a:t>
            </a:r>
            <a:br>
              <a:rPr lang="en-GB" b="0" i="0" u="none" strike="noStrike" dirty="0">
                <a:solidFill>
                  <a:srgbClr val="10171E"/>
                </a:solidFill>
                <a:effectLst/>
                <a:latin typeface="NOVA FLAT" panose="020C0504020404060204" pitchFamily="34" charset="77"/>
              </a:rPr>
            </a:br>
            <a:r>
              <a:rPr lang="en-GB" sz="1400" b="1" i="0" u="none" strike="noStrike" dirty="0">
                <a:solidFill>
                  <a:srgbClr val="FF0000"/>
                </a:solidFill>
                <a:effectLst/>
                <a:latin typeface="NOVA FLAT" panose="020C0504020404060204" pitchFamily="34" charset="77"/>
              </a:rPr>
              <a:t>Level: ADVANCED (PROFESSIONAL)</a:t>
            </a:r>
            <a:endParaRPr lang="en-DK" b="1" dirty="0">
              <a:solidFill>
                <a:srgbClr val="FF0000"/>
              </a:solidFill>
              <a:latin typeface="NOVA FLAT" panose="020C0504020404060204" pitchFamily="34" charset="77"/>
            </a:endParaRPr>
          </a:p>
        </p:txBody>
      </p:sp>
      <p:sp>
        <p:nvSpPr>
          <p:cNvPr id="5" name="Content Placeholder 4">
            <a:extLst>
              <a:ext uri="{FF2B5EF4-FFF2-40B4-BE49-F238E27FC236}">
                <a16:creationId xmlns:a16="http://schemas.microsoft.com/office/drawing/2014/main" id="{E8BE547D-3186-2A11-ADD8-AAB9778ECF4E}"/>
              </a:ext>
            </a:extLst>
          </p:cNvPr>
          <p:cNvSpPr>
            <a:spLocks noGrp="1"/>
          </p:cNvSpPr>
          <p:nvPr>
            <p:ph idx="1"/>
          </p:nvPr>
        </p:nvSpPr>
        <p:spPr>
          <a:xfrm>
            <a:off x="1257648" y="1718196"/>
            <a:ext cx="8582999" cy="3953942"/>
          </a:xfrm>
        </p:spPr>
        <p:txBody>
          <a:bodyPr>
            <a:normAutofit/>
          </a:bodyPr>
          <a:lstStyle/>
          <a:p>
            <a:pPr marL="0" indent="0">
              <a:buNone/>
            </a:pPr>
            <a:r>
              <a:rPr lang="da-DK" dirty="0">
                <a:solidFill>
                  <a:srgbClr val="10171E"/>
                </a:solidFill>
              </a:rPr>
              <a:t>Agenda</a:t>
            </a:r>
          </a:p>
          <a:p>
            <a:r>
              <a:rPr lang="en-DK" dirty="0">
                <a:solidFill>
                  <a:srgbClr val="10171E"/>
                </a:solidFill>
              </a:rPr>
              <a:t>System Events</a:t>
            </a:r>
          </a:p>
          <a:p>
            <a:r>
              <a:rPr lang="en-DK" dirty="0">
                <a:solidFill>
                  <a:srgbClr val="10171E"/>
                </a:solidFill>
              </a:rPr>
              <a:t>Security Events</a:t>
            </a:r>
          </a:p>
          <a:p>
            <a:pPr lvl="1"/>
            <a:r>
              <a:rPr lang="en-DK" dirty="0">
                <a:solidFill>
                  <a:srgbClr val="10171E"/>
                </a:solidFill>
              </a:rPr>
              <a:t>Types</a:t>
            </a:r>
            <a:endParaRPr lang="da-DK" dirty="0">
              <a:solidFill>
                <a:srgbClr val="10171E"/>
              </a:solidFill>
            </a:endParaRPr>
          </a:p>
          <a:p>
            <a:pPr lvl="1"/>
            <a:r>
              <a:rPr lang="da-DK" dirty="0" err="1">
                <a:solidFill>
                  <a:srgbClr val="10171E"/>
                </a:solidFill>
              </a:rPr>
              <a:t>Logging</a:t>
            </a:r>
            <a:endParaRPr lang="en-DK" dirty="0">
              <a:solidFill>
                <a:srgbClr val="10171E"/>
              </a:solidFill>
            </a:endParaRPr>
          </a:p>
          <a:p>
            <a:pPr marL="228600" lvl="1">
              <a:spcBef>
                <a:spcPts val="1000"/>
              </a:spcBef>
            </a:pPr>
            <a:r>
              <a:rPr lang="en-DK" sz="2400" dirty="0">
                <a:solidFill>
                  <a:srgbClr val="10171E"/>
                </a:solidFill>
              </a:rPr>
              <a:t>Processing</a:t>
            </a:r>
            <a:endParaRPr lang="en-DK" sz="2200" dirty="0">
              <a:solidFill>
                <a:srgbClr val="10171E"/>
              </a:solidFill>
            </a:endParaRPr>
          </a:p>
          <a:p>
            <a:pPr marL="685800" lvl="2">
              <a:spcBef>
                <a:spcPts val="1000"/>
              </a:spcBef>
            </a:pPr>
            <a:r>
              <a:rPr lang="en-DK" sz="2200" dirty="0">
                <a:solidFill>
                  <a:srgbClr val="10171E"/>
                </a:solidFill>
              </a:rPr>
              <a:t>Tools &amp; Techniques</a:t>
            </a:r>
          </a:p>
        </p:txBody>
      </p:sp>
      <p:pic>
        <p:nvPicPr>
          <p:cNvPr id="8" name="Picture 7">
            <a:extLst>
              <a:ext uri="{FF2B5EF4-FFF2-40B4-BE49-F238E27FC236}">
                <a16:creationId xmlns:a16="http://schemas.microsoft.com/office/drawing/2014/main" id="{5B2AE37D-D6DD-87D1-8354-05FB95C09047}"/>
              </a:ext>
            </a:extLst>
          </p:cNvPr>
          <p:cNvPicPr>
            <a:picLocks noChangeAspect="1"/>
          </p:cNvPicPr>
          <p:nvPr/>
        </p:nvPicPr>
        <p:blipFill>
          <a:blip r:embed="rId2"/>
          <a:stretch>
            <a:fillRect/>
          </a:stretch>
        </p:blipFill>
        <p:spPr>
          <a:xfrm>
            <a:off x="10054960" y="4777253"/>
            <a:ext cx="2137040" cy="1789771"/>
          </a:xfrm>
          <a:prstGeom prst="rect">
            <a:avLst/>
          </a:prstGeom>
        </p:spPr>
      </p:pic>
    </p:spTree>
    <p:extLst>
      <p:ext uri="{BB962C8B-B14F-4D97-AF65-F5344CB8AC3E}">
        <p14:creationId xmlns:p14="http://schemas.microsoft.com/office/powerpoint/2010/main" val="1229128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257648" y="448467"/>
            <a:ext cx="9575452" cy="874258"/>
          </a:xfrm>
        </p:spPr>
        <p:txBody>
          <a:bodyPr>
            <a:normAutofit/>
          </a:bodyPr>
          <a:lstStyle/>
          <a:p>
            <a:r>
              <a:rPr lang="en-GB" b="0" i="0" u="none" strike="noStrike" dirty="0">
                <a:solidFill>
                  <a:srgbClr val="10171E"/>
                </a:solidFill>
                <a:effectLst/>
                <a:latin typeface="NOVA FLAT" panose="020C0504020404060204" pitchFamily="34" charset="77"/>
              </a:rPr>
              <a:t>SIEM</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6CD92A-2A1B-4AA1-B485-642FB797A7AA}"/>
              </a:ext>
            </a:extLst>
          </p:cNvPr>
          <p:cNvSpPr txBox="1">
            <a:spLocks/>
          </p:cNvSpPr>
          <p:nvPr/>
        </p:nvSpPr>
        <p:spPr>
          <a:xfrm>
            <a:off x="1199209" y="1502634"/>
            <a:ext cx="10591452" cy="385273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buFont typeface="Arial" panose="020B0604020202020204" pitchFamily="34" charset="0"/>
              <a:buChar char="•"/>
            </a:pPr>
            <a:r>
              <a:rPr lang="en-GB" sz="1500" dirty="0">
                <a:solidFill>
                  <a:srgbClr val="0E0857"/>
                </a:solidFill>
              </a:rPr>
              <a:t>A platform that combines Security Information Management (SIM) and Security Event Management (SEM) capabilities to provide comprehensive security monitoring, threat detection, incident response, and compliance management functionalities</a:t>
            </a:r>
          </a:p>
          <a:p>
            <a:pPr>
              <a:buFont typeface="Arial" panose="020B0604020202020204" pitchFamily="34" charset="0"/>
              <a:buChar char="•"/>
            </a:pPr>
            <a:r>
              <a:rPr lang="en-GB" sz="1500" b="1" dirty="0">
                <a:solidFill>
                  <a:srgbClr val="0E0857"/>
                </a:solidFill>
              </a:rPr>
              <a:t>Purpose</a:t>
            </a:r>
            <a:r>
              <a:rPr lang="en-GB" sz="1500" dirty="0">
                <a:solidFill>
                  <a:srgbClr val="0E0857"/>
                </a:solidFill>
              </a:rPr>
              <a:t>: centralize the collection, aggregation, correlation, analysis, and visualization of security-related data from various sources within an organization's IT infrastructure.</a:t>
            </a:r>
          </a:p>
          <a:p>
            <a:pPr>
              <a:buFont typeface="Arial" panose="020B0604020202020204" pitchFamily="34" charset="0"/>
              <a:buChar char="•"/>
            </a:pPr>
            <a:r>
              <a:rPr lang="en-GB" sz="1500" b="1" dirty="0">
                <a:solidFill>
                  <a:srgbClr val="0E0857"/>
                </a:solidFill>
              </a:rPr>
              <a:t>Security Information Management (SIM): </a:t>
            </a:r>
            <a:r>
              <a:rPr lang="en-GB" sz="1500" dirty="0">
                <a:solidFill>
                  <a:srgbClr val="0E0857"/>
                </a:solidFill>
              </a:rPr>
              <a:t>involves collecting real-time data from various security sources across your network, such as firewalls, servers, and applications. SIEM </a:t>
            </a:r>
            <a:r>
              <a:rPr lang="en-GB" sz="1500" dirty="0" err="1">
                <a:solidFill>
                  <a:srgbClr val="0E0857"/>
                </a:solidFill>
              </a:rPr>
              <a:t>analyzes</a:t>
            </a:r>
            <a:r>
              <a:rPr lang="en-GB" sz="1500" dirty="0">
                <a:solidFill>
                  <a:srgbClr val="0E0857"/>
                </a:solidFill>
              </a:rPr>
              <a:t> this data to identify suspicious activity that might indicate a potential security threat.</a:t>
            </a:r>
          </a:p>
          <a:p>
            <a:pPr>
              <a:buFont typeface="Arial" panose="020B0604020202020204" pitchFamily="34" charset="0"/>
              <a:buChar char="•"/>
            </a:pPr>
            <a:r>
              <a:rPr lang="en-GB" sz="1500" b="1" dirty="0">
                <a:solidFill>
                  <a:srgbClr val="0E0857"/>
                </a:solidFill>
              </a:rPr>
              <a:t>Security Event Management (SEM): </a:t>
            </a:r>
            <a:r>
              <a:rPr lang="en-GB" sz="1500" dirty="0">
                <a:solidFill>
                  <a:srgbClr val="0E0857"/>
                </a:solidFill>
              </a:rPr>
              <a:t>involves aggregating and </a:t>
            </a:r>
            <a:r>
              <a:rPr lang="en-GB" sz="1500" dirty="0" err="1">
                <a:solidFill>
                  <a:srgbClr val="0E0857"/>
                </a:solidFill>
              </a:rPr>
              <a:t>analyzing</a:t>
            </a:r>
            <a:r>
              <a:rPr lang="en-GB" sz="1500" dirty="0">
                <a:solidFill>
                  <a:srgbClr val="0E0857"/>
                </a:solidFill>
              </a:rPr>
              <a:t> historical security data. SIEM can help you understand trends and patterns in security events, which can be helpful for identifying vulnerabilities and improving your overall security posture.</a:t>
            </a:r>
          </a:p>
        </p:txBody>
      </p:sp>
    </p:spTree>
    <p:extLst>
      <p:ext uri="{BB962C8B-B14F-4D97-AF65-F5344CB8AC3E}">
        <p14:creationId xmlns:p14="http://schemas.microsoft.com/office/powerpoint/2010/main" val="3113588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5E268-256A-0890-D681-8D0198781BEA}"/>
              </a:ext>
            </a:extLst>
          </p:cNvPr>
          <p:cNvSpPr>
            <a:spLocks noGrp="1"/>
          </p:cNvSpPr>
          <p:nvPr>
            <p:ph type="title"/>
          </p:nvPr>
        </p:nvSpPr>
        <p:spPr>
          <a:xfrm>
            <a:off x="2380058" y="1921671"/>
            <a:ext cx="7429500" cy="1725539"/>
          </a:xfrm>
        </p:spPr>
        <p:txBody>
          <a:bodyPr>
            <a:normAutofit/>
          </a:bodyPr>
          <a:lstStyle/>
          <a:p>
            <a:r>
              <a:rPr lang="en-GB" sz="4000" dirty="0">
                <a:solidFill>
                  <a:srgbClr val="10171E"/>
                </a:solidFill>
                <a:latin typeface="NOVA FLAT" panose="020C0504020404060204" pitchFamily="34" charset="77"/>
              </a:rPr>
              <a:t>Find out more</a:t>
            </a:r>
            <a:endParaRPr lang="en-DK" sz="4000" dirty="0">
              <a:solidFill>
                <a:srgbClr val="10171E"/>
              </a:solidFill>
              <a:latin typeface="NOVA FLAT" panose="020C0504020404060204" pitchFamily="34" charset="77"/>
            </a:endParaRPr>
          </a:p>
        </p:txBody>
      </p:sp>
      <p:sp>
        <p:nvSpPr>
          <p:cNvPr id="3" name="Text Placeholder 2">
            <a:extLst>
              <a:ext uri="{FF2B5EF4-FFF2-40B4-BE49-F238E27FC236}">
                <a16:creationId xmlns:a16="http://schemas.microsoft.com/office/drawing/2014/main" id="{B55D123C-BBBB-BC0B-1BD6-BEC718C315D6}"/>
              </a:ext>
            </a:extLst>
          </p:cNvPr>
          <p:cNvSpPr>
            <a:spLocks noGrp="1"/>
          </p:cNvSpPr>
          <p:nvPr>
            <p:ph type="body" idx="1"/>
          </p:nvPr>
        </p:nvSpPr>
        <p:spPr>
          <a:xfrm>
            <a:off x="2380058" y="3647210"/>
            <a:ext cx="7429500" cy="760809"/>
          </a:xfrm>
        </p:spPr>
        <p:txBody>
          <a:bodyPr>
            <a:noAutofit/>
          </a:bodyPr>
          <a:lstStyle/>
          <a:p>
            <a:r>
              <a:rPr lang="en-GB" sz="4200" cap="none" dirty="0">
                <a:solidFill>
                  <a:schemeClr val="tx2">
                    <a:lumMod val="75000"/>
                  </a:schemeClr>
                </a:solidFill>
                <a:hlinkClick r:id="rId2">
                  <a:extLst>
                    <a:ext uri="{A12FA001-AC4F-418D-AE19-62706E023703}">
                      <ahyp:hlinkClr xmlns:ahyp="http://schemas.microsoft.com/office/drawing/2018/hyperlinkcolor" val="tx"/>
                    </a:ext>
                  </a:extLst>
                </a:hlinkClick>
              </a:rPr>
              <a:t>https://gamess.dk/</a:t>
            </a:r>
            <a:endParaRPr lang="en-DK" sz="4200" cap="none" dirty="0">
              <a:solidFill>
                <a:schemeClr val="tx2">
                  <a:lumMod val="75000"/>
                </a:schemeClr>
              </a:solidFill>
            </a:endParaRPr>
          </a:p>
        </p:txBody>
      </p:sp>
      <p:pic>
        <p:nvPicPr>
          <p:cNvPr id="12" name="Picture 11">
            <a:extLst>
              <a:ext uri="{FF2B5EF4-FFF2-40B4-BE49-F238E27FC236}">
                <a16:creationId xmlns:a16="http://schemas.microsoft.com/office/drawing/2014/main" id="{3B299BBA-EA82-A0C7-F436-F1854FAFCCA5}"/>
              </a:ext>
            </a:extLst>
          </p:cNvPr>
          <p:cNvPicPr>
            <a:picLocks noChangeAspect="1"/>
          </p:cNvPicPr>
          <p:nvPr/>
        </p:nvPicPr>
        <p:blipFill>
          <a:blip r:embed="rId3">
            <a:alphaModFix amt="12000"/>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9254699" y="5693616"/>
            <a:ext cx="2377665" cy="879884"/>
          </a:xfrm>
          <a:prstGeom prst="rect">
            <a:avLst/>
          </a:prstGeom>
        </p:spPr>
      </p:pic>
    </p:spTree>
    <p:extLst>
      <p:ext uri="{BB962C8B-B14F-4D97-AF65-F5344CB8AC3E}">
        <p14:creationId xmlns:p14="http://schemas.microsoft.com/office/powerpoint/2010/main" val="1927347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2">
            <a:alphaModFix amt="5000"/>
          </a:blip>
          <a:srcRect r="50000"/>
          <a:stretch/>
        </p:blipFill>
        <p:spPr>
          <a:xfrm>
            <a:off x="11285487" y="5590328"/>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Who is behind</a:t>
            </a:r>
            <a:endParaRPr lang="en-DK" dirty="0">
              <a:solidFill>
                <a:srgbClr val="10171E"/>
              </a:solidFill>
              <a:latin typeface="NOVA FLAT" panose="020C0504020404060204" pitchFamily="34" charset="77"/>
            </a:endParaRPr>
          </a:p>
        </p:txBody>
      </p:sp>
      <p:pic>
        <p:nvPicPr>
          <p:cNvPr id="2" name="Content Placeholder 84">
            <a:extLst>
              <a:ext uri="{FF2B5EF4-FFF2-40B4-BE49-F238E27FC236}">
                <a16:creationId xmlns:a16="http://schemas.microsoft.com/office/drawing/2014/main" id="{0133EEBC-24A5-8826-25F1-47AB1AF8738A}"/>
              </a:ext>
            </a:extLst>
          </p:cNvPr>
          <p:cNvPicPr>
            <a:picLocks noGrp="1" noChangeAspect="1"/>
          </p:cNvPicPr>
          <p:nvPr>
            <p:ph idx="1"/>
          </p:nvPr>
        </p:nvPicPr>
        <p:blipFill>
          <a:blip r:embed="rId3"/>
          <a:stretch>
            <a:fillRect/>
          </a:stretch>
        </p:blipFill>
        <p:spPr>
          <a:xfrm>
            <a:off x="5054887" y="570366"/>
            <a:ext cx="1853625" cy="685958"/>
          </a:xfrm>
        </p:spPr>
      </p:pic>
      <p:pic>
        <p:nvPicPr>
          <p:cNvPr id="4" name="Picture 3">
            <a:extLst>
              <a:ext uri="{FF2B5EF4-FFF2-40B4-BE49-F238E27FC236}">
                <a16:creationId xmlns:a16="http://schemas.microsoft.com/office/drawing/2014/main" id="{6CDD8FD4-A8E0-FBDE-F7CF-6350D9F9EBBB}"/>
              </a:ext>
            </a:extLst>
          </p:cNvPr>
          <p:cNvPicPr>
            <a:picLocks noChangeAspect="1"/>
          </p:cNvPicPr>
          <p:nvPr/>
        </p:nvPicPr>
        <p:blipFill>
          <a:blip r:embed="rId4"/>
          <a:stretch>
            <a:fillRect/>
          </a:stretch>
        </p:blipFill>
        <p:spPr>
          <a:xfrm>
            <a:off x="4968174" y="5198427"/>
            <a:ext cx="2255652" cy="1231586"/>
          </a:xfrm>
          <a:prstGeom prst="rect">
            <a:avLst/>
          </a:prstGeom>
        </p:spPr>
      </p:pic>
      <p:sp>
        <p:nvSpPr>
          <p:cNvPr id="5" name="Title 1">
            <a:extLst>
              <a:ext uri="{FF2B5EF4-FFF2-40B4-BE49-F238E27FC236}">
                <a16:creationId xmlns:a16="http://schemas.microsoft.com/office/drawing/2014/main" id="{FFDD2126-6786-B8B2-6532-AFB9C6E6F090}"/>
              </a:ext>
            </a:extLst>
          </p:cNvPr>
          <p:cNvSpPr txBox="1">
            <a:spLocks/>
          </p:cNvSpPr>
          <p:nvPr/>
        </p:nvSpPr>
        <p:spPr>
          <a:xfrm>
            <a:off x="3398257" y="1483778"/>
            <a:ext cx="5395486" cy="6286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en-GB" sz="2200" cap="none" dirty="0">
                <a:solidFill>
                  <a:srgbClr val="10171E"/>
                </a:solidFill>
                <a:latin typeface="NOVA FLAT" panose="020C0504020404060204" pitchFamily="34" charset="77"/>
              </a:rPr>
              <a:t>Partners behind the project</a:t>
            </a:r>
            <a:endParaRPr lang="en-DK" sz="2200" cap="none" dirty="0">
              <a:solidFill>
                <a:srgbClr val="10171E"/>
              </a:solidFill>
              <a:latin typeface="NOVA FLAT" panose="020C0504020404060204" pitchFamily="34" charset="77"/>
            </a:endParaRPr>
          </a:p>
        </p:txBody>
      </p:sp>
      <p:sp>
        <p:nvSpPr>
          <p:cNvPr id="6" name="Title 1">
            <a:extLst>
              <a:ext uri="{FF2B5EF4-FFF2-40B4-BE49-F238E27FC236}">
                <a16:creationId xmlns:a16="http://schemas.microsoft.com/office/drawing/2014/main" id="{FBBBDC6F-F55E-28FF-624D-4077299B59E9}"/>
              </a:ext>
            </a:extLst>
          </p:cNvPr>
          <p:cNvSpPr txBox="1">
            <a:spLocks/>
          </p:cNvSpPr>
          <p:nvPr/>
        </p:nvSpPr>
        <p:spPr>
          <a:xfrm>
            <a:off x="3283956" y="3220702"/>
            <a:ext cx="5395486" cy="6286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en-GB" sz="2200" cap="none" dirty="0">
                <a:solidFill>
                  <a:srgbClr val="10171E"/>
                </a:solidFill>
                <a:latin typeface="NOVA FLAT" panose="020C0504020404060204" pitchFamily="34" charset="77"/>
              </a:rPr>
              <a:t>Collaborators</a:t>
            </a:r>
            <a:endParaRPr lang="en-DK" sz="2200" cap="none" dirty="0">
              <a:solidFill>
                <a:srgbClr val="10171E"/>
              </a:solidFill>
              <a:latin typeface="NOVA FLAT" panose="020C0504020404060204" pitchFamily="34" charset="77"/>
            </a:endParaRPr>
          </a:p>
        </p:txBody>
      </p:sp>
      <p:sp>
        <p:nvSpPr>
          <p:cNvPr id="7" name="Title 1">
            <a:extLst>
              <a:ext uri="{FF2B5EF4-FFF2-40B4-BE49-F238E27FC236}">
                <a16:creationId xmlns:a16="http://schemas.microsoft.com/office/drawing/2014/main" id="{78465BD6-CB86-D119-D7CF-273C87E3EE46}"/>
              </a:ext>
            </a:extLst>
          </p:cNvPr>
          <p:cNvSpPr txBox="1">
            <a:spLocks/>
          </p:cNvSpPr>
          <p:nvPr/>
        </p:nvSpPr>
        <p:spPr>
          <a:xfrm>
            <a:off x="3398257" y="4599768"/>
            <a:ext cx="5395486" cy="6286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en-GB" sz="2200" cap="none" dirty="0">
                <a:solidFill>
                  <a:srgbClr val="10171E"/>
                </a:solidFill>
                <a:latin typeface="NOVA FLAT" panose="020C0504020404060204" pitchFamily="34" charset="77"/>
              </a:rPr>
              <a:t>Supported by</a:t>
            </a:r>
            <a:endParaRPr lang="en-DK" sz="2200" cap="none" dirty="0">
              <a:solidFill>
                <a:srgbClr val="10171E"/>
              </a:solidFill>
              <a:latin typeface="NOVA FLAT" panose="020C0504020404060204" pitchFamily="34" charset="77"/>
            </a:endParaRPr>
          </a:p>
        </p:txBody>
      </p:sp>
      <p:pic>
        <p:nvPicPr>
          <p:cNvPr id="15" name="Picture 14">
            <a:extLst>
              <a:ext uri="{FF2B5EF4-FFF2-40B4-BE49-F238E27FC236}">
                <a16:creationId xmlns:a16="http://schemas.microsoft.com/office/drawing/2014/main" id="{968EB102-6D2D-0BAE-EB7A-762C1DC817AA}"/>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7223826" y="3948950"/>
            <a:ext cx="1016906" cy="406762"/>
          </a:xfrm>
          <a:prstGeom prst="rect">
            <a:avLst/>
          </a:prstGeom>
        </p:spPr>
      </p:pic>
      <p:pic>
        <p:nvPicPr>
          <p:cNvPr id="17" name="Picture 16">
            <a:extLst>
              <a:ext uri="{FF2B5EF4-FFF2-40B4-BE49-F238E27FC236}">
                <a16:creationId xmlns:a16="http://schemas.microsoft.com/office/drawing/2014/main" id="{7D99ADD5-3625-9E09-9B48-718581339CF0}"/>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8795638" y="3852650"/>
            <a:ext cx="1257656" cy="503062"/>
          </a:xfrm>
          <a:prstGeom prst="rect">
            <a:avLst/>
          </a:prstGeom>
        </p:spPr>
      </p:pic>
      <p:pic>
        <p:nvPicPr>
          <p:cNvPr id="19" name="Picture 18">
            <a:extLst>
              <a:ext uri="{FF2B5EF4-FFF2-40B4-BE49-F238E27FC236}">
                <a16:creationId xmlns:a16="http://schemas.microsoft.com/office/drawing/2014/main" id="{9466DC5B-237D-6178-68B9-3C3263AA4192}"/>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contrast="100000"/>
                    </a14:imgEffect>
                  </a14:imgLayer>
                </a14:imgProps>
              </a:ext>
            </a:extLst>
          </a:blip>
          <a:stretch>
            <a:fillRect/>
          </a:stretch>
        </p:blipFill>
        <p:spPr>
          <a:xfrm>
            <a:off x="3587222" y="3923186"/>
            <a:ext cx="1219480" cy="487792"/>
          </a:xfrm>
          <a:prstGeom prst="rect">
            <a:avLst/>
          </a:prstGeom>
        </p:spPr>
      </p:pic>
      <p:pic>
        <p:nvPicPr>
          <p:cNvPr id="21" name="Picture 20">
            <a:extLst>
              <a:ext uri="{FF2B5EF4-FFF2-40B4-BE49-F238E27FC236}">
                <a16:creationId xmlns:a16="http://schemas.microsoft.com/office/drawing/2014/main" id="{8C9FF7CA-FD4D-EAEB-97BE-E05CC7EC9AD5}"/>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a14:imgEffect>
                  </a14:imgLayer>
                </a14:imgProps>
              </a:ext>
            </a:extLst>
          </a:blip>
          <a:stretch>
            <a:fillRect/>
          </a:stretch>
        </p:blipFill>
        <p:spPr>
          <a:xfrm>
            <a:off x="1910085" y="3945206"/>
            <a:ext cx="1197282" cy="478913"/>
          </a:xfrm>
          <a:prstGeom prst="rect">
            <a:avLst/>
          </a:prstGeom>
        </p:spPr>
      </p:pic>
      <p:pic>
        <p:nvPicPr>
          <p:cNvPr id="23" name="Picture 22">
            <a:extLst>
              <a:ext uri="{FF2B5EF4-FFF2-40B4-BE49-F238E27FC236}">
                <a16:creationId xmlns:a16="http://schemas.microsoft.com/office/drawing/2014/main" id="{68C5A3B7-D4B5-3F8A-D96A-5680B4E450A8}"/>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100000"/>
                    </a14:imgEffect>
                  </a14:imgLayer>
                </a14:imgProps>
              </a:ext>
            </a:extLst>
          </a:blip>
          <a:stretch>
            <a:fillRect/>
          </a:stretch>
        </p:blipFill>
        <p:spPr>
          <a:xfrm>
            <a:off x="1788248" y="2304869"/>
            <a:ext cx="1419855" cy="567942"/>
          </a:xfrm>
          <a:prstGeom prst="rect">
            <a:avLst/>
          </a:prstGeom>
        </p:spPr>
      </p:pic>
      <p:pic>
        <p:nvPicPr>
          <p:cNvPr id="25" name="Picture 24">
            <a:extLst>
              <a:ext uri="{FF2B5EF4-FFF2-40B4-BE49-F238E27FC236}">
                <a16:creationId xmlns:a16="http://schemas.microsoft.com/office/drawing/2014/main" id="{019EFB69-3555-5CF1-2493-15A5CA1F9612}"/>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3193394" y="2250158"/>
            <a:ext cx="1774780" cy="709912"/>
          </a:xfrm>
          <a:prstGeom prst="rect">
            <a:avLst/>
          </a:prstGeom>
        </p:spPr>
      </p:pic>
      <p:pic>
        <p:nvPicPr>
          <p:cNvPr id="27" name="Picture 26">
            <a:extLst>
              <a:ext uri="{FF2B5EF4-FFF2-40B4-BE49-F238E27FC236}">
                <a16:creationId xmlns:a16="http://schemas.microsoft.com/office/drawing/2014/main" id="{7DFBF934-D987-8992-B6F6-8CFD7492FC3B}"/>
              </a:ext>
            </a:extLst>
          </p:cNvPr>
          <p:cNvPicPr>
            <a:picLocks noChangeAspect="1"/>
          </p:cNvPicPr>
          <p:nvPr/>
        </p:nvPicPr>
        <p:blipFill>
          <a:blip r:embed="rId17">
            <a:extLst>
              <a:ext uri="{BEBA8EAE-BF5A-486C-A8C5-ECC9F3942E4B}">
                <a14:imgProps xmlns:a14="http://schemas.microsoft.com/office/drawing/2010/main">
                  <a14:imgLayer r:embed="rId18">
                    <a14:imgEffect>
                      <a14:brightnessContrast bright="-100000"/>
                    </a14:imgEffect>
                  </a14:imgLayer>
                </a14:imgProps>
              </a:ext>
            </a:extLst>
          </a:blip>
          <a:stretch>
            <a:fillRect/>
          </a:stretch>
        </p:blipFill>
        <p:spPr>
          <a:xfrm>
            <a:off x="5081277" y="2231259"/>
            <a:ext cx="1800844" cy="720338"/>
          </a:xfrm>
          <a:prstGeom prst="rect">
            <a:avLst/>
          </a:prstGeom>
        </p:spPr>
      </p:pic>
      <p:pic>
        <p:nvPicPr>
          <p:cNvPr id="29" name="Picture 28">
            <a:extLst>
              <a:ext uri="{FF2B5EF4-FFF2-40B4-BE49-F238E27FC236}">
                <a16:creationId xmlns:a16="http://schemas.microsoft.com/office/drawing/2014/main" id="{58E168F8-856B-C5E3-374A-0A1FD473C8DA}"/>
              </a:ext>
            </a:extLst>
          </p:cNvPr>
          <p:cNvPicPr>
            <a:picLocks noChangeAspect="1"/>
          </p:cNvPicPr>
          <p:nvPr/>
        </p:nvPicPr>
        <p:blipFill>
          <a:blip r:embed="rId19">
            <a:extLst>
              <a:ext uri="{BEBA8EAE-BF5A-486C-A8C5-ECC9F3942E4B}">
                <a14:imgProps xmlns:a14="http://schemas.microsoft.com/office/drawing/2010/main">
                  <a14:imgLayer r:embed="rId20">
                    <a14:imgEffect>
                      <a14:brightnessContrast bright="-100000"/>
                    </a14:imgEffect>
                  </a14:imgLayer>
                </a14:imgProps>
              </a:ext>
            </a:extLst>
          </a:blip>
          <a:stretch>
            <a:fillRect/>
          </a:stretch>
        </p:blipFill>
        <p:spPr>
          <a:xfrm>
            <a:off x="6988335" y="2259338"/>
            <a:ext cx="1691107" cy="676443"/>
          </a:xfrm>
          <a:prstGeom prst="rect">
            <a:avLst/>
          </a:prstGeom>
        </p:spPr>
      </p:pic>
      <p:pic>
        <p:nvPicPr>
          <p:cNvPr id="31" name="Picture 30">
            <a:extLst>
              <a:ext uri="{FF2B5EF4-FFF2-40B4-BE49-F238E27FC236}">
                <a16:creationId xmlns:a16="http://schemas.microsoft.com/office/drawing/2014/main" id="{568166D2-9452-4543-9476-BE0E6A7270C8}"/>
              </a:ext>
            </a:extLst>
          </p:cNvPr>
          <p:cNvPicPr>
            <a:picLocks noChangeAspect="1"/>
          </p:cNvPicPr>
          <p:nvPr/>
        </p:nvPicPr>
        <p:blipFill>
          <a:blip r:embed="rId21"/>
          <a:stretch>
            <a:fillRect/>
          </a:stretch>
        </p:blipFill>
        <p:spPr>
          <a:xfrm>
            <a:off x="8976761" y="2320217"/>
            <a:ext cx="895409" cy="537245"/>
          </a:xfrm>
          <a:prstGeom prst="rect">
            <a:avLst/>
          </a:prstGeom>
        </p:spPr>
      </p:pic>
      <p:pic>
        <p:nvPicPr>
          <p:cNvPr id="33" name="Picture 32">
            <a:extLst>
              <a:ext uri="{FF2B5EF4-FFF2-40B4-BE49-F238E27FC236}">
                <a16:creationId xmlns:a16="http://schemas.microsoft.com/office/drawing/2014/main" id="{DF2187CD-0D8D-C59F-B6F2-46FB58434D28}"/>
              </a:ext>
            </a:extLst>
          </p:cNvPr>
          <p:cNvPicPr>
            <a:picLocks noChangeAspect="1"/>
          </p:cNvPicPr>
          <p:nvPr/>
        </p:nvPicPr>
        <p:blipFill>
          <a:blip r:embed="rId22">
            <a:extLst>
              <a:ext uri="{BEBA8EAE-BF5A-486C-A8C5-ECC9F3942E4B}">
                <a14:imgProps xmlns:a14="http://schemas.microsoft.com/office/drawing/2010/main">
                  <a14:imgLayer r:embed="rId23">
                    <a14:imgEffect>
                      <a14:brightnessContrast bright="-100000"/>
                    </a14:imgEffect>
                  </a14:imgLayer>
                </a14:imgProps>
              </a:ext>
            </a:extLst>
          </a:blip>
          <a:stretch>
            <a:fillRect/>
          </a:stretch>
        </p:blipFill>
        <p:spPr>
          <a:xfrm>
            <a:off x="5294773" y="3849341"/>
            <a:ext cx="1373852" cy="549541"/>
          </a:xfrm>
          <a:prstGeom prst="rect">
            <a:avLst/>
          </a:prstGeom>
        </p:spPr>
      </p:pic>
    </p:spTree>
    <p:extLst>
      <p:ext uri="{BB962C8B-B14F-4D97-AF65-F5344CB8AC3E}">
        <p14:creationId xmlns:p14="http://schemas.microsoft.com/office/powerpoint/2010/main" val="3732083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10171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F1748-7C14-99F1-5647-4697F39D90DF}"/>
              </a:ext>
            </a:extLst>
          </p:cNvPr>
          <p:cNvSpPr>
            <a:spLocks noGrp="1"/>
          </p:cNvSpPr>
          <p:nvPr>
            <p:ph type="title"/>
          </p:nvPr>
        </p:nvSpPr>
        <p:spPr>
          <a:xfrm>
            <a:off x="2380061" y="588971"/>
            <a:ext cx="6438359" cy="1108928"/>
          </a:xfrm>
        </p:spPr>
        <p:txBody>
          <a:bodyPr/>
          <a:lstStyle/>
          <a:p>
            <a:r>
              <a:rPr lang="en-DK" dirty="0">
                <a:latin typeface="NOVA FLAT" panose="020C0504020404060204" pitchFamily="34" charset="77"/>
              </a:rPr>
              <a:t>W</a:t>
            </a:r>
            <a:r>
              <a:rPr lang="en-GB" dirty="0">
                <a:latin typeface="NOVA FLAT" panose="020C0504020404060204" pitchFamily="34" charset="77"/>
              </a:rPr>
              <a:t>h</a:t>
            </a:r>
            <a:r>
              <a:rPr lang="en-DK" dirty="0">
                <a:latin typeface="NOVA FLAT" panose="020C0504020404060204" pitchFamily="34" charset="77"/>
              </a:rPr>
              <a:t>o is behind</a:t>
            </a:r>
          </a:p>
        </p:txBody>
      </p:sp>
      <p:pic>
        <p:nvPicPr>
          <p:cNvPr id="85" name="Content Placeholder 84">
            <a:extLst>
              <a:ext uri="{FF2B5EF4-FFF2-40B4-BE49-F238E27FC236}">
                <a16:creationId xmlns:a16="http://schemas.microsoft.com/office/drawing/2014/main" id="{284CA913-3488-3303-69C9-20453DC561D1}"/>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6096001" y="556073"/>
            <a:ext cx="2218834" cy="821107"/>
          </a:xfrm>
        </p:spPr>
      </p:pic>
      <p:pic>
        <p:nvPicPr>
          <p:cNvPr id="88" name="Picture 87">
            <a:extLst>
              <a:ext uri="{FF2B5EF4-FFF2-40B4-BE49-F238E27FC236}">
                <a16:creationId xmlns:a16="http://schemas.microsoft.com/office/drawing/2014/main" id="{C69B5A55-46C7-747C-D5E3-55D38DC985D4}"/>
              </a:ext>
            </a:extLst>
          </p:cNvPr>
          <p:cNvPicPr>
            <a:picLocks noChangeAspect="1"/>
          </p:cNvPicPr>
          <p:nvPr/>
        </p:nvPicPr>
        <p:blipFill rotWithShape="1">
          <a:blip r:embed="rId4">
            <a:alphaModFix amt="5000"/>
            <a:extLst>
              <a:ext uri="{BEBA8EAE-BF5A-486C-A8C5-ECC9F3942E4B}">
                <a14:imgProps xmlns:a14="http://schemas.microsoft.com/office/drawing/2010/main">
                  <a14:imgLayer r:embed="rId5">
                    <a14:imgEffect>
                      <a14:brightnessContrast bright="100000"/>
                    </a14:imgEffect>
                  </a14:imgLayer>
                </a14:imgProps>
              </a:ext>
            </a:extLst>
          </a:blip>
          <a:srcRect r="50000"/>
          <a:stretch/>
        </p:blipFill>
        <p:spPr>
          <a:xfrm>
            <a:off x="11097565" y="5590328"/>
            <a:ext cx="650582" cy="1004575"/>
          </a:xfrm>
          <a:prstGeom prst="rect">
            <a:avLst/>
          </a:prstGeom>
        </p:spPr>
      </p:pic>
      <p:pic>
        <p:nvPicPr>
          <p:cNvPr id="92" name="Picture 91">
            <a:extLst>
              <a:ext uri="{FF2B5EF4-FFF2-40B4-BE49-F238E27FC236}">
                <a16:creationId xmlns:a16="http://schemas.microsoft.com/office/drawing/2014/main" id="{705DC8BA-4FC9-7475-30A8-FCE54A9005EF}"/>
              </a:ext>
            </a:extLst>
          </p:cNvPr>
          <p:cNvPicPr>
            <a:picLocks noChangeAspect="1"/>
          </p:cNvPicPr>
          <p:nvPr/>
        </p:nvPicPr>
        <p:blipFill rotWithShape="1">
          <a:blip r:embed="rId6"/>
          <a:srcRect t="53288"/>
          <a:stretch/>
        </p:blipFill>
        <p:spPr>
          <a:xfrm>
            <a:off x="2380061" y="3429001"/>
            <a:ext cx="6438359" cy="1280547"/>
          </a:xfrm>
          <a:prstGeom prst="rect">
            <a:avLst/>
          </a:prstGeom>
        </p:spPr>
      </p:pic>
      <p:pic>
        <p:nvPicPr>
          <p:cNvPr id="94" name="Picture 93">
            <a:extLst>
              <a:ext uri="{FF2B5EF4-FFF2-40B4-BE49-F238E27FC236}">
                <a16:creationId xmlns:a16="http://schemas.microsoft.com/office/drawing/2014/main" id="{C72668B2-E994-D99A-2EA9-53DB0EC702E2}"/>
              </a:ext>
            </a:extLst>
          </p:cNvPr>
          <p:cNvPicPr>
            <a:picLocks noChangeAspect="1"/>
          </p:cNvPicPr>
          <p:nvPr/>
        </p:nvPicPr>
        <p:blipFill>
          <a:blip r:embed="rId7"/>
          <a:stretch>
            <a:fillRect/>
          </a:stretch>
        </p:blipFill>
        <p:spPr>
          <a:xfrm>
            <a:off x="4909646" y="4777071"/>
            <a:ext cx="1489482" cy="813257"/>
          </a:xfrm>
          <a:prstGeom prst="rect">
            <a:avLst/>
          </a:prstGeom>
        </p:spPr>
      </p:pic>
      <p:pic>
        <p:nvPicPr>
          <p:cNvPr id="3" name="Picture 2">
            <a:extLst>
              <a:ext uri="{FF2B5EF4-FFF2-40B4-BE49-F238E27FC236}">
                <a16:creationId xmlns:a16="http://schemas.microsoft.com/office/drawing/2014/main" id="{77880EA5-60EB-0C5E-B955-2ED6559475A4}"/>
              </a:ext>
            </a:extLst>
          </p:cNvPr>
          <p:cNvPicPr>
            <a:picLocks noChangeAspect="1"/>
          </p:cNvPicPr>
          <p:nvPr/>
        </p:nvPicPr>
        <p:blipFill rotWithShape="1">
          <a:blip r:embed="rId6"/>
          <a:srcRect b="53288"/>
          <a:stretch/>
        </p:blipFill>
        <p:spPr>
          <a:xfrm>
            <a:off x="2380061" y="2177798"/>
            <a:ext cx="6438359" cy="1280546"/>
          </a:xfrm>
          <a:prstGeom prst="rect">
            <a:avLst/>
          </a:prstGeom>
        </p:spPr>
      </p:pic>
    </p:spTree>
    <p:extLst>
      <p:ext uri="{BB962C8B-B14F-4D97-AF65-F5344CB8AC3E}">
        <p14:creationId xmlns:p14="http://schemas.microsoft.com/office/powerpoint/2010/main" val="2605697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4279963" y="2110840"/>
            <a:ext cx="3949637" cy="874258"/>
          </a:xfrm>
        </p:spPr>
        <p:txBody>
          <a:bodyPr>
            <a:normAutofit/>
          </a:bodyPr>
          <a:lstStyle/>
          <a:p>
            <a:r>
              <a:rPr lang="en-GB" b="0" i="0" u="none" strike="noStrike" dirty="0">
                <a:solidFill>
                  <a:srgbClr val="10171E"/>
                </a:solidFill>
                <a:effectLst/>
                <a:latin typeface="NOVA FLAT" panose="020C0504020404060204" pitchFamily="34" charset="77"/>
              </a:rPr>
              <a:t>Shreyas Srinivasa</a:t>
            </a:r>
            <a:endParaRPr lang="en-DK" dirty="0">
              <a:solidFill>
                <a:srgbClr val="10171E"/>
              </a:solidFill>
              <a:latin typeface="NOVA FLAT" panose="020C0504020404060204" pitchFamily="34" charset="77"/>
            </a:endParaRPr>
          </a:p>
        </p:txBody>
      </p:sp>
      <p:pic>
        <p:nvPicPr>
          <p:cNvPr id="8" name="Picture 7" descr="A logo of a university&#10;&#10;Description automatically generated">
            <a:extLst>
              <a:ext uri="{FF2B5EF4-FFF2-40B4-BE49-F238E27FC236}">
                <a16:creationId xmlns:a16="http://schemas.microsoft.com/office/drawing/2014/main" id="{F7434A52-3C30-0D92-7531-E909A822824D}"/>
              </a:ext>
            </a:extLst>
          </p:cNvPr>
          <p:cNvPicPr>
            <a:picLocks noChangeAspect="1"/>
          </p:cNvPicPr>
          <p:nvPr/>
        </p:nvPicPr>
        <p:blipFill>
          <a:blip r:embed="rId4"/>
          <a:stretch>
            <a:fillRect/>
          </a:stretch>
        </p:blipFill>
        <p:spPr>
          <a:xfrm>
            <a:off x="5372740" y="2878987"/>
            <a:ext cx="1446519" cy="1693486"/>
          </a:xfrm>
          <a:prstGeom prst="rect">
            <a:avLst/>
          </a:prstGeom>
        </p:spPr>
      </p:pic>
    </p:spTree>
    <p:extLst>
      <p:ext uri="{BB962C8B-B14F-4D97-AF65-F5344CB8AC3E}">
        <p14:creationId xmlns:p14="http://schemas.microsoft.com/office/powerpoint/2010/main" val="4076765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3E5859-B092-E005-0335-3BB979CDDBE9}"/>
              </a:ext>
            </a:extLst>
          </p:cNvPr>
          <p:cNvPicPr>
            <a:picLocks noChangeAspect="1"/>
          </p:cNvPicPr>
          <p:nvPr/>
        </p:nvPicPr>
        <p:blipFill>
          <a:blip r:embed="rId2"/>
          <a:stretch>
            <a:fillRect/>
          </a:stretch>
        </p:blipFill>
        <p:spPr>
          <a:xfrm>
            <a:off x="10036099" y="5294163"/>
            <a:ext cx="1877662" cy="1201704"/>
          </a:xfrm>
          <a:prstGeom prst="rect">
            <a:avLst/>
          </a:prstGeom>
        </p:spPr>
      </p:pic>
      <p:pic>
        <p:nvPicPr>
          <p:cNvPr id="13" name="Picture 12">
            <a:extLst>
              <a:ext uri="{FF2B5EF4-FFF2-40B4-BE49-F238E27FC236}">
                <a16:creationId xmlns:a16="http://schemas.microsoft.com/office/drawing/2014/main" id="{E694C056-012C-3771-71FE-41BB1AAB2AF8}"/>
              </a:ext>
            </a:extLst>
          </p:cNvPr>
          <p:cNvPicPr>
            <a:picLocks noChangeAspect="1"/>
          </p:cNvPicPr>
          <p:nvPr/>
        </p:nvPicPr>
        <p:blipFill rotWithShape="1">
          <a:blip r:embed="rId3"/>
          <a:srcRect b="84059"/>
          <a:stretch/>
        </p:blipFill>
        <p:spPr>
          <a:xfrm flipH="1">
            <a:off x="-1" y="6092848"/>
            <a:ext cx="744932" cy="765152"/>
          </a:xfrm>
          <a:prstGeom prst="rect">
            <a:avLst/>
          </a:prstGeom>
        </p:spPr>
      </p:pic>
      <p:pic>
        <p:nvPicPr>
          <p:cNvPr id="14" name="Picture 13">
            <a:extLst>
              <a:ext uri="{FF2B5EF4-FFF2-40B4-BE49-F238E27FC236}">
                <a16:creationId xmlns:a16="http://schemas.microsoft.com/office/drawing/2014/main" id="{9770B1E3-963E-4977-6D33-4087339FF4A4}"/>
              </a:ext>
            </a:extLst>
          </p:cNvPr>
          <p:cNvPicPr>
            <a:picLocks noChangeAspect="1"/>
          </p:cNvPicPr>
          <p:nvPr/>
        </p:nvPicPr>
        <p:blipFill rotWithShape="1">
          <a:blip r:embed="rId4">
            <a:alphaModFix amt="5000"/>
          </a:blip>
          <a:srcRect r="50000"/>
          <a:stretch/>
        </p:blipFill>
        <p:spPr>
          <a:xfrm>
            <a:off x="94349" y="4981043"/>
            <a:ext cx="650582" cy="1004575"/>
          </a:xfrm>
          <a:prstGeom prst="rect">
            <a:avLst/>
          </a:prstGeom>
        </p:spPr>
      </p:pic>
      <p:sp>
        <p:nvSpPr>
          <p:cNvPr id="2" name="Title 1">
            <a:extLst>
              <a:ext uri="{FF2B5EF4-FFF2-40B4-BE49-F238E27FC236}">
                <a16:creationId xmlns:a16="http://schemas.microsoft.com/office/drawing/2014/main" id="{8473845A-D43F-3FA3-11A1-5427DFDF53A2}"/>
              </a:ext>
            </a:extLst>
          </p:cNvPr>
          <p:cNvSpPr>
            <a:spLocks noGrp="1"/>
          </p:cNvSpPr>
          <p:nvPr>
            <p:ph type="title"/>
          </p:nvPr>
        </p:nvSpPr>
        <p:spPr>
          <a:xfrm>
            <a:off x="1257648" y="583066"/>
            <a:ext cx="7557740" cy="874258"/>
          </a:xfrm>
        </p:spPr>
        <p:txBody>
          <a:bodyPr>
            <a:normAutofit fontScale="90000"/>
          </a:bodyPr>
          <a:lstStyle/>
          <a:p>
            <a:pPr>
              <a:lnSpc>
                <a:spcPct val="100000"/>
              </a:lnSpc>
            </a:pPr>
            <a:r>
              <a:rPr lang="en-GB" b="0" i="0" u="none" strike="noStrike" dirty="0">
                <a:solidFill>
                  <a:srgbClr val="10171E"/>
                </a:solidFill>
                <a:effectLst/>
                <a:latin typeface="NOVA FLAT" panose="020C0504020404060204" pitchFamily="34" charset="77"/>
              </a:rPr>
              <a:t>What are the main takeaways for this content? </a:t>
            </a:r>
            <a:endParaRPr lang="en-DK" dirty="0">
              <a:solidFill>
                <a:srgbClr val="10171E"/>
              </a:solidFill>
              <a:latin typeface="NOVA FLAT" panose="020C0504020404060204" pitchFamily="34" charset="77"/>
            </a:endParaRPr>
          </a:p>
        </p:txBody>
      </p:sp>
      <p:sp>
        <p:nvSpPr>
          <p:cNvPr id="3" name="Content Placeholder 4">
            <a:extLst>
              <a:ext uri="{FF2B5EF4-FFF2-40B4-BE49-F238E27FC236}">
                <a16:creationId xmlns:a16="http://schemas.microsoft.com/office/drawing/2014/main" id="{5656786B-4943-2A6A-FB5D-50B5CB7EF098}"/>
              </a:ext>
            </a:extLst>
          </p:cNvPr>
          <p:cNvSpPr>
            <a:spLocks noGrp="1"/>
          </p:cNvSpPr>
          <p:nvPr>
            <p:ph idx="1"/>
          </p:nvPr>
        </p:nvSpPr>
        <p:spPr>
          <a:xfrm>
            <a:off x="1257648" y="1761057"/>
            <a:ext cx="8582999" cy="3953942"/>
          </a:xfrm>
        </p:spPr>
        <p:txBody>
          <a:bodyPr>
            <a:normAutofit/>
          </a:bodyPr>
          <a:lstStyle/>
          <a:p>
            <a:r>
              <a:rPr lang="en-GB" sz="2000" dirty="0">
                <a:solidFill>
                  <a:srgbClr val="10171E"/>
                </a:solidFill>
              </a:rPr>
              <a:t>What are System Events? </a:t>
            </a:r>
          </a:p>
          <a:p>
            <a:r>
              <a:rPr lang="en-GB" sz="2000" dirty="0">
                <a:solidFill>
                  <a:srgbClr val="10171E"/>
                </a:solidFill>
              </a:rPr>
              <a:t>What are System Security Events and Processes?</a:t>
            </a:r>
          </a:p>
          <a:p>
            <a:r>
              <a:rPr lang="en-GB" sz="2000" dirty="0">
                <a:solidFill>
                  <a:srgbClr val="10171E"/>
                </a:solidFill>
              </a:rPr>
              <a:t>How are they logged?</a:t>
            </a:r>
          </a:p>
          <a:p>
            <a:r>
              <a:rPr lang="en-GB" sz="2000" dirty="0">
                <a:solidFill>
                  <a:srgbClr val="10171E"/>
                </a:solidFill>
              </a:rPr>
              <a:t>Tools and Techniques</a:t>
            </a:r>
          </a:p>
          <a:p>
            <a:r>
              <a:rPr lang="en-GB" sz="2000" dirty="0">
                <a:solidFill>
                  <a:srgbClr val="10171E"/>
                </a:solidFill>
              </a:rPr>
              <a:t>Indicators</a:t>
            </a:r>
          </a:p>
        </p:txBody>
      </p:sp>
    </p:spTree>
    <p:extLst>
      <p:ext uri="{BB962C8B-B14F-4D97-AF65-F5344CB8AC3E}">
        <p14:creationId xmlns:p14="http://schemas.microsoft.com/office/powerpoint/2010/main" val="2799661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C3419-A45E-CE15-2309-F33975671738}"/>
              </a:ext>
            </a:extLst>
          </p:cNvPr>
          <p:cNvSpPr>
            <a:spLocks noGrp="1"/>
          </p:cNvSpPr>
          <p:nvPr>
            <p:ph type="title"/>
          </p:nvPr>
        </p:nvSpPr>
        <p:spPr/>
        <p:txBody>
          <a:bodyPr/>
          <a:lstStyle/>
          <a:p>
            <a:r>
              <a:rPr lang="en-DK" dirty="0"/>
              <a:t>System events</a:t>
            </a:r>
          </a:p>
        </p:txBody>
      </p:sp>
      <p:sp>
        <p:nvSpPr>
          <p:cNvPr id="3" name="Text Placeholder 2">
            <a:extLst>
              <a:ext uri="{FF2B5EF4-FFF2-40B4-BE49-F238E27FC236}">
                <a16:creationId xmlns:a16="http://schemas.microsoft.com/office/drawing/2014/main" id="{D1A2E2F4-FA65-5C82-40AC-A4F9106D4E0E}"/>
              </a:ext>
            </a:extLst>
          </p:cNvPr>
          <p:cNvSpPr>
            <a:spLocks noGrp="1"/>
          </p:cNvSpPr>
          <p:nvPr>
            <p:ph type="body" idx="1"/>
          </p:nvPr>
        </p:nvSpPr>
        <p:spPr/>
        <p:txBody>
          <a:bodyPr/>
          <a:lstStyle/>
          <a:p>
            <a:r>
              <a:rPr lang="en-GB" dirty="0"/>
              <a:t>A</a:t>
            </a:r>
            <a:r>
              <a:rPr lang="en-DK" dirty="0"/>
              <a:t>n introduction</a:t>
            </a:r>
          </a:p>
        </p:txBody>
      </p:sp>
    </p:spTree>
    <p:extLst>
      <p:ext uri="{BB962C8B-B14F-4D97-AF65-F5344CB8AC3E}">
        <p14:creationId xmlns:p14="http://schemas.microsoft.com/office/powerpoint/2010/main" val="4023673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952848" y="290966"/>
            <a:ext cx="6110868" cy="874258"/>
          </a:xfrm>
        </p:spPr>
        <p:txBody>
          <a:bodyPr>
            <a:normAutofit/>
          </a:bodyPr>
          <a:lstStyle/>
          <a:p>
            <a:r>
              <a:rPr lang="en-GB" dirty="0">
                <a:solidFill>
                  <a:srgbClr val="10171E"/>
                </a:solidFill>
                <a:latin typeface="NOVA FLAT" panose="020C0504020404060204" pitchFamily="34" charset="77"/>
              </a:rPr>
              <a:t>System Events</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6CD92A-2A1B-4AA1-B485-642FB797A7AA}"/>
              </a:ext>
            </a:extLst>
          </p:cNvPr>
          <p:cNvSpPr txBox="1">
            <a:spLocks/>
          </p:cNvSpPr>
          <p:nvPr/>
        </p:nvSpPr>
        <p:spPr>
          <a:xfrm>
            <a:off x="952848" y="1163092"/>
            <a:ext cx="10172352" cy="5443423"/>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buFont typeface="Arial" panose="020B0604020202020204" pitchFamily="34" charset="0"/>
              <a:buChar char="•"/>
            </a:pPr>
            <a:r>
              <a:rPr lang="en-GB" sz="1600" dirty="0">
                <a:solidFill>
                  <a:srgbClr val="0E0857"/>
                </a:solidFill>
              </a:rPr>
              <a:t>System events are essentially recordings of significant activities happening within a computer system. </a:t>
            </a:r>
          </a:p>
          <a:p>
            <a:pPr>
              <a:buFont typeface="Arial" panose="020B0604020202020204" pitchFamily="34" charset="0"/>
              <a:buChar char="•"/>
            </a:pPr>
            <a:r>
              <a:rPr lang="en-GB" sz="1600" dirty="0">
                <a:solidFill>
                  <a:srgbClr val="0E0857"/>
                </a:solidFill>
              </a:rPr>
              <a:t>These can include things like user logins, software installations, security incidents, or even minor errors. They function like a logbook, keeping track of what's going on inside the system.</a:t>
            </a:r>
          </a:p>
          <a:p>
            <a:endParaRPr lang="en-DK" dirty="0">
              <a:solidFill>
                <a:srgbClr val="10171E"/>
              </a:solidFill>
            </a:endParaRPr>
          </a:p>
        </p:txBody>
      </p:sp>
      <p:sp>
        <p:nvSpPr>
          <p:cNvPr id="5" name="TextBox 4">
            <a:extLst>
              <a:ext uri="{FF2B5EF4-FFF2-40B4-BE49-F238E27FC236}">
                <a16:creationId xmlns:a16="http://schemas.microsoft.com/office/drawing/2014/main" id="{63CBFFFB-F860-2592-B780-837A7BE0B57A}"/>
              </a:ext>
            </a:extLst>
          </p:cNvPr>
          <p:cNvSpPr txBox="1"/>
          <p:nvPr/>
        </p:nvSpPr>
        <p:spPr>
          <a:xfrm>
            <a:off x="3048000" y="3244334"/>
            <a:ext cx="6096000" cy="369332"/>
          </a:xfrm>
          <a:prstGeom prst="rect">
            <a:avLst/>
          </a:prstGeom>
          <a:noFill/>
        </p:spPr>
        <p:txBody>
          <a:bodyPr wrap="square">
            <a:spAutoFit/>
          </a:bodyPr>
          <a:lstStyle/>
          <a:p>
            <a:endParaRPr lang="en-DK" dirty="0"/>
          </a:p>
        </p:txBody>
      </p:sp>
      <p:sp>
        <p:nvSpPr>
          <p:cNvPr id="7" name="TextBox 6">
            <a:extLst>
              <a:ext uri="{FF2B5EF4-FFF2-40B4-BE49-F238E27FC236}">
                <a16:creationId xmlns:a16="http://schemas.microsoft.com/office/drawing/2014/main" id="{2FA978B6-D7E0-AA67-B407-1C55A13DE110}"/>
              </a:ext>
            </a:extLst>
          </p:cNvPr>
          <p:cNvSpPr txBox="1"/>
          <p:nvPr/>
        </p:nvSpPr>
        <p:spPr>
          <a:xfrm>
            <a:off x="3048000" y="3244334"/>
            <a:ext cx="6096000" cy="369332"/>
          </a:xfrm>
          <a:prstGeom prst="rect">
            <a:avLst/>
          </a:prstGeom>
          <a:noFill/>
        </p:spPr>
        <p:txBody>
          <a:bodyPr wrap="square">
            <a:spAutoFit/>
          </a:bodyPr>
          <a:lstStyle/>
          <a:p>
            <a:endParaRPr lang="en-DK" dirty="0"/>
          </a:p>
        </p:txBody>
      </p:sp>
      <p:pic>
        <p:nvPicPr>
          <p:cNvPr id="1026" name="Picture 2" descr="How to Troubleshoot Problems in Windows Via Event Viewer | PCMag">
            <a:extLst>
              <a:ext uri="{FF2B5EF4-FFF2-40B4-BE49-F238E27FC236}">
                <a16:creationId xmlns:a16="http://schemas.microsoft.com/office/drawing/2014/main" id="{7A90B9C7-6183-8554-F1F3-5E638F049A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9708" y="2533649"/>
            <a:ext cx="7483292" cy="35670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07F9FBB-AF23-7125-501F-3FD37DE66848}"/>
              </a:ext>
            </a:extLst>
          </p:cNvPr>
          <p:cNvSpPr txBox="1"/>
          <p:nvPr/>
        </p:nvSpPr>
        <p:spPr>
          <a:xfrm>
            <a:off x="5245100" y="6106092"/>
            <a:ext cx="2281522" cy="369332"/>
          </a:xfrm>
          <a:prstGeom prst="rect">
            <a:avLst/>
          </a:prstGeom>
          <a:noFill/>
        </p:spPr>
        <p:txBody>
          <a:bodyPr wrap="none" rtlCol="0">
            <a:spAutoFit/>
          </a:bodyPr>
          <a:lstStyle/>
          <a:p>
            <a:r>
              <a:rPr lang="en-DK" dirty="0">
                <a:solidFill>
                  <a:schemeClr val="bg1"/>
                </a:solidFill>
              </a:rPr>
              <a:t>Windows Event Viewer</a:t>
            </a:r>
          </a:p>
        </p:txBody>
      </p:sp>
    </p:spTree>
    <p:extLst>
      <p:ext uri="{BB962C8B-B14F-4D97-AF65-F5344CB8AC3E}">
        <p14:creationId xmlns:p14="http://schemas.microsoft.com/office/powerpoint/2010/main" val="1039173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952848" y="290966"/>
            <a:ext cx="6667152" cy="874258"/>
          </a:xfrm>
        </p:spPr>
        <p:txBody>
          <a:bodyPr>
            <a:normAutofit/>
          </a:bodyPr>
          <a:lstStyle/>
          <a:p>
            <a:r>
              <a:rPr lang="en-GB" dirty="0">
                <a:solidFill>
                  <a:srgbClr val="10171E"/>
                </a:solidFill>
                <a:latin typeface="NOVA FLAT" panose="020C0504020404060204" pitchFamily="34" charset="77"/>
              </a:rPr>
              <a:t>System Events – The Purpose</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6CD92A-2A1B-4AA1-B485-642FB797A7AA}"/>
              </a:ext>
            </a:extLst>
          </p:cNvPr>
          <p:cNvSpPr txBox="1">
            <a:spLocks/>
          </p:cNvSpPr>
          <p:nvPr/>
        </p:nvSpPr>
        <p:spPr>
          <a:xfrm>
            <a:off x="758823" y="1356762"/>
            <a:ext cx="10337452" cy="451380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buFont typeface="Arial" panose="020B0604020202020204" pitchFamily="34" charset="0"/>
              <a:buChar char="•"/>
            </a:pPr>
            <a:r>
              <a:rPr lang="en-GB" sz="1800" b="1" dirty="0">
                <a:solidFill>
                  <a:srgbClr val="0E0857"/>
                </a:solidFill>
              </a:rPr>
              <a:t>Troubleshooting</a:t>
            </a:r>
            <a:r>
              <a:rPr lang="en-GB" sz="1800" dirty="0">
                <a:solidFill>
                  <a:srgbClr val="0E0857"/>
                </a:solidFill>
              </a:rPr>
              <a:t>: event logs are invaluable for troubleshooting system issues. </a:t>
            </a:r>
          </a:p>
          <a:p>
            <a:pPr lvl="1"/>
            <a:r>
              <a:rPr lang="en-GB" sz="1400" dirty="0">
                <a:solidFill>
                  <a:srgbClr val="0E0857"/>
                </a:solidFill>
              </a:rPr>
              <a:t>Diagnostics - When a problem arises, IT professionals or users can examine the logs to identify the event that might have triggered the issue. The details within the log entry can provide clues about the cause and help pinpoint the solution.</a:t>
            </a:r>
          </a:p>
          <a:p>
            <a:pPr lvl="1"/>
            <a:r>
              <a:rPr lang="en-GB" sz="1400" dirty="0">
                <a:solidFill>
                  <a:srgbClr val="0E0857"/>
                </a:solidFill>
              </a:rPr>
              <a:t>Debugging – developers use the event logs for debugging application-specific issues  </a:t>
            </a:r>
          </a:p>
          <a:p>
            <a:pPr>
              <a:buFont typeface="Arial" panose="020B0604020202020204" pitchFamily="34" charset="0"/>
              <a:buChar char="•"/>
            </a:pPr>
            <a:r>
              <a:rPr lang="en-GB" sz="1800" b="1" dirty="0">
                <a:solidFill>
                  <a:srgbClr val="0E0857"/>
                </a:solidFill>
              </a:rPr>
              <a:t>Security monitoring: </a:t>
            </a:r>
            <a:r>
              <a:rPr lang="en-GB" sz="1800" dirty="0">
                <a:solidFill>
                  <a:srgbClr val="0E0857"/>
                </a:solidFill>
              </a:rPr>
              <a:t>Security-related events logged can help identify potential security threats.</a:t>
            </a:r>
          </a:p>
          <a:p>
            <a:pPr lvl="1"/>
            <a:r>
              <a:rPr lang="en-GB" sz="1400" dirty="0">
                <a:solidFill>
                  <a:srgbClr val="0E0857"/>
                </a:solidFill>
              </a:rPr>
              <a:t>Unauthorized access: Suspicious login attempts, unauthorized access attempts, or unusual program activity can all be red flags. </a:t>
            </a:r>
          </a:p>
          <a:p>
            <a:pPr lvl="1"/>
            <a:r>
              <a:rPr lang="en-GB" sz="1400" dirty="0">
                <a:solidFill>
                  <a:srgbClr val="0E0857"/>
                </a:solidFill>
              </a:rPr>
              <a:t>Suspicious Processes: Some malware spawn suspicious  processes that aim at achieving persistence or establishing covert connections to a C&amp;C </a:t>
            </a:r>
          </a:p>
          <a:p>
            <a:pPr lvl="1"/>
            <a:r>
              <a:rPr lang="en-GB" sz="1400" dirty="0">
                <a:solidFill>
                  <a:srgbClr val="0E0857"/>
                </a:solidFill>
              </a:rPr>
              <a:t>Forensic Analysis</a:t>
            </a:r>
          </a:p>
          <a:p>
            <a:pPr algn="l">
              <a:buFont typeface="Arial" panose="020B0604020202020204" pitchFamily="34" charset="0"/>
              <a:buChar char="•"/>
            </a:pPr>
            <a:r>
              <a:rPr lang="en-GB" sz="1800" b="1" dirty="0">
                <a:solidFill>
                  <a:srgbClr val="0E0857"/>
                </a:solidFill>
              </a:rPr>
              <a:t>Compliance</a:t>
            </a:r>
            <a:r>
              <a:rPr lang="en-GB" sz="1800" dirty="0">
                <a:solidFill>
                  <a:srgbClr val="0E0857"/>
                </a:solidFill>
              </a:rPr>
              <a:t>: </a:t>
            </a:r>
            <a:r>
              <a:rPr lang="en-GB" sz="1600" dirty="0">
                <a:solidFill>
                  <a:srgbClr val="0E0857"/>
                </a:solidFill>
              </a:rPr>
              <a:t>Certain regulations in some industries might require organizations to maintain logs of system activity for auditing purposes. System event loggers help maintain a record that demonstrates compliance with these regulations.</a:t>
            </a:r>
          </a:p>
          <a:p>
            <a:pPr lvl="1"/>
            <a:r>
              <a:rPr lang="en-GB" sz="1200" dirty="0">
                <a:solidFill>
                  <a:srgbClr val="0E0857"/>
                </a:solidFill>
              </a:rPr>
              <a:t>Audits </a:t>
            </a:r>
          </a:p>
          <a:p>
            <a:pPr lvl="1"/>
            <a:r>
              <a:rPr lang="en-GB" sz="1200" dirty="0">
                <a:solidFill>
                  <a:srgbClr val="0E0857"/>
                </a:solidFill>
              </a:rPr>
              <a:t>Regulations</a:t>
            </a:r>
            <a:endParaRPr lang="en-DK" sz="2400" dirty="0">
              <a:solidFill>
                <a:srgbClr val="10171E"/>
              </a:solidFill>
            </a:endParaRPr>
          </a:p>
        </p:txBody>
      </p:sp>
      <p:sp>
        <p:nvSpPr>
          <p:cNvPr id="5" name="TextBox 4">
            <a:extLst>
              <a:ext uri="{FF2B5EF4-FFF2-40B4-BE49-F238E27FC236}">
                <a16:creationId xmlns:a16="http://schemas.microsoft.com/office/drawing/2014/main" id="{63CBFFFB-F860-2592-B780-837A7BE0B57A}"/>
              </a:ext>
            </a:extLst>
          </p:cNvPr>
          <p:cNvSpPr txBox="1"/>
          <p:nvPr/>
        </p:nvSpPr>
        <p:spPr>
          <a:xfrm>
            <a:off x="3048000" y="3244334"/>
            <a:ext cx="6096000" cy="369332"/>
          </a:xfrm>
          <a:prstGeom prst="rect">
            <a:avLst/>
          </a:prstGeom>
          <a:noFill/>
        </p:spPr>
        <p:txBody>
          <a:bodyPr wrap="square">
            <a:spAutoFit/>
          </a:bodyPr>
          <a:lstStyle/>
          <a:p>
            <a:endParaRPr lang="en-DK" dirty="0"/>
          </a:p>
        </p:txBody>
      </p:sp>
      <p:sp>
        <p:nvSpPr>
          <p:cNvPr id="7" name="TextBox 6">
            <a:extLst>
              <a:ext uri="{FF2B5EF4-FFF2-40B4-BE49-F238E27FC236}">
                <a16:creationId xmlns:a16="http://schemas.microsoft.com/office/drawing/2014/main" id="{2FA978B6-D7E0-AA67-B407-1C55A13DE110}"/>
              </a:ext>
            </a:extLst>
          </p:cNvPr>
          <p:cNvSpPr txBox="1"/>
          <p:nvPr/>
        </p:nvSpPr>
        <p:spPr>
          <a:xfrm>
            <a:off x="3048000" y="3244334"/>
            <a:ext cx="6096000" cy="369332"/>
          </a:xfrm>
          <a:prstGeom prst="rect">
            <a:avLst/>
          </a:prstGeom>
          <a:noFill/>
        </p:spPr>
        <p:txBody>
          <a:bodyPr wrap="square">
            <a:spAutoFit/>
          </a:bodyPr>
          <a:lstStyle/>
          <a:p>
            <a:endParaRPr lang="en-DK" dirty="0"/>
          </a:p>
        </p:txBody>
      </p:sp>
    </p:spTree>
    <p:extLst>
      <p:ext uri="{BB962C8B-B14F-4D97-AF65-F5344CB8AC3E}">
        <p14:creationId xmlns:p14="http://schemas.microsoft.com/office/powerpoint/2010/main" val="1008309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C3419-A45E-CE15-2309-F33975671738}"/>
              </a:ext>
            </a:extLst>
          </p:cNvPr>
          <p:cNvSpPr>
            <a:spLocks noGrp="1"/>
          </p:cNvSpPr>
          <p:nvPr>
            <p:ph type="title"/>
          </p:nvPr>
        </p:nvSpPr>
        <p:spPr/>
        <p:txBody>
          <a:bodyPr/>
          <a:lstStyle/>
          <a:p>
            <a:r>
              <a:rPr lang="en-DK" dirty="0"/>
              <a:t>System </a:t>
            </a:r>
            <a:r>
              <a:rPr lang="en-DK" dirty="0">
                <a:solidFill>
                  <a:srgbClr val="FF0000"/>
                </a:solidFill>
              </a:rPr>
              <a:t>“SECURITY”</a:t>
            </a:r>
            <a:r>
              <a:rPr lang="en-DK" dirty="0"/>
              <a:t> events</a:t>
            </a:r>
          </a:p>
        </p:txBody>
      </p:sp>
      <p:sp>
        <p:nvSpPr>
          <p:cNvPr id="3" name="Text Placeholder 2">
            <a:extLst>
              <a:ext uri="{FF2B5EF4-FFF2-40B4-BE49-F238E27FC236}">
                <a16:creationId xmlns:a16="http://schemas.microsoft.com/office/drawing/2014/main" id="{D1A2E2F4-FA65-5C82-40AC-A4F9106D4E0E}"/>
              </a:ext>
            </a:extLst>
          </p:cNvPr>
          <p:cNvSpPr>
            <a:spLocks noGrp="1"/>
          </p:cNvSpPr>
          <p:nvPr>
            <p:ph type="body" idx="1"/>
          </p:nvPr>
        </p:nvSpPr>
        <p:spPr/>
        <p:txBody>
          <a:bodyPr/>
          <a:lstStyle/>
          <a:p>
            <a:r>
              <a:rPr lang="en-GB" dirty="0"/>
              <a:t>A</a:t>
            </a:r>
            <a:r>
              <a:rPr lang="en-DK" dirty="0"/>
              <a:t>n introduction</a:t>
            </a:r>
          </a:p>
        </p:txBody>
      </p:sp>
    </p:spTree>
    <p:extLst>
      <p:ext uri="{BB962C8B-B14F-4D97-AF65-F5344CB8AC3E}">
        <p14:creationId xmlns:p14="http://schemas.microsoft.com/office/powerpoint/2010/main" val="3521206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a:alphaModFix amt="5000"/>
          </a:blip>
          <a:srcRect r="50000"/>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199209" y="176662"/>
            <a:ext cx="8927752" cy="874258"/>
          </a:xfrm>
        </p:spPr>
        <p:txBody>
          <a:bodyPr>
            <a:normAutofit/>
          </a:bodyPr>
          <a:lstStyle/>
          <a:p>
            <a:r>
              <a:rPr lang="en-GB" b="0" i="0" u="none" strike="noStrike" dirty="0">
                <a:solidFill>
                  <a:srgbClr val="10171E"/>
                </a:solidFill>
                <a:effectLst/>
                <a:latin typeface="NOVA FLAT" panose="020C0504020404060204" pitchFamily="34" charset="77"/>
              </a:rPr>
              <a:t>System SECURITY </a:t>
            </a:r>
            <a:r>
              <a:rPr lang="en-GB" b="0" i="0" u="none" strike="noStrike" dirty="0" err="1">
                <a:solidFill>
                  <a:srgbClr val="10171E"/>
                </a:solidFill>
                <a:effectLst/>
                <a:latin typeface="NOVA FLAT" panose="020C0504020404060204" pitchFamily="34" charset="77"/>
              </a:rPr>
              <a:t>EventS</a:t>
            </a:r>
            <a:r>
              <a:rPr lang="en-GB" b="0" i="0" u="none" strike="noStrike" dirty="0">
                <a:solidFill>
                  <a:srgbClr val="10171E"/>
                </a:solidFill>
                <a:effectLst/>
                <a:latin typeface="NOVA FLAT" panose="020C0504020404060204" pitchFamily="34" charset="77"/>
              </a:rPr>
              <a:t> </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6CD92A-2A1B-4AA1-B485-642FB797A7AA}"/>
              </a:ext>
            </a:extLst>
          </p:cNvPr>
          <p:cNvSpPr txBox="1">
            <a:spLocks/>
          </p:cNvSpPr>
          <p:nvPr/>
        </p:nvSpPr>
        <p:spPr>
          <a:xfrm>
            <a:off x="1199209" y="1063199"/>
            <a:ext cx="10591452" cy="441137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buFont typeface="Arial" panose="020B0604020202020204" pitchFamily="34" charset="0"/>
              <a:buChar char="•"/>
            </a:pPr>
            <a:r>
              <a:rPr lang="en-GB" sz="1600" dirty="0">
                <a:solidFill>
                  <a:srgbClr val="0E0857"/>
                </a:solidFill>
              </a:rPr>
              <a:t>System The System category and its subcategories provide an eclectic mix of events that are relevant to security. For example, Windows logs event ID </a:t>
            </a:r>
            <a:r>
              <a:rPr lang="en-GB" sz="1600" dirty="0">
                <a:solidFill>
                  <a:srgbClr val="0E0857"/>
                </a:solidFill>
                <a:hlinkClick r:id="rId4">
                  <a:extLst>
                    <a:ext uri="{A12FA001-AC4F-418D-AE19-62706E023703}">
                      <ahyp:hlinkClr xmlns:ahyp="http://schemas.microsoft.com/office/drawing/2018/hyperlinkcolor" val="tx"/>
                    </a:ext>
                  </a:extLst>
                </a:hlinkClick>
              </a:rPr>
              <a:t>4608</a:t>
            </a:r>
            <a:r>
              <a:rPr lang="en-GB" sz="1600" dirty="0">
                <a:solidFill>
                  <a:srgbClr val="0E0857"/>
                </a:solidFill>
              </a:rPr>
              <a:t> when the system starts up</a:t>
            </a:r>
          </a:p>
          <a:p>
            <a:pPr>
              <a:buFont typeface="Arial" panose="020B0604020202020204" pitchFamily="34" charset="0"/>
              <a:buChar char="•"/>
            </a:pPr>
            <a:endParaRPr lang="en-GB" sz="1600" dirty="0">
              <a:solidFill>
                <a:srgbClr val="0E0857"/>
              </a:solidFill>
            </a:endParaRPr>
          </a:p>
          <a:p>
            <a:pPr>
              <a:buFont typeface="Arial" panose="020B0604020202020204" pitchFamily="34" charset="0"/>
              <a:buChar char="•"/>
            </a:pPr>
            <a:endParaRPr lang="en-GB" sz="1600" dirty="0">
              <a:solidFill>
                <a:srgbClr val="0E0857"/>
              </a:solidFill>
            </a:endParaRPr>
          </a:p>
          <a:p>
            <a:pPr>
              <a:buFont typeface="Arial" panose="020B0604020202020204" pitchFamily="34" charset="0"/>
              <a:buChar char="•"/>
            </a:pPr>
            <a:endParaRPr lang="en-GB" sz="1600" dirty="0">
              <a:solidFill>
                <a:srgbClr val="0E0857"/>
              </a:solidFill>
            </a:endParaRPr>
          </a:p>
          <a:p>
            <a:pPr>
              <a:buFont typeface="Arial" panose="020B0604020202020204" pitchFamily="34" charset="0"/>
              <a:buChar char="•"/>
            </a:pPr>
            <a:endParaRPr lang="en-GB" sz="1600" dirty="0">
              <a:solidFill>
                <a:srgbClr val="0E0857"/>
              </a:solidFill>
            </a:endParaRPr>
          </a:p>
          <a:p>
            <a:pPr>
              <a:buFont typeface="Arial" panose="020B0604020202020204" pitchFamily="34" charset="0"/>
              <a:buChar char="•"/>
            </a:pPr>
            <a:endParaRPr lang="en-GB" sz="1600" dirty="0">
              <a:solidFill>
                <a:srgbClr val="0E0857"/>
              </a:solidFill>
            </a:endParaRPr>
          </a:p>
          <a:p>
            <a:pPr>
              <a:buFont typeface="Arial" panose="020B0604020202020204" pitchFamily="34" charset="0"/>
              <a:buChar char="•"/>
            </a:pPr>
            <a:endParaRPr lang="en-GB" sz="1600" dirty="0">
              <a:solidFill>
                <a:srgbClr val="0E0857"/>
              </a:solidFill>
            </a:endParaRPr>
          </a:p>
          <a:p>
            <a:pPr>
              <a:buFont typeface="Arial" panose="020B0604020202020204" pitchFamily="34" charset="0"/>
              <a:buChar char="•"/>
            </a:pPr>
            <a:r>
              <a:rPr lang="en-GB" sz="1600" b="1" dirty="0">
                <a:solidFill>
                  <a:srgbClr val="0E0857"/>
                </a:solidFill>
              </a:rPr>
              <a:t>Security State Change</a:t>
            </a:r>
            <a:r>
              <a:rPr lang="en-GB" sz="1600" dirty="0">
                <a:solidFill>
                  <a:srgbClr val="0E0857"/>
                </a:solidFill>
              </a:rPr>
              <a:t>: Events in the Security State Change subcategory track keys system changes, such as system clock changes and the </a:t>
            </a:r>
            <a:r>
              <a:rPr lang="en-GB" sz="1600" dirty="0" err="1">
                <a:solidFill>
                  <a:srgbClr val="0E0857"/>
                </a:solidFill>
              </a:rPr>
              <a:t>startup</a:t>
            </a:r>
            <a:r>
              <a:rPr lang="en-GB" sz="1600" dirty="0">
                <a:solidFill>
                  <a:srgbClr val="0E0857"/>
                </a:solidFill>
              </a:rPr>
              <a:t> and shutdown of the system. These events are important because a Windows system is completely vulnerable while shut down at the mercy of anyone who has physical access and the proper skill</a:t>
            </a:r>
          </a:p>
          <a:p>
            <a:pPr>
              <a:buFont typeface="Arial" panose="020B0604020202020204" pitchFamily="34" charset="0"/>
              <a:buChar char="•"/>
            </a:pPr>
            <a:r>
              <a:rPr lang="en-GB" sz="1600" dirty="0">
                <a:solidFill>
                  <a:srgbClr val="0E0857"/>
                </a:solidFill>
              </a:rPr>
              <a:t>Every event uses the system time, so a change in system time could obscure or hide malicious actions or cause authentication problems</a:t>
            </a:r>
          </a:p>
          <a:p>
            <a:pPr>
              <a:buFont typeface="Arial" panose="020B0604020202020204" pitchFamily="34" charset="0"/>
              <a:buChar char="•"/>
            </a:pPr>
            <a:endParaRPr lang="en-GB" sz="1600" dirty="0">
              <a:solidFill>
                <a:srgbClr val="FF0000"/>
              </a:solidFill>
            </a:endParaRPr>
          </a:p>
        </p:txBody>
      </p:sp>
      <p:pic>
        <p:nvPicPr>
          <p:cNvPr id="2" name="Picture 1">
            <a:extLst>
              <a:ext uri="{FF2B5EF4-FFF2-40B4-BE49-F238E27FC236}">
                <a16:creationId xmlns:a16="http://schemas.microsoft.com/office/drawing/2014/main" id="{DCF7987E-52E8-DFDC-F380-EF99C049D90A}"/>
              </a:ext>
            </a:extLst>
          </p:cNvPr>
          <p:cNvPicPr>
            <a:picLocks noChangeAspect="1"/>
          </p:cNvPicPr>
          <p:nvPr/>
        </p:nvPicPr>
        <p:blipFill>
          <a:blip r:embed="rId5"/>
          <a:stretch>
            <a:fillRect/>
          </a:stretch>
        </p:blipFill>
        <p:spPr>
          <a:xfrm>
            <a:off x="1485123" y="1753559"/>
            <a:ext cx="3822700" cy="2060563"/>
          </a:xfrm>
          <a:prstGeom prst="rect">
            <a:avLst/>
          </a:prstGeom>
        </p:spPr>
      </p:pic>
    </p:spTree>
    <p:extLst>
      <p:ext uri="{BB962C8B-B14F-4D97-AF65-F5344CB8AC3E}">
        <p14:creationId xmlns:p14="http://schemas.microsoft.com/office/powerpoint/2010/main" val="27423366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963C5DDF42AA34ABFF3D23DB7963EA3" ma:contentTypeVersion="4" ma:contentTypeDescription="Create a new document." ma:contentTypeScope="" ma:versionID="bdd1259b553bb77ab5d401a2ceaea728">
  <xsd:schema xmlns:xsd="http://www.w3.org/2001/XMLSchema" xmlns:xs="http://www.w3.org/2001/XMLSchema" xmlns:p="http://schemas.microsoft.com/office/2006/metadata/properties" xmlns:ns2="7900c5cc-87f6-411f-9889-4e55ce197b85" targetNamespace="http://schemas.microsoft.com/office/2006/metadata/properties" ma:root="true" ma:fieldsID="9df827173f2f1bd43370b25fd8612163" ns2:_="">
    <xsd:import namespace="7900c5cc-87f6-411f-9889-4e55ce197b8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00c5cc-87f6-411f-9889-4e55ce197b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9FDCF97-33FD-45F8-BE75-5075CF931112}"/>
</file>

<file path=customXml/itemProps2.xml><?xml version="1.0" encoding="utf-8"?>
<ds:datastoreItem xmlns:ds="http://schemas.openxmlformats.org/officeDocument/2006/customXml" ds:itemID="{0D72A613-6B26-4D56-A8A2-591DDEF43F01}">
  <ds:schemaRefs>
    <ds:schemaRef ds:uri="http://schemas.microsoft.com/sharepoint/v3/contenttype/forms"/>
  </ds:schemaRefs>
</ds:datastoreItem>
</file>

<file path=customXml/itemProps3.xml><?xml version="1.0" encoding="utf-8"?>
<ds:datastoreItem xmlns:ds="http://schemas.openxmlformats.org/officeDocument/2006/customXml" ds:itemID="{37DCD41A-B98B-4F9D-9727-07FFBB193A6D}">
  <ds:schemaRefs>
    <ds:schemaRef ds:uri="http://schemas.microsoft.com/office/infopath/2007/PartnerControls"/>
    <ds:schemaRef ds:uri="http://purl.org/dc/dcmitype/"/>
    <ds:schemaRef ds:uri="http://purl.org/dc/terms/"/>
    <ds:schemaRef ds:uri="http://purl.org/dc/elements/1.1/"/>
    <ds:schemaRef ds:uri="7900c5cc-87f6-411f-9889-4e55ce197b85"/>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Circuit</Template>
  <TotalTime>3506</TotalTime>
  <Words>1401</Words>
  <Application>Microsoft Office PowerPoint</Application>
  <PresentationFormat>Widescreen</PresentationFormat>
  <Paragraphs>108</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NOVA FLAT</vt:lpstr>
      <vt:lpstr>Tahoma</vt:lpstr>
      <vt:lpstr>Tw Cen MT</vt:lpstr>
      <vt:lpstr>Circuit</vt:lpstr>
      <vt:lpstr>PowerPoint Presentation</vt:lpstr>
      <vt:lpstr>Security Event Processing Level: ADVANCED (PROFESSIONAL)</vt:lpstr>
      <vt:lpstr>Shreyas Srinivasa</vt:lpstr>
      <vt:lpstr>What are the main takeaways for this content? </vt:lpstr>
      <vt:lpstr>System events</vt:lpstr>
      <vt:lpstr>System Events</vt:lpstr>
      <vt:lpstr>System Events – The Purpose</vt:lpstr>
      <vt:lpstr>System “SECURITY” events</vt:lpstr>
      <vt:lpstr>System SECURITY EventS </vt:lpstr>
      <vt:lpstr>SECURITY SYSTEM EXTENSION</vt:lpstr>
      <vt:lpstr>SECURITY INTEGRITY events</vt:lpstr>
      <vt:lpstr>MORE SECURITY events …</vt:lpstr>
      <vt:lpstr>EVENT LOGGING</vt:lpstr>
      <vt:lpstr>EVENT LOGGING</vt:lpstr>
      <vt:lpstr>EVENT LOGGING – DEFAULT Loggers</vt:lpstr>
      <vt:lpstr>SYSTEM Loggers - ACTIVITY</vt:lpstr>
      <vt:lpstr>Analysers</vt:lpstr>
      <vt:lpstr>Analysis Tools</vt:lpstr>
      <vt:lpstr>Processing: Security information and event management</vt:lpstr>
      <vt:lpstr>SIEM</vt:lpstr>
      <vt:lpstr>Find out more</vt:lpstr>
      <vt:lpstr>Who is behind</vt:lpstr>
      <vt:lpstr>Who is behind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GameSS</dc:title>
  <dc:creator>Aurora Iulia</dc:creator>
  <cp:lastModifiedBy>Delware Hossain Imran</cp:lastModifiedBy>
  <cp:revision>6</cp:revision>
  <dcterms:created xsi:type="dcterms:W3CDTF">2023-08-18T16:21:51Z</dcterms:created>
  <dcterms:modified xsi:type="dcterms:W3CDTF">2024-09-04T07:30:18Z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0x0101005963C5DDF42AA34ABFF3D23DB7963EA3</vt:lpwstr>
  </property>
</Properties>
</file>