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30"/>
  </p:notesMasterIdLst>
  <p:sldIdLst>
    <p:sldId id="256" r:id="rId5"/>
    <p:sldId id="259" r:id="rId6"/>
    <p:sldId id="283" r:id="rId7"/>
    <p:sldId id="285" r:id="rId8"/>
    <p:sldId id="271" r:id="rId9"/>
    <p:sldId id="287" r:id="rId10"/>
    <p:sldId id="286" r:id="rId11"/>
    <p:sldId id="289" r:id="rId12"/>
    <p:sldId id="293" r:id="rId13"/>
    <p:sldId id="296" r:id="rId14"/>
    <p:sldId id="295" r:id="rId15"/>
    <p:sldId id="292" r:id="rId16"/>
    <p:sldId id="291" r:id="rId17"/>
    <p:sldId id="297" r:id="rId18"/>
    <p:sldId id="261" r:id="rId19"/>
    <p:sldId id="262" r:id="rId20"/>
    <p:sldId id="276" r:id="rId21"/>
    <p:sldId id="275" r:id="rId22"/>
    <p:sldId id="274" r:id="rId23"/>
    <p:sldId id="273" r:id="rId24"/>
    <p:sldId id="277" r:id="rId25"/>
    <p:sldId id="282" r:id="rId26"/>
    <p:sldId id="266" r:id="rId27"/>
    <p:sldId id="270" r:id="rId28"/>
    <p:sldId id="26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51EB1-D3E5-B241-9DE0-6638A1585977}" v="32" dt="2023-09-07T11:48:32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81"/>
    <p:restoredTop sz="81037" autoAdjust="0"/>
  </p:normalViewPr>
  <p:slideViewPr>
    <p:cSldViewPr snapToGrid="0">
      <p:cViewPr varScale="1">
        <p:scale>
          <a:sx n="92" d="100"/>
          <a:sy n="9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CB03-B550-4E28-86B7-4087BF27F6E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C30E-B4EB-4F0B-9672-0A167CDD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C30E-B4EB-4F0B-9672-0A167CDDF7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C30E-B4EB-4F0B-9672-0A167CDDF7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6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OSI model ?</a:t>
            </a:r>
          </a:p>
          <a:p>
            <a:r>
              <a:rPr lang="en-US" dirty="0"/>
              <a:t>What role does it play in Networking?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C30E-B4EB-4F0B-9672-0A167CDDF7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students an easy way way to remember the OSI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C30E-B4EB-4F0B-9672-0A167CDDF7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4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layer and their tasks in OSI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C30E-B4EB-4F0B-9672-0A167CDDF7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each layer and their tasks in OSI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C30E-B4EB-4F0B-9672-0A167CDDF7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6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each layer and their tasks in OSI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C30E-B4EB-4F0B-9672-0A167CDDF7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1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Ethernet and Wi-Fi map to the Network Interface Layer (Layers 1 and 2 combined), supporting physical transmission and data link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C30E-B4EB-4F0B-9672-0A167CDDF7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1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5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97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8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6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3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8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5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9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6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0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7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0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3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2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45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amess.dk/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18" Type="http://schemas.microsoft.com/office/2007/relationships/hdphoto" Target="../media/hdphoto9.wdp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17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microsoft.com/office/2007/relationships/hdphoto" Target="../media/hdphoto11.wdp"/><Relationship Id="rId10" Type="http://schemas.microsoft.com/office/2007/relationships/hdphoto" Target="../media/hdphoto5.wdp"/><Relationship Id="rId19" Type="http://schemas.openxmlformats.org/officeDocument/2006/relationships/image" Target="../media/image20.png"/><Relationship Id="rId4" Type="http://schemas.openxmlformats.org/officeDocument/2006/relationships/image" Target="../media/image12.jpg"/><Relationship Id="rId9" Type="http://schemas.openxmlformats.org/officeDocument/2006/relationships/image" Target="../media/image15.png"/><Relationship Id="rId14" Type="http://schemas.microsoft.com/office/2007/relationships/hdphoto" Target="../media/hdphoto7.wdp"/><Relationship Id="rId2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75000"/>
              </a:schemeClr>
            </a:gs>
            <a:gs pos="52000">
              <a:srgbClr val="166A6F"/>
            </a:gs>
            <a:gs pos="76000">
              <a:srgbClr val="133E44"/>
            </a:gs>
            <a:gs pos="100000">
              <a:srgbClr val="1017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F000B3-BBD5-2CB8-09FA-3C9D7DCA6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Network Communication Protocols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3B2F15F-5114-1D39-1EBD-81422B574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61" t="4929" r="20670" b="2244"/>
          <a:stretch/>
        </p:blipFill>
        <p:spPr>
          <a:xfrm rot="5400000">
            <a:off x="4635271" y="-698729"/>
            <a:ext cx="2921457" cy="1219200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3CA2446-0ED4-6297-5948-08CD24796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1319" y="1863329"/>
            <a:ext cx="45815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40EA-5327-44C1-B9FC-D02DD0CD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21" y="153057"/>
            <a:ext cx="11799438" cy="641396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Layer 4: Transport Layer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Manages transmission packets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Repackages long messages when necessary into small packets for transmission 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Reassembles packets in correct order to get the original message.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Handles error recognition and recovery. 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Transport layer at receiving acknowledges packet delivery. 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Resends missing packets</a:t>
            </a:r>
          </a:p>
          <a:p>
            <a:pPr lvl="1"/>
            <a:endParaRPr lang="en-US" altLang="en-US" dirty="0">
              <a:solidFill>
                <a:schemeClr val="bg1"/>
              </a:solidFill>
              <a:latin typeface="Arial-BoldMT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Layer 3: Network Layer </a:t>
            </a:r>
          </a:p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Manages addressing/routing of data within the subnet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Addresses messages and translates logical addresses and names into physical addresses.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Determines the route from the source to the destination computer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Manages traffic problems, such as switching, routing, and controlling the congestion of data packets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chemeClr val="bg1"/>
                </a:solidFill>
                <a:latin typeface="Arial-BoldMT"/>
              </a:rPr>
              <a:t>.</a:t>
            </a:r>
          </a:p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Routing can be: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Based on static tables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determined at start of each session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Individually determined for each packet, reflecting the current network load.</a:t>
            </a:r>
          </a:p>
          <a:p>
            <a:endParaRPr lang="en-US" altLang="en-US" dirty="0">
              <a:solidFill>
                <a:schemeClr val="bg1"/>
              </a:solidFill>
              <a:latin typeface="Arial-BoldMT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9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40EA-5327-44C1-B9FC-D02DD0CD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" y="144966"/>
            <a:ext cx="11708779" cy="615547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Layer 2: Data Link Layer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Packages raw bits from the Physical layer into frames (logical, structured packets for data).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Provides reliable transmission of frames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It waits for an acknowledgment from the receiving computer.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Retransmits frames for which acknowledgement not received</a:t>
            </a:r>
          </a:p>
          <a:p>
            <a:pPr lvl="1"/>
            <a:endParaRPr lang="en-US" altLang="en-US" dirty="0">
              <a:solidFill>
                <a:schemeClr val="bg1"/>
              </a:solidFill>
              <a:latin typeface="Arial-BoldMT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Layer 1: Physical Layer</a:t>
            </a:r>
          </a:p>
          <a:p>
            <a:r>
              <a:rPr lang="en-US" dirty="0">
                <a:solidFill>
                  <a:schemeClr val="bg1"/>
                </a:solidFill>
              </a:rPr>
              <a:t>Transmits bits from one computer to another</a:t>
            </a:r>
          </a:p>
          <a:p>
            <a:r>
              <a:rPr lang="en-US" dirty="0">
                <a:solidFill>
                  <a:schemeClr val="bg1"/>
                </a:solidFill>
              </a:rPr>
              <a:t>Regulates the transmission of a stream of bits over a physical medium. </a:t>
            </a:r>
          </a:p>
          <a:p>
            <a:r>
              <a:rPr lang="en-US" dirty="0">
                <a:solidFill>
                  <a:schemeClr val="bg1"/>
                </a:solidFill>
              </a:rPr>
              <a:t>Defines how the cable is attached to the network adapter and what transmission technique is used to send data over the cable. Deals with issues like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definition of 0 and 1, e.g. how many volts represents a 1, and how long a bit lasts?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Whether the channel is simplex or duplex?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many pins a connector has, and what the function of each pin is?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1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539" y="627"/>
            <a:ext cx="6110868" cy="8742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Protocols and Layers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A3BE846-116C-4C1F-9E57-D9D7D58C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30" y="1280478"/>
            <a:ext cx="3678033" cy="475664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Layer 1 - Physical Layer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Ethernet (physical signaling)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USB</a:t>
            </a:r>
          </a:p>
          <a:p>
            <a:pPr lvl="1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IEEE 802.11 (Wi-Fi)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Layer 2 - Data Link Layer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Ethernet (MAC, LLC)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PPP (Point-to-Point Protocol)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Ethernet (physical signaling)</a:t>
            </a:r>
          </a:p>
          <a:p>
            <a:pPr lvl="1"/>
            <a:r>
              <a:rPr lang="en-US" sz="1400" kern="1200" dirty="0">
                <a:solidFill>
                  <a:srgbClr val="092338"/>
                </a:solidFill>
                <a:effectLst/>
                <a:ea typeface="+mn-ea"/>
                <a:cs typeface="+mn-cs"/>
              </a:rPr>
              <a:t>IEEE 802.11 (Wi-Fi)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Layer 3 - Network Layer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IP (Internet Protocol)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ICMP (Internet Control Message Protocol)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8C1B63A-2D2E-4610-B181-321C6BA8AE3B}"/>
              </a:ext>
            </a:extLst>
          </p:cNvPr>
          <p:cNvSpPr txBox="1">
            <a:spLocks/>
          </p:cNvSpPr>
          <p:nvPr/>
        </p:nvSpPr>
        <p:spPr>
          <a:xfrm>
            <a:off x="5524848" y="874885"/>
            <a:ext cx="5240133" cy="628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Layer 4 - Transport Layer</a:t>
            </a:r>
            <a:endParaRPr lang="en-US" sz="20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TCP (Transmission Control Protocol)</a:t>
            </a:r>
            <a:endParaRPr lang="en-US" sz="10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UDP (User Datagram Protocol)</a:t>
            </a:r>
            <a:endParaRPr lang="en-US" sz="1000" dirty="0">
              <a:effectLst/>
            </a:endParaRPr>
          </a:p>
          <a:p>
            <a:pPr marL="228600" indent="-228600" algn="l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Layer 5 - Session Layer</a:t>
            </a:r>
            <a:endParaRPr lang="en-US" sz="11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NetBIOS</a:t>
            </a:r>
            <a:endParaRPr lang="en-US" sz="10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PPTP (Point-to-Point Tunneling Protocol)</a:t>
            </a:r>
            <a:endParaRPr lang="en-US" sz="1000" dirty="0">
              <a:effectLst/>
            </a:endParaRPr>
          </a:p>
          <a:p>
            <a:pPr marL="228600" indent="-228600" algn="l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Layer 6 - Presentation Layer</a:t>
            </a:r>
            <a:endParaRPr lang="en-US" sz="11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SSL/TLS (Secure Sockets Layer/Transport Layer Security)</a:t>
            </a:r>
            <a:endParaRPr lang="en-US" sz="10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MPEG (Moving Picture Experts Group)</a:t>
            </a:r>
            <a:endParaRPr lang="en-US" sz="1000" dirty="0">
              <a:effectLst/>
            </a:endParaRPr>
          </a:p>
          <a:p>
            <a:pPr marL="228600" indent="-228600" algn="l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Layer 7 - Application Layer</a:t>
            </a:r>
            <a:endParaRPr lang="en-US" sz="11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HTTP (Hypertext Transfer Protocol)</a:t>
            </a:r>
            <a:endParaRPr lang="en-US" sz="10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FTP (File Transfer Protocol)</a:t>
            </a:r>
            <a:endParaRPr lang="en-US" sz="10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SMTP (Simple Mail Transfer Protocol)</a:t>
            </a:r>
            <a:endParaRPr lang="en-US" sz="1000" dirty="0">
              <a:effectLst/>
            </a:endParaRPr>
          </a:p>
          <a:p>
            <a:pPr lvl="1">
              <a:spcBef>
                <a:spcPts val="1000"/>
              </a:spcBef>
            </a:pPr>
            <a:r>
              <a:rPr lang="en-US" sz="1400" kern="1200" dirty="0">
                <a:solidFill>
                  <a:srgbClr val="092338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DNS (Domain Name System)</a:t>
            </a:r>
            <a:endParaRPr lang="en-US" sz="1000" dirty="0">
              <a:effectLst/>
            </a:endParaRPr>
          </a:p>
          <a:p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9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B545-C248-4FC1-A194-DD106C02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77" y="1867454"/>
            <a:ext cx="8303669" cy="1000437"/>
          </a:xfrm>
        </p:spPr>
        <p:txBody>
          <a:bodyPr/>
          <a:lstStyle/>
          <a:p>
            <a:r>
              <a:rPr lang="en-US" b="1" dirty="0"/>
              <a:t>Dive into some Protocols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1A356-1F3C-41B8-A39A-A68EF488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118" y="2725046"/>
            <a:ext cx="8094518" cy="57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explore functionalities and security issues of some protocols.</a:t>
            </a:r>
          </a:p>
        </p:txBody>
      </p:sp>
    </p:spTree>
    <p:extLst>
      <p:ext uri="{BB962C8B-B14F-4D97-AF65-F5344CB8AC3E}">
        <p14:creationId xmlns:p14="http://schemas.microsoft.com/office/powerpoint/2010/main" val="38618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7" y="583066"/>
            <a:ext cx="7647361" cy="8742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HTTP (Hypertext Transfer Protocol)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BE547D-3186-2A11-ADD8-AAB9778E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561034"/>
            <a:ext cx="8582999" cy="3953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Content: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Definition: A protocol for transferring hypertext requests and information on the internet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Function: Basis for data communication on the World Wide Web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Common uses: Web browsing, APIs, data exchange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376758-59B7-B3F6-86E1-D1A73FCE8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07"/>
          <a:stretch/>
        </p:blipFill>
        <p:spPr>
          <a:xfrm>
            <a:off x="11430000" y="157276"/>
            <a:ext cx="762000" cy="5443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B98FCB-4016-E934-DD84-58CFB796E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59"/>
          <a:stretch/>
        </p:blipFill>
        <p:spPr>
          <a:xfrm flipH="1">
            <a:off x="-1" y="6092848"/>
            <a:ext cx="744932" cy="765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14376A-B04E-AE2D-5B0E-8B7154991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50000"/>
          <a:stretch/>
        </p:blipFill>
        <p:spPr>
          <a:xfrm>
            <a:off x="108241" y="4967830"/>
            <a:ext cx="650582" cy="1004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5FB7CD-2478-CBE0-285C-A7C378D0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6110868" cy="8742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HTTP - Working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F6CD92A-2A1B-4AA1-B485-642FB797A7AA}"/>
              </a:ext>
            </a:extLst>
          </p:cNvPr>
          <p:cNvSpPr txBox="1">
            <a:spLocks/>
          </p:cNvSpPr>
          <p:nvPr/>
        </p:nvSpPr>
        <p:spPr>
          <a:xfrm>
            <a:off x="1257648" y="1561034"/>
            <a:ext cx="8582999" cy="453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Client-server model: Client sends request, server responds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Methods: GET, POST, PUT, DELETE, etc.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Stateless protocol: Each request is independent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091B0-5B9E-402E-B0DC-AB809FEDD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521" y="5600699"/>
            <a:ext cx="1877662" cy="12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E5859-B092-E005-0335-3BB979CD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9" y="5294163"/>
            <a:ext cx="1877662" cy="1201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4C056-012C-3771-71FE-41BB1AAB2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59"/>
          <a:stretch/>
        </p:blipFill>
        <p:spPr>
          <a:xfrm flipH="1">
            <a:off x="-1" y="6092848"/>
            <a:ext cx="744932" cy="76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0B1E3-963E-4977-6D33-4087339F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50000"/>
          <a:stretch/>
        </p:blipFill>
        <p:spPr>
          <a:xfrm>
            <a:off x="94349" y="4981043"/>
            <a:ext cx="650582" cy="100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3845A-D43F-3FA3-11A1-5427DFDF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7557740" cy="874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HTTP - Vulnerabilities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56786B-4943-2A6A-FB5D-50B5CB7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761057"/>
            <a:ext cx="8582999" cy="3953942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Common vulnerabilities:</a:t>
            </a:r>
          </a:p>
          <a:p>
            <a:pPr marL="1200150" lvl="2" indent="-285750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Cross-Site Scripting (XSS)</a:t>
            </a:r>
          </a:p>
          <a:p>
            <a:pPr marL="1200150" lvl="2" indent="-285750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Cross-Site Request Forgery (CSRF)</a:t>
            </a:r>
          </a:p>
          <a:p>
            <a:pPr marL="1200150" lvl="2" indent="-285750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Man-in-the-Middle (MITM) attacks</a:t>
            </a: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Mitigation techniques:</a:t>
            </a:r>
          </a:p>
          <a:p>
            <a:pPr marL="1200150" lvl="2" indent="-285750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Use of HTTPS</a:t>
            </a:r>
          </a:p>
          <a:p>
            <a:pPr marL="1200150" lvl="2" indent="-285750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Secure coding practices</a:t>
            </a:r>
          </a:p>
        </p:txBody>
      </p:sp>
    </p:spTree>
    <p:extLst>
      <p:ext uri="{BB962C8B-B14F-4D97-AF65-F5344CB8AC3E}">
        <p14:creationId xmlns:p14="http://schemas.microsoft.com/office/powerpoint/2010/main" val="279966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E5859-B092-E005-0335-3BB979CD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9" y="5294163"/>
            <a:ext cx="1877662" cy="1201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4C056-012C-3771-71FE-41BB1AAB2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59"/>
          <a:stretch/>
        </p:blipFill>
        <p:spPr>
          <a:xfrm flipH="1">
            <a:off x="-1" y="6092848"/>
            <a:ext cx="744932" cy="76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0B1E3-963E-4977-6D33-4087339F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50000"/>
          <a:stretch/>
        </p:blipFill>
        <p:spPr>
          <a:xfrm>
            <a:off x="94349" y="4981043"/>
            <a:ext cx="650582" cy="100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3845A-D43F-3FA3-11A1-5427DFDF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7557740" cy="874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Telnet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56786B-4943-2A6A-FB5D-50B5CB7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761057"/>
            <a:ext cx="8582999" cy="39539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Definition: A protocol for accessing remote computers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Function: Allows users to log into remote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Common uses: Remote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03933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E5859-B092-E005-0335-3BB979CD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9" y="5294163"/>
            <a:ext cx="1877662" cy="1201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4C056-012C-3771-71FE-41BB1AAB2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59"/>
          <a:stretch/>
        </p:blipFill>
        <p:spPr>
          <a:xfrm flipH="1">
            <a:off x="-1" y="6092848"/>
            <a:ext cx="744932" cy="76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0B1E3-963E-4977-6D33-4087339F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50000"/>
          <a:stretch/>
        </p:blipFill>
        <p:spPr>
          <a:xfrm>
            <a:off x="94349" y="4981043"/>
            <a:ext cx="650582" cy="100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3845A-D43F-3FA3-11A1-5427DFDF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7557740" cy="874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Telnet - Working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56786B-4943-2A6A-FB5D-50B5CB7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761057"/>
            <a:ext cx="8582999" cy="3953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Client-server model: User connects to a remote server</a:t>
            </a: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Transmission: Data sent in plaintext</a:t>
            </a: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Port: Uses TCP port 23</a:t>
            </a:r>
          </a:p>
        </p:txBody>
      </p:sp>
    </p:spTree>
    <p:extLst>
      <p:ext uri="{BB962C8B-B14F-4D97-AF65-F5344CB8AC3E}">
        <p14:creationId xmlns:p14="http://schemas.microsoft.com/office/powerpoint/2010/main" val="306670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E5859-B092-E005-0335-3BB979CD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9" y="5294163"/>
            <a:ext cx="1877662" cy="1201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4C056-012C-3771-71FE-41BB1AAB2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59"/>
          <a:stretch/>
        </p:blipFill>
        <p:spPr>
          <a:xfrm flipH="1">
            <a:off x="-1" y="6092848"/>
            <a:ext cx="744932" cy="76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0B1E3-963E-4977-6D33-4087339F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50000"/>
          <a:stretch/>
        </p:blipFill>
        <p:spPr>
          <a:xfrm>
            <a:off x="94349" y="4981043"/>
            <a:ext cx="650582" cy="100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3845A-D43F-3FA3-11A1-5427DFDF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7557740" cy="874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Telnet - Vulnerabilities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56786B-4943-2A6A-FB5D-50B5CB7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761057"/>
            <a:ext cx="8582999" cy="3953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Content: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Common vulnerabilities:</a:t>
            </a:r>
          </a:p>
          <a:p>
            <a:pPr marL="1200150" lvl="2" indent="-285750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Lack of encryption</a:t>
            </a:r>
          </a:p>
          <a:p>
            <a:pPr marL="1200150" lvl="2" indent="-285750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Eavesdropping</a:t>
            </a:r>
          </a:p>
          <a:p>
            <a:pPr marL="1200150" lvl="2" indent="-285750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Credential theft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Mitigation techniques:</a:t>
            </a:r>
          </a:p>
          <a:p>
            <a:pPr marL="1200150" lvl="2" indent="-285750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Use of SSH instead of Telnet</a:t>
            </a:r>
          </a:p>
          <a:p>
            <a:pPr marL="1200150" lvl="2" indent="-285750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Network segmentation</a:t>
            </a:r>
          </a:p>
        </p:txBody>
      </p:sp>
    </p:spTree>
    <p:extLst>
      <p:ext uri="{BB962C8B-B14F-4D97-AF65-F5344CB8AC3E}">
        <p14:creationId xmlns:p14="http://schemas.microsoft.com/office/powerpoint/2010/main" val="130574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6110868" cy="8742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Agenda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BE547D-3186-2A11-ADD8-AAB9778E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561034"/>
            <a:ext cx="8582999" cy="4713900"/>
          </a:xfrm>
        </p:spPr>
        <p:txBody>
          <a:bodyPr>
            <a:normAutofit/>
          </a:bodyPr>
          <a:lstStyle/>
          <a:p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Introduction to Network Communication Protocols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OSI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HTTP (Hypertext Transfer Protocol)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Vulnerabilities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Telnet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Vulnerabilities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SSH (Secure Shell)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Vulnerabilities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E5859-B092-E005-0335-3BB979CD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9" y="5294163"/>
            <a:ext cx="1877662" cy="1201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4C056-012C-3771-71FE-41BB1AAB2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59"/>
          <a:stretch/>
        </p:blipFill>
        <p:spPr>
          <a:xfrm flipH="1">
            <a:off x="-1" y="6092848"/>
            <a:ext cx="744932" cy="76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0B1E3-963E-4977-6D33-4087339F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50000"/>
          <a:stretch/>
        </p:blipFill>
        <p:spPr>
          <a:xfrm>
            <a:off x="94349" y="4981043"/>
            <a:ext cx="650582" cy="100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3845A-D43F-3FA3-11A1-5427DFDF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7557740" cy="874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SSH (Secure Shell)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56786B-4943-2A6A-FB5D-50B5CB7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761057"/>
            <a:ext cx="8582999" cy="3953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Definition: A protocol for secure remote login and other secure network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Function: Encrypts data transmission to prevent eavesdropping and tampering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Common uses: Secure remote administration, file transfers</a:t>
            </a:r>
          </a:p>
        </p:txBody>
      </p:sp>
    </p:spTree>
    <p:extLst>
      <p:ext uri="{BB962C8B-B14F-4D97-AF65-F5344CB8AC3E}">
        <p14:creationId xmlns:p14="http://schemas.microsoft.com/office/powerpoint/2010/main" val="14223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E5859-B092-E005-0335-3BB979CD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9" y="5294163"/>
            <a:ext cx="1877662" cy="1201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4C056-012C-3771-71FE-41BB1AAB2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59"/>
          <a:stretch/>
        </p:blipFill>
        <p:spPr>
          <a:xfrm flipH="1">
            <a:off x="-1" y="6092848"/>
            <a:ext cx="744932" cy="76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0B1E3-963E-4977-6D33-4087339F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50000"/>
          <a:stretch/>
        </p:blipFill>
        <p:spPr>
          <a:xfrm>
            <a:off x="94349" y="4981043"/>
            <a:ext cx="650582" cy="100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3845A-D43F-3FA3-11A1-5427DFDF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7557740" cy="874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SSH - Working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56786B-4943-2A6A-FB5D-50B5CB7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761057"/>
            <a:ext cx="8582999" cy="3953942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Client-server model: Establishes an encrypted connection</a:t>
            </a: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Authentication: Uses keys or passwords</a:t>
            </a: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Encryption: Ensures confidentiality and integrity</a:t>
            </a:r>
          </a:p>
          <a:p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E5859-B092-E005-0335-3BB979CD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9" y="5294163"/>
            <a:ext cx="1877662" cy="1201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4C056-012C-3771-71FE-41BB1AAB2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59"/>
          <a:stretch/>
        </p:blipFill>
        <p:spPr>
          <a:xfrm flipH="1">
            <a:off x="-1" y="6092848"/>
            <a:ext cx="744932" cy="76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0B1E3-963E-4977-6D33-4087339F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50000"/>
          <a:stretch/>
        </p:blipFill>
        <p:spPr>
          <a:xfrm>
            <a:off x="94349" y="4981043"/>
            <a:ext cx="650582" cy="100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3845A-D43F-3FA3-11A1-5427DFDF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7557740" cy="874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SSH - Vulnerabilities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56786B-4943-2A6A-FB5D-50B5CB7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761057"/>
            <a:ext cx="8582999" cy="3953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Common vulnerabilities: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Weak or stolen credentials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Outdated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Mitigation techniques: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Use of strong, unique passwords or key pairs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Regular updates and patches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18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E268-256A-0890-D681-8D019878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58" y="1921671"/>
            <a:ext cx="7429500" cy="172553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0171E"/>
                </a:solidFill>
                <a:latin typeface="NOVA FLAT" panose="020C0504020404060204" pitchFamily="34" charset="77"/>
              </a:rPr>
              <a:t>Find out more</a:t>
            </a:r>
            <a:endParaRPr lang="en-DK" sz="4000" dirty="0">
              <a:solidFill>
                <a:srgbClr val="10171E"/>
              </a:solidFill>
              <a:latin typeface="NOVA FLAT" panose="020C0504020404060204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D123C-BBBB-BC0B-1BD6-BEC718C31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0058" y="3647210"/>
            <a:ext cx="7429500" cy="760809"/>
          </a:xfrm>
        </p:spPr>
        <p:txBody>
          <a:bodyPr>
            <a:noAutofit/>
          </a:bodyPr>
          <a:lstStyle/>
          <a:p>
            <a:r>
              <a:rPr lang="en-GB" sz="4200" cap="none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https://gamess.dk/</a:t>
            </a:r>
            <a:endParaRPr lang="en-DK" sz="42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299BBA-EA82-A0C7-F436-F1854FAFCC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4699" y="5693616"/>
            <a:ext cx="2377665" cy="8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376A-B04E-AE2D-5B0E-8B715499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50000"/>
          <a:stretch/>
        </p:blipFill>
        <p:spPr>
          <a:xfrm>
            <a:off x="11285487" y="5590328"/>
            <a:ext cx="650582" cy="1004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5FB7CD-2478-CBE0-285C-A7C378D0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6110868" cy="874258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10171E"/>
                </a:solidFill>
                <a:effectLst/>
                <a:latin typeface="NOVA FLAT" panose="020C0504020404060204" pitchFamily="34" charset="77"/>
              </a:rPr>
              <a:t>Who is behind</a:t>
            </a:r>
            <a:endParaRPr lang="en-DK" dirty="0">
              <a:solidFill>
                <a:srgbClr val="10171E"/>
              </a:solidFill>
              <a:latin typeface="NOVA FLAT" panose="020C0504020404060204" pitchFamily="34" charset="77"/>
            </a:endParaRPr>
          </a:p>
        </p:txBody>
      </p:sp>
      <p:pic>
        <p:nvPicPr>
          <p:cNvPr id="2" name="Content Placeholder 84">
            <a:extLst>
              <a:ext uri="{FF2B5EF4-FFF2-40B4-BE49-F238E27FC236}">
                <a16:creationId xmlns:a16="http://schemas.microsoft.com/office/drawing/2014/main" id="{0133EEBC-24A5-8826-25F1-47AB1AF87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4887" y="570366"/>
            <a:ext cx="1853625" cy="68595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D8FD4-A8E0-FBDE-F7CF-6350D9F9E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174" y="5198427"/>
            <a:ext cx="2255652" cy="12315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DD2126-6786-B8B2-6532-AFB9C6E6F090}"/>
              </a:ext>
            </a:extLst>
          </p:cNvPr>
          <p:cNvSpPr txBox="1">
            <a:spLocks/>
          </p:cNvSpPr>
          <p:nvPr/>
        </p:nvSpPr>
        <p:spPr>
          <a:xfrm>
            <a:off x="3398257" y="1483778"/>
            <a:ext cx="5395486" cy="62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cap="none" dirty="0">
                <a:solidFill>
                  <a:srgbClr val="10171E"/>
                </a:solidFill>
                <a:latin typeface="NOVA FLAT" panose="020C0504020404060204" pitchFamily="34" charset="77"/>
              </a:rPr>
              <a:t>Partners behind the project</a:t>
            </a:r>
            <a:endParaRPr lang="en-DK" sz="2200" cap="none" dirty="0">
              <a:solidFill>
                <a:srgbClr val="10171E"/>
              </a:solidFill>
              <a:latin typeface="NOVA FLAT" panose="020C050402040406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BBDC6F-F55E-28FF-624D-4077299B59E9}"/>
              </a:ext>
            </a:extLst>
          </p:cNvPr>
          <p:cNvSpPr txBox="1">
            <a:spLocks/>
          </p:cNvSpPr>
          <p:nvPr/>
        </p:nvSpPr>
        <p:spPr>
          <a:xfrm>
            <a:off x="3283956" y="3220702"/>
            <a:ext cx="5395486" cy="62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cap="none" dirty="0">
                <a:solidFill>
                  <a:srgbClr val="10171E"/>
                </a:solidFill>
                <a:latin typeface="NOVA FLAT" panose="020C0504020404060204" pitchFamily="34" charset="77"/>
              </a:rPr>
              <a:t>Collaborators</a:t>
            </a:r>
            <a:endParaRPr lang="en-DK" sz="2200" cap="none" dirty="0">
              <a:solidFill>
                <a:srgbClr val="10171E"/>
              </a:solidFill>
              <a:latin typeface="NOVA FLAT" panose="020C0504020404060204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65BD6-CB86-D119-D7CF-273C87E3EE46}"/>
              </a:ext>
            </a:extLst>
          </p:cNvPr>
          <p:cNvSpPr txBox="1">
            <a:spLocks/>
          </p:cNvSpPr>
          <p:nvPr/>
        </p:nvSpPr>
        <p:spPr>
          <a:xfrm>
            <a:off x="3398257" y="4599768"/>
            <a:ext cx="5395486" cy="62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cap="none" dirty="0">
                <a:solidFill>
                  <a:srgbClr val="10171E"/>
                </a:solidFill>
                <a:latin typeface="NOVA FLAT" panose="020C0504020404060204" pitchFamily="34" charset="77"/>
              </a:rPr>
              <a:t>Supported by</a:t>
            </a:r>
            <a:endParaRPr lang="en-DK" sz="2200" cap="none" dirty="0">
              <a:solidFill>
                <a:srgbClr val="10171E"/>
              </a:solidFill>
              <a:latin typeface="NOVA FLAT" panose="020C0504020404060204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8EB102-6D2D-0BAE-EB7A-762C1DC81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3826" y="3948950"/>
            <a:ext cx="1016906" cy="406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99ADD5-3625-9E09-9B48-718581339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5638" y="3852650"/>
            <a:ext cx="1257656" cy="503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6DC5B-237D-6178-68B9-3C3263AA4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7222" y="3923186"/>
            <a:ext cx="1219480" cy="487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9FF7CA-FD4D-EAEB-97BE-E05CC7EC9A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085" y="3945206"/>
            <a:ext cx="1197282" cy="4789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C5A3B7-D4B5-3F8A-D96A-5680B4E450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8248" y="2304869"/>
            <a:ext cx="1419855" cy="567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9EFB69-3555-5CF1-2493-15A5CA1F96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3394" y="2250158"/>
            <a:ext cx="1774780" cy="7099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FBF934-D987-8992-B6F6-8CFD7492FC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1277" y="2231259"/>
            <a:ext cx="1800844" cy="7203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E168F8-856B-C5E3-374A-0A1FD473C8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8335" y="2259338"/>
            <a:ext cx="1691107" cy="6764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8166D2-9452-4543-9476-BE0E6A7270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6761" y="2320217"/>
            <a:ext cx="895409" cy="5372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F2187CD-0D8D-C59F-B6F2-46FB58434D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4773" y="3849341"/>
            <a:ext cx="1373852" cy="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8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17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1748-7C14-99F1-5647-4697F39D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61" y="588971"/>
            <a:ext cx="6438359" cy="1108928"/>
          </a:xfrm>
        </p:spPr>
        <p:txBody>
          <a:bodyPr/>
          <a:lstStyle/>
          <a:p>
            <a:r>
              <a:rPr lang="en-DK" dirty="0">
                <a:latin typeface="NOVA FLAT" panose="020C0504020404060204" pitchFamily="34" charset="77"/>
              </a:rPr>
              <a:t>W</a:t>
            </a:r>
            <a:r>
              <a:rPr lang="en-GB" dirty="0">
                <a:latin typeface="NOVA FLAT" panose="020C0504020404060204" pitchFamily="34" charset="77"/>
              </a:rPr>
              <a:t>h</a:t>
            </a:r>
            <a:r>
              <a:rPr lang="en-DK" dirty="0">
                <a:latin typeface="NOVA FLAT" panose="020C0504020404060204" pitchFamily="34" charset="77"/>
              </a:rPr>
              <a:t>o is behind</a:t>
            </a:r>
          </a:p>
        </p:txBody>
      </p:sp>
      <p:pic>
        <p:nvPicPr>
          <p:cNvPr id="85" name="Content Placeholder 84">
            <a:extLst>
              <a:ext uri="{FF2B5EF4-FFF2-40B4-BE49-F238E27FC236}">
                <a16:creationId xmlns:a16="http://schemas.microsoft.com/office/drawing/2014/main" id="{284CA913-3488-3303-69C9-20453DC56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1" y="556073"/>
            <a:ext cx="2218834" cy="821107"/>
          </a:xfr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69B5A55-46C7-747C-D5E3-55D38DC985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11097565" y="5590328"/>
            <a:ext cx="650582" cy="100457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05DC8BA-4FC9-7475-30A8-FCE54A9005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288"/>
          <a:stretch/>
        </p:blipFill>
        <p:spPr>
          <a:xfrm>
            <a:off x="2380061" y="3429001"/>
            <a:ext cx="6438359" cy="12805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72668B2-E994-D99A-2EA9-53DB0EC70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646" y="4777071"/>
            <a:ext cx="1489482" cy="813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880EA5-60EB-0C5E-B955-2ED6559475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3288"/>
          <a:stretch/>
        </p:blipFill>
        <p:spPr>
          <a:xfrm>
            <a:off x="2380061" y="2177798"/>
            <a:ext cx="6438359" cy="12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96" y="4777253"/>
            <a:ext cx="2137040" cy="1789771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35DB4259-F712-4F84-9F37-62E97534E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98" y="2169335"/>
            <a:ext cx="3364138" cy="39385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87D0B6-2226-47E8-9053-CFE74795C73E}"/>
              </a:ext>
            </a:extLst>
          </p:cNvPr>
          <p:cNvSpPr txBox="1">
            <a:spLocks/>
          </p:cNvSpPr>
          <p:nvPr/>
        </p:nvSpPr>
        <p:spPr>
          <a:xfrm>
            <a:off x="3474027" y="124691"/>
            <a:ext cx="5243945" cy="2137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Jens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exus Sans Pro"/>
              </a:rPr>
              <a:t>Myrup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 Pedersen</a:t>
            </a:r>
          </a:p>
          <a:p>
            <a:pPr algn="ctr"/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Professor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Nexus Sans Pro"/>
            </a:endParaRPr>
          </a:p>
          <a:p>
            <a:pPr algn="ctr"/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  <a:latin typeface="Nexus Sans Pro"/>
              </a:rPr>
              <a:t>Institut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 for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  <a:latin typeface="Nexus Sans Pro"/>
              </a:rPr>
              <a:t>Elektroniske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  <a:latin typeface="Nexus Sans Pro"/>
              </a:rPr>
              <a:t>Systemer</a:t>
            </a:r>
            <a:endParaRPr lang="en-US" sz="1600" i="1" dirty="0">
              <a:solidFill>
                <a:schemeClr val="bg2">
                  <a:lumMod val="50000"/>
                </a:schemeClr>
              </a:solidFill>
              <a:latin typeface="Nexus Sans Pro"/>
            </a:endParaRPr>
          </a:p>
          <a:p>
            <a:pPr algn="ctr"/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Det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  <a:latin typeface="Nexus Sans Pro"/>
              </a:rPr>
              <a:t>Tekniske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  <a:latin typeface="Nexus Sans Pro"/>
              </a:rPr>
              <a:t>Fakultet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 for IT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  <a:latin typeface="Nexus Sans Pro"/>
              </a:rPr>
              <a:t>og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 Design</a:t>
            </a:r>
          </a:p>
          <a:p>
            <a:pPr algn="ctr"/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Communication, Media and Information technologies</a:t>
            </a:r>
          </a:p>
          <a:p>
            <a:pPr algn="ctr"/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Nexus Sans Pro"/>
              </a:rPr>
              <a:t>Cyber Security Group</a:t>
            </a:r>
          </a:p>
        </p:txBody>
      </p:sp>
    </p:spTree>
    <p:extLst>
      <p:ext uri="{BB962C8B-B14F-4D97-AF65-F5344CB8AC3E}">
        <p14:creationId xmlns:p14="http://schemas.microsoft.com/office/powerpoint/2010/main" val="345666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6110868" cy="8742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Takeaways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BE547D-3186-2A11-ADD8-AAB9778E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561034"/>
            <a:ext cx="8582999" cy="4590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Content: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Understanding Protocols: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285750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Grasp the fundamental workings of HTTP, Telnet, and SSH.</a:t>
            </a:r>
          </a:p>
          <a:p>
            <a:pPr lvl="1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Vulnerabilities Awareness: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285750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Identify common vulnerabilities associated with each protocol.</a:t>
            </a:r>
          </a:p>
          <a:p>
            <a:pPr lvl="1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Mitigation Strategies: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285750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Learn and apply security measures to mitigate risks.</a:t>
            </a:r>
          </a:p>
          <a:p>
            <a:pPr lvl="1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Secure Practices: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285750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Emphasize the importance of regular updates, strong authentication methods, and encrypted connections.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8478634" cy="874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What are Network Protocols?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BE547D-3186-2A11-ADD8-AAB9778E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8" y="1561034"/>
            <a:ext cx="8582999" cy="3953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term "protocol" comes from the Greek ‘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protocollon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’, meaning a description attached to a manuscript. 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networking, A network protocol is a set of rules and conventions that govern the communication between devices on a network, ensuring secure, timely, and organized data exchange. These protocols define how data is formatted, transmitted, and received, enabling interoperability and efficient communication between different devices and systems.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48" y="583066"/>
            <a:ext cx="8478634" cy="874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What do Network Protocols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BE547D-3186-2A11-ADD8-AAB9778E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49" y="1561033"/>
            <a:ext cx="4935334" cy="492289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Data Encapsulation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Addressing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Routing and Switching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Error Detection and Correction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Flow Control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Sequencing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Connection Establishment and Termination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Data Encryption and Decryption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Authentication and Authorization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Session Management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Compression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Error Handling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8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539" y="627"/>
            <a:ext cx="6110868" cy="8742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Overview of the OSI Model</a:t>
            </a:r>
            <a:endParaRPr lang="en-DK" dirty="0">
              <a:solidFill>
                <a:schemeClr val="bg2">
                  <a:lumMod val="50000"/>
                </a:schemeClr>
              </a:solidFill>
              <a:latin typeface="NOVA FLAT" panose="020C050402040406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9F7439-FB72-49DA-912F-98057769C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981232"/>
              </p:ext>
            </p:extLst>
          </p:nvPr>
        </p:nvGraphicFramePr>
        <p:xfrm>
          <a:off x="1289929" y="879721"/>
          <a:ext cx="8319492" cy="5703332"/>
        </p:xfrm>
        <a:graphic>
          <a:graphicData uri="http://schemas.openxmlformats.org/drawingml/2006/table">
            <a:tbl>
              <a:tblPr/>
              <a:tblGrid>
                <a:gridCol w="4159746">
                  <a:extLst>
                    <a:ext uri="{9D8B030D-6E8A-4147-A177-3AD203B41FA5}">
                      <a16:colId xmlns:a16="http://schemas.microsoft.com/office/drawing/2014/main" val="1217484608"/>
                    </a:ext>
                  </a:extLst>
                </a:gridCol>
                <a:gridCol w="4159746">
                  <a:extLst>
                    <a:ext uri="{9D8B030D-6E8A-4147-A177-3AD203B41FA5}">
                      <a16:colId xmlns:a16="http://schemas.microsoft.com/office/drawing/2014/main" val="3866513143"/>
                    </a:ext>
                  </a:extLst>
                </a:gridCol>
              </a:tblGrid>
              <a:tr h="460772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Layer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251887"/>
                  </a:ext>
                </a:extLst>
              </a:tr>
              <a:tr h="665559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7. Application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Provides network services to applications (e.g., HTTP, FTP, SMTP)</a:t>
                      </a: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978089"/>
                  </a:ext>
                </a:extLst>
              </a:tr>
              <a:tr h="665559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6. Presentation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Translates data between the application layer and the network format</a:t>
                      </a: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533912"/>
                  </a:ext>
                </a:extLst>
              </a:tr>
              <a:tr h="895945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5. Session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Manages sessions between applications (e.g., establishing, maintaining, and terminating connections)</a:t>
                      </a: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61446"/>
                  </a:ext>
                </a:extLst>
              </a:tr>
              <a:tr h="435173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4. Transport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Ensures reliable data transfer (e.g., TCP, UDP)</a:t>
                      </a: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163374"/>
                  </a:ext>
                </a:extLst>
              </a:tr>
              <a:tr h="665559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3. Network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Determines the best physical path for data (e.g., IP, routers)</a:t>
                      </a: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475275"/>
                  </a:ext>
                </a:extLst>
              </a:tr>
              <a:tr h="665559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2. Data Link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Handles error detection and correction from the physical layer (e.g., MAC addresses, switches)</a:t>
                      </a: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22959"/>
                  </a:ext>
                </a:extLst>
              </a:tr>
              <a:tr h="665559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1. Physical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Transmits raw bit stream over the physical medium (e.g., cables, hubs)</a:t>
                      </a:r>
                    </a:p>
                  </a:txBody>
                  <a:tcPr marL="30480" marR="30480"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43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17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539" y="627"/>
            <a:ext cx="6110868" cy="8742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Memorizing the OSI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40EA-5327-44C1-B9FC-D02DD0CD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81" y="1022852"/>
            <a:ext cx="10957659" cy="5277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To easily remember the seven layers of the OSI model, use this mnemonic:</a:t>
            </a:r>
          </a:p>
          <a:p>
            <a:r>
              <a:rPr lang="en-US" b="1" dirty="0">
                <a:solidFill>
                  <a:schemeClr val="bg1"/>
                </a:solidFill>
              </a:rPr>
              <a:t>"Please Do Not Throw Sausage Pizza Away"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lease - Physical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o - Data Link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ot - Network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hrow - Transport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ausage - Session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izza - Presentation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way - Application Layer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1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55E3-5764-3F11-60A9-A39DFD1C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647" y="0"/>
            <a:ext cx="6110868" cy="6572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Layers and their role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E37D-D6DD-87D1-8354-05FB95C0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960" y="4777253"/>
            <a:ext cx="2137040" cy="178977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40EA-5327-44C1-B9FC-D02DD0CD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27" y="779957"/>
            <a:ext cx="11202987" cy="620070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Layer 7: Application Layer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Level at which applications access network services.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Represents services that directly support software applications for file transfers, database access, and electronic mail etc.</a:t>
            </a:r>
            <a:endParaRPr lang="en-US" altLang="en-US" dirty="0">
              <a:solidFill>
                <a:schemeClr val="bg1"/>
              </a:solidFill>
              <a:latin typeface="Arial-BoldMT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Layer 6: Presentation Layer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Related to representation of transmitted data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Translates different data representations from the Application layer into uniform standard format</a:t>
            </a:r>
          </a:p>
          <a:p>
            <a:pPr lvl="2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e.g. data encryption, and data compression.</a:t>
            </a:r>
          </a:p>
          <a:p>
            <a:r>
              <a:rPr lang="en-US" altLang="en-US" dirty="0">
                <a:solidFill>
                  <a:schemeClr val="bg1"/>
                </a:solidFill>
                <a:latin typeface="Arial-BoldMT"/>
              </a:rPr>
              <a:t>Layer 5: Session Layer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Allows two applications on different computers to establish, use, and end a session.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latin typeface="Arial-BoldMT"/>
              </a:rPr>
              <a:t>e.g. file transfer, remote login </a:t>
            </a:r>
          </a:p>
          <a:p>
            <a:pPr lvl="1"/>
            <a:endParaRPr lang="en-US" altLang="en-US" dirty="0">
              <a:solidFill>
                <a:schemeClr val="bg1"/>
              </a:solidFill>
              <a:latin typeface="Arial-BoldMT"/>
            </a:endParaRPr>
          </a:p>
          <a:p>
            <a:endParaRPr lang="en-US" altLang="en-US" dirty="0">
              <a:solidFill>
                <a:srgbClr val="CC0000"/>
              </a:solidFill>
              <a:latin typeface="Arial-BoldMT"/>
            </a:endParaRPr>
          </a:p>
          <a:p>
            <a:endParaRPr lang="en-US" altLang="en-US" dirty="0">
              <a:solidFill>
                <a:schemeClr val="bg1"/>
              </a:solidFill>
              <a:latin typeface="Arial-BoldMT"/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33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3C5DDF42AA34ABFF3D23DB7963EA3" ma:contentTypeVersion="4" ma:contentTypeDescription="Create a new document." ma:contentTypeScope="" ma:versionID="bdd1259b553bb77ab5d401a2ceaea728">
  <xsd:schema xmlns:xsd="http://www.w3.org/2001/XMLSchema" xmlns:xs="http://www.w3.org/2001/XMLSchema" xmlns:p="http://schemas.microsoft.com/office/2006/metadata/properties" xmlns:ns2="7900c5cc-87f6-411f-9889-4e55ce197b85" targetNamespace="http://schemas.microsoft.com/office/2006/metadata/properties" ma:root="true" ma:fieldsID="9df827173f2f1bd43370b25fd8612163" ns2:_="">
    <xsd:import namespace="7900c5cc-87f6-411f-9889-4e55ce197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c5cc-87f6-411f-9889-4e55ce197b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FA8D6-4858-4957-9110-F1154543B7C8}"/>
</file>

<file path=customXml/itemProps2.xml><?xml version="1.0" encoding="utf-8"?>
<ds:datastoreItem xmlns:ds="http://schemas.openxmlformats.org/officeDocument/2006/customXml" ds:itemID="{37DCD41A-B98B-4F9D-9727-07FFBB193A6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72A613-6B26-4D56-A8A2-591DDEF43F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3415</TotalTime>
  <Words>1328</Words>
  <Application>Microsoft Office PowerPoint</Application>
  <PresentationFormat>Widescreen</PresentationFormat>
  <Paragraphs>222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Arial-BoldMT</vt:lpstr>
      <vt:lpstr>Calibri</vt:lpstr>
      <vt:lpstr>Nexus Sans Pro</vt:lpstr>
      <vt:lpstr>NOVA FLAT</vt:lpstr>
      <vt:lpstr>Tw Cen MT</vt:lpstr>
      <vt:lpstr>Circuit</vt:lpstr>
      <vt:lpstr>PowerPoint Presentation</vt:lpstr>
      <vt:lpstr>Agenda</vt:lpstr>
      <vt:lpstr>PowerPoint Presentation</vt:lpstr>
      <vt:lpstr>Key Takeaways</vt:lpstr>
      <vt:lpstr>What are Network Protocols?</vt:lpstr>
      <vt:lpstr>What do Network Protocols DO?</vt:lpstr>
      <vt:lpstr>Overview of the OSI Model</vt:lpstr>
      <vt:lpstr>Memorizing the OSI Model</vt:lpstr>
      <vt:lpstr>Layers and their role</vt:lpstr>
      <vt:lpstr>PowerPoint Presentation</vt:lpstr>
      <vt:lpstr>PowerPoint Presentation</vt:lpstr>
      <vt:lpstr>Protocols and Layers</vt:lpstr>
      <vt:lpstr>Dive into some Protocols Details</vt:lpstr>
      <vt:lpstr>HTTP (Hypertext Transfer Protocol)</vt:lpstr>
      <vt:lpstr>HTTP - Working</vt:lpstr>
      <vt:lpstr>HTTP - Vulnerabilities</vt:lpstr>
      <vt:lpstr>Telnet</vt:lpstr>
      <vt:lpstr>Telnet - Working</vt:lpstr>
      <vt:lpstr>Telnet - Vulnerabilities</vt:lpstr>
      <vt:lpstr>SSH (Secure Shell)</vt:lpstr>
      <vt:lpstr>SSH - Working</vt:lpstr>
      <vt:lpstr>SSH - Vulnerabilities</vt:lpstr>
      <vt:lpstr>Find out more</vt:lpstr>
      <vt:lpstr>Who is behind</vt:lpstr>
      <vt:lpstr>Who is behind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GameSS</dc:title>
  <dc:creator>Aurora Iulia</dc:creator>
  <cp:lastModifiedBy>Delware Hossain Imran</cp:lastModifiedBy>
  <cp:revision>36</cp:revision>
  <dcterms:created xsi:type="dcterms:W3CDTF">2023-08-18T16:21:51Z</dcterms:created>
  <dcterms:modified xsi:type="dcterms:W3CDTF">2024-09-04T07:27:33Z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0x0101005963C5DDF42AA34ABFF3D23DB7963EA3</vt:lpwstr>
  </property>
</Properties>
</file>