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4"/>
  </p:sldMasterIdLst>
  <p:notesMasterIdLst>
    <p:notesMasterId r:id="rId30"/>
  </p:notesMasterIdLst>
  <p:sldIdLst>
    <p:sldId id="256" r:id="rId5"/>
    <p:sldId id="259" r:id="rId6"/>
    <p:sldId id="283" r:id="rId7"/>
    <p:sldId id="285" r:id="rId8"/>
    <p:sldId id="271" r:id="rId9"/>
    <p:sldId id="287" r:id="rId10"/>
    <p:sldId id="286" r:id="rId11"/>
    <p:sldId id="289" r:id="rId12"/>
    <p:sldId id="293" r:id="rId13"/>
    <p:sldId id="296" r:id="rId14"/>
    <p:sldId id="295" r:id="rId15"/>
    <p:sldId id="292" r:id="rId16"/>
    <p:sldId id="291" r:id="rId17"/>
    <p:sldId id="297" r:id="rId18"/>
    <p:sldId id="261" r:id="rId19"/>
    <p:sldId id="262" r:id="rId20"/>
    <p:sldId id="276" r:id="rId21"/>
    <p:sldId id="275" r:id="rId22"/>
    <p:sldId id="274" r:id="rId23"/>
    <p:sldId id="273" r:id="rId24"/>
    <p:sldId id="277" r:id="rId25"/>
    <p:sldId id="282" r:id="rId26"/>
    <p:sldId id="266" r:id="rId27"/>
    <p:sldId id="270" r:id="rId28"/>
    <p:sldId id="267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7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A51EB1-D3E5-B241-9DE0-6638A1585977}" v="32" dt="2023-09-07T11:48:32.5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7481"/>
    <p:restoredTop sz="81037" autoAdjust="0"/>
  </p:normalViewPr>
  <p:slideViewPr>
    <p:cSldViewPr snapToGrid="0">
      <p:cViewPr varScale="1">
        <p:scale>
          <a:sx n="92" d="100"/>
          <a:sy n="92" d="100"/>
        </p:scale>
        <p:origin x="5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4CB03-B550-4E28-86B7-4087BF27F6EB}" type="datetimeFigureOut">
              <a:rPr lang="en-US" smtClean="0"/>
              <a:t>9/4/2024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7C30E-B4EB-4F0B-9672-0A167CDDF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685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7C30E-B4EB-4F0B-9672-0A167CDDF72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32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7C30E-B4EB-4F0B-9672-0A167CDDF72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461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OSI model ?</a:t>
            </a:r>
          </a:p>
          <a:p>
            <a:r>
              <a:rPr lang="en-US" dirty="0"/>
              <a:t>What role does it play in Networking?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7C30E-B4EB-4F0B-9672-0A167CDDF72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288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students an easy way way to remember the OSI model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7C30E-B4EB-4F0B-9672-0A167CDDF72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9486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each layer and their tasks in OSI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7C30E-B4EB-4F0B-9672-0A167CDDF72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133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Explain each layer and their tasks in OSI model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7C30E-B4EB-4F0B-9672-0A167CDDF72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66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Explain each layer and their tasks in OSI model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7C30E-B4EB-4F0B-9672-0A167CDDF72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13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Both Ethernet and Wi-Fi map to the Network Interface Layer (Layers 1 and 2 combined), supporting physical transmission and data link control.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7C30E-B4EB-4F0B-9672-0A167CDDF72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522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21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155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47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8972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081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763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0353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486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15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295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261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500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071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340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405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037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628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0451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gamess.dk/" TargetMode="External"/><Relationship Id="rId1" Type="http://schemas.openxmlformats.org/officeDocument/2006/relationships/slideLayout" Target="../slideLayouts/slideLayout3.xml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7.png"/><Relationship Id="rId18" Type="http://schemas.microsoft.com/office/2007/relationships/hdphoto" Target="../media/hdphoto9.wdp"/><Relationship Id="rId3" Type="http://schemas.openxmlformats.org/officeDocument/2006/relationships/image" Target="../media/image11.png"/><Relationship Id="rId21" Type="http://schemas.openxmlformats.org/officeDocument/2006/relationships/image" Target="../media/image21.png"/><Relationship Id="rId7" Type="http://schemas.openxmlformats.org/officeDocument/2006/relationships/image" Target="../media/image14.png"/><Relationship Id="rId12" Type="http://schemas.microsoft.com/office/2007/relationships/hdphoto" Target="../media/hdphoto6.wdp"/><Relationship Id="rId17" Type="http://schemas.openxmlformats.org/officeDocument/2006/relationships/image" Target="../media/image19.png"/><Relationship Id="rId2" Type="http://schemas.openxmlformats.org/officeDocument/2006/relationships/image" Target="../media/image8.png"/><Relationship Id="rId16" Type="http://schemas.microsoft.com/office/2007/relationships/hdphoto" Target="../media/hdphoto8.wdp"/><Relationship Id="rId20" Type="http://schemas.microsoft.com/office/2007/relationships/hdphoto" Target="../media/hdphoto10.wdp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5" Type="http://schemas.openxmlformats.org/officeDocument/2006/relationships/image" Target="../media/image18.png"/><Relationship Id="rId23" Type="http://schemas.microsoft.com/office/2007/relationships/hdphoto" Target="../media/hdphoto11.wdp"/><Relationship Id="rId10" Type="http://schemas.microsoft.com/office/2007/relationships/hdphoto" Target="../media/hdphoto5.wdp"/><Relationship Id="rId19" Type="http://schemas.openxmlformats.org/officeDocument/2006/relationships/image" Target="../media/image20.png"/><Relationship Id="rId4" Type="http://schemas.openxmlformats.org/officeDocument/2006/relationships/image" Target="../media/image12.jpg"/><Relationship Id="rId9" Type="http://schemas.openxmlformats.org/officeDocument/2006/relationships/image" Target="../media/image15.png"/><Relationship Id="rId14" Type="http://schemas.microsoft.com/office/2007/relationships/hdphoto" Target="../media/hdphoto7.wdp"/><Relationship Id="rId22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7" Type="http://schemas.openxmlformats.org/officeDocument/2006/relationships/image" Target="../media/image1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microsoft.com/office/2007/relationships/hdphoto" Target="../media/hdphoto13.wdp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tx2">
                <a:lumMod val="75000"/>
              </a:schemeClr>
            </a:gs>
            <a:gs pos="52000">
              <a:srgbClr val="166A6F"/>
            </a:gs>
            <a:gs pos="76000">
              <a:srgbClr val="133E44"/>
            </a:gs>
            <a:gs pos="100000">
              <a:srgbClr val="10171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8F000B3-BBD5-2CB8-09FA-3C9D7DCA67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Network Communication Protocols</a:t>
            </a:r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D3B2F15F-5114-1D39-1EBD-81422B574A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261" t="4929" r="20670" b="2244"/>
          <a:stretch/>
        </p:blipFill>
        <p:spPr>
          <a:xfrm rot="5400000">
            <a:off x="4635271" y="-698729"/>
            <a:ext cx="2921457" cy="12192001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C3CA2446-0ED4-6297-5948-08CD247967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31319" y="1863329"/>
            <a:ext cx="4581525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76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B2AE37D-D6DD-87D1-8354-05FB95C09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4960" y="4777253"/>
            <a:ext cx="2137040" cy="178977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7740EA-5327-44C1-B9FC-D02DD0CD1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821" y="153057"/>
            <a:ext cx="11799438" cy="6413967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>
                <a:solidFill>
                  <a:schemeClr val="bg1"/>
                </a:solidFill>
                <a:latin typeface="Arial-BoldMT"/>
              </a:rPr>
              <a:t>Layer 4: Transport Layer </a:t>
            </a:r>
          </a:p>
          <a:p>
            <a:pPr lvl="1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Manages transmission packets</a:t>
            </a:r>
          </a:p>
          <a:p>
            <a:pPr lvl="2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Repackages long messages when necessary into small packets for transmission </a:t>
            </a:r>
          </a:p>
          <a:p>
            <a:pPr lvl="2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Reassembles packets in correct order to get the original message. </a:t>
            </a:r>
          </a:p>
          <a:p>
            <a:pPr lvl="1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Handles error recognition and recovery. </a:t>
            </a:r>
          </a:p>
          <a:p>
            <a:pPr lvl="2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Transport layer at receiving acknowledges packet delivery. </a:t>
            </a:r>
          </a:p>
          <a:p>
            <a:pPr lvl="2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Resends missing packets</a:t>
            </a:r>
          </a:p>
          <a:p>
            <a:pPr lvl="1"/>
            <a:endParaRPr lang="en-US" altLang="en-US" dirty="0">
              <a:solidFill>
                <a:schemeClr val="bg1"/>
              </a:solidFill>
              <a:latin typeface="Arial-BoldMT"/>
            </a:endParaRPr>
          </a:p>
          <a:p>
            <a:r>
              <a:rPr lang="en-US" altLang="en-US" dirty="0">
                <a:solidFill>
                  <a:schemeClr val="bg1"/>
                </a:solidFill>
                <a:latin typeface="Arial-BoldMT"/>
              </a:rPr>
              <a:t>Layer 3: Network Layer </a:t>
            </a:r>
          </a:p>
          <a:p>
            <a:r>
              <a:rPr lang="en-US" altLang="en-US" dirty="0">
                <a:solidFill>
                  <a:schemeClr val="bg1"/>
                </a:solidFill>
                <a:latin typeface="Arial-BoldMT"/>
              </a:rPr>
              <a:t>Manages addressing/routing of data within the subnet </a:t>
            </a:r>
          </a:p>
          <a:p>
            <a:pPr lvl="1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Addresses messages and translates logical addresses and names into physical addresses. </a:t>
            </a:r>
          </a:p>
          <a:p>
            <a:pPr lvl="1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Determines the route from the source to the destination computer </a:t>
            </a:r>
          </a:p>
          <a:p>
            <a:pPr lvl="1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Manages traffic problems, such as switching, routing, and controlling the congestion of data packets</a:t>
            </a:r>
          </a:p>
          <a:p>
            <a:pPr marL="457200" lvl="1" indent="0">
              <a:buNone/>
            </a:pPr>
            <a:r>
              <a:rPr lang="en-US" altLang="en-US" dirty="0">
                <a:solidFill>
                  <a:schemeClr val="bg1"/>
                </a:solidFill>
                <a:latin typeface="Arial-BoldMT"/>
              </a:rPr>
              <a:t>.</a:t>
            </a:r>
          </a:p>
          <a:p>
            <a:r>
              <a:rPr lang="en-US" altLang="en-US" dirty="0">
                <a:solidFill>
                  <a:schemeClr val="bg1"/>
                </a:solidFill>
                <a:latin typeface="Arial-BoldMT"/>
              </a:rPr>
              <a:t>Routing can be:</a:t>
            </a:r>
          </a:p>
          <a:p>
            <a:pPr lvl="1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Based on static tables</a:t>
            </a:r>
          </a:p>
          <a:p>
            <a:pPr lvl="1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determined at start of each session</a:t>
            </a:r>
          </a:p>
          <a:p>
            <a:pPr lvl="1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Individually determined for each packet, reflecting the current network load.</a:t>
            </a:r>
          </a:p>
          <a:p>
            <a:endParaRPr lang="en-US" altLang="en-US" dirty="0">
              <a:solidFill>
                <a:schemeClr val="bg1"/>
              </a:solidFill>
              <a:latin typeface="Arial-BoldMT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197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B2AE37D-D6DD-87D1-8354-05FB95C09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4960" y="4777253"/>
            <a:ext cx="2137040" cy="178977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7740EA-5327-44C1-B9FC-D02DD0CD1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61" y="144966"/>
            <a:ext cx="11708779" cy="6155473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>
                <a:solidFill>
                  <a:schemeClr val="bg1"/>
                </a:solidFill>
                <a:latin typeface="Arial-BoldMT"/>
              </a:rPr>
              <a:t>Layer 2: Data Link Layer</a:t>
            </a:r>
          </a:p>
          <a:p>
            <a:pPr lvl="1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Packages raw bits from the Physical layer into frames (logical, structured packets for data). </a:t>
            </a:r>
          </a:p>
          <a:p>
            <a:pPr lvl="1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Provides reliable transmission of frames</a:t>
            </a:r>
          </a:p>
          <a:p>
            <a:pPr lvl="2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It waits for an acknowledgment from the receiving computer.</a:t>
            </a:r>
          </a:p>
          <a:p>
            <a:pPr lvl="2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Retransmits frames for which acknowledgement not received</a:t>
            </a:r>
          </a:p>
          <a:p>
            <a:pPr lvl="1"/>
            <a:endParaRPr lang="en-US" altLang="en-US" dirty="0">
              <a:solidFill>
                <a:schemeClr val="bg1"/>
              </a:solidFill>
              <a:latin typeface="Arial-BoldMT"/>
            </a:endParaRPr>
          </a:p>
          <a:p>
            <a:r>
              <a:rPr lang="en-US" altLang="en-US" dirty="0">
                <a:solidFill>
                  <a:schemeClr val="bg1"/>
                </a:solidFill>
                <a:latin typeface="Arial-BoldMT"/>
              </a:rPr>
              <a:t>Layer 1: Physical Layer</a:t>
            </a:r>
          </a:p>
          <a:p>
            <a:r>
              <a:rPr lang="en-US" dirty="0">
                <a:solidFill>
                  <a:schemeClr val="bg1"/>
                </a:solidFill>
              </a:rPr>
              <a:t>Transmits bits from one computer to another</a:t>
            </a:r>
          </a:p>
          <a:p>
            <a:r>
              <a:rPr lang="en-US" dirty="0">
                <a:solidFill>
                  <a:schemeClr val="bg1"/>
                </a:solidFill>
              </a:rPr>
              <a:t>Regulates the transmission of a stream of bits over a physical medium. </a:t>
            </a:r>
          </a:p>
          <a:p>
            <a:r>
              <a:rPr lang="en-US" dirty="0">
                <a:solidFill>
                  <a:schemeClr val="bg1"/>
                </a:solidFill>
              </a:rPr>
              <a:t>Defines how the cable is attached to the network adapter and what transmission technique is used to send data over the cable. Deals with issues like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The definition of 0 and 1, e.g. how many volts represents a 1, and how long a bit lasts?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Whether the channel is simplex or duplex?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How many pins a connector has, and what the function of each pin is?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015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D55E3-5764-3F11-60A9-A39DFD1C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539" y="627"/>
            <a:ext cx="6110868" cy="87425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Protocols and Layers</a:t>
            </a:r>
            <a:endParaRPr lang="en-DK" dirty="0">
              <a:solidFill>
                <a:schemeClr val="bg2">
                  <a:lumMod val="50000"/>
                </a:schemeClr>
              </a:solidFill>
              <a:latin typeface="NOVA FLAT" panose="020C0504020404060204" pitchFamily="34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2AE37D-D6DD-87D1-8354-05FB95C09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4960" y="4777253"/>
            <a:ext cx="2137040" cy="1789771"/>
          </a:xfrm>
          <a:prstGeom prst="rect">
            <a:avLst/>
          </a:prstGeom>
        </p:spPr>
      </p:pic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2A3BE846-116C-4C1F-9E57-D9D7D58C8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730" y="1280478"/>
            <a:ext cx="3678033" cy="4756640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Layer 1 - Physical Layer</a:t>
            </a:r>
          </a:p>
          <a:p>
            <a:pPr lvl="1"/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Ethernet (physical signaling)</a:t>
            </a:r>
          </a:p>
          <a:p>
            <a:pPr lvl="1"/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USB</a:t>
            </a:r>
          </a:p>
          <a:p>
            <a:pPr lvl="1"/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IEEE 802.11 (Wi-Fi)</a:t>
            </a:r>
            <a:endParaRPr lang="en-US" sz="18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Layer 2 - Data Link Layer</a:t>
            </a:r>
          </a:p>
          <a:p>
            <a:pPr lvl="1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Ethernet (MAC, LLC)</a:t>
            </a:r>
          </a:p>
          <a:p>
            <a:pPr lvl="1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PPP (Point-to-Point Protocol)</a:t>
            </a:r>
          </a:p>
          <a:p>
            <a:pPr lvl="1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Ethernet (physical signaling)</a:t>
            </a:r>
          </a:p>
          <a:p>
            <a:pPr lvl="1"/>
            <a:r>
              <a:rPr lang="en-US" sz="1400" kern="1200" dirty="0">
                <a:solidFill>
                  <a:srgbClr val="092338"/>
                </a:solidFill>
                <a:effectLst/>
                <a:ea typeface="+mn-ea"/>
                <a:cs typeface="+mn-cs"/>
              </a:rPr>
              <a:t>IEEE 802.11 (Wi-Fi)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Layer 3 - Network Layer</a:t>
            </a:r>
          </a:p>
          <a:p>
            <a:pPr lvl="1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IP (Internet Protocol)</a:t>
            </a:r>
          </a:p>
          <a:p>
            <a:pPr lvl="1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ICMP (Internet Control Message Protocol)</a:t>
            </a:r>
          </a:p>
          <a:p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88C1B63A-2D2E-4610-B181-321C6BA8AE3B}"/>
              </a:ext>
            </a:extLst>
          </p:cNvPr>
          <p:cNvSpPr txBox="1">
            <a:spLocks/>
          </p:cNvSpPr>
          <p:nvPr/>
        </p:nvSpPr>
        <p:spPr>
          <a:xfrm>
            <a:off x="5524848" y="874885"/>
            <a:ext cx="5240133" cy="6284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125000"/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srgbClr val="092338"/>
                </a:solidFill>
                <a:effectLst/>
                <a:latin typeface="Tw Cen MT" panose="020B0602020104020603" pitchFamily="34" charset="0"/>
                <a:ea typeface="+mn-ea"/>
                <a:cs typeface="+mn-cs"/>
              </a:rPr>
              <a:t>Layer 4 - Transport Layer</a:t>
            </a:r>
            <a:endParaRPr lang="en-US" sz="2000" dirty="0">
              <a:effectLst/>
            </a:endParaRPr>
          </a:p>
          <a:p>
            <a:pPr lvl="1">
              <a:spcBef>
                <a:spcPts val="1000"/>
              </a:spcBef>
            </a:pPr>
            <a:r>
              <a:rPr lang="en-US" sz="1400" kern="1200" dirty="0">
                <a:solidFill>
                  <a:srgbClr val="092338"/>
                </a:solidFill>
                <a:effectLst/>
                <a:latin typeface="Tw Cen MT" panose="020B0602020104020603" pitchFamily="34" charset="0"/>
                <a:ea typeface="+mn-ea"/>
                <a:cs typeface="+mn-cs"/>
              </a:rPr>
              <a:t>TCP (Transmission Control Protocol)</a:t>
            </a:r>
            <a:endParaRPr lang="en-US" sz="1000" dirty="0">
              <a:effectLst/>
            </a:endParaRPr>
          </a:p>
          <a:p>
            <a:pPr lvl="1">
              <a:spcBef>
                <a:spcPts val="1000"/>
              </a:spcBef>
            </a:pPr>
            <a:r>
              <a:rPr lang="en-US" sz="1400" kern="1200" dirty="0">
                <a:solidFill>
                  <a:srgbClr val="092338"/>
                </a:solidFill>
                <a:effectLst/>
                <a:latin typeface="Tw Cen MT" panose="020B0602020104020603" pitchFamily="34" charset="0"/>
                <a:ea typeface="+mn-ea"/>
                <a:cs typeface="+mn-cs"/>
              </a:rPr>
              <a:t>UDP (User Datagram Protocol)</a:t>
            </a:r>
            <a:endParaRPr lang="en-US" sz="1000" dirty="0">
              <a:effectLst/>
            </a:endParaRPr>
          </a:p>
          <a:p>
            <a:pPr marL="228600" indent="-228600" algn="l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2000" kern="1200" dirty="0">
                <a:solidFill>
                  <a:srgbClr val="092338"/>
                </a:solidFill>
                <a:effectLst/>
                <a:latin typeface="Tw Cen MT" panose="020B0602020104020603" pitchFamily="34" charset="0"/>
                <a:ea typeface="+mn-ea"/>
                <a:cs typeface="+mn-cs"/>
              </a:rPr>
              <a:t>Layer 5 - Session Layer</a:t>
            </a:r>
            <a:endParaRPr lang="en-US" sz="1100" dirty="0">
              <a:effectLst/>
            </a:endParaRPr>
          </a:p>
          <a:p>
            <a:pPr lvl="1">
              <a:spcBef>
                <a:spcPts val="1000"/>
              </a:spcBef>
            </a:pPr>
            <a:r>
              <a:rPr lang="en-US" sz="1400" kern="1200" dirty="0">
                <a:solidFill>
                  <a:srgbClr val="092338"/>
                </a:solidFill>
                <a:effectLst/>
                <a:latin typeface="Tw Cen MT" panose="020B0602020104020603" pitchFamily="34" charset="0"/>
                <a:ea typeface="+mn-ea"/>
                <a:cs typeface="+mn-cs"/>
              </a:rPr>
              <a:t>NetBIOS</a:t>
            </a:r>
            <a:endParaRPr lang="en-US" sz="1000" dirty="0">
              <a:effectLst/>
            </a:endParaRPr>
          </a:p>
          <a:p>
            <a:pPr lvl="1">
              <a:spcBef>
                <a:spcPts val="1000"/>
              </a:spcBef>
            </a:pPr>
            <a:r>
              <a:rPr lang="en-US" sz="1400" kern="1200" dirty="0">
                <a:solidFill>
                  <a:srgbClr val="092338"/>
                </a:solidFill>
                <a:effectLst/>
                <a:latin typeface="Tw Cen MT" panose="020B0602020104020603" pitchFamily="34" charset="0"/>
                <a:ea typeface="+mn-ea"/>
                <a:cs typeface="+mn-cs"/>
              </a:rPr>
              <a:t>PPTP (Point-to-Point Tunneling Protocol)</a:t>
            </a:r>
            <a:endParaRPr lang="en-US" sz="1000" dirty="0">
              <a:effectLst/>
            </a:endParaRPr>
          </a:p>
          <a:p>
            <a:pPr marL="228600" indent="-228600" algn="l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2000" kern="1200" dirty="0">
                <a:solidFill>
                  <a:srgbClr val="092338"/>
                </a:solidFill>
                <a:effectLst/>
                <a:latin typeface="Tw Cen MT" panose="020B0602020104020603" pitchFamily="34" charset="0"/>
                <a:ea typeface="+mn-ea"/>
                <a:cs typeface="+mn-cs"/>
              </a:rPr>
              <a:t>Layer 6 - Presentation Layer</a:t>
            </a:r>
            <a:endParaRPr lang="en-US" sz="1100" dirty="0">
              <a:effectLst/>
            </a:endParaRPr>
          </a:p>
          <a:p>
            <a:pPr lvl="1">
              <a:spcBef>
                <a:spcPts val="1000"/>
              </a:spcBef>
            </a:pPr>
            <a:r>
              <a:rPr lang="en-US" sz="1400" kern="1200" dirty="0">
                <a:solidFill>
                  <a:srgbClr val="092338"/>
                </a:solidFill>
                <a:effectLst/>
                <a:latin typeface="Tw Cen MT" panose="020B0602020104020603" pitchFamily="34" charset="0"/>
                <a:ea typeface="+mn-ea"/>
                <a:cs typeface="+mn-cs"/>
              </a:rPr>
              <a:t>SSL/TLS (Secure Sockets Layer/Transport Layer Security)</a:t>
            </a:r>
            <a:endParaRPr lang="en-US" sz="1000" dirty="0">
              <a:effectLst/>
            </a:endParaRPr>
          </a:p>
          <a:p>
            <a:pPr lvl="1">
              <a:spcBef>
                <a:spcPts val="1000"/>
              </a:spcBef>
            </a:pPr>
            <a:r>
              <a:rPr lang="en-US" sz="1400" kern="1200" dirty="0">
                <a:solidFill>
                  <a:srgbClr val="092338"/>
                </a:solidFill>
                <a:effectLst/>
                <a:latin typeface="Tw Cen MT" panose="020B0602020104020603" pitchFamily="34" charset="0"/>
                <a:ea typeface="+mn-ea"/>
                <a:cs typeface="+mn-cs"/>
              </a:rPr>
              <a:t>MPEG (Moving Picture Experts Group)</a:t>
            </a:r>
            <a:endParaRPr lang="en-US" sz="1000" dirty="0">
              <a:effectLst/>
            </a:endParaRPr>
          </a:p>
          <a:p>
            <a:pPr marL="228600" indent="-228600" algn="l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2000" kern="1200" dirty="0">
                <a:solidFill>
                  <a:srgbClr val="092338"/>
                </a:solidFill>
                <a:effectLst/>
                <a:latin typeface="Tw Cen MT" panose="020B0602020104020603" pitchFamily="34" charset="0"/>
                <a:ea typeface="+mn-ea"/>
                <a:cs typeface="+mn-cs"/>
              </a:rPr>
              <a:t>Layer 7 - Application Layer</a:t>
            </a:r>
            <a:endParaRPr lang="en-US" sz="1100" dirty="0">
              <a:effectLst/>
            </a:endParaRPr>
          </a:p>
          <a:p>
            <a:pPr lvl="1">
              <a:spcBef>
                <a:spcPts val="1000"/>
              </a:spcBef>
            </a:pPr>
            <a:r>
              <a:rPr lang="en-US" sz="1400" kern="1200" dirty="0">
                <a:solidFill>
                  <a:srgbClr val="092338"/>
                </a:solidFill>
                <a:effectLst/>
                <a:latin typeface="Tw Cen MT" panose="020B0602020104020603" pitchFamily="34" charset="0"/>
                <a:ea typeface="+mn-ea"/>
                <a:cs typeface="+mn-cs"/>
              </a:rPr>
              <a:t>HTTP (Hypertext Transfer Protocol)</a:t>
            </a:r>
            <a:endParaRPr lang="en-US" sz="1000" dirty="0">
              <a:effectLst/>
            </a:endParaRPr>
          </a:p>
          <a:p>
            <a:pPr lvl="1">
              <a:spcBef>
                <a:spcPts val="1000"/>
              </a:spcBef>
            </a:pPr>
            <a:r>
              <a:rPr lang="en-US" sz="1400" kern="1200" dirty="0">
                <a:solidFill>
                  <a:srgbClr val="092338"/>
                </a:solidFill>
                <a:effectLst/>
                <a:latin typeface="Tw Cen MT" panose="020B0602020104020603" pitchFamily="34" charset="0"/>
                <a:ea typeface="+mn-ea"/>
                <a:cs typeface="+mn-cs"/>
              </a:rPr>
              <a:t>FTP (File Transfer Protocol)</a:t>
            </a:r>
            <a:endParaRPr lang="en-US" sz="1000" dirty="0">
              <a:effectLst/>
            </a:endParaRPr>
          </a:p>
          <a:p>
            <a:pPr lvl="1">
              <a:spcBef>
                <a:spcPts val="1000"/>
              </a:spcBef>
            </a:pPr>
            <a:r>
              <a:rPr lang="en-US" sz="1400" kern="1200" dirty="0">
                <a:solidFill>
                  <a:srgbClr val="092338"/>
                </a:solidFill>
                <a:effectLst/>
                <a:latin typeface="Tw Cen MT" panose="020B0602020104020603" pitchFamily="34" charset="0"/>
                <a:ea typeface="+mn-ea"/>
                <a:cs typeface="+mn-cs"/>
              </a:rPr>
              <a:t>SMTP (Simple Mail Transfer Protocol)</a:t>
            </a:r>
            <a:endParaRPr lang="en-US" sz="1000" dirty="0">
              <a:effectLst/>
            </a:endParaRPr>
          </a:p>
          <a:p>
            <a:pPr lvl="1">
              <a:spcBef>
                <a:spcPts val="1000"/>
              </a:spcBef>
            </a:pPr>
            <a:r>
              <a:rPr lang="en-US" sz="1400" kern="1200" dirty="0">
                <a:solidFill>
                  <a:srgbClr val="092338"/>
                </a:solidFill>
                <a:effectLst/>
                <a:latin typeface="Tw Cen MT" panose="020B0602020104020603" pitchFamily="34" charset="0"/>
                <a:ea typeface="+mn-ea"/>
                <a:cs typeface="+mn-cs"/>
              </a:rPr>
              <a:t>DNS (Domain Name System)</a:t>
            </a:r>
            <a:endParaRPr lang="en-US" sz="1000" dirty="0">
              <a:effectLst/>
            </a:endParaRPr>
          </a:p>
          <a:p>
            <a:endParaRPr lang="en-US" sz="1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097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BB545-C248-4FC1-A194-DD106C029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277" y="1867454"/>
            <a:ext cx="8303669" cy="1000437"/>
          </a:xfrm>
        </p:spPr>
        <p:txBody>
          <a:bodyPr/>
          <a:lstStyle/>
          <a:p>
            <a:r>
              <a:rPr lang="en-US" b="1" dirty="0"/>
              <a:t>Dive into some Protocols Details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1A356-1F3C-41B8-A39A-A68EF4888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5118" y="2725046"/>
            <a:ext cx="8094518" cy="5792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Let’s explore functionalities and security issues of some protocols.</a:t>
            </a:r>
          </a:p>
        </p:txBody>
      </p:sp>
    </p:spTree>
    <p:extLst>
      <p:ext uri="{BB962C8B-B14F-4D97-AF65-F5344CB8AC3E}">
        <p14:creationId xmlns:p14="http://schemas.microsoft.com/office/powerpoint/2010/main" val="386185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D55E3-5764-3F11-60A9-A39DFD1C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47" y="583066"/>
            <a:ext cx="7647361" cy="87425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HTTP (Hypertext Transfer Protocol)</a:t>
            </a:r>
            <a:endParaRPr lang="en-DK" dirty="0">
              <a:solidFill>
                <a:schemeClr val="bg2">
                  <a:lumMod val="50000"/>
                </a:schemeClr>
              </a:solidFill>
              <a:latin typeface="NOVA FLAT" panose="020C0504020404060204" pitchFamily="34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BE547D-3186-2A11-ADD8-AAB9778EC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648" y="1561034"/>
            <a:ext cx="8582999" cy="39539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Content: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Definition: A protocol for transferring hypertext requests and information on the internet</a:t>
            </a:r>
          </a:p>
          <a:p>
            <a:pPr lvl="1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Function: Basis for data communication on the World Wide Web</a:t>
            </a:r>
          </a:p>
          <a:p>
            <a:pPr lvl="1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Common uses: Web browsing, APIs, data exchange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2AE37D-D6DD-87D1-8354-05FB95C09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4960" y="4777253"/>
            <a:ext cx="2137040" cy="178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4497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376758-59B7-B3F6-86E1-D1A73FCE82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07"/>
          <a:stretch/>
        </p:blipFill>
        <p:spPr>
          <a:xfrm>
            <a:off x="11430000" y="157276"/>
            <a:ext cx="762000" cy="5443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B98FCB-4016-E934-DD84-58CFB796E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059"/>
          <a:stretch/>
        </p:blipFill>
        <p:spPr>
          <a:xfrm flipH="1">
            <a:off x="-1" y="6092848"/>
            <a:ext cx="744932" cy="7651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14376A-B04E-AE2D-5B0E-8B71549916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"/>
          </a:blip>
          <a:srcRect r="50000"/>
          <a:stretch/>
        </p:blipFill>
        <p:spPr>
          <a:xfrm>
            <a:off x="108241" y="4967830"/>
            <a:ext cx="650582" cy="10045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E5FB7CD-2478-CBE0-285C-A7C378D0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48" y="583066"/>
            <a:ext cx="6110868" cy="87425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HTTP - Working</a:t>
            </a:r>
            <a:endParaRPr lang="en-DK" dirty="0">
              <a:solidFill>
                <a:schemeClr val="bg2">
                  <a:lumMod val="50000"/>
                </a:schemeClr>
              </a:solidFill>
              <a:latin typeface="NOVA FLAT" panose="020C0504020404060204" pitchFamily="34" charset="77"/>
            </a:endParaRP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FF6CD92A-2A1B-4AA1-B485-642FB797A7AA}"/>
              </a:ext>
            </a:extLst>
          </p:cNvPr>
          <p:cNvSpPr txBox="1">
            <a:spLocks/>
          </p:cNvSpPr>
          <p:nvPr/>
        </p:nvSpPr>
        <p:spPr>
          <a:xfrm>
            <a:off x="1257648" y="1561034"/>
            <a:ext cx="8582999" cy="4531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Client-server model: Client sends request, server responds</a:t>
            </a:r>
          </a:p>
          <a:p>
            <a:pPr lvl="1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Methods: GET, POST, PUT, DELETE, etc.</a:t>
            </a:r>
          </a:p>
          <a:p>
            <a:pPr lvl="1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Stateless protocol: Each request is independent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8091B0-5B9E-402E-B0DC-AB809FEDD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5521" y="5600699"/>
            <a:ext cx="1877662" cy="120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765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13E5859-B092-E005-0335-3BB979CDD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6099" y="5294163"/>
            <a:ext cx="1877662" cy="12017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94C056-012C-3771-71FE-41BB1AAB2A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4059"/>
          <a:stretch/>
        </p:blipFill>
        <p:spPr>
          <a:xfrm flipH="1">
            <a:off x="-1" y="6092848"/>
            <a:ext cx="744932" cy="765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70B1E3-963E-4977-6D33-4087339FF4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</a:blip>
          <a:srcRect r="50000"/>
          <a:stretch/>
        </p:blipFill>
        <p:spPr>
          <a:xfrm>
            <a:off x="94349" y="4981043"/>
            <a:ext cx="650582" cy="1004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73845A-D43F-3FA3-11A1-5427DFDF5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48" y="583066"/>
            <a:ext cx="7557740" cy="87425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HTTP - Vulnerabilities</a:t>
            </a:r>
            <a:endParaRPr lang="en-DK" dirty="0">
              <a:solidFill>
                <a:schemeClr val="bg2">
                  <a:lumMod val="50000"/>
                </a:schemeClr>
              </a:solidFill>
              <a:latin typeface="NOVA FLAT" panose="020C0504020404060204" pitchFamily="34" charset="77"/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56786B-4943-2A6A-FB5D-50B5CB7EF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648" y="1761057"/>
            <a:ext cx="8582999" cy="3953942"/>
          </a:xfrm>
        </p:spPr>
        <p:txBody>
          <a:bodyPr>
            <a:normAutofit/>
          </a:bodyPr>
          <a:lstStyle/>
          <a:p>
            <a:pPr lvl="1"/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Common vulnerabilities:</a:t>
            </a:r>
          </a:p>
          <a:p>
            <a:pPr marL="1200150" lvl="2" indent="-285750"/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Cross-Site Scripting (XSS)</a:t>
            </a:r>
          </a:p>
          <a:p>
            <a:pPr marL="1200150" lvl="2" indent="-285750"/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Cross-Site Request Forgery (CSRF)</a:t>
            </a:r>
          </a:p>
          <a:p>
            <a:pPr marL="1200150" lvl="2" indent="-285750"/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Man-in-the-Middle (MITM) attacks</a:t>
            </a:r>
          </a:p>
          <a:p>
            <a:pPr lvl="1"/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Mitigation techniques:</a:t>
            </a:r>
          </a:p>
          <a:p>
            <a:pPr marL="1200150" lvl="2" indent="-285750"/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Use of HTTPS</a:t>
            </a:r>
          </a:p>
          <a:p>
            <a:pPr marL="1200150" lvl="2" indent="-285750"/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Secure coding practices</a:t>
            </a:r>
          </a:p>
        </p:txBody>
      </p:sp>
    </p:spTree>
    <p:extLst>
      <p:ext uri="{BB962C8B-B14F-4D97-AF65-F5344CB8AC3E}">
        <p14:creationId xmlns:p14="http://schemas.microsoft.com/office/powerpoint/2010/main" val="2799661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13E5859-B092-E005-0335-3BB979CDD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6099" y="5294163"/>
            <a:ext cx="1877662" cy="12017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94C056-012C-3771-71FE-41BB1AAB2A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4059"/>
          <a:stretch/>
        </p:blipFill>
        <p:spPr>
          <a:xfrm flipH="1">
            <a:off x="-1" y="6092848"/>
            <a:ext cx="744932" cy="765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70B1E3-963E-4977-6D33-4087339FF4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</a:blip>
          <a:srcRect r="50000"/>
          <a:stretch/>
        </p:blipFill>
        <p:spPr>
          <a:xfrm>
            <a:off x="94349" y="4981043"/>
            <a:ext cx="650582" cy="1004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73845A-D43F-3FA3-11A1-5427DFDF5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48" y="583066"/>
            <a:ext cx="7557740" cy="87425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Telnet</a:t>
            </a:r>
            <a:endParaRPr lang="en-DK" dirty="0">
              <a:solidFill>
                <a:schemeClr val="bg2">
                  <a:lumMod val="50000"/>
                </a:schemeClr>
              </a:solidFill>
              <a:latin typeface="NOVA FLAT" panose="020C0504020404060204" pitchFamily="34" charset="77"/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56786B-4943-2A6A-FB5D-50B5CB7EF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648" y="1761057"/>
            <a:ext cx="8582999" cy="395394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Definition: A protocol for accessing remote computers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Function: Allows users to log into remote systems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Common uses: Remote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2039334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13E5859-B092-E005-0335-3BB979CDD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6099" y="5294163"/>
            <a:ext cx="1877662" cy="12017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94C056-012C-3771-71FE-41BB1AAB2A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4059"/>
          <a:stretch/>
        </p:blipFill>
        <p:spPr>
          <a:xfrm flipH="1">
            <a:off x="-1" y="6092848"/>
            <a:ext cx="744932" cy="765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70B1E3-963E-4977-6D33-4087339FF4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</a:blip>
          <a:srcRect r="50000"/>
          <a:stretch/>
        </p:blipFill>
        <p:spPr>
          <a:xfrm>
            <a:off x="94349" y="4981043"/>
            <a:ext cx="650582" cy="1004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73845A-D43F-3FA3-11A1-5427DFDF5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48" y="583066"/>
            <a:ext cx="7557740" cy="87425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Telnet - Working</a:t>
            </a:r>
            <a:endParaRPr lang="en-DK" dirty="0">
              <a:solidFill>
                <a:schemeClr val="bg2">
                  <a:lumMod val="50000"/>
                </a:schemeClr>
              </a:solidFill>
              <a:latin typeface="NOVA FLAT" panose="020C0504020404060204" pitchFamily="34" charset="77"/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56786B-4943-2A6A-FB5D-50B5CB7EF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648" y="1761057"/>
            <a:ext cx="8582999" cy="39539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200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Client-server model: User connects to a remote server</a:t>
            </a:r>
          </a:p>
          <a:p>
            <a:pPr lvl="1"/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Transmission: Data sent in plaintext</a:t>
            </a:r>
          </a:p>
          <a:p>
            <a:pPr lvl="1"/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Port: Uses TCP port 23</a:t>
            </a:r>
          </a:p>
        </p:txBody>
      </p:sp>
    </p:spTree>
    <p:extLst>
      <p:ext uri="{BB962C8B-B14F-4D97-AF65-F5344CB8AC3E}">
        <p14:creationId xmlns:p14="http://schemas.microsoft.com/office/powerpoint/2010/main" val="30667003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13E5859-B092-E005-0335-3BB979CDD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6099" y="5294163"/>
            <a:ext cx="1877662" cy="12017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94C056-012C-3771-71FE-41BB1AAB2A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4059"/>
          <a:stretch/>
        </p:blipFill>
        <p:spPr>
          <a:xfrm flipH="1">
            <a:off x="-1" y="6092848"/>
            <a:ext cx="744932" cy="765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70B1E3-963E-4977-6D33-4087339FF4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</a:blip>
          <a:srcRect r="50000"/>
          <a:stretch/>
        </p:blipFill>
        <p:spPr>
          <a:xfrm>
            <a:off x="94349" y="4981043"/>
            <a:ext cx="650582" cy="1004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73845A-D43F-3FA3-11A1-5427DFDF5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48" y="583066"/>
            <a:ext cx="7557740" cy="87425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Telnet - Vulnerabilities</a:t>
            </a:r>
            <a:endParaRPr lang="en-DK" dirty="0">
              <a:solidFill>
                <a:schemeClr val="bg2">
                  <a:lumMod val="50000"/>
                </a:schemeClr>
              </a:solidFill>
              <a:latin typeface="NOVA FLAT" panose="020C0504020404060204" pitchFamily="34" charset="77"/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56786B-4943-2A6A-FB5D-50B5CB7EF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648" y="1761057"/>
            <a:ext cx="8582999" cy="39539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Content: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Common vulnerabilities:</a:t>
            </a:r>
          </a:p>
          <a:p>
            <a:pPr marL="1200150" lvl="2" indent="-285750"/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Lack of encryption</a:t>
            </a:r>
          </a:p>
          <a:p>
            <a:pPr marL="1200150" lvl="2" indent="-285750"/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Eavesdropping</a:t>
            </a:r>
          </a:p>
          <a:p>
            <a:pPr marL="1200150" lvl="2" indent="-285750"/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Credential theft</a:t>
            </a:r>
          </a:p>
          <a:p>
            <a:pPr lvl="1"/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Mitigation techniques:</a:t>
            </a:r>
          </a:p>
          <a:p>
            <a:pPr marL="1200150" lvl="2" indent="-285750"/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Use of SSH instead of Telnet</a:t>
            </a:r>
          </a:p>
          <a:p>
            <a:pPr marL="1200150" lvl="2" indent="-285750"/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Network segmentation</a:t>
            </a:r>
          </a:p>
        </p:txBody>
      </p:sp>
    </p:spTree>
    <p:extLst>
      <p:ext uri="{BB962C8B-B14F-4D97-AF65-F5344CB8AC3E}">
        <p14:creationId xmlns:p14="http://schemas.microsoft.com/office/powerpoint/2010/main" val="1305746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D55E3-5764-3F11-60A9-A39DFD1C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48" y="583066"/>
            <a:ext cx="6110868" cy="874258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2">
                    <a:lumMod val="50000"/>
                  </a:schemeClr>
                </a:solidFill>
              </a:rPr>
              <a:t>Agenda</a:t>
            </a:r>
            <a:endParaRPr lang="en-DK" dirty="0">
              <a:solidFill>
                <a:schemeClr val="bg2">
                  <a:lumMod val="50000"/>
                </a:schemeClr>
              </a:solidFill>
              <a:latin typeface="NOVA FLAT" panose="020C0504020404060204" pitchFamily="34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BE547D-3186-2A11-ADD8-AAB9778EC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648" y="1561034"/>
            <a:ext cx="8582999" cy="4713900"/>
          </a:xfrm>
        </p:spPr>
        <p:txBody>
          <a:bodyPr>
            <a:normAutofit/>
          </a:bodyPr>
          <a:lstStyle/>
          <a:p>
            <a:endParaRPr lang="en-US" sz="1800" b="1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Introduction to Network Communication Protocols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OSI Model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HTTP (Hypertext Transfer Protocol)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Working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Vulnerabilities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Telnet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Working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Vulnerabilities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SSH (Secure Shell)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Working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Vulnerabilities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2AE37D-D6DD-87D1-8354-05FB95C09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4960" y="4777253"/>
            <a:ext cx="2137040" cy="178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128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13E5859-B092-E005-0335-3BB979CDD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6099" y="5294163"/>
            <a:ext cx="1877662" cy="12017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94C056-012C-3771-71FE-41BB1AAB2A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4059"/>
          <a:stretch/>
        </p:blipFill>
        <p:spPr>
          <a:xfrm flipH="1">
            <a:off x="-1" y="6092848"/>
            <a:ext cx="744932" cy="765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70B1E3-963E-4977-6D33-4087339FF4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</a:blip>
          <a:srcRect r="50000"/>
          <a:stretch/>
        </p:blipFill>
        <p:spPr>
          <a:xfrm>
            <a:off x="94349" y="4981043"/>
            <a:ext cx="650582" cy="1004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73845A-D43F-3FA3-11A1-5427DFDF5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48" y="583066"/>
            <a:ext cx="7557740" cy="87425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SSH (Secure Shell)</a:t>
            </a:r>
            <a:endParaRPr lang="en-DK" dirty="0">
              <a:solidFill>
                <a:schemeClr val="bg2">
                  <a:lumMod val="50000"/>
                </a:schemeClr>
              </a:solidFill>
              <a:latin typeface="NOVA FLAT" panose="020C0504020404060204" pitchFamily="34" charset="77"/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56786B-4943-2A6A-FB5D-50B5CB7EF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648" y="1761057"/>
            <a:ext cx="8582999" cy="39539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Definition: A protocol for secure remote login and other secure network services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Function: Encrypts data transmission to prevent eavesdropping and tampering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Common uses: Secure remote administration, file transfers</a:t>
            </a:r>
          </a:p>
        </p:txBody>
      </p:sp>
    </p:spTree>
    <p:extLst>
      <p:ext uri="{BB962C8B-B14F-4D97-AF65-F5344CB8AC3E}">
        <p14:creationId xmlns:p14="http://schemas.microsoft.com/office/powerpoint/2010/main" val="142235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13E5859-B092-E005-0335-3BB979CDD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6099" y="5294163"/>
            <a:ext cx="1877662" cy="12017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94C056-012C-3771-71FE-41BB1AAB2A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4059"/>
          <a:stretch/>
        </p:blipFill>
        <p:spPr>
          <a:xfrm flipH="1">
            <a:off x="-1" y="6092848"/>
            <a:ext cx="744932" cy="765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70B1E3-963E-4977-6D33-4087339FF4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</a:blip>
          <a:srcRect r="50000"/>
          <a:stretch/>
        </p:blipFill>
        <p:spPr>
          <a:xfrm>
            <a:off x="94349" y="4981043"/>
            <a:ext cx="650582" cy="1004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73845A-D43F-3FA3-11A1-5427DFDF5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48" y="583066"/>
            <a:ext cx="7557740" cy="87425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SSH - Working</a:t>
            </a:r>
            <a:endParaRPr lang="en-DK" dirty="0">
              <a:solidFill>
                <a:schemeClr val="bg2">
                  <a:lumMod val="50000"/>
                </a:schemeClr>
              </a:solidFill>
              <a:latin typeface="NOVA FLAT" panose="020C0504020404060204" pitchFamily="34" charset="77"/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56786B-4943-2A6A-FB5D-50B5CB7EF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648" y="1761057"/>
            <a:ext cx="8582999" cy="3953942"/>
          </a:xfrm>
        </p:spPr>
        <p:txBody>
          <a:bodyPr>
            <a:normAutofit/>
          </a:bodyPr>
          <a:lstStyle/>
          <a:p>
            <a:pPr lvl="1"/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Client-server model: Establishes an encrypted connection</a:t>
            </a:r>
          </a:p>
          <a:p>
            <a:pPr lvl="1"/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Authentication: Uses keys or passwords</a:t>
            </a:r>
          </a:p>
          <a:p>
            <a:pPr lvl="1"/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Encryption: Ensures confidentiality and integrity</a:t>
            </a:r>
          </a:p>
          <a:p>
            <a:endParaRPr lang="en-US" sz="32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7381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13E5859-B092-E005-0335-3BB979CDD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6099" y="5294163"/>
            <a:ext cx="1877662" cy="12017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94C056-012C-3771-71FE-41BB1AAB2A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4059"/>
          <a:stretch/>
        </p:blipFill>
        <p:spPr>
          <a:xfrm flipH="1">
            <a:off x="-1" y="6092848"/>
            <a:ext cx="744932" cy="765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70B1E3-963E-4977-6D33-4087339FF4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</a:blip>
          <a:srcRect r="50000"/>
          <a:stretch/>
        </p:blipFill>
        <p:spPr>
          <a:xfrm>
            <a:off x="94349" y="4981043"/>
            <a:ext cx="650582" cy="1004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73845A-D43F-3FA3-11A1-5427DFDF5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48" y="583066"/>
            <a:ext cx="7557740" cy="87425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SSH - Vulnerabilities</a:t>
            </a:r>
            <a:endParaRPr lang="en-DK" dirty="0">
              <a:solidFill>
                <a:schemeClr val="bg2">
                  <a:lumMod val="50000"/>
                </a:schemeClr>
              </a:solidFill>
              <a:latin typeface="NOVA FLAT" panose="020C0504020404060204" pitchFamily="34" charset="77"/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56786B-4943-2A6A-FB5D-50B5CB7EF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648" y="1761057"/>
            <a:ext cx="8582999" cy="39539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Common vulnerabilities: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Weak or stolen credentials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Outdated software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Mitigation techniques: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Use of strong, unique passwords or key pairs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Regular updates and patches</a:t>
            </a:r>
          </a:p>
          <a:p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4186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5E268-256A-0890-D681-8D0198781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0058" y="1921671"/>
            <a:ext cx="7429500" cy="1725539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10171E"/>
                </a:solidFill>
                <a:latin typeface="NOVA FLAT" panose="020C0504020404060204" pitchFamily="34" charset="77"/>
              </a:rPr>
              <a:t>Find out more</a:t>
            </a:r>
            <a:endParaRPr lang="en-DK" sz="4000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5D123C-BBBB-BC0B-1BD6-BEC718C31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80058" y="3647210"/>
            <a:ext cx="7429500" cy="760809"/>
          </a:xfrm>
        </p:spPr>
        <p:txBody>
          <a:bodyPr>
            <a:noAutofit/>
          </a:bodyPr>
          <a:lstStyle/>
          <a:p>
            <a:r>
              <a:rPr lang="en-GB" sz="4200" cap="none" dirty="0">
                <a:solidFill>
                  <a:schemeClr val="tx2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https://gamess.dk/</a:t>
            </a:r>
            <a:endParaRPr lang="en-DK" sz="4200" cap="none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B299BBA-EA82-A0C7-F436-F1854FAFCCA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54699" y="5693616"/>
            <a:ext cx="2377665" cy="87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475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14376A-B04E-AE2D-5B0E-8B71549916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r="50000"/>
          <a:stretch/>
        </p:blipFill>
        <p:spPr>
          <a:xfrm>
            <a:off x="11285487" y="5590328"/>
            <a:ext cx="650582" cy="10045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E5FB7CD-2478-CBE0-285C-A7C378D0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48" y="583066"/>
            <a:ext cx="6110868" cy="874258"/>
          </a:xfrm>
        </p:spPr>
        <p:txBody>
          <a:bodyPr>
            <a:normAutofit/>
          </a:bodyPr>
          <a:lstStyle/>
          <a:p>
            <a:r>
              <a:rPr lang="en-GB" b="0" i="0" u="none" strike="noStrike" dirty="0">
                <a:solidFill>
                  <a:srgbClr val="10171E"/>
                </a:solidFill>
                <a:effectLst/>
                <a:latin typeface="NOVA FLAT" panose="020C0504020404060204" pitchFamily="34" charset="77"/>
              </a:rPr>
              <a:t>Who is behind</a:t>
            </a:r>
            <a:endParaRPr lang="en-DK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pic>
        <p:nvPicPr>
          <p:cNvPr id="2" name="Content Placeholder 84">
            <a:extLst>
              <a:ext uri="{FF2B5EF4-FFF2-40B4-BE49-F238E27FC236}">
                <a16:creationId xmlns:a16="http://schemas.microsoft.com/office/drawing/2014/main" id="{0133EEBC-24A5-8826-25F1-47AB1AF873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54887" y="570366"/>
            <a:ext cx="1853625" cy="685958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DD8FD4-A8E0-FBDE-F7CF-6350D9F9EB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8174" y="5198427"/>
            <a:ext cx="2255652" cy="123158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FDD2126-6786-B8B2-6532-AFB9C6E6F090}"/>
              </a:ext>
            </a:extLst>
          </p:cNvPr>
          <p:cNvSpPr txBox="1">
            <a:spLocks/>
          </p:cNvSpPr>
          <p:nvPr/>
        </p:nvSpPr>
        <p:spPr>
          <a:xfrm>
            <a:off x="3398257" y="1483778"/>
            <a:ext cx="5395486" cy="6286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200" cap="none" dirty="0">
                <a:solidFill>
                  <a:srgbClr val="10171E"/>
                </a:solidFill>
                <a:latin typeface="NOVA FLAT" panose="020C0504020404060204" pitchFamily="34" charset="77"/>
              </a:rPr>
              <a:t>Partners behind the project</a:t>
            </a:r>
            <a:endParaRPr lang="en-DK" sz="2200" cap="none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BBBDC6F-F55E-28FF-624D-4077299B59E9}"/>
              </a:ext>
            </a:extLst>
          </p:cNvPr>
          <p:cNvSpPr txBox="1">
            <a:spLocks/>
          </p:cNvSpPr>
          <p:nvPr/>
        </p:nvSpPr>
        <p:spPr>
          <a:xfrm>
            <a:off x="3283956" y="3220702"/>
            <a:ext cx="5395486" cy="6286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200" cap="none" dirty="0">
                <a:solidFill>
                  <a:srgbClr val="10171E"/>
                </a:solidFill>
                <a:latin typeface="NOVA FLAT" panose="020C0504020404060204" pitchFamily="34" charset="77"/>
              </a:rPr>
              <a:t>Collaborators</a:t>
            </a:r>
            <a:endParaRPr lang="en-DK" sz="2200" cap="none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8465BD6-CB86-D119-D7CF-273C87E3EE46}"/>
              </a:ext>
            </a:extLst>
          </p:cNvPr>
          <p:cNvSpPr txBox="1">
            <a:spLocks/>
          </p:cNvSpPr>
          <p:nvPr/>
        </p:nvSpPr>
        <p:spPr>
          <a:xfrm>
            <a:off x="3398257" y="4599768"/>
            <a:ext cx="5395486" cy="6286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200" cap="none" dirty="0">
                <a:solidFill>
                  <a:srgbClr val="10171E"/>
                </a:solidFill>
                <a:latin typeface="NOVA FLAT" panose="020C0504020404060204" pitchFamily="34" charset="77"/>
              </a:rPr>
              <a:t>Supported by</a:t>
            </a:r>
            <a:endParaRPr lang="en-DK" sz="2200" cap="none" dirty="0">
              <a:solidFill>
                <a:srgbClr val="10171E"/>
              </a:solidFill>
              <a:latin typeface="NOVA FLAT" panose="020C0504020404060204" pitchFamily="34" charset="7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68EB102-6D2D-0BAE-EB7A-762C1DC817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23826" y="3948950"/>
            <a:ext cx="1016906" cy="40676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D99ADD5-3625-9E09-9B48-718581339C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95638" y="3852650"/>
            <a:ext cx="1257656" cy="50306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66DC5B-237D-6178-68B9-3C3263AA41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7222" y="3923186"/>
            <a:ext cx="1219480" cy="4877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C9FF7CA-FD4D-EAEB-97BE-E05CC7EC9AD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0085" y="3945206"/>
            <a:ext cx="1197282" cy="47891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8C5A3B7-D4B5-3F8A-D96A-5680B4E450A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88248" y="2304869"/>
            <a:ext cx="1419855" cy="56794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19EFB69-3555-5CF1-2493-15A5CA1F961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93394" y="2250158"/>
            <a:ext cx="1774780" cy="70991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DFBF934-D987-8992-B6F6-8CFD7492FC3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81277" y="2231259"/>
            <a:ext cx="1800844" cy="72033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8E168F8-856B-C5E3-374A-0A1FD473C8D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88335" y="2259338"/>
            <a:ext cx="1691107" cy="67644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68166D2-9452-4543-9476-BE0E6A7270C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976761" y="2320217"/>
            <a:ext cx="895409" cy="53724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F2187CD-0D8D-C59F-B6F2-46FB58434D2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94773" y="3849341"/>
            <a:ext cx="1373852" cy="54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083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017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1748-7C14-99F1-5647-4697F39D9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0061" y="588971"/>
            <a:ext cx="6438359" cy="1108928"/>
          </a:xfrm>
        </p:spPr>
        <p:txBody>
          <a:bodyPr/>
          <a:lstStyle/>
          <a:p>
            <a:r>
              <a:rPr lang="en-DK" dirty="0">
                <a:latin typeface="NOVA FLAT" panose="020C0504020404060204" pitchFamily="34" charset="77"/>
              </a:rPr>
              <a:t>W</a:t>
            </a:r>
            <a:r>
              <a:rPr lang="en-GB" dirty="0">
                <a:latin typeface="NOVA FLAT" panose="020C0504020404060204" pitchFamily="34" charset="77"/>
              </a:rPr>
              <a:t>h</a:t>
            </a:r>
            <a:r>
              <a:rPr lang="en-DK" dirty="0">
                <a:latin typeface="NOVA FLAT" panose="020C0504020404060204" pitchFamily="34" charset="77"/>
              </a:rPr>
              <a:t>o is behind</a:t>
            </a:r>
          </a:p>
        </p:txBody>
      </p:sp>
      <p:pic>
        <p:nvPicPr>
          <p:cNvPr id="85" name="Content Placeholder 84">
            <a:extLst>
              <a:ext uri="{FF2B5EF4-FFF2-40B4-BE49-F238E27FC236}">
                <a16:creationId xmlns:a16="http://schemas.microsoft.com/office/drawing/2014/main" id="{284CA913-3488-3303-69C9-20453DC561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1" y="556073"/>
            <a:ext cx="2218834" cy="821107"/>
          </a:xfr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C69B5A55-46C7-747C-D5E3-55D38DC985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r="50000"/>
          <a:stretch/>
        </p:blipFill>
        <p:spPr>
          <a:xfrm>
            <a:off x="11097565" y="5590328"/>
            <a:ext cx="650582" cy="1004575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705DC8BA-4FC9-7475-30A8-FCE54A9005E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3288"/>
          <a:stretch/>
        </p:blipFill>
        <p:spPr>
          <a:xfrm>
            <a:off x="2380061" y="3429001"/>
            <a:ext cx="6438359" cy="1280547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C72668B2-E994-D99A-2EA9-53DB0EC702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9646" y="4777071"/>
            <a:ext cx="1489482" cy="8132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880EA5-60EB-0C5E-B955-2ED6559475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3288"/>
          <a:stretch/>
        </p:blipFill>
        <p:spPr>
          <a:xfrm>
            <a:off x="2380061" y="2177798"/>
            <a:ext cx="6438359" cy="128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97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B2AE37D-D6DD-87D1-8354-05FB95C09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696" y="4777253"/>
            <a:ext cx="2137040" cy="1789771"/>
          </a:xfrm>
          <a:prstGeom prst="rect">
            <a:avLst/>
          </a:prstGeom>
        </p:spPr>
      </p:pic>
      <p:pic>
        <p:nvPicPr>
          <p:cNvPr id="6" name="Picture 5" descr="A logo of a university&#10;&#10;Description automatically generated">
            <a:extLst>
              <a:ext uri="{FF2B5EF4-FFF2-40B4-BE49-F238E27FC236}">
                <a16:creationId xmlns:a16="http://schemas.microsoft.com/office/drawing/2014/main" id="{35DB4259-F712-4F84-9F37-62E97534E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2398" y="2169335"/>
            <a:ext cx="3364138" cy="393850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B87D0B6-2226-47E8-9053-CFE74795C73E}"/>
              </a:ext>
            </a:extLst>
          </p:cNvPr>
          <p:cNvSpPr txBox="1">
            <a:spLocks/>
          </p:cNvSpPr>
          <p:nvPr/>
        </p:nvSpPr>
        <p:spPr>
          <a:xfrm>
            <a:off x="3474027" y="124691"/>
            <a:ext cx="5243945" cy="21379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Nexus Sans Pro"/>
              </a:rPr>
              <a:t>Jens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Nexus Sans Pro"/>
              </a:rPr>
              <a:t>Myrup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Nexus Sans Pro"/>
              </a:rPr>
              <a:t> Pedersen</a:t>
            </a:r>
          </a:p>
          <a:p>
            <a:pPr algn="ctr"/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Nexus Sans Pro"/>
              </a:rPr>
              <a:t>Professor</a:t>
            </a:r>
            <a:endParaRPr lang="en-US" i="1" dirty="0">
              <a:solidFill>
                <a:schemeClr val="bg2">
                  <a:lumMod val="50000"/>
                </a:schemeClr>
              </a:solidFill>
              <a:latin typeface="Nexus Sans Pro"/>
            </a:endParaRPr>
          </a:p>
          <a:p>
            <a:pPr algn="ctr"/>
            <a:r>
              <a:rPr lang="en-US" sz="1600" i="1" dirty="0" err="1">
                <a:solidFill>
                  <a:schemeClr val="bg2">
                    <a:lumMod val="50000"/>
                  </a:schemeClr>
                </a:solidFill>
                <a:latin typeface="Nexus Sans Pro"/>
              </a:rPr>
              <a:t>Institut</a:t>
            </a:r>
            <a:r>
              <a:rPr lang="en-US" sz="1600" i="1" dirty="0">
                <a:solidFill>
                  <a:schemeClr val="bg2">
                    <a:lumMod val="50000"/>
                  </a:schemeClr>
                </a:solidFill>
                <a:latin typeface="Nexus Sans Pro"/>
              </a:rPr>
              <a:t> for </a:t>
            </a:r>
            <a:r>
              <a:rPr lang="en-US" sz="1600" i="1" dirty="0" err="1">
                <a:solidFill>
                  <a:schemeClr val="bg2">
                    <a:lumMod val="50000"/>
                  </a:schemeClr>
                </a:solidFill>
                <a:latin typeface="Nexus Sans Pro"/>
              </a:rPr>
              <a:t>Elektroniske</a:t>
            </a:r>
            <a:r>
              <a:rPr lang="en-US" sz="1600" i="1" dirty="0">
                <a:solidFill>
                  <a:schemeClr val="bg2">
                    <a:lumMod val="50000"/>
                  </a:schemeClr>
                </a:solidFill>
                <a:latin typeface="Nexus Sans Pro"/>
              </a:rPr>
              <a:t> </a:t>
            </a:r>
            <a:r>
              <a:rPr lang="en-US" sz="1600" i="1" dirty="0" err="1">
                <a:solidFill>
                  <a:schemeClr val="bg2">
                    <a:lumMod val="50000"/>
                  </a:schemeClr>
                </a:solidFill>
                <a:latin typeface="Nexus Sans Pro"/>
              </a:rPr>
              <a:t>Systemer</a:t>
            </a:r>
            <a:endParaRPr lang="en-US" sz="1600" i="1" dirty="0">
              <a:solidFill>
                <a:schemeClr val="bg2">
                  <a:lumMod val="50000"/>
                </a:schemeClr>
              </a:solidFill>
              <a:latin typeface="Nexus Sans Pro"/>
            </a:endParaRPr>
          </a:p>
          <a:p>
            <a:pPr algn="ctr"/>
            <a:r>
              <a:rPr lang="en-US" sz="1600" i="1" dirty="0">
                <a:solidFill>
                  <a:schemeClr val="bg2">
                    <a:lumMod val="50000"/>
                  </a:schemeClr>
                </a:solidFill>
                <a:latin typeface="Nexus Sans Pro"/>
              </a:rPr>
              <a:t>Det </a:t>
            </a:r>
            <a:r>
              <a:rPr lang="en-US" sz="1600" i="1" dirty="0" err="1">
                <a:solidFill>
                  <a:schemeClr val="bg2">
                    <a:lumMod val="50000"/>
                  </a:schemeClr>
                </a:solidFill>
                <a:latin typeface="Nexus Sans Pro"/>
              </a:rPr>
              <a:t>Tekniske</a:t>
            </a:r>
            <a:r>
              <a:rPr lang="en-US" sz="1600" i="1" dirty="0">
                <a:solidFill>
                  <a:schemeClr val="bg2">
                    <a:lumMod val="50000"/>
                  </a:schemeClr>
                </a:solidFill>
                <a:latin typeface="Nexus Sans Pro"/>
              </a:rPr>
              <a:t> </a:t>
            </a:r>
            <a:r>
              <a:rPr lang="en-US" sz="1600" i="1" dirty="0" err="1">
                <a:solidFill>
                  <a:schemeClr val="bg2">
                    <a:lumMod val="50000"/>
                  </a:schemeClr>
                </a:solidFill>
                <a:latin typeface="Nexus Sans Pro"/>
              </a:rPr>
              <a:t>Fakultet</a:t>
            </a:r>
            <a:r>
              <a:rPr lang="en-US" sz="1600" i="1" dirty="0">
                <a:solidFill>
                  <a:schemeClr val="bg2">
                    <a:lumMod val="50000"/>
                  </a:schemeClr>
                </a:solidFill>
                <a:latin typeface="Nexus Sans Pro"/>
              </a:rPr>
              <a:t> for IT </a:t>
            </a:r>
            <a:r>
              <a:rPr lang="en-US" sz="1600" i="1" dirty="0" err="1">
                <a:solidFill>
                  <a:schemeClr val="bg2">
                    <a:lumMod val="50000"/>
                  </a:schemeClr>
                </a:solidFill>
                <a:latin typeface="Nexus Sans Pro"/>
              </a:rPr>
              <a:t>og</a:t>
            </a:r>
            <a:r>
              <a:rPr lang="en-US" sz="1600" i="1" dirty="0">
                <a:solidFill>
                  <a:schemeClr val="bg2">
                    <a:lumMod val="50000"/>
                  </a:schemeClr>
                </a:solidFill>
                <a:latin typeface="Nexus Sans Pro"/>
              </a:rPr>
              <a:t> Design</a:t>
            </a:r>
          </a:p>
          <a:p>
            <a:pPr algn="ctr"/>
            <a:r>
              <a:rPr lang="en-US" sz="1600" i="1" dirty="0">
                <a:solidFill>
                  <a:schemeClr val="bg2">
                    <a:lumMod val="50000"/>
                  </a:schemeClr>
                </a:solidFill>
                <a:latin typeface="Nexus Sans Pro"/>
              </a:rPr>
              <a:t>Communication, Media and Information technologies</a:t>
            </a:r>
          </a:p>
          <a:p>
            <a:pPr algn="ctr"/>
            <a:r>
              <a:rPr lang="en-US" sz="1600" i="1" dirty="0">
                <a:solidFill>
                  <a:schemeClr val="bg2">
                    <a:lumMod val="50000"/>
                  </a:schemeClr>
                </a:solidFill>
                <a:latin typeface="Nexus Sans Pro"/>
              </a:rPr>
              <a:t>Cyber Security Group</a:t>
            </a:r>
          </a:p>
        </p:txBody>
      </p:sp>
    </p:spTree>
    <p:extLst>
      <p:ext uri="{BB962C8B-B14F-4D97-AF65-F5344CB8AC3E}">
        <p14:creationId xmlns:p14="http://schemas.microsoft.com/office/powerpoint/2010/main" val="3456663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D55E3-5764-3F11-60A9-A39DFD1C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48" y="583066"/>
            <a:ext cx="6110868" cy="87425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Key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Takeaways</a:t>
            </a:r>
            <a:endParaRPr lang="en-DK" dirty="0">
              <a:solidFill>
                <a:schemeClr val="bg2">
                  <a:lumMod val="50000"/>
                </a:schemeClr>
              </a:solidFill>
              <a:latin typeface="NOVA FLAT" panose="020C0504020404060204" pitchFamily="34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BE547D-3186-2A11-ADD8-AAB9778EC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648" y="1561034"/>
            <a:ext cx="8582999" cy="45903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Content: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Understanding Protocols: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marL="1200150" lvl="2" indent="-285750"/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Grasp the fundamental workings of HTTP, Telnet, and SSH.</a:t>
            </a:r>
          </a:p>
          <a:p>
            <a:pPr lvl="1"/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Vulnerabilities Awareness: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marL="1200150" lvl="2" indent="-285750"/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Identify common vulnerabilities associated with each protocol.</a:t>
            </a:r>
          </a:p>
          <a:p>
            <a:pPr lvl="1"/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Mitigation Strategies: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marL="1200150" lvl="2" indent="-285750"/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Learn and apply security measures to mitigate risks.</a:t>
            </a:r>
          </a:p>
          <a:p>
            <a:pPr lvl="1"/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Secure Practices: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marL="1200150" lvl="2" indent="-285750"/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Emphasize the importance of regular updates, strong authentication methods, and encrypted connections.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2AE37D-D6DD-87D1-8354-05FB95C09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4960" y="4777253"/>
            <a:ext cx="2137040" cy="178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091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D55E3-5764-3F11-60A9-A39DFD1C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48" y="583066"/>
            <a:ext cx="8478634" cy="8742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What are Network Protocols?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BE547D-3186-2A11-ADD8-AAB9778EC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648" y="1561034"/>
            <a:ext cx="8582999" cy="39539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The term "protocol" comes from the Greek ‘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</a:rPr>
              <a:t>protocollon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’, meaning a description attached to a manuscript.  </a:t>
            </a:r>
          </a:p>
          <a:p>
            <a:pPr marL="0" indent="0">
              <a:buNone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In networking, A network protocol is a set of rules and conventions that govern the communication between devices on a network, ensuring secure, timely, and organized data exchange. These protocols define how data is formatted, transmitted, and received, enabling interoperability and efficient communication between different devices and systems.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2AE37D-D6DD-87D1-8354-05FB95C09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4960" y="4777253"/>
            <a:ext cx="2137040" cy="178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624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D55E3-5764-3F11-60A9-A39DFD1C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48" y="583066"/>
            <a:ext cx="8478634" cy="8742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What do Network Protocols DO?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BE547D-3186-2A11-ADD8-AAB9778EC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649" y="1561033"/>
            <a:ext cx="4935334" cy="4922893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Data Encapsulation</a:t>
            </a:r>
          </a:p>
          <a:p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Addressing</a:t>
            </a:r>
          </a:p>
          <a:p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Routing and Switching</a:t>
            </a:r>
          </a:p>
          <a:p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Error Detection and Correction</a:t>
            </a:r>
          </a:p>
          <a:p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Flow Control</a:t>
            </a:r>
          </a:p>
          <a:p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Sequencing</a:t>
            </a:r>
          </a:p>
          <a:p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Connection Establishment and Termination</a:t>
            </a:r>
          </a:p>
          <a:p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Data Encryption and Decryption</a:t>
            </a:r>
          </a:p>
          <a:p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Authentication and Authorization</a:t>
            </a:r>
          </a:p>
          <a:p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Session Management</a:t>
            </a:r>
          </a:p>
          <a:p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Compression</a:t>
            </a:r>
          </a:p>
          <a:p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Error Handling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2AE37D-D6DD-87D1-8354-05FB95C09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4960" y="4777253"/>
            <a:ext cx="2137040" cy="178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786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D55E3-5764-3F11-60A9-A39DFD1C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539" y="627"/>
            <a:ext cx="6110868" cy="87425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Overview of the OSI Model</a:t>
            </a:r>
            <a:endParaRPr lang="en-DK" dirty="0">
              <a:solidFill>
                <a:schemeClr val="bg2">
                  <a:lumMod val="50000"/>
                </a:schemeClr>
              </a:solidFill>
              <a:latin typeface="NOVA FLAT" panose="020C0504020404060204" pitchFamily="34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2AE37D-D6DD-87D1-8354-05FB95C09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4960" y="4777253"/>
            <a:ext cx="2137040" cy="1789771"/>
          </a:xfrm>
          <a:prstGeom prst="rect">
            <a:avLst/>
          </a:prstGeom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19F7439-FB72-49DA-912F-98057769C8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6981232"/>
              </p:ext>
            </p:extLst>
          </p:nvPr>
        </p:nvGraphicFramePr>
        <p:xfrm>
          <a:off x="1289929" y="879721"/>
          <a:ext cx="8319492" cy="5703332"/>
        </p:xfrm>
        <a:graphic>
          <a:graphicData uri="http://schemas.openxmlformats.org/drawingml/2006/table">
            <a:tbl>
              <a:tblPr/>
              <a:tblGrid>
                <a:gridCol w="4159746">
                  <a:extLst>
                    <a:ext uri="{9D8B030D-6E8A-4147-A177-3AD203B41FA5}">
                      <a16:colId xmlns:a16="http://schemas.microsoft.com/office/drawing/2014/main" val="1217484608"/>
                    </a:ext>
                  </a:extLst>
                </a:gridCol>
                <a:gridCol w="4159746">
                  <a:extLst>
                    <a:ext uri="{9D8B030D-6E8A-4147-A177-3AD203B41FA5}">
                      <a16:colId xmlns:a16="http://schemas.microsoft.com/office/drawing/2014/main" val="3866513143"/>
                    </a:ext>
                  </a:extLst>
                </a:gridCol>
              </a:tblGrid>
              <a:tr h="460772">
                <a:tc>
                  <a:txBody>
                    <a:bodyPr/>
                    <a:lstStyle/>
                    <a:p>
                      <a:pPr algn="l" fontAlgn="base"/>
                      <a:r>
                        <a:rPr lang="en-US" b="1" dirty="0">
                          <a:solidFill>
                            <a:schemeClr val="bg1"/>
                          </a:solidFill>
                          <a:effectLst/>
                        </a:rPr>
                        <a:t>Layer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30480" marR="30480"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b="1">
                          <a:solidFill>
                            <a:schemeClr val="bg1"/>
                          </a:solidFill>
                          <a:effectLst/>
                        </a:rPr>
                        <a:t>Description</a:t>
                      </a:r>
                      <a:endParaRPr lang="en-US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30480" marR="30480"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2251887"/>
                  </a:ext>
                </a:extLst>
              </a:tr>
              <a:tr h="665559">
                <a:tc>
                  <a:txBody>
                    <a:bodyPr/>
                    <a:lstStyle/>
                    <a:p>
                      <a:pPr algn="l" fontAlgn="base"/>
                      <a:r>
                        <a:rPr lang="en-US" b="1">
                          <a:solidFill>
                            <a:schemeClr val="bg1"/>
                          </a:solidFill>
                          <a:effectLst/>
                        </a:rPr>
                        <a:t>7. Application</a:t>
                      </a:r>
                      <a:endParaRPr lang="en-US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30480" marR="30480"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>
                          <a:solidFill>
                            <a:schemeClr val="bg1"/>
                          </a:solidFill>
                          <a:effectLst/>
                        </a:rPr>
                        <a:t>Provides network services to applications (e.g., HTTP, FTP, SMTP)</a:t>
                      </a:r>
                    </a:p>
                  </a:txBody>
                  <a:tcPr marL="30480" marR="30480"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978089"/>
                  </a:ext>
                </a:extLst>
              </a:tr>
              <a:tr h="665559">
                <a:tc>
                  <a:txBody>
                    <a:bodyPr/>
                    <a:lstStyle/>
                    <a:p>
                      <a:pPr algn="l" fontAlgn="base"/>
                      <a:r>
                        <a:rPr lang="en-US" b="1" dirty="0">
                          <a:solidFill>
                            <a:schemeClr val="bg1"/>
                          </a:solidFill>
                          <a:effectLst/>
                        </a:rPr>
                        <a:t>6. Presentation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30480" marR="30480"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dirty="0">
                          <a:solidFill>
                            <a:schemeClr val="bg1"/>
                          </a:solidFill>
                          <a:effectLst/>
                        </a:rPr>
                        <a:t>Translates data between the application layer and the network format</a:t>
                      </a:r>
                    </a:p>
                  </a:txBody>
                  <a:tcPr marL="30480" marR="30480"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4533912"/>
                  </a:ext>
                </a:extLst>
              </a:tr>
              <a:tr h="895945">
                <a:tc>
                  <a:txBody>
                    <a:bodyPr/>
                    <a:lstStyle/>
                    <a:p>
                      <a:pPr algn="l" fontAlgn="base"/>
                      <a:r>
                        <a:rPr lang="en-US" b="1" dirty="0">
                          <a:solidFill>
                            <a:schemeClr val="bg1"/>
                          </a:solidFill>
                          <a:effectLst/>
                        </a:rPr>
                        <a:t>5. Session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30480" marR="30480"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>
                          <a:solidFill>
                            <a:schemeClr val="bg1"/>
                          </a:solidFill>
                          <a:effectLst/>
                        </a:rPr>
                        <a:t>Manages sessions between applications (e.g., establishing, maintaining, and terminating connections)</a:t>
                      </a:r>
                    </a:p>
                  </a:txBody>
                  <a:tcPr marL="30480" marR="30480"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0261446"/>
                  </a:ext>
                </a:extLst>
              </a:tr>
              <a:tr h="435173">
                <a:tc>
                  <a:txBody>
                    <a:bodyPr/>
                    <a:lstStyle/>
                    <a:p>
                      <a:pPr algn="l" fontAlgn="base"/>
                      <a:r>
                        <a:rPr lang="en-US" b="1" dirty="0">
                          <a:solidFill>
                            <a:schemeClr val="bg1"/>
                          </a:solidFill>
                          <a:effectLst/>
                        </a:rPr>
                        <a:t>4. Transport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30480" marR="30480"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dirty="0">
                          <a:solidFill>
                            <a:schemeClr val="bg1"/>
                          </a:solidFill>
                          <a:effectLst/>
                        </a:rPr>
                        <a:t>Ensures reliable data transfer (e.g., TCP, UDP)</a:t>
                      </a:r>
                    </a:p>
                  </a:txBody>
                  <a:tcPr marL="30480" marR="30480"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5163374"/>
                  </a:ext>
                </a:extLst>
              </a:tr>
              <a:tr h="665559">
                <a:tc>
                  <a:txBody>
                    <a:bodyPr/>
                    <a:lstStyle/>
                    <a:p>
                      <a:pPr algn="l" fontAlgn="base"/>
                      <a:r>
                        <a:rPr lang="en-US" b="1">
                          <a:solidFill>
                            <a:schemeClr val="bg1"/>
                          </a:solidFill>
                          <a:effectLst/>
                        </a:rPr>
                        <a:t>3. Network</a:t>
                      </a:r>
                      <a:endParaRPr lang="en-US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30480" marR="30480"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>
                          <a:solidFill>
                            <a:schemeClr val="bg1"/>
                          </a:solidFill>
                          <a:effectLst/>
                        </a:rPr>
                        <a:t>Determines the best physical path for data (e.g., IP, routers)</a:t>
                      </a:r>
                    </a:p>
                  </a:txBody>
                  <a:tcPr marL="30480" marR="30480"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1475275"/>
                  </a:ext>
                </a:extLst>
              </a:tr>
              <a:tr h="665559">
                <a:tc>
                  <a:txBody>
                    <a:bodyPr/>
                    <a:lstStyle/>
                    <a:p>
                      <a:pPr algn="l" fontAlgn="base"/>
                      <a:r>
                        <a:rPr lang="en-US" b="1">
                          <a:solidFill>
                            <a:schemeClr val="bg1"/>
                          </a:solidFill>
                          <a:effectLst/>
                        </a:rPr>
                        <a:t>2. Data Link</a:t>
                      </a:r>
                      <a:endParaRPr lang="en-US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30480" marR="30480"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>
                          <a:solidFill>
                            <a:schemeClr val="bg1"/>
                          </a:solidFill>
                          <a:effectLst/>
                        </a:rPr>
                        <a:t>Handles error detection and correction from the physical layer (e.g., MAC addresses, switches)</a:t>
                      </a:r>
                    </a:p>
                  </a:txBody>
                  <a:tcPr marL="30480" marR="30480"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122959"/>
                  </a:ext>
                </a:extLst>
              </a:tr>
              <a:tr h="665559">
                <a:tc>
                  <a:txBody>
                    <a:bodyPr/>
                    <a:lstStyle/>
                    <a:p>
                      <a:pPr algn="l" fontAlgn="base"/>
                      <a:r>
                        <a:rPr lang="en-US" b="1">
                          <a:solidFill>
                            <a:schemeClr val="bg1"/>
                          </a:solidFill>
                          <a:effectLst/>
                        </a:rPr>
                        <a:t>1. Physical</a:t>
                      </a:r>
                      <a:endParaRPr lang="en-US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30480" marR="30480"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dirty="0">
                          <a:solidFill>
                            <a:schemeClr val="bg1"/>
                          </a:solidFill>
                          <a:effectLst/>
                        </a:rPr>
                        <a:t>Transmits raw bit stream over the physical medium (e.g., cables, hubs)</a:t>
                      </a:r>
                    </a:p>
                  </a:txBody>
                  <a:tcPr marL="30480" marR="30480" marT="60960" marB="60960" anchor="ctr">
                    <a:lnL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9431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4170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D55E3-5764-3F11-60A9-A39DFD1C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539" y="627"/>
            <a:ext cx="6110868" cy="87425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Memorizing the OSI Model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2AE37D-D6DD-87D1-8354-05FB95C09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4960" y="4777253"/>
            <a:ext cx="2137040" cy="178977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7740EA-5327-44C1-B9FC-D02DD0CD1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481" y="1022852"/>
            <a:ext cx="10957659" cy="52775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To easily remember the seven layers of the OSI model, use this mnemonic:</a:t>
            </a:r>
          </a:p>
          <a:p>
            <a:r>
              <a:rPr lang="en-US" b="1" dirty="0">
                <a:solidFill>
                  <a:schemeClr val="bg1"/>
                </a:solidFill>
              </a:rPr>
              <a:t>"Please Do Not Throw Sausage Pizza Away"</a:t>
            </a:r>
            <a:endParaRPr lang="en-US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P</a:t>
            </a:r>
            <a:r>
              <a:rPr lang="en-US" dirty="0">
                <a:solidFill>
                  <a:schemeClr val="bg1"/>
                </a:solidFill>
              </a:rPr>
              <a:t>lease - Physical Layer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D</a:t>
            </a:r>
            <a:r>
              <a:rPr lang="en-US" dirty="0">
                <a:solidFill>
                  <a:schemeClr val="bg1"/>
                </a:solidFill>
              </a:rPr>
              <a:t>o - Data Link Layer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N</a:t>
            </a:r>
            <a:r>
              <a:rPr lang="en-US" dirty="0">
                <a:solidFill>
                  <a:schemeClr val="bg1"/>
                </a:solidFill>
              </a:rPr>
              <a:t>ot - Network Layer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T</a:t>
            </a:r>
            <a:r>
              <a:rPr lang="en-US" dirty="0">
                <a:solidFill>
                  <a:schemeClr val="bg1"/>
                </a:solidFill>
              </a:rPr>
              <a:t>hrow - Transport Layer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S</a:t>
            </a:r>
            <a:r>
              <a:rPr lang="en-US" dirty="0">
                <a:solidFill>
                  <a:schemeClr val="bg1"/>
                </a:solidFill>
              </a:rPr>
              <a:t>ausage - Session Layer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P</a:t>
            </a:r>
            <a:r>
              <a:rPr lang="en-US" dirty="0">
                <a:solidFill>
                  <a:schemeClr val="bg1"/>
                </a:solidFill>
              </a:rPr>
              <a:t>izza - Presentation Layer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A</a:t>
            </a:r>
            <a:r>
              <a:rPr lang="en-US" dirty="0">
                <a:solidFill>
                  <a:schemeClr val="bg1"/>
                </a:solidFill>
              </a:rPr>
              <a:t>way - Application Layer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014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D55E3-5764-3F11-60A9-A39DFD1C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3647" y="0"/>
            <a:ext cx="6110868" cy="65729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Layers and their role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2AE37D-D6DD-87D1-8354-05FB95C09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4960" y="4777253"/>
            <a:ext cx="2137040" cy="178977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7740EA-5327-44C1-B9FC-D02DD0CD1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827" y="779957"/>
            <a:ext cx="11202987" cy="6200705"/>
          </a:xfrm>
        </p:spPr>
        <p:txBody>
          <a:bodyPr>
            <a:normAutofit/>
          </a:bodyPr>
          <a:lstStyle/>
          <a:p>
            <a:r>
              <a:rPr lang="en-US" altLang="en-US" dirty="0">
                <a:solidFill>
                  <a:schemeClr val="bg1"/>
                </a:solidFill>
                <a:latin typeface="Arial-BoldMT"/>
              </a:rPr>
              <a:t>Layer 7: Application Layer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Level at which applications access network services.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Represents services that directly support software applications for file transfers, database access, and electronic mail etc.</a:t>
            </a:r>
            <a:endParaRPr lang="en-US" altLang="en-US" dirty="0">
              <a:solidFill>
                <a:schemeClr val="bg1"/>
              </a:solidFill>
              <a:latin typeface="Arial-BoldMT"/>
            </a:endParaRPr>
          </a:p>
          <a:p>
            <a:r>
              <a:rPr lang="en-US" altLang="en-US" dirty="0">
                <a:solidFill>
                  <a:schemeClr val="bg1"/>
                </a:solidFill>
                <a:latin typeface="Arial-BoldMT"/>
              </a:rPr>
              <a:t>Layer 6: Presentation Layer</a:t>
            </a:r>
          </a:p>
          <a:p>
            <a:pPr lvl="1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Related to representation of transmitted data</a:t>
            </a:r>
          </a:p>
          <a:p>
            <a:pPr lvl="2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Translates different data representations from the Application layer into uniform standard format</a:t>
            </a:r>
          </a:p>
          <a:p>
            <a:pPr lvl="2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e.g. data encryption, and data compression.</a:t>
            </a:r>
          </a:p>
          <a:p>
            <a:r>
              <a:rPr lang="en-US" altLang="en-US" dirty="0">
                <a:solidFill>
                  <a:schemeClr val="bg1"/>
                </a:solidFill>
                <a:latin typeface="Arial-BoldMT"/>
              </a:rPr>
              <a:t>Layer 5: Session Layer </a:t>
            </a:r>
          </a:p>
          <a:p>
            <a:pPr lvl="1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Allows two applications on different computers to establish, use, and end a session. </a:t>
            </a:r>
          </a:p>
          <a:p>
            <a:pPr lvl="1"/>
            <a:r>
              <a:rPr lang="en-US" altLang="en-US" dirty="0">
                <a:solidFill>
                  <a:schemeClr val="bg1"/>
                </a:solidFill>
                <a:latin typeface="Arial-BoldMT"/>
              </a:rPr>
              <a:t>e.g. file transfer, remote login </a:t>
            </a:r>
          </a:p>
          <a:p>
            <a:pPr lvl="1"/>
            <a:endParaRPr lang="en-US" altLang="en-US" dirty="0">
              <a:solidFill>
                <a:schemeClr val="bg1"/>
              </a:solidFill>
              <a:latin typeface="Arial-BoldMT"/>
            </a:endParaRPr>
          </a:p>
          <a:p>
            <a:endParaRPr lang="en-US" altLang="en-US" dirty="0">
              <a:solidFill>
                <a:srgbClr val="CC0000"/>
              </a:solidFill>
              <a:latin typeface="Arial-BoldMT"/>
            </a:endParaRPr>
          </a:p>
          <a:p>
            <a:endParaRPr lang="en-US" altLang="en-US" dirty="0">
              <a:solidFill>
                <a:schemeClr val="bg1"/>
              </a:solidFill>
              <a:latin typeface="Arial-BoldMT"/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0333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63C5DDF42AA34ABFF3D23DB7963EA3" ma:contentTypeVersion="4" ma:contentTypeDescription="Create a new document." ma:contentTypeScope="" ma:versionID="bdd1259b553bb77ab5d401a2ceaea728">
  <xsd:schema xmlns:xsd="http://www.w3.org/2001/XMLSchema" xmlns:xs="http://www.w3.org/2001/XMLSchema" xmlns:p="http://schemas.microsoft.com/office/2006/metadata/properties" xmlns:ns2="7900c5cc-87f6-411f-9889-4e55ce197b85" targetNamespace="http://schemas.microsoft.com/office/2006/metadata/properties" ma:root="true" ma:fieldsID="9df827173f2f1bd43370b25fd8612163" ns2:_="">
    <xsd:import namespace="7900c5cc-87f6-411f-9889-4e55ce197b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00c5cc-87f6-411f-9889-4e55ce197b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CFA8D6-4858-4957-9110-F1154543B7C8}"/>
</file>

<file path=customXml/itemProps2.xml><?xml version="1.0" encoding="utf-8"?>
<ds:datastoreItem xmlns:ds="http://schemas.openxmlformats.org/officeDocument/2006/customXml" ds:itemID="{37DCD41A-B98B-4F9D-9727-07FFBB193A6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D72A613-6B26-4D56-A8A2-591DDEF43F0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3415</TotalTime>
  <Words>1328</Words>
  <Application>Microsoft Office PowerPoint</Application>
  <PresentationFormat>Widescreen</PresentationFormat>
  <Paragraphs>222</Paragraphs>
  <Slides>25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Arial-BoldMT</vt:lpstr>
      <vt:lpstr>Calibri</vt:lpstr>
      <vt:lpstr>Nexus Sans Pro</vt:lpstr>
      <vt:lpstr>NOVA FLAT</vt:lpstr>
      <vt:lpstr>Tw Cen MT</vt:lpstr>
      <vt:lpstr>Circuit</vt:lpstr>
      <vt:lpstr>PowerPoint Presentation</vt:lpstr>
      <vt:lpstr>Agenda</vt:lpstr>
      <vt:lpstr>PowerPoint Presentation</vt:lpstr>
      <vt:lpstr>Key Takeaways</vt:lpstr>
      <vt:lpstr>What are Network Protocols?</vt:lpstr>
      <vt:lpstr>What do Network Protocols DO?</vt:lpstr>
      <vt:lpstr>Overview of the OSI Model</vt:lpstr>
      <vt:lpstr>Memorizing the OSI Model</vt:lpstr>
      <vt:lpstr>Layers and their role</vt:lpstr>
      <vt:lpstr>PowerPoint Presentation</vt:lpstr>
      <vt:lpstr>PowerPoint Presentation</vt:lpstr>
      <vt:lpstr>Protocols and Layers</vt:lpstr>
      <vt:lpstr>Dive into some Protocols Details</vt:lpstr>
      <vt:lpstr>HTTP (Hypertext Transfer Protocol)</vt:lpstr>
      <vt:lpstr>HTTP - Working</vt:lpstr>
      <vt:lpstr>HTTP - Vulnerabilities</vt:lpstr>
      <vt:lpstr>Telnet</vt:lpstr>
      <vt:lpstr>Telnet - Working</vt:lpstr>
      <vt:lpstr>Telnet - Vulnerabilities</vt:lpstr>
      <vt:lpstr>SSH (Secure Shell)</vt:lpstr>
      <vt:lpstr>SSH - Working</vt:lpstr>
      <vt:lpstr>SSH - Vulnerabilities</vt:lpstr>
      <vt:lpstr>Find out more</vt:lpstr>
      <vt:lpstr>Who is behind</vt:lpstr>
      <vt:lpstr>Who is behind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GameSS</dc:title>
  <dc:creator>Aurora Iulia</dc:creator>
  <cp:lastModifiedBy>Delware Hossain Imran</cp:lastModifiedBy>
  <cp:revision>36</cp:revision>
  <dcterms:created xsi:type="dcterms:W3CDTF">2023-08-18T16:21:51Z</dcterms:created>
  <dcterms:modified xsi:type="dcterms:W3CDTF">2024-09-04T07:27:33Z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0x0101005963C5DDF42AA34ABFF3D23DB7963EA3</vt:lpwstr>
  </property>
</Properties>
</file>