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4"/>
  </p:sldMasterIdLst>
  <p:sldIdLst>
    <p:sldId id="256" r:id="rId5"/>
    <p:sldId id="259" r:id="rId6"/>
    <p:sldId id="261" r:id="rId7"/>
    <p:sldId id="262" r:id="rId8"/>
    <p:sldId id="271" r:id="rId9"/>
    <p:sldId id="268" r:id="rId10"/>
    <p:sldId id="269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4" r:id="rId33"/>
    <p:sldId id="266" r:id="rId34"/>
    <p:sldId id="270" r:id="rId35"/>
    <p:sldId id="267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17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201"/>
    <p:restoredTop sz="96327"/>
  </p:normalViewPr>
  <p:slideViewPr>
    <p:cSldViewPr snapToGrid="0">
      <p:cViewPr varScale="1">
        <p:scale>
          <a:sx n="103" d="100"/>
          <a:sy n="103" d="100"/>
        </p:scale>
        <p:origin x="114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211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155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47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8972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081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763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0353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486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15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295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261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500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071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340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405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037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628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0451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ntinelone.com/labs/building-a-custom-malware-analysis-lab-environment/" TargetMode="External"/><Relationship Id="rId2" Type="http://schemas.openxmlformats.org/officeDocument/2006/relationships/hyperlink" Target="https://remnux.org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earn.microsoft.com/en-us/sysinternals/downloads/strings" TargetMode="External"/><Relationship Id="rId5" Type="http://schemas.openxmlformats.org/officeDocument/2006/relationships/hyperlink" Target="https://app.any.run/" TargetMode="External"/><Relationship Id="rId4" Type="http://schemas.openxmlformats.org/officeDocument/2006/relationships/hyperlink" Target="https://www.virustotal.com/gui/home/upload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owardsdatascience.com/the-intuition-behind-shannons-entropy-e74820fe9800?gi=9e100623b306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hyperlink" Target="https://github.com/virustotal/yara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reversinglabs/reversinglabs-yara-rules/tree/develop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gamess.dk/" TargetMode="External"/><Relationship Id="rId1" Type="http://schemas.openxmlformats.org/officeDocument/2006/relationships/slideLayout" Target="../slideLayouts/slideLayout3.xml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1.png"/><Relationship Id="rId18" Type="http://schemas.microsoft.com/office/2007/relationships/hdphoto" Target="../media/hdphoto9.wdp"/><Relationship Id="rId3" Type="http://schemas.openxmlformats.org/officeDocument/2006/relationships/image" Target="../media/image25.png"/><Relationship Id="rId21" Type="http://schemas.openxmlformats.org/officeDocument/2006/relationships/image" Target="../media/image35.png"/><Relationship Id="rId7" Type="http://schemas.openxmlformats.org/officeDocument/2006/relationships/image" Target="../media/image28.png"/><Relationship Id="rId12" Type="http://schemas.microsoft.com/office/2007/relationships/hdphoto" Target="../media/hdphoto6.wdp"/><Relationship Id="rId17" Type="http://schemas.openxmlformats.org/officeDocument/2006/relationships/image" Target="../media/image33.png"/><Relationship Id="rId2" Type="http://schemas.openxmlformats.org/officeDocument/2006/relationships/image" Target="../media/image7.png"/><Relationship Id="rId16" Type="http://schemas.microsoft.com/office/2007/relationships/hdphoto" Target="../media/hdphoto8.wdp"/><Relationship Id="rId20" Type="http://schemas.microsoft.com/office/2007/relationships/hdphoto" Target="../media/hdphoto10.wdp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5" Type="http://schemas.openxmlformats.org/officeDocument/2006/relationships/image" Target="../media/image32.png"/><Relationship Id="rId23" Type="http://schemas.microsoft.com/office/2007/relationships/hdphoto" Target="../media/hdphoto11.wdp"/><Relationship Id="rId10" Type="http://schemas.microsoft.com/office/2007/relationships/hdphoto" Target="../media/hdphoto5.wdp"/><Relationship Id="rId19" Type="http://schemas.openxmlformats.org/officeDocument/2006/relationships/image" Target="../media/image34.png"/><Relationship Id="rId4" Type="http://schemas.openxmlformats.org/officeDocument/2006/relationships/image" Target="../media/image26.jpg"/><Relationship Id="rId9" Type="http://schemas.openxmlformats.org/officeDocument/2006/relationships/image" Target="../media/image29.png"/><Relationship Id="rId14" Type="http://schemas.microsoft.com/office/2007/relationships/hdphoto" Target="../media/hdphoto7.wdp"/><Relationship Id="rId22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7" Type="http://schemas.openxmlformats.org/officeDocument/2006/relationships/image" Target="../media/image2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microsoft.com/office/2007/relationships/hdphoto" Target="../media/hdphoto13.wdp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WannaCry_ransomware_attack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s://en.wikipedia.org/wiki/FinFisher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Zeus_(malware)" TargetMode="External"/><Relationship Id="rId11" Type="http://schemas.openxmlformats.org/officeDocument/2006/relationships/hyperlink" Target="https://www.microsoft.com/en-us/security/blog/2018/07/11/hawkeye-keylogger-reborn-v8-an-in-depth-campaign-analysis/" TargetMode="External"/><Relationship Id="rId5" Type="http://schemas.openxmlformats.org/officeDocument/2006/relationships/hyperlink" Target="https://en.wikipedia.org/wiki/Conficker" TargetMode="External"/><Relationship Id="rId10" Type="http://schemas.openxmlformats.org/officeDocument/2006/relationships/hyperlink" Target="https://www.ted.com/talks/ralph_langner_cracking_stuxnet_a_21st_century_cyber_weapon?utm_campaign=tedspread&amp;utm_medium=referral&amp;utm_source=tedcomshare" TargetMode="External"/><Relationship Id="rId4" Type="http://schemas.openxmlformats.org/officeDocument/2006/relationships/hyperlink" Target="https://www.kaspersky.com/blog/cybersecurity-history-iloveyou/45001/" TargetMode="External"/><Relationship Id="rId9" Type="http://schemas.openxmlformats.org/officeDocument/2006/relationships/hyperlink" Target="https://en.wikipedia.org/wiki/Superfish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isa.gov/news-events/cybersecurity-advisories/aa20-280a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s://www.cisa.gov/news-events/cybersecurity-advisories/aa19-339a" TargetMode="External"/><Relationship Id="rId12" Type="http://schemas.openxmlformats.org/officeDocument/2006/relationships/hyperlink" Target="https://www.cisa.gov/news-events/alerts/2009/03/29/conficker-worm-targets-microsoft-windows-systems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cunetix.com/blog/articles/pony-malware-credential-theft/" TargetMode="External"/><Relationship Id="rId11" Type="http://schemas.openxmlformats.org/officeDocument/2006/relationships/hyperlink" Target="https://www.kaspersky.com/blog/cybersecurity-history-iloveyou/45001/" TargetMode="External"/><Relationship Id="rId5" Type="http://schemas.openxmlformats.org/officeDocument/2006/relationships/hyperlink" Target="https://www.cloudflare.com/learning/ddos/glossary/mirai-botnet/" TargetMode="External"/><Relationship Id="rId10" Type="http://schemas.openxmlformats.org/officeDocument/2006/relationships/hyperlink" Target="https://nordvpn.com/cybersecurity/threat-center/fakeav/" TargetMode="External"/><Relationship Id="rId4" Type="http://schemas.openxmlformats.org/officeDocument/2006/relationships/hyperlink" Target="https://www.f-secure.com/v-descs/backdoor-w32-poisonivy.shtml" TargetMode="External"/><Relationship Id="rId9" Type="http://schemas.openxmlformats.org/officeDocument/2006/relationships/hyperlink" Target="https://www.ted.com/talks/ralph_langner_cracking_stuxnet_a_21st_century_cyber_weapon?utm_campaign=tedspread&amp;utm_medium=referral&amp;utm_source=tedcomshar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av-atlas.org/malware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portal.av-atlas.org/malware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tx2">
                <a:lumMod val="75000"/>
              </a:schemeClr>
            </a:gs>
            <a:gs pos="52000">
              <a:srgbClr val="166A6F"/>
            </a:gs>
            <a:gs pos="76000">
              <a:srgbClr val="133E44"/>
            </a:gs>
            <a:gs pos="100000">
              <a:srgbClr val="10171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8F000B3-BBD5-2CB8-09FA-3C9D7DCA67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DK" sz="2100"/>
              <a:t>E</a:t>
            </a:r>
            <a:r>
              <a:rPr lang="en-GB" sz="2100"/>
              <a:t>d</a:t>
            </a:r>
            <a:r>
              <a:rPr lang="en-DK" sz="2100"/>
              <a:t>ucational Material in cyber security</a:t>
            </a:r>
            <a:endParaRPr lang="en-DK" sz="2100" dirty="0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D3B2F15F-5114-1D39-1EBD-81422B574A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261" t="4929" r="20670" b="2244"/>
          <a:stretch/>
        </p:blipFill>
        <p:spPr>
          <a:xfrm rot="5400000">
            <a:off x="4635271" y="-698729"/>
            <a:ext cx="2921457" cy="12192001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C3CA2446-0ED4-6297-5948-08CD247967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31319" y="1863329"/>
            <a:ext cx="4581525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76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E376758-59B7-B3F6-86E1-D1A73FCE82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407"/>
          <a:stretch/>
        </p:blipFill>
        <p:spPr>
          <a:xfrm>
            <a:off x="-17069" y="157276"/>
            <a:ext cx="762000" cy="5443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B98FCB-4016-E934-DD84-58CFB796E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059"/>
          <a:stretch/>
        </p:blipFill>
        <p:spPr>
          <a:xfrm flipH="1">
            <a:off x="11447068" y="6092848"/>
            <a:ext cx="744932" cy="7651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14376A-B04E-AE2D-5B0E-8B71549916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"/>
          </a:blip>
          <a:srcRect r="50000"/>
          <a:stretch/>
        </p:blipFill>
        <p:spPr>
          <a:xfrm>
            <a:off x="11465370" y="4967830"/>
            <a:ext cx="650582" cy="100457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E5FB7CD-2478-CBE0-285C-A7C378D0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48" y="583066"/>
            <a:ext cx="6110868" cy="874258"/>
          </a:xfrm>
        </p:spPr>
        <p:txBody>
          <a:bodyPr>
            <a:normAutofit/>
          </a:bodyPr>
          <a:lstStyle/>
          <a:p>
            <a:r>
              <a:rPr lang="en-GB" b="0" i="0" u="none" strike="noStrike" dirty="0">
                <a:solidFill>
                  <a:srgbClr val="10171E"/>
                </a:solidFill>
                <a:effectLst/>
                <a:latin typeface="NOVA FLAT" panose="020C0504020404060204" pitchFamily="34" charset="77"/>
              </a:rPr>
              <a:t>Malware EVOLVEMENT</a:t>
            </a:r>
            <a:endParaRPr lang="en-DK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FF6CD92A-2A1B-4AA1-B485-642FB797A7AA}"/>
              </a:ext>
            </a:extLst>
          </p:cNvPr>
          <p:cNvSpPr txBox="1">
            <a:spLocks/>
          </p:cNvSpPr>
          <p:nvPr/>
        </p:nvSpPr>
        <p:spPr>
          <a:xfrm>
            <a:off x="1257648" y="1561033"/>
            <a:ext cx="9105552" cy="4411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FF0000"/>
                </a:solidFill>
              </a:rPr>
              <a:t>Malware are continuously evolving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FF0000"/>
                </a:solidFill>
              </a:rPr>
              <a:t>Higher impact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FF0000"/>
                </a:solidFill>
              </a:rPr>
              <a:t>More discreet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FF0000"/>
                </a:solidFill>
              </a:rPr>
              <a:t>Increased attacks</a:t>
            </a:r>
          </a:p>
        </p:txBody>
      </p:sp>
    </p:spTree>
    <p:extLst>
      <p:ext uri="{BB962C8B-B14F-4D97-AF65-F5344CB8AC3E}">
        <p14:creationId xmlns:p14="http://schemas.microsoft.com/office/powerpoint/2010/main" val="1581709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E376758-59B7-B3F6-86E1-D1A73FCE82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407"/>
          <a:stretch/>
        </p:blipFill>
        <p:spPr>
          <a:xfrm>
            <a:off x="-17069" y="157276"/>
            <a:ext cx="762000" cy="5443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B98FCB-4016-E934-DD84-58CFB796E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059"/>
          <a:stretch/>
        </p:blipFill>
        <p:spPr>
          <a:xfrm flipH="1">
            <a:off x="11447068" y="6092848"/>
            <a:ext cx="744932" cy="7651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14376A-B04E-AE2D-5B0E-8B71549916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"/>
          </a:blip>
          <a:srcRect r="50000"/>
          <a:stretch/>
        </p:blipFill>
        <p:spPr>
          <a:xfrm>
            <a:off x="11465370" y="4967830"/>
            <a:ext cx="650582" cy="100457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E5FB7CD-2478-CBE0-285C-A7C378D0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031" y="333233"/>
            <a:ext cx="6110868" cy="874258"/>
          </a:xfrm>
        </p:spPr>
        <p:txBody>
          <a:bodyPr>
            <a:normAutofit/>
          </a:bodyPr>
          <a:lstStyle/>
          <a:p>
            <a:r>
              <a:rPr lang="en-GB" b="0" i="0" u="none" strike="noStrike" dirty="0">
                <a:solidFill>
                  <a:srgbClr val="10171E"/>
                </a:solidFill>
                <a:effectLst/>
                <a:latin typeface="NOVA FLAT" panose="020C0504020404060204" pitchFamily="34" charset="77"/>
              </a:rPr>
              <a:t>Malware variants</a:t>
            </a:r>
            <a:endParaRPr lang="en-DK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28384B-EECB-06D5-91C1-366C27118D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070" y="1207491"/>
            <a:ext cx="12209069" cy="540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594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E376758-59B7-B3F6-86E1-D1A73FCE82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407"/>
          <a:stretch/>
        </p:blipFill>
        <p:spPr>
          <a:xfrm>
            <a:off x="-17069" y="157276"/>
            <a:ext cx="762000" cy="5443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B98FCB-4016-E934-DD84-58CFB796E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059"/>
          <a:stretch/>
        </p:blipFill>
        <p:spPr>
          <a:xfrm flipH="1">
            <a:off x="11447068" y="6092848"/>
            <a:ext cx="744932" cy="7651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14376A-B04E-AE2D-5B0E-8B71549916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"/>
          </a:blip>
          <a:srcRect r="50000"/>
          <a:stretch/>
        </p:blipFill>
        <p:spPr>
          <a:xfrm>
            <a:off x="11465370" y="4967830"/>
            <a:ext cx="650582" cy="100457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E5FB7CD-2478-CBE0-285C-A7C378D0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031" y="333233"/>
            <a:ext cx="6110868" cy="874258"/>
          </a:xfrm>
        </p:spPr>
        <p:txBody>
          <a:bodyPr>
            <a:normAutofit/>
          </a:bodyPr>
          <a:lstStyle/>
          <a:p>
            <a:r>
              <a:rPr lang="en-GB" b="0" i="0" u="none" strike="noStrike">
                <a:solidFill>
                  <a:srgbClr val="10171E"/>
                </a:solidFill>
                <a:effectLst/>
                <a:latin typeface="NOVA FLAT" panose="020C0504020404060204" pitchFamily="34" charset="77"/>
              </a:rPr>
              <a:t>Malware CHARACTERISTICS</a:t>
            </a:r>
            <a:endParaRPr lang="en-DK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B641C7-2142-745E-9668-47D3003A59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5270" y="1229159"/>
            <a:ext cx="9690100" cy="439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453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90EB4-6E18-D3B7-3A84-7550CC88F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</a:t>
            </a:r>
            <a:r>
              <a:rPr lang="en-DK" dirty="0"/>
              <a:t>alware analysis</a:t>
            </a: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150CFADE-72DE-3AB8-8ABC-D39AAA716AAB}"/>
              </a:ext>
            </a:extLst>
          </p:cNvPr>
          <p:cNvSpPr/>
          <p:nvPr/>
        </p:nvSpPr>
        <p:spPr>
          <a:xfrm>
            <a:off x="5192900" y="3943350"/>
            <a:ext cx="1803022" cy="1602375"/>
          </a:xfrm>
          <a:custGeom>
            <a:avLst/>
            <a:gdLst/>
            <a:ahLst/>
            <a:cxnLst/>
            <a:rect l="l" t="t" r="r" b="b"/>
            <a:pathLst>
              <a:path w="4513973" h="3870732">
                <a:moveTo>
                  <a:pt x="0" y="0"/>
                </a:moveTo>
                <a:lnTo>
                  <a:pt x="4513974" y="0"/>
                </a:lnTo>
                <a:lnTo>
                  <a:pt x="4513974" y="3870732"/>
                </a:lnTo>
                <a:lnTo>
                  <a:pt x="0" y="38707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568791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E376758-59B7-B3F6-86E1-D1A73FCE82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407"/>
          <a:stretch/>
        </p:blipFill>
        <p:spPr>
          <a:xfrm>
            <a:off x="-17069" y="157276"/>
            <a:ext cx="762000" cy="5443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B98FCB-4016-E934-DD84-58CFB796E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059"/>
          <a:stretch/>
        </p:blipFill>
        <p:spPr>
          <a:xfrm flipH="1">
            <a:off x="11447068" y="6092848"/>
            <a:ext cx="744932" cy="7651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14376A-B04E-AE2D-5B0E-8B71549916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"/>
          </a:blip>
          <a:srcRect r="50000"/>
          <a:stretch/>
        </p:blipFill>
        <p:spPr>
          <a:xfrm>
            <a:off x="11465370" y="4967830"/>
            <a:ext cx="650582" cy="100457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E5FB7CD-2478-CBE0-285C-A7C378D0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031" y="233820"/>
            <a:ext cx="6110868" cy="874258"/>
          </a:xfrm>
        </p:spPr>
        <p:txBody>
          <a:bodyPr>
            <a:normAutofit/>
          </a:bodyPr>
          <a:lstStyle/>
          <a:p>
            <a:r>
              <a:rPr lang="en-GB" b="0" i="0" u="none" strike="noStrike" dirty="0">
                <a:solidFill>
                  <a:srgbClr val="10171E"/>
                </a:solidFill>
                <a:effectLst/>
                <a:latin typeface="NOVA FLAT" panose="020C0504020404060204" pitchFamily="34" charset="77"/>
              </a:rPr>
              <a:t>Malware morphology 101</a:t>
            </a:r>
            <a:endParaRPr lang="en-DK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9F6DC5-DE49-9EA7-D112-1517361B84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08078"/>
            <a:ext cx="4881018" cy="48459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AA1A55-08AA-11F2-F87F-6EAF0F8CD878}"/>
              </a:ext>
            </a:extLst>
          </p:cNvPr>
          <p:cNvSpPr txBox="1"/>
          <p:nvPr/>
        </p:nvSpPr>
        <p:spPr>
          <a:xfrm>
            <a:off x="5177436" y="1499799"/>
            <a:ext cx="664209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0E0857"/>
                </a:solidFill>
                <a:effectLst/>
              </a:rPr>
              <a:t>Downloader</a:t>
            </a:r>
            <a:r>
              <a:rPr lang="en-GB" b="0" i="0" dirty="0">
                <a:solidFill>
                  <a:srgbClr val="0E0857"/>
                </a:solidFill>
                <a:effectLst/>
              </a:rPr>
              <a:t>: responsible for downloading other malware</a:t>
            </a:r>
          </a:p>
          <a:p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0E0857"/>
                </a:solidFill>
                <a:effectLst/>
              </a:rPr>
              <a:t>Injector</a:t>
            </a:r>
            <a:r>
              <a:rPr lang="en-GB" b="0" i="0" dirty="0">
                <a:solidFill>
                  <a:srgbClr val="0E0857"/>
                </a:solidFill>
                <a:effectLst/>
              </a:rPr>
              <a:t>: inject code into other vulnerable processes 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0E0857"/>
                </a:solidFill>
                <a:effectLst/>
              </a:rPr>
              <a:t>Dropper</a:t>
            </a:r>
            <a:r>
              <a:rPr lang="en-GB" b="0" i="0" dirty="0">
                <a:solidFill>
                  <a:srgbClr val="0E0857"/>
                </a:solidFill>
                <a:effectLst/>
              </a:rPr>
              <a:t>: Covert malware carrier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0E0857"/>
                </a:solidFill>
                <a:effectLst/>
              </a:rPr>
              <a:t>Wrapper (Packer):</a:t>
            </a:r>
            <a:r>
              <a:rPr lang="en-GB" b="0" i="0" dirty="0">
                <a:solidFill>
                  <a:srgbClr val="0E0857"/>
                </a:solidFill>
                <a:effectLst/>
              </a:rPr>
              <a:t> bundle the executables together for evasion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1" i="0" dirty="0" err="1">
                <a:solidFill>
                  <a:srgbClr val="0E0857"/>
                </a:solidFill>
                <a:effectLst/>
              </a:rPr>
              <a:t>Crypter</a:t>
            </a:r>
            <a:r>
              <a:rPr lang="en-GB" b="0" i="0" dirty="0">
                <a:solidFill>
                  <a:srgbClr val="0E0857"/>
                </a:solidFill>
                <a:effectLst/>
              </a:rPr>
              <a:t>: Conceal malware, making detection and analysis harder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0E0857"/>
                </a:solidFill>
                <a:effectLst/>
              </a:rPr>
              <a:t>Exploit</a:t>
            </a:r>
            <a:r>
              <a:rPr lang="en-GB" b="0" i="0" dirty="0">
                <a:solidFill>
                  <a:srgbClr val="0E0857"/>
                </a:solidFill>
                <a:effectLst/>
              </a:rPr>
              <a:t>: Exploit code to breach system security to install malware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0E0857"/>
                </a:solidFill>
                <a:effectLst/>
              </a:rPr>
              <a:t>Obfuscator</a:t>
            </a:r>
            <a:r>
              <a:rPr lang="en-GB" b="0" i="0" dirty="0">
                <a:solidFill>
                  <a:srgbClr val="0E0857"/>
                </a:solidFill>
                <a:effectLst/>
              </a:rPr>
              <a:t>: conceals the code and intended purpose, making analysis difficult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5499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E376758-59B7-B3F6-86E1-D1A73FCE82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407"/>
          <a:stretch/>
        </p:blipFill>
        <p:spPr>
          <a:xfrm>
            <a:off x="-17069" y="157276"/>
            <a:ext cx="762000" cy="5443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B98FCB-4016-E934-DD84-58CFB796E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059"/>
          <a:stretch/>
        </p:blipFill>
        <p:spPr>
          <a:xfrm flipH="1">
            <a:off x="11447068" y="6092848"/>
            <a:ext cx="744932" cy="7651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14376A-B04E-AE2D-5B0E-8B71549916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"/>
          </a:blip>
          <a:srcRect r="50000"/>
          <a:stretch/>
        </p:blipFill>
        <p:spPr>
          <a:xfrm>
            <a:off x="11465370" y="4967830"/>
            <a:ext cx="650582" cy="100457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E5FB7CD-2478-CBE0-285C-A7C378D0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031" y="233820"/>
            <a:ext cx="4113903" cy="874258"/>
          </a:xfrm>
        </p:spPr>
        <p:txBody>
          <a:bodyPr>
            <a:normAutofit/>
          </a:bodyPr>
          <a:lstStyle/>
          <a:p>
            <a:r>
              <a:rPr lang="en-GB" b="0" i="0" u="none" strike="noStrike" dirty="0">
                <a:solidFill>
                  <a:srgbClr val="10171E"/>
                </a:solidFill>
                <a:effectLst/>
                <a:latin typeface="NOVA FLAT" panose="020C0504020404060204" pitchFamily="34" charset="77"/>
              </a:rPr>
              <a:t>Malware analysis</a:t>
            </a:r>
            <a:endParaRPr lang="en-DK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AA1A55-08AA-11F2-F87F-6EAF0F8CD878}"/>
              </a:ext>
            </a:extLst>
          </p:cNvPr>
          <p:cNvSpPr txBox="1"/>
          <p:nvPr/>
        </p:nvSpPr>
        <p:spPr>
          <a:xfrm>
            <a:off x="1456336" y="1309326"/>
            <a:ext cx="855126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0E0857"/>
                </a:solidFill>
                <a:effectLst/>
              </a:rPr>
              <a:t>Static </a:t>
            </a:r>
            <a:r>
              <a:rPr lang="en-GB" b="1" i="0" dirty="0" err="1">
                <a:solidFill>
                  <a:srgbClr val="0E0857"/>
                </a:solidFill>
                <a:effectLst/>
              </a:rPr>
              <a:t>Analyis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 err="1">
                <a:solidFill>
                  <a:srgbClr val="0E0857"/>
                </a:solidFill>
                <a:effectLst/>
              </a:rPr>
              <a:t>Analyzing</a:t>
            </a:r>
            <a:r>
              <a:rPr lang="en-GB" b="0" i="0" dirty="0">
                <a:solidFill>
                  <a:srgbClr val="0E0857"/>
                </a:solidFill>
                <a:effectLst/>
              </a:rPr>
              <a:t> the code or structure of a program to determine its function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Ex: AV scanning, Hashing, Finding strings, Un-Packing, Reverse engineering, Dis-assembly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0E0857"/>
                </a:solidFill>
                <a:effectLst/>
              </a:rPr>
              <a:t>Dynamic Analysis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Examination performed after executing malware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It is the second step, after performing static </a:t>
            </a:r>
            <a:r>
              <a:rPr lang="en-GB" b="0" i="0" dirty="0" err="1">
                <a:solidFill>
                  <a:srgbClr val="0E0857"/>
                </a:solidFill>
                <a:effectLst/>
              </a:rPr>
              <a:t>analyis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Observe the malware’s true functionality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Ex: Sandboxing, Process monitoring, Process Explorer, Comparing Registry Snapshots, Network Sniffing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5494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F8778-C6EB-D335-6673-2B5FB3E2B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250218"/>
            <a:ext cx="9905998" cy="1478570"/>
          </a:xfrm>
        </p:spPr>
        <p:txBody>
          <a:bodyPr/>
          <a:lstStyle/>
          <a:p>
            <a:r>
              <a:rPr lang="en-GB" dirty="0"/>
              <a:t>A</a:t>
            </a:r>
            <a:r>
              <a:rPr lang="en-DK" dirty="0"/>
              <a:t>nalysis environment setup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C82A74-6B4E-6E6B-D2D3-A7417B72D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995487"/>
            <a:ext cx="9905999" cy="3541714"/>
          </a:xfrm>
        </p:spPr>
        <p:txBody>
          <a:bodyPr>
            <a:normAutofit fontScale="850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chemeClr val="tx1">
                    <a:lumMod val="95000"/>
                  </a:schemeClr>
                </a:solidFill>
                <a:effectLst/>
              </a:rPr>
              <a:t>Virtualization</a:t>
            </a: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 with </a:t>
            </a:r>
            <a:r>
              <a:rPr lang="en-GB" b="1" i="0" dirty="0">
                <a:solidFill>
                  <a:schemeClr val="tx1">
                    <a:lumMod val="95000"/>
                  </a:schemeClr>
                </a:solidFill>
                <a:effectLst/>
              </a:rPr>
              <a:t>Snapshotting</a:t>
            </a: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 capabilities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chemeClr val="tx1">
                    <a:lumMod val="95000"/>
                  </a:schemeClr>
                </a:solidFill>
                <a:effectLst/>
              </a:rPr>
              <a:t>Isolation</a:t>
            </a: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 - Networking (</a:t>
            </a:r>
            <a:r>
              <a:rPr lang="en-GB" b="0" i="0" dirty="0" err="1">
                <a:solidFill>
                  <a:schemeClr val="tx1">
                    <a:lumMod val="95000"/>
                  </a:schemeClr>
                </a:solidFill>
                <a:effectLst/>
              </a:rPr>
              <a:t>Dont</a:t>
            </a: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 do malware analysis on a network you care about)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Use </a:t>
            </a:r>
            <a:r>
              <a:rPr lang="en-GB" b="1" i="0" dirty="0">
                <a:solidFill>
                  <a:schemeClr val="tx1">
                    <a:lumMod val="95000"/>
                  </a:schemeClr>
                </a:solidFill>
                <a:effectLst/>
              </a:rPr>
              <a:t>sandboxes</a:t>
            </a: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 - 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Private (Downloadable) - Cuckoo, Cape 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Public (Online) - </a:t>
            </a:r>
            <a:r>
              <a:rPr lang="en-GB" b="0" i="0" dirty="0" err="1">
                <a:solidFill>
                  <a:schemeClr val="tx1">
                    <a:lumMod val="95000"/>
                  </a:schemeClr>
                </a:solidFill>
                <a:effectLst/>
              </a:rPr>
              <a:t>Virustotal</a:t>
            </a: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, </a:t>
            </a:r>
            <a:r>
              <a:rPr lang="en-GB" b="0" i="0" dirty="0" err="1">
                <a:solidFill>
                  <a:schemeClr val="tx1">
                    <a:lumMod val="95000"/>
                  </a:schemeClr>
                </a:solidFill>
                <a:effectLst/>
              </a:rPr>
              <a:t>any.run</a:t>
            </a: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, Hybrid Analysis, Joe Sandbox, </a:t>
            </a:r>
            <a:r>
              <a:rPr lang="en-GB" b="0" i="0" dirty="0" err="1">
                <a:solidFill>
                  <a:schemeClr val="tx1">
                    <a:lumMod val="95000"/>
                  </a:schemeClr>
                </a:solidFill>
                <a:effectLst/>
              </a:rPr>
              <a:t>Tria.ge</a:t>
            </a: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 Sandbox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chemeClr val="tx1">
                    <a:lumMod val="95000"/>
                  </a:schemeClr>
                </a:solidFill>
                <a:effectLst/>
              </a:rPr>
              <a:t>Limit </a:t>
            </a:r>
            <a:r>
              <a:rPr lang="en-GB" b="1" i="0" dirty="0" err="1">
                <a:solidFill>
                  <a:schemeClr val="tx1">
                    <a:lumMod val="95000"/>
                  </a:schemeClr>
                </a:solidFill>
                <a:effectLst/>
              </a:rPr>
              <a:t>access:</a:t>
            </a:r>
            <a:r>
              <a:rPr lang="en-GB" b="0" i="0" dirty="0" err="1">
                <a:solidFill>
                  <a:schemeClr val="tx1">
                    <a:lumMod val="95000"/>
                  </a:schemeClr>
                </a:solidFill>
                <a:effectLst/>
              </a:rPr>
              <a:t>Try</a:t>
            </a: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 to have a </a:t>
            </a:r>
            <a:r>
              <a:rPr lang="en-GB" b="1" i="0" dirty="0">
                <a:solidFill>
                  <a:schemeClr val="tx1">
                    <a:lumMod val="95000"/>
                  </a:schemeClr>
                </a:solidFill>
                <a:effectLst/>
              </a:rPr>
              <a:t>private</a:t>
            </a: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, </a:t>
            </a:r>
            <a:r>
              <a:rPr lang="en-GB" b="1" i="0" dirty="0">
                <a:solidFill>
                  <a:schemeClr val="tx1">
                    <a:lumMod val="95000"/>
                  </a:schemeClr>
                </a:solidFill>
                <a:effectLst/>
              </a:rPr>
              <a:t>standalone</a:t>
            </a: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en-GB" b="1" i="0" dirty="0">
                <a:solidFill>
                  <a:schemeClr val="tx1">
                    <a:lumMod val="95000"/>
                  </a:schemeClr>
                </a:solidFill>
                <a:effectLst/>
              </a:rPr>
              <a:t>setup</a:t>
            </a: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, analyst machines for manual analysis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Transport the file under test with caution, </a:t>
            </a:r>
            <a:r>
              <a:rPr lang="en-GB" b="1" i="0" dirty="0">
                <a:solidFill>
                  <a:schemeClr val="tx1">
                    <a:lumMod val="95000"/>
                  </a:schemeClr>
                </a:solidFill>
                <a:effectLst/>
              </a:rPr>
              <a:t>zip and encrypt file before transport to VM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chemeClr val="tx1">
                    <a:lumMod val="95000"/>
                  </a:schemeClr>
                </a:solidFill>
                <a:effectLst/>
              </a:rPr>
              <a:t>Always begin with static analysis! </a:t>
            </a: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(Gather as much metadata)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  <a:p>
            <a:endParaRPr lang="en-DK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03B35E-86AB-0673-1647-801BB846981C}"/>
              </a:ext>
            </a:extLst>
          </p:cNvPr>
          <p:cNvSpPr txBox="1"/>
          <p:nvPr/>
        </p:nvSpPr>
        <p:spPr>
          <a:xfrm>
            <a:off x="1141412" y="1308140"/>
            <a:ext cx="6102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i="0" dirty="0">
                <a:solidFill>
                  <a:srgbClr val="F14330"/>
                </a:solidFill>
                <a:effectLst/>
              </a:rPr>
              <a:t>“</a:t>
            </a:r>
            <a:r>
              <a:rPr lang="en-GB" b="1" i="0" dirty="0" err="1">
                <a:solidFill>
                  <a:srgbClr val="F14330"/>
                </a:solidFill>
                <a:effectLst/>
              </a:rPr>
              <a:t>Do﻿nt</a:t>
            </a:r>
            <a:r>
              <a:rPr lang="en-GB" b="1" i="0" dirty="0">
                <a:solidFill>
                  <a:srgbClr val="F14330"/>
                </a:solidFill>
                <a:effectLst/>
              </a:rPr>
              <a:t> do malware analysis on a machine you care about!”</a:t>
            </a: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79186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F8778-C6EB-D335-6673-2B5FB3E2B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250218"/>
            <a:ext cx="9905998" cy="1478570"/>
          </a:xfrm>
        </p:spPr>
        <p:txBody>
          <a:bodyPr/>
          <a:lstStyle/>
          <a:p>
            <a:r>
              <a:rPr lang="en-GB" dirty="0"/>
              <a:t>A</a:t>
            </a:r>
            <a:r>
              <a:rPr lang="en-DK" dirty="0"/>
              <a:t>nalysis environment setup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C82A74-6B4E-6E6B-D2D3-A7417B72D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830387"/>
            <a:ext cx="9905999" cy="3541714"/>
          </a:xfrm>
        </p:spPr>
        <p:txBody>
          <a:bodyPr>
            <a:normAutofit fontScale="92500" lnSpcReduction="20000"/>
          </a:bodyPr>
          <a:lstStyle/>
          <a:p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  <a:latin typeface="YAFdJjTk5UU 0"/>
              </a:rPr>
              <a:t>Typical suggested setup: (1 host, 3 VMs)</a:t>
            </a:r>
            <a:endParaRPr lang="en-GB" dirty="0">
              <a:solidFill>
                <a:schemeClr val="tx1">
                  <a:lumMod val="95000"/>
                </a:schemeClr>
              </a:solidFill>
              <a:effectLst/>
              <a:latin typeface="YAFdJjTk5UU 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Get a host that is not your daily driver! (no personal files, documents, clean disk)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Setup virtualization on your host - VMWare, VirtualBox, UTM 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Setup a private Sandbox like Cuckoo on VM-1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Setup Windows 10/11 on VM2 and </a:t>
            </a: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REMnux</a:t>
            </a: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 Linux on VM3 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Create a private network on your Virtualization software - Disable NAT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Install analysis tools on the Windows VM using </a:t>
            </a:r>
            <a:r>
              <a:rPr lang="en-GB" b="0" i="0" dirty="0" err="1">
                <a:solidFill>
                  <a:schemeClr val="tx1">
                    <a:lumMod val="95000"/>
                  </a:schemeClr>
                </a:solidFill>
                <a:effectLst/>
              </a:rPr>
              <a:t>FlareVM</a:t>
            </a:r>
            <a:r>
              <a:rPr lang="en-GB" b="0" i="0" dirty="0">
                <a:solidFill>
                  <a:schemeClr val="tx1">
                    <a:lumMod val="95000"/>
                  </a:schemeClr>
                </a:solidFill>
                <a:effectLst/>
              </a:rPr>
              <a:t> or download your preferred toolset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  <a:p>
            <a:endParaRPr lang="en-DK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03B35E-86AB-0673-1647-801BB846981C}"/>
              </a:ext>
            </a:extLst>
          </p:cNvPr>
          <p:cNvSpPr txBox="1"/>
          <p:nvPr/>
        </p:nvSpPr>
        <p:spPr>
          <a:xfrm>
            <a:off x="1141412" y="1308140"/>
            <a:ext cx="6102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i="0" dirty="0">
                <a:solidFill>
                  <a:srgbClr val="F14330"/>
                </a:solidFill>
                <a:effectLst/>
              </a:rPr>
              <a:t>“</a:t>
            </a:r>
            <a:r>
              <a:rPr lang="en-GB" b="1" i="0" dirty="0" err="1">
                <a:solidFill>
                  <a:srgbClr val="F14330"/>
                </a:solidFill>
                <a:effectLst/>
              </a:rPr>
              <a:t>Do﻿nt</a:t>
            </a:r>
            <a:r>
              <a:rPr lang="en-GB" b="1" i="0" dirty="0">
                <a:solidFill>
                  <a:srgbClr val="F14330"/>
                </a:solidFill>
                <a:effectLst/>
              </a:rPr>
              <a:t> do malware analysis on a machine you care about!”</a:t>
            </a:r>
            <a:endParaRPr lang="en-DK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C21BED-95C2-176D-3739-0AFB88717F92}"/>
              </a:ext>
            </a:extLst>
          </p:cNvPr>
          <p:cNvSpPr txBox="1"/>
          <p:nvPr/>
        </p:nvSpPr>
        <p:spPr>
          <a:xfrm>
            <a:off x="995361" y="5549860"/>
            <a:ext cx="10198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K" dirty="0"/>
              <a:t>Suggested Guide: </a:t>
            </a:r>
            <a:r>
              <a:rPr lang="en-DK" dirty="0">
                <a:hlinkClick r:id="rId3"/>
              </a:rPr>
              <a:t>https://www.sentinelone.com/labs/building-a-custom-malware-analysis-lab-environment/</a:t>
            </a: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268286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D6545-7621-D9D3-0BD1-E9D984A05B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B</a:t>
            </a:r>
            <a:r>
              <a:rPr lang="en-DK" dirty="0"/>
              <a:t>asic static analysis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47308F-E300-6C4A-6F62-EC0802CA4B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4316D4B9-808C-C112-422E-7FDED5F8D1A4}"/>
              </a:ext>
            </a:extLst>
          </p:cNvPr>
          <p:cNvSpPr/>
          <p:nvPr/>
        </p:nvSpPr>
        <p:spPr>
          <a:xfrm>
            <a:off x="10502900" y="4737100"/>
            <a:ext cx="1270000" cy="1676400"/>
          </a:xfrm>
          <a:custGeom>
            <a:avLst/>
            <a:gdLst/>
            <a:ahLst/>
            <a:cxnLst/>
            <a:rect l="l" t="t" r="r" b="b"/>
            <a:pathLst>
              <a:path w="2551176" h="4114800">
                <a:moveTo>
                  <a:pt x="0" y="0"/>
                </a:moveTo>
                <a:lnTo>
                  <a:pt x="2551176" y="0"/>
                </a:lnTo>
                <a:lnTo>
                  <a:pt x="255117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577326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E376758-59B7-B3F6-86E1-D1A73FCE82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407"/>
          <a:stretch/>
        </p:blipFill>
        <p:spPr>
          <a:xfrm>
            <a:off x="-17069" y="157276"/>
            <a:ext cx="762000" cy="5443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B98FCB-4016-E934-DD84-58CFB796E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059"/>
          <a:stretch/>
        </p:blipFill>
        <p:spPr>
          <a:xfrm flipH="1">
            <a:off x="11447068" y="6092848"/>
            <a:ext cx="744932" cy="7651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14376A-B04E-AE2D-5B0E-8B71549916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"/>
          </a:blip>
          <a:srcRect r="50000"/>
          <a:stretch/>
        </p:blipFill>
        <p:spPr>
          <a:xfrm>
            <a:off x="11465370" y="4967830"/>
            <a:ext cx="650582" cy="100457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E5FB7CD-2478-CBE0-285C-A7C378D0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1031" y="246520"/>
            <a:ext cx="4113903" cy="874258"/>
          </a:xfrm>
        </p:spPr>
        <p:txBody>
          <a:bodyPr>
            <a:normAutofit/>
          </a:bodyPr>
          <a:lstStyle/>
          <a:p>
            <a:r>
              <a:rPr lang="en-GB" b="0" i="0" u="none" strike="noStrike" dirty="0">
                <a:solidFill>
                  <a:srgbClr val="10171E"/>
                </a:solidFill>
                <a:effectLst/>
                <a:latin typeface="NOVA FLAT" panose="020C0504020404060204" pitchFamily="34" charset="77"/>
              </a:rPr>
              <a:t>static analysis</a:t>
            </a:r>
            <a:endParaRPr lang="en-DK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AA1A55-08AA-11F2-F87F-6EAF0F8CD878}"/>
              </a:ext>
            </a:extLst>
          </p:cNvPr>
          <p:cNvSpPr txBox="1"/>
          <p:nvPr/>
        </p:nvSpPr>
        <p:spPr>
          <a:xfrm>
            <a:off x="1456336" y="1309326"/>
            <a:ext cx="855126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i="0" dirty="0" err="1">
                <a:solidFill>
                  <a:srgbClr val="0E0857"/>
                </a:solidFill>
                <a:effectLst/>
              </a:rPr>
              <a:t>AntiVirus</a:t>
            </a:r>
            <a:r>
              <a:rPr lang="en-GB" b="1" i="0" dirty="0">
                <a:solidFill>
                  <a:srgbClr val="0E0857"/>
                </a:solidFill>
                <a:effectLst/>
              </a:rPr>
              <a:t> scanning</a:t>
            </a:r>
            <a:r>
              <a:rPr lang="en-GB" b="0" i="0" dirty="0">
                <a:solidFill>
                  <a:srgbClr val="0E0857"/>
                </a:solidFill>
                <a:effectLst/>
              </a:rPr>
              <a:t> - using “many” AVs to scan the suspected file sample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AVs use two methods for detecting maliciousness - Signature-based, Heuristics-based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Ex: </a:t>
            </a:r>
            <a:r>
              <a:rPr lang="en-GB" b="0" i="0" dirty="0">
                <a:solidFill>
                  <a:schemeClr val="accent3"/>
                </a:solidFill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Virustotal</a:t>
            </a:r>
            <a:r>
              <a:rPr lang="en-GB" b="0" i="0" dirty="0">
                <a:solidFill>
                  <a:schemeClr val="accent3"/>
                </a:solidFill>
                <a:effectLst/>
              </a:rPr>
              <a:t>, </a:t>
            </a:r>
            <a:r>
              <a:rPr lang="en-GB" b="0" i="0" dirty="0">
                <a:solidFill>
                  <a:schemeClr val="accent3"/>
                </a:solidFill>
                <a:effectLst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any.run</a:t>
            </a:r>
            <a:r>
              <a:rPr lang="en-GB" b="0" i="0" dirty="0">
                <a:solidFill>
                  <a:schemeClr val="accent3"/>
                </a:solidFill>
                <a:effectLst/>
              </a:rPr>
              <a:t>, </a:t>
            </a:r>
            <a:r>
              <a:rPr lang="en-GB" b="0" i="0" dirty="0">
                <a:solidFill>
                  <a:srgbClr val="0E0857"/>
                </a:solidFill>
                <a:effectLst/>
              </a:rPr>
              <a:t>VX-underground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0E0857"/>
                </a:solidFill>
                <a:effectLst/>
              </a:rPr>
              <a:t>Hashing</a:t>
            </a:r>
            <a:r>
              <a:rPr lang="en-GB" b="0" i="0" dirty="0">
                <a:solidFill>
                  <a:srgbClr val="0E0857"/>
                </a:solidFill>
                <a:effectLst/>
              </a:rPr>
              <a:t> - common method used to uniquely identify malware. 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The malicious file is run through a hashing program that produces a unique hash that identifies that malware (a sort of fingerprint)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Ex: making a hash of the malicious file with MD5 or SHA256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0E0857"/>
                </a:solidFill>
                <a:effectLst/>
              </a:rPr>
              <a:t>Finding Strings - </a:t>
            </a:r>
            <a:r>
              <a:rPr lang="en-GB" b="0" i="0" dirty="0">
                <a:solidFill>
                  <a:srgbClr val="0E0857"/>
                </a:solidFill>
                <a:effectLst/>
              </a:rPr>
              <a:t>Searching through the strings can be a simple way to get hints about the functionality of a program.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A string in a program is a sequence of characters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Ex: Using the </a:t>
            </a:r>
            <a:r>
              <a:rPr lang="en-GB" b="0" i="1" dirty="0">
                <a:solidFill>
                  <a:schemeClr val="accent3"/>
                </a:solidFill>
                <a:effectLst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Strings</a:t>
            </a:r>
            <a:r>
              <a:rPr lang="en-GB" b="0" i="1" dirty="0">
                <a:solidFill>
                  <a:schemeClr val="accent3"/>
                </a:solidFill>
                <a:effectLst/>
              </a:rPr>
              <a:t> </a:t>
            </a:r>
            <a:r>
              <a:rPr lang="en-GB" b="0" i="1" dirty="0">
                <a:solidFill>
                  <a:srgbClr val="0E0857"/>
                </a:solidFill>
                <a:effectLst/>
              </a:rPr>
              <a:t>program (</a:t>
            </a:r>
            <a:r>
              <a:rPr lang="en-GB" b="0" i="0" dirty="0">
                <a:solidFill>
                  <a:srgbClr val="0E0857"/>
                </a:solidFill>
                <a:effectLst/>
              </a:rPr>
              <a:t>Microsoft</a:t>
            </a:r>
            <a:r>
              <a:rPr lang="en-GB" b="0" i="1" dirty="0">
                <a:solidFill>
                  <a:srgbClr val="0E0857"/>
                </a:solidFill>
                <a:effectLst/>
              </a:rPr>
              <a:t>) </a:t>
            </a:r>
            <a:r>
              <a:rPr lang="en-GB" b="0" i="0" dirty="0">
                <a:solidFill>
                  <a:srgbClr val="0E0857"/>
                </a:solidFill>
                <a:effectLst/>
              </a:rPr>
              <a:t>or strings (Linux)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1697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D55E3-5764-3F11-60A9-A39DFD1C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48" y="583066"/>
            <a:ext cx="6425852" cy="874258"/>
          </a:xfrm>
        </p:spPr>
        <p:txBody>
          <a:bodyPr>
            <a:normAutofit fontScale="90000"/>
          </a:bodyPr>
          <a:lstStyle/>
          <a:p>
            <a:r>
              <a:rPr lang="en-GB" b="0" i="0" u="none" strike="noStrike" dirty="0">
                <a:solidFill>
                  <a:srgbClr val="10171E"/>
                </a:solidFill>
                <a:effectLst/>
                <a:latin typeface="NOVA FLAT" panose="020C0504020404060204" pitchFamily="34" charset="77"/>
              </a:rPr>
              <a:t>Malware analysis for beginners</a:t>
            </a:r>
            <a:endParaRPr lang="en-DK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BE547D-3186-2A11-ADD8-AAB9778EC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648" y="1561034"/>
            <a:ext cx="8582999" cy="39539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dirty="0">
                <a:solidFill>
                  <a:srgbClr val="10171E"/>
                </a:solidFill>
              </a:rPr>
              <a:t>Agenda</a:t>
            </a:r>
          </a:p>
          <a:p>
            <a:r>
              <a:rPr lang="en-DK" dirty="0">
                <a:solidFill>
                  <a:srgbClr val="10171E"/>
                </a:solidFill>
              </a:rPr>
              <a:t>Malware</a:t>
            </a:r>
          </a:p>
          <a:p>
            <a:pPr lvl="1"/>
            <a:r>
              <a:rPr lang="en-GB" dirty="0">
                <a:solidFill>
                  <a:srgbClr val="10171E"/>
                </a:solidFill>
              </a:rPr>
              <a:t>W</a:t>
            </a:r>
            <a:r>
              <a:rPr lang="en-DK" dirty="0">
                <a:solidFill>
                  <a:srgbClr val="10171E"/>
                </a:solidFill>
              </a:rPr>
              <a:t>hat is malware</a:t>
            </a:r>
          </a:p>
          <a:p>
            <a:pPr lvl="1"/>
            <a:r>
              <a:rPr lang="en-GB" b="0" i="0" dirty="0">
                <a:solidFill>
                  <a:srgbClr val="0E0857"/>
                </a:solidFill>
                <a:effectLst/>
              </a:rPr>
              <a:t>Malware Lifecycle and characteristics</a:t>
            </a:r>
            <a:endParaRPr lang="en-DK" b="0" i="0" dirty="0">
              <a:solidFill>
                <a:srgbClr val="10171E"/>
              </a:solidFill>
              <a:effectLst/>
            </a:endParaRPr>
          </a:p>
          <a:p>
            <a:pPr marL="228600" lvl="1">
              <a:spcBef>
                <a:spcPts val="1000"/>
              </a:spcBef>
            </a:pPr>
            <a:r>
              <a:rPr lang="en-DK" sz="2400" dirty="0">
                <a:solidFill>
                  <a:srgbClr val="10171E"/>
                </a:solidFill>
              </a:rPr>
              <a:t>Malware analysis</a:t>
            </a:r>
          </a:p>
          <a:p>
            <a:pPr marL="685800" lvl="2">
              <a:spcBef>
                <a:spcPts val="1000"/>
              </a:spcBef>
            </a:pPr>
            <a:r>
              <a:rPr lang="en-DK" sz="2200" dirty="0">
                <a:solidFill>
                  <a:srgbClr val="10171E"/>
                </a:solidFill>
              </a:rPr>
              <a:t>Malware morphology</a:t>
            </a:r>
          </a:p>
          <a:p>
            <a:pPr marL="685800" lvl="2">
              <a:spcBef>
                <a:spcPts val="1000"/>
              </a:spcBef>
            </a:pPr>
            <a:r>
              <a:rPr lang="en-DK" sz="2200" dirty="0">
                <a:solidFill>
                  <a:srgbClr val="10171E"/>
                </a:solidFill>
              </a:rPr>
              <a:t>Static and Dynamic analysis</a:t>
            </a:r>
          </a:p>
          <a:p>
            <a:pPr marL="685800" lvl="2">
              <a:spcBef>
                <a:spcPts val="1000"/>
              </a:spcBef>
            </a:pPr>
            <a:r>
              <a:rPr lang="en-DK" sz="2200" dirty="0">
                <a:solidFill>
                  <a:srgbClr val="10171E"/>
                </a:solidFill>
              </a:rPr>
              <a:t>Detection, IOCs, Rules, MISP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2AE37D-D6DD-87D1-8354-05FB95C09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4960" y="4777253"/>
            <a:ext cx="2137040" cy="178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128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BABAB-6353-C4C3-903D-C64BD65FD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OPTIONAL ACTIVITY (Windows os)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85552-6526-C406-5E60-112C5A283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118" y="2249487"/>
            <a:ext cx="11050588" cy="3541714"/>
          </a:xfrm>
        </p:spPr>
        <p:txBody>
          <a:bodyPr>
            <a:noAutofit/>
          </a:bodyPr>
          <a:lstStyle/>
          <a:p>
            <a:r>
              <a:rPr lang="en-GB" sz="2000" b="0" i="0" dirty="0">
                <a:solidFill>
                  <a:srgbClr val="F6F6F6"/>
                </a:solidFill>
                <a:effectLst/>
                <a:latin typeface="YAFdJjTk5UU 0"/>
              </a:rPr>
              <a:t>Task-1:</a:t>
            </a:r>
            <a:endParaRPr lang="en-GB" sz="2000" dirty="0">
              <a:solidFill>
                <a:srgbClr val="F6F6F6"/>
              </a:solidFill>
              <a:effectLst/>
              <a:latin typeface="YAFdJjTk5UU 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GB" dirty="0">
                <a:solidFill>
                  <a:srgbClr val="F6F6F6"/>
                </a:solidFill>
              </a:rPr>
              <a:t>L</a:t>
            </a:r>
            <a:r>
              <a:rPr lang="en-GB" b="0" i="0" dirty="0">
                <a:solidFill>
                  <a:srgbClr val="F6F6F6"/>
                </a:solidFill>
                <a:effectLst/>
              </a:rPr>
              <a:t>aunch the Windows VM, download </a:t>
            </a:r>
            <a:r>
              <a:rPr lang="en-GB" b="1" i="0" dirty="0" err="1">
                <a:solidFill>
                  <a:srgbClr val="FFDE17"/>
                </a:solidFill>
                <a:effectLst/>
              </a:rPr>
              <a:t>pestudio</a:t>
            </a:r>
            <a:r>
              <a:rPr lang="en-GB" b="1" i="0" dirty="0">
                <a:solidFill>
                  <a:srgbClr val="FFDE17"/>
                </a:solidFill>
                <a:effectLst/>
              </a:rPr>
              <a:t> 9.58 free</a:t>
            </a:r>
            <a:r>
              <a:rPr lang="en-GB" b="0" i="0" dirty="0">
                <a:solidFill>
                  <a:srgbClr val="F6F6F6"/>
                </a:solidFill>
                <a:effectLst/>
              </a:rPr>
              <a:t> from </a:t>
            </a:r>
            <a:r>
              <a:rPr lang="en-GB" b="0" i="0" dirty="0" err="1">
                <a:solidFill>
                  <a:srgbClr val="F6F6F6"/>
                </a:solidFill>
                <a:effectLst/>
              </a:rPr>
              <a:t>winitor.com</a:t>
            </a:r>
            <a:r>
              <a:rPr lang="en-GB" b="0" i="0" dirty="0">
                <a:solidFill>
                  <a:srgbClr val="F6F6F6"/>
                </a:solidFill>
                <a:effectLst/>
              </a:rPr>
              <a:t>/download</a:t>
            </a:r>
            <a:endParaRPr lang="en-GB" dirty="0"/>
          </a:p>
          <a:p>
            <a:pPr marL="914400" lvl="1" indent="-457200">
              <a:buFont typeface="+mj-lt"/>
              <a:buAutoNum type="arabicPeriod"/>
            </a:pPr>
            <a:r>
              <a:rPr lang="en-GB" b="0" i="0" dirty="0">
                <a:solidFill>
                  <a:srgbClr val="F6F6F6"/>
                </a:solidFill>
                <a:effectLst/>
              </a:rPr>
              <a:t>Click on file&gt;open file&gt; C:\Windows\SysWOW64\</a:t>
            </a:r>
            <a:r>
              <a:rPr lang="en-GB" b="0" i="0" dirty="0" err="1">
                <a:solidFill>
                  <a:srgbClr val="F6F6F6"/>
                </a:solidFill>
                <a:effectLst/>
              </a:rPr>
              <a:t>msra.exe</a:t>
            </a:r>
            <a:r>
              <a:rPr lang="en-GB" b="0" i="0" dirty="0">
                <a:solidFill>
                  <a:srgbClr val="F6F6F6"/>
                </a:solidFill>
                <a:effectLst/>
              </a:rPr>
              <a:t> (Browse to the file, do not paste)</a:t>
            </a:r>
            <a:endParaRPr lang="en-GB" dirty="0"/>
          </a:p>
          <a:p>
            <a:pPr marL="914400" lvl="1" indent="-457200">
              <a:buFont typeface="+mj-lt"/>
              <a:buAutoNum type="arabicPeriod"/>
            </a:pPr>
            <a:r>
              <a:rPr lang="en-GB" b="0" i="0" dirty="0">
                <a:solidFill>
                  <a:srgbClr val="F6F6F6"/>
                </a:solidFill>
                <a:effectLst/>
              </a:rPr>
              <a:t>Observe the outputs for Footprints(Hashes), Indicators(TTPs), </a:t>
            </a:r>
            <a:r>
              <a:rPr lang="en-GB" b="0" i="0" dirty="0" err="1">
                <a:solidFill>
                  <a:srgbClr val="F6F6F6"/>
                </a:solidFill>
                <a:effectLst/>
              </a:rPr>
              <a:t>Virustotal</a:t>
            </a:r>
            <a:r>
              <a:rPr lang="en-GB" b="0" i="0" dirty="0">
                <a:solidFill>
                  <a:srgbClr val="F6F6F6"/>
                </a:solidFill>
                <a:effectLst/>
              </a:rPr>
              <a:t>, </a:t>
            </a:r>
            <a:r>
              <a:rPr lang="en-GB" b="1" i="0" dirty="0">
                <a:solidFill>
                  <a:srgbClr val="FFDE17"/>
                </a:solidFill>
                <a:effectLst/>
              </a:rPr>
              <a:t>Entropy, Strings</a:t>
            </a:r>
            <a:endParaRPr lang="en-GB" dirty="0"/>
          </a:p>
          <a:p>
            <a:r>
              <a:rPr lang="en-GB" sz="2000" b="0" i="0" dirty="0">
                <a:solidFill>
                  <a:srgbClr val="F6F6F6"/>
                </a:solidFill>
                <a:effectLst/>
                <a:latin typeface="YAFdJjTk5UU 0"/>
              </a:rPr>
              <a:t>Task-2:</a:t>
            </a:r>
            <a:endParaRPr lang="en-GB" sz="2000" dirty="0">
              <a:solidFill>
                <a:srgbClr val="F6F6F6"/>
              </a:solidFill>
              <a:effectLst/>
              <a:latin typeface="YAFdJjTk5UU 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GB" b="0" i="0" dirty="0">
                <a:solidFill>
                  <a:srgbClr val="F6F6F6"/>
                </a:solidFill>
                <a:effectLst/>
              </a:rPr>
              <a:t>Close </a:t>
            </a:r>
            <a:r>
              <a:rPr lang="en-GB" b="0" i="0" dirty="0" err="1">
                <a:solidFill>
                  <a:srgbClr val="F6F6F6"/>
                </a:solidFill>
                <a:effectLst/>
              </a:rPr>
              <a:t>PEStudio</a:t>
            </a:r>
            <a:r>
              <a:rPr lang="en-GB" b="0" i="0" dirty="0">
                <a:solidFill>
                  <a:srgbClr val="F6F6F6"/>
                </a:solidFill>
                <a:effectLst/>
              </a:rPr>
              <a:t> and reopen</a:t>
            </a:r>
            <a:endParaRPr lang="en-GB" dirty="0"/>
          </a:p>
          <a:p>
            <a:pPr marL="914400" lvl="1" indent="-457200">
              <a:buFont typeface="+mj-lt"/>
              <a:buAutoNum type="arabicPeriod"/>
            </a:pPr>
            <a:r>
              <a:rPr lang="en-GB" b="0" i="0" dirty="0">
                <a:solidFill>
                  <a:srgbClr val="F6F6F6"/>
                </a:solidFill>
                <a:effectLst/>
              </a:rPr>
              <a:t>This time open the file C:\Windows\</a:t>
            </a:r>
            <a:r>
              <a:rPr lang="en-GB" b="0" i="0" dirty="0" err="1">
                <a:solidFill>
                  <a:srgbClr val="F6F6F6"/>
                </a:solidFill>
                <a:effectLst/>
              </a:rPr>
              <a:t>loadlib.exe</a:t>
            </a:r>
            <a:endParaRPr lang="en-GB" dirty="0"/>
          </a:p>
          <a:p>
            <a:endParaRPr lang="en-DK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BFF546-9C8E-5214-5596-37E64FCFB813}"/>
              </a:ext>
            </a:extLst>
          </p:cNvPr>
          <p:cNvSpPr txBox="1"/>
          <p:nvPr/>
        </p:nvSpPr>
        <p:spPr>
          <a:xfrm>
            <a:off x="1577974" y="6064935"/>
            <a:ext cx="88233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i="0" dirty="0">
                <a:solidFill>
                  <a:srgbClr val="FFDE17"/>
                </a:solidFill>
                <a:effectLst/>
              </a:rPr>
              <a:t>*This activity is safe to do on your machine as we will scan some default Windows files.</a:t>
            </a: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8611206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E376758-59B7-B3F6-86E1-D1A73FCE82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407"/>
          <a:stretch/>
        </p:blipFill>
        <p:spPr>
          <a:xfrm>
            <a:off x="-17069" y="157276"/>
            <a:ext cx="762000" cy="5443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B98FCB-4016-E934-DD84-58CFB796E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059"/>
          <a:stretch/>
        </p:blipFill>
        <p:spPr>
          <a:xfrm flipH="1">
            <a:off x="11447068" y="6092848"/>
            <a:ext cx="744932" cy="7651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14376A-B04E-AE2D-5B0E-8B71549916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"/>
          </a:blip>
          <a:srcRect r="50000"/>
          <a:stretch/>
        </p:blipFill>
        <p:spPr>
          <a:xfrm>
            <a:off x="11465370" y="4967830"/>
            <a:ext cx="650582" cy="100457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E5FB7CD-2478-CBE0-285C-A7C378D0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6" y="259220"/>
            <a:ext cx="6899369" cy="87425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10171E"/>
                </a:solidFill>
                <a:latin typeface="NOVA FLAT" panose="020C0504020404060204" pitchFamily="34" charset="77"/>
              </a:rPr>
              <a:t>OS-based executable formats</a:t>
            </a:r>
            <a:endParaRPr lang="en-DK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759013-561D-98AD-BAA8-E021BC0B49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515" y="1292021"/>
            <a:ext cx="10701146" cy="390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245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E376758-59B7-B3F6-86E1-D1A73FCE82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407"/>
          <a:stretch/>
        </p:blipFill>
        <p:spPr>
          <a:xfrm>
            <a:off x="-17069" y="157276"/>
            <a:ext cx="762000" cy="5443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B98FCB-4016-E934-DD84-58CFB796E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059"/>
          <a:stretch/>
        </p:blipFill>
        <p:spPr>
          <a:xfrm flipH="1">
            <a:off x="11447068" y="6092848"/>
            <a:ext cx="744932" cy="7651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14376A-B04E-AE2D-5B0E-8B71549916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"/>
          </a:blip>
          <a:srcRect r="50000"/>
          <a:stretch/>
        </p:blipFill>
        <p:spPr>
          <a:xfrm>
            <a:off x="11465370" y="4967830"/>
            <a:ext cx="650582" cy="100457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E5FB7CD-2478-CBE0-285C-A7C378D0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6" y="259220"/>
            <a:ext cx="7212434" cy="874258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10171E"/>
                </a:solidFill>
                <a:latin typeface="NOVA FLAT" panose="020C0504020404060204" pitchFamily="34" charset="77"/>
              </a:rPr>
              <a:t>ENTROPY – a measure of randomness</a:t>
            </a:r>
            <a:endParaRPr lang="en-DK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1D1925-7728-E868-494D-375CBCFBCBBD}"/>
              </a:ext>
            </a:extLst>
          </p:cNvPr>
          <p:cNvSpPr txBox="1"/>
          <p:nvPr/>
        </p:nvSpPr>
        <p:spPr>
          <a:xfrm>
            <a:off x="846734" y="1446243"/>
            <a:ext cx="1134526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0E0857"/>
                </a:solidFill>
                <a:effectLst/>
              </a:rPr>
              <a:t>A measure of the disorder or randomness in a closed system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In terms of malware and files =&gt;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when data is packed or encrypted, the output is not structured and resembles more random, thereby </a:t>
            </a:r>
            <a:r>
              <a:rPr lang="en-GB" b="1" i="0" dirty="0">
                <a:solidFill>
                  <a:srgbClr val="FF3131"/>
                </a:solidFill>
                <a:effectLst/>
              </a:rPr>
              <a:t>high entropy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in information theory, it is calculated using </a:t>
            </a:r>
            <a:r>
              <a:rPr lang="en-GB" b="0" i="0" dirty="0">
                <a:solidFill>
                  <a:schemeClr val="bg2"/>
                </a:solidFill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Shanon‘s Entropy</a:t>
            </a:r>
            <a:r>
              <a:rPr lang="en-GB" b="0" i="0" dirty="0">
                <a:solidFill>
                  <a:schemeClr val="bg2"/>
                </a:solidFill>
                <a:effectLst/>
              </a:rPr>
              <a:t> </a:t>
            </a:r>
            <a:r>
              <a:rPr lang="en-GB" b="0" i="0" dirty="0">
                <a:solidFill>
                  <a:srgbClr val="0E0857"/>
                </a:solidFill>
                <a:effectLst/>
              </a:rPr>
              <a:t>(base 2), and hence the output range is 0-8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If value is 7 or higher, there is a high probability that the file is </a:t>
            </a:r>
            <a:r>
              <a:rPr lang="en-GB" b="1" i="0" dirty="0">
                <a:solidFill>
                  <a:srgbClr val="0E0857"/>
                </a:solidFill>
                <a:effectLst/>
              </a:rPr>
              <a:t>packed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0E0857"/>
                </a:solidFill>
                <a:effectLst/>
              </a:rPr>
              <a:t>Entropy </a:t>
            </a:r>
            <a:r>
              <a:rPr lang="en-GB" b="0" i="0" dirty="0">
                <a:solidFill>
                  <a:srgbClr val="0E0857"/>
                </a:solidFill>
                <a:effectLst/>
              </a:rPr>
              <a:t>is a crucial metric in malware analysis for: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Detection of encrypted/packed code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Identification of Data Compression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Differentiation of Code and Data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Anomaly detection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Tools used for checking entropy =&gt; </a:t>
            </a:r>
            <a:r>
              <a:rPr lang="en-GB" b="0" i="0" dirty="0" err="1">
                <a:solidFill>
                  <a:srgbClr val="0E0857"/>
                </a:solidFill>
                <a:effectLst/>
              </a:rPr>
              <a:t>PEStudio</a:t>
            </a:r>
            <a:r>
              <a:rPr lang="en-GB" b="0" i="0" dirty="0">
                <a:solidFill>
                  <a:srgbClr val="0E0857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0E0857"/>
                </a:solidFill>
                <a:effectLst/>
              </a:rPr>
              <a:t>DiE</a:t>
            </a:r>
            <a:r>
              <a:rPr lang="en-GB" b="0" i="0" dirty="0">
                <a:solidFill>
                  <a:srgbClr val="0E0857"/>
                </a:solidFill>
                <a:effectLst/>
              </a:rPr>
              <a:t>, CFF Explorer, </a:t>
            </a:r>
            <a:r>
              <a:rPr lang="en-GB" b="1" i="0" dirty="0">
                <a:solidFill>
                  <a:srgbClr val="0E0857"/>
                </a:solidFill>
                <a:effectLst/>
              </a:rPr>
              <a:t>radare2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22882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D6545-7621-D9D3-0BD1-E9D984A05B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B</a:t>
            </a:r>
            <a:r>
              <a:rPr lang="en-DK" dirty="0"/>
              <a:t>asic DYNAMIC analysis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47308F-E300-6C4A-6F62-EC0802CA4B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B4F579C7-45FC-4257-5F26-F16C09C6ACFB}"/>
              </a:ext>
            </a:extLst>
          </p:cNvPr>
          <p:cNvSpPr/>
          <p:nvPr/>
        </p:nvSpPr>
        <p:spPr>
          <a:xfrm>
            <a:off x="10363200" y="5349875"/>
            <a:ext cx="1460500" cy="1021506"/>
          </a:xfrm>
          <a:custGeom>
            <a:avLst/>
            <a:gdLst/>
            <a:ahLst/>
            <a:cxnLst/>
            <a:rect l="l" t="t" r="r" b="b"/>
            <a:pathLst>
              <a:path w="3508813" h="2802665">
                <a:moveTo>
                  <a:pt x="0" y="0"/>
                </a:moveTo>
                <a:lnTo>
                  <a:pt x="3508813" y="0"/>
                </a:lnTo>
                <a:lnTo>
                  <a:pt x="3508813" y="2802665"/>
                </a:lnTo>
                <a:lnTo>
                  <a:pt x="0" y="28026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205306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E376758-59B7-B3F6-86E1-D1A73FCE82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407"/>
          <a:stretch/>
        </p:blipFill>
        <p:spPr>
          <a:xfrm>
            <a:off x="-17069" y="157276"/>
            <a:ext cx="762000" cy="5443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B98FCB-4016-E934-DD84-58CFB796E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059"/>
          <a:stretch/>
        </p:blipFill>
        <p:spPr>
          <a:xfrm flipH="1">
            <a:off x="11447068" y="6092848"/>
            <a:ext cx="744932" cy="7651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14376A-B04E-AE2D-5B0E-8B71549916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"/>
          </a:blip>
          <a:srcRect r="50000"/>
          <a:stretch/>
        </p:blipFill>
        <p:spPr>
          <a:xfrm>
            <a:off x="11465370" y="4967830"/>
            <a:ext cx="650582" cy="100457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E5FB7CD-2478-CBE0-285C-A7C378D0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5466" y="215958"/>
            <a:ext cx="3834234" cy="87425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10171E"/>
                </a:solidFill>
                <a:latin typeface="NOVA FLAT" panose="020C0504020404060204" pitchFamily="34" charset="77"/>
              </a:rPr>
              <a:t>DYNAMIC ANALYSIS</a:t>
            </a:r>
            <a:endParaRPr lang="en-DK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1D1925-7728-E868-494D-375CBCFBCBBD}"/>
              </a:ext>
            </a:extLst>
          </p:cNvPr>
          <p:cNvSpPr txBox="1"/>
          <p:nvPr/>
        </p:nvSpPr>
        <p:spPr>
          <a:xfrm>
            <a:off x="846734" y="1446243"/>
            <a:ext cx="969426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Techniques involve running the malware safely, in a controlled and limited env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Observing the </a:t>
            </a:r>
            <a:r>
              <a:rPr lang="en-GB" b="0" i="0" dirty="0" err="1">
                <a:solidFill>
                  <a:srgbClr val="0E0857"/>
                </a:solidFill>
                <a:effectLst/>
              </a:rPr>
              <a:t>behavior</a:t>
            </a:r>
            <a:r>
              <a:rPr lang="en-GB" b="0" i="0" dirty="0">
                <a:solidFill>
                  <a:srgbClr val="0E0857"/>
                </a:solidFill>
                <a:effectLst/>
              </a:rPr>
              <a:t> of the suspicious file using monitoring tools like </a:t>
            </a:r>
            <a:r>
              <a:rPr lang="en-GB" b="0" i="0" dirty="0" err="1">
                <a:solidFill>
                  <a:srgbClr val="0E0857"/>
                </a:solidFill>
                <a:effectLst/>
              </a:rPr>
              <a:t>ProcMon</a:t>
            </a:r>
            <a:r>
              <a:rPr lang="en-GB" b="0" i="0" dirty="0">
                <a:solidFill>
                  <a:srgbClr val="0E0857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0E0857"/>
                </a:solidFill>
                <a:effectLst/>
              </a:rPr>
              <a:t>ProcExp</a:t>
            </a:r>
            <a:r>
              <a:rPr lang="en-GB" b="0" i="0" dirty="0">
                <a:solidFill>
                  <a:srgbClr val="0E0857"/>
                </a:solidFill>
                <a:effectLst/>
              </a:rPr>
              <a:t>, Wireshark ...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Effective way to observe the malware functionality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0E0857"/>
                </a:solidFill>
                <a:effectLst/>
              </a:rPr>
              <a:t>Should be performed after static analysis!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Another way to analyse is through Sandboxes -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online - </a:t>
            </a:r>
            <a:r>
              <a:rPr lang="en-GB" b="0" i="0" dirty="0" err="1">
                <a:solidFill>
                  <a:srgbClr val="0E0857"/>
                </a:solidFill>
                <a:effectLst/>
              </a:rPr>
              <a:t>any.run</a:t>
            </a:r>
            <a:r>
              <a:rPr lang="en-GB" b="0" i="0" dirty="0">
                <a:solidFill>
                  <a:srgbClr val="0E0857"/>
                </a:solidFill>
                <a:effectLst/>
              </a:rPr>
              <a:t>, Joe Sandbox, GFI Sandbox .. 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offline, self setup - Cuckoo, CAPE 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55495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BABAB-6353-C4C3-903D-C64BD65FD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OPTIONAL ACTIVITY (Windows os)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85552-6526-C406-5E60-112C5A283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118" y="2249487"/>
            <a:ext cx="11050588" cy="3541714"/>
          </a:xfrm>
        </p:spPr>
        <p:txBody>
          <a:bodyPr>
            <a:noAutofit/>
          </a:bodyPr>
          <a:lstStyle/>
          <a:p>
            <a:r>
              <a:rPr lang="en-GB" sz="2000" b="0" i="0" dirty="0">
                <a:solidFill>
                  <a:srgbClr val="F6F6F6"/>
                </a:solidFill>
                <a:effectLst/>
                <a:latin typeface="YAFdJjTk5UU 0"/>
              </a:rPr>
              <a:t>Task-1:</a:t>
            </a:r>
            <a:endParaRPr lang="en-GB" sz="2000" dirty="0">
              <a:solidFill>
                <a:srgbClr val="F6F6F6"/>
              </a:solidFill>
              <a:effectLst/>
              <a:latin typeface="YAFdJjTk5UU 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GB" dirty="0">
                <a:solidFill>
                  <a:srgbClr val="F6F6F6"/>
                </a:solidFill>
              </a:rPr>
              <a:t>L</a:t>
            </a:r>
            <a:r>
              <a:rPr lang="en-GB" b="0" i="0" dirty="0">
                <a:solidFill>
                  <a:srgbClr val="F6F6F6"/>
                </a:solidFill>
                <a:effectLst/>
              </a:rPr>
              <a:t>aunch the Windows VM, download </a:t>
            </a:r>
            <a:r>
              <a:rPr lang="en-GB" b="1" i="0" dirty="0" err="1">
                <a:solidFill>
                  <a:srgbClr val="FFDE17"/>
                </a:solidFill>
                <a:effectLst/>
              </a:rPr>
              <a:t>pestudio</a:t>
            </a:r>
            <a:r>
              <a:rPr lang="en-GB" b="1" i="0" dirty="0">
                <a:solidFill>
                  <a:srgbClr val="FFDE17"/>
                </a:solidFill>
                <a:effectLst/>
              </a:rPr>
              <a:t> 9.58 free</a:t>
            </a:r>
            <a:r>
              <a:rPr lang="en-GB" b="0" i="0" dirty="0">
                <a:solidFill>
                  <a:srgbClr val="F6F6F6"/>
                </a:solidFill>
                <a:effectLst/>
              </a:rPr>
              <a:t> from </a:t>
            </a:r>
            <a:r>
              <a:rPr lang="en-GB" b="0" i="0" dirty="0" err="1">
                <a:solidFill>
                  <a:srgbClr val="F6F6F6"/>
                </a:solidFill>
                <a:effectLst/>
              </a:rPr>
              <a:t>winitor.com</a:t>
            </a:r>
            <a:r>
              <a:rPr lang="en-GB" b="0" i="0" dirty="0">
                <a:solidFill>
                  <a:srgbClr val="F6F6F6"/>
                </a:solidFill>
                <a:effectLst/>
              </a:rPr>
              <a:t>/download</a:t>
            </a:r>
            <a:endParaRPr lang="en-GB" dirty="0"/>
          </a:p>
          <a:p>
            <a:pPr marL="914400" lvl="1" indent="-457200">
              <a:buFont typeface="+mj-lt"/>
              <a:buAutoNum type="arabicPeriod"/>
            </a:pPr>
            <a:r>
              <a:rPr lang="en-GB" sz="2000" dirty="0">
                <a:solidFill>
                  <a:srgbClr val="F6F6F6"/>
                </a:solidFill>
                <a:latin typeface="YAFdJjTk5UU 0"/>
              </a:rPr>
              <a:t>Download </a:t>
            </a:r>
            <a:r>
              <a:rPr lang="en-GB" sz="2000" dirty="0" err="1">
                <a:solidFill>
                  <a:srgbClr val="F6F6F6"/>
                </a:solidFill>
                <a:latin typeface="YAFdJjTk5UU 0"/>
              </a:rPr>
              <a:t>ProcMon</a:t>
            </a:r>
            <a:r>
              <a:rPr lang="en-GB" sz="2000" dirty="0">
                <a:solidFill>
                  <a:srgbClr val="F6F6F6"/>
                </a:solidFill>
                <a:latin typeface="YAFdJjTk5UU 0"/>
              </a:rPr>
              <a:t> (https://</a:t>
            </a:r>
            <a:r>
              <a:rPr lang="en-GB" sz="2000" dirty="0" err="1">
                <a:solidFill>
                  <a:srgbClr val="F6F6F6"/>
                </a:solidFill>
                <a:latin typeface="YAFdJjTk5UU 0"/>
              </a:rPr>
              <a:t>learn.microsoft.com</a:t>
            </a:r>
            <a:r>
              <a:rPr lang="en-GB" sz="2000" dirty="0">
                <a:solidFill>
                  <a:srgbClr val="F6F6F6"/>
                </a:solidFill>
                <a:latin typeface="YAFdJjTk5UU 0"/>
              </a:rPr>
              <a:t>/</a:t>
            </a:r>
            <a:r>
              <a:rPr lang="en-GB" sz="2000" dirty="0" err="1">
                <a:solidFill>
                  <a:srgbClr val="F6F6F6"/>
                </a:solidFill>
                <a:latin typeface="YAFdJjTk5UU 0"/>
              </a:rPr>
              <a:t>en</a:t>
            </a:r>
            <a:r>
              <a:rPr lang="en-GB" sz="2000" dirty="0">
                <a:solidFill>
                  <a:srgbClr val="F6F6F6"/>
                </a:solidFill>
                <a:latin typeface="YAFdJjTk5UU 0"/>
              </a:rPr>
              <a:t>-us/</a:t>
            </a:r>
            <a:r>
              <a:rPr lang="en-GB" sz="2000" dirty="0" err="1">
                <a:solidFill>
                  <a:srgbClr val="F6F6F6"/>
                </a:solidFill>
                <a:latin typeface="YAFdJjTk5UU 0"/>
              </a:rPr>
              <a:t>sysinternals</a:t>
            </a:r>
            <a:r>
              <a:rPr lang="en-GB" sz="2000" dirty="0">
                <a:solidFill>
                  <a:srgbClr val="F6F6F6"/>
                </a:solidFill>
                <a:latin typeface="YAFdJjTk5UU 0"/>
              </a:rPr>
              <a:t>/downloads/</a:t>
            </a:r>
            <a:r>
              <a:rPr lang="en-GB" sz="2000" dirty="0" err="1">
                <a:solidFill>
                  <a:srgbClr val="F6F6F6"/>
                </a:solidFill>
                <a:latin typeface="YAFdJjTk5UU 0"/>
              </a:rPr>
              <a:t>procmon</a:t>
            </a:r>
            <a:r>
              <a:rPr lang="en-GB" sz="2000" dirty="0">
                <a:solidFill>
                  <a:srgbClr val="F6F6F6"/>
                </a:solidFill>
                <a:latin typeface="YAFdJjTk5UU 0"/>
              </a:rPr>
              <a:t>)</a:t>
            </a:r>
            <a:r>
              <a:rPr lang="en-GB" sz="2000" b="0" i="0" dirty="0">
                <a:solidFill>
                  <a:srgbClr val="F6F6F6"/>
                </a:solidFill>
                <a:effectLst/>
                <a:latin typeface="YAFdJjTk5UU 0"/>
              </a:rPr>
              <a:t>:</a:t>
            </a:r>
            <a:endParaRPr lang="en-GB" sz="2000" dirty="0">
              <a:solidFill>
                <a:srgbClr val="F6F6F6"/>
              </a:solidFill>
              <a:effectLst/>
              <a:latin typeface="YAFdJjTk5UU 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GB" b="0" i="0" dirty="0">
                <a:solidFill>
                  <a:srgbClr val="F6F6F6"/>
                </a:solidFill>
                <a:effectLst/>
              </a:rPr>
              <a:t>Observe the process and filter them with type using the Filter tab</a:t>
            </a:r>
            <a:endParaRPr lang="en-GB" dirty="0"/>
          </a:p>
          <a:p>
            <a:endParaRPr lang="en-DK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BFF546-9C8E-5214-5596-37E64FCFB813}"/>
              </a:ext>
            </a:extLst>
          </p:cNvPr>
          <p:cNvSpPr txBox="1"/>
          <p:nvPr/>
        </p:nvSpPr>
        <p:spPr>
          <a:xfrm>
            <a:off x="1577974" y="6064935"/>
            <a:ext cx="88233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i="0" dirty="0">
                <a:solidFill>
                  <a:srgbClr val="FFDE17"/>
                </a:solidFill>
                <a:effectLst/>
              </a:rPr>
              <a:t>*This activity is safe to do on your machine as we will scan some default Windows files.</a:t>
            </a: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5185079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E376758-59B7-B3F6-86E1-D1A73FCE82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407"/>
          <a:stretch/>
        </p:blipFill>
        <p:spPr>
          <a:xfrm>
            <a:off x="-17069" y="157276"/>
            <a:ext cx="762000" cy="5443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B98FCB-4016-E934-DD84-58CFB796E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059"/>
          <a:stretch/>
        </p:blipFill>
        <p:spPr>
          <a:xfrm flipH="1">
            <a:off x="11447068" y="6092848"/>
            <a:ext cx="744932" cy="7651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14376A-B04E-AE2D-5B0E-8B71549916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"/>
          </a:blip>
          <a:srcRect r="50000"/>
          <a:stretch/>
        </p:blipFill>
        <p:spPr>
          <a:xfrm>
            <a:off x="11465370" y="4967830"/>
            <a:ext cx="650582" cy="100457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E5FB7CD-2478-CBE0-285C-A7C378D0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5466" y="215958"/>
            <a:ext cx="3935834" cy="87425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10171E"/>
                </a:solidFill>
                <a:latin typeface="NOVA FLAT" panose="020C0504020404060204" pitchFamily="34" charset="77"/>
              </a:rPr>
              <a:t>IoC and YARA</a:t>
            </a:r>
            <a:endParaRPr lang="en-DK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1D1925-7728-E868-494D-375CBCFBCBBD}"/>
              </a:ext>
            </a:extLst>
          </p:cNvPr>
          <p:cNvSpPr txBox="1"/>
          <p:nvPr/>
        </p:nvSpPr>
        <p:spPr>
          <a:xfrm>
            <a:off x="859434" y="1210659"/>
            <a:ext cx="1116746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 IOCs are artifacts or patterns of suspicious or malicious activity that indicate a security incident or compromise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 hashes, IP addresses, domain names, registry keys, specific file paths, network traffic patterns, or </a:t>
            </a:r>
            <a:r>
              <a:rPr lang="en-GB" b="0" i="0" dirty="0" err="1">
                <a:solidFill>
                  <a:srgbClr val="0E0857"/>
                </a:solidFill>
                <a:effectLst/>
              </a:rPr>
              <a:t>behavioral</a:t>
            </a:r>
            <a:r>
              <a:rPr lang="en-GB" b="0" i="0" dirty="0">
                <a:solidFill>
                  <a:srgbClr val="0E0857"/>
                </a:solidFill>
                <a:effectLst/>
              </a:rPr>
              <a:t> signatures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 Security analysts use IOCs to identify and respond to security incidents, whether it's a malware infection, a network intrusion, or other malicious activity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 Can be Shared - An example too is YARA (Yet Another Ridiculous Acronym!)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chemeClr val="bg2"/>
                </a:solidFill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YARA</a:t>
            </a:r>
            <a:r>
              <a:rPr lang="en-GB" b="0" i="0" dirty="0">
                <a:solidFill>
                  <a:srgbClr val="0E0857"/>
                </a:solidFill>
                <a:effectLst/>
              </a:rPr>
              <a:t>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flexible pattern matching tool designed for identifying and classifying malware and other threats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rule-based language to define patterns of strings or byte sequences that characterize malware families, specific variants, or malicious </a:t>
            </a:r>
            <a:r>
              <a:rPr lang="en-GB" b="0" i="0" dirty="0" err="1">
                <a:solidFill>
                  <a:srgbClr val="0E0857"/>
                </a:solidFill>
                <a:effectLst/>
              </a:rPr>
              <a:t>behaviors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widely used in malware analysis, incident response, and threat intelligence operations by security professionals and researchers worldwide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56054977-7728-9764-9C50-C4072F0D4F3B}"/>
              </a:ext>
            </a:extLst>
          </p:cNvPr>
          <p:cNvSpPr/>
          <p:nvPr/>
        </p:nvSpPr>
        <p:spPr>
          <a:xfrm>
            <a:off x="6858000" y="315327"/>
            <a:ext cx="1714500" cy="675520"/>
          </a:xfrm>
          <a:custGeom>
            <a:avLst/>
            <a:gdLst/>
            <a:ahLst/>
            <a:cxnLst/>
            <a:rect l="l" t="t" r="r" b="b"/>
            <a:pathLst>
              <a:path w="3092941" h="1041833">
                <a:moveTo>
                  <a:pt x="0" y="0"/>
                </a:moveTo>
                <a:lnTo>
                  <a:pt x="3092941" y="0"/>
                </a:lnTo>
                <a:lnTo>
                  <a:pt x="3092941" y="1041833"/>
                </a:lnTo>
                <a:lnTo>
                  <a:pt x="0" y="10418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0674147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51543-97B0-069B-5FAB-09970667B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YARA EXAMPLE RULES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7FBF90-1F92-C98C-48EC-0A1C09127C29}"/>
              </a:ext>
            </a:extLst>
          </p:cNvPr>
          <p:cNvSpPr txBox="1"/>
          <p:nvPr/>
        </p:nvSpPr>
        <p:spPr>
          <a:xfrm>
            <a:off x="3194051" y="2184401"/>
            <a:ext cx="403859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rule </a:t>
            </a:r>
            <a:r>
              <a:rPr lang="en-GB" b="1" i="0" dirty="0" err="1">
                <a:solidFill>
                  <a:srgbClr val="FFDE17"/>
                </a:solidFill>
                <a:effectLst/>
                <a:latin typeface="YAFdJj8NdaU 0"/>
              </a:rPr>
              <a:t>Example_Two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{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strings: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$</a:t>
            </a:r>
            <a:r>
              <a:rPr lang="en-GB" b="1" i="0" dirty="0" err="1">
                <a:solidFill>
                  <a:srgbClr val="FFDE17"/>
                </a:solidFill>
                <a:effectLst/>
                <a:latin typeface="YAFdJj8NdaU 0"/>
              </a:rPr>
              <a:t>Hex_PDF</a:t>
            </a:r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 = { 25 50 44 46 }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$</a:t>
            </a:r>
            <a:r>
              <a:rPr lang="en-GB" b="1" i="0" dirty="0" err="1">
                <a:solidFill>
                  <a:srgbClr val="FFDE17"/>
                </a:solidFill>
                <a:effectLst/>
                <a:latin typeface="YAFdJj8NdaU 0"/>
              </a:rPr>
              <a:t>Hex_PNG</a:t>
            </a:r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 = { 89 50 4E 47 0D 0A 1A 0A }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condition: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any of them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}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4958CC-B05D-7145-AE54-C3E5E4A89654}"/>
              </a:ext>
            </a:extLst>
          </p:cNvPr>
          <p:cNvSpPr txBox="1"/>
          <p:nvPr/>
        </p:nvSpPr>
        <p:spPr>
          <a:xfrm>
            <a:off x="512764" y="2209800"/>
            <a:ext cx="268128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rule </a:t>
            </a:r>
            <a:r>
              <a:rPr lang="en-GB" b="1" i="0" dirty="0" err="1">
                <a:solidFill>
                  <a:srgbClr val="FFDE17"/>
                </a:solidFill>
                <a:effectLst/>
                <a:latin typeface="YAFdJj8NdaU 0"/>
              </a:rPr>
              <a:t>Example_One</a:t>
            </a:r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 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{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strings: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$string1 = "pay"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$string2 = "immediately"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condition: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($string1 and $string2)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}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95700D-642B-103D-DED9-8A0B7D495B21}"/>
              </a:ext>
            </a:extLst>
          </p:cNvPr>
          <p:cNvSpPr txBox="1"/>
          <p:nvPr/>
        </p:nvSpPr>
        <p:spPr>
          <a:xfrm>
            <a:off x="7337425" y="1974840"/>
            <a:ext cx="466904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rule </a:t>
            </a:r>
            <a:r>
              <a:rPr lang="en-GB" b="1" i="0" dirty="0" err="1">
                <a:solidFill>
                  <a:srgbClr val="FFDE17"/>
                </a:solidFill>
                <a:effectLst/>
                <a:latin typeface="YAFdJj8NdaU 0"/>
              </a:rPr>
              <a:t>Example_Three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{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strings: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$MaliciousWeb1 = "</a:t>
            </a:r>
            <a:r>
              <a:rPr lang="en-GB" b="1" i="0" dirty="0" err="1">
                <a:solidFill>
                  <a:srgbClr val="FFDE17"/>
                </a:solidFill>
                <a:effectLst/>
                <a:latin typeface="YAFdJj8NdaU 0"/>
              </a:rPr>
              <a:t>www.scamwebsite.com</a:t>
            </a:r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"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$MaliciousWeb2 = "</a:t>
            </a:r>
            <a:r>
              <a:rPr lang="en-GB" b="1" i="0" dirty="0" err="1">
                <a:solidFill>
                  <a:srgbClr val="FFDE17"/>
                </a:solidFill>
                <a:effectLst/>
                <a:latin typeface="YAFdJj8NdaU 0"/>
              </a:rPr>
              <a:t>www.notrealwebsite.com</a:t>
            </a:r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"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$Maliciousweb3 = "</a:t>
            </a:r>
            <a:r>
              <a:rPr lang="en-GB" b="1" i="0" dirty="0" err="1">
                <a:solidFill>
                  <a:srgbClr val="FFDE17"/>
                </a:solidFill>
                <a:effectLst/>
                <a:latin typeface="YAFdJj8NdaU 0"/>
              </a:rPr>
              <a:t>www.freemoney.com</a:t>
            </a:r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"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$AttackerName1 = "hackx1203"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$AttackerName2 = "</a:t>
            </a:r>
            <a:r>
              <a:rPr lang="en-GB" b="1" i="0" dirty="0" err="1">
                <a:solidFill>
                  <a:srgbClr val="FFDE17"/>
                </a:solidFill>
                <a:effectLst/>
                <a:latin typeface="YAFdJj8NdaU 0"/>
              </a:rPr>
              <a:t>Hackor</a:t>
            </a:r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"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$AttackerName3 = "</a:t>
            </a:r>
            <a:r>
              <a:rPr lang="en-GB" b="1" i="0" dirty="0" err="1">
                <a:solidFill>
                  <a:srgbClr val="FFDE17"/>
                </a:solidFill>
                <a:effectLst/>
                <a:latin typeface="YAFdJj8NdaU 0"/>
              </a:rPr>
              <a:t>Hax</a:t>
            </a:r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"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condition: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any of them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  <a:p>
            <a:r>
              <a:rPr lang="en-GB" b="1" i="0" dirty="0">
                <a:solidFill>
                  <a:srgbClr val="FFDE17"/>
                </a:solidFill>
                <a:effectLst/>
                <a:latin typeface="YAFdJj8NdaU 0"/>
              </a:rPr>
              <a:t>}</a:t>
            </a:r>
            <a:endParaRPr lang="en-GB" dirty="0">
              <a:solidFill>
                <a:srgbClr val="FFDE17"/>
              </a:solidFill>
              <a:effectLst/>
              <a:latin typeface="YAFdJj8NdaU 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1F119C-B92A-034D-9BE0-427A4F933E9D}"/>
              </a:ext>
            </a:extLst>
          </p:cNvPr>
          <p:cNvSpPr txBox="1"/>
          <p:nvPr/>
        </p:nvSpPr>
        <p:spPr>
          <a:xfrm>
            <a:off x="2047874" y="5416559"/>
            <a:ext cx="71850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K" dirty="0"/>
              <a:t>More YARA rule examples here: </a:t>
            </a:r>
            <a:r>
              <a:rPr lang="en-DK" dirty="0">
                <a:hlinkClick r:id="rId2"/>
              </a:rPr>
              <a:t>https://github.com/reversinglabs/reversinglabs-yara-rules/tree/develop</a:t>
            </a: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3318327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E376758-59B7-B3F6-86E1-D1A73FCE82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407"/>
          <a:stretch/>
        </p:blipFill>
        <p:spPr>
          <a:xfrm>
            <a:off x="-17069" y="157276"/>
            <a:ext cx="762000" cy="5443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B98FCB-4016-E934-DD84-58CFB796E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059"/>
          <a:stretch/>
        </p:blipFill>
        <p:spPr>
          <a:xfrm flipH="1">
            <a:off x="11447068" y="6092848"/>
            <a:ext cx="744932" cy="7651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14376A-B04E-AE2D-5B0E-8B71549916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"/>
          </a:blip>
          <a:srcRect r="50000"/>
          <a:stretch/>
        </p:blipFill>
        <p:spPr>
          <a:xfrm>
            <a:off x="11465370" y="4967830"/>
            <a:ext cx="650582" cy="100457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E5FB7CD-2478-CBE0-285C-A7C378D0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266" y="248768"/>
            <a:ext cx="9193634" cy="874258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rgbClr val="10171E"/>
                </a:solidFill>
                <a:latin typeface="NOVA FLAT" panose="020C0504020404060204" pitchFamily="34" charset="77"/>
              </a:rPr>
              <a:t>MISP (Malware information sharing platform)</a:t>
            </a:r>
            <a:endParaRPr lang="en-DK" sz="2800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1D1925-7728-E868-494D-375CBCFBCBBD}"/>
              </a:ext>
            </a:extLst>
          </p:cNvPr>
          <p:cNvSpPr txBox="1"/>
          <p:nvPr/>
        </p:nvSpPr>
        <p:spPr>
          <a:xfrm>
            <a:off x="859434" y="1210659"/>
            <a:ext cx="1116746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E0857"/>
                </a:solidFill>
              </a:rPr>
              <a:t> </a:t>
            </a:r>
            <a:r>
              <a:rPr lang="en-GB" b="0" i="0" dirty="0">
                <a:solidFill>
                  <a:srgbClr val="0E0857"/>
                </a:solidFill>
                <a:effectLst/>
              </a:rPr>
              <a:t>open-source threat intelligence platform 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 to facilitate the sharing of structured threat information between organizations and communities.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 security threats, including indicators of compromise (IOCs), malware samples, attack patterns, and other relevant data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 Main features include: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Information sharing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Structured data model - STIX and </a:t>
            </a:r>
            <a:r>
              <a:rPr lang="en-GB" b="0" i="0" dirty="0" err="1">
                <a:solidFill>
                  <a:srgbClr val="0E0857"/>
                </a:solidFill>
                <a:effectLst/>
              </a:rPr>
              <a:t>OpenIOC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Correlation and analysis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Integration and automation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Community collaboration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 Exhaustive list =&gt; https://</a:t>
            </a:r>
            <a:r>
              <a:rPr lang="en-GB" b="0" i="0" dirty="0" err="1">
                <a:solidFill>
                  <a:srgbClr val="0E0857"/>
                </a:solidFill>
                <a:effectLst/>
              </a:rPr>
              <a:t>www.misp-project.org</a:t>
            </a:r>
            <a:r>
              <a:rPr lang="en-GB" b="0" i="0" dirty="0">
                <a:solidFill>
                  <a:srgbClr val="0E0857"/>
                </a:solidFill>
                <a:effectLst/>
              </a:rPr>
              <a:t>/feeds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B408A090-F51B-AABC-DBAF-92AD9AD06B0F}"/>
              </a:ext>
            </a:extLst>
          </p:cNvPr>
          <p:cNvSpPr/>
          <p:nvPr/>
        </p:nvSpPr>
        <p:spPr>
          <a:xfrm>
            <a:off x="9431039" y="3923857"/>
            <a:ext cx="2760961" cy="2810105"/>
          </a:xfrm>
          <a:custGeom>
            <a:avLst/>
            <a:gdLst/>
            <a:ahLst/>
            <a:cxnLst/>
            <a:rect l="l" t="t" r="r" b="b"/>
            <a:pathLst>
              <a:path w="3862848" h="3570322">
                <a:moveTo>
                  <a:pt x="0" y="0"/>
                </a:moveTo>
                <a:lnTo>
                  <a:pt x="3862849" y="0"/>
                </a:lnTo>
                <a:lnTo>
                  <a:pt x="3862849" y="3570322"/>
                </a:lnTo>
                <a:lnTo>
                  <a:pt x="0" y="35703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614200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4284D-AC25-24C6-F336-935ACA75E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Malware challenge –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7244D-89AE-32B4-2453-F75899A74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DK" dirty="0">
                <a:solidFill>
                  <a:srgbClr val="FF0000"/>
                </a:solidFill>
              </a:rPr>
              <a:t>ENTROPIA AT ITS FINEST</a:t>
            </a:r>
          </a:p>
          <a:p>
            <a:r>
              <a:rPr lang="en-DK" dirty="0"/>
              <a:t>Hint</a:t>
            </a:r>
          </a:p>
          <a:p>
            <a:pPr lvl="1"/>
            <a:r>
              <a:rPr lang="en-GB" dirty="0"/>
              <a:t>U</a:t>
            </a:r>
            <a:r>
              <a:rPr lang="en-DK" dirty="0"/>
              <a:t>se RADARE2 and look at the entropy of the file</a:t>
            </a:r>
          </a:p>
          <a:p>
            <a:pPr lvl="1"/>
            <a:r>
              <a:rPr lang="en-DK" dirty="0"/>
              <a:t>Look into the section which has the highest entropy to find the flag</a:t>
            </a:r>
          </a:p>
        </p:txBody>
      </p:sp>
    </p:spTree>
    <p:extLst>
      <p:ext uri="{BB962C8B-B14F-4D97-AF65-F5344CB8AC3E}">
        <p14:creationId xmlns:p14="http://schemas.microsoft.com/office/powerpoint/2010/main" val="2689702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E376758-59B7-B3F6-86E1-D1A73FCE82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407"/>
          <a:stretch/>
        </p:blipFill>
        <p:spPr>
          <a:xfrm>
            <a:off x="11430000" y="157276"/>
            <a:ext cx="762000" cy="5443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B98FCB-4016-E934-DD84-58CFB796E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059"/>
          <a:stretch/>
        </p:blipFill>
        <p:spPr>
          <a:xfrm flipH="1">
            <a:off x="-1" y="6092848"/>
            <a:ext cx="744932" cy="7651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14376A-B04E-AE2D-5B0E-8B71549916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"/>
          </a:blip>
          <a:srcRect r="50000"/>
          <a:stretch/>
        </p:blipFill>
        <p:spPr>
          <a:xfrm>
            <a:off x="108241" y="4967830"/>
            <a:ext cx="650582" cy="100457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E5FB7CD-2478-CBE0-285C-A7C378D0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9963" y="2110840"/>
            <a:ext cx="3949637" cy="874258"/>
          </a:xfrm>
        </p:spPr>
        <p:txBody>
          <a:bodyPr>
            <a:normAutofit/>
          </a:bodyPr>
          <a:lstStyle/>
          <a:p>
            <a:r>
              <a:rPr lang="en-GB" b="0" i="0" u="none" strike="noStrike" dirty="0">
                <a:solidFill>
                  <a:srgbClr val="10171E"/>
                </a:solidFill>
                <a:effectLst/>
                <a:latin typeface="NOVA FLAT" panose="020C0504020404060204" pitchFamily="34" charset="77"/>
              </a:rPr>
              <a:t>Shreyas Srinivasa</a:t>
            </a:r>
            <a:endParaRPr lang="en-DK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pic>
        <p:nvPicPr>
          <p:cNvPr id="8" name="Picture 7" descr="A logo of a university&#10;&#10;Description automatically generated">
            <a:extLst>
              <a:ext uri="{FF2B5EF4-FFF2-40B4-BE49-F238E27FC236}">
                <a16:creationId xmlns:a16="http://schemas.microsoft.com/office/drawing/2014/main" id="{F7434A52-3C30-0D92-7531-E909A82282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2740" y="2878987"/>
            <a:ext cx="1446519" cy="169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7652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5E268-256A-0890-D681-8D0198781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0058" y="1921671"/>
            <a:ext cx="7429500" cy="1725539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10171E"/>
                </a:solidFill>
                <a:latin typeface="NOVA FLAT" panose="020C0504020404060204" pitchFamily="34" charset="77"/>
              </a:rPr>
              <a:t>Find out more</a:t>
            </a:r>
            <a:endParaRPr lang="en-DK" sz="4000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5D123C-BBBB-BC0B-1BD6-BEC718C31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80058" y="3647210"/>
            <a:ext cx="7429500" cy="760809"/>
          </a:xfrm>
        </p:spPr>
        <p:txBody>
          <a:bodyPr>
            <a:noAutofit/>
          </a:bodyPr>
          <a:lstStyle/>
          <a:p>
            <a:r>
              <a:rPr lang="en-GB" sz="4200" cap="none" dirty="0">
                <a:solidFill>
                  <a:schemeClr val="tx2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https://gamess.dk/</a:t>
            </a:r>
            <a:endParaRPr lang="en-DK" sz="4200" cap="none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B299BBA-EA82-A0C7-F436-F1854FAFCCA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54699" y="5693616"/>
            <a:ext cx="2377665" cy="87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475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14376A-B04E-AE2D-5B0E-8B71549916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</a:blip>
          <a:srcRect r="50000"/>
          <a:stretch/>
        </p:blipFill>
        <p:spPr>
          <a:xfrm>
            <a:off x="11285487" y="5590328"/>
            <a:ext cx="650582" cy="100457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E5FB7CD-2478-CBE0-285C-A7C378D0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48" y="583066"/>
            <a:ext cx="6110868" cy="874258"/>
          </a:xfrm>
        </p:spPr>
        <p:txBody>
          <a:bodyPr>
            <a:normAutofit/>
          </a:bodyPr>
          <a:lstStyle/>
          <a:p>
            <a:r>
              <a:rPr lang="en-GB" b="0" i="0" u="none" strike="noStrike" dirty="0">
                <a:solidFill>
                  <a:srgbClr val="10171E"/>
                </a:solidFill>
                <a:effectLst/>
                <a:latin typeface="NOVA FLAT" panose="020C0504020404060204" pitchFamily="34" charset="77"/>
              </a:rPr>
              <a:t>Who is behind</a:t>
            </a:r>
            <a:endParaRPr lang="en-DK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pic>
        <p:nvPicPr>
          <p:cNvPr id="2" name="Content Placeholder 84">
            <a:extLst>
              <a:ext uri="{FF2B5EF4-FFF2-40B4-BE49-F238E27FC236}">
                <a16:creationId xmlns:a16="http://schemas.microsoft.com/office/drawing/2014/main" id="{0133EEBC-24A5-8826-25F1-47AB1AF873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54887" y="570366"/>
            <a:ext cx="1853625" cy="685958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CDD8FD4-A8E0-FBDE-F7CF-6350D9F9EB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8174" y="5198427"/>
            <a:ext cx="2255652" cy="123158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FDD2126-6786-B8B2-6532-AFB9C6E6F090}"/>
              </a:ext>
            </a:extLst>
          </p:cNvPr>
          <p:cNvSpPr txBox="1">
            <a:spLocks/>
          </p:cNvSpPr>
          <p:nvPr/>
        </p:nvSpPr>
        <p:spPr>
          <a:xfrm>
            <a:off x="3398257" y="1483778"/>
            <a:ext cx="5395486" cy="6286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200" cap="none" dirty="0">
                <a:solidFill>
                  <a:srgbClr val="10171E"/>
                </a:solidFill>
                <a:latin typeface="NOVA FLAT" panose="020C0504020404060204" pitchFamily="34" charset="77"/>
              </a:rPr>
              <a:t>Partners behind the project</a:t>
            </a:r>
            <a:endParaRPr lang="en-DK" sz="2200" cap="none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BBBDC6F-F55E-28FF-624D-4077299B59E9}"/>
              </a:ext>
            </a:extLst>
          </p:cNvPr>
          <p:cNvSpPr txBox="1">
            <a:spLocks/>
          </p:cNvSpPr>
          <p:nvPr/>
        </p:nvSpPr>
        <p:spPr>
          <a:xfrm>
            <a:off x="3283956" y="3220702"/>
            <a:ext cx="5395486" cy="6286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200" cap="none" dirty="0">
                <a:solidFill>
                  <a:srgbClr val="10171E"/>
                </a:solidFill>
                <a:latin typeface="NOVA FLAT" panose="020C0504020404060204" pitchFamily="34" charset="77"/>
              </a:rPr>
              <a:t>Collaborators</a:t>
            </a:r>
            <a:endParaRPr lang="en-DK" sz="2200" cap="none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8465BD6-CB86-D119-D7CF-273C87E3EE46}"/>
              </a:ext>
            </a:extLst>
          </p:cNvPr>
          <p:cNvSpPr txBox="1">
            <a:spLocks/>
          </p:cNvSpPr>
          <p:nvPr/>
        </p:nvSpPr>
        <p:spPr>
          <a:xfrm>
            <a:off x="3398257" y="4599768"/>
            <a:ext cx="5395486" cy="6286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200" cap="none" dirty="0">
                <a:solidFill>
                  <a:srgbClr val="10171E"/>
                </a:solidFill>
                <a:latin typeface="NOVA FLAT" panose="020C0504020404060204" pitchFamily="34" charset="77"/>
              </a:rPr>
              <a:t>Supported by</a:t>
            </a:r>
            <a:endParaRPr lang="en-DK" sz="2200" cap="none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68EB102-6D2D-0BAE-EB7A-762C1DC817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23826" y="3948950"/>
            <a:ext cx="1016906" cy="40676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D99ADD5-3625-9E09-9B48-718581339C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95638" y="3852650"/>
            <a:ext cx="1257656" cy="50306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466DC5B-237D-6178-68B9-3C3263AA41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87222" y="3923186"/>
            <a:ext cx="1219480" cy="4877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C9FF7CA-FD4D-EAEB-97BE-E05CC7EC9AD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0085" y="3945206"/>
            <a:ext cx="1197282" cy="47891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8C5A3B7-D4B5-3F8A-D96A-5680B4E450A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88248" y="2304869"/>
            <a:ext cx="1419855" cy="56794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19EFB69-3555-5CF1-2493-15A5CA1F961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93394" y="2250158"/>
            <a:ext cx="1774780" cy="70991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DFBF934-D987-8992-B6F6-8CFD7492FC3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81277" y="2231259"/>
            <a:ext cx="1800844" cy="72033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8E168F8-856B-C5E3-374A-0A1FD473C8D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88335" y="2259338"/>
            <a:ext cx="1691107" cy="67644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68166D2-9452-4543-9476-BE0E6A7270C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976761" y="2320217"/>
            <a:ext cx="895409" cy="53724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F2187CD-0D8D-C59F-B6F2-46FB58434D2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94773" y="3849341"/>
            <a:ext cx="1373852" cy="54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0832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017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1748-7C14-99F1-5647-4697F39D9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0061" y="588971"/>
            <a:ext cx="6438359" cy="1108928"/>
          </a:xfrm>
        </p:spPr>
        <p:txBody>
          <a:bodyPr/>
          <a:lstStyle/>
          <a:p>
            <a:r>
              <a:rPr lang="en-DK" dirty="0">
                <a:latin typeface="NOVA FLAT" panose="020C0504020404060204" pitchFamily="34" charset="77"/>
              </a:rPr>
              <a:t>W</a:t>
            </a:r>
            <a:r>
              <a:rPr lang="en-GB" dirty="0">
                <a:latin typeface="NOVA FLAT" panose="020C0504020404060204" pitchFamily="34" charset="77"/>
              </a:rPr>
              <a:t>h</a:t>
            </a:r>
            <a:r>
              <a:rPr lang="en-DK" dirty="0">
                <a:latin typeface="NOVA FLAT" panose="020C0504020404060204" pitchFamily="34" charset="77"/>
              </a:rPr>
              <a:t>o is behind</a:t>
            </a:r>
          </a:p>
        </p:txBody>
      </p:sp>
      <p:pic>
        <p:nvPicPr>
          <p:cNvPr id="85" name="Content Placeholder 84">
            <a:extLst>
              <a:ext uri="{FF2B5EF4-FFF2-40B4-BE49-F238E27FC236}">
                <a16:creationId xmlns:a16="http://schemas.microsoft.com/office/drawing/2014/main" id="{284CA913-3488-3303-69C9-20453DC561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1" y="556073"/>
            <a:ext cx="2218834" cy="821107"/>
          </a:xfr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C69B5A55-46C7-747C-D5E3-55D38DC985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r="50000"/>
          <a:stretch/>
        </p:blipFill>
        <p:spPr>
          <a:xfrm>
            <a:off x="11097565" y="5590328"/>
            <a:ext cx="650582" cy="1004575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705DC8BA-4FC9-7475-30A8-FCE54A9005E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3288"/>
          <a:stretch/>
        </p:blipFill>
        <p:spPr>
          <a:xfrm>
            <a:off x="2380061" y="3429001"/>
            <a:ext cx="6438359" cy="1280547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C72668B2-E994-D99A-2EA9-53DB0EC702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9646" y="4777071"/>
            <a:ext cx="1489482" cy="8132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880EA5-60EB-0C5E-B955-2ED6559475A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3288"/>
          <a:stretch/>
        </p:blipFill>
        <p:spPr>
          <a:xfrm>
            <a:off x="2380061" y="2177798"/>
            <a:ext cx="6438359" cy="128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97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13E5859-B092-E005-0335-3BB979CDD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6099" y="5294163"/>
            <a:ext cx="1877662" cy="12017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94C056-012C-3771-71FE-41BB1AAB2A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4059"/>
          <a:stretch/>
        </p:blipFill>
        <p:spPr>
          <a:xfrm flipH="1">
            <a:off x="-1" y="6092848"/>
            <a:ext cx="744932" cy="765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70B1E3-963E-4977-6D33-4087339FF4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"/>
          </a:blip>
          <a:srcRect r="50000"/>
          <a:stretch/>
        </p:blipFill>
        <p:spPr>
          <a:xfrm>
            <a:off x="94349" y="4981043"/>
            <a:ext cx="650582" cy="1004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73845A-D43F-3FA3-11A1-5427DFDF5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48" y="583066"/>
            <a:ext cx="7557740" cy="87425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b="0" i="0" u="none" strike="noStrike" dirty="0">
                <a:solidFill>
                  <a:srgbClr val="10171E"/>
                </a:solidFill>
                <a:effectLst/>
                <a:latin typeface="NOVA FLAT" panose="020C0504020404060204" pitchFamily="34" charset="77"/>
              </a:rPr>
              <a:t>What are the main takeaways for this content? </a:t>
            </a:r>
            <a:endParaRPr lang="en-DK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56786B-4943-2A6A-FB5D-50B5CB7EF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648" y="1761057"/>
            <a:ext cx="8582999" cy="3953942"/>
          </a:xfrm>
        </p:spPr>
        <p:txBody>
          <a:bodyPr>
            <a:normAutofit/>
          </a:bodyPr>
          <a:lstStyle/>
          <a:p>
            <a:r>
              <a:rPr lang="en-GB" sz="2000" dirty="0">
                <a:solidFill>
                  <a:srgbClr val="10171E"/>
                </a:solidFill>
              </a:rPr>
              <a:t>Understand what is Malware</a:t>
            </a:r>
          </a:p>
          <a:p>
            <a:r>
              <a:rPr lang="en-GB" sz="2000" dirty="0">
                <a:solidFill>
                  <a:srgbClr val="10171E"/>
                </a:solidFill>
              </a:rPr>
              <a:t>Malware types and characteristics</a:t>
            </a:r>
          </a:p>
          <a:p>
            <a:r>
              <a:rPr lang="en-GB" sz="2000" dirty="0">
                <a:solidFill>
                  <a:srgbClr val="10171E"/>
                </a:solidFill>
              </a:rPr>
              <a:t>Introduction to analysing malware with static and dynamic analysis</a:t>
            </a:r>
          </a:p>
          <a:p>
            <a:r>
              <a:rPr lang="en-GB" sz="2000" dirty="0">
                <a:solidFill>
                  <a:srgbClr val="10171E"/>
                </a:solidFill>
              </a:rPr>
              <a:t>Tools</a:t>
            </a:r>
            <a:endParaRPr lang="en-DK" sz="2000" dirty="0">
              <a:solidFill>
                <a:srgbClr val="10171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661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C3419-A45E-CE15-2309-F33975671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malware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A2E2F4-FA65-5C82-40AC-A4F9106D4E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</a:t>
            </a:r>
            <a:r>
              <a:rPr lang="en-DK" dirty="0"/>
              <a:t>n introduction</a:t>
            </a:r>
          </a:p>
        </p:txBody>
      </p:sp>
    </p:spTree>
    <p:extLst>
      <p:ext uri="{BB962C8B-B14F-4D97-AF65-F5344CB8AC3E}">
        <p14:creationId xmlns:p14="http://schemas.microsoft.com/office/powerpoint/2010/main" val="4023673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E376758-59B7-B3F6-86E1-D1A73FCE82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407"/>
          <a:stretch/>
        </p:blipFill>
        <p:spPr>
          <a:xfrm>
            <a:off x="11430000" y="157276"/>
            <a:ext cx="762000" cy="5443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B98FCB-4016-E934-DD84-58CFB796E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059"/>
          <a:stretch/>
        </p:blipFill>
        <p:spPr>
          <a:xfrm flipH="1">
            <a:off x="-1" y="6092848"/>
            <a:ext cx="744932" cy="7651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14376A-B04E-AE2D-5B0E-8B71549916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"/>
          </a:blip>
          <a:srcRect r="50000"/>
          <a:stretch/>
        </p:blipFill>
        <p:spPr>
          <a:xfrm>
            <a:off x="108241" y="4967830"/>
            <a:ext cx="650582" cy="100457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E5FB7CD-2478-CBE0-285C-A7C378D0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848" y="290966"/>
            <a:ext cx="6110868" cy="87425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10171E"/>
                </a:solidFill>
                <a:latin typeface="NOVA FLAT" panose="020C0504020404060204" pitchFamily="34" charset="77"/>
              </a:rPr>
              <a:t>What is Malware?</a:t>
            </a:r>
            <a:endParaRPr lang="en-DK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FF6CD92A-2A1B-4AA1-B485-642FB797A7AA}"/>
              </a:ext>
            </a:extLst>
          </p:cNvPr>
          <p:cNvSpPr txBox="1">
            <a:spLocks/>
          </p:cNvSpPr>
          <p:nvPr/>
        </p:nvSpPr>
        <p:spPr>
          <a:xfrm>
            <a:off x="1257648" y="1507058"/>
            <a:ext cx="8582999" cy="45318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Simply put - “</a:t>
            </a:r>
            <a:r>
              <a:rPr lang="en-GB" b="1" i="0" dirty="0">
                <a:solidFill>
                  <a:srgbClr val="0E0857"/>
                </a:solidFill>
                <a:effectLst/>
              </a:rPr>
              <a:t>Malicious Software</a:t>
            </a:r>
            <a:r>
              <a:rPr lang="en-GB" b="0" i="0" dirty="0">
                <a:solidFill>
                  <a:srgbClr val="0E0857"/>
                </a:solidFill>
                <a:effectLst/>
              </a:rPr>
              <a:t>”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Intentionally designed with a </a:t>
            </a:r>
            <a:r>
              <a:rPr lang="en-GB" b="1" i="0" dirty="0">
                <a:solidFill>
                  <a:srgbClr val="0E0857"/>
                </a:solidFill>
                <a:effectLst/>
              </a:rPr>
              <a:t>strategy to inflict damage</a:t>
            </a:r>
            <a:r>
              <a:rPr lang="en-GB" b="0" i="0" dirty="0">
                <a:solidFill>
                  <a:srgbClr val="0E0857"/>
                </a:solidFill>
                <a:effectLst/>
              </a:rPr>
              <a:t> or disrupt, steal, exploit the target with/without unauthorized access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with unauthorized access Ex: spyware, ransomware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without unauthorized access Ex: adware, PUP (potentially unwanted programs)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Malware </a:t>
            </a:r>
            <a:r>
              <a:rPr lang="en-GB" b="1" i="0" dirty="0">
                <a:solidFill>
                  <a:srgbClr val="0E0857"/>
                </a:solidFill>
                <a:effectLst/>
              </a:rPr>
              <a:t>compromises the confidentiality, integrity or the availability</a:t>
            </a:r>
            <a:r>
              <a:rPr lang="en-GB" b="0" i="0" dirty="0">
                <a:solidFill>
                  <a:srgbClr val="0E0857"/>
                </a:solidFill>
                <a:effectLst/>
              </a:rPr>
              <a:t> of the system by exploiting existing vulnerabilities in a system or by creating new ones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Examples - </a:t>
            </a:r>
            <a:r>
              <a:rPr lang="en-GB" b="0" i="0" dirty="0">
                <a:solidFill>
                  <a:srgbClr val="FF0000"/>
                </a:solidFill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ILOVEYOU</a:t>
            </a:r>
            <a:r>
              <a:rPr lang="en-GB" b="0" i="0" dirty="0">
                <a:solidFill>
                  <a:srgbClr val="FF0000"/>
                </a:solidFill>
                <a:effectLst/>
              </a:rPr>
              <a:t>, </a:t>
            </a:r>
            <a:r>
              <a:rPr lang="en-GB" b="0" i="0" dirty="0">
                <a:solidFill>
                  <a:srgbClr val="FF0000"/>
                </a:solidFill>
                <a:effectLst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Conficker</a:t>
            </a:r>
            <a:r>
              <a:rPr lang="en-GB" b="0" i="0" dirty="0">
                <a:solidFill>
                  <a:srgbClr val="FF0000"/>
                </a:solidFill>
                <a:effectLst/>
              </a:rPr>
              <a:t>, </a:t>
            </a:r>
            <a:r>
              <a:rPr lang="en-GB" b="0" i="0" dirty="0">
                <a:solidFill>
                  <a:srgbClr val="FF0000"/>
                </a:solidFill>
                <a:effectLst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Zeus</a:t>
            </a:r>
            <a:r>
              <a:rPr lang="en-GB" b="0" i="0" dirty="0">
                <a:solidFill>
                  <a:srgbClr val="FF0000"/>
                </a:solidFill>
                <a:effectLst/>
              </a:rPr>
              <a:t>, </a:t>
            </a:r>
            <a:r>
              <a:rPr lang="en-GB" b="0" i="0" dirty="0">
                <a:solidFill>
                  <a:srgbClr val="FF0000"/>
                </a:solidFill>
                <a:effectLst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FinFisher</a:t>
            </a:r>
            <a:r>
              <a:rPr lang="en-GB" b="0" i="0" dirty="0">
                <a:solidFill>
                  <a:srgbClr val="FF0000"/>
                </a:solidFill>
                <a:effectLst/>
              </a:rPr>
              <a:t>, </a:t>
            </a:r>
            <a:r>
              <a:rPr lang="en-GB" b="0" i="0" dirty="0">
                <a:solidFill>
                  <a:srgbClr val="FF0000"/>
                </a:solidFill>
                <a:effectLst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WannaCry</a:t>
            </a:r>
            <a:r>
              <a:rPr lang="en-GB" b="0" i="0" dirty="0">
                <a:solidFill>
                  <a:srgbClr val="FF0000"/>
                </a:solidFill>
                <a:effectLst/>
              </a:rPr>
              <a:t>, </a:t>
            </a:r>
            <a:r>
              <a:rPr lang="en-GB" b="0" i="0" dirty="0">
                <a:solidFill>
                  <a:srgbClr val="FF0000"/>
                </a:solidFill>
                <a:effectLst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SuperFish</a:t>
            </a:r>
            <a:r>
              <a:rPr lang="en-GB" b="0" i="0" dirty="0">
                <a:solidFill>
                  <a:srgbClr val="FF0000"/>
                </a:solidFill>
                <a:effectLst/>
              </a:rPr>
              <a:t>, </a:t>
            </a:r>
            <a:r>
              <a:rPr lang="en-GB" b="0" i="0" dirty="0">
                <a:solidFill>
                  <a:srgbClr val="FF0000"/>
                </a:solidFill>
                <a:effectLst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Stuxnet</a:t>
            </a:r>
            <a:r>
              <a:rPr lang="en-GB" b="0" i="0" dirty="0">
                <a:solidFill>
                  <a:srgbClr val="FF0000"/>
                </a:solidFill>
                <a:effectLst/>
              </a:rPr>
              <a:t>, </a:t>
            </a:r>
            <a:r>
              <a:rPr lang="en-GB" b="0" i="0" dirty="0">
                <a:solidFill>
                  <a:srgbClr val="FF0000"/>
                </a:solidFill>
                <a:effectLst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HawkEye</a:t>
            </a:r>
            <a:endParaRPr lang="en-GB" dirty="0">
              <a:solidFill>
                <a:srgbClr val="FF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857"/>
                </a:solidFill>
                <a:effectLst/>
              </a:rPr>
              <a:t>Variants - Traditional, Polymorphic, Metamorphic, Fileless</a:t>
            </a: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DK" dirty="0">
              <a:solidFill>
                <a:srgbClr val="10171E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CBFFFB-F860-2592-B780-837A7BE0B57A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DK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A978B6-D7E0-AA67-B407-1C55A13DE110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039173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E376758-59B7-B3F6-86E1-D1A73FCE82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407"/>
          <a:stretch/>
        </p:blipFill>
        <p:spPr>
          <a:xfrm>
            <a:off x="-17069" y="157276"/>
            <a:ext cx="762000" cy="5443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B98FCB-4016-E934-DD84-58CFB796E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059"/>
          <a:stretch/>
        </p:blipFill>
        <p:spPr>
          <a:xfrm flipH="1">
            <a:off x="11447068" y="6092848"/>
            <a:ext cx="744932" cy="7651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14376A-B04E-AE2D-5B0E-8B71549916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"/>
          </a:blip>
          <a:srcRect r="50000"/>
          <a:stretch/>
        </p:blipFill>
        <p:spPr>
          <a:xfrm>
            <a:off x="11465370" y="4967830"/>
            <a:ext cx="650582" cy="100457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E5FB7CD-2478-CBE0-285C-A7C378D0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48" y="583066"/>
            <a:ext cx="6110868" cy="874258"/>
          </a:xfrm>
        </p:spPr>
        <p:txBody>
          <a:bodyPr>
            <a:normAutofit/>
          </a:bodyPr>
          <a:lstStyle/>
          <a:p>
            <a:r>
              <a:rPr lang="en-GB" b="0" i="0" u="none" strike="noStrike" dirty="0">
                <a:solidFill>
                  <a:srgbClr val="10171E"/>
                </a:solidFill>
                <a:effectLst/>
                <a:latin typeface="NOVA FLAT" panose="020C0504020404060204" pitchFamily="34" charset="77"/>
              </a:rPr>
              <a:t>Malware categories</a:t>
            </a:r>
            <a:endParaRPr lang="en-DK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FF6CD92A-2A1B-4AA1-B485-642FB797A7AA}"/>
              </a:ext>
            </a:extLst>
          </p:cNvPr>
          <p:cNvSpPr txBox="1">
            <a:spLocks/>
          </p:cNvSpPr>
          <p:nvPr/>
        </p:nvSpPr>
        <p:spPr>
          <a:xfrm>
            <a:off x="1257648" y="1561033"/>
            <a:ext cx="10591452" cy="4411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rgbClr val="0E0857"/>
                </a:solidFill>
                <a:effectLst/>
              </a:rPr>
              <a:t>Backdoor</a:t>
            </a:r>
            <a:r>
              <a:rPr lang="en-GB" sz="1600" b="0" i="0" dirty="0">
                <a:solidFill>
                  <a:srgbClr val="0E0857"/>
                </a:solidFill>
                <a:effectLst/>
              </a:rPr>
              <a:t> - Malicious code that installs itself onto a computer to allow the attacker access, Ex: </a:t>
            </a:r>
            <a:r>
              <a:rPr lang="en-GB" sz="1600" b="0" i="0" dirty="0">
                <a:solidFill>
                  <a:srgbClr val="FF0000"/>
                </a:solidFill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PoisonIvy</a:t>
            </a:r>
            <a:endParaRPr lang="en-GB" sz="1600" dirty="0">
              <a:solidFill>
                <a:srgbClr val="FF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rgbClr val="0E0857"/>
                </a:solidFill>
                <a:effectLst/>
              </a:rPr>
              <a:t>Botnet</a:t>
            </a:r>
            <a:r>
              <a:rPr lang="en-GB" sz="1600" b="0" i="0" dirty="0">
                <a:solidFill>
                  <a:srgbClr val="0E0857"/>
                </a:solidFill>
                <a:effectLst/>
              </a:rPr>
              <a:t> - Attacker controls infected systems with C&amp;C, Ex: </a:t>
            </a:r>
            <a:r>
              <a:rPr lang="en-GB" sz="1600" b="0" i="0" dirty="0">
                <a:solidFill>
                  <a:srgbClr val="FF0000"/>
                </a:solidFill>
                <a:effectLst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Mirai botnet</a:t>
            </a:r>
            <a:endParaRPr lang="en-GB" sz="1600" dirty="0">
              <a:solidFill>
                <a:srgbClr val="FF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rgbClr val="0E0857"/>
                </a:solidFill>
                <a:effectLst/>
              </a:rPr>
              <a:t>Downloader</a:t>
            </a:r>
            <a:r>
              <a:rPr lang="en-GB" sz="1600" b="0" i="0" dirty="0">
                <a:solidFill>
                  <a:srgbClr val="0E0857"/>
                </a:solidFill>
                <a:effectLst/>
              </a:rPr>
              <a:t> - Malicious code that exists only to download other malicious code. Ex: </a:t>
            </a:r>
            <a:r>
              <a:rPr lang="en-GB" sz="1600" b="0" i="0" dirty="0">
                <a:solidFill>
                  <a:srgbClr val="FF0000"/>
                </a:solidFill>
                <a:effectLst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Pony</a:t>
            </a:r>
            <a:endParaRPr lang="en-GB" sz="1600" dirty="0">
              <a:solidFill>
                <a:srgbClr val="FF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rgbClr val="0E0857"/>
                </a:solidFill>
                <a:effectLst/>
              </a:rPr>
              <a:t>Information-stealer malware</a:t>
            </a:r>
            <a:r>
              <a:rPr lang="en-GB" sz="1600" b="0" i="0" dirty="0">
                <a:solidFill>
                  <a:srgbClr val="0E0857"/>
                </a:solidFill>
                <a:effectLst/>
              </a:rPr>
              <a:t> - collects information from a victim’s computer and usually sends it to the attacker, Ex: </a:t>
            </a:r>
            <a:r>
              <a:rPr lang="en-GB" sz="1600" b="0" i="0" dirty="0">
                <a:solidFill>
                  <a:srgbClr val="FF0000"/>
                </a:solidFill>
                <a:effectLst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Dridex</a:t>
            </a:r>
            <a:endParaRPr lang="en-GB" sz="1600" dirty="0">
              <a:solidFill>
                <a:srgbClr val="FF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rgbClr val="0E0857"/>
                </a:solidFill>
                <a:effectLst/>
              </a:rPr>
              <a:t>Launcher</a:t>
            </a:r>
            <a:r>
              <a:rPr lang="en-GB" sz="1600" b="0" i="0" dirty="0">
                <a:solidFill>
                  <a:srgbClr val="0E0857"/>
                </a:solidFill>
                <a:effectLst/>
              </a:rPr>
              <a:t> - Malicious program used to launch other malicious programs. Ex: </a:t>
            </a:r>
            <a:r>
              <a:rPr lang="en-GB" sz="1600" b="0" i="0" dirty="0">
                <a:solidFill>
                  <a:srgbClr val="FF0000"/>
                </a:solidFill>
                <a:effectLst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Emotet</a:t>
            </a:r>
            <a:endParaRPr lang="en-GB" sz="1600" dirty="0">
              <a:solidFill>
                <a:srgbClr val="FF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rgbClr val="0E0857"/>
                </a:solidFill>
                <a:effectLst/>
              </a:rPr>
              <a:t>Rootkit</a:t>
            </a:r>
            <a:r>
              <a:rPr lang="en-GB" sz="1600" b="0" i="0" dirty="0">
                <a:solidFill>
                  <a:srgbClr val="0E0857"/>
                </a:solidFill>
                <a:effectLst/>
              </a:rPr>
              <a:t> - Malicious code designed to conceal the existence of other code, usually paired with backdoors, Ex: </a:t>
            </a:r>
            <a:r>
              <a:rPr lang="en-GB" sz="1600" b="0" i="0" dirty="0">
                <a:solidFill>
                  <a:srgbClr val="FF0000"/>
                </a:solidFill>
                <a:effectLst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Stuxnet</a:t>
            </a:r>
            <a:endParaRPr lang="en-GB" sz="1600" dirty="0">
              <a:solidFill>
                <a:srgbClr val="FF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rgbClr val="0E0857"/>
                </a:solidFill>
                <a:effectLst/>
              </a:rPr>
              <a:t>Scareware</a:t>
            </a:r>
            <a:r>
              <a:rPr lang="en-GB" sz="1600" b="0" i="0" dirty="0">
                <a:solidFill>
                  <a:srgbClr val="0E0857"/>
                </a:solidFill>
                <a:effectLst/>
              </a:rPr>
              <a:t> - Malware designed to frighten an infected user into buying something, Ex: </a:t>
            </a:r>
            <a:r>
              <a:rPr lang="en-GB" sz="1600" b="0" i="0" dirty="0">
                <a:solidFill>
                  <a:srgbClr val="FF0000"/>
                </a:solidFill>
                <a:effectLst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FakeAV</a:t>
            </a:r>
            <a:endParaRPr lang="en-GB" sz="1600" dirty="0">
              <a:solidFill>
                <a:srgbClr val="FF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rgbClr val="0E0857"/>
                </a:solidFill>
                <a:effectLst/>
              </a:rPr>
              <a:t>Spam-sender</a:t>
            </a:r>
            <a:r>
              <a:rPr lang="en-GB" sz="1600" b="0" i="0" dirty="0">
                <a:solidFill>
                  <a:srgbClr val="0E0857"/>
                </a:solidFill>
                <a:effectLst/>
              </a:rPr>
              <a:t> - Malware that infects a user’s machine and then uses that machine to send spam. Ex: </a:t>
            </a:r>
            <a:r>
              <a:rPr lang="en-GB" sz="1600" b="0" i="0" dirty="0">
                <a:solidFill>
                  <a:srgbClr val="FF0000"/>
                </a:solidFill>
                <a:effectLst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ILOVEYOU</a:t>
            </a:r>
            <a:endParaRPr lang="en-GB" sz="1600" dirty="0">
              <a:solidFill>
                <a:srgbClr val="FF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rgbClr val="0E0857"/>
                </a:solidFill>
                <a:effectLst/>
              </a:rPr>
              <a:t>Worm or virus</a:t>
            </a:r>
            <a:r>
              <a:rPr lang="en-GB" sz="1600" b="0" i="0" dirty="0">
                <a:solidFill>
                  <a:srgbClr val="0E0857"/>
                </a:solidFill>
                <a:effectLst/>
              </a:rPr>
              <a:t> - Malicious code that can copy itself and infect additional computers Ex: </a:t>
            </a:r>
            <a:r>
              <a:rPr lang="en-GB" sz="1600" b="0" i="0" dirty="0">
                <a:solidFill>
                  <a:srgbClr val="FF0000"/>
                </a:solidFill>
                <a:effectLst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Conficker</a:t>
            </a:r>
            <a:endParaRPr lang="en-GB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461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4A0AB4-41C0-44A7-BF30-4042CBB5E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24" y="354563"/>
            <a:ext cx="11962752" cy="48230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3085D01-3D26-43C4-A785-A7286FA1771B}"/>
              </a:ext>
            </a:extLst>
          </p:cNvPr>
          <p:cNvSpPr txBox="1"/>
          <p:nvPr/>
        </p:nvSpPr>
        <p:spPr>
          <a:xfrm>
            <a:off x="2781559" y="5177608"/>
            <a:ext cx="7840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K" dirty="0"/>
              <a:t>Total amount of malware and Potentially unwwanted applications growth over years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21388C-EDB8-939F-6BB4-31FF7E947015}"/>
              </a:ext>
            </a:extLst>
          </p:cNvPr>
          <p:cNvSpPr txBox="1"/>
          <p:nvPr/>
        </p:nvSpPr>
        <p:spPr>
          <a:xfrm>
            <a:off x="4734369" y="5546940"/>
            <a:ext cx="3935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src</a:t>
            </a:r>
            <a:r>
              <a:rPr lang="en-GB" dirty="0"/>
              <a:t>: </a:t>
            </a:r>
            <a:r>
              <a:rPr lang="en-GB" dirty="0">
                <a:hlinkClick r:id="rId3"/>
              </a:rPr>
              <a:t>https://</a:t>
            </a:r>
            <a:r>
              <a:rPr lang="en-GB" dirty="0" err="1">
                <a:hlinkClick r:id="rId3"/>
              </a:rPr>
              <a:t>portal.av-atlas.org</a:t>
            </a:r>
            <a:r>
              <a:rPr lang="en-GB" dirty="0">
                <a:hlinkClick r:id="rId3"/>
              </a:rPr>
              <a:t>/malware</a:t>
            </a: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169899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921388C-EDB8-939F-6BB4-31FF7E947015}"/>
              </a:ext>
            </a:extLst>
          </p:cNvPr>
          <p:cNvSpPr txBox="1"/>
          <p:nvPr/>
        </p:nvSpPr>
        <p:spPr>
          <a:xfrm>
            <a:off x="4734369" y="6194640"/>
            <a:ext cx="3935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src</a:t>
            </a:r>
            <a:r>
              <a:rPr lang="en-GB" dirty="0"/>
              <a:t>: </a:t>
            </a:r>
            <a:r>
              <a:rPr lang="en-GB" dirty="0">
                <a:hlinkClick r:id="rId2"/>
              </a:rPr>
              <a:t>https://</a:t>
            </a:r>
            <a:r>
              <a:rPr lang="en-GB" dirty="0" err="1">
                <a:hlinkClick r:id="rId2"/>
              </a:rPr>
              <a:t>portal.av-atlas.org</a:t>
            </a:r>
            <a:r>
              <a:rPr lang="en-GB" dirty="0">
                <a:hlinkClick r:id="rId2"/>
              </a:rPr>
              <a:t>/malware</a:t>
            </a:r>
            <a:endParaRPr lang="en-DK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B1C6F6-235D-5D09-F6B7-EDD7DDA1F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763" y="0"/>
            <a:ext cx="7772400" cy="53435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35A7D7-5F0F-70A6-385F-7D8A2840C06B}"/>
              </a:ext>
            </a:extLst>
          </p:cNvPr>
          <p:cNvSpPr txBox="1"/>
          <p:nvPr/>
        </p:nvSpPr>
        <p:spPr>
          <a:xfrm>
            <a:off x="4255537" y="5343524"/>
            <a:ext cx="4245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K" dirty="0"/>
              <a:t>New malware and PUA observed by second</a:t>
            </a:r>
          </a:p>
        </p:txBody>
      </p:sp>
    </p:spTree>
    <p:extLst>
      <p:ext uri="{BB962C8B-B14F-4D97-AF65-F5344CB8AC3E}">
        <p14:creationId xmlns:p14="http://schemas.microsoft.com/office/powerpoint/2010/main" val="4693236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63C5DDF42AA34ABFF3D23DB7963EA3" ma:contentTypeVersion="4" ma:contentTypeDescription="Create a new document." ma:contentTypeScope="" ma:versionID="bdd1259b553bb77ab5d401a2ceaea728">
  <xsd:schema xmlns:xsd="http://www.w3.org/2001/XMLSchema" xmlns:xs="http://www.w3.org/2001/XMLSchema" xmlns:p="http://schemas.microsoft.com/office/2006/metadata/properties" xmlns:ns2="7900c5cc-87f6-411f-9889-4e55ce197b85" targetNamespace="http://schemas.microsoft.com/office/2006/metadata/properties" ma:root="true" ma:fieldsID="9df827173f2f1bd43370b25fd8612163" ns2:_="">
    <xsd:import namespace="7900c5cc-87f6-411f-9889-4e55ce197b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00c5cc-87f6-411f-9889-4e55ce197b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24FB3B-BC15-426C-A55D-8593BCBABD27}"/>
</file>

<file path=customXml/itemProps2.xml><?xml version="1.0" encoding="utf-8"?>
<ds:datastoreItem xmlns:ds="http://schemas.openxmlformats.org/officeDocument/2006/customXml" ds:itemID="{37DCD41A-B98B-4F9D-9727-07FFBB193A6D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7900c5cc-87f6-411f-9889-4e55ce197b85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D72A613-6B26-4D56-A8A2-591DDEF43F0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1957</TotalTime>
  <Words>1703</Words>
  <Application>Microsoft Office PowerPoint</Application>
  <PresentationFormat>Widescreen</PresentationFormat>
  <Paragraphs>216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NOVA FLAT</vt:lpstr>
      <vt:lpstr>Tw Cen MT</vt:lpstr>
      <vt:lpstr>YAFdJj8NdaU 0</vt:lpstr>
      <vt:lpstr>YAFdJjTk5UU 0</vt:lpstr>
      <vt:lpstr>Circuit</vt:lpstr>
      <vt:lpstr>PowerPoint Presentation</vt:lpstr>
      <vt:lpstr>Malware analysis for beginners</vt:lpstr>
      <vt:lpstr>Shreyas Srinivasa</vt:lpstr>
      <vt:lpstr>What are the main takeaways for this content? </vt:lpstr>
      <vt:lpstr>malware</vt:lpstr>
      <vt:lpstr>What is Malware?</vt:lpstr>
      <vt:lpstr>Malware categories</vt:lpstr>
      <vt:lpstr>PowerPoint Presentation</vt:lpstr>
      <vt:lpstr>PowerPoint Presentation</vt:lpstr>
      <vt:lpstr>Malware EVOLVEMENT</vt:lpstr>
      <vt:lpstr>Malware variants</vt:lpstr>
      <vt:lpstr>Malware CHARACTERISTICS</vt:lpstr>
      <vt:lpstr>Malware analysis</vt:lpstr>
      <vt:lpstr>Malware morphology 101</vt:lpstr>
      <vt:lpstr>Malware analysis</vt:lpstr>
      <vt:lpstr>Analysis environment setup</vt:lpstr>
      <vt:lpstr>Analysis environment setup</vt:lpstr>
      <vt:lpstr>Basic static analysis</vt:lpstr>
      <vt:lpstr>static analysis</vt:lpstr>
      <vt:lpstr>OPTIONAL ACTIVITY (Windows os)</vt:lpstr>
      <vt:lpstr>OS-based executable formats</vt:lpstr>
      <vt:lpstr>ENTROPY – a measure of randomness</vt:lpstr>
      <vt:lpstr>Basic DYNAMIC analysis</vt:lpstr>
      <vt:lpstr>DYNAMIC ANALYSIS</vt:lpstr>
      <vt:lpstr>OPTIONAL ACTIVITY (Windows os)</vt:lpstr>
      <vt:lpstr>IoC and YARA</vt:lpstr>
      <vt:lpstr>YARA EXAMPLE RULES</vt:lpstr>
      <vt:lpstr>MISP (Malware information sharing platform)</vt:lpstr>
      <vt:lpstr>Malware challenge – 1</vt:lpstr>
      <vt:lpstr>Find out more</vt:lpstr>
      <vt:lpstr>Who is behind</vt:lpstr>
      <vt:lpstr>Who is behind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GameSS</dc:title>
  <dc:creator>Aurora Iulia</dc:creator>
  <cp:lastModifiedBy>Delware Hossain Imran</cp:lastModifiedBy>
  <cp:revision>6</cp:revision>
  <dcterms:created xsi:type="dcterms:W3CDTF">2023-08-18T16:21:51Z</dcterms:created>
  <dcterms:modified xsi:type="dcterms:W3CDTF">2024-09-04T07:31:19Z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0x0101005963C5DDF42AA34ABFF3D23DB7963EA3</vt:lpwstr>
  </property>
</Properties>
</file>