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4"/>
  </p:sldMasterIdLst>
  <p:notesMasterIdLst>
    <p:notesMasterId r:id="rId128"/>
  </p:notesMasterIdLst>
  <p:sldIdLst>
    <p:sldId id="256" r:id="rId5"/>
    <p:sldId id="259" r:id="rId6"/>
    <p:sldId id="261" r:id="rId7"/>
    <p:sldId id="262" r:id="rId8"/>
    <p:sldId id="284" r:id="rId9"/>
    <p:sldId id="281" r:id="rId10"/>
    <p:sldId id="273" r:id="rId11"/>
    <p:sldId id="282" r:id="rId12"/>
    <p:sldId id="1261" r:id="rId13"/>
    <p:sldId id="274" r:id="rId14"/>
    <p:sldId id="275" r:id="rId15"/>
    <p:sldId id="269" r:id="rId16"/>
    <p:sldId id="288" r:id="rId17"/>
    <p:sldId id="289" r:id="rId18"/>
    <p:sldId id="290" r:id="rId19"/>
    <p:sldId id="291" r:id="rId20"/>
    <p:sldId id="292" r:id="rId21"/>
    <p:sldId id="276" r:id="rId22"/>
    <p:sldId id="286" r:id="rId23"/>
    <p:sldId id="297" r:id="rId24"/>
    <p:sldId id="296" r:id="rId25"/>
    <p:sldId id="299" r:id="rId26"/>
    <p:sldId id="300" r:id="rId27"/>
    <p:sldId id="298" r:id="rId28"/>
    <p:sldId id="301" r:id="rId29"/>
    <p:sldId id="293" r:id="rId30"/>
    <p:sldId id="303" r:id="rId31"/>
    <p:sldId id="304" r:id="rId32"/>
    <p:sldId id="302" r:id="rId33"/>
    <p:sldId id="294" r:id="rId34"/>
    <p:sldId id="305" r:id="rId35"/>
    <p:sldId id="277" r:id="rId36"/>
    <p:sldId id="1163" r:id="rId37"/>
    <p:sldId id="1165" r:id="rId38"/>
    <p:sldId id="1164" r:id="rId39"/>
    <p:sldId id="1167" r:id="rId40"/>
    <p:sldId id="1168" r:id="rId41"/>
    <p:sldId id="1169" r:id="rId42"/>
    <p:sldId id="1166" r:id="rId43"/>
    <p:sldId id="1170" r:id="rId44"/>
    <p:sldId id="306" r:id="rId45"/>
    <p:sldId id="1172" r:id="rId46"/>
    <p:sldId id="1174" r:id="rId47"/>
    <p:sldId id="1173" r:id="rId48"/>
    <p:sldId id="1175" r:id="rId49"/>
    <p:sldId id="1178" r:id="rId50"/>
    <p:sldId id="1179" r:id="rId51"/>
    <p:sldId id="1180" r:id="rId52"/>
    <p:sldId id="1181" r:id="rId53"/>
    <p:sldId id="1183" r:id="rId54"/>
    <p:sldId id="1182" r:id="rId55"/>
    <p:sldId id="1184" r:id="rId56"/>
    <p:sldId id="1185" r:id="rId57"/>
    <p:sldId id="1171" r:id="rId58"/>
    <p:sldId id="1186" r:id="rId59"/>
    <p:sldId id="1189" r:id="rId60"/>
    <p:sldId id="1191" r:id="rId61"/>
    <p:sldId id="278" r:id="rId62"/>
    <p:sldId id="1192" r:id="rId63"/>
    <p:sldId id="1193" r:id="rId64"/>
    <p:sldId id="1194" r:id="rId65"/>
    <p:sldId id="1196" r:id="rId66"/>
    <p:sldId id="1195" r:id="rId67"/>
    <p:sldId id="1197" r:id="rId68"/>
    <p:sldId id="1198" r:id="rId69"/>
    <p:sldId id="1199" r:id="rId70"/>
    <p:sldId id="1200" r:id="rId71"/>
    <p:sldId id="279" r:id="rId72"/>
    <p:sldId id="1201" r:id="rId73"/>
    <p:sldId id="1202" r:id="rId74"/>
    <p:sldId id="1203" r:id="rId75"/>
    <p:sldId id="1204" r:id="rId76"/>
    <p:sldId id="1205" r:id="rId77"/>
    <p:sldId id="1206" r:id="rId78"/>
    <p:sldId id="1207" r:id="rId79"/>
    <p:sldId id="1208" r:id="rId80"/>
    <p:sldId id="1209" r:id="rId81"/>
    <p:sldId id="1210" r:id="rId82"/>
    <p:sldId id="1212" r:id="rId83"/>
    <p:sldId id="1211" r:id="rId84"/>
    <p:sldId id="1213" r:id="rId85"/>
    <p:sldId id="1214" r:id="rId86"/>
    <p:sldId id="1215" r:id="rId87"/>
    <p:sldId id="1216" r:id="rId88"/>
    <p:sldId id="1217" r:id="rId89"/>
    <p:sldId id="1218" r:id="rId90"/>
    <p:sldId id="1219" r:id="rId91"/>
    <p:sldId id="1220" r:id="rId92"/>
    <p:sldId id="1221" r:id="rId93"/>
    <p:sldId id="1222" r:id="rId94"/>
    <p:sldId id="1223" r:id="rId95"/>
    <p:sldId id="280" r:id="rId96"/>
    <p:sldId id="1225" r:id="rId97"/>
    <p:sldId id="285" r:id="rId98"/>
    <p:sldId id="1227" r:id="rId99"/>
    <p:sldId id="1237" r:id="rId100"/>
    <p:sldId id="1234" r:id="rId101"/>
    <p:sldId id="1229" r:id="rId102"/>
    <p:sldId id="1255" r:id="rId103"/>
    <p:sldId id="1238" r:id="rId104"/>
    <p:sldId id="1239" r:id="rId105"/>
    <p:sldId id="1230" r:id="rId106"/>
    <p:sldId id="1231" r:id="rId107"/>
    <p:sldId id="1250" r:id="rId108"/>
    <p:sldId id="1251" r:id="rId109"/>
    <p:sldId id="1248" r:id="rId110"/>
    <p:sldId id="1240" r:id="rId111"/>
    <p:sldId id="1241" r:id="rId112"/>
    <p:sldId id="1256" r:id="rId113"/>
    <p:sldId id="1253" r:id="rId114"/>
    <p:sldId id="1242" r:id="rId115"/>
    <p:sldId id="1243" r:id="rId116"/>
    <p:sldId id="1252" r:id="rId117"/>
    <p:sldId id="1254" r:id="rId118"/>
    <p:sldId id="1258" r:id="rId119"/>
    <p:sldId id="1259" r:id="rId120"/>
    <p:sldId id="1017" r:id="rId121"/>
    <p:sldId id="1246" r:id="rId122"/>
    <p:sldId id="1245" r:id="rId123"/>
    <p:sldId id="270" r:id="rId124"/>
    <p:sldId id="1244" r:id="rId125"/>
    <p:sldId id="1247" r:id="rId126"/>
    <p:sldId id="1260" r:id="rId1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A5AC"/>
    <a:srgbClr val="FBE9ED"/>
    <a:srgbClr val="ABABFF"/>
    <a:srgbClr val="FC575E"/>
    <a:srgbClr val="EA92EF"/>
    <a:srgbClr val="F2F2F2"/>
    <a:srgbClr val="10171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408"/>
    <p:restoredTop sz="79818" autoAdjust="0"/>
  </p:normalViewPr>
  <p:slideViewPr>
    <p:cSldViewPr snapToGrid="0">
      <p:cViewPr varScale="1">
        <p:scale>
          <a:sx n="72" d="100"/>
          <a:sy n="72" d="100"/>
        </p:scale>
        <p:origin x="208" y="75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presProps" Target="presProps.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viewProps" Target="view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tableStyles" Target="tableStyles.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F177E8-9685-416B-B7D3-98D7BB0E1FA4}"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CH"/>
        </a:p>
      </dgm:t>
    </dgm:pt>
    <dgm:pt modelId="{B59B2F31-DCFA-4FCB-8E3E-C97AEB27C80B}">
      <dgm:prSet phldrT="[Text]"/>
      <dgm:spPr>
        <a:xfrm>
          <a:off x="3276364" y="2160240"/>
          <a:ext cx="2808312" cy="1440160"/>
        </a:xfrm>
        <a:prstGeom prst="roundRect">
          <a:avLst/>
        </a:prstGeom>
        <a:solidFill>
          <a:srgbClr val="FFFFFF"/>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000000">
                  <a:hueOff val="0"/>
                  <a:satOff val="0"/>
                  <a:lumOff val="0"/>
                  <a:alphaOff val="0"/>
                </a:srgbClr>
              </a:solidFill>
              <a:latin typeface="Arial"/>
              <a:ea typeface="+mn-ea"/>
              <a:cs typeface="+mn-cs"/>
            </a:rPr>
            <a:t> </a:t>
          </a:r>
          <a:endParaRPr lang="en-CH" dirty="0">
            <a:solidFill>
              <a:srgbClr val="000000">
                <a:hueOff val="0"/>
                <a:satOff val="0"/>
                <a:lumOff val="0"/>
                <a:alphaOff val="0"/>
              </a:srgbClr>
            </a:solidFill>
            <a:latin typeface="Arial"/>
            <a:ea typeface="+mn-ea"/>
            <a:cs typeface="+mn-cs"/>
          </a:endParaRPr>
        </a:p>
      </dgm:t>
    </dgm:pt>
    <dgm:pt modelId="{73971EF7-C761-48DB-8B49-798A07CF1EED}" type="parTrans" cxnId="{AD179606-ECED-4564-85AF-DEAAF340EDE9}">
      <dgm:prSet/>
      <dgm:spPr/>
      <dgm:t>
        <a:bodyPr/>
        <a:lstStyle/>
        <a:p>
          <a:endParaRPr lang="en-CH"/>
        </a:p>
      </dgm:t>
    </dgm:pt>
    <dgm:pt modelId="{A2B1DBB0-26EA-4B21-BA44-0DA7AF1AC8C3}" type="sibTrans" cxnId="{AD179606-ECED-4564-85AF-DEAAF340EDE9}">
      <dgm:prSet/>
      <dgm:spPr/>
      <dgm:t>
        <a:bodyPr/>
        <a:lstStyle/>
        <a:p>
          <a:endParaRPr lang="en-CH"/>
        </a:p>
      </dgm:t>
    </dgm:pt>
    <dgm:pt modelId="{1DDC4B3A-DCB0-4B75-B383-B98CD7AD20DB}">
      <dgm:prSet phldrT="[Text]"/>
      <dgm:spPr>
        <a:xfrm rot="16200000">
          <a:off x="900100" y="-900100"/>
          <a:ext cx="2880320" cy="4680520"/>
        </a:xfrm>
        <a:prstGeom prst="round1Rect">
          <a:avLst/>
        </a:prstGeom>
        <a:solidFill>
          <a:srgbClr val="FBE9ED"/>
        </a:solidFill>
        <a:ln w="25400" cap="flat" cmpd="sng" algn="ctr">
          <a:solidFill>
            <a:srgbClr val="FFFFFF">
              <a:hueOff val="0"/>
              <a:satOff val="0"/>
              <a:lumOff val="0"/>
              <a:alphaOff val="0"/>
            </a:srgbClr>
          </a:solidFill>
          <a:prstDash val="solid"/>
        </a:ln>
        <a:effectLst/>
      </dgm:spPr>
      <dgm:t>
        <a:bodyPr/>
        <a:lstStyle/>
        <a:p>
          <a:pPr>
            <a:buNone/>
          </a:pPr>
          <a:r>
            <a:rPr lang="en-US" b="1" dirty="0">
              <a:solidFill>
                <a:srgbClr val="000000"/>
              </a:solidFill>
              <a:latin typeface="Arial"/>
              <a:ea typeface="+mn-ea"/>
              <a:cs typeface="+mn-cs"/>
            </a:rPr>
            <a:t>Memory safety</a:t>
          </a:r>
        </a:p>
        <a:p>
          <a:pPr>
            <a:buNone/>
          </a:pPr>
          <a:r>
            <a:rPr lang="en-US" dirty="0">
              <a:solidFill>
                <a:schemeClr val="bg2">
                  <a:lumMod val="60000"/>
                  <a:lumOff val="40000"/>
                </a:schemeClr>
              </a:solidFill>
              <a:latin typeface="Arial"/>
              <a:ea typeface="+mn-ea"/>
              <a:cs typeface="+mn-cs"/>
            </a:rPr>
            <a:t>ownership &amp; borrowing</a:t>
          </a:r>
          <a:endParaRPr lang="en-CH" dirty="0">
            <a:solidFill>
              <a:schemeClr val="bg2">
                <a:lumMod val="60000"/>
                <a:lumOff val="40000"/>
              </a:schemeClr>
            </a:solidFill>
            <a:latin typeface="Arial"/>
            <a:ea typeface="+mn-ea"/>
            <a:cs typeface="+mn-cs"/>
          </a:endParaRPr>
        </a:p>
      </dgm:t>
    </dgm:pt>
    <dgm:pt modelId="{094AD1EA-201C-42B1-A536-2F958F053011}" type="parTrans" cxnId="{47DAAF76-31D0-4D7C-88E5-48236A39020C}">
      <dgm:prSet/>
      <dgm:spPr/>
      <dgm:t>
        <a:bodyPr/>
        <a:lstStyle/>
        <a:p>
          <a:endParaRPr lang="en-CH"/>
        </a:p>
      </dgm:t>
    </dgm:pt>
    <dgm:pt modelId="{4990CE10-6E3F-471C-9D1B-D4D70E6C5E0D}" type="sibTrans" cxnId="{47DAAF76-31D0-4D7C-88E5-48236A39020C}">
      <dgm:prSet/>
      <dgm:spPr/>
      <dgm:t>
        <a:bodyPr/>
        <a:lstStyle/>
        <a:p>
          <a:endParaRPr lang="en-CH"/>
        </a:p>
      </dgm:t>
    </dgm:pt>
    <dgm:pt modelId="{5E76A9C3-55E2-42E7-8014-E9910ED7D40F}">
      <dgm:prSet phldrT="[Text]"/>
      <dgm:spPr>
        <a:xfrm>
          <a:off x="4680520" y="0"/>
          <a:ext cx="4680520" cy="2880320"/>
        </a:xfrm>
        <a:prstGeom prst="round1Rect">
          <a:avLst/>
        </a:prstGeom>
        <a:solidFill>
          <a:srgbClr val="FBE9ED"/>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000000"/>
              </a:solidFill>
              <a:latin typeface="Arial"/>
              <a:ea typeface="+mn-ea"/>
              <a:cs typeface="+mn-cs"/>
            </a:rPr>
            <a:t>Performance</a:t>
          </a:r>
        </a:p>
        <a:p>
          <a:pPr>
            <a:buNone/>
          </a:pPr>
          <a:r>
            <a:rPr lang="en-US" dirty="0">
              <a:solidFill>
                <a:srgbClr val="000000"/>
              </a:solidFill>
              <a:latin typeface="Arial"/>
              <a:ea typeface="+mn-ea"/>
              <a:cs typeface="+mn-cs"/>
            </a:rPr>
            <a:t>memory control, zero-cost abstractions</a:t>
          </a:r>
          <a:endParaRPr lang="en-CH" dirty="0">
            <a:solidFill>
              <a:srgbClr val="000000"/>
            </a:solidFill>
            <a:latin typeface="Arial"/>
            <a:ea typeface="+mn-ea"/>
            <a:cs typeface="+mn-cs"/>
          </a:endParaRPr>
        </a:p>
      </dgm:t>
    </dgm:pt>
    <dgm:pt modelId="{E7E57A11-D10F-4FD6-88D4-0A70F2E78C15}" type="parTrans" cxnId="{5771394C-BE93-4FD8-93E0-DF77D3268295}">
      <dgm:prSet/>
      <dgm:spPr/>
      <dgm:t>
        <a:bodyPr/>
        <a:lstStyle/>
        <a:p>
          <a:endParaRPr lang="en-CH"/>
        </a:p>
      </dgm:t>
    </dgm:pt>
    <dgm:pt modelId="{8B36EFC0-3E11-45FE-90DA-734F092EF867}" type="sibTrans" cxnId="{5771394C-BE93-4FD8-93E0-DF77D3268295}">
      <dgm:prSet/>
      <dgm:spPr/>
      <dgm:t>
        <a:bodyPr/>
        <a:lstStyle/>
        <a:p>
          <a:endParaRPr lang="en-CH"/>
        </a:p>
      </dgm:t>
    </dgm:pt>
    <dgm:pt modelId="{42C655F0-D85F-4CEF-847F-737839B766CC}">
      <dgm:prSet phldrT="[Text]"/>
      <dgm:spPr>
        <a:xfrm rot="10800000">
          <a:off x="0" y="2880320"/>
          <a:ext cx="4680520" cy="2880320"/>
        </a:xfrm>
        <a:prstGeom prst="round1Rect">
          <a:avLst/>
        </a:prstGeom>
        <a:solidFill>
          <a:srgbClr val="FBE9ED"/>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000000"/>
              </a:solidFill>
              <a:latin typeface="Arial"/>
              <a:ea typeface="+mn-ea"/>
              <a:cs typeface="+mn-cs"/>
            </a:rPr>
            <a:t>Ergonomics </a:t>
          </a:r>
        </a:p>
        <a:p>
          <a:pPr>
            <a:buNone/>
          </a:pPr>
          <a:r>
            <a:rPr lang="en-US" dirty="0">
              <a:solidFill>
                <a:srgbClr val="000000"/>
              </a:solidFill>
              <a:latin typeface="Arial"/>
              <a:ea typeface="+mn-ea"/>
              <a:cs typeface="+mn-cs"/>
            </a:rPr>
            <a:t>trait system</a:t>
          </a:r>
          <a:endParaRPr lang="en-CH" dirty="0">
            <a:solidFill>
              <a:srgbClr val="000000"/>
            </a:solidFill>
            <a:latin typeface="Arial"/>
            <a:ea typeface="+mn-ea"/>
            <a:cs typeface="+mn-cs"/>
          </a:endParaRPr>
        </a:p>
      </dgm:t>
    </dgm:pt>
    <dgm:pt modelId="{BE5188F8-3D57-4F47-BD8F-5B1B32BA54A5}" type="parTrans" cxnId="{7E45270D-BB1F-4490-8FB6-3D078693552B}">
      <dgm:prSet/>
      <dgm:spPr/>
      <dgm:t>
        <a:bodyPr/>
        <a:lstStyle/>
        <a:p>
          <a:endParaRPr lang="en-CH"/>
        </a:p>
      </dgm:t>
    </dgm:pt>
    <dgm:pt modelId="{B8128129-3BF0-4923-96FA-0504A6276FAB}" type="sibTrans" cxnId="{7E45270D-BB1F-4490-8FB6-3D078693552B}">
      <dgm:prSet/>
      <dgm:spPr/>
      <dgm:t>
        <a:bodyPr/>
        <a:lstStyle/>
        <a:p>
          <a:endParaRPr lang="en-CH"/>
        </a:p>
      </dgm:t>
    </dgm:pt>
    <dgm:pt modelId="{5EC66C6E-F42B-419E-878E-C1C0C089B168}">
      <dgm:prSet phldrT="[Text]"/>
      <dgm:spPr>
        <a:xfrm rot="5400000">
          <a:off x="5580620" y="1980220"/>
          <a:ext cx="2880320" cy="4680520"/>
        </a:xfrm>
        <a:prstGeom prst="round1Rect">
          <a:avLst/>
        </a:prstGeom>
        <a:solidFill>
          <a:srgbClr val="FBE9ED"/>
        </a:solidFill>
        <a:ln w="25400" cap="flat" cmpd="sng" algn="ctr">
          <a:solidFill>
            <a:srgbClr val="FFFFFF">
              <a:hueOff val="0"/>
              <a:satOff val="0"/>
              <a:lumOff val="0"/>
              <a:alphaOff val="0"/>
            </a:srgbClr>
          </a:solidFill>
          <a:prstDash val="solid"/>
        </a:ln>
        <a:effectLst/>
      </dgm:spPr>
      <dgm:t>
        <a:bodyPr/>
        <a:lstStyle/>
        <a:p>
          <a:pPr>
            <a:buNone/>
          </a:pPr>
          <a:r>
            <a:rPr lang="en-US" dirty="0">
              <a:solidFill>
                <a:srgbClr val="000000"/>
              </a:solidFill>
              <a:latin typeface="Arial"/>
              <a:ea typeface="+mn-ea"/>
              <a:cs typeface="+mn-cs"/>
            </a:rPr>
            <a:t>Build environment cargo, good error reporting</a:t>
          </a:r>
          <a:endParaRPr lang="en-CH" dirty="0">
            <a:solidFill>
              <a:srgbClr val="000000"/>
            </a:solidFill>
            <a:latin typeface="Arial"/>
            <a:ea typeface="+mn-ea"/>
            <a:cs typeface="+mn-cs"/>
          </a:endParaRPr>
        </a:p>
      </dgm:t>
    </dgm:pt>
    <dgm:pt modelId="{62DF0819-1193-438E-8961-E36A8E7C4975}" type="parTrans" cxnId="{4E59BF25-066C-4D8B-A3D9-45DA0FD761C8}">
      <dgm:prSet/>
      <dgm:spPr/>
      <dgm:t>
        <a:bodyPr/>
        <a:lstStyle/>
        <a:p>
          <a:endParaRPr lang="en-CH"/>
        </a:p>
      </dgm:t>
    </dgm:pt>
    <dgm:pt modelId="{CE45B295-B471-4900-861A-341100223B06}" type="sibTrans" cxnId="{4E59BF25-066C-4D8B-A3D9-45DA0FD761C8}">
      <dgm:prSet/>
      <dgm:spPr/>
      <dgm:t>
        <a:bodyPr/>
        <a:lstStyle/>
        <a:p>
          <a:endParaRPr lang="en-CH"/>
        </a:p>
      </dgm:t>
    </dgm:pt>
    <dgm:pt modelId="{542AF2C3-706B-4BB8-99B8-890737EB8297}" type="pres">
      <dgm:prSet presAssocID="{39F177E8-9685-416B-B7D3-98D7BB0E1FA4}" presName="diagram" presStyleCnt="0">
        <dgm:presLayoutVars>
          <dgm:chMax val="1"/>
          <dgm:dir/>
          <dgm:animLvl val="ctr"/>
          <dgm:resizeHandles val="exact"/>
        </dgm:presLayoutVars>
      </dgm:prSet>
      <dgm:spPr/>
    </dgm:pt>
    <dgm:pt modelId="{F5943E41-D759-43CB-8BE2-9D8F5097697B}" type="pres">
      <dgm:prSet presAssocID="{39F177E8-9685-416B-B7D3-98D7BB0E1FA4}" presName="matrix" presStyleCnt="0"/>
      <dgm:spPr/>
    </dgm:pt>
    <dgm:pt modelId="{BADD0F0B-6704-4105-BA5F-6A0C122BE0E1}" type="pres">
      <dgm:prSet presAssocID="{39F177E8-9685-416B-B7D3-98D7BB0E1FA4}" presName="tile1" presStyleLbl="node1" presStyleIdx="0" presStyleCnt="4"/>
      <dgm:spPr/>
    </dgm:pt>
    <dgm:pt modelId="{FEFEA490-4CA6-4C6E-B903-08D511CF344E}" type="pres">
      <dgm:prSet presAssocID="{39F177E8-9685-416B-B7D3-98D7BB0E1FA4}" presName="tile1text" presStyleLbl="node1" presStyleIdx="0" presStyleCnt="4">
        <dgm:presLayoutVars>
          <dgm:chMax val="0"/>
          <dgm:chPref val="0"/>
          <dgm:bulletEnabled val="1"/>
        </dgm:presLayoutVars>
      </dgm:prSet>
      <dgm:spPr/>
    </dgm:pt>
    <dgm:pt modelId="{853B9583-85AE-4FA6-A32C-FEDD0DCDC5BB}" type="pres">
      <dgm:prSet presAssocID="{39F177E8-9685-416B-B7D3-98D7BB0E1FA4}" presName="tile2" presStyleLbl="node1" presStyleIdx="1" presStyleCnt="4"/>
      <dgm:spPr/>
    </dgm:pt>
    <dgm:pt modelId="{7158095C-0A87-4A31-96F7-3AEB49A1269F}" type="pres">
      <dgm:prSet presAssocID="{39F177E8-9685-416B-B7D3-98D7BB0E1FA4}" presName="tile2text" presStyleLbl="node1" presStyleIdx="1" presStyleCnt="4">
        <dgm:presLayoutVars>
          <dgm:chMax val="0"/>
          <dgm:chPref val="0"/>
          <dgm:bulletEnabled val="1"/>
        </dgm:presLayoutVars>
      </dgm:prSet>
      <dgm:spPr/>
    </dgm:pt>
    <dgm:pt modelId="{347D6CA8-BB87-492C-8833-93AE49496454}" type="pres">
      <dgm:prSet presAssocID="{39F177E8-9685-416B-B7D3-98D7BB0E1FA4}" presName="tile3" presStyleLbl="node1" presStyleIdx="2" presStyleCnt="4"/>
      <dgm:spPr/>
    </dgm:pt>
    <dgm:pt modelId="{F206129A-1E73-4B65-AED1-3AD714688A5A}" type="pres">
      <dgm:prSet presAssocID="{39F177E8-9685-416B-B7D3-98D7BB0E1FA4}" presName="tile3text" presStyleLbl="node1" presStyleIdx="2" presStyleCnt="4">
        <dgm:presLayoutVars>
          <dgm:chMax val="0"/>
          <dgm:chPref val="0"/>
          <dgm:bulletEnabled val="1"/>
        </dgm:presLayoutVars>
      </dgm:prSet>
      <dgm:spPr/>
    </dgm:pt>
    <dgm:pt modelId="{902133D3-852D-4895-A0A4-8E4CBECDE063}" type="pres">
      <dgm:prSet presAssocID="{39F177E8-9685-416B-B7D3-98D7BB0E1FA4}" presName="tile4" presStyleLbl="node1" presStyleIdx="3" presStyleCnt="4"/>
      <dgm:spPr/>
    </dgm:pt>
    <dgm:pt modelId="{BE56A3F9-5CE8-4406-BBC9-7FB2FCBBA633}" type="pres">
      <dgm:prSet presAssocID="{39F177E8-9685-416B-B7D3-98D7BB0E1FA4}" presName="tile4text" presStyleLbl="node1" presStyleIdx="3" presStyleCnt="4">
        <dgm:presLayoutVars>
          <dgm:chMax val="0"/>
          <dgm:chPref val="0"/>
          <dgm:bulletEnabled val="1"/>
        </dgm:presLayoutVars>
      </dgm:prSet>
      <dgm:spPr/>
    </dgm:pt>
    <dgm:pt modelId="{5A3F3ABE-97C9-4562-9EA4-3B2857AAC185}" type="pres">
      <dgm:prSet presAssocID="{39F177E8-9685-416B-B7D3-98D7BB0E1FA4}" presName="centerTile" presStyleLbl="fgShp" presStyleIdx="0" presStyleCnt="1">
        <dgm:presLayoutVars>
          <dgm:chMax val="0"/>
          <dgm:chPref val="0"/>
        </dgm:presLayoutVars>
      </dgm:prSet>
      <dgm:spPr/>
    </dgm:pt>
  </dgm:ptLst>
  <dgm:cxnLst>
    <dgm:cxn modelId="{656A2F05-3B0D-4D3F-AB6B-E31E94362AEE}" type="presOf" srcId="{1DDC4B3A-DCB0-4B75-B383-B98CD7AD20DB}" destId="{FEFEA490-4CA6-4C6E-B903-08D511CF344E}" srcOrd="1" destOrd="0" presId="urn:microsoft.com/office/officeart/2005/8/layout/matrix1"/>
    <dgm:cxn modelId="{AD179606-ECED-4564-85AF-DEAAF340EDE9}" srcId="{39F177E8-9685-416B-B7D3-98D7BB0E1FA4}" destId="{B59B2F31-DCFA-4FCB-8E3E-C97AEB27C80B}" srcOrd="0" destOrd="0" parTransId="{73971EF7-C761-48DB-8B49-798A07CF1EED}" sibTransId="{A2B1DBB0-26EA-4B21-BA44-0DA7AF1AC8C3}"/>
    <dgm:cxn modelId="{7E45270D-BB1F-4490-8FB6-3D078693552B}" srcId="{B59B2F31-DCFA-4FCB-8E3E-C97AEB27C80B}" destId="{42C655F0-D85F-4CEF-847F-737839B766CC}" srcOrd="2" destOrd="0" parTransId="{BE5188F8-3D57-4F47-BD8F-5B1B32BA54A5}" sibTransId="{B8128129-3BF0-4923-96FA-0504A6276FAB}"/>
    <dgm:cxn modelId="{4F182E1F-ABAC-43D2-A789-FF41B2B5B080}" type="presOf" srcId="{5E76A9C3-55E2-42E7-8014-E9910ED7D40F}" destId="{853B9583-85AE-4FA6-A32C-FEDD0DCDC5BB}" srcOrd="0" destOrd="0" presId="urn:microsoft.com/office/officeart/2005/8/layout/matrix1"/>
    <dgm:cxn modelId="{4E59BF25-066C-4D8B-A3D9-45DA0FD761C8}" srcId="{B59B2F31-DCFA-4FCB-8E3E-C97AEB27C80B}" destId="{5EC66C6E-F42B-419E-878E-C1C0C089B168}" srcOrd="3" destOrd="0" parTransId="{62DF0819-1193-438E-8961-E36A8E7C4975}" sibTransId="{CE45B295-B471-4900-861A-341100223B06}"/>
    <dgm:cxn modelId="{68AB8B47-946E-4DF4-A20E-81B4C529EE71}" type="presOf" srcId="{5EC66C6E-F42B-419E-878E-C1C0C089B168}" destId="{BE56A3F9-5CE8-4406-BBC9-7FB2FCBBA633}" srcOrd="1" destOrd="0" presId="urn:microsoft.com/office/officeart/2005/8/layout/matrix1"/>
    <dgm:cxn modelId="{5771394C-BE93-4FD8-93E0-DF77D3268295}" srcId="{B59B2F31-DCFA-4FCB-8E3E-C97AEB27C80B}" destId="{5E76A9C3-55E2-42E7-8014-E9910ED7D40F}" srcOrd="1" destOrd="0" parTransId="{E7E57A11-D10F-4FD6-88D4-0A70F2E78C15}" sibTransId="{8B36EFC0-3E11-45FE-90DA-734F092EF867}"/>
    <dgm:cxn modelId="{8F20E64C-8358-442F-8CE7-A05F64EDC4F0}" type="presOf" srcId="{42C655F0-D85F-4CEF-847F-737839B766CC}" destId="{F206129A-1E73-4B65-AED1-3AD714688A5A}" srcOrd="1" destOrd="0" presId="urn:microsoft.com/office/officeart/2005/8/layout/matrix1"/>
    <dgm:cxn modelId="{47DAAF76-31D0-4D7C-88E5-48236A39020C}" srcId="{B59B2F31-DCFA-4FCB-8E3E-C97AEB27C80B}" destId="{1DDC4B3A-DCB0-4B75-B383-B98CD7AD20DB}" srcOrd="0" destOrd="0" parTransId="{094AD1EA-201C-42B1-A536-2F958F053011}" sibTransId="{4990CE10-6E3F-471C-9D1B-D4D70E6C5E0D}"/>
    <dgm:cxn modelId="{9083E992-AE9E-436D-B123-1C54DC9FA08A}" type="presOf" srcId="{B59B2F31-DCFA-4FCB-8E3E-C97AEB27C80B}" destId="{5A3F3ABE-97C9-4562-9EA4-3B2857AAC185}" srcOrd="0" destOrd="0" presId="urn:microsoft.com/office/officeart/2005/8/layout/matrix1"/>
    <dgm:cxn modelId="{787101A6-AC5F-4053-8860-7D0737EDFD6F}" type="presOf" srcId="{1DDC4B3A-DCB0-4B75-B383-B98CD7AD20DB}" destId="{BADD0F0B-6704-4105-BA5F-6A0C122BE0E1}" srcOrd="0" destOrd="0" presId="urn:microsoft.com/office/officeart/2005/8/layout/matrix1"/>
    <dgm:cxn modelId="{B9BFA4E0-AA4A-4DE3-BDB4-40C04AE36E56}" type="presOf" srcId="{5E76A9C3-55E2-42E7-8014-E9910ED7D40F}" destId="{7158095C-0A87-4A31-96F7-3AEB49A1269F}" srcOrd="1" destOrd="0" presId="urn:microsoft.com/office/officeart/2005/8/layout/matrix1"/>
    <dgm:cxn modelId="{245970EB-363E-478D-9116-0C0B43BC28F3}" type="presOf" srcId="{5EC66C6E-F42B-419E-878E-C1C0C089B168}" destId="{902133D3-852D-4895-A0A4-8E4CBECDE063}" srcOrd="0" destOrd="0" presId="urn:microsoft.com/office/officeart/2005/8/layout/matrix1"/>
    <dgm:cxn modelId="{17BC5DEF-DB28-4DED-B603-4CBDDD789C43}" type="presOf" srcId="{42C655F0-D85F-4CEF-847F-737839B766CC}" destId="{347D6CA8-BB87-492C-8833-93AE49496454}" srcOrd="0" destOrd="0" presId="urn:microsoft.com/office/officeart/2005/8/layout/matrix1"/>
    <dgm:cxn modelId="{17721CFA-5480-44E5-B5BA-3D9AB9B23878}" type="presOf" srcId="{39F177E8-9685-416B-B7D3-98D7BB0E1FA4}" destId="{542AF2C3-706B-4BB8-99B8-890737EB8297}" srcOrd="0" destOrd="0" presId="urn:microsoft.com/office/officeart/2005/8/layout/matrix1"/>
    <dgm:cxn modelId="{54166F6C-5FC1-40A8-9481-F7E214858A00}" type="presParOf" srcId="{542AF2C3-706B-4BB8-99B8-890737EB8297}" destId="{F5943E41-D759-43CB-8BE2-9D8F5097697B}" srcOrd="0" destOrd="0" presId="urn:microsoft.com/office/officeart/2005/8/layout/matrix1"/>
    <dgm:cxn modelId="{A7FFA4FE-919C-49AD-B106-803F18CADA9E}" type="presParOf" srcId="{F5943E41-D759-43CB-8BE2-9D8F5097697B}" destId="{BADD0F0B-6704-4105-BA5F-6A0C122BE0E1}" srcOrd="0" destOrd="0" presId="urn:microsoft.com/office/officeart/2005/8/layout/matrix1"/>
    <dgm:cxn modelId="{91CFBCF8-63DE-4A44-AFD2-D22EDFEF5E97}" type="presParOf" srcId="{F5943E41-D759-43CB-8BE2-9D8F5097697B}" destId="{FEFEA490-4CA6-4C6E-B903-08D511CF344E}" srcOrd="1" destOrd="0" presId="urn:microsoft.com/office/officeart/2005/8/layout/matrix1"/>
    <dgm:cxn modelId="{A38AAFC0-0F9A-42E2-BBFD-5A011B5FB0B3}" type="presParOf" srcId="{F5943E41-D759-43CB-8BE2-9D8F5097697B}" destId="{853B9583-85AE-4FA6-A32C-FEDD0DCDC5BB}" srcOrd="2" destOrd="0" presId="urn:microsoft.com/office/officeart/2005/8/layout/matrix1"/>
    <dgm:cxn modelId="{49CEB3AC-AE91-4F56-9FC7-12452E278EBA}" type="presParOf" srcId="{F5943E41-D759-43CB-8BE2-9D8F5097697B}" destId="{7158095C-0A87-4A31-96F7-3AEB49A1269F}" srcOrd="3" destOrd="0" presId="urn:microsoft.com/office/officeart/2005/8/layout/matrix1"/>
    <dgm:cxn modelId="{BE4671A3-72BE-4222-B8AD-37312CFC58A0}" type="presParOf" srcId="{F5943E41-D759-43CB-8BE2-9D8F5097697B}" destId="{347D6CA8-BB87-492C-8833-93AE49496454}" srcOrd="4" destOrd="0" presId="urn:microsoft.com/office/officeart/2005/8/layout/matrix1"/>
    <dgm:cxn modelId="{7A0B3D63-E110-49B2-87AA-2152A65FC9ED}" type="presParOf" srcId="{F5943E41-D759-43CB-8BE2-9D8F5097697B}" destId="{F206129A-1E73-4B65-AED1-3AD714688A5A}" srcOrd="5" destOrd="0" presId="urn:microsoft.com/office/officeart/2005/8/layout/matrix1"/>
    <dgm:cxn modelId="{7C19EB64-9326-4025-BFA9-CE69B7F5C1B2}" type="presParOf" srcId="{F5943E41-D759-43CB-8BE2-9D8F5097697B}" destId="{902133D3-852D-4895-A0A4-8E4CBECDE063}" srcOrd="6" destOrd="0" presId="urn:microsoft.com/office/officeart/2005/8/layout/matrix1"/>
    <dgm:cxn modelId="{785EC1B6-79AE-43DC-BF4C-2EDC79B02EDE}" type="presParOf" srcId="{F5943E41-D759-43CB-8BE2-9D8F5097697B}" destId="{BE56A3F9-5CE8-4406-BBC9-7FB2FCBBA633}" srcOrd="7" destOrd="0" presId="urn:microsoft.com/office/officeart/2005/8/layout/matrix1"/>
    <dgm:cxn modelId="{FC162F06-3ED6-484C-B8FC-ED4562790590}" type="presParOf" srcId="{542AF2C3-706B-4BB8-99B8-890737EB8297}" destId="{5A3F3ABE-97C9-4562-9EA4-3B2857AAC185}"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D0F0B-6704-4105-BA5F-6A0C122BE0E1}">
      <dsp:nvSpPr>
        <dsp:cNvPr id="0" name=""/>
        <dsp:cNvSpPr/>
      </dsp:nvSpPr>
      <dsp:spPr>
        <a:xfrm rot="16200000">
          <a:off x="715090" y="-715090"/>
          <a:ext cx="2067406" cy="3497586"/>
        </a:xfrm>
        <a:prstGeom prst="round1Rect">
          <a:avLst/>
        </a:prstGeom>
        <a:solidFill>
          <a:srgbClr val="FBE9E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latin typeface="Arial"/>
              <a:ea typeface="+mn-ea"/>
              <a:cs typeface="+mn-cs"/>
            </a:rPr>
            <a:t>Memory safety</a:t>
          </a:r>
        </a:p>
        <a:p>
          <a:pPr marL="0" lvl="0" indent="0" algn="ctr" defTabSz="1066800">
            <a:lnSpc>
              <a:spcPct val="90000"/>
            </a:lnSpc>
            <a:spcBef>
              <a:spcPct val="0"/>
            </a:spcBef>
            <a:spcAft>
              <a:spcPct val="35000"/>
            </a:spcAft>
            <a:buNone/>
          </a:pPr>
          <a:r>
            <a:rPr lang="en-US" sz="2400" kern="1200" dirty="0">
              <a:solidFill>
                <a:schemeClr val="bg2">
                  <a:lumMod val="60000"/>
                  <a:lumOff val="40000"/>
                </a:schemeClr>
              </a:solidFill>
              <a:latin typeface="Arial"/>
              <a:ea typeface="+mn-ea"/>
              <a:cs typeface="+mn-cs"/>
            </a:rPr>
            <a:t>ownership &amp; borrowing</a:t>
          </a:r>
          <a:endParaRPr lang="en-CH" sz="2400" kern="1200" dirty="0">
            <a:solidFill>
              <a:schemeClr val="bg2">
                <a:lumMod val="60000"/>
                <a:lumOff val="40000"/>
              </a:schemeClr>
            </a:solidFill>
            <a:latin typeface="Arial"/>
            <a:ea typeface="+mn-ea"/>
            <a:cs typeface="+mn-cs"/>
          </a:endParaRPr>
        </a:p>
      </dsp:txBody>
      <dsp:txXfrm rot="5400000">
        <a:off x="0" y="75692"/>
        <a:ext cx="3497586" cy="1474862"/>
      </dsp:txXfrm>
    </dsp:sp>
    <dsp:sp modelId="{853B9583-85AE-4FA6-A32C-FEDD0DCDC5BB}">
      <dsp:nvSpPr>
        <dsp:cNvPr id="0" name=""/>
        <dsp:cNvSpPr/>
      </dsp:nvSpPr>
      <dsp:spPr>
        <a:xfrm>
          <a:off x="3497586" y="0"/>
          <a:ext cx="3497586" cy="2067406"/>
        </a:xfrm>
        <a:prstGeom prst="round1Rect">
          <a:avLst/>
        </a:prstGeom>
        <a:solidFill>
          <a:srgbClr val="FBE9E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latin typeface="Arial"/>
              <a:ea typeface="+mn-ea"/>
              <a:cs typeface="+mn-cs"/>
            </a:rPr>
            <a:t>Performance</a:t>
          </a:r>
        </a:p>
        <a:p>
          <a:pPr marL="0" lvl="0" indent="0" algn="ctr" defTabSz="1066800">
            <a:lnSpc>
              <a:spcPct val="90000"/>
            </a:lnSpc>
            <a:spcBef>
              <a:spcPct val="0"/>
            </a:spcBef>
            <a:spcAft>
              <a:spcPct val="35000"/>
            </a:spcAft>
            <a:buNone/>
          </a:pPr>
          <a:r>
            <a:rPr lang="en-US" sz="2400" kern="1200" dirty="0">
              <a:solidFill>
                <a:srgbClr val="000000"/>
              </a:solidFill>
              <a:latin typeface="Arial"/>
              <a:ea typeface="+mn-ea"/>
              <a:cs typeface="+mn-cs"/>
            </a:rPr>
            <a:t>memory control, zero-cost abstractions</a:t>
          </a:r>
          <a:endParaRPr lang="en-CH" sz="2400" kern="1200" dirty="0">
            <a:solidFill>
              <a:srgbClr val="000000"/>
            </a:solidFill>
            <a:latin typeface="Arial"/>
            <a:ea typeface="+mn-ea"/>
            <a:cs typeface="+mn-cs"/>
          </a:endParaRPr>
        </a:p>
      </dsp:txBody>
      <dsp:txXfrm>
        <a:off x="3497586" y="0"/>
        <a:ext cx="3421894" cy="1550554"/>
      </dsp:txXfrm>
    </dsp:sp>
    <dsp:sp modelId="{347D6CA8-BB87-492C-8833-93AE49496454}">
      <dsp:nvSpPr>
        <dsp:cNvPr id="0" name=""/>
        <dsp:cNvSpPr/>
      </dsp:nvSpPr>
      <dsp:spPr>
        <a:xfrm rot="10800000">
          <a:off x="0" y="2067406"/>
          <a:ext cx="3497586" cy="2067406"/>
        </a:xfrm>
        <a:prstGeom prst="round1Rect">
          <a:avLst/>
        </a:prstGeom>
        <a:solidFill>
          <a:srgbClr val="FBE9E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latin typeface="Arial"/>
              <a:ea typeface="+mn-ea"/>
              <a:cs typeface="+mn-cs"/>
            </a:rPr>
            <a:t>Ergonomics </a:t>
          </a:r>
        </a:p>
        <a:p>
          <a:pPr marL="0" lvl="0" indent="0" algn="ctr" defTabSz="1066800">
            <a:lnSpc>
              <a:spcPct val="90000"/>
            </a:lnSpc>
            <a:spcBef>
              <a:spcPct val="0"/>
            </a:spcBef>
            <a:spcAft>
              <a:spcPct val="35000"/>
            </a:spcAft>
            <a:buNone/>
          </a:pPr>
          <a:r>
            <a:rPr lang="en-US" sz="2400" kern="1200" dirty="0">
              <a:solidFill>
                <a:srgbClr val="000000"/>
              </a:solidFill>
              <a:latin typeface="Arial"/>
              <a:ea typeface="+mn-ea"/>
              <a:cs typeface="+mn-cs"/>
            </a:rPr>
            <a:t>trait system</a:t>
          </a:r>
          <a:endParaRPr lang="en-CH" sz="2400" kern="1200" dirty="0">
            <a:solidFill>
              <a:srgbClr val="000000"/>
            </a:solidFill>
            <a:latin typeface="Arial"/>
            <a:ea typeface="+mn-ea"/>
            <a:cs typeface="+mn-cs"/>
          </a:endParaRPr>
        </a:p>
      </dsp:txBody>
      <dsp:txXfrm rot="10800000">
        <a:off x="75692" y="2584257"/>
        <a:ext cx="3421894" cy="1550554"/>
      </dsp:txXfrm>
    </dsp:sp>
    <dsp:sp modelId="{902133D3-852D-4895-A0A4-8E4CBECDE063}">
      <dsp:nvSpPr>
        <dsp:cNvPr id="0" name=""/>
        <dsp:cNvSpPr/>
      </dsp:nvSpPr>
      <dsp:spPr>
        <a:xfrm rot="5400000">
          <a:off x="4212676" y="1352315"/>
          <a:ext cx="2067406" cy="3497586"/>
        </a:xfrm>
        <a:prstGeom prst="round1Rect">
          <a:avLst/>
        </a:prstGeom>
        <a:solidFill>
          <a:srgbClr val="FBE9E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solidFill>
              <a:latin typeface="Arial"/>
              <a:ea typeface="+mn-ea"/>
              <a:cs typeface="+mn-cs"/>
            </a:rPr>
            <a:t>Build environment cargo, good error reporting</a:t>
          </a:r>
          <a:endParaRPr lang="en-CH" sz="2400" kern="1200" dirty="0">
            <a:solidFill>
              <a:srgbClr val="000000"/>
            </a:solidFill>
            <a:latin typeface="Arial"/>
            <a:ea typeface="+mn-ea"/>
            <a:cs typeface="+mn-cs"/>
          </a:endParaRPr>
        </a:p>
      </dsp:txBody>
      <dsp:txXfrm rot="-5400000">
        <a:off x="3497586" y="2584257"/>
        <a:ext cx="3497586" cy="1474862"/>
      </dsp:txXfrm>
    </dsp:sp>
    <dsp:sp modelId="{5A3F3ABE-97C9-4562-9EA4-3B2857AAC185}">
      <dsp:nvSpPr>
        <dsp:cNvPr id="0" name=""/>
        <dsp:cNvSpPr/>
      </dsp:nvSpPr>
      <dsp:spPr>
        <a:xfrm>
          <a:off x="2448310" y="1550554"/>
          <a:ext cx="2098551" cy="1033703"/>
        </a:xfrm>
        <a:prstGeom prst="roundRect">
          <a:avLst/>
        </a:prstGeom>
        <a:solidFill>
          <a:srgbClr val="FFFFFF"/>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000000">
                  <a:hueOff val="0"/>
                  <a:satOff val="0"/>
                  <a:lumOff val="0"/>
                  <a:alphaOff val="0"/>
                </a:srgbClr>
              </a:solidFill>
              <a:latin typeface="Arial"/>
              <a:ea typeface="+mn-ea"/>
              <a:cs typeface="+mn-cs"/>
            </a:rPr>
            <a:t> </a:t>
          </a:r>
          <a:endParaRPr lang="en-CH" sz="2400" kern="1200" dirty="0">
            <a:solidFill>
              <a:srgbClr val="000000">
                <a:hueOff val="0"/>
                <a:satOff val="0"/>
                <a:lumOff val="0"/>
                <a:alphaOff val="0"/>
              </a:srgbClr>
            </a:solidFill>
            <a:latin typeface="Arial"/>
            <a:ea typeface="+mn-ea"/>
            <a:cs typeface="+mn-cs"/>
          </a:endParaRPr>
        </a:p>
      </dsp:txBody>
      <dsp:txXfrm>
        <a:off x="2498771" y="1601015"/>
        <a:ext cx="1997629" cy="93278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AB37BA-C7F8-4F30-8C28-8A6DB67DD19C}" type="datetimeFigureOut">
              <a:rPr lang="en-CH" smtClean="0"/>
              <a:t>2/18/24</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049CD-797C-4250-B3E4-31D387967DE9}" type="slidenum">
              <a:rPr lang="en-CH" smtClean="0"/>
              <a:t>‹#›</a:t>
            </a:fld>
            <a:endParaRPr lang="en-CH"/>
          </a:p>
        </p:txBody>
      </p:sp>
    </p:spTree>
    <p:extLst>
      <p:ext uri="{BB962C8B-B14F-4D97-AF65-F5344CB8AC3E}">
        <p14:creationId xmlns:p14="http://schemas.microsoft.com/office/powerpoint/2010/main" val="4257595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K" dirty="0"/>
              <a:t>NB: It is possible to use only parts of the provided material for different groups. In particular, the first modules should be broadly accessible, whereas the later modules require some programming (ideally Rust) background.</a:t>
            </a:r>
          </a:p>
        </p:txBody>
      </p:sp>
      <p:sp>
        <p:nvSpPr>
          <p:cNvPr id="4" name="Slide Number Placeholder 3"/>
          <p:cNvSpPr>
            <a:spLocks noGrp="1"/>
          </p:cNvSpPr>
          <p:nvPr>
            <p:ph type="sldNum" sz="quarter" idx="5"/>
          </p:nvPr>
        </p:nvSpPr>
        <p:spPr/>
        <p:txBody>
          <a:bodyPr/>
          <a:lstStyle/>
          <a:p>
            <a:fld id="{91B049CD-797C-4250-B3E4-31D387967DE9}" type="slidenum">
              <a:rPr lang="en-CH" smtClean="0"/>
              <a:t>2</a:t>
            </a:fld>
            <a:endParaRPr lang="en-CH"/>
          </a:p>
        </p:txBody>
      </p:sp>
    </p:spTree>
    <p:extLst>
      <p:ext uri="{BB962C8B-B14F-4D97-AF65-F5344CB8AC3E}">
        <p14:creationId xmlns:p14="http://schemas.microsoft.com/office/powerpoint/2010/main" val="3593614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DC18A-ECFD-4BE2-E695-997038949E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3C42B9-B2CD-AF81-57DA-FB6C509C8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A091CE-1873-AB1F-BF47-FA3112F075E7}"/>
              </a:ext>
            </a:extLst>
          </p:cNvPr>
          <p:cNvSpPr>
            <a:spLocks noGrp="1"/>
          </p:cNvSpPr>
          <p:nvPr>
            <p:ph type="body" idx="1"/>
          </p:nvPr>
        </p:nvSpPr>
        <p:spPr/>
        <p:txBody>
          <a:bodyPr/>
          <a:lstStyle/>
          <a:p>
            <a:r>
              <a:rPr lang="en-US" dirty="0"/>
              <a:t>We use the C programming language here to illustrate memory safety issues, which are ruled out by Rust.</a:t>
            </a:r>
          </a:p>
          <a:p>
            <a:endParaRPr lang="en-US" dirty="0"/>
          </a:p>
          <a:p>
            <a:endParaRPr lang="en-CH" dirty="0"/>
          </a:p>
        </p:txBody>
      </p:sp>
      <p:sp>
        <p:nvSpPr>
          <p:cNvPr id="4" name="Slide Number Placeholder 3">
            <a:extLst>
              <a:ext uri="{FF2B5EF4-FFF2-40B4-BE49-F238E27FC236}">
                <a16:creationId xmlns:a16="http://schemas.microsoft.com/office/drawing/2014/main" id="{1849FFCB-038F-DE72-836A-71E9E6CF209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1B049CD-797C-4250-B3E4-31D387967DE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31357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Everyone can do whatever he or she wants </a:t>
            </a:r>
            <a:r>
              <a:rPr lang="en-US" dirty="0">
                <a:sym typeface="Wingdings" panose="05000000000000000000" pitchFamily="2" charset="2"/>
              </a:rPr>
              <a:t> chaos ensues unless everyone is very disciplined (e.g. using the RAII idiom in C++).</a:t>
            </a:r>
          </a:p>
          <a:p>
            <a:pPr marL="228600" indent="-228600">
              <a:buAutoNum type="arabicPeriod"/>
            </a:pPr>
            <a:endParaRPr lang="en-US" dirty="0">
              <a:sym typeface="Wingdings" panose="05000000000000000000" pitchFamily="2" charset="2"/>
            </a:endParaRPr>
          </a:p>
          <a:p>
            <a:pPr marL="228600" indent="-228600">
              <a:buAutoNum type="arabicPeriod"/>
            </a:pPr>
            <a:r>
              <a:rPr lang="en-US" dirty="0">
                <a:sym typeface="Wingdings" panose="05000000000000000000" pitchFamily="2" charset="2"/>
              </a:rPr>
              <a:t>Hire a janitor (garbage collector)  works, but costs additional resources</a:t>
            </a:r>
          </a:p>
          <a:p>
            <a:pPr marL="228600" indent="-228600">
              <a:buAutoNum type="arabicPeriod"/>
            </a:pPr>
            <a:endParaRPr lang="en-US" dirty="0">
              <a:sym typeface="Wingdings" panose="05000000000000000000" pitchFamily="2" charset="2"/>
            </a:endParaRPr>
          </a:p>
          <a:p>
            <a:pPr marL="228600" indent="-228600">
              <a:buAutoNum type="arabicPeriod"/>
            </a:pPr>
            <a:r>
              <a:rPr lang="en-US" dirty="0">
                <a:sym typeface="Wingdings" panose="05000000000000000000" pitchFamily="2" charset="2"/>
              </a:rPr>
              <a:t>Clean-desk policy (no one can leave before their desk has been cleaned up)  enforces discipline</a:t>
            </a:r>
          </a:p>
          <a:p>
            <a:pPr marL="228600" indent="-228600">
              <a:buAutoNum type="arabicPeriod"/>
            </a:pPr>
            <a:endParaRPr lang="en-US" dirty="0">
              <a:sym typeface="Wingdings" panose="05000000000000000000" pitchFamily="2" charset="2"/>
            </a:endParaRPr>
          </a:p>
          <a:p>
            <a:pPr marL="0" indent="0">
              <a:buNone/>
            </a:pPr>
            <a:r>
              <a:rPr lang="en-US" dirty="0">
                <a:sym typeface="Wingdings" panose="05000000000000000000" pitchFamily="2" charset="2"/>
              </a:rPr>
              <a:t>Rust’s disposal strategy through “ownership” can be thought of as an instance of the third approach.</a:t>
            </a:r>
          </a:p>
          <a:p>
            <a:pPr marL="228600" indent="-228600">
              <a:buAutoNum type="arabicPeriod"/>
            </a:pPr>
            <a:endParaRPr lang="en-US" dirty="0">
              <a:sym typeface="Wingdings" panose="05000000000000000000" pitchFamily="2" charset="2"/>
            </a:endParaRPr>
          </a:p>
          <a:p>
            <a:pPr marL="228600" indent="-228600">
              <a:buAutoNum type="arabicPeriod"/>
            </a:pPr>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31</a:t>
            </a:fld>
            <a:endParaRPr lang="en-CH"/>
          </a:p>
        </p:txBody>
      </p:sp>
    </p:spTree>
    <p:extLst>
      <p:ext uri="{BB962C8B-B14F-4D97-AF65-F5344CB8AC3E}">
        <p14:creationId xmlns:p14="http://schemas.microsoft.com/office/powerpoint/2010/main" val="2846776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8FA14-3C71-2461-9572-B682790FE6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F9954B-A0BC-04C1-2949-5F70D036B1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BD738-4E39-41D1-04A3-D581CEEF8888}"/>
              </a:ext>
            </a:extLst>
          </p:cNvPr>
          <p:cNvSpPr>
            <a:spLocks noGrp="1"/>
          </p:cNvSpPr>
          <p:nvPr>
            <p:ph type="body" idx="1"/>
          </p:nvPr>
        </p:nvSpPr>
        <p:spPr/>
        <p:txBody>
          <a:bodyPr/>
          <a:lstStyle/>
          <a:p>
            <a:r>
              <a:rPr lang="en-US" dirty="0"/>
              <a:t>Remember the “clean desk policy”: Before you leave, throw away your trash…</a:t>
            </a:r>
            <a:endParaRPr lang="en-CH" dirty="0"/>
          </a:p>
        </p:txBody>
      </p:sp>
      <p:sp>
        <p:nvSpPr>
          <p:cNvPr id="4" name="Slide Number Placeholder 3">
            <a:extLst>
              <a:ext uri="{FF2B5EF4-FFF2-40B4-BE49-F238E27FC236}">
                <a16:creationId xmlns:a16="http://schemas.microsoft.com/office/drawing/2014/main" id="{32D89D05-0D12-C99F-3E4C-BFC3D86E146E}"/>
              </a:ext>
            </a:extLst>
          </p:cNvPr>
          <p:cNvSpPr>
            <a:spLocks noGrp="1"/>
          </p:cNvSpPr>
          <p:nvPr>
            <p:ph type="sldNum" sz="quarter" idx="5"/>
          </p:nvPr>
        </p:nvSpPr>
        <p:spPr/>
        <p:txBody>
          <a:bodyPr/>
          <a:lstStyle/>
          <a:p>
            <a:fld id="{91B049CD-797C-4250-B3E4-31D387967DE9}" type="slidenum">
              <a:rPr lang="en-CH" smtClean="0"/>
              <a:t>33</a:t>
            </a:fld>
            <a:endParaRPr lang="en-CH"/>
          </a:p>
        </p:txBody>
      </p:sp>
    </p:spTree>
    <p:extLst>
      <p:ext uri="{BB962C8B-B14F-4D97-AF65-F5344CB8AC3E}">
        <p14:creationId xmlns:p14="http://schemas.microsoft.com/office/powerpoint/2010/main" val="817964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CBE19-AF98-2715-269C-54EEF71D17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66BD5B-ED30-D2D3-9109-68E978E75A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BABD9C-E5F2-E96D-7304-CFB6B7B56FC0}"/>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CF8BBD4A-0D32-C2DC-D128-FBBBB30503E9}"/>
              </a:ext>
            </a:extLst>
          </p:cNvPr>
          <p:cNvSpPr>
            <a:spLocks noGrp="1"/>
          </p:cNvSpPr>
          <p:nvPr>
            <p:ph type="sldNum" sz="quarter" idx="5"/>
          </p:nvPr>
        </p:nvSpPr>
        <p:spPr/>
        <p:txBody>
          <a:bodyPr/>
          <a:lstStyle/>
          <a:p>
            <a:fld id="{91B049CD-797C-4250-B3E4-31D387967DE9}" type="slidenum">
              <a:rPr lang="en-CH" smtClean="0"/>
              <a:t>34</a:t>
            </a:fld>
            <a:endParaRPr lang="en-CH"/>
          </a:p>
        </p:txBody>
      </p:sp>
    </p:spTree>
    <p:extLst>
      <p:ext uri="{BB962C8B-B14F-4D97-AF65-F5344CB8AC3E}">
        <p14:creationId xmlns:p14="http://schemas.microsoft.com/office/powerpoint/2010/main" val="2879838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164EC-6DAD-13A1-2475-DD22DF0019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1C4750-52EE-4A3B-8C93-203AF2B421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407EC-009F-D248-A5D1-1DA70939AD73}"/>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FED9E9E-229E-D8EE-A619-C495EF593A80}"/>
              </a:ext>
            </a:extLst>
          </p:cNvPr>
          <p:cNvSpPr>
            <a:spLocks noGrp="1"/>
          </p:cNvSpPr>
          <p:nvPr>
            <p:ph type="sldNum" sz="quarter" idx="5"/>
          </p:nvPr>
        </p:nvSpPr>
        <p:spPr/>
        <p:txBody>
          <a:bodyPr/>
          <a:lstStyle/>
          <a:p>
            <a:fld id="{91B049CD-797C-4250-B3E4-31D387967DE9}" type="slidenum">
              <a:rPr lang="en-CH" smtClean="0"/>
              <a:t>35</a:t>
            </a:fld>
            <a:endParaRPr lang="en-CH"/>
          </a:p>
        </p:txBody>
      </p:sp>
    </p:spTree>
    <p:extLst>
      <p:ext uri="{BB962C8B-B14F-4D97-AF65-F5344CB8AC3E}">
        <p14:creationId xmlns:p14="http://schemas.microsoft.com/office/powerpoint/2010/main" val="36077977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B52E2-637E-F282-8390-97C5CCBB5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656E7-FAAB-6E55-643D-50B00A465B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EBFC79-5D86-6F6C-F6DE-70C8F4ABD79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4F59839F-1E36-D5D7-D501-265B528F001A}"/>
              </a:ext>
            </a:extLst>
          </p:cNvPr>
          <p:cNvSpPr>
            <a:spLocks noGrp="1"/>
          </p:cNvSpPr>
          <p:nvPr>
            <p:ph type="sldNum" sz="quarter" idx="5"/>
          </p:nvPr>
        </p:nvSpPr>
        <p:spPr/>
        <p:txBody>
          <a:bodyPr/>
          <a:lstStyle/>
          <a:p>
            <a:fld id="{91B049CD-797C-4250-B3E4-31D387967DE9}" type="slidenum">
              <a:rPr lang="en-CH" smtClean="0"/>
              <a:t>36</a:t>
            </a:fld>
            <a:endParaRPr lang="en-CH"/>
          </a:p>
        </p:txBody>
      </p:sp>
    </p:spTree>
    <p:extLst>
      <p:ext uri="{BB962C8B-B14F-4D97-AF65-F5344CB8AC3E}">
        <p14:creationId xmlns:p14="http://schemas.microsoft.com/office/powerpoint/2010/main" val="901073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16EFF-B179-86A2-D0F7-786181635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5CA77-7BD8-03FB-6045-6DE8CB21B7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E6593-8AB9-5F3B-D67A-50C89895B949}"/>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DAA694F0-6751-27F8-22A1-23958B396D03}"/>
              </a:ext>
            </a:extLst>
          </p:cNvPr>
          <p:cNvSpPr>
            <a:spLocks noGrp="1"/>
          </p:cNvSpPr>
          <p:nvPr>
            <p:ph type="sldNum" sz="quarter" idx="5"/>
          </p:nvPr>
        </p:nvSpPr>
        <p:spPr/>
        <p:txBody>
          <a:bodyPr/>
          <a:lstStyle/>
          <a:p>
            <a:fld id="{91B049CD-797C-4250-B3E4-31D387967DE9}" type="slidenum">
              <a:rPr lang="en-CH" smtClean="0"/>
              <a:t>37</a:t>
            </a:fld>
            <a:endParaRPr lang="en-CH"/>
          </a:p>
        </p:txBody>
      </p:sp>
    </p:spTree>
    <p:extLst>
      <p:ext uri="{BB962C8B-B14F-4D97-AF65-F5344CB8AC3E}">
        <p14:creationId xmlns:p14="http://schemas.microsoft.com/office/powerpoint/2010/main" val="1584555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B166E-49DE-0F0D-D5AE-A1205E24C6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530813-96CF-ABE1-67CB-29C6EE1ABB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A5940-D2A1-2AB7-9D84-D5C5D05B8DD9}"/>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02FF09C7-8DE5-A26D-715F-34D5975131E6}"/>
              </a:ext>
            </a:extLst>
          </p:cNvPr>
          <p:cNvSpPr>
            <a:spLocks noGrp="1"/>
          </p:cNvSpPr>
          <p:nvPr>
            <p:ph type="sldNum" sz="quarter" idx="5"/>
          </p:nvPr>
        </p:nvSpPr>
        <p:spPr/>
        <p:txBody>
          <a:bodyPr/>
          <a:lstStyle/>
          <a:p>
            <a:fld id="{91B049CD-797C-4250-B3E4-31D387967DE9}" type="slidenum">
              <a:rPr lang="en-CH" smtClean="0"/>
              <a:t>38</a:t>
            </a:fld>
            <a:endParaRPr lang="en-CH"/>
          </a:p>
        </p:txBody>
      </p:sp>
    </p:spTree>
    <p:extLst>
      <p:ext uri="{BB962C8B-B14F-4D97-AF65-F5344CB8AC3E}">
        <p14:creationId xmlns:p14="http://schemas.microsoft.com/office/powerpoint/2010/main" val="1970213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F80ABA-292A-8CA2-61F7-123D7451F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EFA6ED-F423-3797-4C36-0D532D84B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BB3FDA-E289-02F8-967C-B76AD4881E61}"/>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3FA6A7F-7A9E-784E-E636-C8B8ACC0F091}"/>
              </a:ext>
            </a:extLst>
          </p:cNvPr>
          <p:cNvSpPr>
            <a:spLocks noGrp="1"/>
          </p:cNvSpPr>
          <p:nvPr>
            <p:ph type="sldNum" sz="quarter" idx="5"/>
          </p:nvPr>
        </p:nvSpPr>
        <p:spPr/>
        <p:txBody>
          <a:bodyPr/>
          <a:lstStyle/>
          <a:p>
            <a:fld id="{91B049CD-797C-4250-B3E4-31D387967DE9}" type="slidenum">
              <a:rPr lang="en-CH" smtClean="0"/>
              <a:t>39</a:t>
            </a:fld>
            <a:endParaRPr lang="en-CH"/>
          </a:p>
        </p:txBody>
      </p:sp>
    </p:spTree>
    <p:extLst>
      <p:ext uri="{BB962C8B-B14F-4D97-AF65-F5344CB8AC3E}">
        <p14:creationId xmlns:p14="http://schemas.microsoft.com/office/powerpoint/2010/main" val="8422773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F048B-A801-B089-3CCA-48AF021132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DCB84-9707-EDA5-DC44-0DF1404F88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6C5922-2885-BAF8-9D59-2E975B40D9FE}"/>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1A6C13FF-EB27-D4A1-16BF-D240A32DA8BB}"/>
              </a:ext>
            </a:extLst>
          </p:cNvPr>
          <p:cNvSpPr>
            <a:spLocks noGrp="1"/>
          </p:cNvSpPr>
          <p:nvPr>
            <p:ph type="sldNum" sz="quarter" idx="5"/>
          </p:nvPr>
        </p:nvSpPr>
        <p:spPr/>
        <p:txBody>
          <a:bodyPr/>
          <a:lstStyle/>
          <a:p>
            <a:fld id="{91B049CD-797C-4250-B3E4-31D387967DE9}" type="slidenum">
              <a:rPr lang="en-CH" smtClean="0"/>
              <a:t>40</a:t>
            </a:fld>
            <a:endParaRPr lang="en-CH"/>
          </a:p>
        </p:txBody>
      </p:sp>
    </p:spTree>
    <p:extLst>
      <p:ext uri="{BB962C8B-B14F-4D97-AF65-F5344CB8AC3E}">
        <p14:creationId xmlns:p14="http://schemas.microsoft.com/office/powerpoint/2010/main" val="4721912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3</a:t>
            </a:fld>
            <a:endParaRPr lang="en-CH"/>
          </a:p>
        </p:txBody>
      </p:sp>
    </p:spTree>
    <p:extLst>
      <p:ext uri="{BB962C8B-B14F-4D97-AF65-F5344CB8AC3E}">
        <p14:creationId xmlns:p14="http://schemas.microsoft.com/office/powerpoint/2010/main" val="36636809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42</a:t>
            </a:fld>
            <a:endParaRPr lang="en-CH"/>
          </a:p>
        </p:txBody>
      </p:sp>
    </p:spTree>
    <p:extLst>
      <p:ext uri="{BB962C8B-B14F-4D97-AF65-F5344CB8AC3E}">
        <p14:creationId xmlns:p14="http://schemas.microsoft.com/office/powerpoint/2010/main" val="1791713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2A951-847F-4A7E-27D6-A748740C4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3CCAD-946D-D7C7-65DF-CCB5A8345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F28C3-5398-CB06-926F-14A6D940A235}"/>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C16BD6ED-8F00-02B9-AE59-64EDB249A04D}"/>
              </a:ext>
            </a:extLst>
          </p:cNvPr>
          <p:cNvSpPr>
            <a:spLocks noGrp="1"/>
          </p:cNvSpPr>
          <p:nvPr>
            <p:ph type="sldNum" sz="quarter" idx="5"/>
          </p:nvPr>
        </p:nvSpPr>
        <p:spPr/>
        <p:txBody>
          <a:bodyPr/>
          <a:lstStyle/>
          <a:p>
            <a:fld id="{91B049CD-797C-4250-B3E4-31D387967DE9}" type="slidenum">
              <a:rPr lang="en-CH" smtClean="0"/>
              <a:t>44</a:t>
            </a:fld>
            <a:endParaRPr lang="en-CH"/>
          </a:p>
        </p:txBody>
      </p:sp>
    </p:spTree>
    <p:extLst>
      <p:ext uri="{BB962C8B-B14F-4D97-AF65-F5344CB8AC3E}">
        <p14:creationId xmlns:p14="http://schemas.microsoft.com/office/powerpoint/2010/main" val="3726535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53</a:t>
            </a:fld>
            <a:endParaRPr lang="en-CH"/>
          </a:p>
        </p:txBody>
      </p:sp>
    </p:spTree>
    <p:extLst>
      <p:ext uri="{BB962C8B-B14F-4D97-AF65-F5344CB8AC3E}">
        <p14:creationId xmlns:p14="http://schemas.microsoft.com/office/powerpoint/2010/main" val="10926597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sz="1200" dirty="0">
                <a:latin typeface="Consolas" panose="020B0609020204030204" pitchFamily="49" charset="0"/>
                <a:cs typeface="Consolas" panose="020B0609020204030204" pitchFamily="49" charset="0"/>
              </a:rPr>
              <a:t>a = 19; </a:t>
            </a:r>
            <a:r>
              <a:rPr lang="en-GB" sz="1200" i="1" dirty="0">
                <a:latin typeface="Consolas" panose="020B0609020204030204" pitchFamily="49" charset="0"/>
                <a:cs typeface="Consolas" panose="020B0609020204030204" pitchFamily="49" charset="0"/>
              </a:rPr>
              <a:t>// illegal: a is borrowed</a:t>
            </a:r>
          </a:p>
          <a:p>
            <a:pPr algn="l"/>
            <a:r>
              <a:rPr lang="en-GB" sz="1200" dirty="0">
                <a:latin typeface="Consolas" panose="020B0609020204030204" pitchFamily="49" charset="0"/>
                <a:cs typeface="Consolas" panose="020B0609020204030204" pitchFamily="49" charset="0"/>
              </a:rPr>
              <a:t>*y = 17; </a:t>
            </a:r>
            <a:r>
              <a:rPr lang="en-GB" sz="1200" i="1" dirty="0">
                <a:latin typeface="Consolas" panose="020B0609020204030204" pitchFamily="49" charset="0"/>
                <a:cs typeface="Consolas" panose="020B0609020204030204" pitchFamily="49" charset="0"/>
              </a:rPr>
              <a:t>// illegal: y is a mutable shared borrow</a:t>
            </a:r>
          </a:p>
          <a:p>
            <a:pPr algn="l"/>
            <a:r>
              <a:rPr lang="en-GB" sz="1200" dirty="0">
                <a:latin typeface="Consolas" panose="020B0609020204030204" pitchFamily="49" charset="0"/>
                <a:cs typeface="Consolas" panose="020B0609020204030204" pitchFamily="49" charset="0"/>
              </a:rPr>
              <a:t>y = </a:t>
            </a:r>
            <a:r>
              <a:rPr lang="en-GB" sz="1200" b="1" dirty="0">
                <a:latin typeface="Consolas" panose="020B0609020204030204" pitchFamily="49" charset="0"/>
                <a:cs typeface="Consolas" panose="020B0609020204030204" pitchFamily="49" charset="0"/>
              </a:rPr>
              <a:t>&amp;</a:t>
            </a:r>
            <a:r>
              <a:rPr lang="en-GB" sz="1200" dirty="0">
                <a:latin typeface="Consolas" panose="020B0609020204030204" pitchFamily="49" charset="0"/>
                <a:cs typeface="Consolas" panose="020B0609020204030204" pitchFamily="49" charset="0"/>
              </a:rPr>
              <a:t>b; </a:t>
            </a:r>
            <a:r>
              <a:rPr lang="en-GB" sz="1200" i="1" dirty="0">
                <a:latin typeface="Consolas" panose="020B0609020204030204" pitchFamily="49" charset="0"/>
                <a:cs typeface="Consolas" panose="020B0609020204030204" pitchFamily="49" charset="0"/>
              </a:rPr>
              <a:t>// ok: y is mutable</a:t>
            </a:r>
          </a:p>
          <a:p>
            <a:pPr algn="l"/>
            <a:r>
              <a:rPr lang="en-GB" sz="1200" dirty="0">
                <a:latin typeface="Consolas" panose="020B0609020204030204" pitchFamily="49" charset="0"/>
                <a:cs typeface="Consolas" panose="020B0609020204030204" pitchFamily="49" charset="0"/>
              </a:rPr>
              <a:t>a = b; </a:t>
            </a:r>
            <a:r>
              <a:rPr lang="en-GB" sz="1200" i="1" dirty="0">
                <a:latin typeface="Consolas" panose="020B0609020204030204" pitchFamily="49" charset="0"/>
                <a:cs typeface="Consolas" panose="020B0609020204030204" pitchFamily="49" charset="0"/>
              </a:rPr>
              <a:t>// ok: a is not borrowed</a:t>
            </a:r>
          </a:p>
          <a:p>
            <a:pPr algn="l"/>
            <a:r>
              <a:rPr lang="en-GB" sz="1200" b="1" dirty="0">
                <a:latin typeface="Consolas" panose="020B0609020204030204" pitchFamily="49" charset="0"/>
                <a:cs typeface="Consolas" panose="020B0609020204030204" pitchFamily="49" charset="0"/>
              </a:rPr>
              <a:t>let</a:t>
            </a:r>
            <a:r>
              <a:rPr lang="en-GB" sz="1200" dirty="0">
                <a:latin typeface="Consolas" panose="020B0609020204030204" pitchFamily="49" charset="0"/>
                <a:cs typeface="Consolas" panose="020B0609020204030204" pitchFamily="49" charset="0"/>
              </a:rPr>
              <a:t> z = </a:t>
            </a:r>
            <a:r>
              <a:rPr lang="en-GB" sz="1200" b="1" dirty="0">
                <a:latin typeface="Consolas" panose="020B0609020204030204" pitchFamily="49" charset="0"/>
                <a:cs typeface="Consolas" panose="020B0609020204030204" pitchFamily="49" charset="0"/>
              </a:rPr>
              <a:t>&amp;mut</a:t>
            </a:r>
            <a:r>
              <a:rPr lang="en-GB" sz="1200" dirty="0">
                <a:latin typeface="Consolas" panose="020B0609020204030204" pitchFamily="49" charset="0"/>
                <a:cs typeface="Consolas" panose="020B0609020204030204" pitchFamily="49" charset="0"/>
              </a:rPr>
              <a:t> y; </a:t>
            </a:r>
            <a:r>
              <a:rPr lang="en-GB" sz="1200" i="1" dirty="0">
                <a:latin typeface="Consolas" panose="020B0609020204030204" pitchFamily="49" charset="0"/>
                <a:cs typeface="Consolas" panose="020B0609020204030204" pitchFamily="49" charset="0"/>
              </a:rPr>
              <a:t>// ok mutable borrow of shared b.</a:t>
            </a:r>
          </a:p>
          <a:p>
            <a:pPr algn="l"/>
            <a:r>
              <a:rPr lang="en-GB" sz="1200" dirty="0">
                <a:latin typeface="Consolas" panose="020B0609020204030204" pitchFamily="49" charset="0"/>
                <a:cs typeface="Consolas" panose="020B0609020204030204" pitchFamily="49" charset="0"/>
              </a:rPr>
              <a:t>*z = </a:t>
            </a:r>
            <a:r>
              <a:rPr lang="en-GB" sz="1200" b="1" dirty="0">
                <a:latin typeface="Consolas" panose="020B0609020204030204" pitchFamily="49" charset="0"/>
                <a:cs typeface="Consolas" panose="020B0609020204030204" pitchFamily="49" charset="0"/>
              </a:rPr>
              <a:t>&amp;</a:t>
            </a:r>
            <a:r>
              <a:rPr lang="en-GB" sz="1200" dirty="0">
                <a:latin typeface="Consolas" panose="020B0609020204030204" pitchFamily="49" charset="0"/>
                <a:cs typeface="Consolas" panose="020B0609020204030204" pitchFamily="49" charset="0"/>
              </a:rPr>
              <a:t>a; </a:t>
            </a:r>
            <a:r>
              <a:rPr lang="en-GB" sz="1200" i="1" dirty="0">
                <a:latin typeface="Consolas" panose="020B0609020204030204" pitchFamily="49" charset="0"/>
                <a:cs typeface="Consolas" panose="020B0609020204030204" pitchFamily="49" charset="0"/>
              </a:rPr>
              <a:t>// ok</a:t>
            </a:r>
          </a:p>
          <a:p>
            <a:pPr algn="l"/>
            <a:r>
              <a:rPr lang="en-GB" sz="1200" dirty="0">
                <a:latin typeface="Consolas" panose="020B0609020204030204" pitchFamily="49" charset="0"/>
                <a:cs typeface="Consolas" panose="020B0609020204030204" pitchFamily="49" charset="0"/>
              </a:rPr>
              <a:t>**z = b; </a:t>
            </a:r>
            <a:r>
              <a:rPr lang="en-GB" sz="1200" i="1" dirty="0">
                <a:latin typeface="Consolas" panose="020B0609020204030204" pitchFamily="49" charset="0"/>
                <a:cs typeface="Consolas" panose="020B0609020204030204" pitchFamily="49" charset="0"/>
              </a:rPr>
              <a:t>// illegal: write through shared borrow</a:t>
            </a:r>
            <a:endParaRPr lang="en-GB" sz="1200" dirty="0">
              <a:latin typeface="Consolas" panose="020B0609020204030204" pitchFamily="49" charset="0"/>
              <a:cs typeface="Consolas" panose="020B0609020204030204" pitchFamily="49" charset="0"/>
            </a:endParaRPr>
          </a:p>
          <a:p>
            <a:endParaRPr lang="en-CH" dirty="0"/>
          </a:p>
          <a:p>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65</a:t>
            </a:fld>
            <a:endParaRPr lang="en-CH"/>
          </a:p>
        </p:txBody>
      </p:sp>
    </p:spTree>
    <p:extLst>
      <p:ext uri="{BB962C8B-B14F-4D97-AF65-F5344CB8AC3E}">
        <p14:creationId xmlns:p14="http://schemas.microsoft.com/office/powerpoint/2010/main" val="11876716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69</a:t>
            </a:fld>
            <a:endParaRPr lang="en-CH"/>
          </a:p>
        </p:txBody>
      </p:sp>
    </p:spTree>
    <p:extLst>
      <p:ext uri="{BB962C8B-B14F-4D97-AF65-F5344CB8AC3E}">
        <p14:creationId xmlns:p14="http://schemas.microsoft.com/office/powerpoint/2010/main" val="246177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What happens if we replace x by r in the last print? We get a conflicting flow!</a:t>
            </a:r>
          </a:p>
        </p:txBody>
      </p:sp>
      <p:sp>
        <p:nvSpPr>
          <p:cNvPr id="4" name="Slide Number Placeholder 3"/>
          <p:cNvSpPr>
            <a:spLocks noGrp="1"/>
          </p:cNvSpPr>
          <p:nvPr>
            <p:ph type="sldNum" sz="quarter" idx="5"/>
          </p:nvPr>
        </p:nvSpPr>
        <p:spPr/>
        <p:txBody>
          <a:bodyPr/>
          <a:lstStyle/>
          <a:p>
            <a:fld id="{91B049CD-797C-4250-B3E4-31D387967DE9}" type="slidenum">
              <a:rPr lang="en-CH" smtClean="0"/>
              <a:t>73</a:t>
            </a:fld>
            <a:endParaRPr lang="en-CH"/>
          </a:p>
        </p:txBody>
      </p:sp>
    </p:spTree>
    <p:extLst>
      <p:ext uri="{BB962C8B-B14F-4D97-AF65-F5344CB8AC3E}">
        <p14:creationId xmlns:p14="http://schemas.microsoft.com/office/powerpoint/2010/main" val="1414331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this might look strange when you think of lifetimes as scopes but it makes sense with flow model: when x is moved, z stops existing</a:t>
            </a:r>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74</a:t>
            </a:fld>
            <a:endParaRPr lang="en-CH"/>
          </a:p>
        </p:txBody>
      </p:sp>
    </p:spTree>
    <p:extLst>
      <p:ext uri="{BB962C8B-B14F-4D97-AF65-F5344CB8AC3E}">
        <p14:creationId xmlns:p14="http://schemas.microsoft.com/office/powerpoint/2010/main" val="29845697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this is bad: we attempt to read from a reference to x which is been dropped</a:t>
            </a:r>
          </a:p>
          <a:p>
            <a:endParaRPr lang="en-US" dirty="0"/>
          </a:p>
          <a:p>
            <a:r>
              <a:rPr lang="en-US" dirty="0"/>
              <a:t>‘static does not mean in static memory</a:t>
            </a:r>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75</a:t>
            </a:fld>
            <a:endParaRPr lang="en-CH"/>
          </a:p>
        </p:txBody>
      </p:sp>
    </p:spTree>
    <p:extLst>
      <p:ext uri="{BB962C8B-B14F-4D97-AF65-F5344CB8AC3E}">
        <p14:creationId xmlns:p14="http://schemas.microsoft.com/office/powerpoint/2010/main" val="3023148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76</a:t>
            </a:fld>
            <a:endParaRPr lang="en-CH"/>
          </a:p>
        </p:txBody>
      </p:sp>
    </p:spTree>
    <p:extLst>
      <p:ext uri="{BB962C8B-B14F-4D97-AF65-F5344CB8AC3E}">
        <p14:creationId xmlns:p14="http://schemas.microsoft.com/office/powerpoint/2010/main" val="6196197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77</a:t>
            </a:fld>
            <a:endParaRPr lang="en-CH"/>
          </a:p>
        </p:txBody>
      </p:sp>
    </p:spTree>
    <p:extLst>
      <p:ext uri="{BB962C8B-B14F-4D97-AF65-F5344CB8AC3E}">
        <p14:creationId xmlns:p14="http://schemas.microsoft.com/office/powerpoint/2010/main" val="1552433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first briefly discuss some memory basics and how these lead to safety issues in C.</a:t>
            </a:r>
          </a:p>
          <a:p>
            <a:r>
              <a:rPr lang="en-US" dirty="0"/>
              <a:t>This is primarily to motivate Rust’s ownership and borrowing system and the issues it prevents.</a:t>
            </a:r>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18</a:t>
            </a:fld>
            <a:endParaRPr lang="en-CH"/>
          </a:p>
        </p:txBody>
      </p:sp>
    </p:spTree>
    <p:extLst>
      <p:ext uri="{BB962C8B-B14F-4D97-AF65-F5344CB8AC3E}">
        <p14:creationId xmlns:p14="http://schemas.microsoft.com/office/powerpoint/2010/main" val="34994007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78</a:t>
            </a:fld>
            <a:endParaRPr lang="en-CH"/>
          </a:p>
        </p:txBody>
      </p:sp>
    </p:spTree>
    <p:extLst>
      <p:ext uri="{BB962C8B-B14F-4D97-AF65-F5344CB8AC3E}">
        <p14:creationId xmlns:p14="http://schemas.microsoft.com/office/powerpoint/2010/main" val="175864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79</a:t>
            </a:fld>
            <a:endParaRPr lang="en-CH"/>
          </a:p>
        </p:txBody>
      </p:sp>
    </p:spTree>
    <p:extLst>
      <p:ext uri="{BB962C8B-B14F-4D97-AF65-F5344CB8AC3E}">
        <p14:creationId xmlns:p14="http://schemas.microsoft.com/office/powerpoint/2010/main" val="26146535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80</a:t>
            </a:fld>
            <a:endParaRPr lang="en-CH"/>
          </a:p>
        </p:txBody>
      </p:sp>
    </p:spTree>
    <p:extLst>
      <p:ext uri="{BB962C8B-B14F-4D97-AF65-F5344CB8AC3E}">
        <p14:creationId xmlns:p14="http://schemas.microsoft.com/office/powerpoint/2010/main" val="2897576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81</a:t>
            </a:fld>
            <a:endParaRPr lang="en-CH"/>
          </a:p>
        </p:txBody>
      </p:sp>
    </p:spTree>
    <p:extLst>
      <p:ext uri="{BB962C8B-B14F-4D97-AF65-F5344CB8AC3E}">
        <p14:creationId xmlns:p14="http://schemas.microsoft.com/office/powerpoint/2010/main" val="13272149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82</a:t>
            </a:fld>
            <a:endParaRPr lang="en-CH"/>
          </a:p>
        </p:txBody>
      </p:sp>
    </p:spTree>
    <p:extLst>
      <p:ext uri="{BB962C8B-B14F-4D97-AF65-F5344CB8AC3E}">
        <p14:creationId xmlns:p14="http://schemas.microsoft.com/office/powerpoint/2010/main" val="26373914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83</a:t>
            </a:fld>
            <a:endParaRPr lang="en-CH"/>
          </a:p>
        </p:txBody>
      </p:sp>
    </p:spTree>
    <p:extLst>
      <p:ext uri="{BB962C8B-B14F-4D97-AF65-F5344CB8AC3E}">
        <p14:creationId xmlns:p14="http://schemas.microsoft.com/office/powerpoint/2010/main" val="13784129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84</a:t>
            </a:fld>
            <a:endParaRPr lang="en-CH"/>
          </a:p>
        </p:txBody>
      </p:sp>
    </p:spTree>
    <p:extLst>
      <p:ext uri="{BB962C8B-B14F-4D97-AF65-F5344CB8AC3E}">
        <p14:creationId xmlns:p14="http://schemas.microsoft.com/office/powerpoint/2010/main" val="40535882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Puzzle: the code no longer compiles if we only use one lifetime and its all because of variance</a:t>
            </a:r>
          </a:p>
          <a:p>
            <a:endParaRPr lang="en-US" dirty="0"/>
          </a:p>
          <a:p>
            <a:r>
              <a:rPr lang="en-US" dirty="0"/>
              <a:t>The strange syntax avoids a local variable x and then writing *</a:t>
            </a:r>
            <a:r>
              <a:rPr lang="en-US" dirty="0" err="1"/>
              <a:t>x.s</a:t>
            </a:r>
            <a:r>
              <a:rPr lang="en-US" dirty="0"/>
              <a:t> = “world”.</a:t>
            </a:r>
            <a:endParaRPr lang="en-CH"/>
          </a:p>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85</a:t>
            </a:fld>
            <a:endParaRPr lang="en-CH"/>
          </a:p>
        </p:txBody>
      </p:sp>
    </p:spTree>
    <p:extLst>
      <p:ext uri="{BB962C8B-B14F-4D97-AF65-F5344CB8AC3E}">
        <p14:creationId xmlns:p14="http://schemas.microsoft.com/office/powerpoint/2010/main" val="32531495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Puzzle: the code no longer compiles if we only use one lifetime and its all because of variance</a:t>
            </a:r>
          </a:p>
          <a:p>
            <a:endParaRPr lang="en-US" dirty="0"/>
          </a:p>
          <a:p>
            <a:r>
              <a:rPr lang="en-US" dirty="0"/>
              <a:t>The strange syntax avoids a local variable x and then writing *</a:t>
            </a:r>
            <a:r>
              <a:rPr lang="en-US" dirty="0" err="1"/>
              <a:t>x.s</a:t>
            </a:r>
            <a:r>
              <a:rPr lang="en-US" dirty="0"/>
              <a:t> = “world”.</a:t>
            </a:r>
            <a:endParaRPr lang="en-CH"/>
          </a:p>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86</a:t>
            </a:fld>
            <a:endParaRPr lang="en-CH"/>
          </a:p>
        </p:txBody>
      </p:sp>
    </p:spTree>
    <p:extLst>
      <p:ext uri="{BB962C8B-B14F-4D97-AF65-F5344CB8AC3E}">
        <p14:creationId xmlns:p14="http://schemas.microsoft.com/office/powerpoint/2010/main" val="6723455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Puzzle: the code no longer compiles if we only use one lifetime and its all because of variance</a:t>
            </a:r>
          </a:p>
          <a:p>
            <a:endParaRPr lang="en-US" dirty="0"/>
          </a:p>
          <a:p>
            <a:r>
              <a:rPr lang="en-US" dirty="0"/>
              <a:t>The strange syntax avoids a local variable x and then writing *</a:t>
            </a:r>
            <a:r>
              <a:rPr lang="en-US" dirty="0" err="1"/>
              <a:t>x.s</a:t>
            </a:r>
            <a:r>
              <a:rPr lang="en-US" dirty="0"/>
              <a:t> = “world”.</a:t>
            </a:r>
            <a:endParaRPr lang="en-CH"/>
          </a:p>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87</a:t>
            </a:fld>
            <a:endParaRPr lang="en-CH"/>
          </a:p>
        </p:txBody>
      </p:sp>
    </p:spTree>
    <p:extLst>
      <p:ext uri="{BB962C8B-B14F-4D97-AF65-F5344CB8AC3E}">
        <p14:creationId xmlns:p14="http://schemas.microsoft.com/office/powerpoint/2010/main" val="3616877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- 5 values: 42:i32, 43:i32, &amp;x, &amp;y, “hello world”: &amp;str</a:t>
            </a:r>
          </a:p>
          <a:p>
            <a:r>
              <a:rPr lang="en-US" dirty="0"/>
              <a:t>- 3 pointer values</a:t>
            </a:r>
          </a:p>
          <a:p>
            <a:r>
              <a:rPr lang="en-US" dirty="0"/>
              <a:t>- 5 variables: a, b, c, d, e</a:t>
            </a:r>
          </a:p>
          <a:p>
            <a:endParaRPr lang="en-US" dirty="0"/>
          </a:p>
          <a:p>
            <a:r>
              <a:rPr lang="en-US" dirty="0"/>
              <a:t>The places of these values are not all the same, so we need to have a look at memory layout</a:t>
            </a:r>
            <a:endParaRPr lang="en-CH" dirty="0"/>
          </a:p>
          <a:p>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20</a:t>
            </a:fld>
            <a:endParaRPr lang="en-CH"/>
          </a:p>
        </p:txBody>
      </p:sp>
    </p:spTree>
    <p:extLst>
      <p:ext uri="{BB962C8B-B14F-4D97-AF65-F5344CB8AC3E}">
        <p14:creationId xmlns:p14="http://schemas.microsoft.com/office/powerpoint/2010/main" val="9105325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88</a:t>
            </a:fld>
            <a:endParaRPr lang="en-CH"/>
          </a:p>
        </p:txBody>
      </p:sp>
    </p:spTree>
    <p:extLst>
      <p:ext uri="{BB962C8B-B14F-4D97-AF65-F5344CB8AC3E}">
        <p14:creationId xmlns:p14="http://schemas.microsoft.com/office/powerpoint/2010/main" val="34482210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CH"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89</a:t>
            </a:fld>
            <a:endParaRPr lang="en-CH"/>
          </a:p>
        </p:txBody>
      </p:sp>
    </p:spTree>
    <p:extLst>
      <p:ext uri="{BB962C8B-B14F-4D97-AF65-F5344CB8AC3E}">
        <p14:creationId xmlns:p14="http://schemas.microsoft.com/office/powerpoint/2010/main" val="38329495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r>
              <a:rPr lang="en-US" dirty="0"/>
              <a:t>Cell is quite interesting in the way it guarantees safety:</a:t>
            </a:r>
          </a:p>
          <a:p>
            <a:r>
              <a:rPr lang="en-US" dirty="0"/>
              <a:t>It is not shareable across threads and never hands out a reference to the value it contains.</a:t>
            </a:r>
          </a:p>
          <a:p>
            <a:r>
              <a:rPr lang="en-US" dirty="0"/>
              <a:t>Since there are no references, it is always okay to move that value.</a:t>
            </a:r>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90</a:t>
            </a:fld>
            <a:endParaRPr lang="en-CH"/>
          </a:p>
        </p:txBody>
      </p:sp>
    </p:spTree>
    <p:extLst>
      <p:ext uri="{BB962C8B-B14F-4D97-AF65-F5344CB8AC3E}">
        <p14:creationId xmlns:p14="http://schemas.microsoft.com/office/powerpoint/2010/main" val="38060397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4681E-A65E-49A3-E35B-A782AAF626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508C1D-B82A-7077-BDE8-32A746146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BFB634-5EE1-C293-751D-E62E525502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8CBCDA-200D-670E-D7F0-98F5C87FAC97}"/>
              </a:ext>
            </a:extLst>
          </p:cNvPr>
          <p:cNvSpPr>
            <a:spLocks noGrp="1"/>
          </p:cNvSpPr>
          <p:nvPr>
            <p:ph type="sldNum" sz="quarter" idx="5"/>
          </p:nvPr>
        </p:nvSpPr>
        <p:spPr/>
        <p:txBody>
          <a:bodyPr/>
          <a:lstStyle/>
          <a:p>
            <a:fld id="{91B049CD-797C-4250-B3E4-31D387967DE9}" type="slidenum">
              <a:rPr lang="en-CH" smtClean="0"/>
              <a:t>91</a:t>
            </a:fld>
            <a:endParaRPr lang="en-CH"/>
          </a:p>
        </p:txBody>
      </p:sp>
    </p:spTree>
    <p:extLst>
      <p:ext uri="{BB962C8B-B14F-4D97-AF65-F5344CB8AC3E}">
        <p14:creationId xmlns:p14="http://schemas.microsoft.com/office/powerpoint/2010/main" val="27616138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K" dirty="0"/>
              <a:t>The following slides are a placeholder to highlight Prusti’s main features. </a:t>
            </a:r>
          </a:p>
          <a:p>
            <a:r>
              <a:rPr lang="en-DK" dirty="0"/>
              <a:t>For teaching, </a:t>
            </a:r>
            <a:r>
              <a:rPr lang="en-GB" dirty="0"/>
              <a:t>using the </a:t>
            </a:r>
            <a:r>
              <a:rPr lang="en-GB" dirty="0" err="1"/>
              <a:t>VSCode</a:t>
            </a:r>
            <a:r>
              <a:rPr lang="en-GB" dirty="0"/>
              <a:t> plugin of </a:t>
            </a:r>
            <a:r>
              <a:rPr lang="en-GB" dirty="0" err="1"/>
              <a:t>Prusti</a:t>
            </a:r>
            <a:r>
              <a:rPr lang="en-GB" dirty="0"/>
              <a:t> and demonstrating the mentioned features via live coding is strongly recommended</a:t>
            </a:r>
            <a:r>
              <a:rPr lang="en-DK" dirty="0"/>
              <a:t>.</a:t>
            </a:r>
          </a:p>
        </p:txBody>
      </p:sp>
      <p:sp>
        <p:nvSpPr>
          <p:cNvPr id="4" name="Slide Number Placeholder 3"/>
          <p:cNvSpPr>
            <a:spLocks noGrp="1"/>
          </p:cNvSpPr>
          <p:nvPr>
            <p:ph type="sldNum" sz="quarter" idx="5"/>
          </p:nvPr>
        </p:nvSpPr>
        <p:spPr/>
        <p:txBody>
          <a:bodyPr/>
          <a:lstStyle/>
          <a:p>
            <a:fld id="{91B049CD-797C-4250-B3E4-31D387967DE9}" type="slidenum">
              <a:rPr lang="en-CH" smtClean="0"/>
              <a:t>95</a:t>
            </a:fld>
            <a:endParaRPr lang="en-CH"/>
          </a:p>
        </p:txBody>
      </p:sp>
    </p:spTree>
    <p:extLst>
      <p:ext uri="{BB962C8B-B14F-4D97-AF65-F5344CB8AC3E}">
        <p14:creationId xmlns:p14="http://schemas.microsoft.com/office/powerpoint/2010/main" val="366154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106</a:t>
            </a:fld>
            <a:endParaRPr lang="en-CH"/>
          </a:p>
        </p:txBody>
      </p:sp>
    </p:spTree>
    <p:extLst>
      <p:ext uri="{BB962C8B-B14F-4D97-AF65-F5344CB8AC3E}">
        <p14:creationId xmlns:p14="http://schemas.microsoft.com/office/powerpoint/2010/main" val="210324255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K" dirty="0"/>
              <a:t>The implementation of pure function is inspected because such functions are typcially simple and stable, think mathematical definitions, lengths of lists, getter functions, etc. </a:t>
            </a:r>
          </a:p>
          <a:p>
            <a:r>
              <a:rPr lang="en-DK" dirty="0"/>
              <a:t>This is a design decision to avoid writing too many </a:t>
            </a:r>
          </a:p>
        </p:txBody>
      </p:sp>
      <p:sp>
        <p:nvSpPr>
          <p:cNvPr id="4" name="Slide Number Placeholder 3"/>
          <p:cNvSpPr>
            <a:spLocks noGrp="1"/>
          </p:cNvSpPr>
          <p:nvPr>
            <p:ph type="sldNum" sz="quarter" idx="5"/>
          </p:nvPr>
        </p:nvSpPr>
        <p:spPr/>
        <p:txBody>
          <a:bodyPr/>
          <a:lstStyle/>
          <a:p>
            <a:fld id="{91B049CD-797C-4250-B3E4-31D387967DE9}" type="slidenum">
              <a:rPr lang="en-CH" smtClean="0"/>
              <a:t>107</a:t>
            </a:fld>
            <a:endParaRPr lang="en-CH"/>
          </a:p>
        </p:txBody>
      </p:sp>
    </p:spTree>
    <p:extLst>
      <p:ext uri="{BB962C8B-B14F-4D97-AF65-F5344CB8AC3E}">
        <p14:creationId xmlns:p14="http://schemas.microsoft.com/office/powerpoint/2010/main" val="3495704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113</a:t>
            </a:fld>
            <a:endParaRPr lang="en-CH"/>
          </a:p>
        </p:txBody>
      </p:sp>
    </p:spTree>
    <p:extLst>
      <p:ext uri="{BB962C8B-B14F-4D97-AF65-F5344CB8AC3E}">
        <p14:creationId xmlns:p14="http://schemas.microsoft.com/office/powerpoint/2010/main" val="25150039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DK" dirty="0"/>
              <a:t>Prusti actually supports a richer specification language including logical quantifiers.</a:t>
            </a:r>
          </a:p>
        </p:txBody>
      </p:sp>
      <p:sp>
        <p:nvSpPr>
          <p:cNvPr id="4" name="Slide Number Placeholder 3"/>
          <p:cNvSpPr>
            <a:spLocks noGrp="1"/>
          </p:cNvSpPr>
          <p:nvPr>
            <p:ph type="sldNum" sz="quarter" idx="5"/>
          </p:nvPr>
        </p:nvSpPr>
        <p:spPr/>
        <p:txBody>
          <a:bodyPr/>
          <a:lstStyle/>
          <a:p>
            <a:fld id="{91B049CD-797C-4250-B3E4-31D387967DE9}" type="slidenum">
              <a:rPr lang="en-CH" smtClean="0"/>
              <a:t>114</a:t>
            </a:fld>
            <a:endParaRPr lang="en-CH"/>
          </a:p>
        </p:txBody>
      </p:sp>
    </p:spTree>
    <p:extLst>
      <p:ext uri="{BB962C8B-B14F-4D97-AF65-F5344CB8AC3E}">
        <p14:creationId xmlns:p14="http://schemas.microsoft.com/office/powerpoint/2010/main" val="57109512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115</a:t>
            </a:fld>
            <a:endParaRPr lang="en-CH"/>
          </a:p>
        </p:txBody>
      </p:sp>
    </p:spTree>
    <p:extLst>
      <p:ext uri="{BB962C8B-B14F-4D97-AF65-F5344CB8AC3E}">
        <p14:creationId xmlns:p14="http://schemas.microsoft.com/office/powerpoint/2010/main" val="1397080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string “hello world” is a literal and thus located in the static data</a:t>
            </a:r>
          </a:p>
          <a:p>
            <a:endParaRPr lang="en-US" dirty="0"/>
          </a:p>
          <a:p>
            <a:r>
              <a:rPr lang="en-US" dirty="0"/>
              <a:t>Box::new creates a new heap-based value</a:t>
            </a:r>
          </a:p>
          <a:p>
            <a:endParaRPr lang="en-US" dirty="0"/>
          </a:p>
          <a:p>
            <a:r>
              <a:rPr lang="en-US" dirty="0" err="1"/>
              <a:t>vec</a:t>
            </a:r>
            <a:r>
              <a:rPr lang="en-US" dirty="0"/>
              <a:t>! is a macro for creating a new vector, i.e. a dynamic data structure.</a:t>
            </a:r>
            <a:endParaRPr lang="en-CH" dirty="0"/>
          </a:p>
        </p:txBody>
      </p:sp>
      <p:sp>
        <p:nvSpPr>
          <p:cNvPr id="4" name="Slide Number Placeholder 3"/>
          <p:cNvSpPr>
            <a:spLocks noGrp="1"/>
          </p:cNvSpPr>
          <p:nvPr>
            <p:ph type="sldNum" sz="quarter" idx="5"/>
          </p:nvPr>
        </p:nvSpPr>
        <p:spPr/>
        <p:txBody>
          <a:bodyPr/>
          <a:lstStyle/>
          <a:p>
            <a:fld id="{91B049CD-797C-4250-B3E4-31D387967DE9}" type="slidenum">
              <a:rPr lang="en-CH" smtClean="0"/>
              <a:t>22</a:t>
            </a:fld>
            <a:endParaRPr lang="en-CH"/>
          </a:p>
        </p:txBody>
      </p:sp>
    </p:spTree>
    <p:extLst>
      <p:ext uri="{BB962C8B-B14F-4D97-AF65-F5344CB8AC3E}">
        <p14:creationId xmlns:p14="http://schemas.microsoft.com/office/powerpoint/2010/main" val="1872255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116</a:t>
            </a:fld>
            <a:endParaRPr lang="en-CH"/>
          </a:p>
        </p:txBody>
      </p:sp>
    </p:spTree>
    <p:extLst>
      <p:ext uri="{BB962C8B-B14F-4D97-AF65-F5344CB8AC3E}">
        <p14:creationId xmlns:p14="http://schemas.microsoft.com/office/powerpoint/2010/main" val="19311443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119</a:t>
            </a:fld>
            <a:endParaRPr lang="en-CH"/>
          </a:p>
        </p:txBody>
      </p:sp>
    </p:spTree>
    <p:extLst>
      <p:ext uri="{BB962C8B-B14F-4D97-AF65-F5344CB8AC3E}">
        <p14:creationId xmlns:p14="http://schemas.microsoft.com/office/powerpoint/2010/main" val="8598344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10171E"/>
                </a:solidFill>
                <a:latin typeface="Tw Cen MT" panose="020B0602020104020603"/>
              </a:rPr>
              <a:t>It would also be interesting to </a:t>
            </a:r>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122</a:t>
            </a:fld>
            <a:endParaRPr lang="en-CH"/>
          </a:p>
        </p:txBody>
      </p:sp>
    </p:spTree>
    <p:extLst>
      <p:ext uri="{BB962C8B-B14F-4D97-AF65-F5344CB8AC3E}">
        <p14:creationId xmlns:p14="http://schemas.microsoft.com/office/powerpoint/2010/main" val="28633154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DK" dirty="0"/>
          </a:p>
        </p:txBody>
      </p:sp>
      <p:sp>
        <p:nvSpPr>
          <p:cNvPr id="4" name="Slide Number Placeholder 3"/>
          <p:cNvSpPr>
            <a:spLocks noGrp="1"/>
          </p:cNvSpPr>
          <p:nvPr>
            <p:ph type="sldNum" sz="quarter" idx="5"/>
          </p:nvPr>
        </p:nvSpPr>
        <p:spPr/>
        <p:txBody>
          <a:bodyPr/>
          <a:lstStyle/>
          <a:p>
            <a:fld id="{91B049CD-797C-4250-B3E4-31D387967DE9}" type="slidenum">
              <a:rPr lang="en-CH" smtClean="0"/>
              <a:t>123</a:t>
            </a:fld>
            <a:endParaRPr lang="en-CH"/>
          </a:p>
        </p:txBody>
      </p:sp>
    </p:spTree>
    <p:extLst>
      <p:ext uri="{BB962C8B-B14F-4D97-AF65-F5344CB8AC3E}">
        <p14:creationId xmlns:p14="http://schemas.microsoft.com/office/powerpoint/2010/main" val="3398336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1CD2AE-5495-1065-2116-2EE0796A2B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A87774-8A3E-5354-04E6-6EED7A056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0F972-5FF5-4A3D-F352-C5F1E7E1788F}"/>
              </a:ext>
            </a:extLst>
          </p:cNvPr>
          <p:cNvSpPr>
            <a:spLocks noGrp="1"/>
          </p:cNvSpPr>
          <p:nvPr>
            <p:ph type="body" idx="1"/>
          </p:nvPr>
        </p:nvSpPr>
        <p:spPr/>
        <p:txBody>
          <a:bodyPr/>
          <a:lstStyle/>
          <a:p>
            <a:r>
              <a:rPr lang="en-US" dirty="0"/>
              <a:t>Colors indicate where the places of assigned values are located.</a:t>
            </a:r>
            <a:endParaRPr lang="en-CH" dirty="0"/>
          </a:p>
        </p:txBody>
      </p:sp>
      <p:sp>
        <p:nvSpPr>
          <p:cNvPr id="4" name="Slide Number Placeholder 3">
            <a:extLst>
              <a:ext uri="{FF2B5EF4-FFF2-40B4-BE49-F238E27FC236}">
                <a16:creationId xmlns:a16="http://schemas.microsoft.com/office/drawing/2014/main" id="{50216F1F-E25D-EEED-230F-E537CFFDDCD3}"/>
              </a:ext>
            </a:extLst>
          </p:cNvPr>
          <p:cNvSpPr>
            <a:spLocks noGrp="1"/>
          </p:cNvSpPr>
          <p:nvPr>
            <p:ph type="sldNum" sz="quarter" idx="5"/>
          </p:nvPr>
        </p:nvSpPr>
        <p:spPr/>
        <p:txBody>
          <a:bodyPr/>
          <a:lstStyle/>
          <a:p>
            <a:fld id="{91B049CD-797C-4250-B3E4-31D387967DE9}" type="slidenum">
              <a:rPr lang="en-CH" smtClean="0"/>
              <a:t>23</a:t>
            </a:fld>
            <a:endParaRPr lang="en-CH"/>
          </a:p>
        </p:txBody>
      </p:sp>
    </p:spTree>
    <p:extLst>
      <p:ext uri="{BB962C8B-B14F-4D97-AF65-F5344CB8AC3E}">
        <p14:creationId xmlns:p14="http://schemas.microsoft.com/office/powerpoint/2010/main" val="1543012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D264D-469F-7BEE-946C-66B66E667C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BC452D-7C87-E9CD-FBDB-68F260B6F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DB5EE4-67BF-9E65-B8E3-8666D030448E}"/>
              </a:ext>
            </a:extLst>
          </p:cNvPr>
          <p:cNvSpPr>
            <a:spLocks noGrp="1"/>
          </p:cNvSpPr>
          <p:nvPr>
            <p:ph type="body" idx="1"/>
          </p:nvPr>
        </p:nvSpPr>
        <p:spPr/>
        <p:txBody>
          <a:bodyPr/>
          <a:lstStyle/>
          <a:p>
            <a:r>
              <a:rPr lang="en-US" dirty="0"/>
              <a:t>We use the C programming language here to illustrate memory safety issues, which are ruled out by Rust.</a:t>
            </a:r>
          </a:p>
          <a:p>
            <a:endParaRPr lang="en-US" dirty="0"/>
          </a:p>
          <a:p>
            <a:endParaRPr lang="en-CH" dirty="0"/>
          </a:p>
        </p:txBody>
      </p:sp>
      <p:sp>
        <p:nvSpPr>
          <p:cNvPr id="4" name="Slide Number Placeholder 3">
            <a:extLst>
              <a:ext uri="{FF2B5EF4-FFF2-40B4-BE49-F238E27FC236}">
                <a16:creationId xmlns:a16="http://schemas.microsoft.com/office/drawing/2014/main" id="{3923B6F5-9B4D-B798-9EAE-18F4C18769B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1B049CD-797C-4250-B3E4-31D387967DE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3915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81F7E-6325-1969-99DF-B83C6D823E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80F2D3-10E0-3230-7DD9-C0B2EFD600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0B22B9-9B39-3F9C-CCFD-41A85AC1E21A}"/>
              </a:ext>
            </a:extLst>
          </p:cNvPr>
          <p:cNvSpPr>
            <a:spLocks noGrp="1"/>
          </p:cNvSpPr>
          <p:nvPr>
            <p:ph type="body" idx="1"/>
          </p:nvPr>
        </p:nvSpPr>
        <p:spPr/>
        <p:txBody>
          <a:bodyPr/>
          <a:lstStyle/>
          <a:p>
            <a:r>
              <a:rPr lang="en-US" dirty="0"/>
              <a:t>We use the C programming language here to illustrate memory safety issues, which are ruled out by Rust.</a:t>
            </a:r>
          </a:p>
          <a:p>
            <a:endParaRPr lang="en-US" dirty="0"/>
          </a:p>
          <a:p>
            <a:endParaRPr lang="en-CH" dirty="0"/>
          </a:p>
        </p:txBody>
      </p:sp>
      <p:sp>
        <p:nvSpPr>
          <p:cNvPr id="4" name="Slide Number Placeholder 3">
            <a:extLst>
              <a:ext uri="{FF2B5EF4-FFF2-40B4-BE49-F238E27FC236}">
                <a16:creationId xmlns:a16="http://schemas.microsoft.com/office/drawing/2014/main" id="{04D1694C-90CB-7785-A827-CB9530D1B7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1B049CD-797C-4250-B3E4-31D387967DE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6091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FFEEC-D7FB-0F8D-AD6E-0F4A782817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C7BA4-8A17-A059-469B-7FFD041291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F995BA-8176-FD62-4733-2940582C64FE}"/>
              </a:ext>
            </a:extLst>
          </p:cNvPr>
          <p:cNvSpPr>
            <a:spLocks noGrp="1"/>
          </p:cNvSpPr>
          <p:nvPr>
            <p:ph type="body" idx="1"/>
          </p:nvPr>
        </p:nvSpPr>
        <p:spPr/>
        <p:txBody>
          <a:bodyPr/>
          <a:lstStyle/>
          <a:p>
            <a:r>
              <a:rPr lang="en-US" dirty="0"/>
              <a:t>We use the C programming language here to illustrate memory safety issues, which are ruled out by Rust.</a:t>
            </a:r>
          </a:p>
          <a:p>
            <a:endParaRPr lang="en-US" dirty="0"/>
          </a:p>
          <a:p>
            <a:endParaRPr lang="en-CH" dirty="0"/>
          </a:p>
        </p:txBody>
      </p:sp>
      <p:sp>
        <p:nvSpPr>
          <p:cNvPr id="4" name="Slide Number Placeholder 3">
            <a:extLst>
              <a:ext uri="{FF2B5EF4-FFF2-40B4-BE49-F238E27FC236}">
                <a16:creationId xmlns:a16="http://schemas.microsoft.com/office/drawing/2014/main" id="{B447F7A7-FB50-B0F7-07E3-3D7153911A1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1B049CD-797C-4250-B3E4-31D387967DE9}" type="slidenum">
              <a:rPr kumimoji="0" lang="en-C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C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373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smtClean="0"/>
              <a:t>2/18/24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69211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1155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147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98972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76081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2/18/24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017638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t>2/18/24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69035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88486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9015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34295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2/18/24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77261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83500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2/18/24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66071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2/18/24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44340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2/18/24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6540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7037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2/18/24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35628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smtClean="0"/>
              <a:pPr/>
              <a:t>2/18/24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002045190"/>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0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0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0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7.png"/></Relationships>
</file>

<file path=ppt/slides/_rels/slide10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0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7.png"/></Relationships>
</file>

<file path=ppt/slides/_rels/slide1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www.prusti.org/" TargetMode="External"/><Relationship Id="rId5" Type="http://schemas.openxmlformats.org/officeDocument/2006/relationships/hyperlink" Target="https://doc.rust-lang.org/book/" TargetMode="Externa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6.png"/><Relationship Id="rId18" Type="http://schemas.microsoft.com/office/2007/relationships/hdphoto" Target="../media/hdphoto8.wdp"/><Relationship Id="rId3" Type="http://schemas.openxmlformats.org/officeDocument/2006/relationships/image" Target="../media/image40.png"/><Relationship Id="rId21" Type="http://schemas.openxmlformats.org/officeDocument/2006/relationships/image" Target="../media/image50.png"/><Relationship Id="rId7" Type="http://schemas.openxmlformats.org/officeDocument/2006/relationships/image" Target="../media/image43.png"/><Relationship Id="rId12" Type="http://schemas.microsoft.com/office/2007/relationships/hdphoto" Target="../media/hdphoto5.wdp"/><Relationship Id="rId17" Type="http://schemas.openxmlformats.org/officeDocument/2006/relationships/image" Target="../media/image48.png"/><Relationship Id="rId2" Type="http://schemas.openxmlformats.org/officeDocument/2006/relationships/image" Target="../media/image7.png"/><Relationship Id="rId16" Type="http://schemas.microsoft.com/office/2007/relationships/hdphoto" Target="../media/hdphoto7.wdp"/><Relationship Id="rId20" Type="http://schemas.microsoft.com/office/2007/relationships/hdphoto" Target="../media/hdphoto9.wdp"/><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45.png"/><Relationship Id="rId5" Type="http://schemas.openxmlformats.org/officeDocument/2006/relationships/image" Target="../media/image42.png"/><Relationship Id="rId15" Type="http://schemas.openxmlformats.org/officeDocument/2006/relationships/image" Target="../media/image47.png"/><Relationship Id="rId23" Type="http://schemas.microsoft.com/office/2007/relationships/hdphoto" Target="../media/hdphoto10.wdp"/><Relationship Id="rId10" Type="http://schemas.microsoft.com/office/2007/relationships/hdphoto" Target="../media/hdphoto4.wdp"/><Relationship Id="rId19" Type="http://schemas.openxmlformats.org/officeDocument/2006/relationships/image" Target="../media/image49.png"/><Relationship Id="rId4" Type="http://schemas.openxmlformats.org/officeDocument/2006/relationships/image" Target="../media/image41.jpg"/><Relationship Id="rId9" Type="http://schemas.openxmlformats.org/officeDocument/2006/relationships/image" Target="../media/image44.png"/><Relationship Id="rId14" Type="http://schemas.microsoft.com/office/2007/relationships/hdphoto" Target="../media/hdphoto6.wdp"/><Relationship Id="rId22" Type="http://schemas.openxmlformats.org/officeDocument/2006/relationships/image" Target="../media/image51.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5.emf"/></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cmath.eu/" TargetMode="External"/><Relationship Id="rId5" Type="http://schemas.openxmlformats.org/officeDocument/2006/relationships/hyperlink" Target="mailto:chmat@dtu.dk" TargetMode="Externa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rincondelemprendedor.es/se-limpia-una-oficina/" TargetMode="External"/><Relationship Id="rId3" Type="http://schemas.openxmlformats.org/officeDocument/2006/relationships/image" Target="../media/image6.pn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hyperlink" Target="https://www.flickr.com/photos/denverjeffrey/1950406926/" TargetMode="External"/><Relationship Id="rId5" Type="http://schemas.openxmlformats.org/officeDocument/2006/relationships/image" Target="../media/image17.jpeg"/><Relationship Id="rId10" Type="http://schemas.openxmlformats.org/officeDocument/2006/relationships/hyperlink" Target="https://www.tanveernaseer.com/lesson-on-understanding-employees-value/" TargetMode="External"/><Relationship Id="rId4" Type="http://schemas.openxmlformats.org/officeDocument/2006/relationships/image" Target="../media/image7.pn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7.png"/></Relationships>
</file>

<file path=ppt/slides/_rels/slide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wiki.hsoub.com/Algorithms/doubly_linked_lists" TargetMode="External"/><Relationship Id="rId4" Type="http://schemas.openxmlformats.org/officeDocument/2006/relationships/image" Target="../media/image2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hyperlink" Target="https://blog.secondstate.io/post/20200529-why-rust-en/" TargetMode="External"/><Relationship Id="rId4" Type="http://schemas.openxmlformats.org/officeDocument/2006/relationships/diagramData" Target="../diagrams/data1.xml"/><Relationship Id="rId9" Type="http://schemas.openxmlformats.org/officeDocument/2006/relationships/image" Target="../media/image11.jpeg"/></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doc.rust-lang.org/rust-by-example/" TargetMode="External"/><Relationship Id="rId4" Type="http://schemas.openxmlformats.org/officeDocument/2006/relationships/hyperlink" Target="https://doc.rust-lang.org/book/" TargetMode="External"/></Relationships>
</file>

<file path=ppt/slides/_rels/slide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7.png"/></Relationships>
</file>

<file path=ppt/slides/_rels/slide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9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2">
                <a:lumMod val="75000"/>
              </a:schemeClr>
            </a:gs>
            <a:gs pos="52000">
              <a:srgbClr val="166A6F"/>
            </a:gs>
            <a:gs pos="76000">
              <a:srgbClr val="133E44"/>
            </a:gs>
            <a:gs pos="100000">
              <a:srgbClr val="10171E"/>
            </a:gs>
          </a:gsLst>
          <a:lin ang="5400000" scaled="1"/>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8F000B3-BBD5-2CB8-09FA-3C9D7DCA6793}"/>
              </a:ext>
            </a:extLst>
          </p:cNvPr>
          <p:cNvSpPr>
            <a:spLocks noGrp="1"/>
          </p:cNvSpPr>
          <p:nvPr>
            <p:ph type="subTitle" idx="1"/>
          </p:nvPr>
        </p:nvSpPr>
        <p:spPr/>
        <p:txBody>
          <a:bodyPr>
            <a:normAutofit/>
          </a:bodyPr>
          <a:lstStyle/>
          <a:p>
            <a:pPr algn="l"/>
            <a:r>
              <a:rPr lang="en-DK" sz="2100" dirty="0"/>
              <a:t>E</a:t>
            </a:r>
            <a:r>
              <a:rPr lang="en-GB" sz="2100" dirty="0"/>
              <a:t>d</a:t>
            </a:r>
            <a:r>
              <a:rPr lang="en-DK" sz="2100" dirty="0"/>
              <a:t>ucational Material in cyber security</a:t>
            </a:r>
          </a:p>
          <a:p>
            <a:pPr algn="l"/>
            <a:r>
              <a:rPr lang="en-DK" sz="2100" dirty="0">
                <a:solidFill>
                  <a:schemeClr val="bg2">
                    <a:lumMod val="60000"/>
                    <a:lumOff val="40000"/>
                  </a:schemeClr>
                </a:solidFill>
              </a:rPr>
              <a:t>Memory Safety and Code Verification in Rust</a:t>
            </a:r>
          </a:p>
        </p:txBody>
      </p:sp>
      <p:pic>
        <p:nvPicPr>
          <p:cNvPr id="82" name="Picture 81">
            <a:extLst>
              <a:ext uri="{FF2B5EF4-FFF2-40B4-BE49-F238E27FC236}">
                <a16:creationId xmlns:a16="http://schemas.microsoft.com/office/drawing/2014/main" id="{D3B2F15F-5114-1D39-1EBD-81422B574A5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7261" t="4929" r="20670" b="2244"/>
          <a:stretch/>
        </p:blipFill>
        <p:spPr>
          <a:xfrm rot="5400000">
            <a:off x="4636758" y="-697816"/>
            <a:ext cx="2920882" cy="12189600"/>
          </a:xfrm>
          <a:prstGeom prst="rect">
            <a:avLst/>
          </a:prstGeom>
        </p:spPr>
      </p:pic>
      <p:pic>
        <p:nvPicPr>
          <p:cNvPr id="85" name="Picture 84">
            <a:extLst>
              <a:ext uri="{FF2B5EF4-FFF2-40B4-BE49-F238E27FC236}">
                <a16:creationId xmlns:a16="http://schemas.microsoft.com/office/drawing/2014/main" id="{C3CA2446-0ED4-6297-5948-08CD24796748}"/>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931319" y="1863329"/>
            <a:ext cx="4581525" cy="1695450"/>
          </a:xfrm>
          <a:prstGeom prst="rect">
            <a:avLst/>
          </a:prstGeom>
        </p:spPr>
      </p:pic>
    </p:spTree>
    <p:extLst>
      <p:ext uri="{BB962C8B-B14F-4D97-AF65-F5344CB8AC3E}">
        <p14:creationId xmlns:p14="http://schemas.microsoft.com/office/powerpoint/2010/main" val="3022676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93C331-091C-A080-C373-F453BEC14DDA}"/>
              </a:ext>
            </a:extLst>
          </p:cNvPr>
          <p:cNvSpPr>
            <a:spLocks noGrp="1"/>
          </p:cNvSpPr>
          <p:nvPr>
            <p:ph type="title"/>
          </p:nvPr>
        </p:nvSpPr>
        <p:spPr/>
        <p:txBody>
          <a:bodyPr/>
          <a:lstStyle/>
          <a:p>
            <a:r>
              <a:rPr lang="en-US" dirty="0"/>
              <a:t>Agenda</a:t>
            </a:r>
            <a:endParaRPr lang="en-CH" dirty="0"/>
          </a:p>
        </p:txBody>
      </p:sp>
      <p:sp>
        <p:nvSpPr>
          <p:cNvPr id="5" name="Content Placeholder 4">
            <a:extLst>
              <a:ext uri="{FF2B5EF4-FFF2-40B4-BE49-F238E27FC236}">
                <a16:creationId xmlns:a16="http://schemas.microsoft.com/office/drawing/2014/main" id="{2ACBB1E2-D4E2-9214-E4DB-4AE906983F4B}"/>
              </a:ext>
            </a:extLst>
          </p:cNvPr>
          <p:cNvSpPr>
            <a:spLocks noGrp="1"/>
          </p:cNvSpPr>
          <p:nvPr>
            <p:ph idx="1"/>
          </p:nvPr>
        </p:nvSpPr>
        <p:spPr/>
        <p:txBody>
          <a:bodyPr/>
          <a:lstStyle/>
          <a:p>
            <a:pPr marL="457200" indent="-457200">
              <a:buFont typeface="+mj-lt"/>
              <a:buAutoNum type="arabicPeriod"/>
            </a:pPr>
            <a:r>
              <a:rPr lang="en-US" dirty="0"/>
              <a:t>High-level overview</a:t>
            </a:r>
          </a:p>
          <a:p>
            <a:pPr marL="457200" indent="-457200">
              <a:buFont typeface="+mj-lt"/>
              <a:buAutoNum type="arabicPeriod"/>
            </a:pPr>
            <a:r>
              <a:rPr lang="en-US" dirty="0"/>
              <a:t>Memory basics</a:t>
            </a:r>
          </a:p>
          <a:p>
            <a:pPr marL="457200" indent="-457200">
              <a:buFont typeface="+mj-lt"/>
              <a:buAutoNum type="arabicPeriod"/>
            </a:pPr>
            <a:r>
              <a:rPr lang="en-US" dirty="0"/>
              <a:t>Ownership</a:t>
            </a:r>
          </a:p>
          <a:p>
            <a:pPr marL="457200" indent="-457200">
              <a:buFont typeface="+mj-lt"/>
              <a:buAutoNum type="arabicPeriod"/>
            </a:pPr>
            <a:r>
              <a:rPr lang="en-US" dirty="0"/>
              <a:t>Borrowing</a:t>
            </a:r>
          </a:p>
          <a:p>
            <a:pPr marL="457200" indent="-457200">
              <a:buFont typeface="+mj-lt"/>
              <a:buAutoNum type="arabicPeriod"/>
            </a:pPr>
            <a:r>
              <a:rPr lang="en-US" dirty="0"/>
              <a:t>The flow model</a:t>
            </a:r>
          </a:p>
          <a:p>
            <a:pPr marL="457200" indent="-457200">
              <a:buFont typeface="+mj-lt"/>
              <a:buAutoNum type="arabicPeriod"/>
            </a:pPr>
            <a:r>
              <a:rPr lang="en-US" dirty="0" err="1"/>
              <a:t>Prusti</a:t>
            </a:r>
            <a:r>
              <a:rPr lang="en-US" dirty="0"/>
              <a:t>: guarantees beyond memory safety</a:t>
            </a:r>
          </a:p>
          <a:p>
            <a:pPr marL="457200" indent="-457200">
              <a:buFont typeface="+mj-lt"/>
              <a:buAutoNum type="arabicPeriod"/>
            </a:pPr>
            <a:endParaRPr lang="en-CH" dirty="0"/>
          </a:p>
        </p:txBody>
      </p:sp>
    </p:spTree>
    <p:extLst>
      <p:ext uri="{BB962C8B-B14F-4D97-AF65-F5344CB8AC3E}">
        <p14:creationId xmlns:p14="http://schemas.microsoft.com/office/powerpoint/2010/main" val="423406534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Absolute Value with Contract</a:t>
            </a:r>
          </a:p>
        </p:txBody>
      </p:sp>
      <p:pic>
        <p:nvPicPr>
          <p:cNvPr id="4" name="Picture 3" descr="A screenshot of a computer screen&#10;&#10;Description automatically generated">
            <a:extLst>
              <a:ext uri="{FF2B5EF4-FFF2-40B4-BE49-F238E27FC236}">
                <a16:creationId xmlns:a16="http://schemas.microsoft.com/office/drawing/2014/main" id="{860ADCCD-BB04-2AAF-E42A-C7529D8855D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27463" y="1701460"/>
            <a:ext cx="6311153" cy="4573474"/>
          </a:xfrm>
          <a:prstGeom prst="rect">
            <a:avLst/>
          </a:prstGeom>
        </p:spPr>
      </p:pic>
      <p:sp>
        <p:nvSpPr>
          <p:cNvPr id="8" name="TextBox 7">
            <a:extLst>
              <a:ext uri="{FF2B5EF4-FFF2-40B4-BE49-F238E27FC236}">
                <a16:creationId xmlns:a16="http://schemas.microsoft.com/office/drawing/2014/main" id="{A872D625-A9E0-779D-B31A-64FA42A4A7AC}"/>
              </a:ext>
            </a:extLst>
          </p:cNvPr>
          <p:cNvSpPr txBox="1"/>
          <p:nvPr/>
        </p:nvSpPr>
        <p:spPr>
          <a:xfrm>
            <a:off x="7421148" y="2300337"/>
            <a:ext cx="4025920" cy="2585323"/>
          </a:xfrm>
          <a:prstGeom prst="rect">
            <a:avLst/>
          </a:prstGeom>
          <a:noFill/>
        </p:spPr>
        <p:txBody>
          <a:bodyPr wrap="square">
            <a:spAutoFit/>
          </a:bodyPr>
          <a:lstStyle/>
          <a:p>
            <a:r>
              <a:rPr lang="en-GB" dirty="0">
                <a:solidFill>
                  <a:schemeClr val="bg1"/>
                </a:solidFill>
              </a:rPr>
              <a:t>N</a:t>
            </a:r>
            <a:r>
              <a:rPr lang="en-DK" dirty="0">
                <a:solidFill>
                  <a:schemeClr val="bg1"/>
                </a:solidFill>
              </a:rPr>
              <a:t>eeded for using contract annotations</a:t>
            </a:r>
          </a:p>
          <a:p>
            <a:endParaRPr lang="en-DK" dirty="0">
              <a:solidFill>
                <a:schemeClr val="bg1"/>
              </a:solidFill>
            </a:endParaRPr>
          </a:p>
          <a:p>
            <a:endParaRPr lang="en-DK" dirty="0">
              <a:solidFill>
                <a:schemeClr val="bg1"/>
              </a:solidFill>
            </a:endParaRPr>
          </a:p>
          <a:p>
            <a:r>
              <a:rPr lang="en-DK" dirty="0">
                <a:solidFill>
                  <a:schemeClr val="bg1"/>
                </a:solidFill>
              </a:rPr>
              <a:t>Precondition (“requires”):</a:t>
            </a:r>
          </a:p>
          <a:p>
            <a:r>
              <a:rPr lang="en-DK" dirty="0">
                <a:solidFill>
                  <a:schemeClr val="bg1"/>
                </a:solidFill>
              </a:rPr>
              <a:t>assume x is not the smallest integer</a:t>
            </a:r>
          </a:p>
          <a:p>
            <a:endParaRPr lang="en-DK" dirty="0">
              <a:solidFill>
                <a:schemeClr val="bg1"/>
              </a:solidFill>
            </a:endParaRPr>
          </a:p>
          <a:p>
            <a:r>
              <a:rPr lang="en-DK" dirty="0">
                <a:solidFill>
                  <a:schemeClr val="bg1"/>
                </a:solidFill>
              </a:rPr>
              <a:t>Postcondition (“ensures”):</a:t>
            </a:r>
          </a:p>
          <a:p>
            <a:r>
              <a:rPr lang="en-DK" dirty="0">
                <a:solidFill>
                  <a:schemeClr val="bg1"/>
                </a:solidFill>
              </a:rPr>
              <a:t>Prusti proves that the returned result is the absolute value of x</a:t>
            </a:r>
          </a:p>
        </p:txBody>
      </p:sp>
      <p:sp>
        <p:nvSpPr>
          <p:cNvPr id="11" name="Rectangle 10">
            <a:extLst>
              <a:ext uri="{FF2B5EF4-FFF2-40B4-BE49-F238E27FC236}">
                <a16:creationId xmlns:a16="http://schemas.microsoft.com/office/drawing/2014/main" id="{DD1BC27F-3B45-21B2-2BFA-EFDE6BB8907E}"/>
              </a:ext>
            </a:extLst>
          </p:cNvPr>
          <p:cNvSpPr/>
          <p:nvPr/>
        </p:nvSpPr>
        <p:spPr bwMode="auto">
          <a:xfrm>
            <a:off x="2316941" y="5239624"/>
            <a:ext cx="4690035" cy="46098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i="0" u="none" strike="noStrike" kern="0" cap="none" spc="0" normalizeH="0" baseline="0" noProof="0" dirty="0">
                <a:ln>
                  <a:noFill/>
                </a:ln>
                <a:solidFill>
                  <a:schemeClr val="bg1"/>
                </a:solidFill>
                <a:effectLst/>
                <a:uLnTx/>
                <a:uFillTx/>
              </a:rPr>
              <a:t>OK: precondition of abs allows this value</a:t>
            </a:r>
          </a:p>
        </p:txBody>
      </p:sp>
    </p:spTree>
    <p:extLst>
      <p:ext uri="{BB962C8B-B14F-4D97-AF65-F5344CB8AC3E}">
        <p14:creationId xmlns:p14="http://schemas.microsoft.com/office/powerpoint/2010/main" val="1681975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0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14" name="Picture 13" descr="A screenshot of a computer&#10;&#10;Description automatically generated">
            <a:extLst>
              <a:ext uri="{FF2B5EF4-FFF2-40B4-BE49-F238E27FC236}">
                <a16:creationId xmlns:a16="http://schemas.microsoft.com/office/drawing/2014/main" id="{AAEF5630-A05B-0567-4AD7-C07860C6BC1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257648" y="1627792"/>
            <a:ext cx="8318470" cy="4686147"/>
          </a:xfrm>
          <a:prstGeom prst="rect">
            <a:avLst/>
          </a:prstGeom>
        </p:spPr>
      </p:pic>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A Client of abs</a:t>
            </a:r>
          </a:p>
        </p:txBody>
      </p:sp>
      <p:sp>
        <p:nvSpPr>
          <p:cNvPr id="6" name="Rectangle 5">
            <a:extLst>
              <a:ext uri="{FF2B5EF4-FFF2-40B4-BE49-F238E27FC236}">
                <a16:creationId xmlns:a16="http://schemas.microsoft.com/office/drawing/2014/main" id="{C583B607-E133-F0D7-4262-6720A52F9CE0}"/>
              </a:ext>
            </a:extLst>
          </p:cNvPr>
          <p:cNvSpPr/>
          <p:nvPr/>
        </p:nvSpPr>
        <p:spPr bwMode="auto">
          <a:xfrm>
            <a:off x="6757032" y="2539044"/>
            <a:ext cx="4690035" cy="46098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i="0" u="none" strike="noStrike" kern="0" cap="none" spc="0" normalizeH="0" baseline="0" noProof="0" dirty="0">
                <a:ln>
                  <a:noFill/>
                </a:ln>
                <a:solidFill>
                  <a:schemeClr val="bg1"/>
                </a:solidFill>
                <a:effectLst/>
                <a:uLnTx/>
                <a:uFillTx/>
              </a:rPr>
              <a:t>OK: precondition of abs allows this value</a:t>
            </a:r>
          </a:p>
        </p:txBody>
      </p:sp>
      <p:sp>
        <p:nvSpPr>
          <p:cNvPr id="7" name="Rectangle 6">
            <a:extLst>
              <a:ext uri="{FF2B5EF4-FFF2-40B4-BE49-F238E27FC236}">
                <a16:creationId xmlns:a16="http://schemas.microsoft.com/office/drawing/2014/main" id="{6E210959-9A19-F5E1-3420-B35222247993}"/>
              </a:ext>
            </a:extLst>
          </p:cNvPr>
          <p:cNvSpPr/>
          <p:nvPr/>
        </p:nvSpPr>
        <p:spPr bwMode="auto">
          <a:xfrm>
            <a:off x="6757033" y="3269347"/>
            <a:ext cx="4690035" cy="62372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lang="en-GB" sz="2000" kern="0" dirty="0">
                <a:solidFill>
                  <a:schemeClr val="bg1"/>
                </a:solidFill>
              </a:rPr>
              <a:t>a</a:t>
            </a:r>
            <a:r>
              <a:rPr kumimoji="0" lang="en-DK" sz="2000" i="0" u="none" strike="noStrike" kern="0" cap="none" spc="0" normalizeH="0" baseline="0" noProof="0" dirty="0">
                <a:ln>
                  <a:noFill/>
                </a:ln>
                <a:solidFill>
                  <a:schemeClr val="bg1"/>
                </a:solidFill>
                <a:effectLst/>
                <a:uLnTx/>
                <a:uFillTx/>
              </a:rPr>
              <a:t>ssertions are known to hold due to postcondition of abs</a:t>
            </a:r>
          </a:p>
        </p:txBody>
      </p:sp>
      <p:sp>
        <p:nvSpPr>
          <p:cNvPr id="11" name="Rectangle 10">
            <a:extLst>
              <a:ext uri="{FF2B5EF4-FFF2-40B4-BE49-F238E27FC236}">
                <a16:creationId xmlns:a16="http://schemas.microsoft.com/office/drawing/2014/main" id="{53014DEB-9B4D-BA69-107F-1D84E635CB88}"/>
              </a:ext>
            </a:extLst>
          </p:cNvPr>
          <p:cNvSpPr/>
          <p:nvPr/>
        </p:nvSpPr>
        <p:spPr bwMode="auto">
          <a:xfrm>
            <a:off x="6757031" y="4180319"/>
            <a:ext cx="4690035" cy="62372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i="0" u="none" strike="noStrike" kern="0" cap="none" spc="0" normalizeH="0" baseline="0" noProof="0" dirty="0">
                <a:ln>
                  <a:noFill/>
                </a:ln>
                <a:solidFill>
                  <a:schemeClr val="bg1"/>
                </a:solidFill>
                <a:effectLst/>
                <a:uLnTx/>
                <a:uFillTx/>
              </a:rPr>
              <a:t>ERROR:</a:t>
            </a:r>
            <a:r>
              <a:rPr kumimoji="0" lang="en-DK" sz="2000" i="0" u="none" strike="noStrike" kern="0" cap="none" spc="0" normalizeH="0" noProof="0" dirty="0">
                <a:ln>
                  <a:noFill/>
                </a:ln>
                <a:solidFill>
                  <a:schemeClr val="bg1"/>
                </a:solidFill>
                <a:effectLst/>
                <a:uLnTx/>
                <a:uFillTx/>
              </a:rPr>
              <a:t> precondition of abs does not allow passing the smallest integer!</a:t>
            </a:r>
          </a:p>
        </p:txBody>
      </p:sp>
    </p:spTree>
    <p:extLst>
      <p:ext uri="{BB962C8B-B14F-4D97-AF65-F5344CB8AC3E}">
        <p14:creationId xmlns:p14="http://schemas.microsoft.com/office/powerpoint/2010/main" val="170167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slides/slide10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Modular Contract Verification</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992777" y="1561034"/>
            <a:ext cx="6191879" cy="4531814"/>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de-DE" dirty="0" err="1">
                <a:solidFill>
                  <a:srgbClr val="10171E"/>
                </a:solidFill>
              </a:rPr>
              <a:t>Prusti</a:t>
            </a:r>
            <a:r>
              <a:rPr lang="de-DE" dirty="0">
                <a:solidFill>
                  <a:srgbClr val="10171E"/>
                </a:solidFill>
              </a:rPr>
              <a:t> </a:t>
            </a:r>
            <a:r>
              <a:rPr lang="de-DE" dirty="0" err="1">
                <a:solidFill>
                  <a:srgbClr val="10171E"/>
                </a:solidFill>
              </a:rPr>
              <a:t>proves</a:t>
            </a:r>
            <a:r>
              <a:rPr lang="de-DE" dirty="0">
                <a:solidFill>
                  <a:srgbClr val="10171E"/>
                </a:solidFill>
              </a:rPr>
              <a:t> </a:t>
            </a:r>
            <a:r>
              <a:rPr lang="de-DE" dirty="0" err="1">
                <a:solidFill>
                  <a:srgbClr val="10171E"/>
                </a:solidFill>
              </a:rPr>
              <a:t>that</a:t>
            </a:r>
            <a:r>
              <a:rPr lang="de-DE" dirty="0">
                <a:solidFill>
                  <a:srgbClr val="10171E"/>
                </a:solidFill>
              </a:rPr>
              <a:t> </a:t>
            </a:r>
            <a:r>
              <a:rPr lang="de-DE" dirty="0" err="1">
                <a:solidFill>
                  <a:srgbClr val="10171E"/>
                </a:solidFill>
              </a:rPr>
              <a:t>every</a:t>
            </a:r>
            <a:r>
              <a:rPr lang="de-DE" dirty="0">
                <a:solidFill>
                  <a:srgbClr val="10171E"/>
                </a:solidFill>
              </a:rPr>
              <a:t> </a:t>
            </a:r>
            <a:r>
              <a:rPr lang="de-DE" dirty="0" err="1">
                <a:solidFill>
                  <a:srgbClr val="10171E"/>
                </a:solidFill>
              </a:rPr>
              <a:t>function</a:t>
            </a:r>
            <a:r>
              <a:rPr lang="de-DE" dirty="0">
                <a:solidFill>
                  <a:srgbClr val="10171E"/>
                </a:solidFill>
              </a:rPr>
              <a:t> </a:t>
            </a:r>
            <a:r>
              <a:rPr lang="de-DE" dirty="0" err="1">
                <a:solidFill>
                  <a:srgbClr val="10171E"/>
                </a:solidFill>
              </a:rPr>
              <a:t>meets</a:t>
            </a:r>
            <a:r>
              <a:rPr lang="de-DE" dirty="0">
                <a:solidFill>
                  <a:srgbClr val="10171E"/>
                </a:solidFill>
              </a:rPr>
              <a:t> </a:t>
            </a:r>
            <a:r>
              <a:rPr lang="de-DE" dirty="0" err="1">
                <a:solidFill>
                  <a:srgbClr val="10171E"/>
                </a:solidFill>
              </a:rPr>
              <a:t>its</a:t>
            </a:r>
            <a:r>
              <a:rPr lang="de-DE" dirty="0">
                <a:solidFill>
                  <a:srgbClr val="10171E"/>
                </a:solidFill>
              </a:rPr>
              <a:t> </a:t>
            </a:r>
            <a:r>
              <a:rPr lang="de-DE" dirty="0" err="1">
                <a:solidFill>
                  <a:srgbClr val="10171E"/>
                </a:solidFill>
              </a:rPr>
              <a:t>contract</a:t>
            </a:r>
            <a:endParaRPr lang="de-DE" dirty="0">
              <a:solidFill>
                <a:srgbClr val="10171E"/>
              </a:solidFill>
            </a:endParaRPr>
          </a:p>
          <a:p>
            <a:pPr lvl="1"/>
            <a:r>
              <a:rPr lang="de-DE" dirty="0">
                <a:solidFill>
                  <a:srgbClr val="10171E"/>
                </a:solidFill>
              </a:rPr>
              <a:t>Default: </a:t>
            </a:r>
            <a:r>
              <a:rPr lang="de-DE" dirty="0" err="1">
                <a:solidFill>
                  <a:srgbClr val="10171E"/>
                </a:solidFill>
              </a:rPr>
              <a:t>pre</a:t>
            </a:r>
            <a:r>
              <a:rPr lang="de-DE" dirty="0">
                <a:solidFill>
                  <a:srgbClr val="10171E"/>
                </a:solidFill>
              </a:rPr>
              <a:t>- and </a:t>
            </a:r>
            <a:r>
              <a:rPr lang="de-DE" dirty="0" err="1">
                <a:solidFill>
                  <a:srgbClr val="10171E"/>
                </a:solidFill>
              </a:rPr>
              <a:t>postcondition</a:t>
            </a:r>
            <a:r>
              <a:rPr lang="de-DE" dirty="0">
                <a:solidFill>
                  <a:srgbClr val="10171E"/>
                </a:solidFill>
              </a:rPr>
              <a:t> </a:t>
            </a:r>
            <a:r>
              <a:rPr lang="de-DE" dirty="0" err="1">
                <a:solidFill>
                  <a:srgbClr val="10171E"/>
                </a:solidFill>
              </a:rPr>
              <a:t>are</a:t>
            </a:r>
            <a:r>
              <a:rPr lang="de-DE" dirty="0">
                <a:solidFill>
                  <a:srgbClr val="10171E"/>
                </a:solidFill>
              </a:rPr>
              <a:t> </a:t>
            </a:r>
            <a:r>
              <a:rPr lang="de-DE" dirty="0" err="1">
                <a:solidFill>
                  <a:srgbClr val="10171E"/>
                </a:solidFill>
              </a:rPr>
              <a:t>true</a:t>
            </a:r>
            <a:endParaRPr lang="de-DE" dirty="0">
              <a:solidFill>
                <a:srgbClr val="10171E"/>
              </a:solidFill>
            </a:endParaRPr>
          </a:p>
          <a:p>
            <a:endParaRPr lang="de-DE" dirty="0">
              <a:solidFill>
                <a:srgbClr val="10171E"/>
              </a:solidFill>
            </a:endParaRPr>
          </a:p>
          <a:p>
            <a:r>
              <a:rPr lang="de-DE" dirty="0">
                <a:solidFill>
                  <a:srgbClr val="10171E"/>
                </a:solidFill>
              </a:rPr>
              <a:t>Modular </a:t>
            </a:r>
            <a:r>
              <a:rPr lang="de-DE" dirty="0" err="1">
                <a:solidFill>
                  <a:srgbClr val="10171E"/>
                </a:solidFill>
              </a:rPr>
              <a:t>verification</a:t>
            </a:r>
            <a:endParaRPr lang="de-DE" dirty="0">
              <a:solidFill>
                <a:srgbClr val="10171E"/>
              </a:solidFill>
            </a:endParaRPr>
          </a:p>
          <a:p>
            <a:pPr lvl="1"/>
            <a:r>
              <a:rPr lang="de-DE" dirty="0" err="1">
                <a:solidFill>
                  <a:srgbClr val="10171E"/>
                </a:solidFill>
              </a:rPr>
              <a:t>To</a:t>
            </a:r>
            <a:r>
              <a:rPr lang="de-DE" dirty="0">
                <a:solidFill>
                  <a:srgbClr val="10171E"/>
                </a:solidFill>
              </a:rPr>
              <a:t> check </a:t>
            </a:r>
            <a:r>
              <a:rPr lang="de-DE" dirty="0" err="1">
                <a:solidFill>
                  <a:srgbClr val="10171E"/>
                </a:solidFill>
              </a:rPr>
              <a:t>calls</a:t>
            </a:r>
            <a:r>
              <a:rPr lang="de-DE" dirty="0">
                <a:solidFill>
                  <a:srgbClr val="10171E"/>
                </a:solidFill>
              </a:rPr>
              <a:t>, </a:t>
            </a:r>
            <a:r>
              <a:rPr lang="de-DE" dirty="0" err="1">
                <a:solidFill>
                  <a:srgbClr val="10171E"/>
                </a:solidFill>
              </a:rPr>
              <a:t>Prusti</a:t>
            </a:r>
            <a:r>
              <a:rPr lang="de-DE" dirty="0">
                <a:solidFill>
                  <a:srgbClr val="10171E"/>
                </a:solidFill>
              </a:rPr>
              <a:t> </a:t>
            </a:r>
            <a:r>
              <a:rPr lang="de-DE" dirty="0" err="1">
                <a:solidFill>
                  <a:srgbClr val="10171E"/>
                </a:solidFill>
              </a:rPr>
              <a:t>relies</a:t>
            </a:r>
            <a:r>
              <a:rPr lang="de-DE" dirty="0">
                <a:solidFill>
                  <a:srgbClr val="10171E"/>
                </a:solidFill>
              </a:rPr>
              <a:t> </a:t>
            </a:r>
            <a:r>
              <a:rPr lang="de-DE" dirty="0" err="1">
                <a:solidFill>
                  <a:srgbClr val="10171E"/>
                </a:solidFill>
              </a:rPr>
              <a:t>solely</a:t>
            </a:r>
            <a:r>
              <a:rPr lang="de-DE" dirty="0">
                <a:solidFill>
                  <a:srgbClr val="10171E"/>
                </a:solidFill>
              </a:rPr>
              <a:t> on </a:t>
            </a:r>
            <a:r>
              <a:rPr lang="de-DE" dirty="0" err="1">
                <a:solidFill>
                  <a:srgbClr val="10171E"/>
                </a:solidFill>
              </a:rPr>
              <a:t>the</a:t>
            </a:r>
            <a:r>
              <a:rPr lang="de-DE" dirty="0">
                <a:solidFill>
                  <a:srgbClr val="10171E"/>
                </a:solidFill>
              </a:rPr>
              <a:t> </a:t>
            </a:r>
            <a:r>
              <a:rPr lang="de-DE" dirty="0" err="1">
                <a:solidFill>
                  <a:srgbClr val="10171E"/>
                </a:solidFill>
              </a:rPr>
              <a:t>called</a:t>
            </a:r>
            <a:r>
              <a:rPr lang="de-DE" dirty="0">
                <a:solidFill>
                  <a:srgbClr val="10171E"/>
                </a:solidFill>
              </a:rPr>
              <a:t> </a:t>
            </a:r>
            <a:r>
              <a:rPr lang="de-DE" dirty="0" err="1">
                <a:solidFill>
                  <a:srgbClr val="10171E"/>
                </a:solidFill>
              </a:rPr>
              <a:t>function‘s</a:t>
            </a:r>
            <a:r>
              <a:rPr lang="de-DE" dirty="0">
                <a:solidFill>
                  <a:srgbClr val="10171E"/>
                </a:solidFill>
              </a:rPr>
              <a:t> </a:t>
            </a:r>
            <a:r>
              <a:rPr lang="de-DE" dirty="0" err="1">
                <a:solidFill>
                  <a:srgbClr val="10171E"/>
                </a:solidFill>
              </a:rPr>
              <a:t>contract</a:t>
            </a:r>
            <a:endParaRPr lang="de-DE" dirty="0">
              <a:solidFill>
                <a:srgbClr val="10171E"/>
              </a:solidFill>
            </a:endParaRPr>
          </a:p>
          <a:p>
            <a:pPr lvl="1"/>
            <a:r>
              <a:rPr lang="en-DK" dirty="0">
                <a:solidFill>
                  <a:srgbClr val="10171E"/>
                </a:solidFill>
              </a:rPr>
              <a:t>Pros: Implementation changes </a:t>
            </a:r>
            <a:r>
              <a:rPr lang="en-DK" dirty="0">
                <a:solidFill>
                  <a:srgbClr val="10171E"/>
                </a:solidFill>
                <a:sym typeface="Wingdings" pitchFamily="2" charset="2"/>
              </a:rPr>
              <a:t> clients do not have to be re-checked</a:t>
            </a:r>
          </a:p>
          <a:p>
            <a:pPr lvl="1"/>
            <a:r>
              <a:rPr lang="en-DK" dirty="0">
                <a:solidFill>
                  <a:srgbClr val="10171E"/>
                </a:solidFill>
                <a:sym typeface="Wingdings" pitchFamily="2" charset="2"/>
              </a:rPr>
              <a:t>Cons: Possible false negatives if we do not write sufficiently strong contracts</a:t>
            </a:r>
            <a:endParaRPr lang="en-DK" dirty="0">
              <a:solidFill>
                <a:srgbClr val="10171E"/>
              </a:solidFill>
            </a:endParaRPr>
          </a:p>
        </p:txBody>
      </p:sp>
      <p:sp>
        <p:nvSpPr>
          <p:cNvPr id="2" name="Rectangle 1">
            <a:extLst>
              <a:ext uri="{FF2B5EF4-FFF2-40B4-BE49-F238E27FC236}">
                <a16:creationId xmlns:a16="http://schemas.microsoft.com/office/drawing/2014/main" id="{EAECDA19-9B70-C487-CA84-B007624966DA}"/>
              </a:ext>
            </a:extLst>
          </p:cNvPr>
          <p:cNvSpPr/>
          <p:nvPr/>
        </p:nvSpPr>
        <p:spPr bwMode="auto">
          <a:xfrm>
            <a:off x="7234093" y="1536388"/>
            <a:ext cx="4509417" cy="2116457"/>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ABABFF"/>
                </a:solidFill>
                <a:latin typeface="Consolas" panose="020B0609020204030204" pitchFamily="49" charset="0"/>
                <a:cs typeface="Consolas" panose="020B0609020204030204" pitchFamily="49" charset="0"/>
              </a:rPr>
              <a:t>#[requires(x != i32::MIN)]</a:t>
            </a:r>
          </a:p>
          <a:p>
            <a:pPr defTabSz="914400" fontAlgn="base">
              <a:spcBef>
                <a:spcPct val="0"/>
              </a:spcBef>
              <a:spcAft>
                <a:spcPct val="0"/>
              </a:spcAft>
              <a:defRPr/>
            </a:pPr>
            <a:r>
              <a:rPr lang="en-GB" b="1" dirty="0" err="1">
                <a:solidFill>
                  <a:srgbClr val="FF8534"/>
                </a:solidFill>
                <a:latin typeface="Consolas" panose="020B0609020204030204" pitchFamily="49" charset="0"/>
                <a:cs typeface="Consolas" panose="020B0609020204030204" pitchFamily="49" charset="0"/>
              </a:rPr>
              <a:t>#[ensures(result &gt;= 0)</a:t>
            </a:r>
          </a:p>
          <a:p>
            <a:pPr defTabSz="914400" fontAlgn="base">
              <a:spcBef>
                <a:spcPct val="0"/>
              </a:spcBef>
              <a:spcAft>
                <a:spcPct val="0"/>
              </a:spcAft>
              <a:defRPr/>
            </a:pPr>
            <a:r>
              <a:rPr lang="en-GB" b="1" dirty="0" err="1">
                <a:solidFill>
                  <a:srgbClr val="FF8534"/>
                </a:solidFill>
                <a:latin typeface="Consolas" panose="020B0609020204030204" pitchFamily="49" charset="0"/>
                <a:cs typeface="Consolas" panose="020B0609020204030204" pitchFamily="49" charset="0"/>
              </a:rPr>
              <a:t>#[ensures(result*result == x * x)]</a:t>
            </a: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abs(x:</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-&gt;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x * sign(x)</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b="1" dirty="0">
              <a:solidFill>
                <a:srgbClr val="FF6600"/>
              </a:solidFill>
              <a:latin typeface="Consolas" panose="020B0609020204030204" pitchFamily="49" charset="0"/>
              <a:cs typeface="Consolas" panose="020B0609020204030204" pitchFamily="49" charset="0"/>
            </a:endParaRPr>
          </a:p>
        </p:txBody>
      </p:sp>
      <p:sp>
        <p:nvSpPr>
          <p:cNvPr id="4" name="Rectangle 3">
            <a:extLst>
              <a:ext uri="{FF2B5EF4-FFF2-40B4-BE49-F238E27FC236}">
                <a16:creationId xmlns:a16="http://schemas.microsoft.com/office/drawing/2014/main" id="{73265AD4-48EA-ABEA-160D-9E0785121A9A}"/>
              </a:ext>
            </a:extLst>
          </p:cNvPr>
          <p:cNvSpPr/>
          <p:nvPr/>
        </p:nvSpPr>
        <p:spPr bwMode="auto">
          <a:xfrm>
            <a:off x="7242378" y="4084893"/>
            <a:ext cx="4509417" cy="2116457"/>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ABABFF"/>
                </a:solidFill>
                <a:latin typeface="Consolas" panose="020B0609020204030204" pitchFamily="49" charset="0"/>
                <a:cs typeface="Consolas" panose="020B0609020204030204" pitchFamily="49" charset="0"/>
              </a:rPr>
              <a:t>#[requires(x != i32::MIN)]</a:t>
            </a:r>
          </a:p>
          <a:p>
            <a:pPr defTabSz="914400" fontAlgn="base">
              <a:spcBef>
                <a:spcPct val="0"/>
              </a:spcBef>
              <a:spcAft>
                <a:spcPct val="0"/>
              </a:spcAft>
              <a:defRPr/>
            </a:pPr>
            <a:r>
              <a:rPr lang="en-GB" b="1" dirty="0" err="1">
                <a:solidFill>
                  <a:srgbClr val="FF8534"/>
                </a:solidFill>
                <a:latin typeface="Consolas" panose="020B0609020204030204" pitchFamily="49" charset="0"/>
                <a:cs typeface="Consolas" panose="020B0609020204030204" pitchFamily="49" charset="0"/>
              </a:rPr>
              <a:t>#[ensures(result &gt;= 0)</a:t>
            </a:r>
          </a:p>
          <a:p>
            <a:pPr defTabSz="914400" fontAlgn="base">
              <a:spcBef>
                <a:spcPct val="0"/>
              </a:spcBef>
              <a:spcAft>
                <a:spcPct val="0"/>
              </a:spcAft>
              <a:defRPr/>
            </a:pPr>
            <a:r>
              <a:rPr lang="en-GB" b="1" dirty="0" err="1">
                <a:solidFill>
                  <a:srgbClr val="FF8534"/>
                </a:solidFill>
                <a:latin typeface="Consolas" panose="020B0609020204030204" pitchFamily="49" charset="0"/>
                <a:cs typeface="Consolas" panose="020B0609020204030204" pitchFamily="49" charset="0"/>
              </a:rPr>
              <a:t>#[ensures(result*result == x * x)]</a:t>
            </a: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abs(x:</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-&gt;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x &gt;= 0 { x }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 -x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b="1" dirty="0">
              <a:solidFill>
                <a:srgbClr val="FF6600"/>
              </a:solidFill>
              <a:latin typeface="Consolas" panose="020B0609020204030204" pitchFamily="49" charset="0"/>
              <a:cs typeface="Consolas" panose="020B0609020204030204" pitchFamily="49" charset="0"/>
            </a:endParaRPr>
          </a:p>
        </p:txBody>
      </p:sp>
      <p:pic>
        <p:nvPicPr>
          <p:cNvPr id="5" name="Picture 2" descr="C:\Users\chmaria\Desktop\Documents\tandem\publications\FM_2012\FM12-tandem\trunk\presentation\pics\check.png">
            <a:extLst>
              <a:ext uri="{FF2B5EF4-FFF2-40B4-BE49-F238E27FC236}">
                <a16:creationId xmlns:a16="http://schemas.microsoft.com/office/drawing/2014/main" id="{DFF57007-BD7E-FAB8-D271-1ACC9894250C}"/>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1475030" y="2946033"/>
            <a:ext cx="583200" cy="583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chmaria\Desktop\Documents\tandem\publications\FM_2012\FM12-tandem\trunk\presentation\pics\check.png">
            <a:extLst>
              <a:ext uri="{FF2B5EF4-FFF2-40B4-BE49-F238E27FC236}">
                <a16:creationId xmlns:a16="http://schemas.microsoft.com/office/drawing/2014/main" id="{77656DD5-1F98-199D-FD35-7BED8D44A6F2}"/>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1483315" y="5494538"/>
            <a:ext cx="583200" cy="58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9459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 Swap by reference</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8582999"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DK" dirty="0">
              <a:solidFill>
                <a:srgbClr val="10171E"/>
              </a:solidFill>
            </a:endParaRPr>
          </a:p>
        </p:txBody>
      </p:sp>
      <p:pic>
        <p:nvPicPr>
          <p:cNvPr id="4" name="Picture 3">
            <a:extLst>
              <a:ext uri="{FF2B5EF4-FFF2-40B4-BE49-F238E27FC236}">
                <a16:creationId xmlns:a16="http://schemas.microsoft.com/office/drawing/2014/main" id="{EEB7E423-82AC-71CA-08CE-F4290282A41F}"/>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257648" y="1561034"/>
            <a:ext cx="7596924" cy="4713900"/>
          </a:xfrm>
          <a:prstGeom prst="rect">
            <a:avLst/>
          </a:prstGeom>
        </p:spPr>
      </p:pic>
      <p:sp>
        <p:nvSpPr>
          <p:cNvPr id="5" name="Rectangle 4">
            <a:extLst>
              <a:ext uri="{FF2B5EF4-FFF2-40B4-BE49-F238E27FC236}">
                <a16:creationId xmlns:a16="http://schemas.microsoft.com/office/drawing/2014/main" id="{D1B65DEA-DA8A-70DB-288D-6F229F144511}"/>
              </a:ext>
            </a:extLst>
          </p:cNvPr>
          <p:cNvSpPr/>
          <p:nvPr/>
        </p:nvSpPr>
        <p:spPr bwMode="auto">
          <a:xfrm>
            <a:off x="7100626" y="2441858"/>
            <a:ext cx="4690035" cy="87425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lang="en-GB" sz="2000" kern="0" dirty="0">
                <a:solidFill>
                  <a:schemeClr val="bg1"/>
                </a:solidFill>
              </a:rPr>
              <a:t>o</a:t>
            </a:r>
            <a:r>
              <a:rPr kumimoji="0" lang="en-DK" sz="2000" i="0" u="none" strike="noStrike" kern="0" cap="none" spc="0" normalizeH="0" baseline="0" noProof="0" dirty="0">
                <a:ln>
                  <a:noFill/>
                </a:ln>
                <a:solidFill>
                  <a:schemeClr val="bg1"/>
                </a:solidFill>
                <a:effectLst/>
                <a:uLnTx/>
                <a:uFillTx/>
              </a:rPr>
              <a:t>ld(*y) refers to the value y</a:t>
            </a:r>
            <a:r>
              <a:rPr kumimoji="0" lang="en-DK" sz="2000" i="0" u="none" strike="noStrike" kern="0" cap="none" spc="0" normalizeH="0" noProof="0" dirty="0">
                <a:ln>
                  <a:noFill/>
                </a:ln>
                <a:solidFill>
                  <a:schemeClr val="bg1"/>
                </a:solidFill>
                <a:effectLst/>
                <a:uLnTx/>
                <a:uFillTx/>
              </a:rPr>
              <a:t> points to </a:t>
            </a:r>
            <a:r>
              <a:rPr kumimoji="0" lang="en-DK" sz="2000" i="1" u="none" strike="noStrike" kern="0" cap="none" spc="0" normalizeH="0" noProof="0" dirty="0">
                <a:ln>
                  <a:noFill/>
                </a:ln>
                <a:solidFill>
                  <a:schemeClr val="bg1"/>
                </a:solidFill>
                <a:effectLst/>
                <a:uLnTx/>
                <a:uFillTx/>
              </a:rPr>
              <a:t>before </a:t>
            </a:r>
            <a:r>
              <a:rPr kumimoji="0" lang="en-DK" sz="2000" i="0" u="none" strike="noStrike" kern="0" cap="none" spc="0" normalizeH="0" noProof="0" dirty="0">
                <a:ln>
                  <a:noFill/>
                </a:ln>
                <a:solidFill>
                  <a:schemeClr val="bg1"/>
                </a:solidFill>
                <a:effectLst/>
                <a:uLnTx/>
                <a:uFillTx/>
              </a:rPr>
              <a:t>calling the swap function</a:t>
            </a:r>
            <a:endParaRPr kumimoji="0" lang="en-DK" sz="2000" i="0" u="none" strike="noStrike" kern="0" cap="none" spc="0" normalizeH="0" baseline="0" noProof="0" dirty="0">
              <a:ln>
                <a:noFill/>
              </a:ln>
              <a:solidFill>
                <a:schemeClr val="bg1"/>
              </a:solidFill>
              <a:effectLst/>
              <a:uLnTx/>
              <a:uFillTx/>
            </a:endParaRPr>
          </a:p>
        </p:txBody>
      </p:sp>
    </p:spTree>
    <p:extLst>
      <p:ext uri="{BB962C8B-B14F-4D97-AF65-F5344CB8AC3E}">
        <p14:creationId xmlns:p14="http://schemas.microsoft.com/office/powerpoint/2010/main" val="28977856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 Client of Swap</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8582999"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DK" dirty="0">
              <a:solidFill>
                <a:srgbClr val="10171E"/>
              </a:solidFill>
            </a:endParaRPr>
          </a:p>
        </p:txBody>
      </p:sp>
      <p:pic>
        <p:nvPicPr>
          <p:cNvPr id="6" name="Picture 5">
            <a:extLst>
              <a:ext uri="{FF2B5EF4-FFF2-40B4-BE49-F238E27FC236}">
                <a16:creationId xmlns:a16="http://schemas.microsoft.com/office/drawing/2014/main" id="{4D64EC33-1BDC-74B5-33D4-BF5291E1D36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15143" y="1561034"/>
            <a:ext cx="8161714" cy="4929412"/>
          </a:xfrm>
          <a:prstGeom prst="rect">
            <a:avLst/>
          </a:prstGeom>
        </p:spPr>
      </p:pic>
    </p:spTree>
    <p:extLst>
      <p:ext uri="{BB962C8B-B14F-4D97-AF65-F5344CB8AC3E}">
        <p14:creationId xmlns:p14="http://schemas.microsoft.com/office/powerpoint/2010/main" val="386573007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 Faulty Client of Swap</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8582999"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endParaRPr lang="en-DK" dirty="0">
              <a:solidFill>
                <a:srgbClr val="10171E"/>
              </a:solidFill>
            </a:endParaRPr>
          </a:p>
        </p:txBody>
      </p:sp>
      <p:pic>
        <p:nvPicPr>
          <p:cNvPr id="4" name="Picture 3">
            <a:extLst>
              <a:ext uri="{FF2B5EF4-FFF2-40B4-BE49-F238E27FC236}">
                <a16:creationId xmlns:a16="http://schemas.microsoft.com/office/drawing/2014/main" id="{CC6110A0-6CB3-A076-7F60-38F2EBEEF8CB}"/>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489472" y="1674544"/>
            <a:ext cx="6839200" cy="4800880"/>
          </a:xfrm>
          <a:prstGeom prst="rect">
            <a:avLst/>
          </a:prstGeom>
        </p:spPr>
      </p:pic>
    </p:spTree>
    <p:extLst>
      <p:ext uri="{BB962C8B-B14F-4D97-AF65-F5344CB8AC3E}">
        <p14:creationId xmlns:p14="http://schemas.microsoft.com/office/powerpoint/2010/main" val="204879117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GB" b="0" i="0" u="none" strike="noStrike" dirty="0">
                <a:solidFill>
                  <a:srgbClr val="10171E"/>
                </a:solidFill>
                <a:effectLst/>
                <a:latin typeface="NOVA FLAT" panose="020C0504020404060204" pitchFamily="34" charset="77"/>
              </a:rPr>
              <a:t>Ignoring Overflows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7436065" y="1755252"/>
            <a:ext cx="4343559" cy="433759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DK" dirty="0">
                <a:solidFill>
                  <a:srgbClr val="10171E"/>
                </a:solidFill>
              </a:rPr>
              <a:t>We sometimes do not care about overflows for a given contract</a:t>
            </a:r>
          </a:p>
          <a:p>
            <a:pPr marL="0" indent="0">
              <a:buNone/>
            </a:pPr>
            <a:endParaRPr lang="en-DK" dirty="0">
              <a:solidFill>
                <a:srgbClr val="10171E"/>
              </a:solidFill>
            </a:endParaRPr>
          </a:p>
          <a:p>
            <a:pPr marL="0" indent="0">
              <a:buNone/>
            </a:pPr>
            <a:r>
              <a:rPr lang="en-DK" dirty="0">
                <a:solidFill>
                  <a:srgbClr val="10171E"/>
                </a:solidFill>
              </a:rPr>
              <a:t>To disable overflow checks, add a file Prusti.toml with </a:t>
            </a:r>
          </a:p>
          <a:p>
            <a:pPr marL="0" indent="0" algn="ctr">
              <a:buNone/>
            </a:pPr>
            <a:r>
              <a:rPr lang="en-GB" dirty="0" err="1">
                <a:solidFill>
                  <a:srgbClr val="10171E"/>
                </a:solidFill>
              </a:rPr>
              <a:t>check_overflows</a:t>
            </a:r>
            <a:r>
              <a:rPr lang="en-GB" dirty="0">
                <a:solidFill>
                  <a:srgbClr val="10171E"/>
                </a:solidFill>
              </a:rPr>
              <a:t>=false</a:t>
            </a:r>
          </a:p>
          <a:p>
            <a:pPr marL="0" indent="0">
              <a:buNone/>
            </a:pPr>
            <a:r>
              <a:rPr lang="en-GB" dirty="0">
                <a:solidFill>
                  <a:srgbClr val="10171E"/>
                </a:solidFill>
              </a:rPr>
              <a:t>From now on, we disable overflow checks to focus on other features</a:t>
            </a:r>
            <a:endParaRPr lang="en-DK" dirty="0">
              <a:solidFill>
                <a:srgbClr val="10171E"/>
              </a:solidFill>
            </a:endParaRPr>
          </a:p>
        </p:txBody>
      </p:sp>
      <p:pic>
        <p:nvPicPr>
          <p:cNvPr id="4" name="Picture 3">
            <a:extLst>
              <a:ext uri="{FF2B5EF4-FFF2-40B4-BE49-F238E27FC236}">
                <a16:creationId xmlns:a16="http://schemas.microsoft.com/office/drawing/2014/main" id="{25B765BC-B60F-FDA4-F9A1-184B0E5DD0B5}"/>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970780" y="1755253"/>
            <a:ext cx="6239436" cy="4143375"/>
          </a:xfrm>
          <a:prstGeom prst="rect">
            <a:avLst/>
          </a:prstGeom>
        </p:spPr>
      </p:pic>
    </p:spTree>
    <p:extLst>
      <p:ext uri="{BB962C8B-B14F-4D97-AF65-F5344CB8AC3E}">
        <p14:creationId xmlns:p14="http://schemas.microsoft.com/office/powerpoint/2010/main" val="345827882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697094"/>
          </a:xfrm>
        </p:spPr>
        <p:txBody>
          <a:bodyPr>
            <a:normAutofit/>
          </a:bodyPr>
          <a:lstStyle/>
          <a:p>
            <a:r>
              <a:rPr lang="en-DK" dirty="0">
                <a:solidFill>
                  <a:srgbClr val="10171E"/>
                </a:solidFill>
                <a:latin typeface="NOVA FLAT" panose="020C0504020404060204" pitchFamily="34" charset="77"/>
              </a:rPr>
              <a:t>Pure Functions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397726"/>
            <a:ext cx="9806592" cy="279545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DK" dirty="0">
                <a:solidFill>
                  <a:srgbClr val="10171E"/>
                </a:solidFill>
              </a:rPr>
              <a:t>Pre- and postcondition can contain arbitrary Rust code as long as it is </a:t>
            </a:r>
            <a:r>
              <a:rPr lang="en-DK" dirty="0">
                <a:solidFill>
                  <a:schemeClr val="bg2">
                    <a:lumMod val="60000"/>
                    <a:lumOff val="40000"/>
                  </a:schemeClr>
                </a:solidFill>
              </a:rPr>
              <a:t>pure</a:t>
            </a:r>
            <a:endParaRPr lang="en-DK" dirty="0">
              <a:solidFill>
                <a:srgbClr val="10171E"/>
              </a:solidFill>
            </a:endParaRPr>
          </a:p>
          <a:p>
            <a:pPr lvl="1"/>
            <a:r>
              <a:rPr lang="en-DK" dirty="0">
                <a:solidFill>
                  <a:srgbClr val="10171E"/>
                </a:solidFill>
              </a:rPr>
              <a:t>i.e. specifications must have no side effects</a:t>
            </a:r>
          </a:p>
          <a:p>
            <a:r>
              <a:rPr lang="en-DK" dirty="0">
                <a:solidFill>
                  <a:srgbClr val="10171E"/>
                </a:solidFill>
              </a:rPr>
              <a:t>Functions marked with the annotation #[pure] </a:t>
            </a:r>
          </a:p>
          <a:p>
            <a:pPr lvl="1"/>
            <a:r>
              <a:rPr lang="en-GB" dirty="0">
                <a:solidFill>
                  <a:srgbClr val="10171E"/>
                </a:solidFill>
              </a:rPr>
              <a:t>c</a:t>
            </a:r>
            <a:r>
              <a:rPr lang="en-DK" dirty="0">
                <a:solidFill>
                  <a:srgbClr val="10171E"/>
                </a:solidFill>
              </a:rPr>
              <a:t>an be called in pre-and postconditions</a:t>
            </a:r>
          </a:p>
          <a:p>
            <a:pPr lvl="1"/>
            <a:r>
              <a:rPr lang="en-GB" dirty="0">
                <a:solidFill>
                  <a:srgbClr val="10171E"/>
                </a:solidFill>
              </a:rPr>
              <a:t>a</a:t>
            </a:r>
            <a:r>
              <a:rPr lang="en-DK" dirty="0">
                <a:solidFill>
                  <a:srgbClr val="10171E"/>
                </a:solidFill>
              </a:rPr>
              <a:t>re checked to have no side effects</a:t>
            </a:r>
          </a:p>
          <a:p>
            <a:pPr lvl="1"/>
            <a:r>
              <a:rPr lang="en-GB" dirty="0">
                <a:solidFill>
                  <a:srgbClr val="10171E"/>
                </a:solidFill>
              </a:rPr>
              <a:t>are </a:t>
            </a:r>
            <a:r>
              <a:rPr lang="en-GB" i="1" dirty="0">
                <a:solidFill>
                  <a:srgbClr val="10171E"/>
                </a:solidFill>
              </a:rPr>
              <a:t>not</a:t>
            </a:r>
            <a:r>
              <a:rPr lang="en-GB" dirty="0">
                <a:solidFill>
                  <a:srgbClr val="10171E"/>
                </a:solidFill>
              </a:rPr>
              <a:t> modular, i.e. their implementation is inspected during contract verification</a:t>
            </a:r>
            <a:endParaRPr lang="en-DK" i="1" dirty="0">
              <a:solidFill>
                <a:srgbClr val="10171E"/>
              </a:solidFill>
            </a:endParaRPr>
          </a:p>
        </p:txBody>
      </p:sp>
      <p:sp>
        <p:nvSpPr>
          <p:cNvPr id="2" name="Rectangle 1">
            <a:extLst>
              <a:ext uri="{FF2B5EF4-FFF2-40B4-BE49-F238E27FC236}">
                <a16:creationId xmlns:a16="http://schemas.microsoft.com/office/drawing/2014/main" id="{A7BB2426-FB30-E0D4-BBF1-55D5FBF6AA5F}"/>
              </a:ext>
            </a:extLst>
          </p:cNvPr>
          <p:cNvSpPr/>
          <p:nvPr/>
        </p:nvSpPr>
        <p:spPr bwMode="auto">
          <a:xfrm>
            <a:off x="1257648" y="4457115"/>
            <a:ext cx="4098123" cy="151529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US" dirty="0">
                <a:solidFill>
                  <a:schemeClr val="bg2">
                    <a:lumMod val="60000"/>
                    <a:lumOff val="40000"/>
                  </a:schemeClr>
                </a:solidFill>
                <a:latin typeface="Consolas" panose="020B0609020204030204" pitchFamily="49" charset="0"/>
                <a:cs typeface="Consolas" panose="020B0609020204030204" pitchFamily="49" charset="0"/>
              </a:rPr>
              <a:t>#[pure]</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a:t>
            </a:r>
            <a:r>
              <a:rPr lang="en-US" b="1" dirty="0">
                <a:solidFill>
                  <a:schemeClr val="bg1"/>
                </a:solidFill>
                <a:latin typeface="Consolas" panose="020B0609020204030204" pitchFamily="49" charset="0"/>
                <a:cs typeface="Consolas" panose="020B0609020204030204" pitchFamily="49" charset="0"/>
              </a:rPr>
              <a:t>requires</a:t>
            </a:r>
            <a:r>
              <a:rPr lang="en-US" dirty="0">
                <a:solidFill>
                  <a:schemeClr val="bg1"/>
                </a:solidFill>
                <a:latin typeface="Consolas" panose="020B0609020204030204" pitchFamily="49" charset="0"/>
                <a:cs typeface="Consolas" panose="020B0609020204030204" pitchFamily="49" charset="0"/>
              </a:rPr>
              <a:t>(x != </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::MIN)]</a:t>
            </a:r>
          </a:p>
          <a:p>
            <a:pPr defTabSz="914400" fontAlgn="base">
              <a:spcBef>
                <a:spcPct val="0"/>
              </a:spcBef>
              <a:spcAft>
                <a:spcPct val="0"/>
              </a:spcAft>
              <a:defRPr/>
            </a:pPr>
            <a:r>
              <a:rPr lang="en-US" b="1" dirty="0" err="1">
                <a:solidFill>
                  <a:schemeClr val="bg1"/>
                </a:solidFill>
                <a:latin typeface="Consolas" panose="020B0609020204030204" pitchFamily="49" charset="0"/>
                <a:cs typeface="Consolas" panose="020B0609020204030204" pitchFamily="49" charset="0"/>
              </a:rPr>
              <a:t>fn</a:t>
            </a:r>
            <a:r>
              <a:rPr lang="en-US" dirty="0">
                <a:solidFill>
                  <a:schemeClr val="bg1"/>
                </a:solidFill>
                <a:latin typeface="Consolas" panose="020B0609020204030204" pitchFamily="49" charset="0"/>
                <a:cs typeface="Consolas" panose="020B0609020204030204" pitchFamily="49" charset="0"/>
              </a:rPr>
              <a:t> abs(x:</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 -&gt; </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    </a:t>
            </a:r>
            <a:r>
              <a:rPr lang="en-US" b="1" dirty="0">
                <a:solidFill>
                  <a:schemeClr val="bg1"/>
                </a:solidFill>
                <a:latin typeface="Consolas" panose="020B0609020204030204" pitchFamily="49" charset="0"/>
                <a:cs typeface="Consolas" panose="020B0609020204030204" pitchFamily="49" charset="0"/>
              </a:rPr>
              <a:t>if</a:t>
            </a:r>
            <a:r>
              <a:rPr lang="en-US" dirty="0">
                <a:solidFill>
                  <a:schemeClr val="bg1"/>
                </a:solidFill>
                <a:latin typeface="Consolas" panose="020B0609020204030204" pitchFamily="49" charset="0"/>
                <a:cs typeface="Consolas" panose="020B0609020204030204" pitchFamily="49" charset="0"/>
              </a:rPr>
              <a:t> x &gt;= 0 { x } </a:t>
            </a:r>
            <a:r>
              <a:rPr lang="en-US" b="1" dirty="0">
                <a:solidFill>
                  <a:schemeClr val="bg1"/>
                </a:solidFill>
                <a:latin typeface="Consolas" panose="020B0609020204030204" pitchFamily="49" charset="0"/>
                <a:cs typeface="Consolas" panose="020B0609020204030204" pitchFamily="49" charset="0"/>
              </a:rPr>
              <a:t>else</a:t>
            </a:r>
            <a:r>
              <a:rPr lang="en-US" dirty="0">
                <a:solidFill>
                  <a:schemeClr val="bg1"/>
                </a:solidFill>
                <a:latin typeface="Consolas" panose="020B0609020204030204" pitchFamily="49" charset="0"/>
                <a:cs typeface="Consolas" panose="020B0609020204030204" pitchFamily="49" charset="0"/>
              </a:rPr>
              <a:t> { -x }</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a:t>
            </a:r>
          </a:p>
        </p:txBody>
      </p:sp>
      <p:sp>
        <p:nvSpPr>
          <p:cNvPr id="5" name="Rectangle 4">
            <a:extLst>
              <a:ext uri="{FF2B5EF4-FFF2-40B4-BE49-F238E27FC236}">
                <a16:creationId xmlns:a16="http://schemas.microsoft.com/office/drawing/2014/main" id="{B0786C95-DCDD-8450-FDF4-30205676FEA1}"/>
              </a:ext>
            </a:extLst>
          </p:cNvPr>
          <p:cNvSpPr/>
          <p:nvPr/>
        </p:nvSpPr>
        <p:spPr bwMode="auto">
          <a:xfrm>
            <a:off x="6160944" y="4457115"/>
            <a:ext cx="4098123" cy="151529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a:t>
            </a:r>
            <a:r>
              <a:rPr lang="en-US" b="1" dirty="0">
                <a:solidFill>
                  <a:schemeClr val="bg1"/>
                </a:solidFill>
                <a:latin typeface="Consolas" panose="020B0609020204030204" pitchFamily="49" charset="0"/>
                <a:cs typeface="Consolas" panose="020B0609020204030204" pitchFamily="49" charset="0"/>
              </a:rPr>
              <a:t>requires</a:t>
            </a:r>
            <a:r>
              <a:rPr lang="en-US" dirty="0">
                <a:solidFill>
                  <a:schemeClr val="bg1"/>
                </a:solidFill>
                <a:latin typeface="Consolas" panose="020B0609020204030204" pitchFamily="49" charset="0"/>
                <a:cs typeface="Consolas" panose="020B0609020204030204" pitchFamily="49" charset="0"/>
              </a:rPr>
              <a:t>(y != </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::MIN)]</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a:t>
            </a:r>
            <a:r>
              <a:rPr lang="en-US" b="1" dirty="0">
                <a:solidFill>
                  <a:schemeClr val="bg1"/>
                </a:solidFill>
                <a:latin typeface="Consolas" panose="020B0609020204030204" pitchFamily="49" charset="0"/>
                <a:cs typeface="Consolas" panose="020B0609020204030204" pitchFamily="49" charset="0"/>
              </a:rPr>
              <a:t>requires</a:t>
            </a:r>
            <a:r>
              <a:rPr lang="en-US" dirty="0">
                <a:solidFill>
                  <a:schemeClr val="bg1"/>
                </a:solidFill>
                <a:latin typeface="Consolas" panose="020B0609020204030204" pitchFamily="49" charset="0"/>
                <a:cs typeface="Consolas" panose="020B0609020204030204" pitchFamily="49" charset="0"/>
              </a:rPr>
              <a:t>(</a:t>
            </a:r>
            <a:r>
              <a:rPr lang="en-US" dirty="0">
                <a:solidFill>
                  <a:schemeClr val="bg2">
                    <a:lumMod val="60000"/>
                    <a:lumOff val="40000"/>
                  </a:schemeClr>
                </a:solidFill>
                <a:latin typeface="Consolas" panose="020B0609020204030204" pitchFamily="49" charset="0"/>
                <a:cs typeface="Consolas" panose="020B0609020204030204" pitchFamily="49" charset="0"/>
              </a:rPr>
              <a:t>abs(y)</a:t>
            </a:r>
            <a:r>
              <a:rPr lang="en-US" dirty="0">
                <a:solidFill>
                  <a:schemeClr val="bg1"/>
                </a:solidFill>
                <a:latin typeface="Consolas" panose="020B0609020204030204" pitchFamily="49" charset="0"/>
                <a:cs typeface="Consolas" panose="020B0609020204030204" pitchFamily="49" charset="0"/>
              </a:rPr>
              <a:t> &gt; 5)]</a:t>
            </a:r>
          </a:p>
          <a:p>
            <a:pPr defTabSz="914400" fontAlgn="base">
              <a:spcBef>
                <a:spcPct val="0"/>
              </a:spcBef>
              <a:spcAft>
                <a:spcPct val="0"/>
              </a:spcAft>
              <a:defRPr/>
            </a:pPr>
            <a:r>
              <a:rPr lang="en-US" b="1" dirty="0" err="1">
                <a:solidFill>
                  <a:schemeClr val="bg1"/>
                </a:solidFill>
                <a:latin typeface="Consolas" panose="020B0609020204030204" pitchFamily="49" charset="0"/>
                <a:cs typeface="Consolas" panose="020B0609020204030204" pitchFamily="49" charset="0"/>
              </a:rPr>
              <a:t>fn</a:t>
            </a:r>
            <a:r>
              <a:rPr lang="en-US" dirty="0">
                <a:solidFill>
                  <a:schemeClr val="bg1"/>
                </a:solidFill>
                <a:latin typeface="Consolas" panose="020B0609020204030204" pitchFamily="49" charset="0"/>
                <a:cs typeface="Consolas" panose="020B0609020204030204" pitchFamily="49" charset="0"/>
              </a:rPr>
              <a:t> client(y:</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 -&gt; </a:t>
            </a:r>
            <a:r>
              <a:rPr lang="en-US" b="1" dirty="0">
                <a:solidFill>
                  <a:schemeClr val="bg1"/>
                </a:solidFill>
                <a:latin typeface="Consolas" panose="020B0609020204030204" pitchFamily="49" charset="0"/>
                <a:cs typeface="Consolas" panose="020B0609020204030204" pitchFamily="49" charset="0"/>
              </a:rPr>
              <a:t>i32</a:t>
            </a:r>
            <a:r>
              <a:rPr lang="en-US"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    y*y + 5</a:t>
            </a:r>
          </a:p>
          <a:p>
            <a:pPr defTabSz="914400" fontAlgn="base">
              <a:spcBef>
                <a:spcPct val="0"/>
              </a:spcBef>
              <a:spcAft>
                <a:spcPct val="0"/>
              </a:spcAft>
              <a:defRPr/>
            </a:pPr>
            <a:r>
              <a:rPr lang="en-US" dirty="0">
                <a:solidFill>
                  <a:schemeClr val="bg1"/>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35101375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a:t>
            </a:r>
          </a:p>
        </p:txBody>
      </p:sp>
      <p:pic>
        <p:nvPicPr>
          <p:cNvPr id="4" name="Picture 3">
            <a:extLst>
              <a:ext uri="{FF2B5EF4-FFF2-40B4-BE49-F238E27FC236}">
                <a16:creationId xmlns:a16="http://schemas.microsoft.com/office/drawing/2014/main" id="{07692549-69D7-9170-EF74-793936623BC6}"/>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487783" y="583066"/>
            <a:ext cx="7585430" cy="5867937"/>
          </a:xfrm>
          <a:prstGeom prst="rect">
            <a:avLst/>
          </a:prstGeom>
        </p:spPr>
      </p:pic>
      <p:sp>
        <p:nvSpPr>
          <p:cNvPr id="5" name="Content Placeholder 4">
            <a:extLst>
              <a:ext uri="{FF2B5EF4-FFF2-40B4-BE49-F238E27FC236}">
                <a16:creationId xmlns:a16="http://schemas.microsoft.com/office/drawing/2014/main" id="{81F2FA17-8916-A4A2-7311-718B17FB9DEE}"/>
              </a:ext>
            </a:extLst>
          </p:cNvPr>
          <p:cNvSpPr txBox="1">
            <a:spLocks/>
          </p:cNvSpPr>
          <p:nvPr/>
        </p:nvSpPr>
        <p:spPr>
          <a:xfrm>
            <a:off x="1118786" y="3429000"/>
            <a:ext cx="2008381" cy="433759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a:solidFill>
                  <a:srgbClr val="10171E"/>
                </a:solidFill>
              </a:rPr>
              <a:t>pure function length allows referring to list length in specifications</a:t>
            </a:r>
            <a:endParaRPr lang="en-DK" dirty="0">
              <a:solidFill>
                <a:srgbClr val="10171E"/>
              </a:solidFill>
            </a:endParaRPr>
          </a:p>
        </p:txBody>
      </p:sp>
    </p:spTree>
    <p:extLst>
      <p:ext uri="{BB962C8B-B14F-4D97-AF65-F5344CB8AC3E}">
        <p14:creationId xmlns:p14="http://schemas.microsoft.com/office/powerpoint/2010/main" val="3333622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a:t>
            </a:r>
          </a:p>
        </p:txBody>
      </p:sp>
      <p:sp>
        <p:nvSpPr>
          <p:cNvPr id="5" name="Content Placeholder 4">
            <a:extLst>
              <a:ext uri="{FF2B5EF4-FFF2-40B4-BE49-F238E27FC236}">
                <a16:creationId xmlns:a16="http://schemas.microsoft.com/office/drawing/2014/main" id="{81F2FA17-8916-A4A2-7311-718B17FB9DEE}"/>
              </a:ext>
            </a:extLst>
          </p:cNvPr>
          <p:cNvSpPr txBox="1">
            <a:spLocks/>
          </p:cNvSpPr>
          <p:nvPr/>
        </p:nvSpPr>
        <p:spPr>
          <a:xfrm>
            <a:off x="1118786" y="1937339"/>
            <a:ext cx="2008381" cy="4337595"/>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a:solidFill>
                  <a:srgbClr val="10171E"/>
                </a:solidFill>
              </a:rPr>
              <a:t>Postcondition: zipping two lists into one yields a list whose length is equal to the sum of the two input lists</a:t>
            </a:r>
            <a:endParaRPr lang="en-DK" dirty="0">
              <a:solidFill>
                <a:srgbClr val="10171E"/>
              </a:solidFill>
            </a:endParaRPr>
          </a:p>
        </p:txBody>
      </p:sp>
      <p:pic>
        <p:nvPicPr>
          <p:cNvPr id="6" name="Picture 5">
            <a:extLst>
              <a:ext uri="{FF2B5EF4-FFF2-40B4-BE49-F238E27FC236}">
                <a16:creationId xmlns:a16="http://schemas.microsoft.com/office/drawing/2014/main" id="{3A06C486-3F18-C98E-4995-91F721D1D6A0}"/>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127167" y="1457324"/>
            <a:ext cx="7807185" cy="5073228"/>
          </a:xfrm>
          <a:prstGeom prst="rect">
            <a:avLst/>
          </a:prstGeom>
        </p:spPr>
      </p:pic>
    </p:spTree>
    <p:extLst>
      <p:ext uri="{BB962C8B-B14F-4D97-AF65-F5344CB8AC3E}">
        <p14:creationId xmlns:p14="http://schemas.microsoft.com/office/powerpoint/2010/main" val="1280130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689522-E8A7-E46E-67BB-4700D5ED1193}"/>
              </a:ext>
            </a:extLst>
          </p:cNvPr>
          <p:cNvSpPr>
            <a:spLocks noGrp="1"/>
          </p:cNvSpPr>
          <p:nvPr>
            <p:ph type="title"/>
          </p:nvPr>
        </p:nvSpPr>
        <p:spPr/>
        <p:txBody>
          <a:bodyPr/>
          <a:lstStyle/>
          <a:p>
            <a:r>
              <a:rPr lang="en-US" dirty="0"/>
              <a:t>1. High-level Overview</a:t>
            </a:r>
            <a:endParaRPr lang="en-CH" dirty="0"/>
          </a:p>
        </p:txBody>
      </p:sp>
      <p:sp>
        <p:nvSpPr>
          <p:cNvPr id="5" name="Text Placeholder 4">
            <a:extLst>
              <a:ext uri="{FF2B5EF4-FFF2-40B4-BE49-F238E27FC236}">
                <a16:creationId xmlns:a16="http://schemas.microsoft.com/office/drawing/2014/main" id="{0DB57FD0-8DDC-3C89-7592-1837347E77D9}"/>
              </a:ext>
            </a:extLst>
          </p:cNvPr>
          <p:cNvSpPr>
            <a:spLocks noGrp="1"/>
          </p:cNvSpPr>
          <p:nvPr>
            <p:ph type="body" idx="1"/>
          </p:nvPr>
        </p:nvSpPr>
        <p:spPr/>
        <p:txBody>
          <a:bodyPr/>
          <a:lstStyle/>
          <a:p>
            <a:r>
              <a:rPr lang="en-US" dirty="0"/>
              <a:t>A non-technical metaphor illustrating how Rust ensures Memory Safety</a:t>
            </a:r>
            <a:endParaRPr lang="en-CH" dirty="0"/>
          </a:p>
        </p:txBody>
      </p:sp>
    </p:spTree>
    <p:extLst>
      <p:ext uri="{BB962C8B-B14F-4D97-AF65-F5344CB8AC3E}">
        <p14:creationId xmlns:p14="http://schemas.microsoft.com/office/powerpoint/2010/main" val="112922403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Termination</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3836866"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DK" dirty="0">
                <a:solidFill>
                  <a:srgbClr val="10171E"/>
                </a:solidFill>
              </a:rPr>
              <a:t>Prusti verifies contracts for </a:t>
            </a:r>
            <a:r>
              <a:rPr lang="en-DK" dirty="0">
                <a:solidFill>
                  <a:schemeClr val="bg2">
                    <a:lumMod val="60000"/>
                    <a:lumOff val="40000"/>
                  </a:schemeClr>
                </a:solidFill>
              </a:rPr>
              <a:t>partial correctness</a:t>
            </a:r>
          </a:p>
          <a:p>
            <a:pPr marL="0" indent="0">
              <a:buNone/>
            </a:pPr>
            <a:r>
              <a:rPr lang="en-DK" dirty="0">
                <a:solidFill>
                  <a:srgbClr val="10171E"/>
                </a:solidFill>
                <a:sym typeface="Wingdings" pitchFamily="2" charset="2"/>
              </a:rPr>
              <a:t> Non-terminating executions (via loops or recursion) are allowed</a:t>
            </a:r>
          </a:p>
          <a:p>
            <a:pPr marL="0" indent="0">
              <a:buNone/>
            </a:pPr>
            <a:r>
              <a:rPr lang="en-DK" dirty="0">
                <a:solidFill>
                  <a:srgbClr val="10171E"/>
                </a:solidFill>
                <a:sym typeface="Wingdings" pitchFamily="2" charset="2"/>
              </a:rPr>
              <a:t> Termination can be shown separately (e.g. with ranking functions)</a:t>
            </a:r>
          </a:p>
          <a:p>
            <a:pPr marL="0" indent="0">
              <a:buNone/>
            </a:pPr>
            <a:endParaRPr lang="en-DK" dirty="0">
              <a:solidFill>
                <a:srgbClr val="10171E"/>
              </a:solidFill>
              <a:sym typeface="Wingdings" pitchFamily="2" charset="2"/>
            </a:endParaRPr>
          </a:p>
          <a:p>
            <a:pPr marL="0" indent="0">
              <a:buNone/>
            </a:pPr>
            <a:endParaRPr lang="en-DK" dirty="0">
              <a:solidFill>
                <a:srgbClr val="10171E"/>
              </a:solidFill>
              <a:sym typeface="Wingdings" pitchFamily="2" charset="2"/>
            </a:endParaRPr>
          </a:p>
        </p:txBody>
      </p:sp>
      <p:pic>
        <p:nvPicPr>
          <p:cNvPr id="4" name="Picture 3">
            <a:extLst>
              <a:ext uri="{FF2B5EF4-FFF2-40B4-BE49-F238E27FC236}">
                <a16:creationId xmlns:a16="http://schemas.microsoft.com/office/drawing/2014/main" id="{B728DB43-77C0-3A5E-A412-9E7168FB316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358927" y="1649596"/>
            <a:ext cx="6087402" cy="4173174"/>
          </a:xfrm>
          <a:prstGeom prst="rect">
            <a:avLst/>
          </a:prstGeom>
        </p:spPr>
      </p:pic>
    </p:spTree>
    <p:extLst>
      <p:ext uri="{BB962C8B-B14F-4D97-AF65-F5344CB8AC3E}">
        <p14:creationId xmlns:p14="http://schemas.microsoft.com/office/powerpoint/2010/main" val="108997217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Trusted Functions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980659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de-DE" dirty="0" err="1">
                <a:solidFill>
                  <a:srgbClr val="10171E"/>
                </a:solidFill>
              </a:rPr>
              <a:t>Some</a:t>
            </a:r>
            <a:r>
              <a:rPr lang="de-DE" dirty="0">
                <a:solidFill>
                  <a:srgbClr val="10171E"/>
                </a:solidFill>
              </a:rPr>
              <a:t> code </a:t>
            </a:r>
            <a:r>
              <a:rPr lang="de-DE" dirty="0" err="1">
                <a:solidFill>
                  <a:srgbClr val="10171E"/>
                </a:solidFill>
              </a:rPr>
              <a:t>cannot</a:t>
            </a:r>
            <a:r>
              <a:rPr lang="de-DE" dirty="0">
                <a:solidFill>
                  <a:srgbClr val="10171E"/>
                </a:solidFill>
              </a:rPr>
              <a:t> </a:t>
            </a:r>
            <a:r>
              <a:rPr lang="de-DE" dirty="0" err="1">
                <a:solidFill>
                  <a:srgbClr val="10171E"/>
                </a:solidFill>
              </a:rPr>
              <a:t>be</a:t>
            </a:r>
            <a:r>
              <a:rPr lang="de-DE" dirty="0">
                <a:solidFill>
                  <a:srgbClr val="10171E"/>
                </a:solidFill>
              </a:rPr>
              <a:t> </a:t>
            </a:r>
            <a:r>
              <a:rPr lang="de-DE" dirty="0" err="1">
                <a:solidFill>
                  <a:srgbClr val="10171E"/>
                </a:solidFill>
              </a:rPr>
              <a:t>checked</a:t>
            </a:r>
            <a:r>
              <a:rPr lang="de-DE" dirty="0">
                <a:solidFill>
                  <a:srgbClr val="10171E"/>
                </a:solidFill>
              </a:rPr>
              <a:t> at </a:t>
            </a:r>
            <a:r>
              <a:rPr lang="de-DE" dirty="0" err="1">
                <a:solidFill>
                  <a:srgbClr val="10171E"/>
                </a:solidFill>
              </a:rPr>
              <a:t>compile</a:t>
            </a:r>
            <a:r>
              <a:rPr lang="de-DE" dirty="0">
                <a:solidFill>
                  <a:srgbClr val="10171E"/>
                </a:solidFill>
              </a:rPr>
              <a:t> time</a:t>
            </a:r>
          </a:p>
          <a:p>
            <a:r>
              <a:rPr lang="en-DK" dirty="0">
                <a:solidFill>
                  <a:srgbClr val="10171E"/>
                </a:solidFill>
              </a:rPr>
              <a:t>Examples: unsupported features, foreign code, unsafe Rust, libraries</a:t>
            </a:r>
          </a:p>
          <a:p>
            <a:r>
              <a:rPr lang="en-DK" dirty="0">
                <a:solidFill>
                  <a:srgbClr val="10171E"/>
                </a:solidFill>
              </a:rPr>
              <a:t>Pragmatic workaround: mark such functions as </a:t>
            </a:r>
            <a:r>
              <a:rPr lang="en-DK" dirty="0">
                <a:solidFill>
                  <a:schemeClr val="bg2">
                    <a:lumMod val="60000"/>
                    <a:lumOff val="40000"/>
                  </a:schemeClr>
                </a:solidFill>
              </a:rPr>
              <a:t>#[trusted]</a:t>
            </a:r>
          </a:p>
          <a:p>
            <a:pPr lvl="1"/>
            <a:r>
              <a:rPr lang="en-DK" dirty="0">
                <a:solidFill>
                  <a:schemeClr val="bg1"/>
                </a:solidFill>
              </a:rPr>
              <a:t>Prusti uses the contracts of #[trusted] functions</a:t>
            </a:r>
          </a:p>
          <a:p>
            <a:pPr lvl="1"/>
            <a:r>
              <a:rPr lang="en-DK" dirty="0">
                <a:solidFill>
                  <a:schemeClr val="bg1"/>
                </a:solidFill>
              </a:rPr>
              <a:t>Prusti does not check the implementation of #[trusted] functions</a:t>
            </a:r>
          </a:p>
          <a:p>
            <a:pPr lvl="1"/>
            <a:endParaRPr lang="en-DK" dirty="0">
              <a:solidFill>
                <a:schemeClr val="bg1"/>
              </a:solidFill>
            </a:endParaRPr>
          </a:p>
          <a:p>
            <a:pPr marL="0" indent="0">
              <a:buNone/>
            </a:pPr>
            <a:r>
              <a:rPr lang="en-DK" dirty="0">
                <a:solidFill>
                  <a:srgbClr val="10171E"/>
                </a:solidFill>
                <a:sym typeface="Wingdings" pitchFamily="2" charset="2"/>
              </a:rPr>
              <a:t></a:t>
            </a:r>
            <a:r>
              <a:rPr lang="en-DK" dirty="0">
                <a:solidFill>
                  <a:srgbClr val="10171E"/>
                </a:solidFill>
              </a:rPr>
              <a:t>All results are only valid if trusted functions really adhere their contract</a:t>
            </a:r>
          </a:p>
          <a:p>
            <a:pPr marL="0" indent="0">
              <a:buNone/>
            </a:pPr>
            <a:r>
              <a:rPr lang="en-DK" dirty="0">
                <a:solidFill>
                  <a:srgbClr val="10171E"/>
                </a:solidFill>
                <a:sym typeface="Wingdings" pitchFamily="2" charset="2"/>
              </a:rPr>
              <a:t>Put</a:t>
            </a:r>
            <a:r>
              <a:rPr lang="en-DK" dirty="0">
                <a:solidFill>
                  <a:srgbClr val="10171E"/>
                </a:solidFill>
              </a:rPr>
              <a:t> unverifiable code into trusted wrappers and check them by other means</a:t>
            </a:r>
          </a:p>
          <a:p>
            <a:pPr marL="457200" lvl="1" indent="0">
              <a:buNone/>
            </a:pPr>
            <a:endParaRPr lang="en-DK" dirty="0">
              <a:solidFill>
                <a:srgbClr val="10171E"/>
              </a:solidFill>
            </a:endParaRPr>
          </a:p>
        </p:txBody>
      </p:sp>
    </p:spTree>
    <p:extLst>
      <p:ext uri="{BB962C8B-B14F-4D97-AF65-F5344CB8AC3E}">
        <p14:creationId xmlns:p14="http://schemas.microsoft.com/office/powerpoint/2010/main" val="242365437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Example</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457324"/>
            <a:ext cx="8582999" cy="76515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de-DE" dirty="0">
                <a:solidFill>
                  <a:srgbClr val="10171E"/>
                </a:solidFill>
              </a:rPr>
              <a:t>A </a:t>
            </a:r>
            <a:r>
              <a:rPr lang="de-DE" dirty="0" err="1">
                <a:solidFill>
                  <a:srgbClr val="10171E"/>
                </a:solidFill>
              </a:rPr>
              <a:t>wrapper</a:t>
            </a:r>
            <a:r>
              <a:rPr lang="de-DE" dirty="0">
                <a:solidFill>
                  <a:srgbClr val="10171E"/>
                </a:solidFill>
              </a:rPr>
              <a:t> </a:t>
            </a:r>
            <a:r>
              <a:rPr lang="de-DE" dirty="0" err="1">
                <a:solidFill>
                  <a:srgbClr val="10171E"/>
                </a:solidFill>
              </a:rPr>
              <a:t>for</a:t>
            </a:r>
            <a:r>
              <a:rPr lang="de-DE" dirty="0">
                <a:solidFill>
                  <a:srgbClr val="10171E"/>
                </a:solidFill>
              </a:rPr>
              <a:t> an </a:t>
            </a:r>
            <a:r>
              <a:rPr lang="de-DE" dirty="0" err="1">
                <a:solidFill>
                  <a:srgbClr val="10171E"/>
                </a:solidFill>
              </a:rPr>
              <a:t>unsafe</a:t>
            </a:r>
            <a:r>
              <a:rPr lang="de-DE" dirty="0">
                <a:solidFill>
                  <a:srgbClr val="10171E"/>
                </a:solidFill>
              </a:rPr>
              <a:t> </a:t>
            </a:r>
            <a:r>
              <a:rPr lang="de-DE" dirty="0" err="1">
                <a:solidFill>
                  <a:srgbClr val="10171E"/>
                </a:solidFill>
              </a:rPr>
              <a:t>function</a:t>
            </a:r>
            <a:r>
              <a:rPr lang="de-DE" dirty="0">
                <a:solidFill>
                  <a:srgbClr val="10171E"/>
                </a:solidFill>
              </a:rPr>
              <a:t> </a:t>
            </a:r>
            <a:r>
              <a:rPr lang="de-DE" dirty="0" err="1">
                <a:solidFill>
                  <a:srgbClr val="10171E"/>
                </a:solidFill>
              </a:rPr>
              <a:t>from</a:t>
            </a:r>
            <a:r>
              <a:rPr lang="de-DE" dirty="0">
                <a:solidFill>
                  <a:srgbClr val="10171E"/>
                </a:solidFill>
              </a:rPr>
              <a:t> </a:t>
            </a:r>
            <a:r>
              <a:rPr lang="de-DE" dirty="0" err="1">
                <a:solidFill>
                  <a:srgbClr val="10171E"/>
                </a:solidFill>
              </a:rPr>
              <a:t>the</a:t>
            </a:r>
            <a:r>
              <a:rPr lang="de-DE" dirty="0">
                <a:solidFill>
                  <a:srgbClr val="10171E"/>
                </a:solidFill>
              </a:rPr>
              <a:t> </a:t>
            </a:r>
            <a:r>
              <a:rPr lang="de-DE" dirty="0" err="1">
                <a:solidFill>
                  <a:srgbClr val="10171E"/>
                </a:solidFill>
              </a:rPr>
              <a:t>standard</a:t>
            </a:r>
            <a:r>
              <a:rPr lang="de-DE" dirty="0">
                <a:solidFill>
                  <a:srgbClr val="10171E"/>
                </a:solidFill>
              </a:rPr>
              <a:t> </a:t>
            </a:r>
            <a:r>
              <a:rPr lang="de-DE" dirty="0" err="1">
                <a:solidFill>
                  <a:srgbClr val="10171E"/>
                </a:solidFill>
              </a:rPr>
              <a:t>library</a:t>
            </a:r>
            <a:endParaRPr lang="en-DK" dirty="0">
              <a:solidFill>
                <a:srgbClr val="10171E"/>
              </a:solidFill>
            </a:endParaRPr>
          </a:p>
        </p:txBody>
      </p:sp>
      <p:sp>
        <p:nvSpPr>
          <p:cNvPr id="2" name="Rectangle 1">
            <a:extLst>
              <a:ext uri="{FF2B5EF4-FFF2-40B4-BE49-F238E27FC236}">
                <a16:creationId xmlns:a16="http://schemas.microsoft.com/office/drawing/2014/main" id="{D22E47C0-C7F1-BF88-55BB-E6476325EDB3}"/>
              </a:ext>
            </a:extLst>
          </p:cNvPr>
          <p:cNvSpPr/>
          <p:nvPr/>
        </p:nvSpPr>
        <p:spPr bwMode="auto">
          <a:xfrm>
            <a:off x="2440207" y="2222476"/>
            <a:ext cx="7311586" cy="3605349"/>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US" sz="2000" dirty="0">
                <a:solidFill>
                  <a:schemeClr val="bg2">
                    <a:lumMod val="60000"/>
                    <a:lumOff val="40000"/>
                  </a:schemeClr>
                </a:solidFill>
                <a:latin typeface="Consolas" panose="020B0609020204030204" pitchFamily="49" charset="0"/>
                <a:cs typeface="Consolas" panose="020B0609020204030204" pitchFamily="49" charset="0"/>
              </a:rPr>
              <a:t>#[trusted]</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1"/>
                </a:solidFill>
                <a:latin typeface="Consolas" panose="020B0609020204030204" pitchFamily="49" charset="0"/>
                <a:cs typeface="Consolas" panose="020B0609020204030204" pitchFamily="49" charset="0"/>
              </a:rPr>
              <a:t>requires</a:t>
            </a:r>
            <a:r>
              <a:rPr lang="en-US" sz="2000" dirty="0">
                <a:solidFill>
                  <a:schemeClr val="bg1"/>
                </a:solidFill>
                <a:latin typeface="Consolas" panose="020B0609020204030204" pitchFamily="49" charset="0"/>
                <a:cs typeface="Consolas" panose="020B0609020204030204" pitchFamily="49" charset="0"/>
              </a:rPr>
              <a:t>(</a:t>
            </a:r>
            <a:r>
              <a:rPr lang="en-US" sz="2000" dirty="0" err="1">
                <a:solidFill>
                  <a:schemeClr val="bg1"/>
                </a:solidFill>
                <a:latin typeface="Consolas" panose="020B0609020204030204" pitchFamily="49" charset="0"/>
                <a:cs typeface="Consolas" panose="020B0609020204030204" pitchFamily="49" charset="0"/>
              </a:rPr>
              <a:t>src.is_empty</a:t>
            </a:r>
            <a:r>
              <a:rPr lang="en-US" sz="20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1"/>
                </a:solidFill>
                <a:latin typeface="Consolas" panose="020B0609020204030204" pitchFamily="49" charset="0"/>
                <a:cs typeface="Consolas" panose="020B0609020204030204" pitchFamily="49" charset="0"/>
              </a:rPr>
              <a:t>ensures</a:t>
            </a:r>
            <a:r>
              <a:rPr lang="en-US" sz="2000" dirty="0">
                <a:solidFill>
                  <a:schemeClr val="bg1"/>
                </a:solidFill>
                <a:latin typeface="Consolas" panose="020B0609020204030204" pitchFamily="49" charset="0"/>
                <a:cs typeface="Consolas" panose="020B0609020204030204" pitchFamily="49" charset="0"/>
              </a:rPr>
              <a:t>(</a:t>
            </a:r>
            <a:r>
              <a:rPr lang="en-US" sz="2000" dirty="0" err="1">
                <a:solidFill>
                  <a:schemeClr val="bg1"/>
                </a:solidFill>
                <a:latin typeface="Consolas" panose="020B0609020204030204" pitchFamily="49" charset="0"/>
                <a:cs typeface="Consolas" panose="020B0609020204030204" pitchFamily="49" charset="0"/>
              </a:rPr>
              <a:t>dest.is_empty</a:t>
            </a:r>
            <a:r>
              <a:rPr lang="en-US" sz="20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1"/>
                </a:solidFill>
                <a:latin typeface="Consolas" panose="020B0609020204030204" pitchFamily="49" charset="0"/>
                <a:cs typeface="Consolas" panose="020B0609020204030204" pitchFamily="49" charset="0"/>
              </a:rPr>
              <a:t>ensures</a:t>
            </a:r>
            <a:r>
              <a:rPr lang="en-US" sz="2000" dirty="0">
                <a:solidFill>
                  <a:schemeClr val="bg1"/>
                </a:solidFill>
                <a:latin typeface="Consolas" panose="020B0609020204030204" pitchFamily="49" charset="0"/>
                <a:cs typeface="Consolas" panose="020B0609020204030204" pitchFamily="49" charset="0"/>
              </a:rPr>
              <a:t>(old(</a:t>
            </a:r>
            <a:r>
              <a:rPr lang="en-US" sz="2000" dirty="0" err="1">
                <a:solidFill>
                  <a:schemeClr val="bg1"/>
                </a:solidFill>
                <a:latin typeface="Consolas" panose="020B0609020204030204" pitchFamily="49" charset="0"/>
                <a:cs typeface="Consolas" panose="020B0609020204030204" pitchFamily="49" charset="0"/>
              </a:rPr>
              <a:t>dest.len</a:t>
            </a:r>
            <a:r>
              <a:rPr lang="en-US" sz="2000" dirty="0">
                <a:solidFill>
                  <a:schemeClr val="bg1"/>
                </a:solidFill>
                <a:latin typeface="Consolas" panose="020B0609020204030204" pitchFamily="49" charset="0"/>
                <a:cs typeface="Consolas" panose="020B0609020204030204" pitchFamily="49" charset="0"/>
              </a:rPr>
              <a:t>()) == </a:t>
            </a:r>
            <a:r>
              <a:rPr lang="en-US" sz="2000" dirty="0" err="1">
                <a:solidFill>
                  <a:schemeClr val="bg1"/>
                </a:solidFill>
                <a:latin typeface="Consolas" panose="020B0609020204030204" pitchFamily="49" charset="0"/>
                <a:cs typeface="Consolas" panose="020B0609020204030204" pitchFamily="49" charset="0"/>
              </a:rPr>
              <a:t>result.len</a:t>
            </a:r>
            <a:r>
              <a:rPr lang="en-US" sz="20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US" sz="2000" b="1" dirty="0" err="1">
                <a:solidFill>
                  <a:schemeClr val="bg1"/>
                </a:solidFill>
                <a:latin typeface="Consolas" panose="020B0609020204030204" pitchFamily="49" charset="0"/>
                <a:cs typeface="Consolas" panose="020B0609020204030204" pitchFamily="49" charset="0"/>
              </a:rPr>
              <a:t>fn</a:t>
            </a:r>
            <a:r>
              <a:rPr lang="en-US" sz="2000" dirty="0">
                <a:solidFill>
                  <a:schemeClr val="bg1"/>
                </a:solidFill>
                <a:latin typeface="Consolas" panose="020B0609020204030204" pitchFamily="49" charset="0"/>
                <a:cs typeface="Consolas" panose="020B0609020204030204" pitchFamily="49" charset="0"/>
              </a:rPr>
              <a:t> replace(</a:t>
            </a:r>
            <a:r>
              <a:rPr lang="en-US" sz="2000" dirty="0" err="1">
                <a:solidFill>
                  <a:schemeClr val="bg1"/>
                </a:solidFill>
                <a:latin typeface="Consolas" panose="020B0609020204030204" pitchFamily="49" charset="0"/>
                <a:cs typeface="Consolas" panose="020B0609020204030204" pitchFamily="49" charset="0"/>
              </a:rPr>
              <a:t>dest</a:t>
            </a:r>
            <a:r>
              <a:rPr lang="en-US" sz="2000" dirty="0">
                <a:solidFill>
                  <a:schemeClr val="bg1"/>
                </a:solidFill>
                <a:latin typeface="Consolas" panose="020B0609020204030204" pitchFamily="49" charset="0"/>
                <a:cs typeface="Consolas" panose="020B0609020204030204" pitchFamily="49" charset="0"/>
              </a:rPr>
              <a:t>: &amp;mut Link, </a:t>
            </a:r>
            <a:r>
              <a:rPr lang="en-US" sz="2000" dirty="0" err="1">
                <a:solidFill>
                  <a:schemeClr val="bg1"/>
                </a:solidFill>
                <a:latin typeface="Consolas" panose="020B0609020204030204" pitchFamily="49" charset="0"/>
                <a:cs typeface="Consolas" panose="020B0609020204030204" pitchFamily="49" charset="0"/>
              </a:rPr>
              <a:t>src</a:t>
            </a:r>
            <a:r>
              <a:rPr lang="en-US" sz="2000" dirty="0">
                <a:solidFill>
                  <a:schemeClr val="bg1"/>
                </a:solidFill>
                <a:latin typeface="Consolas" panose="020B0609020204030204" pitchFamily="49" charset="0"/>
                <a:cs typeface="Consolas" panose="020B0609020204030204" pitchFamily="49" charset="0"/>
              </a:rPr>
              <a:t>: Link) -&gt; Link {</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	// library function that cannot be verified</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	// because it needs unsafe Rust code</a:t>
            </a: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	</a:t>
            </a:r>
            <a:r>
              <a:rPr lang="en-US" sz="2000" dirty="0">
                <a:solidFill>
                  <a:schemeClr val="accent1">
                    <a:lumMod val="75000"/>
                  </a:schemeClr>
                </a:solidFill>
                <a:latin typeface="Consolas" panose="020B0609020204030204" pitchFamily="49" charset="0"/>
                <a:cs typeface="Consolas" panose="020B0609020204030204" pitchFamily="49" charset="0"/>
              </a:rPr>
              <a:t>mem::replace(</a:t>
            </a:r>
            <a:r>
              <a:rPr lang="en-US" sz="2000" dirty="0" err="1">
                <a:solidFill>
                  <a:schemeClr val="accent1">
                    <a:lumMod val="75000"/>
                  </a:schemeClr>
                </a:solidFill>
                <a:latin typeface="Consolas" panose="020B0609020204030204" pitchFamily="49" charset="0"/>
                <a:cs typeface="Consolas" panose="020B0609020204030204" pitchFamily="49" charset="0"/>
              </a:rPr>
              <a:t>dest</a:t>
            </a:r>
            <a:r>
              <a:rPr lang="en-US" sz="2000" dirty="0">
                <a:solidFill>
                  <a:schemeClr val="accent1">
                    <a:lumMod val="75000"/>
                  </a:schemeClr>
                </a:solidFill>
                <a:latin typeface="Consolas" panose="020B0609020204030204" pitchFamily="49" charset="0"/>
                <a:cs typeface="Consolas" panose="020B0609020204030204" pitchFamily="49" charset="0"/>
              </a:rPr>
              <a:t>, </a:t>
            </a:r>
            <a:r>
              <a:rPr lang="en-US" sz="2000" dirty="0" err="1">
                <a:solidFill>
                  <a:schemeClr val="accent1">
                    <a:lumMod val="75000"/>
                  </a:schemeClr>
                </a:solidFill>
                <a:latin typeface="Consolas" panose="020B0609020204030204" pitchFamily="49" charset="0"/>
                <a:cs typeface="Consolas" panose="020B0609020204030204" pitchFamily="49" charset="0"/>
              </a:rPr>
              <a:t>src</a:t>
            </a:r>
            <a:r>
              <a:rPr lang="en-US" sz="2000" dirty="0">
                <a:solidFill>
                  <a:schemeClr val="accent1">
                    <a:lumMod val="75000"/>
                  </a:schemeClr>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20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2000" dirty="0">
                <a:solidFill>
                  <a:schemeClr val="bg1"/>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349467181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Loop Invariants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7" y="1561034"/>
            <a:ext cx="9858843"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de-DE" dirty="0" err="1">
                <a:solidFill>
                  <a:srgbClr val="10171E"/>
                </a:solidFill>
              </a:rPr>
              <a:t>To</a:t>
            </a:r>
            <a:r>
              <a:rPr lang="de-DE" dirty="0">
                <a:solidFill>
                  <a:srgbClr val="10171E"/>
                </a:solidFill>
              </a:rPr>
              <a:t> </a:t>
            </a:r>
            <a:r>
              <a:rPr lang="de-DE" dirty="0" err="1">
                <a:solidFill>
                  <a:srgbClr val="10171E"/>
                </a:solidFill>
              </a:rPr>
              <a:t>verify</a:t>
            </a:r>
            <a:r>
              <a:rPr lang="de-DE" dirty="0">
                <a:solidFill>
                  <a:srgbClr val="10171E"/>
                </a:solidFill>
              </a:rPr>
              <a:t> </a:t>
            </a:r>
            <a:r>
              <a:rPr lang="de-DE" dirty="0" err="1">
                <a:solidFill>
                  <a:srgbClr val="10171E"/>
                </a:solidFill>
              </a:rPr>
              <a:t>loops</a:t>
            </a:r>
            <a:r>
              <a:rPr lang="de-DE" dirty="0">
                <a:solidFill>
                  <a:srgbClr val="10171E"/>
                </a:solidFill>
              </a:rPr>
              <a:t>, </a:t>
            </a:r>
            <a:r>
              <a:rPr lang="de-DE" dirty="0" err="1">
                <a:solidFill>
                  <a:srgbClr val="10171E"/>
                </a:solidFill>
              </a:rPr>
              <a:t>Prusti</a:t>
            </a:r>
            <a:r>
              <a:rPr lang="de-DE" dirty="0">
                <a:solidFill>
                  <a:srgbClr val="10171E"/>
                </a:solidFill>
              </a:rPr>
              <a:t> </a:t>
            </a:r>
            <a:r>
              <a:rPr lang="de-DE" dirty="0" err="1">
                <a:solidFill>
                  <a:srgbClr val="10171E"/>
                </a:solidFill>
              </a:rPr>
              <a:t>needs</a:t>
            </a:r>
            <a:r>
              <a:rPr lang="de-DE" dirty="0">
                <a:solidFill>
                  <a:srgbClr val="10171E"/>
                </a:solidFill>
              </a:rPr>
              <a:t> </a:t>
            </a:r>
            <a:r>
              <a:rPr lang="de-DE" dirty="0" err="1">
                <a:solidFill>
                  <a:schemeClr val="bg2">
                    <a:lumMod val="60000"/>
                    <a:lumOff val="40000"/>
                  </a:schemeClr>
                </a:solidFill>
              </a:rPr>
              <a:t>invariants</a:t>
            </a:r>
            <a:endParaRPr lang="de-DE" dirty="0">
              <a:solidFill>
                <a:schemeClr val="bg2">
                  <a:lumMod val="60000"/>
                  <a:lumOff val="40000"/>
                </a:schemeClr>
              </a:solidFill>
            </a:endParaRPr>
          </a:p>
          <a:p>
            <a:pPr marL="0" indent="0">
              <a:buNone/>
            </a:pPr>
            <a:r>
              <a:rPr lang="de-DE" dirty="0">
                <a:solidFill>
                  <a:srgbClr val="10171E"/>
                </a:solidFill>
                <a:sym typeface="Wingdings" pitchFamily="2" charset="2"/>
              </a:rPr>
              <a:t> </a:t>
            </a:r>
            <a:r>
              <a:rPr lang="de-DE" dirty="0">
                <a:solidFill>
                  <a:srgbClr val="10171E"/>
                </a:solidFill>
              </a:rPr>
              <a:t>Property </a:t>
            </a:r>
            <a:r>
              <a:rPr lang="de-DE" dirty="0" err="1">
                <a:solidFill>
                  <a:srgbClr val="10171E"/>
                </a:solidFill>
              </a:rPr>
              <a:t>that</a:t>
            </a:r>
            <a:r>
              <a:rPr lang="de-DE" dirty="0">
                <a:solidFill>
                  <a:srgbClr val="10171E"/>
                </a:solidFill>
              </a:rPr>
              <a:t> </a:t>
            </a:r>
            <a:r>
              <a:rPr lang="de-DE" dirty="0" err="1">
                <a:solidFill>
                  <a:srgbClr val="10171E"/>
                </a:solidFill>
              </a:rPr>
              <a:t>holds</a:t>
            </a:r>
            <a:r>
              <a:rPr lang="de-DE" dirty="0">
                <a:solidFill>
                  <a:srgbClr val="10171E"/>
                </a:solidFill>
              </a:rPr>
              <a:t> </a:t>
            </a:r>
            <a:r>
              <a:rPr lang="de-DE" dirty="0" err="1">
                <a:solidFill>
                  <a:srgbClr val="10171E"/>
                </a:solidFill>
              </a:rPr>
              <a:t>whenever</a:t>
            </a:r>
            <a:r>
              <a:rPr lang="de-DE" dirty="0">
                <a:solidFill>
                  <a:srgbClr val="10171E"/>
                </a:solidFill>
              </a:rPr>
              <a:t> </a:t>
            </a:r>
            <a:r>
              <a:rPr lang="de-DE" dirty="0" err="1">
                <a:solidFill>
                  <a:srgbClr val="10171E"/>
                </a:solidFill>
              </a:rPr>
              <a:t>reaches</a:t>
            </a:r>
            <a:r>
              <a:rPr lang="de-DE" dirty="0">
                <a:solidFill>
                  <a:srgbClr val="10171E"/>
                </a:solidFill>
              </a:rPr>
              <a:t> </a:t>
            </a:r>
            <a:r>
              <a:rPr lang="de-DE" dirty="0" err="1">
                <a:solidFill>
                  <a:srgbClr val="10171E"/>
                </a:solidFill>
              </a:rPr>
              <a:t>the</a:t>
            </a:r>
            <a:r>
              <a:rPr lang="de-DE" dirty="0">
                <a:solidFill>
                  <a:srgbClr val="10171E"/>
                </a:solidFill>
              </a:rPr>
              <a:t> </a:t>
            </a:r>
            <a:r>
              <a:rPr lang="de-DE" dirty="0" err="1">
                <a:solidFill>
                  <a:srgbClr val="10171E"/>
                </a:solidFill>
              </a:rPr>
              <a:t>annotation</a:t>
            </a:r>
            <a:r>
              <a:rPr lang="de-DE" dirty="0">
                <a:solidFill>
                  <a:srgbClr val="10171E"/>
                </a:solidFill>
              </a:rPr>
              <a:t> </a:t>
            </a:r>
            <a:r>
              <a:rPr lang="de-DE" dirty="0" err="1">
                <a:solidFill>
                  <a:schemeClr val="bg2">
                    <a:lumMod val="60000"/>
                    <a:lumOff val="40000"/>
                  </a:schemeClr>
                </a:solidFill>
              </a:rPr>
              <a:t>body_invariant</a:t>
            </a:r>
            <a:r>
              <a:rPr lang="de-DE" dirty="0">
                <a:solidFill>
                  <a:schemeClr val="bg2">
                    <a:lumMod val="60000"/>
                    <a:lumOff val="40000"/>
                  </a:schemeClr>
                </a:solidFill>
              </a:rPr>
              <a:t>!(…)</a:t>
            </a:r>
            <a:endParaRPr lang="en-DK" dirty="0">
              <a:solidFill>
                <a:schemeClr val="bg2">
                  <a:lumMod val="60000"/>
                  <a:lumOff val="40000"/>
                </a:schemeClr>
              </a:solidFill>
            </a:endParaRPr>
          </a:p>
        </p:txBody>
      </p:sp>
      <p:pic>
        <p:nvPicPr>
          <p:cNvPr id="4" name="Picture 3">
            <a:extLst>
              <a:ext uri="{FF2B5EF4-FFF2-40B4-BE49-F238E27FC236}">
                <a16:creationId xmlns:a16="http://schemas.microsoft.com/office/drawing/2014/main" id="{F12FB97C-E30E-8DDF-6B3D-5E6AC8A38D15}"/>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1257648" y="2878987"/>
            <a:ext cx="5783232" cy="3880380"/>
          </a:xfrm>
          <a:prstGeom prst="rect">
            <a:avLst/>
          </a:prstGeom>
        </p:spPr>
      </p:pic>
      <p:pic>
        <p:nvPicPr>
          <p:cNvPr id="6" name="Picture 5">
            <a:extLst>
              <a:ext uri="{FF2B5EF4-FFF2-40B4-BE49-F238E27FC236}">
                <a16:creationId xmlns:a16="http://schemas.microsoft.com/office/drawing/2014/main" id="{111B89DE-5158-1D77-611D-F3F5367AD65A}"/>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7249886" y="2878987"/>
            <a:ext cx="4667076" cy="1795853"/>
          </a:xfrm>
          <a:prstGeom prst="rect">
            <a:avLst/>
          </a:prstGeom>
        </p:spPr>
      </p:pic>
    </p:spTree>
    <p:extLst>
      <p:ext uri="{BB962C8B-B14F-4D97-AF65-F5344CB8AC3E}">
        <p14:creationId xmlns:p14="http://schemas.microsoft.com/office/powerpoint/2010/main" val="250883492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Summary: Prusti Specifications </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8582999" cy="45318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GB" dirty="0">
                <a:solidFill>
                  <a:srgbClr val="10171E"/>
                </a:solidFill>
              </a:rPr>
              <a:t>Specifications: </a:t>
            </a:r>
            <a:r>
              <a:rPr lang="en-GB" dirty="0">
                <a:solidFill>
                  <a:schemeClr val="bg2">
                    <a:lumMod val="60000"/>
                    <a:lumOff val="40000"/>
                  </a:schemeClr>
                </a:solidFill>
              </a:rPr>
              <a:t>pure</a:t>
            </a:r>
            <a:r>
              <a:rPr lang="en-GB" dirty="0">
                <a:solidFill>
                  <a:srgbClr val="10171E"/>
                </a:solidFill>
              </a:rPr>
              <a:t> fragment of Rust’s Boolean expressions</a:t>
            </a:r>
          </a:p>
          <a:p>
            <a:r>
              <a:rPr lang="en-GB" dirty="0">
                <a:solidFill>
                  <a:schemeClr val="bg2">
                    <a:lumMod val="60000"/>
                    <a:lumOff val="40000"/>
                  </a:schemeClr>
                </a:solidFill>
              </a:rPr>
              <a:t>#[requires(B)]</a:t>
            </a:r>
            <a:r>
              <a:rPr lang="en-GB" dirty="0">
                <a:solidFill>
                  <a:srgbClr val="10171E"/>
                </a:solidFill>
              </a:rPr>
              <a:t>: B must hold right before a function call</a:t>
            </a:r>
          </a:p>
          <a:p>
            <a:r>
              <a:rPr lang="en-GB" dirty="0">
                <a:solidFill>
                  <a:schemeClr val="bg2">
                    <a:lumMod val="60000"/>
                    <a:lumOff val="40000"/>
                  </a:schemeClr>
                </a:solidFill>
              </a:rPr>
              <a:t>#[ensures(B)]</a:t>
            </a:r>
            <a:r>
              <a:rPr lang="en-GB" dirty="0">
                <a:solidFill>
                  <a:srgbClr val="10171E"/>
                </a:solidFill>
              </a:rPr>
              <a:t>: B must hold after a function call</a:t>
            </a:r>
          </a:p>
          <a:p>
            <a:pPr lvl="1"/>
            <a:r>
              <a:rPr lang="en-GB" dirty="0">
                <a:solidFill>
                  <a:schemeClr val="bg2">
                    <a:lumMod val="60000"/>
                    <a:lumOff val="40000"/>
                  </a:schemeClr>
                </a:solidFill>
              </a:rPr>
              <a:t>old(x)</a:t>
            </a:r>
            <a:r>
              <a:rPr lang="en-GB" dirty="0">
                <a:solidFill>
                  <a:srgbClr val="10171E"/>
                </a:solidFill>
              </a:rPr>
              <a:t> refers to the value of x at the beginning of a function</a:t>
            </a:r>
          </a:p>
          <a:p>
            <a:pPr lvl="1"/>
            <a:r>
              <a:rPr lang="en-GB" dirty="0">
                <a:solidFill>
                  <a:schemeClr val="bg2">
                    <a:lumMod val="60000"/>
                    <a:lumOff val="40000"/>
                  </a:schemeClr>
                </a:solidFill>
              </a:rPr>
              <a:t>result</a:t>
            </a:r>
            <a:r>
              <a:rPr lang="en-GB" dirty="0">
                <a:solidFill>
                  <a:srgbClr val="10171E"/>
                </a:solidFill>
              </a:rPr>
              <a:t> refers to a function’s returned value</a:t>
            </a:r>
          </a:p>
          <a:p>
            <a:r>
              <a:rPr lang="en-GB" dirty="0">
                <a:solidFill>
                  <a:schemeClr val="bg2">
                    <a:lumMod val="60000"/>
                    <a:lumOff val="40000"/>
                  </a:schemeClr>
                </a:solidFill>
              </a:rPr>
              <a:t>#[pure] </a:t>
            </a:r>
            <a:r>
              <a:rPr lang="en-GB" dirty="0">
                <a:solidFill>
                  <a:srgbClr val="10171E"/>
                </a:solidFill>
              </a:rPr>
              <a:t>marks a function as usable in specifications</a:t>
            </a:r>
          </a:p>
          <a:p>
            <a:pPr lvl="1"/>
            <a:r>
              <a:rPr lang="en-GB" dirty="0">
                <a:solidFill>
                  <a:srgbClr val="10171E"/>
                </a:solidFill>
              </a:rPr>
              <a:t>Needs to be free of side effects</a:t>
            </a:r>
          </a:p>
          <a:p>
            <a:r>
              <a:rPr lang="en-GB" dirty="0">
                <a:solidFill>
                  <a:schemeClr val="bg2">
                    <a:lumMod val="60000"/>
                    <a:lumOff val="40000"/>
                  </a:schemeClr>
                </a:solidFill>
              </a:rPr>
              <a:t>#[trusted] </a:t>
            </a:r>
            <a:r>
              <a:rPr lang="en-GB" dirty="0">
                <a:solidFill>
                  <a:srgbClr val="10171E"/>
                </a:solidFill>
              </a:rPr>
              <a:t>lets </a:t>
            </a:r>
            <a:r>
              <a:rPr lang="en-GB" dirty="0" err="1">
                <a:solidFill>
                  <a:srgbClr val="10171E"/>
                </a:solidFill>
              </a:rPr>
              <a:t>Prusti</a:t>
            </a:r>
            <a:r>
              <a:rPr lang="en-GB" dirty="0">
                <a:solidFill>
                  <a:srgbClr val="10171E"/>
                </a:solidFill>
              </a:rPr>
              <a:t> ignore checking a function’s implementation</a:t>
            </a:r>
          </a:p>
          <a:p>
            <a:r>
              <a:rPr lang="en-GB" dirty="0">
                <a:solidFill>
                  <a:srgbClr val="10171E"/>
                </a:solidFill>
              </a:rPr>
              <a:t>In implementations: </a:t>
            </a:r>
            <a:r>
              <a:rPr lang="en-GB" dirty="0" err="1">
                <a:solidFill>
                  <a:schemeClr val="bg2">
                    <a:lumMod val="60000"/>
                    <a:lumOff val="40000"/>
                  </a:schemeClr>
                </a:solidFill>
              </a:rPr>
              <a:t>body_invariant</a:t>
            </a:r>
            <a:r>
              <a:rPr lang="en-GB" dirty="0">
                <a:solidFill>
                  <a:schemeClr val="bg2">
                    <a:lumMod val="60000"/>
                    <a:lumOff val="40000"/>
                  </a:schemeClr>
                </a:solidFill>
              </a:rPr>
              <a:t>!(B)</a:t>
            </a:r>
            <a:r>
              <a:rPr lang="en-GB" dirty="0">
                <a:solidFill>
                  <a:srgbClr val="10171E"/>
                </a:solidFill>
              </a:rPr>
              <a:t>, </a:t>
            </a:r>
            <a:r>
              <a:rPr lang="en-GB" dirty="0">
                <a:solidFill>
                  <a:schemeClr val="bg2">
                    <a:lumMod val="60000"/>
                    <a:lumOff val="40000"/>
                  </a:schemeClr>
                </a:solidFill>
              </a:rPr>
              <a:t>assert!(B)</a:t>
            </a:r>
            <a:r>
              <a:rPr lang="en-GB" dirty="0">
                <a:solidFill>
                  <a:srgbClr val="10171E"/>
                </a:solidFill>
              </a:rPr>
              <a:t>, </a:t>
            </a:r>
            <a:r>
              <a:rPr lang="en-GB" dirty="0">
                <a:solidFill>
                  <a:schemeClr val="bg2">
                    <a:lumMod val="60000"/>
                    <a:lumOff val="40000"/>
                  </a:schemeClr>
                </a:solidFill>
              </a:rPr>
              <a:t>unreachable!()</a:t>
            </a:r>
            <a:endParaRPr lang="en-DK" dirty="0">
              <a:solidFill>
                <a:schemeClr val="bg2">
                  <a:lumMod val="60000"/>
                  <a:lumOff val="40000"/>
                </a:schemeClr>
              </a:solidFill>
            </a:endParaRPr>
          </a:p>
        </p:txBody>
      </p:sp>
    </p:spTree>
    <p:extLst>
      <p:ext uri="{BB962C8B-B14F-4D97-AF65-F5344CB8AC3E}">
        <p14:creationId xmlns:p14="http://schemas.microsoft.com/office/powerpoint/2010/main" val="65980500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Exercise</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457324"/>
            <a:ext cx="4659826" cy="165163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DK" sz="2000" dirty="0">
                <a:solidFill>
                  <a:schemeClr val="bg1"/>
                </a:solidFill>
              </a:rPr>
              <a:t>Consider the following Rust implementation of Bank accounts. Add annotations such that Prusti can prove that no money is illegally redirected from an account.</a:t>
            </a:r>
          </a:p>
        </p:txBody>
      </p:sp>
      <p:sp>
        <p:nvSpPr>
          <p:cNvPr id="2" name="Rectangle 1">
            <a:extLst>
              <a:ext uri="{FF2B5EF4-FFF2-40B4-BE49-F238E27FC236}">
                <a16:creationId xmlns:a16="http://schemas.microsoft.com/office/drawing/2014/main" id="{187516B6-6212-AE97-C9E6-25E5B3C20786}"/>
              </a:ext>
            </a:extLst>
          </p:cNvPr>
          <p:cNvSpPr/>
          <p:nvPr/>
        </p:nvSpPr>
        <p:spPr bwMode="auto">
          <a:xfrm>
            <a:off x="1257648" y="3108959"/>
            <a:ext cx="4659826" cy="3233059"/>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1600" b="1" dirty="0">
                <a:solidFill>
                  <a:schemeClr val="bg1"/>
                </a:solidFill>
                <a:latin typeface="Consolas" panose="020B0609020204030204" pitchFamily="49" charset="0"/>
                <a:cs typeface="Consolas" panose="020B0609020204030204" pitchFamily="49" charset="0"/>
              </a:rPr>
              <a:t>use</a:t>
            </a: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prusti_contracts</a:t>
            </a: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b="1" dirty="0">
                <a:solidFill>
                  <a:schemeClr val="bg1"/>
                </a:solidFill>
                <a:latin typeface="Consolas" panose="020B0609020204030204" pitchFamily="49" charset="0"/>
                <a:cs typeface="Consolas" panose="020B0609020204030204" pitchFamily="49" charset="0"/>
              </a:rPr>
              <a:t>struct</a:t>
            </a:r>
            <a:r>
              <a:rPr lang="en-US" sz="1600" dirty="0">
                <a:solidFill>
                  <a:schemeClr val="bg1"/>
                </a:solidFill>
                <a:latin typeface="Consolas" panose="020B0609020204030204" pitchFamily="49" charset="0"/>
                <a:cs typeface="Consolas" panose="020B0609020204030204" pitchFamily="49" charset="0"/>
              </a:rPr>
              <a:t> Account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bal</a:t>
            </a:r>
            <a:r>
              <a:rPr lang="en-US" sz="1600" dirty="0">
                <a:solidFill>
                  <a:schemeClr val="bg1"/>
                </a:solidFill>
                <a:latin typeface="Consolas" panose="020B0609020204030204" pitchFamily="49" charset="0"/>
                <a:cs typeface="Consolas" panose="020B0609020204030204" pitchFamily="49" charset="0"/>
              </a:rPr>
              <a:t>: u32,</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impl</a:t>
            </a:r>
            <a:r>
              <a:rPr lang="en-US" sz="1600" dirty="0">
                <a:solidFill>
                  <a:schemeClr val="bg1"/>
                </a:solidFill>
                <a:latin typeface="Consolas" panose="020B0609020204030204" pitchFamily="49" charset="0"/>
                <a:cs typeface="Consolas" panose="020B0609020204030204" pitchFamily="49" charset="0"/>
              </a:rPr>
              <a:t> Account {</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  // # TODO</a:t>
            </a: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balance(&amp;self) -&gt;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p>
        </p:txBody>
      </p:sp>
      <p:sp>
        <p:nvSpPr>
          <p:cNvPr id="4" name="Rectangle 3">
            <a:extLst>
              <a:ext uri="{FF2B5EF4-FFF2-40B4-BE49-F238E27FC236}">
                <a16:creationId xmlns:a16="http://schemas.microsoft.com/office/drawing/2014/main" id="{4DC74050-FD03-97D4-E583-2B3F3FCC030B}"/>
              </a:ext>
            </a:extLst>
          </p:cNvPr>
          <p:cNvSpPr/>
          <p:nvPr/>
        </p:nvSpPr>
        <p:spPr bwMode="auto">
          <a:xfrm>
            <a:off x="6274525" y="1457324"/>
            <a:ext cx="4659826" cy="488469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 # TODO</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deposit(&amp;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 # TODO</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withdraw(&amp;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 # TODO</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transfer(&amp;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other: &amp;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Account,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self.withdraw</a:t>
            </a:r>
            <a:r>
              <a:rPr lang="en-US" sz="1600" dirty="0">
                <a:solidFill>
                  <a:schemeClr val="bg1"/>
                </a:solidFill>
                <a:latin typeface="Consolas" panose="020B0609020204030204" pitchFamily="49" charset="0"/>
                <a:cs typeface="Consolas" panose="020B0609020204030204" pitchFamily="49" charset="0"/>
              </a:rPr>
              <a:t>(amount);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other.deposit</a:t>
            </a:r>
            <a:r>
              <a:rPr lang="en-US" sz="1600" dirty="0">
                <a:solidFill>
                  <a:schemeClr val="bg1"/>
                </a:solidFill>
                <a:latin typeface="Consolas" panose="020B0609020204030204" pitchFamily="49" charset="0"/>
                <a:cs typeface="Consolas" panose="020B0609020204030204" pitchFamily="49" charset="0"/>
              </a:rPr>
              <a:t>(amount);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main() {}</a:t>
            </a:r>
          </a:p>
        </p:txBody>
      </p:sp>
    </p:spTree>
    <p:extLst>
      <p:ext uri="{BB962C8B-B14F-4D97-AF65-F5344CB8AC3E}">
        <p14:creationId xmlns:p14="http://schemas.microsoft.com/office/powerpoint/2010/main" val="32309621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157276"/>
            <a:ext cx="9302848" cy="561181"/>
          </a:xfrm>
        </p:spPr>
        <p:txBody>
          <a:bodyPr>
            <a:normAutofit fontScale="90000"/>
          </a:bodyPr>
          <a:lstStyle/>
          <a:p>
            <a:r>
              <a:rPr lang="en-DK" dirty="0">
                <a:solidFill>
                  <a:srgbClr val="10171E"/>
                </a:solidFill>
                <a:latin typeface="NOVA FLAT" panose="020C0504020404060204" pitchFamily="34" charset="77"/>
              </a:rPr>
              <a:t>Solution</a:t>
            </a:r>
          </a:p>
        </p:txBody>
      </p:sp>
      <p:sp>
        <p:nvSpPr>
          <p:cNvPr id="4" name="Rectangle 3">
            <a:extLst>
              <a:ext uri="{FF2B5EF4-FFF2-40B4-BE49-F238E27FC236}">
                <a16:creationId xmlns:a16="http://schemas.microsoft.com/office/drawing/2014/main" id="{4DC74050-FD03-97D4-E583-2B3F3FCC030B}"/>
              </a:ext>
            </a:extLst>
          </p:cNvPr>
          <p:cNvSpPr/>
          <p:nvPr/>
        </p:nvSpPr>
        <p:spPr bwMode="auto">
          <a:xfrm>
            <a:off x="1631503" y="836023"/>
            <a:ext cx="9302848" cy="586470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#[pure]</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balance(&amp;self) -&gt;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endParaRPr lang="en-US" sz="1600" dirty="0">
              <a:solidFill>
                <a:schemeClr val="bg2">
                  <a:lumMod val="60000"/>
                  <a:lumOff val="40000"/>
                </a:schemeClr>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US" sz="1600" dirty="0">
              <a:solidFill>
                <a:schemeClr val="bg2">
                  <a:lumMod val="60000"/>
                  <a:lumOff val="40000"/>
                </a:schemeClr>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#[ensures(</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old(</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deposit(&amp;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#[requires(amount &lt;= </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#[ensures(</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old(</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withdraw(&amp;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t>
            </a:r>
            <a:r>
              <a:rPr lang="en-US" sz="1600" dirty="0" err="1">
                <a:solidFill>
                  <a:schemeClr val="bg1"/>
                </a:solidFill>
                <a:latin typeface="Consolas" panose="020B0609020204030204" pitchFamily="49" charset="0"/>
                <a:cs typeface="Consolas" panose="020B0609020204030204" pitchFamily="49" charset="0"/>
              </a:rPr>
              <a:t>self.bal</a:t>
            </a:r>
            <a:r>
              <a:rPr lang="en-US" sz="1600" dirty="0">
                <a:solidFill>
                  <a:schemeClr val="bg1"/>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1600" dirty="0">
              <a:solidFill>
                <a:schemeClr val="bg1"/>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#[requires(amount &lt;= </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#[ensures(</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old(</a:t>
            </a:r>
            <a:r>
              <a:rPr lang="en-US" sz="1600" dirty="0" err="1">
                <a:solidFill>
                  <a:schemeClr val="bg2">
                    <a:lumMod val="60000"/>
                    <a:lumOff val="40000"/>
                  </a:schemeClr>
                </a:solidFill>
                <a:latin typeface="Consolas" panose="020B0609020204030204" pitchFamily="49" charset="0"/>
                <a:cs typeface="Consolas" panose="020B0609020204030204" pitchFamily="49" charset="0"/>
              </a:rPr>
              <a:t>self.balance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dirty="0">
                <a:solidFill>
                  <a:schemeClr val="bg2">
                    <a:lumMod val="60000"/>
                    <a:lumOff val="40000"/>
                  </a:schemeClr>
                </a:solidFill>
                <a:latin typeface="Consolas" panose="020B0609020204030204" pitchFamily="49" charset="0"/>
                <a:cs typeface="Consolas" panose="020B0609020204030204" pitchFamily="49" charset="0"/>
              </a:rPr>
              <a:t>#[ensures(</a:t>
            </a:r>
            <a:r>
              <a:rPr lang="en-US" sz="1600" dirty="0" err="1">
                <a:solidFill>
                  <a:schemeClr val="bg2">
                    <a:lumMod val="60000"/>
                    <a:lumOff val="40000"/>
                  </a:schemeClr>
                </a:solidFill>
                <a:latin typeface="Consolas" panose="020B0609020204030204" pitchFamily="49" charset="0"/>
                <a:cs typeface="Consolas" panose="020B0609020204030204" pitchFamily="49" charset="0"/>
              </a:rPr>
              <a:t>other.balance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old(</a:t>
            </a:r>
            <a:r>
              <a:rPr lang="en-US" sz="1600" dirty="0" err="1">
                <a:solidFill>
                  <a:schemeClr val="bg2">
                    <a:lumMod val="60000"/>
                    <a:lumOff val="40000"/>
                  </a:schemeClr>
                </a:solidFill>
                <a:latin typeface="Consolas" panose="020B0609020204030204" pitchFamily="49" charset="0"/>
                <a:cs typeface="Consolas" panose="020B0609020204030204" pitchFamily="49" charset="0"/>
              </a:rPr>
              <a:t>other.balance</a:t>
            </a:r>
            <a:r>
              <a:rPr lang="en-US" sz="1600" dirty="0">
                <a:solidFill>
                  <a:schemeClr val="bg2">
                    <a:lumMod val="60000"/>
                    <a:lumOff val="40000"/>
                  </a:schemeClr>
                </a:solidFill>
                <a:latin typeface="Consolas" panose="020B0609020204030204" pitchFamily="49" charset="0"/>
                <a:cs typeface="Consolas" panose="020B0609020204030204" pitchFamily="49" charset="0"/>
              </a:rPr>
              <a:t>()) + amount)]</a:t>
            </a:r>
          </a:p>
          <a:p>
            <a:pPr defTabSz="914400" fontAlgn="base">
              <a:spcBef>
                <a:spcPct val="0"/>
              </a:spcBef>
              <a:spcAft>
                <a:spcPct val="0"/>
              </a:spcAft>
              <a:defRPr/>
            </a:pPr>
            <a:r>
              <a:rPr lang="en-US" sz="1600" b="1" dirty="0" err="1">
                <a:solidFill>
                  <a:schemeClr val="bg1"/>
                </a:solidFill>
                <a:latin typeface="Consolas" panose="020B0609020204030204" pitchFamily="49" charset="0"/>
                <a:cs typeface="Consolas" panose="020B0609020204030204" pitchFamily="49" charset="0"/>
              </a:rPr>
              <a:t>fn</a:t>
            </a:r>
            <a:r>
              <a:rPr lang="en-US" sz="1600" dirty="0">
                <a:solidFill>
                  <a:schemeClr val="bg1"/>
                </a:solidFill>
                <a:latin typeface="Consolas" panose="020B0609020204030204" pitchFamily="49" charset="0"/>
                <a:cs typeface="Consolas" panose="020B0609020204030204" pitchFamily="49" charset="0"/>
              </a:rPr>
              <a:t> transfer(&amp;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self, other: &amp;</a:t>
            </a:r>
            <a:r>
              <a:rPr lang="en-US" sz="1600" b="1" dirty="0">
                <a:solidFill>
                  <a:schemeClr val="bg1"/>
                </a:solidFill>
                <a:latin typeface="Consolas" panose="020B0609020204030204" pitchFamily="49" charset="0"/>
                <a:cs typeface="Consolas" panose="020B0609020204030204" pitchFamily="49" charset="0"/>
              </a:rPr>
              <a:t>mut</a:t>
            </a:r>
            <a:r>
              <a:rPr lang="en-US" sz="1600" dirty="0">
                <a:solidFill>
                  <a:schemeClr val="bg1"/>
                </a:solidFill>
                <a:latin typeface="Consolas" panose="020B0609020204030204" pitchFamily="49" charset="0"/>
                <a:cs typeface="Consolas" panose="020B0609020204030204" pitchFamily="49" charset="0"/>
              </a:rPr>
              <a:t> Account, amount: </a:t>
            </a:r>
            <a:r>
              <a:rPr lang="en-US" sz="1600" b="1" dirty="0">
                <a:solidFill>
                  <a:schemeClr val="bg1"/>
                </a:solidFill>
                <a:latin typeface="Consolas" panose="020B0609020204030204" pitchFamily="49" charset="0"/>
                <a:cs typeface="Consolas" panose="020B0609020204030204" pitchFamily="49" charset="0"/>
              </a:rPr>
              <a:t>u32</a:t>
            </a:r>
            <a:r>
              <a:rPr lang="en-US" sz="1600" dirty="0">
                <a:solidFill>
                  <a:schemeClr val="bg1"/>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self.withdraw</a:t>
            </a:r>
            <a:r>
              <a:rPr lang="en-US" sz="1600" dirty="0">
                <a:solidFill>
                  <a:schemeClr val="bg1"/>
                </a:solidFill>
                <a:latin typeface="Consolas" panose="020B0609020204030204" pitchFamily="49" charset="0"/>
                <a:cs typeface="Consolas" panose="020B0609020204030204" pitchFamily="49" charset="0"/>
              </a:rPr>
              <a:t>(amount);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      </a:t>
            </a:r>
            <a:r>
              <a:rPr lang="en-US" sz="1600" dirty="0" err="1">
                <a:solidFill>
                  <a:schemeClr val="bg1"/>
                </a:solidFill>
                <a:latin typeface="Consolas" panose="020B0609020204030204" pitchFamily="49" charset="0"/>
                <a:cs typeface="Consolas" panose="020B0609020204030204" pitchFamily="49" charset="0"/>
              </a:rPr>
              <a:t>other.deposit</a:t>
            </a:r>
            <a:r>
              <a:rPr lang="en-US" sz="1600" dirty="0">
                <a:solidFill>
                  <a:schemeClr val="bg1"/>
                </a:solidFill>
                <a:latin typeface="Consolas" panose="020B0609020204030204" pitchFamily="49" charset="0"/>
                <a:cs typeface="Consolas" panose="020B0609020204030204" pitchFamily="49" charset="0"/>
              </a:rPr>
              <a:t>(amount);</a:t>
            </a:r>
          </a:p>
          <a:p>
            <a:pPr defTabSz="914400" fontAlgn="base">
              <a:spcBef>
                <a:spcPct val="0"/>
              </a:spcBef>
              <a:spcAft>
                <a:spcPct val="0"/>
              </a:spcAft>
              <a:defRPr/>
            </a:pPr>
            <a:r>
              <a:rPr lang="en-US" sz="1600" dirty="0">
                <a:solidFill>
                  <a:schemeClr val="bg1"/>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129599586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F829-12FE-AA99-80DA-BE82D10133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B54E0C-ADBD-BC53-1300-DAED06822C2A}"/>
              </a:ext>
            </a:extLst>
          </p:cNvPr>
          <p:cNvSpPr>
            <a:spLocks noGrp="1"/>
          </p:cNvSpPr>
          <p:nvPr>
            <p:ph type="title"/>
          </p:nvPr>
        </p:nvSpPr>
        <p:spPr/>
        <p:txBody>
          <a:bodyPr/>
          <a:lstStyle/>
          <a:p>
            <a:r>
              <a:rPr lang="en-US" dirty="0"/>
              <a:t>Summary</a:t>
            </a:r>
          </a:p>
        </p:txBody>
      </p:sp>
      <p:sp>
        <p:nvSpPr>
          <p:cNvPr id="5" name="Text Placeholder 4">
            <a:extLst>
              <a:ext uri="{FF2B5EF4-FFF2-40B4-BE49-F238E27FC236}">
                <a16:creationId xmlns:a16="http://schemas.microsoft.com/office/drawing/2014/main" id="{79AAFB30-C441-E415-B7C6-A11FB2464C28}"/>
              </a:ext>
            </a:extLst>
          </p:cNvPr>
          <p:cNvSpPr>
            <a:spLocks noGrp="1"/>
          </p:cNvSpPr>
          <p:nvPr>
            <p:ph type="body" idx="1"/>
          </p:nvPr>
        </p:nvSpPr>
        <p:spPr/>
        <p:txBody>
          <a:bodyPr/>
          <a:lstStyle/>
          <a:p>
            <a:endParaRPr lang="en-CH" dirty="0"/>
          </a:p>
        </p:txBody>
      </p:sp>
    </p:spTree>
    <p:extLst>
      <p:ext uri="{BB962C8B-B14F-4D97-AF65-F5344CB8AC3E}">
        <p14:creationId xmlns:p14="http://schemas.microsoft.com/office/powerpoint/2010/main" val="173461808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3E5859-B092-E005-0335-3BB979CDDBE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036099" y="5294163"/>
            <a:ext cx="1877662" cy="1201704"/>
          </a:xfrm>
          <a:prstGeom prst="rect">
            <a:avLst/>
          </a:prstGeom>
        </p:spPr>
      </p:pic>
      <p:pic>
        <p:nvPicPr>
          <p:cNvPr id="13" name="Picture 12">
            <a:extLst>
              <a:ext uri="{FF2B5EF4-FFF2-40B4-BE49-F238E27FC236}">
                <a16:creationId xmlns:a16="http://schemas.microsoft.com/office/drawing/2014/main" id="{E694C056-012C-3771-71FE-41BB1AAB2AF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14" name="Picture 13">
            <a:extLst>
              <a:ext uri="{FF2B5EF4-FFF2-40B4-BE49-F238E27FC236}">
                <a16:creationId xmlns:a16="http://schemas.microsoft.com/office/drawing/2014/main" id="{9770B1E3-963E-4977-6D33-4087339FF4A4}"/>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94349" y="4981043"/>
            <a:ext cx="650582" cy="1004575"/>
          </a:xfrm>
          <a:prstGeom prst="rect">
            <a:avLst/>
          </a:prstGeom>
        </p:spPr>
      </p:pic>
      <p:sp>
        <p:nvSpPr>
          <p:cNvPr id="2" name="Title 1">
            <a:extLst>
              <a:ext uri="{FF2B5EF4-FFF2-40B4-BE49-F238E27FC236}">
                <a16:creationId xmlns:a16="http://schemas.microsoft.com/office/drawing/2014/main" id="{8473845A-D43F-3FA3-11A1-5427DFDF53A2}"/>
              </a:ext>
            </a:extLst>
          </p:cNvPr>
          <p:cNvSpPr>
            <a:spLocks noGrp="1"/>
          </p:cNvSpPr>
          <p:nvPr>
            <p:ph type="title"/>
          </p:nvPr>
        </p:nvSpPr>
        <p:spPr>
          <a:xfrm>
            <a:off x="1257648" y="583066"/>
            <a:ext cx="7557740" cy="874258"/>
          </a:xfrm>
        </p:spPr>
        <p:txBody>
          <a:bodyPr>
            <a:normAutofit fontScale="90000"/>
          </a:bodyPr>
          <a:lstStyle/>
          <a:p>
            <a:pPr>
              <a:lnSpc>
                <a:spcPct val="100000"/>
              </a:lnSpc>
            </a:pPr>
            <a:r>
              <a:rPr lang="en-GB" b="0" i="0" u="none" strike="noStrike" dirty="0">
                <a:solidFill>
                  <a:srgbClr val="10171E"/>
                </a:solidFill>
                <a:effectLst/>
                <a:latin typeface="NOVA FLAT" panose="020C0504020404060204" pitchFamily="34" charset="77"/>
              </a:rPr>
              <a:t>What are the main takeaways for this content? </a:t>
            </a:r>
            <a:endParaRPr lang="en-DK" dirty="0">
              <a:solidFill>
                <a:srgbClr val="10171E"/>
              </a:solidFill>
              <a:latin typeface="NOVA FLAT" panose="020C0504020404060204" pitchFamily="34" charset="77"/>
            </a:endParaRPr>
          </a:p>
        </p:txBody>
      </p:sp>
      <p:sp>
        <p:nvSpPr>
          <p:cNvPr id="3" name="Content Placeholder 4">
            <a:extLst>
              <a:ext uri="{FF2B5EF4-FFF2-40B4-BE49-F238E27FC236}">
                <a16:creationId xmlns:a16="http://schemas.microsoft.com/office/drawing/2014/main" id="{5656786B-4943-2A6A-FB5D-50B5CB7EF098}"/>
              </a:ext>
            </a:extLst>
          </p:cNvPr>
          <p:cNvSpPr>
            <a:spLocks noGrp="1"/>
          </p:cNvSpPr>
          <p:nvPr>
            <p:ph idx="1"/>
          </p:nvPr>
        </p:nvSpPr>
        <p:spPr>
          <a:xfrm>
            <a:off x="1257648" y="1761057"/>
            <a:ext cx="8582999" cy="3953942"/>
          </a:xfrm>
        </p:spPr>
        <p:txBody>
          <a:bodyPr>
            <a:normAutofit/>
          </a:bodyPr>
          <a:lstStyle/>
          <a:p>
            <a:r>
              <a:rPr lang="de-DE" sz="2000" dirty="0" err="1">
                <a:solidFill>
                  <a:srgbClr val="10171E"/>
                </a:solidFill>
              </a:rPr>
              <a:t>There</a:t>
            </a:r>
            <a:r>
              <a:rPr lang="de-DE" sz="2000" dirty="0">
                <a:solidFill>
                  <a:srgbClr val="10171E"/>
                </a:solidFill>
              </a:rPr>
              <a:t> </a:t>
            </a:r>
            <a:r>
              <a:rPr lang="de-DE" sz="2000" dirty="0" err="1">
                <a:solidFill>
                  <a:srgbClr val="10171E"/>
                </a:solidFill>
              </a:rPr>
              <a:t>is</a:t>
            </a:r>
            <a:r>
              <a:rPr lang="de-DE" sz="2000" dirty="0">
                <a:solidFill>
                  <a:srgbClr val="10171E"/>
                </a:solidFill>
              </a:rPr>
              <a:t> </a:t>
            </a:r>
            <a:r>
              <a:rPr lang="de-DE" sz="2000" dirty="0" err="1">
                <a:solidFill>
                  <a:srgbClr val="10171E"/>
                </a:solidFill>
              </a:rPr>
              <a:t>no</a:t>
            </a:r>
            <a:r>
              <a:rPr lang="de-DE" sz="2000" dirty="0">
                <a:solidFill>
                  <a:srgbClr val="10171E"/>
                </a:solidFill>
              </a:rPr>
              <a:t> </a:t>
            </a:r>
            <a:r>
              <a:rPr lang="de-DE" sz="2000" dirty="0" err="1">
                <a:solidFill>
                  <a:srgbClr val="10171E"/>
                </a:solidFill>
              </a:rPr>
              <a:t>security</a:t>
            </a:r>
            <a:r>
              <a:rPr lang="de-DE" sz="2000" dirty="0">
                <a:solidFill>
                  <a:srgbClr val="10171E"/>
                </a:solidFill>
              </a:rPr>
              <a:t> </a:t>
            </a:r>
            <a:r>
              <a:rPr lang="de-DE" sz="2000" dirty="0" err="1">
                <a:solidFill>
                  <a:srgbClr val="10171E"/>
                </a:solidFill>
              </a:rPr>
              <a:t>without</a:t>
            </a:r>
            <a:r>
              <a:rPr lang="de-DE" sz="2000" dirty="0">
                <a:solidFill>
                  <a:srgbClr val="10171E"/>
                </a:solidFill>
              </a:rPr>
              <a:t> </a:t>
            </a:r>
            <a:r>
              <a:rPr lang="de-DE" sz="2000" dirty="0" err="1">
                <a:solidFill>
                  <a:srgbClr val="10171E"/>
                </a:solidFill>
              </a:rPr>
              <a:t>safety</a:t>
            </a:r>
            <a:r>
              <a:rPr lang="de-DE" sz="2000" dirty="0">
                <a:solidFill>
                  <a:srgbClr val="10171E"/>
                </a:solidFill>
              </a:rPr>
              <a:t>.</a:t>
            </a:r>
          </a:p>
          <a:p>
            <a:r>
              <a:rPr lang="de-DE" sz="2000" dirty="0" err="1">
                <a:solidFill>
                  <a:srgbClr val="10171E"/>
                </a:solidFill>
              </a:rPr>
              <a:t>Rust‘s</a:t>
            </a:r>
            <a:r>
              <a:rPr lang="de-DE" sz="2000" dirty="0">
                <a:solidFill>
                  <a:srgbClr val="10171E"/>
                </a:solidFill>
              </a:rPr>
              <a:t> </a:t>
            </a:r>
            <a:r>
              <a:rPr lang="de-DE" sz="2000" dirty="0" err="1">
                <a:solidFill>
                  <a:srgbClr val="10171E"/>
                </a:solidFill>
              </a:rPr>
              <a:t>ownership</a:t>
            </a:r>
            <a:r>
              <a:rPr lang="de-DE" sz="2000" dirty="0">
                <a:solidFill>
                  <a:srgbClr val="10171E"/>
                </a:solidFill>
              </a:rPr>
              <a:t> and </a:t>
            </a:r>
            <a:r>
              <a:rPr lang="de-DE" sz="2000" dirty="0" err="1">
                <a:solidFill>
                  <a:srgbClr val="10171E"/>
                </a:solidFill>
              </a:rPr>
              <a:t>borrowing</a:t>
            </a:r>
            <a:r>
              <a:rPr lang="de-DE" sz="2000" dirty="0">
                <a:solidFill>
                  <a:srgbClr val="10171E"/>
                </a:solidFill>
              </a:rPr>
              <a:t> </a:t>
            </a:r>
            <a:r>
              <a:rPr lang="de-DE" sz="2000" dirty="0" err="1">
                <a:solidFill>
                  <a:srgbClr val="10171E"/>
                </a:solidFill>
              </a:rPr>
              <a:t>system</a:t>
            </a:r>
            <a:r>
              <a:rPr lang="de-DE" sz="2000" dirty="0">
                <a:solidFill>
                  <a:srgbClr val="10171E"/>
                </a:solidFill>
              </a:rPr>
              <a:t> </a:t>
            </a:r>
            <a:r>
              <a:rPr lang="de-DE" sz="2000" dirty="0" err="1">
                <a:solidFill>
                  <a:srgbClr val="10171E"/>
                </a:solidFill>
              </a:rPr>
              <a:t>statically</a:t>
            </a:r>
            <a:r>
              <a:rPr lang="de-DE" sz="2000" dirty="0">
                <a:solidFill>
                  <a:srgbClr val="10171E"/>
                </a:solidFill>
              </a:rPr>
              <a:t> </a:t>
            </a:r>
            <a:r>
              <a:rPr lang="de-DE" sz="2000" dirty="0" err="1">
                <a:solidFill>
                  <a:srgbClr val="10171E"/>
                </a:solidFill>
              </a:rPr>
              <a:t>guarantee</a:t>
            </a:r>
            <a:r>
              <a:rPr lang="de-DE" sz="2000" dirty="0">
                <a:solidFill>
                  <a:srgbClr val="10171E"/>
                </a:solidFill>
              </a:rPr>
              <a:t> </a:t>
            </a:r>
            <a:r>
              <a:rPr lang="de-DE" sz="2000" dirty="0" err="1">
                <a:solidFill>
                  <a:srgbClr val="10171E"/>
                </a:solidFill>
              </a:rPr>
              <a:t>safety</a:t>
            </a:r>
            <a:r>
              <a:rPr lang="de-DE" sz="2000" dirty="0">
                <a:solidFill>
                  <a:srgbClr val="10171E"/>
                </a:solidFill>
              </a:rPr>
              <a:t> </a:t>
            </a:r>
            <a:r>
              <a:rPr lang="de-DE" sz="2000" dirty="0" err="1">
                <a:solidFill>
                  <a:srgbClr val="10171E"/>
                </a:solidFill>
              </a:rPr>
              <a:t>by</a:t>
            </a:r>
            <a:r>
              <a:rPr lang="de-DE" sz="2000" dirty="0">
                <a:solidFill>
                  <a:srgbClr val="10171E"/>
                </a:solidFill>
              </a:rPr>
              <a:t> </a:t>
            </a:r>
            <a:r>
              <a:rPr lang="de-DE" sz="2000" dirty="0" err="1">
                <a:solidFill>
                  <a:srgbClr val="10171E"/>
                </a:solidFill>
              </a:rPr>
              <a:t>ensuring</a:t>
            </a:r>
            <a:r>
              <a:rPr lang="de-DE" sz="2000" dirty="0">
                <a:solidFill>
                  <a:srgbClr val="10171E"/>
                </a:solidFill>
              </a:rPr>
              <a:t> </a:t>
            </a:r>
            <a:r>
              <a:rPr lang="de-DE" sz="2000" dirty="0" err="1">
                <a:solidFill>
                  <a:srgbClr val="10171E"/>
                </a:solidFill>
              </a:rPr>
              <a:t>that</a:t>
            </a:r>
            <a:r>
              <a:rPr lang="de-DE" sz="2000" dirty="0">
                <a:solidFill>
                  <a:srgbClr val="10171E"/>
                </a:solidFill>
              </a:rPr>
              <a:t> </a:t>
            </a:r>
            <a:r>
              <a:rPr lang="de-DE" sz="2000" dirty="0" err="1">
                <a:solidFill>
                  <a:srgbClr val="10171E"/>
                </a:solidFill>
              </a:rPr>
              <a:t>references</a:t>
            </a:r>
            <a:r>
              <a:rPr lang="de-DE" sz="2000" dirty="0">
                <a:solidFill>
                  <a:srgbClr val="10171E"/>
                </a:solidFill>
              </a:rPr>
              <a:t> </a:t>
            </a:r>
            <a:r>
              <a:rPr lang="de-DE" sz="2000" dirty="0" err="1">
                <a:solidFill>
                  <a:srgbClr val="10171E"/>
                </a:solidFill>
              </a:rPr>
              <a:t>are</a:t>
            </a:r>
            <a:r>
              <a:rPr lang="de-DE" sz="2000" dirty="0">
                <a:solidFill>
                  <a:srgbClr val="10171E"/>
                </a:solidFill>
              </a:rPr>
              <a:t> </a:t>
            </a:r>
            <a:r>
              <a:rPr lang="de-DE" sz="2000" i="1" dirty="0" err="1">
                <a:solidFill>
                  <a:srgbClr val="10171E"/>
                </a:solidFill>
              </a:rPr>
              <a:t>either</a:t>
            </a:r>
            <a:r>
              <a:rPr lang="de-DE" sz="2000" dirty="0">
                <a:solidFill>
                  <a:srgbClr val="10171E"/>
                </a:solidFill>
              </a:rPr>
              <a:t> mutable </a:t>
            </a:r>
            <a:r>
              <a:rPr lang="de-DE" sz="2000" i="1" dirty="0" err="1">
                <a:solidFill>
                  <a:srgbClr val="10171E"/>
                </a:solidFill>
              </a:rPr>
              <a:t>or</a:t>
            </a:r>
            <a:r>
              <a:rPr lang="de-DE" sz="2000" dirty="0">
                <a:solidFill>
                  <a:srgbClr val="10171E"/>
                </a:solidFill>
              </a:rPr>
              <a:t> </a:t>
            </a:r>
            <a:r>
              <a:rPr lang="de-DE" sz="2000" dirty="0" err="1">
                <a:solidFill>
                  <a:srgbClr val="10171E"/>
                </a:solidFill>
              </a:rPr>
              <a:t>shared</a:t>
            </a:r>
            <a:r>
              <a:rPr lang="de-DE" sz="2000" dirty="0">
                <a:solidFill>
                  <a:srgbClr val="10171E"/>
                </a:solidFill>
              </a:rPr>
              <a:t>; </a:t>
            </a:r>
            <a:r>
              <a:rPr lang="de-DE" sz="2000" dirty="0" err="1">
                <a:solidFill>
                  <a:srgbClr val="10171E"/>
                </a:solidFill>
              </a:rPr>
              <a:t>for</a:t>
            </a:r>
            <a:r>
              <a:rPr lang="de-DE" sz="2000" dirty="0">
                <a:solidFill>
                  <a:srgbClr val="10171E"/>
                </a:solidFill>
              </a:rPr>
              <a:t> </a:t>
            </a:r>
            <a:r>
              <a:rPr lang="de-DE" sz="2000" dirty="0" err="1">
                <a:solidFill>
                  <a:srgbClr val="10171E"/>
                </a:solidFill>
              </a:rPr>
              <a:t>exceptions</a:t>
            </a:r>
            <a:r>
              <a:rPr lang="de-DE" sz="2000" dirty="0">
                <a:solidFill>
                  <a:srgbClr val="10171E"/>
                </a:solidFill>
              </a:rPr>
              <a:t>, a </a:t>
            </a:r>
            <a:r>
              <a:rPr lang="de-DE" sz="2000" dirty="0" err="1">
                <a:solidFill>
                  <a:srgbClr val="10171E"/>
                </a:solidFill>
              </a:rPr>
              <a:t>synchronization</a:t>
            </a:r>
            <a:r>
              <a:rPr lang="de-DE" sz="2000" dirty="0">
                <a:solidFill>
                  <a:srgbClr val="10171E"/>
                </a:solidFill>
              </a:rPr>
              <a:t> </a:t>
            </a:r>
            <a:r>
              <a:rPr lang="de-DE" sz="2000" dirty="0" err="1">
                <a:solidFill>
                  <a:srgbClr val="10171E"/>
                </a:solidFill>
              </a:rPr>
              <a:t>mechanism</a:t>
            </a:r>
            <a:r>
              <a:rPr lang="de-DE" sz="2000" dirty="0">
                <a:solidFill>
                  <a:srgbClr val="10171E"/>
                </a:solidFill>
              </a:rPr>
              <a:t> </a:t>
            </a:r>
            <a:r>
              <a:rPr lang="de-DE" sz="2000" dirty="0" err="1">
                <a:solidFill>
                  <a:srgbClr val="10171E"/>
                </a:solidFill>
              </a:rPr>
              <a:t>must</a:t>
            </a:r>
            <a:r>
              <a:rPr lang="de-DE" sz="2000" dirty="0">
                <a:solidFill>
                  <a:srgbClr val="10171E"/>
                </a:solidFill>
              </a:rPr>
              <a:t> </a:t>
            </a:r>
            <a:r>
              <a:rPr lang="de-DE" sz="2000" dirty="0" err="1">
                <a:solidFill>
                  <a:srgbClr val="10171E"/>
                </a:solidFill>
              </a:rPr>
              <a:t>enforce</a:t>
            </a:r>
            <a:r>
              <a:rPr lang="de-DE" sz="2000" dirty="0">
                <a:solidFill>
                  <a:srgbClr val="10171E"/>
                </a:solidFill>
              </a:rPr>
              <a:t> </a:t>
            </a:r>
            <a:r>
              <a:rPr lang="de-DE" sz="2000" dirty="0" err="1">
                <a:solidFill>
                  <a:srgbClr val="10171E"/>
                </a:solidFill>
              </a:rPr>
              <a:t>safety</a:t>
            </a:r>
            <a:r>
              <a:rPr lang="de-DE" sz="2000" dirty="0">
                <a:solidFill>
                  <a:srgbClr val="10171E"/>
                </a:solidFill>
              </a:rPr>
              <a:t>.</a:t>
            </a:r>
          </a:p>
          <a:p>
            <a:r>
              <a:rPr lang="de-DE" sz="2000" dirty="0" err="1">
                <a:solidFill>
                  <a:srgbClr val="10171E"/>
                </a:solidFill>
              </a:rPr>
              <a:t>Flows</a:t>
            </a:r>
            <a:r>
              <a:rPr lang="de-DE" sz="2000" dirty="0">
                <a:solidFill>
                  <a:srgbClr val="10171E"/>
                </a:solidFill>
              </a:rPr>
              <a:t> </a:t>
            </a:r>
            <a:r>
              <a:rPr lang="de-DE" sz="2000" dirty="0" err="1">
                <a:solidFill>
                  <a:srgbClr val="10171E"/>
                </a:solidFill>
              </a:rPr>
              <a:t>provide</a:t>
            </a:r>
            <a:r>
              <a:rPr lang="de-DE" sz="2000" dirty="0">
                <a:solidFill>
                  <a:srgbClr val="10171E"/>
                </a:solidFill>
              </a:rPr>
              <a:t> a </a:t>
            </a:r>
            <a:r>
              <a:rPr lang="de-DE" sz="2000" dirty="0" err="1">
                <a:solidFill>
                  <a:srgbClr val="10171E"/>
                </a:solidFill>
              </a:rPr>
              <a:t>useful</a:t>
            </a:r>
            <a:r>
              <a:rPr lang="de-DE" sz="2000" dirty="0">
                <a:solidFill>
                  <a:srgbClr val="10171E"/>
                </a:solidFill>
              </a:rPr>
              <a:t> mental </a:t>
            </a:r>
            <a:r>
              <a:rPr lang="de-DE" sz="2000" dirty="0" err="1">
                <a:solidFill>
                  <a:srgbClr val="10171E"/>
                </a:solidFill>
              </a:rPr>
              <a:t>model</a:t>
            </a:r>
            <a:r>
              <a:rPr lang="de-DE" sz="2000" dirty="0">
                <a:solidFill>
                  <a:srgbClr val="10171E"/>
                </a:solidFill>
              </a:rPr>
              <a:t> </a:t>
            </a:r>
            <a:r>
              <a:rPr lang="de-DE" sz="2000" dirty="0" err="1">
                <a:solidFill>
                  <a:srgbClr val="10171E"/>
                </a:solidFill>
              </a:rPr>
              <a:t>for</a:t>
            </a:r>
            <a:r>
              <a:rPr lang="de-DE" sz="2000" dirty="0">
                <a:solidFill>
                  <a:srgbClr val="10171E"/>
                </a:solidFill>
              </a:rPr>
              <a:t> </a:t>
            </a:r>
            <a:r>
              <a:rPr lang="de-DE" sz="2000" dirty="0" err="1">
                <a:solidFill>
                  <a:srgbClr val="10171E"/>
                </a:solidFill>
              </a:rPr>
              <a:t>understanding</a:t>
            </a:r>
            <a:r>
              <a:rPr lang="de-DE" sz="2000" dirty="0">
                <a:solidFill>
                  <a:srgbClr val="10171E"/>
                </a:solidFill>
              </a:rPr>
              <a:t> </a:t>
            </a:r>
            <a:r>
              <a:rPr lang="de-DE" sz="2000" dirty="0" err="1">
                <a:solidFill>
                  <a:srgbClr val="10171E"/>
                </a:solidFill>
              </a:rPr>
              <a:t>how</a:t>
            </a:r>
            <a:r>
              <a:rPr lang="de-DE" sz="2000" dirty="0">
                <a:solidFill>
                  <a:srgbClr val="10171E"/>
                </a:solidFill>
              </a:rPr>
              <a:t> </a:t>
            </a:r>
            <a:r>
              <a:rPr lang="de-DE" sz="2000" dirty="0" err="1">
                <a:solidFill>
                  <a:srgbClr val="10171E"/>
                </a:solidFill>
              </a:rPr>
              <a:t>the</a:t>
            </a:r>
            <a:r>
              <a:rPr lang="de-DE" sz="2000" dirty="0">
                <a:solidFill>
                  <a:srgbClr val="10171E"/>
                </a:solidFill>
              </a:rPr>
              <a:t> Rust </a:t>
            </a:r>
            <a:r>
              <a:rPr lang="de-DE" sz="2000" dirty="0" err="1">
                <a:solidFill>
                  <a:srgbClr val="10171E"/>
                </a:solidFill>
              </a:rPr>
              <a:t>compiler</a:t>
            </a:r>
            <a:r>
              <a:rPr lang="de-DE" sz="2000" dirty="0">
                <a:solidFill>
                  <a:srgbClr val="10171E"/>
                </a:solidFill>
              </a:rPr>
              <a:t> </a:t>
            </a:r>
            <a:r>
              <a:rPr lang="de-DE" sz="2000" dirty="0" err="1">
                <a:solidFill>
                  <a:srgbClr val="10171E"/>
                </a:solidFill>
              </a:rPr>
              <a:t>checks</a:t>
            </a:r>
            <a:r>
              <a:rPr lang="de-DE" sz="2000" dirty="0">
                <a:solidFill>
                  <a:srgbClr val="10171E"/>
                </a:solidFill>
              </a:rPr>
              <a:t> </a:t>
            </a:r>
            <a:r>
              <a:rPr lang="de-DE" sz="2000" dirty="0" err="1">
                <a:solidFill>
                  <a:srgbClr val="10171E"/>
                </a:solidFill>
              </a:rPr>
              <a:t>memory</a:t>
            </a:r>
            <a:r>
              <a:rPr lang="de-DE" sz="2000" dirty="0">
                <a:solidFill>
                  <a:srgbClr val="10171E"/>
                </a:solidFill>
              </a:rPr>
              <a:t> </a:t>
            </a:r>
            <a:r>
              <a:rPr lang="de-DE" sz="2000" dirty="0" err="1">
                <a:solidFill>
                  <a:srgbClr val="10171E"/>
                </a:solidFill>
              </a:rPr>
              <a:t>safety</a:t>
            </a:r>
            <a:r>
              <a:rPr lang="de-DE" sz="2000" dirty="0">
                <a:solidFill>
                  <a:srgbClr val="10171E"/>
                </a:solidFill>
              </a:rPr>
              <a:t> and, in </a:t>
            </a:r>
            <a:r>
              <a:rPr lang="de-DE" sz="2000" dirty="0" err="1">
                <a:solidFill>
                  <a:srgbClr val="10171E"/>
                </a:solidFill>
              </a:rPr>
              <a:t>particular</a:t>
            </a:r>
            <a:r>
              <a:rPr lang="de-DE" sz="2000" dirty="0">
                <a:solidFill>
                  <a:srgbClr val="10171E"/>
                </a:solidFill>
              </a:rPr>
              <a:t>, </a:t>
            </a:r>
            <a:r>
              <a:rPr lang="de-DE" sz="2000" dirty="0" err="1">
                <a:solidFill>
                  <a:srgbClr val="10171E"/>
                </a:solidFill>
              </a:rPr>
              <a:t>lifetimes</a:t>
            </a:r>
            <a:r>
              <a:rPr lang="de-DE" sz="2000" dirty="0">
                <a:solidFill>
                  <a:srgbClr val="10171E"/>
                </a:solidFill>
              </a:rPr>
              <a:t>.</a:t>
            </a:r>
          </a:p>
          <a:p>
            <a:r>
              <a:rPr lang="de-DE" sz="2000" dirty="0" err="1">
                <a:solidFill>
                  <a:srgbClr val="10171E"/>
                </a:solidFill>
              </a:rPr>
              <a:t>Program</a:t>
            </a:r>
            <a:r>
              <a:rPr lang="de-DE" sz="2000" dirty="0">
                <a:solidFill>
                  <a:srgbClr val="10171E"/>
                </a:solidFill>
              </a:rPr>
              <a:t> </a:t>
            </a:r>
            <a:r>
              <a:rPr lang="de-DE" sz="2000" dirty="0" err="1">
                <a:solidFill>
                  <a:srgbClr val="10171E"/>
                </a:solidFill>
              </a:rPr>
              <a:t>verification</a:t>
            </a:r>
            <a:r>
              <a:rPr lang="de-DE" sz="2000" dirty="0">
                <a:solidFill>
                  <a:srgbClr val="10171E"/>
                </a:solidFill>
              </a:rPr>
              <a:t> </a:t>
            </a:r>
            <a:r>
              <a:rPr lang="de-DE" sz="2000" dirty="0" err="1">
                <a:solidFill>
                  <a:srgbClr val="10171E"/>
                </a:solidFill>
              </a:rPr>
              <a:t>tools</a:t>
            </a:r>
            <a:r>
              <a:rPr lang="de-DE" sz="2000" dirty="0">
                <a:solidFill>
                  <a:srgbClr val="10171E"/>
                </a:solidFill>
              </a:rPr>
              <a:t>, such </a:t>
            </a:r>
            <a:r>
              <a:rPr lang="de-DE" sz="2000" dirty="0" err="1">
                <a:solidFill>
                  <a:srgbClr val="10171E"/>
                </a:solidFill>
              </a:rPr>
              <a:t>as</a:t>
            </a:r>
            <a:r>
              <a:rPr lang="de-DE" sz="2000" dirty="0">
                <a:solidFill>
                  <a:srgbClr val="10171E"/>
                </a:solidFill>
              </a:rPr>
              <a:t> </a:t>
            </a:r>
            <a:r>
              <a:rPr lang="de-DE" sz="2000" dirty="0" err="1">
                <a:solidFill>
                  <a:srgbClr val="10171E"/>
                </a:solidFill>
              </a:rPr>
              <a:t>Prusti</a:t>
            </a:r>
            <a:r>
              <a:rPr lang="de-DE" sz="2000" dirty="0">
                <a:solidFill>
                  <a:srgbClr val="10171E"/>
                </a:solidFill>
              </a:rPr>
              <a:t>, </a:t>
            </a:r>
            <a:r>
              <a:rPr lang="de-DE" sz="2000" dirty="0" err="1">
                <a:solidFill>
                  <a:srgbClr val="10171E"/>
                </a:solidFill>
              </a:rPr>
              <a:t>can</a:t>
            </a:r>
            <a:r>
              <a:rPr lang="de-DE" sz="2000" dirty="0">
                <a:solidFill>
                  <a:srgbClr val="10171E"/>
                </a:solidFill>
              </a:rPr>
              <a:t> </a:t>
            </a:r>
            <a:r>
              <a:rPr lang="de-DE" sz="2000" dirty="0" err="1">
                <a:solidFill>
                  <a:srgbClr val="10171E"/>
                </a:solidFill>
              </a:rPr>
              <a:t>provide</a:t>
            </a:r>
            <a:r>
              <a:rPr lang="de-DE" sz="2000" dirty="0">
                <a:solidFill>
                  <a:srgbClr val="10171E"/>
                </a:solidFill>
              </a:rPr>
              <a:t> </a:t>
            </a:r>
            <a:r>
              <a:rPr lang="de-DE" sz="2000" dirty="0" err="1">
                <a:solidFill>
                  <a:srgbClr val="10171E"/>
                </a:solidFill>
              </a:rPr>
              <a:t>stronger</a:t>
            </a:r>
            <a:r>
              <a:rPr lang="de-DE" sz="2000" dirty="0">
                <a:solidFill>
                  <a:srgbClr val="10171E"/>
                </a:solidFill>
              </a:rPr>
              <a:t> </a:t>
            </a:r>
            <a:r>
              <a:rPr lang="de-DE" sz="2000" dirty="0" err="1">
                <a:solidFill>
                  <a:srgbClr val="10171E"/>
                </a:solidFill>
              </a:rPr>
              <a:t>functional</a:t>
            </a:r>
            <a:r>
              <a:rPr lang="de-DE" sz="2000" dirty="0">
                <a:solidFill>
                  <a:srgbClr val="10171E"/>
                </a:solidFill>
              </a:rPr>
              <a:t> </a:t>
            </a:r>
            <a:r>
              <a:rPr lang="de-DE" sz="2000" dirty="0" err="1">
                <a:solidFill>
                  <a:srgbClr val="10171E"/>
                </a:solidFill>
              </a:rPr>
              <a:t>correctness</a:t>
            </a:r>
            <a:r>
              <a:rPr lang="de-DE" sz="2000" dirty="0">
                <a:solidFill>
                  <a:srgbClr val="10171E"/>
                </a:solidFill>
              </a:rPr>
              <a:t> </a:t>
            </a:r>
            <a:r>
              <a:rPr lang="de-DE" sz="2000" dirty="0" err="1">
                <a:solidFill>
                  <a:srgbClr val="10171E"/>
                </a:solidFill>
              </a:rPr>
              <a:t>guarantees</a:t>
            </a:r>
            <a:r>
              <a:rPr lang="de-DE" sz="2000" dirty="0">
                <a:solidFill>
                  <a:srgbClr val="10171E"/>
                </a:solidFill>
              </a:rPr>
              <a:t> but </a:t>
            </a:r>
            <a:r>
              <a:rPr lang="de-DE" sz="2000" dirty="0" err="1">
                <a:solidFill>
                  <a:srgbClr val="10171E"/>
                </a:solidFill>
              </a:rPr>
              <a:t>require</a:t>
            </a:r>
            <a:r>
              <a:rPr lang="de-DE" sz="2000" dirty="0">
                <a:solidFill>
                  <a:srgbClr val="10171E"/>
                </a:solidFill>
              </a:rPr>
              <a:t> additional </a:t>
            </a:r>
            <a:r>
              <a:rPr lang="de-DE" sz="2000" dirty="0" err="1">
                <a:solidFill>
                  <a:srgbClr val="10171E"/>
                </a:solidFill>
              </a:rPr>
              <a:t>annotations</a:t>
            </a:r>
            <a:r>
              <a:rPr lang="de-DE" sz="2000" dirty="0">
                <a:solidFill>
                  <a:srgbClr val="10171E"/>
                </a:solidFill>
              </a:rPr>
              <a:t>.</a:t>
            </a:r>
          </a:p>
          <a:p>
            <a:pPr marL="0" indent="0" algn="ctr">
              <a:buNone/>
            </a:pPr>
            <a:r>
              <a:rPr lang="de-DE" sz="2000" dirty="0">
                <a:solidFill>
                  <a:srgbClr val="10171E"/>
                </a:solidFill>
                <a:sym typeface="Wingdings" pitchFamily="2" charset="2"/>
              </a:rPr>
              <a:t>trade-off: </a:t>
            </a:r>
            <a:r>
              <a:rPr lang="de-DE" sz="2000" dirty="0" err="1">
                <a:solidFill>
                  <a:srgbClr val="10171E"/>
                </a:solidFill>
                <a:sym typeface="Wingdings" pitchFamily="2" charset="2"/>
              </a:rPr>
              <a:t>writing</a:t>
            </a:r>
            <a:r>
              <a:rPr lang="de-DE" sz="2000" dirty="0">
                <a:solidFill>
                  <a:srgbClr val="10171E"/>
                </a:solidFill>
                <a:sym typeface="Wingdings" pitchFamily="2" charset="2"/>
              </a:rPr>
              <a:t> </a:t>
            </a:r>
            <a:r>
              <a:rPr lang="de-DE" sz="2000" dirty="0" err="1">
                <a:solidFill>
                  <a:srgbClr val="10171E"/>
                </a:solidFill>
                <a:sym typeface="Wingdings" pitchFamily="2" charset="2"/>
              </a:rPr>
              <a:t>more</a:t>
            </a:r>
            <a:r>
              <a:rPr lang="de-DE" sz="2000" dirty="0">
                <a:solidFill>
                  <a:srgbClr val="10171E"/>
                </a:solidFill>
                <a:sym typeface="Wingdings" pitchFamily="2" charset="2"/>
              </a:rPr>
              <a:t> </a:t>
            </a:r>
            <a:r>
              <a:rPr lang="de-DE" sz="2000" dirty="0" err="1">
                <a:solidFill>
                  <a:srgbClr val="10171E"/>
                </a:solidFill>
                <a:sym typeface="Wingdings" pitchFamily="2" charset="2"/>
              </a:rPr>
              <a:t>annotations</a:t>
            </a:r>
            <a:r>
              <a:rPr lang="de-DE" sz="2000" dirty="0">
                <a:solidFill>
                  <a:srgbClr val="10171E"/>
                </a:solidFill>
                <a:sym typeface="Wingdings" pitchFamily="2" charset="2"/>
              </a:rPr>
              <a:t>  </a:t>
            </a:r>
            <a:r>
              <a:rPr lang="de-DE" sz="2000" dirty="0" err="1">
                <a:solidFill>
                  <a:srgbClr val="10171E"/>
                </a:solidFill>
                <a:sym typeface="Wingdings" pitchFamily="2" charset="2"/>
              </a:rPr>
              <a:t>more</a:t>
            </a:r>
            <a:r>
              <a:rPr lang="de-DE" sz="2000" dirty="0">
                <a:solidFill>
                  <a:srgbClr val="10171E"/>
                </a:solidFill>
                <a:sym typeface="Wingdings" pitchFamily="2" charset="2"/>
              </a:rPr>
              <a:t> </a:t>
            </a:r>
            <a:r>
              <a:rPr lang="de-DE" sz="2000" dirty="0" err="1">
                <a:solidFill>
                  <a:srgbClr val="10171E"/>
                </a:solidFill>
                <a:sym typeface="Wingdings" pitchFamily="2" charset="2"/>
              </a:rPr>
              <a:t>compile</a:t>
            </a:r>
            <a:r>
              <a:rPr lang="de-DE" sz="2000" dirty="0">
                <a:solidFill>
                  <a:srgbClr val="10171E"/>
                </a:solidFill>
                <a:sym typeface="Wingdings" pitchFamily="2" charset="2"/>
              </a:rPr>
              <a:t>-time </a:t>
            </a:r>
            <a:r>
              <a:rPr lang="de-DE" sz="2000" dirty="0" err="1">
                <a:solidFill>
                  <a:srgbClr val="10171E"/>
                </a:solidFill>
                <a:sym typeface="Wingdings" pitchFamily="2" charset="2"/>
              </a:rPr>
              <a:t>guarantees</a:t>
            </a:r>
            <a:endParaRPr lang="en-DK" sz="2000" dirty="0">
              <a:solidFill>
                <a:srgbClr val="10171E"/>
              </a:solidFill>
            </a:endParaRPr>
          </a:p>
        </p:txBody>
      </p:sp>
    </p:spTree>
    <p:extLst>
      <p:ext uri="{BB962C8B-B14F-4D97-AF65-F5344CB8AC3E}">
        <p14:creationId xmlns:p14="http://schemas.microsoft.com/office/powerpoint/2010/main" val="288900157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Further Reading</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8582999" cy="229437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de-DE" dirty="0">
                <a:solidFill>
                  <a:schemeClr val="bg1"/>
                </a:solidFill>
                <a:hlinkClick r:id="rId5">
                  <a:extLst>
                    <a:ext uri="{A12FA001-AC4F-418D-AE19-62706E023703}">
                      <ahyp:hlinkClr xmlns:ahyp="http://schemas.microsoft.com/office/drawing/2018/hyperlinkcolor" val="tx"/>
                    </a:ext>
                  </a:extLst>
                </a:hlinkClick>
              </a:rPr>
              <a:t>The Rust programming </a:t>
            </a:r>
            <a:r>
              <a:rPr lang="de-DE" dirty="0" err="1">
                <a:solidFill>
                  <a:schemeClr val="bg1"/>
                </a:solidFill>
                <a:hlinkClick r:id="rId5">
                  <a:extLst>
                    <a:ext uri="{A12FA001-AC4F-418D-AE19-62706E023703}">
                      <ahyp:hlinkClr xmlns:ahyp="http://schemas.microsoft.com/office/drawing/2018/hyperlinkcolor" val="tx"/>
                    </a:ext>
                  </a:extLst>
                </a:hlinkClick>
              </a:rPr>
              <a:t>language</a:t>
            </a:r>
            <a:endParaRPr lang="de-DE" dirty="0">
              <a:solidFill>
                <a:schemeClr val="bg1"/>
              </a:solidFill>
            </a:endParaRPr>
          </a:p>
          <a:p>
            <a:r>
              <a:rPr lang="en-US" sz="2400" dirty="0">
                <a:solidFill>
                  <a:schemeClr val="bg1"/>
                </a:solidFill>
              </a:rPr>
              <a:t>Gjengset, J. Rust for Rustaceans: Idiomatic Programming for Experienced Developers. No Starch Press, 2021.</a:t>
            </a:r>
            <a:endParaRPr lang="en-US" sz="2400" dirty="0">
              <a:solidFill>
                <a:schemeClr val="bg1"/>
              </a:solidFill>
              <a:hlinkClick r:id="rId6">
                <a:extLst>
                  <a:ext uri="{A12FA001-AC4F-418D-AE19-62706E023703}">
                    <ahyp:hlinkClr xmlns:ahyp="http://schemas.microsoft.com/office/drawing/2018/hyperlinkcolor" val="tx"/>
                  </a:ext>
                </a:extLst>
              </a:hlinkClick>
            </a:endParaRPr>
          </a:p>
          <a:p>
            <a:r>
              <a:rPr lang="en-US" sz="2400" dirty="0">
                <a:solidFill>
                  <a:schemeClr val="bg1"/>
                </a:solidFill>
                <a:hlinkClick r:id="rId6">
                  <a:extLst>
                    <a:ext uri="{A12FA001-AC4F-418D-AE19-62706E023703}">
                      <ahyp:hlinkClr xmlns:ahyp="http://schemas.microsoft.com/office/drawing/2018/hyperlinkcolor" val="tx"/>
                    </a:ext>
                  </a:extLst>
                </a:hlinkClick>
              </a:rPr>
              <a:t>www.prusti.org</a:t>
            </a:r>
            <a:r>
              <a:rPr lang="en-US" sz="2400" dirty="0">
                <a:solidFill>
                  <a:schemeClr val="bg2">
                    <a:lumMod val="60000"/>
                    <a:lumOff val="40000"/>
                  </a:schemeClr>
                </a:solidFill>
              </a:rPr>
              <a:t> </a:t>
            </a:r>
            <a:endParaRPr lang="en-CH" sz="2400">
              <a:solidFill>
                <a:schemeClr val="bg2">
                  <a:lumMod val="60000"/>
                  <a:lumOff val="40000"/>
                </a:schemeClr>
              </a:solidFill>
            </a:endParaRPr>
          </a:p>
        </p:txBody>
      </p:sp>
      <p:pic>
        <p:nvPicPr>
          <p:cNvPr id="5" name="Picture 4">
            <a:extLst>
              <a:ext uri="{FF2B5EF4-FFF2-40B4-BE49-F238E27FC236}">
                <a16:creationId xmlns:a16="http://schemas.microsoft.com/office/drawing/2014/main" id="{3EAA224F-3394-760E-6018-666C8209476C}"/>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2463238" y="3980558"/>
            <a:ext cx="7265524" cy="2294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32275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583066"/>
            <a:ext cx="9912002" cy="874258"/>
          </a:xfrm>
        </p:spPr>
        <p:txBody>
          <a:bodyPr>
            <a:normAutofit/>
          </a:bodyPr>
          <a:lstStyle/>
          <a:p>
            <a:r>
              <a:rPr lang="en-GB" b="0" i="0" u="none" strike="noStrike" dirty="0">
                <a:solidFill>
                  <a:srgbClr val="10171E"/>
                </a:solidFill>
                <a:effectLst/>
                <a:latin typeface="NOVA FLAT" panose="020C0504020404060204" pitchFamily="34" charset="77"/>
              </a:rPr>
              <a:t>Metaphor: ISSUES WITH Video Conferences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257648" y="1561034"/>
            <a:ext cx="10207722" cy="484611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solidFill>
                  <a:srgbClr val="10171E"/>
                </a:solidFill>
              </a:rPr>
              <a:t>Problem: many participants in a video conference talk at once </a:t>
            </a:r>
          </a:p>
          <a:p>
            <a:pPr marL="0" indent="0">
              <a:buNone/>
            </a:pPr>
            <a:r>
              <a:rPr lang="en-US" dirty="0">
                <a:solidFill>
                  <a:srgbClr val="10171E"/>
                </a:solidFill>
                <a:sym typeface="Wingdings" panose="05000000000000000000" pitchFamily="2" charset="2"/>
              </a:rPr>
              <a:t> </a:t>
            </a:r>
            <a:r>
              <a:rPr lang="en-US" b="1" dirty="0">
                <a:solidFill>
                  <a:srgbClr val="10171E"/>
                </a:solidFill>
                <a:sym typeface="Wingdings" panose="05000000000000000000" pitchFamily="2" charset="2"/>
              </a:rPr>
              <a:t>Data race:</a:t>
            </a:r>
            <a:r>
              <a:rPr lang="en-US" dirty="0">
                <a:solidFill>
                  <a:srgbClr val="10171E"/>
                </a:solidFill>
                <a:sym typeface="Wingdings" panose="05000000000000000000" pitchFamily="2" charset="2"/>
              </a:rPr>
              <a:t> multiple agents access the same resource concurrently</a:t>
            </a:r>
          </a:p>
          <a:p>
            <a:pPr marL="0" indent="0">
              <a:buNone/>
            </a:pPr>
            <a:endParaRPr lang="en-US" dirty="0">
              <a:solidFill>
                <a:srgbClr val="10171E"/>
              </a:solidFill>
              <a:sym typeface="Wingdings" panose="05000000000000000000" pitchFamily="2" charset="2"/>
            </a:endParaRPr>
          </a:p>
          <a:p>
            <a:pPr marL="0" indent="0">
              <a:buNone/>
            </a:pPr>
            <a:endParaRPr lang="en-US" dirty="0">
              <a:solidFill>
                <a:srgbClr val="10171E"/>
              </a:solidFill>
              <a:sym typeface="Wingdings" panose="05000000000000000000" pitchFamily="2" charset="2"/>
            </a:endParaRPr>
          </a:p>
          <a:p>
            <a:pPr marL="0" indent="0">
              <a:buNone/>
            </a:pPr>
            <a:endParaRPr lang="en-US" dirty="0">
              <a:solidFill>
                <a:srgbClr val="10171E"/>
              </a:solidFill>
              <a:sym typeface="Wingdings" panose="05000000000000000000" pitchFamily="2" charset="2"/>
            </a:endParaRPr>
          </a:p>
          <a:p>
            <a:pPr marL="0" indent="0">
              <a:buNone/>
            </a:pPr>
            <a:endParaRPr lang="en-US" dirty="0">
              <a:solidFill>
                <a:srgbClr val="10171E"/>
              </a:solidFill>
              <a:sym typeface="Wingdings" panose="05000000000000000000" pitchFamily="2" charset="2"/>
            </a:endParaRPr>
          </a:p>
          <a:p>
            <a:pPr marL="0" indent="0">
              <a:buNone/>
            </a:pPr>
            <a:endParaRPr lang="en-US" dirty="0">
              <a:solidFill>
                <a:srgbClr val="10171E"/>
              </a:solidFill>
              <a:sym typeface="Wingdings" panose="05000000000000000000" pitchFamily="2" charset="2"/>
            </a:endParaRPr>
          </a:p>
          <a:p>
            <a:pPr marL="0" indent="0">
              <a:buNone/>
            </a:pPr>
            <a:r>
              <a:rPr lang="en-US" dirty="0">
                <a:solidFill>
                  <a:srgbClr val="10171E"/>
                </a:solidFill>
                <a:sym typeface="Wingdings" panose="05000000000000000000" pitchFamily="2" charset="2"/>
              </a:rPr>
              <a:t>How can we rule out such situations?</a:t>
            </a:r>
          </a:p>
        </p:txBody>
      </p:sp>
      <p:pic>
        <p:nvPicPr>
          <p:cNvPr id="19" name="Picture 18">
            <a:extLst>
              <a:ext uri="{FF2B5EF4-FFF2-40B4-BE49-F238E27FC236}">
                <a16:creationId xmlns:a16="http://schemas.microsoft.com/office/drawing/2014/main" id="{B8EFB809-7B56-E2DC-6A97-76B3A4606FF0}"/>
              </a:ext>
            </a:extLst>
          </p:cNvPr>
          <p:cNvPicPr>
            <a:picLocks noChangeAspect="1"/>
          </p:cNvPicPr>
          <p:nvPr/>
        </p:nvPicPr>
        <p:blipFill>
          <a:blip r:embed="rId4"/>
          <a:stretch>
            <a:fillRect/>
          </a:stretch>
        </p:blipFill>
        <p:spPr>
          <a:xfrm>
            <a:off x="5819337" y="2805507"/>
            <a:ext cx="5193201" cy="3596427"/>
          </a:xfrm>
          <a:prstGeom prst="rect">
            <a:avLst/>
          </a:prstGeom>
        </p:spPr>
      </p:pic>
    </p:spTree>
    <p:extLst>
      <p:ext uri="{BB962C8B-B14F-4D97-AF65-F5344CB8AC3E}">
        <p14:creationId xmlns:p14="http://schemas.microsoft.com/office/powerpoint/2010/main" val="9964619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2" cstate="hqprint">
            <a:alphaModFix amt="5000"/>
            <a:extLst>
              <a:ext uri="{28A0092B-C50C-407E-A947-70E740481C1C}">
                <a14:useLocalDpi xmlns:a14="http://schemas.microsoft.com/office/drawing/2010/main"/>
              </a:ext>
            </a:extLst>
          </a:blip>
          <a:srcRect/>
          <a:stretch/>
        </p:blipFill>
        <p:spPr>
          <a:xfrm>
            <a:off x="11285487" y="5590328"/>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Who is behind</a:t>
            </a:r>
            <a:endParaRPr lang="en-DK" dirty="0">
              <a:solidFill>
                <a:srgbClr val="10171E"/>
              </a:solidFill>
              <a:latin typeface="NOVA FLAT" panose="020C0504020404060204" pitchFamily="34" charset="77"/>
            </a:endParaRPr>
          </a:p>
        </p:txBody>
      </p:sp>
      <p:pic>
        <p:nvPicPr>
          <p:cNvPr id="2" name="Content Placeholder 84">
            <a:extLst>
              <a:ext uri="{FF2B5EF4-FFF2-40B4-BE49-F238E27FC236}">
                <a16:creationId xmlns:a16="http://schemas.microsoft.com/office/drawing/2014/main" id="{0133EEBC-24A5-8826-25F1-47AB1AF8738A}"/>
              </a:ext>
            </a:extLst>
          </p:cNvPr>
          <p:cNvPicPr>
            <a:picLocks noGrp="1" noChangeAspect="1"/>
          </p:cNvPicPr>
          <p:nvPr>
            <p:ph idx="1"/>
          </p:nvPr>
        </p:nvPicPr>
        <p:blipFill>
          <a:blip r:embed="rId3" cstate="hqprint">
            <a:extLst>
              <a:ext uri="{28A0092B-C50C-407E-A947-70E740481C1C}">
                <a14:useLocalDpi xmlns:a14="http://schemas.microsoft.com/office/drawing/2010/main"/>
              </a:ext>
            </a:extLst>
          </a:blip>
          <a:stretch>
            <a:fillRect/>
          </a:stretch>
        </p:blipFill>
        <p:spPr>
          <a:xfrm>
            <a:off x="5054887" y="570366"/>
            <a:ext cx="1853625" cy="685958"/>
          </a:xfrm>
        </p:spPr>
      </p:pic>
      <p:pic>
        <p:nvPicPr>
          <p:cNvPr id="4" name="Picture 3">
            <a:extLst>
              <a:ext uri="{FF2B5EF4-FFF2-40B4-BE49-F238E27FC236}">
                <a16:creationId xmlns:a16="http://schemas.microsoft.com/office/drawing/2014/main" id="{6CDD8FD4-A8E0-FBDE-F7CF-6350D9F9EBB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968174" y="5198427"/>
            <a:ext cx="2255652" cy="1231586"/>
          </a:xfrm>
          <a:prstGeom prst="rect">
            <a:avLst/>
          </a:prstGeom>
        </p:spPr>
      </p:pic>
      <p:sp>
        <p:nvSpPr>
          <p:cNvPr id="5" name="Title 1">
            <a:extLst>
              <a:ext uri="{FF2B5EF4-FFF2-40B4-BE49-F238E27FC236}">
                <a16:creationId xmlns:a16="http://schemas.microsoft.com/office/drawing/2014/main" id="{FFDD2126-6786-B8B2-6532-AFB9C6E6F090}"/>
              </a:ext>
            </a:extLst>
          </p:cNvPr>
          <p:cNvSpPr txBox="1">
            <a:spLocks/>
          </p:cNvSpPr>
          <p:nvPr/>
        </p:nvSpPr>
        <p:spPr>
          <a:xfrm>
            <a:off x="3398257" y="1483778"/>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Partners behind the project</a:t>
            </a:r>
            <a:endParaRPr lang="en-DK" sz="2200" cap="none" dirty="0">
              <a:solidFill>
                <a:srgbClr val="10171E"/>
              </a:solidFill>
              <a:latin typeface="NOVA FLAT" panose="020C0504020404060204" pitchFamily="34" charset="77"/>
            </a:endParaRPr>
          </a:p>
        </p:txBody>
      </p:sp>
      <p:sp>
        <p:nvSpPr>
          <p:cNvPr id="6" name="Title 1">
            <a:extLst>
              <a:ext uri="{FF2B5EF4-FFF2-40B4-BE49-F238E27FC236}">
                <a16:creationId xmlns:a16="http://schemas.microsoft.com/office/drawing/2014/main" id="{FBBBDC6F-F55E-28FF-624D-4077299B59E9}"/>
              </a:ext>
            </a:extLst>
          </p:cNvPr>
          <p:cNvSpPr txBox="1">
            <a:spLocks/>
          </p:cNvSpPr>
          <p:nvPr/>
        </p:nvSpPr>
        <p:spPr>
          <a:xfrm>
            <a:off x="3283956" y="3220702"/>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Collaborators</a:t>
            </a:r>
            <a:endParaRPr lang="en-DK" sz="2200" cap="none" dirty="0">
              <a:solidFill>
                <a:srgbClr val="10171E"/>
              </a:solidFill>
              <a:latin typeface="NOVA FLAT" panose="020C0504020404060204" pitchFamily="34" charset="77"/>
            </a:endParaRPr>
          </a:p>
        </p:txBody>
      </p:sp>
      <p:sp>
        <p:nvSpPr>
          <p:cNvPr id="7" name="Title 1">
            <a:extLst>
              <a:ext uri="{FF2B5EF4-FFF2-40B4-BE49-F238E27FC236}">
                <a16:creationId xmlns:a16="http://schemas.microsoft.com/office/drawing/2014/main" id="{78465BD6-CB86-D119-D7CF-273C87E3EE46}"/>
              </a:ext>
            </a:extLst>
          </p:cNvPr>
          <p:cNvSpPr txBox="1">
            <a:spLocks/>
          </p:cNvSpPr>
          <p:nvPr/>
        </p:nvSpPr>
        <p:spPr>
          <a:xfrm>
            <a:off x="3398257" y="4599768"/>
            <a:ext cx="5395486" cy="6286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pPr algn="ctr"/>
            <a:r>
              <a:rPr lang="en-GB" sz="2200" cap="none" dirty="0">
                <a:solidFill>
                  <a:srgbClr val="10171E"/>
                </a:solidFill>
                <a:latin typeface="NOVA FLAT" panose="020C0504020404060204" pitchFamily="34" charset="77"/>
              </a:rPr>
              <a:t>Supported by</a:t>
            </a:r>
            <a:endParaRPr lang="en-DK" sz="2200" cap="none" dirty="0">
              <a:solidFill>
                <a:srgbClr val="10171E"/>
              </a:solidFill>
              <a:latin typeface="NOVA FLAT" panose="020C0504020404060204" pitchFamily="34" charset="77"/>
            </a:endParaRPr>
          </a:p>
        </p:txBody>
      </p:sp>
      <p:pic>
        <p:nvPicPr>
          <p:cNvPr id="15" name="Picture 14">
            <a:extLst>
              <a:ext uri="{FF2B5EF4-FFF2-40B4-BE49-F238E27FC236}">
                <a16:creationId xmlns:a16="http://schemas.microsoft.com/office/drawing/2014/main" id="{968EB102-6D2D-0BAE-EB7A-762C1DC817AA}"/>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7223826" y="3948950"/>
            <a:ext cx="1016906" cy="406762"/>
          </a:xfrm>
          <a:prstGeom prst="rect">
            <a:avLst/>
          </a:prstGeom>
        </p:spPr>
      </p:pic>
      <p:pic>
        <p:nvPicPr>
          <p:cNvPr id="17" name="Picture 16">
            <a:extLst>
              <a:ext uri="{FF2B5EF4-FFF2-40B4-BE49-F238E27FC236}">
                <a16:creationId xmlns:a16="http://schemas.microsoft.com/office/drawing/2014/main" id="{7D99ADD5-3625-9E09-9B48-718581339CF0}"/>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8795638" y="3852650"/>
            <a:ext cx="1257656" cy="503062"/>
          </a:xfrm>
          <a:prstGeom prst="rect">
            <a:avLst/>
          </a:prstGeom>
        </p:spPr>
      </p:pic>
      <p:pic>
        <p:nvPicPr>
          <p:cNvPr id="19" name="Picture 18">
            <a:extLst>
              <a:ext uri="{FF2B5EF4-FFF2-40B4-BE49-F238E27FC236}">
                <a16:creationId xmlns:a16="http://schemas.microsoft.com/office/drawing/2014/main" id="{9466DC5B-237D-6178-68B9-3C3263AA4192}"/>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contrast="100000"/>
                    </a14:imgEffect>
                  </a14:imgLayer>
                </a14:imgProps>
              </a:ext>
            </a:extLst>
          </a:blip>
          <a:stretch>
            <a:fillRect/>
          </a:stretch>
        </p:blipFill>
        <p:spPr>
          <a:xfrm>
            <a:off x="3587222" y="3923186"/>
            <a:ext cx="1219480" cy="487792"/>
          </a:xfrm>
          <a:prstGeom prst="rect">
            <a:avLst/>
          </a:prstGeom>
        </p:spPr>
      </p:pic>
      <p:pic>
        <p:nvPicPr>
          <p:cNvPr id="21" name="Picture 20">
            <a:extLst>
              <a:ext uri="{FF2B5EF4-FFF2-40B4-BE49-F238E27FC236}">
                <a16:creationId xmlns:a16="http://schemas.microsoft.com/office/drawing/2014/main" id="{8C9FF7CA-FD4D-EAEB-97BE-E05CC7EC9AD5}"/>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1910085" y="3945206"/>
            <a:ext cx="1197282" cy="478913"/>
          </a:xfrm>
          <a:prstGeom prst="rect">
            <a:avLst/>
          </a:prstGeom>
        </p:spPr>
      </p:pic>
      <p:pic>
        <p:nvPicPr>
          <p:cNvPr id="23" name="Picture 22">
            <a:extLst>
              <a:ext uri="{FF2B5EF4-FFF2-40B4-BE49-F238E27FC236}">
                <a16:creationId xmlns:a16="http://schemas.microsoft.com/office/drawing/2014/main" id="{68C5A3B7-D4B5-3F8A-D96A-5680B4E450A8}"/>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1788248" y="2304869"/>
            <a:ext cx="1419855" cy="567942"/>
          </a:xfrm>
          <a:prstGeom prst="rect">
            <a:avLst/>
          </a:prstGeom>
        </p:spPr>
      </p:pic>
      <p:pic>
        <p:nvPicPr>
          <p:cNvPr id="25" name="Picture 24">
            <a:extLst>
              <a:ext uri="{FF2B5EF4-FFF2-40B4-BE49-F238E27FC236}">
                <a16:creationId xmlns:a16="http://schemas.microsoft.com/office/drawing/2014/main" id="{019EFB69-3555-5CF1-2493-15A5CA1F9612}"/>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3193394" y="2250158"/>
            <a:ext cx="1774780" cy="709912"/>
          </a:xfrm>
          <a:prstGeom prst="rect">
            <a:avLst/>
          </a:prstGeom>
        </p:spPr>
      </p:pic>
      <p:pic>
        <p:nvPicPr>
          <p:cNvPr id="27" name="Picture 26">
            <a:extLst>
              <a:ext uri="{FF2B5EF4-FFF2-40B4-BE49-F238E27FC236}">
                <a16:creationId xmlns:a16="http://schemas.microsoft.com/office/drawing/2014/main" id="{7DFBF934-D987-8992-B6F6-8CFD7492FC3B}"/>
              </a:ext>
            </a:extLst>
          </p:cNvPr>
          <p:cNvPicPr>
            <a:picLocks noChangeAspect="1"/>
          </p:cNvPicPr>
          <p:nvPr/>
        </p:nvPicPr>
        <p:blipFill>
          <a:blip r:embed="rId17">
            <a:extLst>
              <a:ext uri="{BEBA8EAE-BF5A-486C-A8C5-ECC9F3942E4B}">
                <a14:imgProps xmlns:a14="http://schemas.microsoft.com/office/drawing/2010/main">
                  <a14:imgLayer r:embed="rId18">
                    <a14:imgEffect>
                      <a14:brightnessContrast bright="-100000"/>
                    </a14:imgEffect>
                  </a14:imgLayer>
                </a14:imgProps>
              </a:ext>
            </a:extLst>
          </a:blip>
          <a:stretch>
            <a:fillRect/>
          </a:stretch>
        </p:blipFill>
        <p:spPr>
          <a:xfrm>
            <a:off x="5081277" y="2231259"/>
            <a:ext cx="1800844" cy="720338"/>
          </a:xfrm>
          <a:prstGeom prst="rect">
            <a:avLst/>
          </a:prstGeom>
        </p:spPr>
      </p:pic>
      <p:pic>
        <p:nvPicPr>
          <p:cNvPr id="29" name="Picture 28">
            <a:extLst>
              <a:ext uri="{FF2B5EF4-FFF2-40B4-BE49-F238E27FC236}">
                <a16:creationId xmlns:a16="http://schemas.microsoft.com/office/drawing/2014/main" id="{58E168F8-856B-C5E3-374A-0A1FD473C8DA}"/>
              </a:ext>
            </a:extLst>
          </p:cNvPr>
          <p:cNvPicPr>
            <a:picLocks noChangeAspect="1"/>
          </p:cNvPicPr>
          <p:nvPr/>
        </p:nvPicPr>
        <p:blipFill>
          <a:blip r:embed="rId19">
            <a:extLst>
              <a:ext uri="{BEBA8EAE-BF5A-486C-A8C5-ECC9F3942E4B}">
                <a14:imgProps xmlns:a14="http://schemas.microsoft.com/office/drawing/2010/main">
                  <a14:imgLayer r:embed="rId20">
                    <a14:imgEffect>
                      <a14:brightnessContrast bright="-100000"/>
                    </a14:imgEffect>
                  </a14:imgLayer>
                </a14:imgProps>
              </a:ext>
            </a:extLst>
          </a:blip>
          <a:stretch>
            <a:fillRect/>
          </a:stretch>
        </p:blipFill>
        <p:spPr>
          <a:xfrm>
            <a:off x="6988335" y="2259338"/>
            <a:ext cx="1691107" cy="676443"/>
          </a:xfrm>
          <a:prstGeom prst="rect">
            <a:avLst/>
          </a:prstGeom>
        </p:spPr>
      </p:pic>
      <p:pic>
        <p:nvPicPr>
          <p:cNvPr id="31" name="Picture 30">
            <a:extLst>
              <a:ext uri="{FF2B5EF4-FFF2-40B4-BE49-F238E27FC236}">
                <a16:creationId xmlns:a16="http://schemas.microsoft.com/office/drawing/2014/main" id="{568166D2-9452-4543-9476-BE0E6A7270C8}"/>
              </a:ext>
            </a:extLst>
          </p:cNvPr>
          <p:cNvPicPr>
            <a:picLocks noChangeAspect="1"/>
          </p:cNvPicPr>
          <p:nvPr/>
        </p:nvPicPr>
        <p:blipFill>
          <a:blip r:embed="rId21"/>
          <a:stretch>
            <a:fillRect/>
          </a:stretch>
        </p:blipFill>
        <p:spPr>
          <a:xfrm>
            <a:off x="8976761" y="2320217"/>
            <a:ext cx="895409" cy="537245"/>
          </a:xfrm>
          <a:prstGeom prst="rect">
            <a:avLst/>
          </a:prstGeom>
        </p:spPr>
      </p:pic>
      <p:pic>
        <p:nvPicPr>
          <p:cNvPr id="33" name="Picture 32">
            <a:extLst>
              <a:ext uri="{FF2B5EF4-FFF2-40B4-BE49-F238E27FC236}">
                <a16:creationId xmlns:a16="http://schemas.microsoft.com/office/drawing/2014/main" id="{DF2187CD-0D8D-C59F-B6F2-46FB58434D28}"/>
              </a:ext>
            </a:extLst>
          </p:cNvPr>
          <p:cNvPicPr>
            <a:picLocks noChangeAspect="1"/>
          </p:cNvPicPr>
          <p:nvPr/>
        </p:nvPicPr>
        <p:blipFill>
          <a:blip r:embed="rId22">
            <a:extLst>
              <a:ext uri="{BEBA8EAE-BF5A-486C-A8C5-ECC9F3942E4B}">
                <a14:imgProps xmlns:a14="http://schemas.microsoft.com/office/drawing/2010/main">
                  <a14:imgLayer r:embed="rId23">
                    <a14:imgEffect>
                      <a14:brightnessContrast bright="-100000"/>
                    </a14:imgEffect>
                  </a14:imgLayer>
                </a14:imgProps>
              </a:ext>
            </a:extLst>
          </a:blip>
          <a:stretch>
            <a:fillRect/>
          </a:stretch>
        </p:blipFill>
        <p:spPr>
          <a:xfrm>
            <a:off x="5294773" y="3849341"/>
            <a:ext cx="1373852" cy="549541"/>
          </a:xfrm>
          <a:prstGeom prst="rect">
            <a:avLst/>
          </a:prstGeom>
        </p:spPr>
      </p:pic>
    </p:spTree>
    <p:extLst>
      <p:ext uri="{BB962C8B-B14F-4D97-AF65-F5344CB8AC3E}">
        <p14:creationId xmlns:p14="http://schemas.microsoft.com/office/powerpoint/2010/main" val="373208320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9F829-12FE-AA99-80DA-BE82D10133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B54E0C-ADBD-BC53-1300-DAED06822C2A}"/>
              </a:ext>
            </a:extLst>
          </p:cNvPr>
          <p:cNvSpPr>
            <a:spLocks noGrp="1"/>
          </p:cNvSpPr>
          <p:nvPr>
            <p:ph type="title"/>
          </p:nvPr>
        </p:nvSpPr>
        <p:spPr/>
        <p:txBody>
          <a:bodyPr/>
          <a:lstStyle/>
          <a:p>
            <a:r>
              <a:rPr lang="en-US" dirty="0"/>
              <a:t>Challenges</a:t>
            </a:r>
          </a:p>
        </p:txBody>
      </p:sp>
      <p:sp>
        <p:nvSpPr>
          <p:cNvPr id="5" name="Text Placeholder 4">
            <a:extLst>
              <a:ext uri="{FF2B5EF4-FFF2-40B4-BE49-F238E27FC236}">
                <a16:creationId xmlns:a16="http://schemas.microsoft.com/office/drawing/2014/main" id="{79AAFB30-C441-E415-B7C6-A11FB2464C28}"/>
              </a:ext>
            </a:extLst>
          </p:cNvPr>
          <p:cNvSpPr>
            <a:spLocks noGrp="1"/>
          </p:cNvSpPr>
          <p:nvPr>
            <p:ph type="body" idx="1"/>
          </p:nvPr>
        </p:nvSpPr>
        <p:spPr/>
        <p:txBody>
          <a:bodyPr/>
          <a:lstStyle/>
          <a:p>
            <a:endParaRPr lang="en-CH" dirty="0"/>
          </a:p>
        </p:txBody>
      </p:sp>
    </p:spTree>
    <p:extLst>
      <p:ext uri="{BB962C8B-B14F-4D97-AF65-F5344CB8AC3E}">
        <p14:creationId xmlns:p14="http://schemas.microsoft.com/office/powerpoint/2010/main" val="175319101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Challenges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9741278" cy="453181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None/>
              <a:tabLst/>
              <a:defRPr/>
            </a:pPr>
            <a:r>
              <a:rPr kumimoji="0" lang="en-DK" sz="2400" b="0" i="0" u="none" strike="noStrike" kern="1200" cap="none" spc="0" normalizeH="0" baseline="0" noProof="0" dirty="0">
                <a:ln>
                  <a:noFill/>
                </a:ln>
                <a:solidFill>
                  <a:srgbClr val="10171E"/>
                </a:solidFill>
                <a:effectLst/>
                <a:uLnTx/>
                <a:uFillTx/>
                <a:latin typeface="Tw Cen MT" panose="020B0602020104020603"/>
                <a:ea typeface="+mn-ea"/>
                <a:cs typeface="+mn-cs"/>
              </a:rPr>
              <a:t>Challenges will be similar to the examples and exercises on the slides</a:t>
            </a:r>
            <a:r>
              <a:rPr lang="en-DK" dirty="0">
                <a:solidFill>
                  <a:srgbClr val="10171E"/>
                </a:solidFill>
                <a:latin typeface="Tw Cen MT" panose="020B0602020104020603"/>
              </a:rPr>
              <a:t>:</a:t>
            </a:r>
          </a:p>
          <a:p>
            <a:pPr marL="457200" indent="-457200">
              <a:buFont typeface="+mj-lt"/>
              <a:buAutoNum type="arabicPeriod"/>
            </a:pPr>
            <a:r>
              <a:rPr lang="en-DK" dirty="0">
                <a:solidFill>
                  <a:srgbClr val="10171E"/>
                </a:solidFill>
                <a:latin typeface="Tw Cen MT" panose="020B0602020104020603"/>
              </a:rPr>
              <a:t>Use the flow model to identify memory safety issues in Rust code.</a:t>
            </a:r>
          </a:p>
          <a:p>
            <a:pPr lvl="1"/>
            <a:r>
              <a:rPr lang="en-GB" dirty="0">
                <a:solidFill>
                  <a:srgbClr val="10171E"/>
                </a:solidFill>
                <a:latin typeface="Tw Cen MT" panose="020B0602020104020603"/>
              </a:rPr>
              <a:t>To capture the flag, one has to provide a unique solution consisting of a flow annotation for every line of source code and a judgment of whether there is a conflict.</a:t>
            </a:r>
          </a:p>
          <a:p>
            <a:pPr lvl="1"/>
            <a:r>
              <a:rPr lang="en-GB" dirty="0">
                <a:solidFill>
                  <a:srgbClr val="10171E"/>
                </a:solidFill>
                <a:latin typeface="Tw Cen MT" panose="020B0602020104020603"/>
              </a:rPr>
              <a:t>We will have three challenges of this form covering ownership, borrows, and lifetimes</a:t>
            </a:r>
          </a:p>
          <a:p>
            <a:pPr marL="457200" indent="-457200">
              <a:buFont typeface="+mj-lt"/>
              <a:buAutoNum type="arabicPeriod"/>
            </a:pPr>
            <a:r>
              <a:rPr lang="en-GB" dirty="0">
                <a:solidFill>
                  <a:srgbClr val="10171E"/>
                </a:solidFill>
                <a:latin typeface="Tw Cen MT" panose="020B0602020104020603"/>
              </a:rPr>
              <a:t>Provide </a:t>
            </a:r>
            <a:r>
              <a:rPr lang="en-GB" dirty="0" err="1">
                <a:solidFill>
                  <a:srgbClr val="10171E"/>
                </a:solidFill>
                <a:latin typeface="Tw Cen MT" panose="020B0602020104020603"/>
              </a:rPr>
              <a:t>Prusti</a:t>
            </a:r>
            <a:r>
              <a:rPr lang="en-GB" dirty="0">
                <a:solidFill>
                  <a:srgbClr val="10171E"/>
                </a:solidFill>
                <a:latin typeface="Tw Cen MT" panose="020B0602020104020603"/>
              </a:rPr>
              <a:t> annotations at the marked places of a program to verify a functional correctness property, similar to the Bank account.</a:t>
            </a:r>
          </a:p>
          <a:p>
            <a:pPr lvl="1"/>
            <a:r>
              <a:rPr lang="en-GB" dirty="0">
                <a:solidFill>
                  <a:srgbClr val="10171E"/>
                </a:solidFill>
                <a:latin typeface="Tw Cen MT" panose="020B0602020104020603"/>
              </a:rPr>
              <a:t>We will have three challenges, including recursive and loopy code</a:t>
            </a:r>
          </a:p>
          <a:p>
            <a:pPr marL="457200" indent="-457200">
              <a:buFont typeface="+mj-lt"/>
              <a:buAutoNum type="arabicPeriod"/>
            </a:pPr>
            <a:r>
              <a:rPr lang="en-GB" dirty="0">
                <a:solidFill>
                  <a:srgbClr val="10171E"/>
                </a:solidFill>
                <a:latin typeface="Tw Cen MT" panose="020B0602020104020603"/>
              </a:rPr>
              <a:t>Use </a:t>
            </a:r>
            <a:r>
              <a:rPr lang="en-GB" dirty="0" err="1">
                <a:solidFill>
                  <a:srgbClr val="10171E"/>
                </a:solidFill>
                <a:latin typeface="Tw Cen MT" panose="020B0602020104020603"/>
              </a:rPr>
              <a:t>Prusti</a:t>
            </a:r>
            <a:r>
              <a:rPr lang="en-GB" dirty="0">
                <a:solidFill>
                  <a:srgbClr val="10171E"/>
                </a:solidFill>
                <a:latin typeface="Tw Cen MT" panose="020B0602020104020603"/>
              </a:rPr>
              <a:t> to implement a proven-correct program</a:t>
            </a:r>
          </a:p>
          <a:p>
            <a:pPr lvl="1"/>
            <a:r>
              <a:rPr lang="en-GB" dirty="0">
                <a:solidFill>
                  <a:srgbClr val="10171E"/>
                </a:solidFill>
                <a:latin typeface="Tw Cen MT" panose="020B0602020104020603"/>
              </a:rPr>
              <a:t>We fix the function signatures and </a:t>
            </a:r>
            <a:r>
              <a:rPr lang="en-GB" dirty="0" err="1">
                <a:solidFill>
                  <a:srgbClr val="10171E"/>
                </a:solidFill>
                <a:latin typeface="Tw Cen MT" panose="020B0602020104020603"/>
              </a:rPr>
              <a:t>Prusti</a:t>
            </a:r>
            <a:r>
              <a:rPr lang="en-GB" dirty="0">
                <a:solidFill>
                  <a:srgbClr val="10171E"/>
                </a:solidFill>
                <a:latin typeface="Tw Cen MT" panose="020B0602020104020603"/>
              </a:rPr>
              <a:t> annotations and ask participants to write Rust implementations that satisfy the given contracts.</a:t>
            </a:r>
          </a:p>
          <a:p>
            <a:pPr lvl="1"/>
            <a:endParaRPr lang="en-GB" dirty="0">
              <a:solidFill>
                <a:srgbClr val="10171E"/>
              </a:solidFill>
              <a:latin typeface="Tw Cen MT" panose="020B0602020104020603"/>
            </a:endParaRPr>
          </a:p>
          <a:p>
            <a:pPr lvl="1"/>
            <a:endParaRPr lang="en-GB" dirty="0">
              <a:solidFill>
                <a:srgbClr val="10171E"/>
              </a:solidFill>
              <a:latin typeface="Tw Cen MT" panose="020B0602020104020603"/>
            </a:endParaRPr>
          </a:p>
        </p:txBody>
      </p:sp>
    </p:spTree>
    <p:extLst>
      <p:ext uri="{BB962C8B-B14F-4D97-AF65-F5344CB8AC3E}">
        <p14:creationId xmlns:p14="http://schemas.microsoft.com/office/powerpoint/2010/main" val="289993931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Comments on Challenges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9741278"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lvl="1" indent="0">
              <a:buNone/>
            </a:pPr>
            <a:r>
              <a:rPr lang="en-GB" dirty="0">
                <a:solidFill>
                  <a:srgbClr val="10171E"/>
                </a:solidFill>
                <a:latin typeface="Tw Cen MT" panose="020B0602020104020603"/>
              </a:rPr>
              <a:t>A fourth challenge would ask participants to write a proven-correct Rust code by themselves. While this would be the most challenging and arguably most intriguing task, we cannot guarantee that we can automatically provide a flag for all correct solutions.</a:t>
            </a:r>
          </a:p>
          <a:p>
            <a:pPr marL="457200" lvl="1" indent="0">
              <a:buNone/>
            </a:pPr>
            <a:r>
              <a:rPr lang="en-GB" dirty="0">
                <a:solidFill>
                  <a:srgbClr val="10171E"/>
                </a:solidFill>
                <a:latin typeface="Tw Cen MT" panose="020B0602020104020603"/>
              </a:rPr>
              <a:t>We thus opted to fix either the code or the annotations to simplify checking whether a solution is correct.</a:t>
            </a:r>
          </a:p>
        </p:txBody>
      </p:sp>
    </p:spTree>
    <p:extLst>
      <p:ext uri="{BB962C8B-B14F-4D97-AF65-F5344CB8AC3E}">
        <p14:creationId xmlns:p14="http://schemas.microsoft.com/office/powerpoint/2010/main" val="270367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4F918899-B920-CF8A-828D-FCCE4AA5889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3DECEFB-F5E5-84D6-D601-36AAC149470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3DF2D590-A702-8E83-A63A-523D11139CB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67854701-22F1-9896-902B-68D683EE8E6B}"/>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8D94E03F-5CB6-1C11-BD8E-80C77AD17B26}"/>
              </a:ext>
            </a:extLst>
          </p:cNvPr>
          <p:cNvSpPr>
            <a:spLocks noGrp="1"/>
          </p:cNvSpPr>
          <p:nvPr>
            <p:ph type="title"/>
          </p:nvPr>
        </p:nvSpPr>
        <p:spPr>
          <a:xfrm>
            <a:off x="1257648" y="583066"/>
            <a:ext cx="9912002" cy="874258"/>
          </a:xfrm>
        </p:spPr>
        <p:txBody>
          <a:bodyPr>
            <a:normAutofit/>
          </a:bodyPr>
          <a:lstStyle/>
          <a:p>
            <a:r>
              <a:rPr lang="en-GB" b="0" i="0" u="none" strike="noStrike" dirty="0">
                <a:solidFill>
                  <a:srgbClr val="10171E"/>
                </a:solidFill>
                <a:effectLst/>
                <a:latin typeface="NOVA FLAT" panose="020C0504020404060204" pitchFamily="34" charset="77"/>
              </a:rPr>
              <a:t>Metaphor: ISSUES WITH Video Conferences</a:t>
            </a:r>
            <a:endParaRPr lang="en-DK" dirty="0">
              <a:solidFill>
                <a:srgbClr val="10171E"/>
              </a:solidFill>
              <a:latin typeface="NOVA FLAT" panose="020C0504020404060204" pitchFamily="34" charset="77"/>
            </a:endParaRPr>
          </a:p>
        </p:txBody>
      </p:sp>
      <p:pic>
        <p:nvPicPr>
          <p:cNvPr id="2" name="Picture 1">
            <a:extLst>
              <a:ext uri="{FF2B5EF4-FFF2-40B4-BE49-F238E27FC236}">
                <a16:creationId xmlns:a16="http://schemas.microsoft.com/office/drawing/2014/main" id="{1ECEA1D0-1EEB-A4C9-1898-535859B1C9E3}"/>
              </a:ext>
            </a:extLst>
          </p:cNvPr>
          <p:cNvPicPr>
            <a:picLocks noChangeAspect="1"/>
          </p:cNvPicPr>
          <p:nvPr/>
        </p:nvPicPr>
        <p:blipFill>
          <a:blip r:embed="rId4"/>
          <a:stretch>
            <a:fillRect/>
          </a:stretch>
        </p:blipFill>
        <p:spPr>
          <a:xfrm>
            <a:off x="5487835" y="2762794"/>
            <a:ext cx="1332411" cy="1332411"/>
          </a:xfrm>
          <a:prstGeom prst="rect">
            <a:avLst/>
          </a:prstGeom>
        </p:spPr>
      </p:pic>
      <p:sp>
        <p:nvSpPr>
          <p:cNvPr id="4" name="TextBox 3">
            <a:extLst>
              <a:ext uri="{FF2B5EF4-FFF2-40B4-BE49-F238E27FC236}">
                <a16:creationId xmlns:a16="http://schemas.microsoft.com/office/drawing/2014/main" id="{E2D55217-92D3-E186-BCCD-B20F0AF007D0}"/>
              </a:ext>
            </a:extLst>
          </p:cNvPr>
          <p:cNvSpPr txBox="1"/>
          <p:nvPr/>
        </p:nvSpPr>
        <p:spPr>
          <a:xfrm>
            <a:off x="4054138" y="4107688"/>
            <a:ext cx="4199804" cy="461665"/>
          </a:xfrm>
          <a:prstGeom prst="rect">
            <a:avLst/>
          </a:prstGeom>
          <a:noFill/>
        </p:spPr>
        <p:txBody>
          <a:bodyPr wrap="none" rtlCol="0">
            <a:spAutoFit/>
          </a:bodyPr>
          <a:lstStyle/>
          <a:p>
            <a:r>
              <a:rPr lang="en-US" sz="2400" dirty="0">
                <a:solidFill>
                  <a:schemeClr val="bg1"/>
                </a:solidFill>
              </a:rPr>
              <a:t>Solution 1: one exclusive speaker</a:t>
            </a:r>
            <a:endParaRPr lang="en-CH" sz="2400" dirty="0">
              <a:solidFill>
                <a:schemeClr val="bg1"/>
              </a:solidFill>
            </a:endParaRPr>
          </a:p>
        </p:txBody>
      </p:sp>
    </p:spTree>
    <p:extLst>
      <p:ext uri="{BB962C8B-B14F-4D97-AF65-F5344CB8AC3E}">
        <p14:creationId xmlns:p14="http://schemas.microsoft.com/office/powerpoint/2010/main" val="1422351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D5294E47-832E-8815-2769-601A36428A5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1C4FCD1-04F3-15DF-4E8F-5F00B9E10AE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879F749-40A0-28A4-BCB0-632CB32841E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5C87A0DF-5CA9-18B7-8236-C96A39462DF0}"/>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B65AF73D-A5AA-FC82-B4DC-69CDECDD0BD2}"/>
              </a:ext>
            </a:extLst>
          </p:cNvPr>
          <p:cNvSpPr>
            <a:spLocks noGrp="1"/>
          </p:cNvSpPr>
          <p:nvPr>
            <p:ph type="title"/>
          </p:nvPr>
        </p:nvSpPr>
        <p:spPr>
          <a:xfrm>
            <a:off x="1257648" y="583066"/>
            <a:ext cx="9912002" cy="874258"/>
          </a:xfrm>
        </p:spPr>
        <p:txBody>
          <a:bodyPr>
            <a:normAutofit/>
          </a:bodyPr>
          <a:lstStyle/>
          <a:p>
            <a:r>
              <a:rPr lang="en-GB" b="0" i="0" u="none" strike="noStrike" dirty="0">
                <a:solidFill>
                  <a:srgbClr val="10171E"/>
                </a:solidFill>
                <a:effectLst/>
                <a:latin typeface="NOVA FLAT" panose="020C0504020404060204" pitchFamily="34" charset="77"/>
              </a:rPr>
              <a:t>Metaphor: ISSUES WITH Video Conferences</a:t>
            </a:r>
            <a:endParaRPr lang="en-DK" dirty="0">
              <a:solidFill>
                <a:srgbClr val="10171E"/>
              </a:solidFill>
              <a:latin typeface="NOVA FLAT" panose="020C0504020404060204" pitchFamily="34" charset="77"/>
            </a:endParaRPr>
          </a:p>
        </p:txBody>
      </p:sp>
      <p:sp>
        <p:nvSpPr>
          <p:cNvPr id="5" name="TextBox 4">
            <a:extLst>
              <a:ext uri="{FF2B5EF4-FFF2-40B4-BE49-F238E27FC236}">
                <a16:creationId xmlns:a16="http://schemas.microsoft.com/office/drawing/2014/main" id="{EC11F899-389A-E3A3-073D-312E49C8B818}"/>
              </a:ext>
            </a:extLst>
          </p:cNvPr>
          <p:cNvSpPr txBox="1"/>
          <p:nvPr/>
        </p:nvSpPr>
        <p:spPr>
          <a:xfrm>
            <a:off x="3666618" y="4895088"/>
            <a:ext cx="5710666" cy="461665"/>
          </a:xfrm>
          <a:prstGeom prst="rect">
            <a:avLst/>
          </a:prstGeom>
          <a:noFill/>
        </p:spPr>
        <p:txBody>
          <a:bodyPr wrap="none" rtlCol="0">
            <a:spAutoFit/>
          </a:bodyPr>
          <a:lstStyle/>
          <a:p>
            <a:r>
              <a:rPr lang="en-US" sz="2400" dirty="0">
                <a:solidFill>
                  <a:schemeClr val="bg1"/>
                </a:solidFill>
              </a:rPr>
              <a:t>Solution 2: everyone is muted and only listens</a:t>
            </a:r>
            <a:endParaRPr lang="en-CH" sz="2400" dirty="0">
              <a:solidFill>
                <a:schemeClr val="bg1"/>
              </a:solidFill>
            </a:endParaRPr>
          </a:p>
        </p:txBody>
      </p:sp>
      <p:pic>
        <p:nvPicPr>
          <p:cNvPr id="6" name="Picture 5">
            <a:extLst>
              <a:ext uri="{FF2B5EF4-FFF2-40B4-BE49-F238E27FC236}">
                <a16:creationId xmlns:a16="http://schemas.microsoft.com/office/drawing/2014/main" id="{C20D3A5B-B3AB-DDFA-1AA6-2C6C87BF602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3117652" y="2089909"/>
            <a:ext cx="1368152" cy="1447803"/>
          </a:xfrm>
          <a:prstGeom prst="rect">
            <a:avLst/>
          </a:prstGeom>
        </p:spPr>
      </p:pic>
      <p:pic>
        <p:nvPicPr>
          <p:cNvPr id="7" name="Picture 6">
            <a:extLst>
              <a:ext uri="{FF2B5EF4-FFF2-40B4-BE49-F238E27FC236}">
                <a16:creationId xmlns:a16="http://schemas.microsoft.com/office/drawing/2014/main" id="{DB15D57F-F864-E7A2-6446-025E0BA8DBD4}"/>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133876" y="3243274"/>
            <a:ext cx="1368152" cy="1447803"/>
          </a:xfrm>
          <a:prstGeom prst="rect">
            <a:avLst/>
          </a:prstGeom>
        </p:spPr>
      </p:pic>
      <p:pic>
        <p:nvPicPr>
          <p:cNvPr id="8" name="Picture 7">
            <a:extLst>
              <a:ext uri="{FF2B5EF4-FFF2-40B4-BE49-F238E27FC236}">
                <a16:creationId xmlns:a16="http://schemas.microsoft.com/office/drawing/2014/main" id="{E028D1F5-CDB6-E295-CCD9-2302FB8EB878}"/>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574036" y="2478786"/>
            <a:ext cx="1368152" cy="1447803"/>
          </a:xfrm>
          <a:prstGeom prst="rect">
            <a:avLst/>
          </a:prstGeom>
        </p:spPr>
      </p:pic>
      <p:pic>
        <p:nvPicPr>
          <p:cNvPr id="11" name="Picture 10">
            <a:extLst>
              <a:ext uri="{FF2B5EF4-FFF2-40B4-BE49-F238E27FC236}">
                <a16:creationId xmlns:a16="http://schemas.microsoft.com/office/drawing/2014/main" id="{6AD58E4D-EFD2-AA1F-4F72-CCF36335E50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8374236" y="3345279"/>
            <a:ext cx="1368152" cy="1447803"/>
          </a:xfrm>
          <a:prstGeom prst="rect">
            <a:avLst/>
          </a:prstGeom>
        </p:spPr>
      </p:pic>
    </p:spTree>
    <p:extLst>
      <p:ext uri="{BB962C8B-B14F-4D97-AF65-F5344CB8AC3E}">
        <p14:creationId xmlns:p14="http://schemas.microsoft.com/office/powerpoint/2010/main" val="1576030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E92CF6A-F42D-FE7E-E21F-063A8E36AE2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2408AA0-AE1B-7122-CB00-8F0F35EA3DC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574BE952-276D-D7FB-DBF3-004045C6994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F25143FC-6AFA-962B-1B3A-0918AABA600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8CC270D9-F0FC-3ADA-9A64-93A7F91A7A80}"/>
              </a:ext>
            </a:extLst>
          </p:cNvPr>
          <p:cNvSpPr>
            <a:spLocks noGrp="1"/>
          </p:cNvSpPr>
          <p:nvPr>
            <p:ph type="title"/>
          </p:nvPr>
        </p:nvSpPr>
        <p:spPr>
          <a:xfrm>
            <a:off x="1257648" y="583066"/>
            <a:ext cx="9912002" cy="874258"/>
          </a:xfrm>
        </p:spPr>
        <p:txBody>
          <a:bodyPr>
            <a:normAutofit/>
          </a:bodyPr>
          <a:lstStyle/>
          <a:p>
            <a:r>
              <a:rPr lang="en-GB" b="0" i="0" u="none" strike="noStrike" dirty="0">
                <a:solidFill>
                  <a:srgbClr val="10171E"/>
                </a:solidFill>
                <a:effectLst/>
                <a:latin typeface="NOVA FLAT" panose="020C0504020404060204" pitchFamily="34" charset="77"/>
              </a:rPr>
              <a:t>Metaphor: ISSUES WITH Video Conferences</a:t>
            </a:r>
            <a:endParaRPr lang="en-DK" dirty="0">
              <a:solidFill>
                <a:srgbClr val="10171E"/>
              </a:solidFill>
              <a:latin typeface="NOVA FLAT" panose="020C0504020404060204" pitchFamily="34" charset="77"/>
            </a:endParaRPr>
          </a:p>
        </p:txBody>
      </p:sp>
      <p:sp>
        <p:nvSpPr>
          <p:cNvPr id="2" name="TextBox 1">
            <a:extLst>
              <a:ext uri="{FF2B5EF4-FFF2-40B4-BE49-F238E27FC236}">
                <a16:creationId xmlns:a16="http://schemas.microsoft.com/office/drawing/2014/main" id="{54736E21-7706-0E90-8F9B-79183682CEBD}"/>
              </a:ext>
            </a:extLst>
          </p:cNvPr>
          <p:cNvSpPr txBox="1"/>
          <p:nvPr/>
        </p:nvSpPr>
        <p:spPr>
          <a:xfrm>
            <a:off x="3118166" y="5139034"/>
            <a:ext cx="5955669" cy="461665"/>
          </a:xfrm>
          <a:prstGeom prst="rect">
            <a:avLst/>
          </a:prstGeom>
          <a:noFill/>
        </p:spPr>
        <p:txBody>
          <a:bodyPr wrap="none" rtlCol="0">
            <a:spAutoFit/>
          </a:bodyPr>
          <a:lstStyle/>
          <a:p>
            <a:r>
              <a:rPr lang="en-US" sz="2400" dirty="0">
                <a:solidFill>
                  <a:schemeClr val="bg1"/>
                </a:solidFill>
              </a:rPr>
              <a:t>Solution 3: a moderator assigns speaking rights</a:t>
            </a:r>
            <a:endParaRPr lang="en-CH" sz="2400" dirty="0">
              <a:solidFill>
                <a:schemeClr val="bg1"/>
              </a:solidFill>
            </a:endParaRPr>
          </a:p>
        </p:txBody>
      </p:sp>
      <p:pic>
        <p:nvPicPr>
          <p:cNvPr id="4" name="Picture 3">
            <a:extLst>
              <a:ext uri="{FF2B5EF4-FFF2-40B4-BE49-F238E27FC236}">
                <a16:creationId xmlns:a16="http://schemas.microsoft.com/office/drawing/2014/main" id="{4F887D89-B46D-F327-34D1-58AB29CFB852}"/>
              </a:ext>
            </a:extLst>
          </p:cNvPr>
          <p:cNvPicPr>
            <a:picLocks noChangeAspect="1"/>
          </p:cNvPicPr>
          <p:nvPr/>
        </p:nvPicPr>
        <p:blipFill>
          <a:blip r:embed="rId4"/>
          <a:stretch>
            <a:fillRect/>
          </a:stretch>
        </p:blipFill>
        <p:spPr>
          <a:xfrm>
            <a:off x="9495110" y="3423349"/>
            <a:ext cx="1489166" cy="1469571"/>
          </a:xfrm>
          <a:prstGeom prst="rect">
            <a:avLst/>
          </a:prstGeom>
        </p:spPr>
      </p:pic>
      <p:pic>
        <p:nvPicPr>
          <p:cNvPr id="12" name="Picture 11">
            <a:extLst>
              <a:ext uri="{FF2B5EF4-FFF2-40B4-BE49-F238E27FC236}">
                <a16:creationId xmlns:a16="http://schemas.microsoft.com/office/drawing/2014/main" id="{BC5DF7B0-3625-862E-4363-9C980DBD295F}"/>
              </a:ext>
            </a:extLst>
          </p:cNvPr>
          <p:cNvPicPr>
            <a:picLocks noChangeAspect="1"/>
          </p:cNvPicPr>
          <p:nvPr/>
        </p:nvPicPr>
        <p:blipFill>
          <a:blip r:embed="rId5"/>
          <a:stretch>
            <a:fillRect/>
          </a:stretch>
        </p:blipFill>
        <p:spPr>
          <a:xfrm>
            <a:off x="1790254" y="2228098"/>
            <a:ext cx="1332411" cy="1332411"/>
          </a:xfrm>
          <a:prstGeom prst="rect">
            <a:avLst/>
          </a:prstGeom>
        </p:spPr>
      </p:pic>
      <p:pic>
        <p:nvPicPr>
          <p:cNvPr id="14" name="Picture 13">
            <a:extLst>
              <a:ext uri="{FF2B5EF4-FFF2-40B4-BE49-F238E27FC236}">
                <a16:creationId xmlns:a16="http://schemas.microsoft.com/office/drawing/2014/main" id="{A657A6B8-2F79-BC97-BFDA-CB4BA27DE624}"/>
              </a:ext>
            </a:extLst>
          </p:cNvPr>
          <p:cNvPicPr>
            <a:picLocks noChangeAspect="1"/>
          </p:cNvPicPr>
          <p:nvPr/>
        </p:nvPicPr>
        <p:blipFill>
          <a:blip r:embed="rId5"/>
          <a:stretch>
            <a:fillRect/>
          </a:stretch>
        </p:blipFill>
        <p:spPr>
          <a:xfrm>
            <a:off x="3734470" y="3560509"/>
            <a:ext cx="1332411" cy="1332411"/>
          </a:xfrm>
          <a:prstGeom prst="rect">
            <a:avLst/>
          </a:prstGeom>
        </p:spPr>
      </p:pic>
      <p:pic>
        <p:nvPicPr>
          <p:cNvPr id="15" name="Picture 14">
            <a:extLst>
              <a:ext uri="{FF2B5EF4-FFF2-40B4-BE49-F238E27FC236}">
                <a16:creationId xmlns:a16="http://schemas.microsoft.com/office/drawing/2014/main" id="{378F9EBA-2E0A-83A5-7831-1AD8CE74BB80}"/>
              </a:ext>
            </a:extLst>
          </p:cNvPr>
          <p:cNvPicPr>
            <a:picLocks noChangeAspect="1"/>
          </p:cNvPicPr>
          <p:nvPr/>
        </p:nvPicPr>
        <p:blipFill>
          <a:blip r:embed="rId5"/>
          <a:stretch>
            <a:fillRect/>
          </a:stretch>
        </p:blipFill>
        <p:spPr>
          <a:xfrm>
            <a:off x="5246638" y="2228098"/>
            <a:ext cx="1332411" cy="1332411"/>
          </a:xfrm>
          <a:prstGeom prst="rect">
            <a:avLst/>
          </a:prstGeom>
        </p:spPr>
      </p:pic>
      <p:pic>
        <p:nvPicPr>
          <p:cNvPr id="16" name="Picture 15">
            <a:extLst>
              <a:ext uri="{FF2B5EF4-FFF2-40B4-BE49-F238E27FC236}">
                <a16:creationId xmlns:a16="http://schemas.microsoft.com/office/drawing/2014/main" id="{5D5CD073-9FDD-3858-DEC4-8D60C7B58686}"/>
              </a:ext>
            </a:extLst>
          </p:cNvPr>
          <p:cNvPicPr>
            <a:picLocks noChangeAspect="1"/>
          </p:cNvPicPr>
          <p:nvPr/>
        </p:nvPicPr>
        <p:blipFill>
          <a:blip r:embed="rId5"/>
          <a:stretch>
            <a:fillRect/>
          </a:stretch>
        </p:blipFill>
        <p:spPr>
          <a:xfrm>
            <a:off x="7575397" y="2611778"/>
            <a:ext cx="1332411" cy="1332411"/>
          </a:xfrm>
          <a:prstGeom prst="rect">
            <a:avLst/>
          </a:prstGeom>
        </p:spPr>
      </p:pic>
      <p:sp>
        <p:nvSpPr>
          <p:cNvPr id="17" name="Arrow: Right 16">
            <a:extLst>
              <a:ext uri="{FF2B5EF4-FFF2-40B4-BE49-F238E27FC236}">
                <a16:creationId xmlns:a16="http://schemas.microsoft.com/office/drawing/2014/main" id="{70450FBC-306B-A75F-14B0-1492C8DD637E}"/>
              </a:ext>
            </a:extLst>
          </p:cNvPr>
          <p:cNvSpPr/>
          <p:nvPr/>
        </p:nvSpPr>
        <p:spPr bwMode="auto">
          <a:xfrm rot="12409428">
            <a:off x="8618352" y="3523095"/>
            <a:ext cx="936104" cy="377648"/>
          </a:xfrm>
          <a:prstGeom prst="rightArrow">
            <a:avLst/>
          </a:prstGeom>
          <a:solidFill>
            <a:schemeClr val="accent1"/>
          </a:solidFill>
          <a:ln w="3810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CH" sz="14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19468970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A19AA9E-7FB8-6367-59BA-7C64C72ACE7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9242C3C-E18E-D36F-DF75-3C8B23A3F65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E859F3F-6117-CDD5-5853-728C497E5B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10D72D8B-16CD-F9ED-DE35-143C5AE561B7}"/>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1DA97E47-09FA-A873-AC1D-4D1FF6C41D65}"/>
              </a:ext>
            </a:extLst>
          </p:cNvPr>
          <p:cNvSpPr>
            <a:spLocks noGrp="1"/>
          </p:cNvSpPr>
          <p:nvPr>
            <p:ph type="title"/>
          </p:nvPr>
        </p:nvSpPr>
        <p:spPr>
          <a:xfrm>
            <a:off x="1141413" y="618518"/>
            <a:ext cx="9905998" cy="626082"/>
          </a:xfrm>
        </p:spPr>
        <p:txBody>
          <a:bodyPr>
            <a:normAutofit/>
          </a:bodyPr>
          <a:lstStyle/>
          <a:p>
            <a:r>
              <a:rPr lang="en-GB" b="0" i="0" u="none" strike="noStrike" dirty="0">
                <a:solidFill>
                  <a:srgbClr val="10171E"/>
                </a:solidFill>
                <a:effectLst/>
                <a:latin typeface="NOVA FLAT" panose="020C0504020404060204" pitchFamily="34" charset="77"/>
              </a:rPr>
              <a:t>Metaphor: ISSUES WITH Video Conferences</a:t>
            </a:r>
            <a:endParaRPr lang="en-DK" dirty="0">
              <a:solidFill>
                <a:srgbClr val="10171E"/>
              </a:solidFill>
              <a:latin typeface="NOVA FLAT" panose="020C0504020404060204" pitchFamily="34" charset="77"/>
            </a:endParaRPr>
          </a:p>
        </p:txBody>
      </p:sp>
      <p:sp>
        <p:nvSpPr>
          <p:cNvPr id="6" name="Content Placeholder 5">
            <a:extLst>
              <a:ext uri="{FF2B5EF4-FFF2-40B4-BE49-F238E27FC236}">
                <a16:creationId xmlns:a16="http://schemas.microsoft.com/office/drawing/2014/main" id="{0B6E6977-8E26-E711-EC1B-D673AA9EBC43}"/>
              </a:ext>
            </a:extLst>
          </p:cNvPr>
          <p:cNvSpPr>
            <a:spLocks noGrp="1"/>
          </p:cNvSpPr>
          <p:nvPr>
            <p:ph sz="half" idx="1"/>
          </p:nvPr>
        </p:nvSpPr>
        <p:spPr>
          <a:xfrm>
            <a:off x="1141410" y="1600200"/>
            <a:ext cx="4878389" cy="4191000"/>
          </a:xfrm>
        </p:spPr>
        <p:txBody>
          <a:bodyPr>
            <a:normAutofit/>
          </a:bodyPr>
          <a:lstStyle/>
          <a:p>
            <a:pPr marL="0" indent="0">
              <a:buNone/>
            </a:pPr>
            <a:r>
              <a:rPr lang="en-US" sz="2400" b="1" dirty="0">
                <a:solidFill>
                  <a:schemeClr val="bg1"/>
                </a:solidFill>
              </a:rPr>
              <a:t>Requirements for data races </a:t>
            </a:r>
            <a:endParaRPr lang="en-US" sz="1200" b="1" dirty="0">
              <a:solidFill>
                <a:schemeClr val="bg1"/>
              </a:solidFill>
            </a:endParaRPr>
          </a:p>
          <a:p>
            <a:pPr marL="457200" indent="-457200">
              <a:buFont typeface="+mj-lt"/>
              <a:buAutoNum type="arabicPeriod"/>
            </a:pPr>
            <a:r>
              <a:rPr lang="en-US" sz="2400" b="1" dirty="0">
                <a:solidFill>
                  <a:schemeClr val="bg1"/>
                </a:solidFill>
              </a:rPr>
              <a:t>aliasing</a:t>
            </a:r>
            <a:endParaRPr lang="en-US" sz="1200" b="1" dirty="0">
              <a:solidFill>
                <a:schemeClr val="bg1"/>
              </a:solidFill>
            </a:endParaRPr>
          </a:p>
          <a:p>
            <a:pPr marL="457200" indent="-457200">
              <a:buFont typeface="+mj-lt"/>
              <a:buAutoNum type="arabicPeriod"/>
            </a:pPr>
            <a:r>
              <a:rPr lang="en-US" sz="2400" b="1" dirty="0">
                <a:solidFill>
                  <a:schemeClr val="bg1"/>
                </a:solidFill>
              </a:rPr>
              <a:t>mutation</a:t>
            </a:r>
            <a:endParaRPr lang="en-US" sz="1200" b="1" dirty="0">
              <a:solidFill>
                <a:schemeClr val="bg1"/>
              </a:solidFill>
            </a:endParaRPr>
          </a:p>
          <a:p>
            <a:pPr marL="457200" indent="-457200">
              <a:buFont typeface="+mj-lt"/>
              <a:buAutoNum type="arabicPeriod"/>
            </a:pPr>
            <a:r>
              <a:rPr lang="en-US" sz="2400" b="1" dirty="0">
                <a:solidFill>
                  <a:schemeClr val="bg1"/>
                </a:solidFill>
              </a:rPr>
              <a:t>lack of synchronization</a:t>
            </a:r>
          </a:p>
        </p:txBody>
      </p:sp>
      <p:sp>
        <p:nvSpPr>
          <p:cNvPr id="7" name="Content Placeholder 6">
            <a:extLst>
              <a:ext uri="{FF2B5EF4-FFF2-40B4-BE49-F238E27FC236}">
                <a16:creationId xmlns:a16="http://schemas.microsoft.com/office/drawing/2014/main" id="{389B72A1-8589-7B16-BB09-A3C03D223861}"/>
              </a:ext>
            </a:extLst>
          </p:cNvPr>
          <p:cNvSpPr>
            <a:spLocks noGrp="1"/>
          </p:cNvSpPr>
          <p:nvPr>
            <p:ph sz="half" idx="2"/>
          </p:nvPr>
        </p:nvSpPr>
        <p:spPr>
          <a:xfrm>
            <a:off x="6172200" y="1600200"/>
            <a:ext cx="4875211" cy="4191000"/>
          </a:xfrm>
        </p:spPr>
        <p:txBody>
          <a:bodyPr>
            <a:normAutofit/>
          </a:bodyPr>
          <a:lstStyle/>
          <a:p>
            <a:pPr marL="0" indent="0">
              <a:buNone/>
            </a:pPr>
            <a:r>
              <a:rPr lang="en-US" b="1" dirty="0">
                <a:solidFill>
                  <a:schemeClr val="bg1"/>
                </a:solidFill>
              </a:rPr>
              <a:t>in video conferences</a:t>
            </a:r>
            <a:endParaRPr lang="en-US" sz="1200" dirty="0">
              <a:solidFill>
                <a:schemeClr val="bg1"/>
              </a:solidFill>
            </a:endParaRPr>
          </a:p>
          <a:p>
            <a:pPr marL="0" indent="0">
              <a:buNone/>
            </a:pPr>
            <a:r>
              <a:rPr lang="en-US" dirty="0">
                <a:solidFill>
                  <a:schemeClr val="bg1"/>
                </a:solidFill>
              </a:rPr>
              <a:t>many agents use the same channel</a:t>
            </a:r>
            <a:endParaRPr lang="en-US" sz="1200" dirty="0">
              <a:solidFill>
                <a:schemeClr val="bg1"/>
              </a:solidFill>
            </a:endParaRPr>
          </a:p>
          <a:p>
            <a:pPr marL="0" indent="0">
              <a:buNone/>
            </a:pPr>
            <a:r>
              <a:rPr lang="en-US" dirty="0">
                <a:solidFill>
                  <a:schemeClr val="bg1"/>
                </a:solidFill>
              </a:rPr>
              <a:t>and all can speak</a:t>
            </a:r>
            <a:endParaRPr lang="en-US" sz="1200" dirty="0">
              <a:solidFill>
                <a:schemeClr val="bg1"/>
              </a:solidFill>
            </a:endParaRPr>
          </a:p>
          <a:p>
            <a:pPr marL="0" indent="0">
              <a:buNone/>
            </a:pPr>
            <a:r>
              <a:rPr lang="en-US" dirty="0">
                <a:solidFill>
                  <a:schemeClr val="bg1"/>
                </a:solidFill>
              </a:rPr>
              <a:t>and there is no moderator</a:t>
            </a:r>
          </a:p>
          <a:p>
            <a:pPr marL="0" indent="0">
              <a:buNone/>
            </a:pPr>
            <a:endParaRPr lang="en-US" dirty="0">
              <a:solidFill>
                <a:schemeClr val="bg1"/>
              </a:solidFill>
            </a:endParaRPr>
          </a:p>
          <a:p>
            <a:pPr marL="0" indent="0">
              <a:buNone/>
            </a:pPr>
            <a:endParaRPr lang="en-CH" dirty="0">
              <a:solidFill>
                <a:schemeClr val="bg1"/>
              </a:solidFill>
            </a:endParaRPr>
          </a:p>
        </p:txBody>
      </p:sp>
      <p:sp>
        <p:nvSpPr>
          <p:cNvPr id="8" name="Rectangle 7">
            <a:extLst>
              <a:ext uri="{FF2B5EF4-FFF2-40B4-BE49-F238E27FC236}">
                <a16:creationId xmlns:a16="http://schemas.microsoft.com/office/drawing/2014/main" id="{AA542754-61D4-EF53-766F-4B1988BEF725}"/>
              </a:ext>
            </a:extLst>
          </p:cNvPr>
          <p:cNvSpPr/>
          <p:nvPr/>
        </p:nvSpPr>
        <p:spPr bwMode="auto">
          <a:xfrm>
            <a:off x="1555303" y="4328905"/>
            <a:ext cx="8928992" cy="728391"/>
          </a:xfrm>
          <a:prstGeom prst="rect">
            <a:avLst/>
          </a:prstGeom>
          <a:solidFill>
            <a:srgbClr val="F2F2F2"/>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en-US" sz="2400" b="1" dirty="0">
                <a:solidFill>
                  <a:schemeClr val="bg1"/>
                </a:solidFill>
              </a:rPr>
              <a:t>Solution: </a:t>
            </a:r>
            <a:r>
              <a:rPr lang="en-US" sz="2400" dirty="0">
                <a:solidFill>
                  <a:schemeClr val="bg1"/>
                </a:solidFill>
              </a:rPr>
              <a:t>prevent that all three requirements hold at the same time</a:t>
            </a:r>
            <a:endParaRPr lang="en-CH" sz="2400" dirty="0">
              <a:solidFill>
                <a:schemeClr val="bg1"/>
              </a:solidFill>
            </a:endParaRPr>
          </a:p>
        </p:txBody>
      </p:sp>
    </p:spTree>
    <p:extLst>
      <p:ext uri="{BB962C8B-B14F-4D97-AF65-F5344CB8AC3E}">
        <p14:creationId xmlns:p14="http://schemas.microsoft.com/office/powerpoint/2010/main" val="2729728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0322ED8-30C2-AF22-9E2C-209F1144668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60109-3605-7AE3-4518-CC508A102B8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D9798BD2-C962-6C8E-B48A-F0147FB42C5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36407D54-23A4-7A96-E797-0CEE6807B966}"/>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ECAD1772-7245-28E0-C80A-05928B785A1F}"/>
              </a:ext>
            </a:extLst>
          </p:cNvPr>
          <p:cNvSpPr>
            <a:spLocks noGrp="1"/>
          </p:cNvSpPr>
          <p:nvPr>
            <p:ph type="title"/>
          </p:nvPr>
        </p:nvSpPr>
        <p:spPr>
          <a:xfrm>
            <a:off x="1141413" y="618518"/>
            <a:ext cx="9905998" cy="626082"/>
          </a:xfrm>
        </p:spPr>
        <p:txBody>
          <a:bodyPr>
            <a:normAutofit/>
          </a:bodyPr>
          <a:lstStyle/>
          <a:p>
            <a:r>
              <a:rPr lang="en-GB" b="0" i="0" u="none" strike="noStrike" dirty="0">
                <a:solidFill>
                  <a:srgbClr val="10171E"/>
                </a:solidFill>
                <a:effectLst/>
                <a:latin typeface="NOVA FLAT" panose="020C0504020404060204" pitchFamily="34" charset="77"/>
              </a:rPr>
              <a:t>How Rust Prevents Memory Safety Issues</a:t>
            </a:r>
            <a:endParaRPr lang="en-DK" dirty="0">
              <a:solidFill>
                <a:srgbClr val="10171E"/>
              </a:solidFill>
              <a:latin typeface="NOVA FLAT" panose="020C0504020404060204" pitchFamily="34" charset="77"/>
            </a:endParaRPr>
          </a:p>
        </p:txBody>
      </p:sp>
      <p:sp>
        <p:nvSpPr>
          <p:cNvPr id="6" name="Content Placeholder 5">
            <a:extLst>
              <a:ext uri="{FF2B5EF4-FFF2-40B4-BE49-F238E27FC236}">
                <a16:creationId xmlns:a16="http://schemas.microsoft.com/office/drawing/2014/main" id="{06FDC6E8-84E2-C773-31A1-A6E581F5414E}"/>
              </a:ext>
            </a:extLst>
          </p:cNvPr>
          <p:cNvSpPr>
            <a:spLocks noGrp="1"/>
          </p:cNvSpPr>
          <p:nvPr>
            <p:ph sz="half" idx="1"/>
          </p:nvPr>
        </p:nvSpPr>
        <p:spPr>
          <a:xfrm>
            <a:off x="1141410" y="1600200"/>
            <a:ext cx="4878389" cy="4191000"/>
          </a:xfrm>
        </p:spPr>
        <p:txBody>
          <a:bodyPr>
            <a:normAutofit/>
          </a:bodyPr>
          <a:lstStyle/>
          <a:p>
            <a:pPr marL="0" indent="0">
              <a:buNone/>
            </a:pPr>
            <a:r>
              <a:rPr lang="en-US" sz="2400" b="1" dirty="0">
                <a:solidFill>
                  <a:schemeClr val="bg1"/>
                </a:solidFill>
              </a:rPr>
              <a:t>Requirements for data races </a:t>
            </a:r>
            <a:endParaRPr lang="en-US" sz="1200" b="1" dirty="0">
              <a:solidFill>
                <a:schemeClr val="bg1"/>
              </a:solidFill>
            </a:endParaRPr>
          </a:p>
          <a:p>
            <a:pPr marL="457200" indent="-457200">
              <a:buFont typeface="+mj-lt"/>
              <a:buAutoNum type="arabicPeriod"/>
            </a:pPr>
            <a:r>
              <a:rPr lang="en-US" sz="2400" b="1" dirty="0">
                <a:solidFill>
                  <a:schemeClr val="bg1"/>
                </a:solidFill>
              </a:rPr>
              <a:t>aliasing</a:t>
            </a:r>
            <a:endParaRPr lang="en-US" sz="1200" b="1" dirty="0">
              <a:solidFill>
                <a:schemeClr val="bg1"/>
              </a:solidFill>
            </a:endParaRPr>
          </a:p>
          <a:p>
            <a:pPr marL="457200" indent="-457200">
              <a:buFont typeface="+mj-lt"/>
              <a:buAutoNum type="arabicPeriod"/>
            </a:pPr>
            <a:r>
              <a:rPr lang="en-US" sz="2400" b="1" dirty="0">
                <a:solidFill>
                  <a:schemeClr val="bg1"/>
                </a:solidFill>
              </a:rPr>
              <a:t>mutation</a:t>
            </a:r>
            <a:endParaRPr lang="en-US" sz="1200" b="1" dirty="0">
              <a:solidFill>
                <a:schemeClr val="bg1"/>
              </a:solidFill>
            </a:endParaRPr>
          </a:p>
          <a:p>
            <a:pPr marL="457200" indent="-457200">
              <a:buFont typeface="+mj-lt"/>
              <a:buAutoNum type="arabicPeriod"/>
            </a:pPr>
            <a:r>
              <a:rPr lang="en-US" sz="2400" b="1" dirty="0">
                <a:solidFill>
                  <a:schemeClr val="bg1"/>
                </a:solidFill>
              </a:rPr>
              <a:t>lack of synchronization</a:t>
            </a:r>
          </a:p>
        </p:txBody>
      </p:sp>
      <p:sp>
        <p:nvSpPr>
          <p:cNvPr id="4" name="Content Placeholder 3">
            <a:extLst>
              <a:ext uri="{FF2B5EF4-FFF2-40B4-BE49-F238E27FC236}">
                <a16:creationId xmlns:a16="http://schemas.microsoft.com/office/drawing/2014/main" id="{8E9A67A5-C46C-F5D9-CFE2-733387D1D8C9}"/>
              </a:ext>
            </a:extLst>
          </p:cNvPr>
          <p:cNvSpPr>
            <a:spLocks noGrp="1"/>
          </p:cNvSpPr>
          <p:nvPr>
            <p:ph sz="half" idx="2"/>
          </p:nvPr>
        </p:nvSpPr>
        <p:spPr>
          <a:xfrm>
            <a:off x="6172200" y="2154236"/>
            <a:ext cx="4875211" cy="1490664"/>
          </a:xfrm>
        </p:spPr>
        <p:txBody>
          <a:bodyPr/>
          <a:lstStyle/>
          <a:p>
            <a:pPr marL="0" indent="0">
              <a:buNone/>
            </a:pPr>
            <a:r>
              <a:rPr lang="en-US" dirty="0">
                <a:solidFill>
                  <a:schemeClr val="bg1"/>
                </a:solidFill>
              </a:rPr>
              <a:t>Data races and many memory safety issues can only arise if these three conditions are met</a:t>
            </a:r>
            <a:endParaRPr lang="en-CH" dirty="0">
              <a:solidFill>
                <a:schemeClr val="bg1"/>
              </a:solidFill>
            </a:endParaRPr>
          </a:p>
        </p:txBody>
      </p:sp>
      <p:sp>
        <p:nvSpPr>
          <p:cNvPr id="5" name="Rectangle 4">
            <a:extLst>
              <a:ext uri="{FF2B5EF4-FFF2-40B4-BE49-F238E27FC236}">
                <a16:creationId xmlns:a16="http://schemas.microsoft.com/office/drawing/2014/main" id="{7D6EC8C9-C578-CE6A-9F71-3D0B11BFA37C}"/>
              </a:ext>
            </a:extLst>
          </p:cNvPr>
          <p:cNvSpPr/>
          <p:nvPr/>
        </p:nvSpPr>
        <p:spPr bwMode="auto">
          <a:xfrm>
            <a:off x="2329433" y="4170226"/>
            <a:ext cx="7533134" cy="1430473"/>
          </a:xfrm>
          <a:prstGeom prst="rect">
            <a:avLst/>
          </a:prstGeom>
          <a:solidFill>
            <a:srgbClr val="F2F2F2"/>
          </a:solidFill>
          <a:ln w="38100" cap="flat" cmpd="sng" algn="ctr">
            <a:solidFill>
              <a:srgbClr val="EA92E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en-US" sz="2400" b="1" dirty="0">
                <a:solidFill>
                  <a:schemeClr val="bg1"/>
                </a:solidFill>
              </a:rPr>
              <a:t>Rust’s high-level approach to safety guarantees</a:t>
            </a:r>
          </a:p>
          <a:p>
            <a:pPr marL="457200" indent="-457200">
              <a:buFont typeface="Arial" panose="020B0604020202020204" pitchFamily="34" charset="0"/>
              <a:buChar char="•"/>
            </a:pPr>
            <a:r>
              <a:rPr lang="en-US" sz="2400" dirty="0">
                <a:solidFill>
                  <a:schemeClr val="bg1"/>
                </a:solidFill>
              </a:rPr>
              <a:t>Enforce that there is </a:t>
            </a:r>
            <a:r>
              <a:rPr lang="en-US" sz="2400" i="1" u="sng" dirty="0">
                <a:solidFill>
                  <a:schemeClr val="bg1"/>
                </a:solidFill>
              </a:rPr>
              <a:t>either</a:t>
            </a:r>
            <a:r>
              <a:rPr lang="en-US" sz="2400" dirty="0">
                <a:solidFill>
                  <a:schemeClr val="bg1"/>
                </a:solidFill>
              </a:rPr>
              <a:t> </a:t>
            </a:r>
            <a:r>
              <a:rPr lang="en-US" sz="2400" b="1" dirty="0">
                <a:solidFill>
                  <a:schemeClr val="bg1"/>
                </a:solidFill>
              </a:rPr>
              <a:t>aliasing</a:t>
            </a:r>
            <a:r>
              <a:rPr lang="en-US" sz="2400" dirty="0">
                <a:solidFill>
                  <a:schemeClr val="bg1"/>
                </a:solidFill>
              </a:rPr>
              <a:t> </a:t>
            </a:r>
            <a:r>
              <a:rPr lang="en-US" sz="2400" i="1" dirty="0">
                <a:solidFill>
                  <a:schemeClr val="bg1"/>
                </a:solidFill>
              </a:rPr>
              <a:t>or</a:t>
            </a:r>
            <a:r>
              <a:rPr lang="en-US" sz="2400" dirty="0">
                <a:solidFill>
                  <a:schemeClr val="bg1"/>
                </a:solidFill>
              </a:rPr>
              <a:t> </a:t>
            </a:r>
            <a:r>
              <a:rPr lang="en-US" sz="2400" b="1" dirty="0">
                <a:solidFill>
                  <a:schemeClr val="bg1"/>
                </a:solidFill>
              </a:rPr>
              <a:t>mutation</a:t>
            </a:r>
          </a:p>
          <a:p>
            <a:pPr marL="457200" indent="-457200">
              <a:buFont typeface="Arial" panose="020B0604020202020204" pitchFamily="34" charset="0"/>
              <a:buChar char="•"/>
            </a:pPr>
            <a:r>
              <a:rPr lang="en-US" sz="2400" dirty="0">
                <a:solidFill>
                  <a:schemeClr val="bg1"/>
                </a:solidFill>
              </a:rPr>
              <a:t>Require </a:t>
            </a:r>
            <a:r>
              <a:rPr lang="en-US" sz="2400" b="1" dirty="0">
                <a:solidFill>
                  <a:schemeClr val="bg1"/>
                </a:solidFill>
              </a:rPr>
              <a:t>synchronization</a:t>
            </a:r>
            <a:r>
              <a:rPr lang="en-US" sz="2400" dirty="0">
                <a:solidFill>
                  <a:schemeClr val="bg1"/>
                </a:solidFill>
              </a:rPr>
              <a:t> for exceptions</a:t>
            </a:r>
            <a:endParaRPr lang="en-CH" sz="2400" dirty="0">
              <a:solidFill>
                <a:schemeClr val="bg1"/>
              </a:solidFill>
            </a:endParaRPr>
          </a:p>
        </p:txBody>
      </p:sp>
    </p:spTree>
    <p:extLst>
      <p:ext uri="{BB962C8B-B14F-4D97-AF65-F5344CB8AC3E}">
        <p14:creationId xmlns:p14="http://schemas.microsoft.com/office/powerpoint/2010/main" val="3123342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FC493-BFE8-D860-BA67-0DCC18DDB49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5FDC6C-8FCD-F306-DDE2-784891A7969D}"/>
              </a:ext>
            </a:extLst>
          </p:cNvPr>
          <p:cNvSpPr>
            <a:spLocks noGrp="1"/>
          </p:cNvSpPr>
          <p:nvPr>
            <p:ph type="title"/>
          </p:nvPr>
        </p:nvSpPr>
        <p:spPr/>
        <p:txBody>
          <a:bodyPr/>
          <a:lstStyle/>
          <a:p>
            <a:r>
              <a:rPr lang="en-US" dirty="0"/>
              <a:t>2. Memory Basics</a:t>
            </a:r>
            <a:endParaRPr lang="en-CH" dirty="0"/>
          </a:p>
        </p:txBody>
      </p:sp>
      <p:sp>
        <p:nvSpPr>
          <p:cNvPr id="5" name="Text Placeholder 4">
            <a:extLst>
              <a:ext uri="{FF2B5EF4-FFF2-40B4-BE49-F238E27FC236}">
                <a16:creationId xmlns:a16="http://schemas.microsoft.com/office/drawing/2014/main" id="{4D5240EA-31B0-7F60-1B5C-453F4EBD4F1B}"/>
              </a:ext>
            </a:extLst>
          </p:cNvPr>
          <p:cNvSpPr>
            <a:spLocks noGrp="1"/>
          </p:cNvSpPr>
          <p:nvPr>
            <p:ph type="body" idx="1"/>
          </p:nvPr>
        </p:nvSpPr>
        <p:spPr/>
        <p:txBody>
          <a:bodyPr/>
          <a:lstStyle/>
          <a:p>
            <a:r>
              <a:rPr lang="en-US" dirty="0"/>
              <a:t>What we need to talk about Ownership, Borrowing, and Lifetimes in Rust</a:t>
            </a:r>
            <a:endParaRPr lang="en-CH" dirty="0"/>
          </a:p>
        </p:txBody>
      </p:sp>
    </p:spTree>
    <p:extLst>
      <p:ext uri="{BB962C8B-B14F-4D97-AF65-F5344CB8AC3E}">
        <p14:creationId xmlns:p14="http://schemas.microsoft.com/office/powerpoint/2010/main" val="3799203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CE4345C-3004-8825-EFFD-D0347260AC6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B6EE6D3-AE47-AD3F-6F9B-277DFBA60D2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71AE324A-7577-8FA1-C8AF-9EBC317782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81B7A13B-F2F7-0A3F-BF04-637769109342}"/>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89153644-58BC-376D-2BFB-4DEBB9227C23}"/>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Terminology</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4AC72018-F5AB-069E-674A-008A2FBA612C}"/>
              </a:ext>
            </a:extLst>
          </p:cNvPr>
          <p:cNvSpPr txBox="1">
            <a:spLocks/>
          </p:cNvSpPr>
          <p:nvPr/>
        </p:nvSpPr>
        <p:spPr>
          <a:xfrm>
            <a:off x="1257649" y="1561034"/>
            <a:ext cx="6273452" cy="453181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lnSpc>
                <a:spcPct val="200000"/>
              </a:lnSpc>
            </a:pPr>
            <a:r>
              <a:rPr lang="en-US" b="1" dirty="0">
                <a:solidFill>
                  <a:schemeClr val="bg1"/>
                </a:solidFill>
              </a:rPr>
              <a:t>Value</a:t>
            </a:r>
            <a:r>
              <a:rPr lang="en-US" dirty="0">
                <a:solidFill>
                  <a:schemeClr val="bg1"/>
                </a:solidFill>
              </a:rPr>
              <a:t>: a </a:t>
            </a:r>
            <a:r>
              <a:rPr lang="en-US" dirty="0">
                <a:solidFill>
                  <a:schemeClr val="bg2">
                    <a:lumMod val="60000"/>
                    <a:lumOff val="40000"/>
                  </a:schemeClr>
                </a:solidFill>
              </a:rPr>
              <a:t>type</a:t>
            </a:r>
            <a:r>
              <a:rPr lang="en-US" dirty="0">
                <a:solidFill>
                  <a:schemeClr val="bg1"/>
                </a:solidFill>
              </a:rPr>
              <a:t> and an </a:t>
            </a:r>
            <a:r>
              <a:rPr lang="en-US" dirty="0">
                <a:solidFill>
                  <a:schemeClr val="accent2">
                    <a:lumMod val="75000"/>
                  </a:schemeClr>
                </a:solidFill>
              </a:rPr>
              <a:t>element</a:t>
            </a:r>
            <a:r>
              <a:rPr lang="en-US" dirty="0">
                <a:solidFill>
                  <a:schemeClr val="bg1"/>
                </a:solidFill>
              </a:rPr>
              <a:t> of that type</a:t>
            </a:r>
          </a:p>
          <a:p>
            <a:pPr>
              <a:lnSpc>
                <a:spcPct val="200000"/>
              </a:lnSpc>
            </a:pPr>
            <a:r>
              <a:rPr lang="en-US" b="1" dirty="0">
                <a:solidFill>
                  <a:schemeClr val="bg1"/>
                </a:solidFill>
              </a:rPr>
              <a:t>Place</a:t>
            </a:r>
            <a:r>
              <a:rPr lang="en-US" dirty="0">
                <a:solidFill>
                  <a:schemeClr val="bg1"/>
                </a:solidFill>
              </a:rPr>
              <a:t>: a location holding the address of a value</a:t>
            </a:r>
          </a:p>
          <a:p>
            <a:pPr>
              <a:lnSpc>
                <a:spcPct val="200000"/>
              </a:lnSpc>
            </a:pPr>
            <a:r>
              <a:rPr lang="en-US" b="1" dirty="0">
                <a:solidFill>
                  <a:schemeClr val="bg1"/>
                </a:solidFill>
              </a:rPr>
              <a:t>Variable</a:t>
            </a:r>
            <a:r>
              <a:rPr lang="en-US" dirty="0">
                <a:solidFill>
                  <a:schemeClr val="bg1"/>
                </a:solidFill>
              </a:rPr>
              <a:t>: a “named slot” for a value</a:t>
            </a:r>
          </a:p>
          <a:p>
            <a:pPr>
              <a:lnSpc>
                <a:spcPct val="200000"/>
              </a:lnSpc>
            </a:pPr>
            <a:r>
              <a:rPr lang="en-US" b="1" dirty="0">
                <a:solidFill>
                  <a:schemeClr val="bg1"/>
                </a:solidFill>
              </a:rPr>
              <a:t>Pointer</a:t>
            </a:r>
            <a:r>
              <a:rPr lang="en-US" dirty="0">
                <a:solidFill>
                  <a:schemeClr val="bg1"/>
                </a:solidFill>
              </a:rPr>
              <a:t>: a value holding the address of a place</a:t>
            </a:r>
          </a:p>
          <a:p>
            <a:pPr>
              <a:lnSpc>
                <a:spcPct val="200000"/>
              </a:lnSpc>
            </a:pPr>
            <a:r>
              <a:rPr lang="en-US" b="1" dirty="0">
                <a:solidFill>
                  <a:schemeClr val="bg1"/>
                </a:solidFill>
              </a:rPr>
              <a:t>Reference</a:t>
            </a:r>
            <a:r>
              <a:rPr lang="en-US" dirty="0">
                <a:solidFill>
                  <a:schemeClr val="bg1"/>
                </a:solidFill>
              </a:rPr>
              <a:t>: a pointer with a specific contract</a:t>
            </a:r>
          </a:p>
          <a:p>
            <a:pPr lvl="1">
              <a:lnSpc>
                <a:spcPct val="100000"/>
              </a:lnSpc>
            </a:pPr>
            <a:r>
              <a:rPr lang="en-US" dirty="0">
                <a:solidFill>
                  <a:schemeClr val="bg1"/>
                </a:solidFill>
              </a:rPr>
              <a:t>here: mutable </a:t>
            </a:r>
            <a:r>
              <a:rPr lang="en-US" dirty="0">
                <a:solidFill>
                  <a:schemeClr val="bg2">
                    <a:lumMod val="60000"/>
                    <a:lumOff val="40000"/>
                  </a:schemeClr>
                </a:solidFill>
                <a:latin typeface="Consolas" panose="020B0609020204030204" pitchFamily="49" charset="0"/>
              </a:rPr>
              <a:t>&amp;mut T</a:t>
            </a:r>
            <a:r>
              <a:rPr lang="en-US" dirty="0">
                <a:solidFill>
                  <a:schemeClr val="bg2">
                    <a:lumMod val="60000"/>
                    <a:lumOff val="40000"/>
                  </a:schemeClr>
                </a:solidFill>
              </a:rPr>
              <a:t> </a:t>
            </a:r>
            <a:r>
              <a:rPr lang="en-US" dirty="0">
                <a:solidFill>
                  <a:schemeClr val="bg1"/>
                </a:solidFill>
              </a:rPr>
              <a:t>and read-only </a:t>
            </a:r>
            <a:r>
              <a:rPr lang="en-US" dirty="0">
                <a:solidFill>
                  <a:schemeClr val="bg2">
                    <a:lumMod val="60000"/>
                    <a:lumOff val="40000"/>
                  </a:schemeClr>
                </a:solidFill>
                <a:latin typeface="Consolas" panose="020B0609020204030204" pitchFamily="49" charset="0"/>
              </a:rPr>
              <a:t>&amp;T</a:t>
            </a:r>
            <a:endParaRPr lang="en-CH" dirty="0">
              <a:solidFill>
                <a:schemeClr val="bg2">
                  <a:lumMod val="60000"/>
                  <a:lumOff val="40000"/>
                </a:schemeClr>
              </a:solidFill>
              <a:latin typeface="Consolas" panose="020B0609020204030204" pitchFamily="49" charset="0"/>
            </a:endParaRPr>
          </a:p>
        </p:txBody>
      </p:sp>
      <p:sp>
        <p:nvSpPr>
          <p:cNvPr id="2" name="Rectangle 1">
            <a:extLst>
              <a:ext uri="{FF2B5EF4-FFF2-40B4-BE49-F238E27FC236}">
                <a16:creationId xmlns:a16="http://schemas.microsoft.com/office/drawing/2014/main" id="{DBFA3E24-37E5-DAB4-41E1-A55E194A0E27}"/>
              </a:ext>
            </a:extLst>
          </p:cNvPr>
          <p:cNvSpPr/>
          <p:nvPr/>
        </p:nvSpPr>
        <p:spPr bwMode="auto">
          <a:xfrm>
            <a:off x="6980388" y="1804597"/>
            <a:ext cx="4839146" cy="532203"/>
          </a:xfrm>
          <a:prstGeom prst="rect">
            <a:avLst/>
          </a:prstGeom>
          <a:solidFill>
            <a:srgbClr val="F2F2F2"/>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en-US" sz="2000" dirty="0">
                <a:solidFill>
                  <a:schemeClr val="accent2">
                    <a:lumMod val="75000"/>
                  </a:schemeClr>
                </a:solidFill>
                <a:latin typeface="Consolas" panose="020B0609020204030204" pitchFamily="49" charset="0"/>
                <a:cs typeface="Consolas" panose="020B0609020204030204" pitchFamily="49" charset="0"/>
              </a:rPr>
              <a:t>5</a:t>
            </a: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2">
                    <a:lumMod val="60000"/>
                    <a:lumOff val="40000"/>
                  </a:schemeClr>
                </a:solidFill>
                <a:latin typeface="Consolas" panose="020B0609020204030204" pitchFamily="49" charset="0"/>
                <a:cs typeface="Consolas" panose="020B0609020204030204" pitchFamily="49" charset="0"/>
              </a:rPr>
              <a:t>u8</a:t>
            </a:r>
            <a:r>
              <a:rPr lang="en-US" sz="2000" dirty="0">
                <a:solidFill>
                  <a:schemeClr val="bg1"/>
                </a:solidFill>
                <a:latin typeface="Consolas" panose="020B0609020204030204" pitchFamily="49" charset="0"/>
                <a:cs typeface="Consolas" panose="020B0609020204030204" pitchFamily="49" charset="0"/>
              </a:rPr>
              <a:t>, </a:t>
            </a:r>
            <a:r>
              <a:rPr lang="en-US" sz="2000" dirty="0">
                <a:solidFill>
                  <a:schemeClr val="accent2">
                    <a:lumMod val="75000"/>
                  </a:schemeClr>
                </a:solidFill>
                <a:latin typeface="Consolas" panose="020B0609020204030204" pitchFamily="49" charset="0"/>
                <a:cs typeface="Consolas" panose="020B0609020204030204" pitchFamily="49" charset="0"/>
              </a:rPr>
              <a:t>17</a:t>
            </a: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2">
                    <a:lumMod val="60000"/>
                    <a:lumOff val="40000"/>
                  </a:schemeClr>
                </a:solidFill>
                <a:latin typeface="Consolas" panose="020B0609020204030204" pitchFamily="49" charset="0"/>
                <a:cs typeface="Consolas" panose="020B0609020204030204" pitchFamily="49" charset="0"/>
              </a:rPr>
              <a:t>i32</a:t>
            </a:r>
            <a:r>
              <a:rPr lang="en-US" sz="2000" dirty="0">
                <a:solidFill>
                  <a:schemeClr val="bg1"/>
                </a:solidFill>
                <a:latin typeface="Consolas" panose="020B0609020204030204" pitchFamily="49" charset="0"/>
                <a:cs typeface="Consolas" panose="020B0609020204030204" pitchFamily="49" charset="0"/>
              </a:rPr>
              <a:t>, </a:t>
            </a:r>
            <a:r>
              <a:rPr lang="en-US" sz="2000" dirty="0">
                <a:solidFill>
                  <a:schemeClr val="accent2">
                    <a:lumMod val="75000"/>
                  </a:schemeClr>
                </a:solidFill>
                <a:latin typeface="Consolas" panose="020B0609020204030204" pitchFamily="49" charset="0"/>
                <a:cs typeface="Consolas" panose="020B0609020204030204" pitchFamily="49" charset="0"/>
              </a:rPr>
              <a:t>1.4</a:t>
            </a: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2">
                    <a:lumMod val="60000"/>
                    <a:lumOff val="40000"/>
                  </a:schemeClr>
                </a:solidFill>
                <a:latin typeface="Consolas" panose="020B0609020204030204" pitchFamily="49" charset="0"/>
                <a:cs typeface="Consolas" panose="020B0609020204030204" pitchFamily="49" charset="0"/>
              </a:rPr>
              <a:t>f64</a:t>
            </a:r>
            <a:r>
              <a:rPr lang="en-US" sz="2000" dirty="0">
                <a:solidFill>
                  <a:schemeClr val="bg1"/>
                </a:solidFill>
                <a:latin typeface="Consolas" panose="020B0609020204030204" pitchFamily="49" charset="0"/>
                <a:cs typeface="Consolas" panose="020B0609020204030204" pitchFamily="49" charset="0"/>
              </a:rPr>
              <a:t>, </a:t>
            </a:r>
            <a:r>
              <a:rPr lang="en-US" sz="2000" dirty="0">
                <a:solidFill>
                  <a:schemeClr val="accent2">
                    <a:lumMod val="75000"/>
                  </a:schemeClr>
                </a:solidFill>
                <a:latin typeface="Consolas" panose="020B0609020204030204" pitchFamily="49" charset="0"/>
                <a:cs typeface="Consolas" panose="020B0609020204030204" pitchFamily="49" charset="0"/>
              </a:rPr>
              <a:t>“</a:t>
            </a:r>
            <a:r>
              <a:rPr lang="en-US" sz="2000" dirty="0" err="1">
                <a:solidFill>
                  <a:schemeClr val="accent2">
                    <a:lumMod val="75000"/>
                  </a:schemeClr>
                </a:solidFill>
                <a:latin typeface="Consolas" panose="020B0609020204030204" pitchFamily="49" charset="0"/>
                <a:cs typeface="Consolas" panose="020B0609020204030204" pitchFamily="49" charset="0"/>
              </a:rPr>
              <a:t>hej</a:t>
            </a:r>
            <a:r>
              <a:rPr lang="en-US" sz="2000" dirty="0">
                <a:solidFill>
                  <a:schemeClr val="accent2">
                    <a:lumMod val="75000"/>
                  </a:schemeClr>
                </a:solidFill>
                <a:latin typeface="Consolas" panose="020B0609020204030204" pitchFamily="49" charset="0"/>
                <a:cs typeface="Consolas" panose="020B0609020204030204" pitchFamily="49" charset="0"/>
              </a:rPr>
              <a:t>”</a:t>
            </a:r>
            <a:r>
              <a:rPr lang="en-US" sz="2000" dirty="0">
                <a:solidFill>
                  <a:schemeClr val="bg1"/>
                </a:solidFill>
                <a:latin typeface="Consolas" panose="020B0609020204030204" pitchFamily="49" charset="0"/>
                <a:cs typeface="Consolas" panose="020B0609020204030204" pitchFamily="49" charset="0"/>
              </a:rPr>
              <a:t>:</a:t>
            </a:r>
            <a:r>
              <a:rPr lang="en-US" sz="2000" b="1" dirty="0">
                <a:solidFill>
                  <a:schemeClr val="bg2">
                    <a:lumMod val="60000"/>
                    <a:lumOff val="40000"/>
                  </a:schemeClr>
                </a:solidFill>
                <a:latin typeface="Consolas" panose="020B0609020204030204" pitchFamily="49" charset="0"/>
                <a:cs typeface="Consolas" panose="020B0609020204030204" pitchFamily="49" charset="0"/>
              </a:rPr>
              <a:t>&amp;str</a:t>
            </a:r>
            <a:endParaRPr lang="en-US" sz="2000" b="1" dirty="0">
              <a:solidFill>
                <a:schemeClr val="bg2">
                  <a:lumMod val="60000"/>
                  <a:lumOff val="40000"/>
                </a:schemeClr>
              </a:solidFill>
            </a:endParaRPr>
          </a:p>
        </p:txBody>
      </p:sp>
      <p:grpSp>
        <p:nvGrpSpPr>
          <p:cNvPr id="25" name="Group 24">
            <a:extLst>
              <a:ext uri="{FF2B5EF4-FFF2-40B4-BE49-F238E27FC236}">
                <a16:creationId xmlns:a16="http://schemas.microsoft.com/office/drawing/2014/main" id="{B542B890-99B2-009E-7AB6-CD2E04CD93A1}"/>
              </a:ext>
            </a:extLst>
          </p:cNvPr>
          <p:cNvGrpSpPr/>
          <p:nvPr/>
        </p:nvGrpSpPr>
        <p:grpSpPr>
          <a:xfrm>
            <a:off x="7657369" y="4413160"/>
            <a:ext cx="3527896" cy="738654"/>
            <a:chOff x="6791548" y="2924944"/>
            <a:chExt cx="3527896" cy="738654"/>
          </a:xfrm>
          <a:solidFill>
            <a:srgbClr val="FBE9ED"/>
          </a:solidFill>
        </p:grpSpPr>
        <p:sp>
          <p:nvSpPr>
            <p:cNvPr id="26" name="Rectangle 25">
              <a:extLst>
                <a:ext uri="{FF2B5EF4-FFF2-40B4-BE49-F238E27FC236}">
                  <a16:creationId xmlns:a16="http://schemas.microsoft.com/office/drawing/2014/main" id="{83220B96-B371-7C77-DC8A-EBAA4EF5CBF4}"/>
                </a:ext>
              </a:extLst>
            </p:cNvPr>
            <p:cNvSpPr/>
            <p:nvPr/>
          </p:nvSpPr>
          <p:spPr bwMode="auto">
            <a:xfrm>
              <a:off x="6791548" y="2924944"/>
              <a:ext cx="3527896" cy="738654"/>
            </a:xfrm>
            <a:prstGeom prst="rect">
              <a:avLst/>
            </a:prstGeom>
            <a:grp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rial" charset="0"/>
              </a:endParaRPr>
            </a:p>
          </p:txBody>
        </p:sp>
        <p:sp>
          <p:nvSpPr>
            <p:cNvPr id="27" name="Rectangle 26">
              <a:extLst>
                <a:ext uri="{FF2B5EF4-FFF2-40B4-BE49-F238E27FC236}">
                  <a16:creationId xmlns:a16="http://schemas.microsoft.com/office/drawing/2014/main" id="{67559427-29E4-8B19-4026-6ED1393D6C6C}"/>
                </a:ext>
              </a:extLst>
            </p:cNvPr>
            <p:cNvSpPr/>
            <p:nvPr/>
          </p:nvSpPr>
          <p:spPr bwMode="auto">
            <a:xfrm>
              <a:off x="6935564" y="3087534"/>
              <a:ext cx="1080120" cy="432048"/>
            </a:xfrm>
            <a:prstGeom prst="rect">
              <a:avLst/>
            </a:prstGeom>
            <a:solidFill>
              <a:schemeClr val="tx1"/>
            </a:solidFill>
            <a:ln w="38100" cap="flat" cmpd="sng" algn="ctr">
              <a:solidFill>
                <a:schemeClr val="bg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  </a:t>
              </a:r>
              <a:r>
                <a:rPr kumimoji="0" lang="en-DK" sz="1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a:t>
              </a:r>
              <a:r>
                <a:rPr kumimoji="0" lang="en-US" sz="1800" b="1"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&amp;str</a:t>
              </a:r>
              <a:endParaRPr kumimoji="0" lang="en-DK" sz="1800" b="1"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endParaRPr>
            </a:p>
          </p:txBody>
        </p:sp>
      </p:grpSp>
      <p:sp>
        <p:nvSpPr>
          <p:cNvPr id="28" name="Rectangle 27">
            <a:extLst>
              <a:ext uri="{FF2B5EF4-FFF2-40B4-BE49-F238E27FC236}">
                <a16:creationId xmlns:a16="http://schemas.microsoft.com/office/drawing/2014/main" id="{31B3F60A-98D4-4F99-9E2E-DA1B68BF1B5D}"/>
              </a:ext>
            </a:extLst>
          </p:cNvPr>
          <p:cNvSpPr/>
          <p:nvPr/>
        </p:nvSpPr>
        <p:spPr bwMode="auto">
          <a:xfrm>
            <a:off x="9385561" y="4575750"/>
            <a:ext cx="576064" cy="432048"/>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‘h’</a:t>
            </a:r>
            <a:endParaRPr kumimoji="0" lang="en-DK" sz="1800" b="1"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endParaRPr>
          </a:p>
        </p:txBody>
      </p:sp>
      <p:sp>
        <p:nvSpPr>
          <p:cNvPr id="29" name="Rectangle 28">
            <a:extLst>
              <a:ext uri="{FF2B5EF4-FFF2-40B4-BE49-F238E27FC236}">
                <a16:creationId xmlns:a16="http://schemas.microsoft.com/office/drawing/2014/main" id="{38D3E91D-B732-D0B7-C4A2-B59576CAEFD0}"/>
              </a:ext>
            </a:extLst>
          </p:cNvPr>
          <p:cNvSpPr/>
          <p:nvPr/>
        </p:nvSpPr>
        <p:spPr bwMode="auto">
          <a:xfrm>
            <a:off x="9961625" y="4580260"/>
            <a:ext cx="576064" cy="432048"/>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‘e’</a:t>
            </a:r>
            <a:endParaRPr kumimoji="0" lang="en-DK" sz="1800" b="1"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endParaRPr>
          </a:p>
        </p:txBody>
      </p:sp>
      <p:sp>
        <p:nvSpPr>
          <p:cNvPr id="30" name="Rectangle 29">
            <a:extLst>
              <a:ext uri="{FF2B5EF4-FFF2-40B4-BE49-F238E27FC236}">
                <a16:creationId xmlns:a16="http://schemas.microsoft.com/office/drawing/2014/main" id="{B32682B4-32DB-16A3-4CBC-3DB0622733B0}"/>
              </a:ext>
            </a:extLst>
          </p:cNvPr>
          <p:cNvSpPr/>
          <p:nvPr/>
        </p:nvSpPr>
        <p:spPr bwMode="auto">
          <a:xfrm>
            <a:off x="10537689" y="4580260"/>
            <a:ext cx="576064" cy="432048"/>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‘j’</a:t>
            </a:r>
            <a:endParaRPr kumimoji="0" lang="en-DK" sz="1800" b="1"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endParaRPr>
          </a:p>
        </p:txBody>
      </p:sp>
      <p:cxnSp>
        <p:nvCxnSpPr>
          <p:cNvPr id="31" name="Connector: Curved 30">
            <a:extLst>
              <a:ext uri="{FF2B5EF4-FFF2-40B4-BE49-F238E27FC236}">
                <a16:creationId xmlns:a16="http://schemas.microsoft.com/office/drawing/2014/main" id="{E9E34B74-D9EC-BCDA-58DB-69C835AEF562}"/>
              </a:ext>
            </a:extLst>
          </p:cNvPr>
          <p:cNvCxnSpPr>
            <a:endCxn id="28" idx="0"/>
          </p:cNvCxnSpPr>
          <p:nvPr/>
        </p:nvCxnSpPr>
        <p:spPr bwMode="auto">
          <a:xfrm flipV="1">
            <a:off x="7945401" y="4575750"/>
            <a:ext cx="1728192" cy="220534"/>
          </a:xfrm>
          <a:prstGeom prst="curvedConnector4">
            <a:avLst>
              <a:gd name="adj1" fmla="val -3104"/>
              <a:gd name="adj2" fmla="val 203657"/>
            </a:avLst>
          </a:prstGeom>
          <a:solidFill>
            <a:srgbClr val="00CC99"/>
          </a:solidFill>
          <a:ln w="38100" cap="flat" cmpd="sng" algn="ctr">
            <a:solidFill>
              <a:srgbClr val="000000"/>
            </a:solidFill>
            <a:prstDash val="solid"/>
            <a:round/>
            <a:headEnd type="none" w="med" len="med"/>
            <a:tailEnd type="triangle" w="med" len="med"/>
          </a:ln>
          <a:effectLst/>
        </p:spPr>
      </p:cxnSp>
      <p:sp>
        <p:nvSpPr>
          <p:cNvPr id="32" name="Oval 31">
            <a:extLst>
              <a:ext uri="{FF2B5EF4-FFF2-40B4-BE49-F238E27FC236}">
                <a16:creationId xmlns:a16="http://schemas.microsoft.com/office/drawing/2014/main" id="{2CD31098-037D-1C6A-322B-2A1FF1EB94A5}"/>
              </a:ext>
            </a:extLst>
          </p:cNvPr>
          <p:cNvSpPr/>
          <p:nvPr/>
        </p:nvSpPr>
        <p:spPr bwMode="auto">
          <a:xfrm>
            <a:off x="7873393" y="4732996"/>
            <a:ext cx="155489" cy="126576"/>
          </a:xfrm>
          <a:prstGeom prst="ellipse">
            <a:avLst/>
          </a:prstGeom>
          <a:solidFill>
            <a:srgbClr val="0000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Tree>
    <p:extLst>
      <p:ext uri="{BB962C8B-B14F-4D97-AF65-F5344CB8AC3E}">
        <p14:creationId xmlns:p14="http://schemas.microsoft.com/office/powerpoint/2010/main" val="564457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D55E3-5764-3F11-60A9-A39DFD1C8475}"/>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Who is the material for?</a:t>
            </a:r>
            <a:endParaRPr lang="en-DK" dirty="0">
              <a:solidFill>
                <a:srgbClr val="10171E"/>
              </a:solidFill>
              <a:latin typeface="NOVA FLAT" panose="020C0504020404060204" pitchFamily="34" charset="77"/>
            </a:endParaRPr>
          </a:p>
        </p:txBody>
      </p:sp>
      <p:sp>
        <p:nvSpPr>
          <p:cNvPr id="5" name="Content Placeholder 4">
            <a:extLst>
              <a:ext uri="{FF2B5EF4-FFF2-40B4-BE49-F238E27FC236}">
                <a16:creationId xmlns:a16="http://schemas.microsoft.com/office/drawing/2014/main" id="{E8BE547D-3186-2A11-ADD8-AAB9778ECF4E}"/>
              </a:ext>
            </a:extLst>
          </p:cNvPr>
          <p:cNvSpPr>
            <a:spLocks noGrp="1"/>
          </p:cNvSpPr>
          <p:nvPr>
            <p:ph idx="1"/>
          </p:nvPr>
        </p:nvSpPr>
        <p:spPr>
          <a:xfrm>
            <a:off x="1257648" y="1561034"/>
            <a:ext cx="8797312" cy="3953942"/>
          </a:xfrm>
        </p:spPr>
        <p:txBody>
          <a:bodyPr>
            <a:normAutofit lnSpcReduction="10000"/>
          </a:bodyPr>
          <a:lstStyle/>
          <a:p>
            <a:r>
              <a:rPr lang="en-GB" dirty="0">
                <a:solidFill>
                  <a:srgbClr val="0E1217"/>
                </a:solidFill>
                <a:effectLst/>
              </a:rPr>
              <a:t>Students and professionals interested </a:t>
            </a:r>
            <a:r>
              <a:rPr lang="en-GB" dirty="0">
                <a:solidFill>
                  <a:srgbClr val="0E1217"/>
                </a:solidFill>
              </a:rPr>
              <a:t>in methods and tools for eradicating memory safety issues.</a:t>
            </a:r>
            <a:endParaRPr lang="en-GB" dirty="0">
              <a:solidFill>
                <a:srgbClr val="0E1217"/>
              </a:solidFill>
              <a:effectLst/>
            </a:endParaRPr>
          </a:p>
          <a:p>
            <a:r>
              <a:rPr lang="en-GB" dirty="0">
                <a:solidFill>
                  <a:srgbClr val="0E1217"/>
                </a:solidFill>
              </a:rPr>
              <a:t>Managers, software developers, and security professionals interested in evaluating whether they should use Rust in future projects.</a:t>
            </a:r>
            <a:endParaRPr lang="en-GB" dirty="0">
              <a:solidFill>
                <a:srgbClr val="0E1217"/>
              </a:solidFill>
              <a:effectLst/>
            </a:endParaRPr>
          </a:p>
          <a:p>
            <a:r>
              <a:rPr lang="en-GB" dirty="0">
                <a:solidFill>
                  <a:srgbClr val="0E1217"/>
                </a:solidFill>
                <a:effectLst/>
              </a:rPr>
              <a:t>Students and professionals interested </a:t>
            </a:r>
            <a:r>
              <a:rPr lang="en-GB" dirty="0">
                <a:solidFill>
                  <a:srgbClr val="0E1217"/>
                </a:solidFill>
              </a:rPr>
              <a:t>in methods and tools for obtaining functional correctness guarantees on top of memory safety.</a:t>
            </a:r>
            <a:endParaRPr lang="en-GB" dirty="0">
              <a:solidFill>
                <a:srgbClr val="0E1217"/>
              </a:solidFill>
              <a:effectLst/>
            </a:endParaRPr>
          </a:p>
          <a:p>
            <a:r>
              <a:rPr lang="en-GB" dirty="0">
                <a:solidFill>
                  <a:srgbClr val="0E1217"/>
                </a:solidFill>
                <a:effectLst/>
              </a:rPr>
              <a:t>This material is primarily about defensive security, that is, how to guarantee that certain bugs cann</a:t>
            </a:r>
            <a:r>
              <a:rPr lang="en-GB" dirty="0">
                <a:solidFill>
                  <a:srgbClr val="0E1217"/>
                </a:solidFill>
              </a:rPr>
              <a:t>ot happen</a:t>
            </a:r>
            <a:r>
              <a:rPr lang="en-GB" dirty="0">
                <a:solidFill>
                  <a:srgbClr val="0E1217"/>
                </a:solidFill>
                <a:effectLst/>
              </a:rPr>
              <a:t> </a:t>
            </a:r>
          </a:p>
          <a:p>
            <a:endParaRPr lang="en-GB" dirty="0">
              <a:solidFill>
                <a:srgbClr val="0E1217"/>
              </a:solidFill>
              <a:effectLst/>
            </a:endParaRPr>
          </a:p>
        </p:txBody>
      </p:sp>
      <p:pic>
        <p:nvPicPr>
          <p:cNvPr id="8" name="Picture 7">
            <a:extLst>
              <a:ext uri="{FF2B5EF4-FFF2-40B4-BE49-F238E27FC236}">
                <a16:creationId xmlns:a16="http://schemas.microsoft.com/office/drawing/2014/main" id="{5B2AE37D-D6DD-87D1-8354-05FB95C09047}"/>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0054960" y="4777253"/>
            <a:ext cx="2137040" cy="1789771"/>
          </a:xfrm>
          <a:prstGeom prst="rect">
            <a:avLst/>
          </a:prstGeom>
        </p:spPr>
      </p:pic>
    </p:spTree>
    <p:extLst>
      <p:ext uri="{BB962C8B-B14F-4D97-AF65-F5344CB8AC3E}">
        <p14:creationId xmlns:p14="http://schemas.microsoft.com/office/powerpoint/2010/main" val="1229128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A9D74-AB48-2D2F-11D8-7D7A77C5035B}"/>
              </a:ext>
            </a:extLst>
          </p:cNvPr>
          <p:cNvSpPr>
            <a:spLocks noGrp="1"/>
          </p:cNvSpPr>
          <p:nvPr>
            <p:ph type="title"/>
          </p:nvPr>
        </p:nvSpPr>
        <p:spPr/>
        <p:txBody>
          <a:bodyPr/>
          <a:lstStyle/>
          <a:p>
            <a:r>
              <a:rPr lang="en-US" dirty="0"/>
              <a:t>Identify all values, pointers, and variables</a:t>
            </a:r>
            <a:endParaRPr lang="en-CH" dirty="0"/>
          </a:p>
        </p:txBody>
      </p:sp>
      <p:sp>
        <p:nvSpPr>
          <p:cNvPr id="4" name="Rectangle 3">
            <a:extLst>
              <a:ext uri="{FF2B5EF4-FFF2-40B4-BE49-F238E27FC236}">
                <a16:creationId xmlns:a16="http://schemas.microsoft.com/office/drawing/2014/main" id="{A13AB04C-8E8B-E84D-F359-F0DCC4F10BF1}"/>
              </a:ext>
            </a:extLst>
          </p:cNvPr>
          <p:cNvSpPr/>
          <p:nvPr/>
        </p:nvSpPr>
        <p:spPr bwMode="auto">
          <a:xfrm>
            <a:off x="2402619" y="2097088"/>
            <a:ext cx="7383586" cy="343535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algn="l">
              <a:lnSpc>
                <a:spcPct val="150000"/>
              </a:lnSpc>
            </a:pPr>
            <a:r>
              <a:rPr lang="en-US" altLang="en-CH" sz="2400" b="1" dirty="0">
                <a:solidFill>
                  <a:schemeClr val="bg1"/>
                </a:solidFill>
                <a:latin typeface="Consolas" panose="020B0609020204030204" pitchFamily="49" charset="0"/>
                <a:cs typeface="Courier New" panose="02070309020205020404" pitchFamily="49" charset="0"/>
              </a:rPr>
              <a:t>let</a:t>
            </a:r>
            <a:r>
              <a:rPr lang="en-US" altLang="en-CH" sz="2400" dirty="0">
                <a:solidFill>
                  <a:schemeClr val="bg1"/>
                </a:solidFill>
                <a:latin typeface="Consolas" panose="020B0609020204030204" pitchFamily="49" charset="0"/>
                <a:cs typeface="Courier New" panose="02070309020205020404" pitchFamily="49" charset="0"/>
              </a:rPr>
              <a:t> a = 42;</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b = 43;</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c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a:</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 mut </a:t>
            </a:r>
            <a:r>
              <a:rPr lang="en-GB" altLang="en-CH" sz="2400" dirty="0">
                <a:solidFill>
                  <a:schemeClr val="bg1"/>
                </a:solidFill>
                <a:latin typeface="Consolas" panose="020B0609020204030204" pitchFamily="49" charset="0"/>
                <a:cs typeface="Courier New" panose="02070309020205020404" pitchFamily="49" charset="0"/>
              </a:rPr>
              <a:t>d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a;</a:t>
            </a:r>
          </a:p>
          <a:p>
            <a:pPr algn="l">
              <a:lnSpc>
                <a:spcPct val="150000"/>
              </a:lnSpc>
            </a:pPr>
            <a:r>
              <a:rPr lang="en-GB" altLang="en-CH" sz="2400" dirty="0">
                <a:solidFill>
                  <a:schemeClr val="bg1"/>
                </a:solidFill>
                <a:latin typeface="Consolas" panose="020B0609020204030204" pitchFamily="49" charset="0"/>
                <a:cs typeface="Courier New" panose="02070309020205020404" pitchFamily="49" charset="0"/>
              </a:rPr>
              <a:t>d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y;</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e = “hello world”;</a:t>
            </a:r>
          </a:p>
        </p:txBody>
      </p:sp>
    </p:spTree>
    <p:extLst>
      <p:ext uri="{BB962C8B-B14F-4D97-AF65-F5344CB8AC3E}">
        <p14:creationId xmlns:p14="http://schemas.microsoft.com/office/powerpoint/2010/main" val="3746124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FB4D825-FDDB-CF1D-0C93-94250B23076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6C86D7B-3556-95A1-556B-CF1DB59DFEE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F2127F2-6E32-6C83-C783-EA0E4ED5E99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589509F4-284C-1C5E-5CAA-297B5E22E94F}"/>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08C8035-5264-26E6-29BF-AEEE02948291}"/>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Memory Layout</a:t>
            </a:r>
            <a:endParaRPr lang="en-DK" dirty="0">
              <a:solidFill>
                <a:srgbClr val="10171E"/>
              </a:solidFill>
              <a:latin typeface="NOVA FLAT" panose="020C0504020404060204" pitchFamily="34" charset="77"/>
            </a:endParaRPr>
          </a:p>
        </p:txBody>
      </p:sp>
      <p:sp>
        <p:nvSpPr>
          <p:cNvPr id="38" name="Rectangle 37">
            <a:extLst>
              <a:ext uri="{FF2B5EF4-FFF2-40B4-BE49-F238E27FC236}">
                <a16:creationId xmlns:a16="http://schemas.microsoft.com/office/drawing/2014/main" id="{109C246F-BF61-E1D0-1770-4F1CE5D93E75}"/>
              </a:ext>
            </a:extLst>
          </p:cNvPr>
          <p:cNvSpPr/>
          <p:nvPr/>
        </p:nvSpPr>
        <p:spPr bwMode="auto">
          <a:xfrm>
            <a:off x="4905640" y="1839460"/>
            <a:ext cx="3096344" cy="4066699"/>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1400" b="0" i="0" u="none" strike="noStrike" kern="0" cap="none" spc="0" normalizeH="0" baseline="0" noProof="0">
              <a:ln>
                <a:noFill/>
              </a:ln>
              <a:solidFill>
                <a:srgbClr val="000000"/>
              </a:solidFill>
              <a:effectLst/>
              <a:uLnTx/>
              <a:uFillTx/>
              <a:latin typeface="Arial" charset="0"/>
            </a:endParaRPr>
          </a:p>
        </p:txBody>
      </p:sp>
      <p:sp>
        <p:nvSpPr>
          <p:cNvPr id="39" name="Rectangle 38">
            <a:extLst>
              <a:ext uri="{FF2B5EF4-FFF2-40B4-BE49-F238E27FC236}">
                <a16:creationId xmlns:a16="http://schemas.microsoft.com/office/drawing/2014/main" id="{54899A50-C501-7EA7-D089-4293DAD78865}"/>
              </a:ext>
            </a:extLst>
          </p:cNvPr>
          <p:cNvSpPr/>
          <p:nvPr/>
        </p:nvSpPr>
        <p:spPr bwMode="auto">
          <a:xfrm>
            <a:off x="4905640" y="1843141"/>
            <a:ext cx="3096344" cy="933347"/>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2400" b="1" i="0" u="none" strike="noStrike" kern="0" cap="none" spc="0" normalizeH="0" baseline="0" noProof="0" dirty="0">
                <a:ln>
                  <a:noFill/>
                </a:ln>
                <a:solidFill>
                  <a:srgbClr val="000000"/>
                </a:solidFill>
                <a:effectLst/>
                <a:uLnTx/>
                <a:uFillTx/>
              </a:rPr>
              <a:t>stack</a:t>
            </a:r>
          </a:p>
        </p:txBody>
      </p:sp>
      <p:sp>
        <p:nvSpPr>
          <p:cNvPr id="40" name="Rectangle 39">
            <a:extLst>
              <a:ext uri="{FF2B5EF4-FFF2-40B4-BE49-F238E27FC236}">
                <a16:creationId xmlns:a16="http://schemas.microsoft.com/office/drawing/2014/main" id="{E2E8D163-12BB-BE90-436B-0AE387D9391E}"/>
              </a:ext>
            </a:extLst>
          </p:cNvPr>
          <p:cNvSpPr/>
          <p:nvPr/>
        </p:nvSpPr>
        <p:spPr bwMode="auto">
          <a:xfrm>
            <a:off x="4905640" y="3784600"/>
            <a:ext cx="3096344" cy="1076975"/>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2400" b="1" i="0" u="none" strike="noStrike" kern="0" cap="none" spc="0" normalizeH="0" baseline="0" noProof="0">
                <a:ln>
                  <a:noFill/>
                </a:ln>
                <a:solidFill>
                  <a:srgbClr val="000000"/>
                </a:solidFill>
                <a:effectLst/>
                <a:uLnTx/>
                <a:uFillTx/>
              </a:rPr>
              <a:t>heap</a:t>
            </a:r>
          </a:p>
        </p:txBody>
      </p:sp>
      <p:sp>
        <p:nvSpPr>
          <p:cNvPr id="41" name="Rectangle 40">
            <a:extLst>
              <a:ext uri="{FF2B5EF4-FFF2-40B4-BE49-F238E27FC236}">
                <a16:creationId xmlns:a16="http://schemas.microsoft.com/office/drawing/2014/main" id="{6C66A758-A8CC-A012-3FE7-B75F1BC0B1E6}"/>
              </a:ext>
            </a:extLst>
          </p:cNvPr>
          <p:cNvSpPr/>
          <p:nvPr/>
        </p:nvSpPr>
        <p:spPr bwMode="auto">
          <a:xfrm>
            <a:off x="4905640" y="5523543"/>
            <a:ext cx="3096344" cy="515505"/>
          </a:xfrm>
          <a:prstGeom prst="rect">
            <a:avLst/>
          </a:prstGeom>
          <a:solidFill>
            <a:srgbClr val="3366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2400" b="1" i="0" u="none" strike="noStrike" kern="0" cap="none" spc="0" normalizeH="0" baseline="0" noProof="0">
                <a:ln>
                  <a:noFill/>
                </a:ln>
                <a:solidFill>
                  <a:srgbClr val="FFFFFF"/>
                </a:solidFill>
                <a:effectLst/>
                <a:uLnTx/>
                <a:uFillTx/>
              </a:rPr>
              <a:t>executable (read only)</a:t>
            </a:r>
          </a:p>
        </p:txBody>
      </p:sp>
      <p:sp>
        <p:nvSpPr>
          <p:cNvPr id="42" name="Rectangle 41">
            <a:extLst>
              <a:ext uri="{FF2B5EF4-FFF2-40B4-BE49-F238E27FC236}">
                <a16:creationId xmlns:a16="http://schemas.microsoft.com/office/drawing/2014/main" id="{89F13F02-17F6-AC8E-FED0-F210911E6DCD}"/>
              </a:ext>
            </a:extLst>
          </p:cNvPr>
          <p:cNvSpPr/>
          <p:nvPr/>
        </p:nvSpPr>
        <p:spPr bwMode="auto">
          <a:xfrm>
            <a:off x="4905640" y="4866097"/>
            <a:ext cx="3096344" cy="652924"/>
          </a:xfrm>
          <a:prstGeom prst="rect">
            <a:avLst/>
          </a:prstGeom>
          <a:solidFill>
            <a:srgbClr val="6B90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2400" b="1" i="0" u="none" strike="noStrike" kern="0" cap="none" spc="0" normalizeH="0" baseline="0" noProof="0">
                <a:ln>
                  <a:noFill/>
                </a:ln>
                <a:solidFill>
                  <a:srgbClr val="000000"/>
                </a:solidFill>
                <a:effectLst/>
                <a:uLnTx/>
                <a:uFillTx/>
              </a:rPr>
              <a:t>static data</a:t>
            </a:r>
          </a:p>
        </p:txBody>
      </p:sp>
      <p:sp>
        <p:nvSpPr>
          <p:cNvPr id="45" name="Down Arrow 17">
            <a:extLst>
              <a:ext uri="{FF2B5EF4-FFF2-40B4-BE49-F238E27FC236}">
                <a16:creationId xmlns:a16="http://schemas.microsoft.com/office/drawing/2014/main" id="{EC04C71A-3810-0F41-6F1C-91FE1A346359}"/>
              </a:ext>
            </a:extLst>
          </p:cNvPr>
          <p:cNvSpPr/>
          <p:nvPr/>
        </p:nvSpPr>
        <p:spPr bwMode="auto">
          <a:xfrm>
            <a:off x="5357788" y="2776488"/>
            <a:ext cx="431738" cy="447531"/>
          </a:xfrm>
          <a:prstGeom prst="downArrow">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1400" b="0" i="0" u="none" strike="noStrike" kern="0" cap="none" spc="0" normalizeH="0" baseline="0" noProof="0">
              <a:ln>
                <a:noFill/>
              </a:ln>
              <a:solidFill>
                <a:srgbClr val="000000"/>
              </a:solidFill>
              <a:effectLst/>
              <a:uLnTx/>
              <a:uFillTx/>
              <a:latin typeface="Arial" charset="0"/>
            </a:endParaRPr>
          </a:p>
        </p:txBody>
      </p:sp>
      <p:sp>
        <p:nvSpPr>
          <p:cNvPr id="46" name="Down Arrow 18">
            <a:extLst>
              <a:ext uri="{FF2B5EF4-FFF2-40B4-BE49-F238E27FC236}">
                <a16:creationId xmlns:a16="http://schemas.microsoft.com/office/drawing/2014/main" id="{B142777A-A0D6-2455-0516-CDAF7555D8FB}"/>
              </a:ext>
            </a:extLst>
          </p:cNvPr>
          <p:cNvSpPr/>
          <p:nvPr/>
        </p:nvSpPr>
        <p:spPr bwMode="auto">
          <a:xfrm rot="10800000">
            <a:off x="6941964" y="3337068"/>
            <a:ext cx="431738" cy="447531"/>
          </a:xfrm>
          <a:prstGeom prst="downArrow">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1400" b="0" i="0" u="none" strike="noStrike" kern="0" cap="none" spc="0" normalizeH="0" baseline="0" noProof="0">
              <a:ln>
                <a:noFill/>
              </a:ln>
              <a:solidFill>
                <a:srgbClr val="000000"/>
              </a:solidFill>
              <a:effectLst/>
              <a:uLnTx/>
              <a:uFillTx/>
              <a:latin typeface="Arial" charset="0"/>
            </a:endParaRPr>
          </a:p>
        </p:txBody>
      </p:sp>
      <p:grpSp>
        <p:nvGrpSpPr>
          <p:cNvPr id="47" name="Group 46">
            <a:extLst>
              <a:ext uri="{FF2B5EF4-FFF2-40B4-BE49-F238E27FC236}">
                <a16:creationId xmlns:a16="http://schemas.microsoft.com/office/drawing/2014/main" id="{CC84FEEA-F6B0-76AD-5CA5-DADE846CC752}"/>
              </a:ext>
            </a:extLst>
          </p:cNvPr>
          <p:cNvGrpSpPr/>
          <p:nvPr/>
        </p:nvGrpSpPr>
        <p:grpSpPr>
          <a:xfrm>
            <a:off x="8022084" y="4872690"/>
            <a:ext cx="3141216" cy="1166358"/>
            <a:chOff x="5951984" y="4517090"/>
            <a:chExt cx="3141216" cy="1166358"/>
          </a:xfrm>
        </p:grpSpPr>
        <p:sp>
          <p:nvSpPr>
            <p:cNvPr id="48" name="Right Brace 47">
              <a:extLst>
                <a:ext uri="{FF2B5EF4-FFF2-40B4-BE49-F238E27FC236}">
                  <a16:creationId xmlns:a16="http://schemas.microsoft.com/office/drawing/2014/main" id="{58E5D05C-B326-4893-A617-A9F7736F841E}"/>
                </a:ext>
              </a:extLst>
            </p:cNvPr>
            <p:cNvSpPr/>
            <p:nvPr/>
          </p:nvSpPr>
          <p:spPr bwMode="auto">
            <a:xfrm>
              <a:off x="5951984" y="4517090"/>
              <a:ext cx="504056" cy="1166358"/>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sp>
          <p:nvSpPr>
            <p:cNvPr id="49" name="TextBox 48">
              <a:extLst>
                <a:ext uri="{FF2B5EF4-FFF2-40B4-BE49-F238E27FC236}">
                  <a16:creationId xmlns:a16="http://schemas.microsoft.com/office/drawing/2014/main" id="{31B116DC-DB61-0AC3-B61C-EFFD34E8D951}"/>
                </a:ext>
              </a:extLst>
            </p:cNvPr>
            <p:cNvSpPr txBox="1"/>
            <p:nvPr/>
          </p:nvSpPr>
          <p:spPr>
            <a:xfrm>
              <a:off x="6476140" y="4763216"/>
              <a:ext cx="2617060" cy="830997"/>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rPr>
                <a:t>dispos</a:t>
              </a:r>
              <a:r>
                <a:rPr kumimoji="0" lang="en-US" sz="2400" b="0" i="0" u="none" strike="noStrike" kern="0" cap="none" spc="0" normalizeH="0" baseline="0" noProof="0" dirty="0">
                  <a:ln>
                    <a:noFill/>
                  </a:ln>
                  <a:solidFill>
                    <a:srgbClr val="000000"/>
                  </a:solidFill>
                  <a:effectLst/>
                  <a:uLnTx/>
                  <a:uFillTx/>
                </a:rPr>
                <a:t>al</a:t>
              </a:r>
              <a:r>
                <a:rPr kumimoji="0" lang="en-DK" sz="2400" b="0" i="0" u="none" strike="noStrike" kern="0" cap="none" spc="0" normalizeH="0" baseline="0" noProof="0" dirty="0">
                  <a:ln>
                    <a:noFill/>
                  </a:ln>
                  <a:solidFill>
                    <a:srgbClr val="000000"/>
                  </a:solidFill>
                  <a:effectLst/>
                  <a:uLnTx/>
                  <a:uFillTx/>
                </a:rPr>
                <a:t> when execution ends</a:t>
              </a:r>
            </a:p>
          </p:txBody>
        </p:sp>
      </p:grpSp>
      <p:grpSp>
        <p:nvGrpSpPr>
          <p:cNvPr id="50" name="Group 49">
            <a:extLst>
              <a:ext uri="{FF2B5EF4-FFF2-40B4-BE49-F238E27FC236}">
                <a16:creationId xmlns:a16="http://schemas.microsoft.com/office/drawing/2014/main" id="{FF96A6BB-905F-3D38-6E53-459588AB9CFE}"/>
              </a:ext>
            </a:extLst>
          </p:cNvPr>
          <p:cNvGrpSpPr/>
          <p:nvPr/>
        </p:nvGrpSpPr>
        <p:grpSpPr>
          <a:xfrm>
            <a:off x="8022084" y="3784598"/>
            <a:ext cx="3623816" cy="1094351"/>
            <a:chOff x="5951984" y="3428998"/>
            <a:chExt cx="3623816" cy="1094351"/>
          </a:xfrm>
        </p:grpSpPr>
        <p:sp>
          <p:nvSpPr>
            <p:cNvPr id="51" name="Right Brace 50">
              <a:extLst>
                <a:ext uri="{FF2B5EF4-FFF2-40B4-BE49-F238E27FC236}">
                  <a16:creationId xmlns:a16="http://schemas.microsoft.com/office/drawing/2014/main" id="{B0767AB9-F12C-877E-9C7E-1ACA2DB9E5F8}"/>
                </a:ext>
              </a:extLst>
            </p:cNvPr>
            <p:cNvSpPr/>
            <p:nvPr/>
          </p:nvSpPr>
          <p:spPr bwMode="auto">
            <a:xfrm>
              <a:off x="5951984" y="3428998"/>
              <a:ext cx="504056" cy="1094351"/>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sp>
          <p:nvSpPr>
            <p:cNvPr id="52" name="TextBox 51">
              <a:extLst>
                <a:ext uri="{FF2B5EF4-FFF2-40B4-BE49-F238E27FC236}">
                  <a16:creationId xmlns:a16="http://schemas.microsoft.com/office/drawing/2014/main" id="{060322A8-D679-E639-8FB4-4DDC6A1A4453}"/>
                </a:ext>
              </a:extLst>
            </p:cNvPr>
            <p:cNvSpPr txBox="1"/>
            <p:nvPr/>
          </p:nvSpPr>
          <p:spPr>
            <a:xfrm>
              <a:off x="6476140" y="3603118"/>
              <a:ext cx="3099660" cy="830997"/>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rPr>
                <a:t>disposal left to programmers</a:t>
              </a:r>
            </a:p>
          </p:txBody>
        </p:sp>
      </p:grpSp>
      <p:grpSp>
        <p:nvGrpSpPr>
          <p:cNvPr id="53" name="Group 52">
            <a:extLst>
              <a:ext uri="{FF2B5EF4-FFF2-40B4-BE49-F238E27FC236}">
                <a16:creationId xmlns:a16="http://schemas.microsoft.com/office/drawing/2014/main" id="{54BCFE23-1DFD-0DE7-C310-EBFED170791B}"/>
              </a:ext>
            </a:extLst>
          </p:cNvPr>
          <p:cNvGrpSpPr/>
          <p:nvPr/>
        </p:nvGrpSpPr>
        <p:grpSpPr>
          <a:xfrm>
            <a:off x="7995827" y="1804053"/>
            <a:ext cx="3338923" cy="972435"/>
            <a:chOff x="5925727" y="1448453"/>
            <a:chExt cx="3338923" cy="972435"/>
          </a:xfrm>
        </p:grpSpPr>
        <p:sp>
          <p:nvSpPr>
            <p:cNvPr id="54" name="Right Brace 53">
              <a:extLst>
                <a:ext uri="{FF2B5EF4-FFF2-40B4-BE49-F238E27FC236}">
                  <a16:creationId xmlns:a16="http://schemas.microsoft.com/office/drawing/2014/main" id="{2EC4817E-7E40-DA76-87AE-BF43A7E7F673}"/>
                </a:ext>
              </a:extLst>
            </p:cNvPr>
            <p:cNvSpPr/>
            <p:nvPr/>
          </p:nvSpPr>
          <p:spPr bwMode="auto">
            <a:xfrm>
              <a:off x="5925727" y="1490902"/>
              <a:ext cx="504056" cy="929986"/>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sp>
          <p:nvSpPr>
            <p:cNvPr id="55" name="TextBox 54">
              <a:extLst>
                <a:ext uri="{FF2B5EF4-FFF2-40B4-BE49-F238E27FC236}">
                  <a16:creationId xmlns:a16="http://schemas.microsoft.com/office/drawing/2014/main" id="{1E3AAF71-4DDE-7397-5263-0782675E97C2}"/>
                </a:ext>
              </a:extLst>
            </p:cNvPr>
            <p:cNvSpPr txBox="1"/>
            <p:nvPr/>
          </p:nvSpPr>
          <p:spPr>
            <a:xfrm>
              <a:off x="6447675" y="1448453"/>
              <a:ext cx="2816975" cy="830997"/>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srgbClr val="000000"/>
                  </a:solidFill>
                  <a:effectLst/>
                  <a:uLnTx/>
                  <a:uFillTx/>
                </a:rPr>
                <a:t>disposal </a:t>
              </a:r>
              <a:r>
                <a:rPr kumimoji="0" lang="en-DK" sz="2400" b="0" i="0" u="none" strike="noStrike" kern="0" cap="none" spc="0" normalizeH="0" baseline="0" noProof="0" dirty="0">
                  <a:ln>
                    <a:noFill/>
                  </a:ln>
                  <a:solidFill>
                    <a:srgbClr val="000000"/>
                  </a:solidFill>
                  <a:effectLst/>
                  <a:uLnTx/>
                  <a:uFillTx/>
                </a:rPr>
                <a:t>when </a:t>
              </a:r>
              <a:r>
                <a:rPr kumimoji="0" lang="en-US" sz="2400" b="0" i="0" u="none" strike="noStrike" kern="0" cap="none" spc="0" normalizeH="0" baseline="0" noProof="0" dirty="0">
                  <a:ln>
                    <a:noFill/>
                  </a:ln>
                  <a:solidFill>
                    <a:srgbClr val="000000"/>
                  </a:solidFill>
                  <a:effectLst/>
                  <a:uLnTx/>
                  <a:uFillTx/>
                </a:rPr>
                <a:t>running out of scope</a:t>
              </a:r>
              <a:endParaRPr kumimoji="0" lang="en-DK" sz="2400" b="0" i="0" u="none" strike="noStrike" kern="0" cap="none" spc="0" normalizeH="0" baseline="0" noProof="0" dirty="0">
                <a:ln>
                  <a:noFill/>
                </a:ln>
                <a:solidFill>
                  <a:srgbClr val="000000"/>
                </a:solidFill>
                <a:effectLst/>
                <a:uLnTx/>
                <a:uFillTx/>
              </a:endParaRPr>
            </a:p>
          </p:txBody>
        </p:sp>
      </p:grpSp>
      <p:grpSp>
        <p:nvGrpSpPr>
          <p:cNvPr id="56" name="Group 55">
            <a:extLst>
              <a:ext uri="{FF2B5EF4-FFF2-40B4-BE49-F238E27FC236}">
                <a16:creationId xmlns:a16="http://schemas.microsoft.com/office/drawing/2014/main" id="{D1C826B4-C3A8-A85D-F8EF-9592603DE850}"/>
              </a:ext>
            </a:extLst>
          </p:cNvPr>
          <p:cNvGrpSpPr/>
          <p:nvPr/>
        </p:nvGrpSpPr>
        <p:grpSpPr>
          <a:xfrm>
            <a:off x="1028700" y="3784600"/>
            <a:ext cx="3897041" cy="1094351"/>
            <a:chOff x="-1041400" y="3429000"/>
            <a:chExt cx="3897041" cy="1094351"/>
          </a:xfrm>
        </p:grpSpPr>
        <p:sp>
          <p:nvSpPr>
            <p:cNvPr id="57" name="TextBox 56">
              <a:extLst>
                <a:ext uri="{FF2B5EF4-FFF2-40B4-BE49-F238E27FC236}">
                  <a16:creationId xmlns:a16="http://schemas.microsoft.com/office/drawing/2014/main" id="{9EAF9263-47AD-470F-50D3-F1182BF5B7E7}"/>
                </a:ext>
              </a:extLst>
            </p:cNvPr>
            <p:cNvSpPr txBox="1"/>
            <p:nvPr/>
          </p:nvSpPr>
          <p:spPr>
            <a:xfrm>
              <a:off x="-1041400" y="3707821"/>
              <a:ext cx="3357126" cy="461665"/>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rPr>
                <a:t>dynamic data structures</a:t>
              </a:r>
            </a:p>
          </p:txBody>
        </p:sp>
        <p:sp>
          <p:nvSpPr>
            <p:cNvPr id="58" name="Right Brace 57">
              <a:extLst>
                <a:ext uri="{FF2B5EF4-FFF2-40B4-BE49-F238E27FC236}">
                  <a16:creationId xmlns:a16="http://schemas.microsoft.com/office/drawing/2014/main" id="{D0471A49-79D6-9D0B-A1D2-B662EAB4A01E}"/>
                </a:ext>
              </a:extLst>
            </p:cNvPr>
            <p:cNvSpPr/>
            <p:nvPr/>
          </p:nvSpPr>
          <p:spPr bwMode="auto">
            <a:xfrm rot="10800000">
              <a:off x="2351585" y="3429000"/>
              <a:ext cx="504056" cy="1094351"/>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grpSp>
      <p:grpSp>
        <p:nvGrpSpPr>
          <p:cNvPr id="59" name="Group 58">
            <a:extLst>
              <a:ext uri="{FF2B5EF4-FFF2-40B4-BE49-F238E27FC236}">
                <a16:creationId xmlns:a16="http://schemas.microsoft.com/office/drawing/2014/main" id="{DBB4A56F-9F28-DDD6-E207-6F612B220423}"/>
              </a:ext>
            </a:extLst>
          </p:cNvPr>
          <p:cNvGrpSpPr/>
          <p:nvPr/>
        </p:nvGrpSpPr>
        <p:grpSpPr>
          <a:xfrm>
            <a:off x="2349500" y="1857040"/>
            <a:ext cx="2576241" cy="919447"/>
            <a:chOff x="279400" y="1501440"/>
            <a:chExt cx="2576241" cy="919447"/>
          </a:xfrm>
        </p:grpSpPr>
        <p:sp>
          <p:nvSpPr>
            <p:cNvPr id="60" name="TextBox 59">
              <a:extLst>
                <a:ext uri="{FF2B5EF4-FFF2-40B4-BE49-F238E27FC236}">
                  <a16:creationId xmlns:a16="http://schemas.microsoft.com/office/drawing/2014/main" id="{41EB1C2F-4141-B170-207D-82EE490C753E}"/>
                </a:ext>
              </a:extLst>
            </p:cNvPr>
            <p:cNvSpPr txBox="1"/>
            <p:nvPr/>
          </p:nvSpPr>
          <p:spPr>
            <a:xfrm>
              <a:off x="279400" y="1690284"/>
              <a:ext cx="2020881" cy="461665"/>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rPr>
                <a:t>function frames</a:t>
              </a:r>
            </a:p>
          </p:txBody>
        </p:sp>
        <p:sp>
          <p:nvSpPr>
            <p:cNvPr id="61" name="Right Brace 60">
              <a:extLst>
                <a:ext uri="{FF2B5EF4-FFF2-40B4-BE49-F238E27FC236}">
                  <a16:creationId xmlns:a16="http://schemas.microsoft.com/office/drawing/2014/main" id="{DE2D906D-76E2-E4CC-DAB9-890B93493567}"/>
                </a:ext>
              </a:extLst>
            </p:cNvPr>
            <p:cNvSpPr/>
            <p:nvPr/>
          </p:nvSpPr>
          <p:spPr bwMode="auto">
            <a:xfrm rot="10800000">
              <a:off x="2351585" y="1501440"/>
              <a:ext cx="504056" cy="919447"/>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grpSp>
      <p:grpSp>
        <p:nvGrpSpPr>
          <p:cNvPr id="62" name="Group 61">
            <a:extLst>
              <a:ext uri="{FF2B5EF4-FFF2-40B4-BE49-F238E27FC236}">
                <a16:creationId xmlns:a16="http://schemas.microsoft.com/office/drawing/2014/main" id="{B7D960BA-42E5-3C38-22CB-BDF62EE6BE84}"/>
              </a:ext>
            </a:extLst>
          </p:cNvPr>
          <p:cNvGrpSpPr/>
          <p:nvPr/>
        </p:nvGrpSpPr>
        <p:grpSpPr>
          <a:xfrm>
            <a:off x="2146300" y="4864720"/>
            <a:ext cx="2779440" cy="830997"/>
            <a:chOff x="76200" y="4509120"/>
            <a:chExt cx="2779440" cy="830997"/>
          </a:xfrm>
        </p:grpSpPr>
        <p:sp>
          <p:nvSpPr>
            <p:cNvPr id="63" name="TextBox 62">
              <a:extLst>
                <a:ext uri="{FF2B5EF4-FFF2-40B4-BE49-F238E27FC236}">
                  <a16:creationId xmlns:a16="http://schemas.microsoft.com/office/drawing/2014/main" id="{D18AFAF6-183F-308C-8729-4EB1E3CC771E}"/>
                </a:ext>
              </a:extLst>
            </p:cNvPr>
            <p:cNvSpPr txBox="1"/>
            <p:nvPr/>
          </p:nvSpPr>
          <p:spPr>
            <a:xfrm>
              <a:off x="76200" y="4509120"/>
              <a:ext cx="2275383" cy="830997"/>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rPr>
                <a:t>string literals, static variables</a:t>
              </a:r>
            </a:p>
          </p:txBody>
        </p:sp>
        <p:sp>
          <p:nvSpPr>
            <p:cNvPr id="64" name="Right Brace 63">
              <a:extLst>
                <a:ext uri="{FF2B5EF4-FFF2-40B4-BE49-F238E27FC236}">
                  <a16:creationId xmlns:a16="http://schemas.microsoft.com/office/drawing/2014/main" id="{043F0509-899B-D0C9-AE8C-2632FDD8956C}"/>
                </a:ext>
              </a:extLst>
            </p:cNvPr>
            <p:cNvSpPr/>
            <p:nvPr/>
          </p:nvSpPr>
          <p:spPr bwMode="auto">
            <a:xfrm rot="10800000">
              <a:off x="2351584" y="4511487"/>
              <a:ext cx="504056" cy="646332"/>
            </a:xfrm>
            <a:prstGeom prst="righ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400" b="0" i="0" u="none" strike="noStrike" kern="0" cap="none" spc="0" normalizeH="0" baseline="0" noProof="0">
                <a:ln>
                  <a:noFill/>
                </a:ln>
                <a:solidFill>
                  <a:srgbClr val="000000"/>
                </a:solidFill>
                <a:effectLst/>
                <a:uLnTx/>
                <a:uFillTx/>
              </a:endParaRPr>
            </a:p>
          </p:txBody>
        </p:sp>
      </p:grpSp>
    </p:spTree>
    <p:extLst>
      <p:ext uri="{BB962C8B-B14F-4D97-AF65-F5344CB8AC3E}">
        <p14:creationId xmlns:p14="http://schemas.microsoft.com/office/powerpoint/2010/main" val="2663598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9824A-A815-380C-94E9-7D20EADA73E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3E7FD0-F471-3445-5B7E-FC2CED72190C}"/>
              </a:ext>
            </a:extLst>
          </p:cNvPr>
          <p:cNvSpPr>
            <a:spLocks noGrp="1"/>
          </p:cNvSpPr>
          <p:nvPr>
            <p:ph type="title"/>
          </p:nvPr>
        </p:nvSpPr>
        <p:spPr/>
        <p:txBody>
          <a:bodyPr/>
          <a:lstStyle/>
          <a:p>
            <a:r>
              <a:rPr lang="en-US" dirty="0"/>
              <a:t>Where are the places of the following values?</a:t>
            </a:r>
            <a:endParaRPr lang="en-CH" dirty="0"/>
          </a:p>
        </p:txBody>
      </p:sp>
      <p:sp>
        <p:nvSpPr>
          <p:cNvPr id="3" name="Rectangle 2">
            <a:extLst>
              <a:ext uri="{FF2B5EF4-FFF2-40B4-BE49-F238E27FC236}">
                <a16:creationId xmlns:a16="http://schemas.microsoft.com/office/drawing/2014/main" id="{060B7EE0-53AB-3953-A274-EC0B9F33BD48}"/>
              </a:ext>
            </a:extLst>
          </p:cNvPr>
          <p:cNvSpPr/>
          <p:nvPr/>
        </p:nvSpPr>
        <p:spPr bwMode="auto">
          <a:xfrm>
            <a:off x="1754919" y="2300288"/>
            <a:ext cx="4175981" cy="343535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algn="l">
              <a:lnSpc>
                <a:spcPct val="150000"/>
              </a:lnSpc>
            </a:pPr>
            <a:r>
              <a:rPr lang="en-US" altLang="en-CH" sz="2400" b="1" dirty="0">
                <a:solidFill>
                  <a:schemeClr val="bg1"/>
                </a:solidFill>
                <a:latin typeface="Consolas" panose="020B0609020204030204" pitchFamily="49" charset="0"/>
                <a:cs typeface="Courier New" panose="02070309020205020404" pitchFamily="49" charset="0"/>
              </a:rPr>
              <a:t>let</a:t>
            </a:r>
            <a:r>
              <a:rPr lang="en-US" altLang="en-CH" sz="2400" dirty="0">
                <a:solidFill>
                  <a:schemeClr val="bg1"/>
                </a:solidFill>
                <a:latin typeface="Consolas" panose="020B0609020204030204" pitchFamily="49" charset="0"/>
                <a:cs typeface="Courier New" panose="02070309020205020404" pitchFamily="49" charset="0"/>
              </a:rPr>
              <a:t> a = 42;</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b = 43;</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c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a:</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 mut </a:t>
            </a:r>
            <a:r>
              <a:rPr lang="en-GB" altLang="en-CH" sz="2400" dirty="0">
                <a:solidFill>
                  <a:schemeClr val="bg1"/>
                </a:solidFill>
                <a:latin typeface="Consolas" panose="020B0609020204030204" pitchFamily="49" charset="0"/>
                <a:cs typeface="Courier New" panose="02070309020205020404" pitchFamily="49" charset="0"/>
              </a:rPr>
              <a:t>d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a;</a:t>
            </a:r>
          </a:p>
          <a:p>
            <a:pPr algn="l">
              <a:lnSpc>
                <a:spcPct val="150000"/>
              </a:lnSpc>
            </a:pPr>
            <a:r>
              <a:rPr lang="en-GB" altLang="en-CH" sz="2400" dirty="0">
                <a:solidFill>
                  <a:schemeClr val="bg1"/>
                </a:solidFill>
                <a:latin typeface="Consolas" panose="020B0609020204030204" pitchFamily="49" charset="0"/>
                <a:cs typeface="Courier New" panose="02070309020205020404" pitchFamily="49" charset="0"/>
              </a:rPr>
              <a:t>d = </a:t>
            </a:r>
            <a:r>
              <a:rPr lang="en-GB" altLang="en-CH" sz="2400" b="1" dirty="0">
                <a:solidFill>
                  <a:schemeClr val="bg1"/>
                </a:solidFill>
                <a:latin typeface="Consolas" panose="020B0609020204030204" pitchFamily="49" charset="0"/>
                <a:cs typeface="Courier New" panose="02070309020205020404" pitchFamily="49" charset="0"/>
              </a:rPr>
              <a:t>&amp;</a:t>
            </a:r>
            <a:r>
              <a:rPr lang="en-GB" altLang="en-CH" sz="2400" dirty="0">
                <a:solidFill>
                  <a:schemeClr val="bg1"/>
                </a:solidFill>
                <a:latin typeface="Consolas" panose="020B0609020204030204" pitchFamily="49" charset="0"/>
                <a:cs typeface="Courier New" panose="02070309020205020404" pitchFamily="49" charset="0"/>
              </a:rPr>
              <a:t>y;</a:t>
            </a:r>
          </a:p>
          <a:p>
            <a:pPr algn="l">
              <a:lnSpc>
                <a:spcPct val="150000"/>
              </a:lnSpc>
            </a:pPr>
            <a:r>
              <a:rPr lang="en-GB" altLang="en-CH" sz="2400" b="1" dirty="0">
                <a:solidFill>
                  <a:schemeClr val="bg1"/>
                </a:solidFill>
                <a:latin typeface="Consolas" panose="020B0609020204030204" pitchFamily="49" charset="0"/>
                <a:cs typeface="Courier New" panose="02070309020205020404" pitchFamily="49" charset="0"/>
              </a:rPr>
              <a:t>let</a:t>
            </a:r>
            <a:r>
              <a:rPr lang="en-GB" altLang="en-CH" sz="2400" dirty="0">
                <a:solidFill>
                  <a:schemeClr val="bg1"/>
                </a:solidFill>
                <a:latin typeface="Consolas" panose="020B0609020204030204" pitchFamily="49" charset="0"/>
                <a:cs typeface="Courier New" panose="02070309020205020404" pitchFamily="49" charset="0"/>
              </a:rPr>
              <a:t> e = “hello world”;</a:t>
            </a:r>
          </a:p>
        </p:txBody>
      </p:sp>
      <p:sp>
        <p:nvSpPr>
          <p:cNvPr id="6" name="Rectangle 5">
            <a:extLst>
              <a:ext uri="{FF2B5EF4-FFF2-40B4-BE49-F238E27FC236}">
                <a16:creationId xmlns:a16="http://schemas.microsoft.com/office/drawing/2014/main" id="{2C6E0D98-CB14-AEB7-08EF-2952C38F6A90}"/>
              </a:ext>
            </a:extLst>
          </p:cNvPr>
          <p:cNvSpPr/>
          <p:nvPr/>
        </p:nvSpPr>
        <p:spPr bwMode="auto">
          <a:xfrm>
            <a:off x="6579330" y="2300288"/>
            <a:ext cx="4552220" cy="343535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a:lnSpc>
                <a:spcPct val="250000"/>
              </a:lnSpc>
            </a:pPr>
            <a:r>
              <a:rPr lang="en-US" altLang="en-CH" sz="2400" b="1" dirty="0">
                <a:solidFill>
                  <a:schemeClr val="bg1"/>
                </a:solidFill>
                <a:latin typeface="Consolas" panose="020B0609020204030204" pitchFamily="49" charset="0"/>
                <a:cs typeface="Courier New" panose="02070309020205020404" pitchFamily="49" charset="0"/>
              </a:rPr>
              <a:t>let tuple = (17, 3.14);</a:t>
            </a:r>
          </a:p>
          <a:p>
            <a:pPr>
              <a:lnSpc>
                <a:spcPct val="250000"/>
              </a:lnSpc>
            </a:pPr>
            <a:r>
              <a:rPr lang="en-US" altLang="en-CH" sz="2400" b="1" dirty="0">
                <a:solidFill>
                  <a:schemeClr val="bg1"/>
                </a:solidFill>
                <a:latin typeface="Consolas" panose="020B0609020204030204" pitchFamily="49" charset="0"/>
                <a:cs typeface="Courier New" panose="02070309020205020404" pitchFamily="49" charset="0"/>
              </a:rPr>
              <a:t>let b = Box::new(tuple);</a:t>
            </a:r>
          </a:p>
          <a:p>
            <a:pPr>
              <a:lnSpc>
                <a:spcPct val="250000"/>
              </a:lnSpc>
            </a:pPr>
            <a:r>
              <a:rPr lang="en-US" altLang="en-CH" sz="2400" b="1" dirty="0">
                <a:solidFill>
                  <a:schemeClr val="bg1"/>
                </a:solidFill>
                <a:latin typeface="Consolas" panose="020B0609020204030204" pitchFamily="49" charset="0"/>
                <a:cs typeface="Courier New" panose="02070309020205020404" pitchFamily="49" charset="0"/>
              </a:rPr>
              <a:t>let v = </a:t>
            </a:r>
            <a:r>
              <a:rPr lang="en-US" altLang="en-CH" sz="2400" b="1" dirty="0" err="1">
                <a:solidFill>
                  <a:schemeClr val="bg1"/>
                </a:solidFill>
                <a:latin typeface="Consolas" panose="020B0609020204030204" pitchFamily="49" charset="0"/>
                <a:cs typeface="Courier New" panose="02070309020205020404" pitchFamily="49" charset="0"/>
              </a:rPr>
              <a:t>vec</a:t>
            </a:r>
            <a:r>
              <a:rPr lang="en-US" altLang="en-CH" sz="2400" b="1" dirty="0">
                <a:solidFill>
                  <a:schemeClr val="bg1"/>
                </a:solidFill>
                <a:latin typeface="Consolas" panose="020B0609020204030204" pitchFamily="49" charset="0"/>
                <a:cs typeface="Courier New" panose="02070309020205020404" pitchFamily="49" charset="0"/>
              </a:rPr>
              <a:t>![1,2,3];</a:t>
            </a:r>
          </a:p>
        </p:txBody>
      </p:sp>
    </p:spTree>
    <p:extLst>
      <p:ext uri="{BB962C8B-B14F-4D97-AF65-F5344CB8AC3E}">
        <p14:creationId xmlns:p14="http://schemas.microsoft.com/office/powerpoint/2010/main" val="3554601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A096F-A617-776F-8E5B-0CCDE047E5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596F5CA-F0D0-E8DF-7B00-4768EE8E43EC}"/>
              </a:ext>
            </a:extLst>
          </p:cNvPr>
          <p:cNvSpPr>
            <a:spLocks noGrp="1"/>
          </p:cNvSpPr>
          <p:nvPr>
            <p:ph type="title"/>
          </p:nvPr>
        </p:nvSpPr>
        <p:spPr/>
        <p:txBody>
          <a:bodyPr/>
          <a:lstStyle/>
          <a:p>
            <a:r>
              <a:rPr lang="en-US" dirty="0"/>
              <a:t>Where are the places of the following values?</a:t>
            </a:r>
            <a:endParaRPr lang="en-CH" dirty="0"/>
          </a:p>
        </p:txBody>
      </p:sp>
      <p:sp>
        <p:nvSpPr>
          <p:cNvPr id="3" name="Rectangle 2">
            <a:extLst>
              <a:ext uri="{FF2B5EF4-FFF2-40B4-BE49-F238E27FC236}">
                <a16:creationId xmlns:a16="http://schemas.microsoft.com/office/drawing/2014/main" id="{D11F7040-585F-56BC-C217-A32D8D16B745}"/>
              </a:ext>
            </a:extLst>
          </p:cNvPr>
          <p:cNvSpPr/>
          <p:nvPr/>
        </p:nvSpPr>
        <p:spPr bwMode="auto">
          <a:xfrm>
            <a:off x="1754919" y="2300288"/>
            <a:ext cx="4175981" cy="343535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algn="l">
              <a:lnSpc>
                <a:spcPct val="150000"/>
              </a:lnSpc>
            </a:pPr>
            <a:r>
              <a:rPr lang="en-US" altLang="en-CH" sz="2400" b="1" dirty="0">
                <a:solidFill>
                  <a:srgbClr val="00B050"/>
                </a:solidFill>
                <a:latin typeface="Consolas" panose="020B0609020204030204" pitchFamily="49" charset="0"/>
                <a:cs typeface="Courier New" panose="02070309020205020404" pitchFamily="49" charset="0"/>
              </a:rPr>
              <a:t>let</a:t>
            </a:r>
            <a:r>
              <a:rPr lang="en-US" altLang="en-CH" sz="2400" dirty="0">
                <a:solidFill>
                  <a:srgbClr val="00B050"/>
                </a:solidFill>
                <a:latin typeface="Consolas" panose="020B0609020204030204" pitchFamily="49" charset="0"/>
                <a:cs typeface="Courier New" panose="02070309020205020404" pitchFamily="49" charset="0"/>
              </a:rPr>
              <a:t> a = 42;</a:t>
            </a:r>
          </a:p>
          <a:p>
            <a:pPr algn="l">
              <a:lnSpc>
                <a:spcPct val="150000"/>
              </a:lnSpc>
            </a:pPr>
            <a:r>
              <a:rPr lang="en-GB" altLang="en-CH" sz="2400" b="1" dirty="0">
                <a:solidFill>
                  <a:srgbClr val="00B050"/>
                </a:solidFill>
                <a:latin typeface="Consolas" panose="020B0609020204030204" pitchFamily="49" charset="0"/>
                <a:cs typeface="Courier New" panose="02070309020205020404" pitchFamily="49" charset="0"/>
              </a:rPr>
              <a:t>let</a:t>
            </a:r>
            <a:r>
              <a:rPr lang="en-GB" altLang="en-CH" sz="2400" dirty="0">
                <a:solidFill>
                  <a:srgbClr val="00B050"/>
                </a:solidFill>
                <a:latin typeface="Consolas" panose="020B0609020204030204" pitchFamily="49" charset="0"/>
                <a:cs typeface="Courier New" panose="02070309020205020404" pitchFamily="49" charset="0"/>
              </a:rPr>
              <a:t> b = 43;</a:t>
            </a:r>
          </a:p>
          <a:p>
            <a:pPr algn="l">
              <a:lnSpc>
                <a:spcPct val="150000"/>
              </a:lnSpc>
            </a:pPr>
            <a:r>
              <a:rPr lang="en-GB" altLang="en-CH" sz="2400" b="1" dirty="0">
                <a:solidFill>
                  <a:srgbClr val="00B050"/>
                </a:solidFill>
                <a:latin typeface="Consolas" panose="020B0609020204030204" pitchFamily="49" charset="0"/>
                <a:cs typeface="Courier New" panose="02070309020205020404" pitchFamily="49" charset="0"/>
              </a:rPr>
              <a:t>let</a:t>
            </a:r>
            <a:r>
              <a:rPr lang="en-GB" altLang="en-CH" sz="2400" dirty="0">
                <a:solidFill>
                  <a:srgbClr val="00B050"/>
                </a:solidFill>
                <a:latin typeface="Consolas" panose="020B0609020204030204" pitchFamily="49" charset="0"/>
                <a:cs typeface="Courier New" panose="02070309020205020404" pitchFamily="49" charset="0"/>
              </a:rPr>
              <a:t> c = </a:t>
            </a:r>
            <a:r>
              <a:rPr lang="en-GB" altLang="en-CH" sz="2400" b="1" dirty="0">
                <a:solidFill>
                  <a:srgbClr val="00B050"/>
                </a:solidFill>
                <a:latin typeface="Consolas" panose="020B0609020204030204" pitchFamily="49" charset="0"/>
                <a:cs typeface="Courier New" panose="02070309020205020404" pitchFamily="49" charset="0"/>
              </a:rPr>
              <a:t>&amp;</a:t>
            </a:r>
            <a:r>
              <a:rPr lang="en-GB" altLang="en-CH" sz="2400" dirty="0">
                <a:solidFill>
                  <a:srgbClr val="00B050"/>
                </a:solidFill>
                <a:latin typeface="Consolas" panose="020B0609020204030204" pitchFamily="49" charset="0"/>
                <a:cs typeface="Courier New" panose="02070309020205020404" pitchFamily="49" charset="0"/>
              </a:rPr>
              <a:t>a:</a:t>
            </a:r>
          </a:p>
          <a:p>
            <a:pPr algn="l">
              <a:lnSpc>
                <a:spcPct val="150000"/>
              </a:lnSpc>
            </a:pPr>
            <a:r>
              <a:rPr lang="en-GB" altLang="en-CH" sz="2400" b="1" dirty="0">
                <a:solidFill>
                  <a:srgbClr val="00B050"/>
                </a:solidFill>
                <a:latin typeface="Consolas" panose="020B0609020204030204" pitchFamily="49" charset="0"/>
                <a:cs typeface="Courier New" panose="02070309020205020404" pitchFamily="49" charset="0"/>
              </a:rPr>
              <a:t>let mut </a:t>
            </a:r>
            <a:r>
              <a:rPr lang="en-GB" altLang="en-CH" sz="2400" dirty="0">
                <a:solidFill>
                  <a:srgbClr val="00B050"/>
                </a:solidFill>
                <a:latin typeface="Consolas" panose="020B0609020204030204" pitchFamily="49" charset="0"/>
                <a:cs typeface="Courier New" panose="02070309020205020404" pitchFamily="49" charset="0"/>
              </a:rPr>
              <a:t>d = </a:t>
            </a:r>
            <a:r>
              <a:rPr lang="en-GB" altLang="en-CH" sz="2400" b="1" dirty="0">
                <a:solidFill>
                  <a:srgbClr val="00B050"/>
                </a:solidFill>
                <a:latin typeface="Consolas" panose="020B0609020204030204" pitchFamily="49" charset="0"/>
                <a:cs typeface="Courier New" panose="02070309020205020404" pitchFamily="49" charset="0"/>
              </a:rPr>
              <a:t>&amp;</a:t>
            </a:r>
            <a:r>
              <a:rPr lang="en-GB" altLang="en-CH" sz="2400" dirty="0">
                <a:solidFill>
                  <a:srgbClr val="00B050"/>
                </a:solidFill>
                <a:latin typeface="Consolas" panose="020B0609020204030204" pitchFamily="49" charset="0"/>
                <a:cs typeface="Courier New" panose="02070309020205020404" pitchFamily="49" charset="0"/>
              </a:rPr>
              <a:t>a;</a:t>
            </a:r>
          </a:p>
          <a:p>
            <a:pPr algn="l">
              <a:lnSpc>
                <a:spcPct val="150000"/>
              </a:lnSpc>
            </a:pPr>
            <a:r>
              <a:rPr lang="en-GB" altLang="en-CH" sz="2400" dirty="0">
                <a:solidFill>
                  <a:srgbClr val="00B050"/>
                </a:solidFill>
                <a:latin typeface="Consolas" panose="020B0609020204030204" pitchFamily="49" charset="0"/>
                <a:cs typeface="Courier New" panose="02070309020205020404" pitchFamily="49" charset="0"/>
              </a:rPr>
              <a:t>d = </a:t>
            </a:r>
            <a:r>
              <a:rPr lang="en-GB" altLang="en-CH" sz="2400" b="1" dirty="0">
                <a:solidFill>
                  <a:srgbClr val="00B050"/>
                </a:solidFill>
                <a:latin typeface="Consolas" panose="020B0609020204030204" pitchFamily="49" charset="0"/>
                <a:cs typeface="Courier New" panose="02070309020205020404" pitchFamily="49" charset="0"/>
              </a:rPr>
              <a:t>&amp;</a:t>
            </a:r>
            <a:r>
              <a:rPr lang="en-GB" altLang="en-CH" sz="2400" dirty="0">
                <a:solidFill>
                  <a:srgbClr val="00B050"/>
                </a:solidFill>
                <a:latin typeface="Consolas" panose="020B0609020204030204" pitchFamily="49" charset="0"/>
                <a:cs typeface="Courier New" panose="02070309020205020404" pitchFamily="49" charset="0"/>
              </a:rPr>
              <a:t>y;</a:t>
            </a:r>
          </a:p>
          <a:p>
            <a:pPr algn="l">
              <a:lnSpc>
                <a:spcPct val="150000"/>
              </a:lnSpc>
            </a:pPr>
            <a:r>
              <a:rPr lang="en-GB" altLang="en-CH" sz="2400" b="1" dirty="0">
                <a:solidFill>
                  <a:srgbClr val="ABABFF"/>
                </a:solidFill>
                <a:latin typeface="Consolas" panose="020B0609020204030204" pitchFamily="49" charset="0"/>
                <a:cs typeface="Courier New" panose="02070309020205020404" pitchFamily="49" charset="0"/>
              </a:rPr>
              <a:t>let</a:t>
            </a:r>
            <a:r>
              <a:rPr lang="en-GB" altLang="en-CH" sz="2400" dirty="0">
                <a:solidFill>
                  <a:srgbClr val="ABABFF"/>
                </a:solidFill>
                <a:latin typeface="Consolas" panose="020B0609020204030204" pitchFamily="49" charset="0"/>
                <a:cs typeface="Courier New" panose="02070309020205020404" pitchFamily="49" charset="0"/>
              </a:rPr>
              <a:t> e = “hello world”;</a:t>
            </a:r>
          </a:p>
        </p:txBody>
      </p:sp>
      <p:sp>
        <p:nvSpPr>
          <p:cNvPr id="6" name="Rectangle 5">
            <a:extLst>
              <a:ext uri="{FF2B5EF4-FFF2-40B4-BE49-F238E27FC236}">
                <a16:creationId xmlns:a16="http://schemas.microsoft.com/office/drawing/2014/main" id="{9FE5C464-6772-C0D1-4483-EC81090DE12D}"/>
              </a:ext>
            </a:extLst>
          </p:cNvPr>
          <p:cNvSpPr/>
          <p:nvPr/>
        </p:nvSpPr>
        <p:spPr bwMode="auto">
          <a:xfrm>
            <a:off x="6579330" y="2300288"/>
            <a:ext cx="4552220" cy="343535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a:lnSpc>
                <a:spcPct val="250000"/>
              </a:lnSpc>
            </a:pPr>
            <a:r>
              <a:rPr lang="en-US" altLang="en-CH" sz="2400" b="1" dirty="0">
                <a:solidFill>
                  <a:srgbClr val="92D050"/>
                </a:solidFill>
                <a:latin typeface="Consolas" panose="020B0609020204030204" pitchFamily="49" charset="0"/>
                <a:cs typeface="Courier New" panose="02070309020205020404" pitchFamily="49" charset="0"/>
              </a:rPr>
              <a:t>let tuple = (17, 3.14);</a:t>
            </a:r>
          </a:p>
          <a:p>
            <a:pPr>
              <a:lnSpc>
                <a:spcPct val="250000"/>
              </a:lnSpc>
            </a:pPr>
            <a:r>
              <a:rPr lang="en-US" altLang="en-CH" sz="2400" b="1" dirty="0">
                <a:solidFill>
                  <a:schemeClr val="accent2">
                    <a:lumMod val="75000"/>
                  </a:schemeClr>
                </a:solidFill>
                <a:latin typeface="Consolas" panose="020B0609020204030204" pitchFamily="49" charset="0"/>
                <a:cs typeface="Courier New" panose="02070309020205020404" pitchFamily="49" charset="0"/>
              </a:rPr>
              <a:t>let b = Box::new(tuple);</a:t>
            </a:r>
          </a:p>
          <a:p>
            <a:pPr>
              <a:lnSpc>
                <a:spcPct val="250000"/>
              </a:lnSpc>
            </a:pPr>
            <a:r>
              <a:rPr lang="en-US" altLang="en-CH" sz="2400" b="1" dirty="0">
                <a:solidFill>
                  <a:schemeClr val="accent2">
                    <a:lumMod val="75000"/>
                  </a:schemeClr>
                </a:solidFill>
                <a:latin typeface="Consolas" panose="020B0609020204030204" pitchFamily="49" charset="0"/>
                <a:cs typeface="Courier New" panose="02070309020205020404" pitchFamily="49" charset="0"/>
              </a:rPr>
              <a:t>let v = </a:t>
            </a:r>
            <a:r>
              <a:rPr lang="en-US" altLang="en-CH" sz="2400" b="1" dirty="0" err="1">
                <a:solidFill>
                  <a:schemeClr val="accent2">
                    <a:lumMod val="75000"/>
                  </a:schemeClr>
                </a:solidFill>
                <a:latin typeface="Consolas" panose="020B0609020204030204" pitchFamily="49" charset="0"/>
                <a:cs typeface="Courier New" panose="02070309020205020404" pitchFamily="49" charset="0"/>
              </a:rPr>
              <a:t>vec</a:t>
            </a:r>
            <a:r>
              <a:rPr lang="en-US" altLang="en-CH" sz="2400" b="1" dirty="0">
                <a:solidFill>
                  <a:schemeClr val="accent2">
                    <a:lumMod val="75000"/>
                  </a:schemeClr>
                </a:solidFill>
                <a:latin typeface="Consolas" panose="020B0609020204030204" pitchFamily="49" charset="0"/>
                <a:cs typeface="Courier New" panose="02070309020205020404" pitchFamily="49" charset="0"/>
              </a:rPr>
              <a:t>![1,2,3];</a:t>
            </a:r>
          </a:p>
        </p:txBody>
      </p:sp>
    </p:spTree>
    <p:extLst>
      <p:ext uri="{BB962C8B-B14F-4D97-AF65-F5344CB8AC3E}">
        <p14:creationId xmlns:p14="http://schemas.microsoft.com/office/powerpoint/2010/main" val="615274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A179871-821D-5618-3141-812D992EED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8F0E75C-48CA-CF41-8BED-073F16CBDB6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075C9D3-EB51-D652-FA1B-2F18336239C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6ABFD3AD-C639-C76D-29B5-11188C3550AE}"/>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0C1BC7A4-0741-0A27-26EA-CD9033E95AA3}"/>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Stack frames</a:t>
            </a:r>
            <a:endParaRPr lang="en-DK" dirty="0">
              <a:solidFill>
                <a:srgbClr val="10171E"/>
              </a:solidFill>
              <a:latin typeface="NOVA FLAT" panose="020C0504020404060204" pitchFamily="34" charset="77"/>
            </a:endParaRPr>
          </a:p>
        </p:txBody>
      </p:sp>
      <p:sp>
        <p:nvSpPr>
          <p:cNvPr id="4" name="Rectangle 3">
            <a:extLst>
              <a:ext uri="{FF2B5EF4-FFF2-40B4-BE49-F238E27FC236}">
                <a16:creationId xmlns:a16="http://schemas.microsoft.com/office/drawing/2014/main" id="{0138DD32-3FF4-5329-2030-8DDB7AD80761}"/>
              </a:ext>
            </a:extLst>
          </p:cNvPr>
          <p:cNvSpPr/>
          <p:nvPr/>
        </p:nvSpPr>
        <p:spPr bwMode="auto">
          <a:xfrm>
            <a:off x="1701192" y="1637465"/>
            <a:ext cx="3204356" cy="373743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foo(x: &amp;</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-&gt;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 = 100;</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  a + *x</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_a: i32;</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b = -3;</a:t>
            </a:r>
          </a:p>
          <a:p>
            <a:pPr defTabSz="914400" fontAlgn="base">
              <a:spcBef>
                <a:spcPct val="0"/>
              </a:spcBef>
              <a:spcAft>
                <a:spcPct val="0"/>
              </a:spcAft>
            </a:pPr>
            <a:r>
              <a:rPr lang="en-GB" b="1" dirty="0">
                <a:solidFill>
                  <a:srgbClr val="000000"/>
                </a:solidFill>
                <a:latin typeface="Consolas" panose="020B0609020204030204" pitchFamily="49" charset="0"/>
                <a:cs typeface="Consolas" panose="020B0609020204030204" pitchFamily="49" charset="0"/>
              </a:rPr>
              <a:t>  let</a:t>
            </a:r>
            <a:r>
              <a:rPr lang="en-GB" dirty="0">
                <a:solidFill>
                  <a:srgbClr val="000000"/>
                </a:solidFill>
                <a:latin typeface="Consolas" panose="020B0609020204030204" pitchFamily="49" charset="0"/>
                <a:cs typeface="Consolas" panose="020B0609020204030204" pitchFamily="49" charset="0"/>
              </a:rPr>
              <a:t> c = 1234;</a:t>
            </a:r>
          </a:p>
          <a:p>
            <a:pPr defTabSz="914400" fontAlgn="base">
              <a:spcBef>
                <a:spcPct val="0"/>
              </a:spcBef>
              <a:spcAft>
                <a:spcPct val="0"/>
              </a:spcAft>
            </a:pPr>
            <a:r>
              <a:rPr lang="en-GB" i="1" dirty="0">
                <a:solidFill>
                  <a:srgbClr val="000000"/>
                </a:solidFill>
                <a:latin typeface="Consolas" panose="020B0609020204030204" pitchFamily="49" charset="0"/>
                <a:cs typeface="Consolas" panose="020B0609020204030204" pitchFamily="49" charset="0"/>
              </a:rPr>
              <a:t>  // </a:t>
            </a:r>
            <a:r>
              <a:rPr lang="en-GB" b="1" i="1" dirty="0">
                <a:solidFill>
                  <a:srgbClr val="000000"/>
                </a:solidFill>
                <a:latin typeface="Consolas" panose="020B0609020204030204" pitchFamily="49" charset="0"/>
                <a:cs typeface="Consolas" panose="020B0609020204030204" pitchFamily="49" charset="0"/>
              </a:rPr>
              <a:t>let</a:t>
            </a:r>
            <a:r>
              <a:rPr lang="en-GB" i="1" dirty="0">
                <a:solidFill>
                  <a:srgbClr val="000000"/>
                </a:solidFill>
                <a:latin typeface="Consolas" panose="020B0609020204030204" pitchFamily="49" charset="0"/>
                <a:cs typeface="Consolas" panose="020B0609020204030204" pitchFamily="49" charset="0"/>
              </a:rPr>
              <a:t> c = _a;</a:t>
            </a: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pPr>
            <a:r>
              <a:rPr lang="en-GB" b="1" dirty="0">
                <a:solidFill>
                  <a:srgbClr val="000000"/>
                </a:solidFill>
                <a:latin typeface="Consolas" panose="020B0609020204030204" pitchFamily="49" charset="0"/>
                <a:cs typeface="Consolas" panose="020B0609020204030204" pitchFamily="49" charset="0"/>
              </a:rPr>
              <a:t>  let</a:t>
            </a:r>
            <a:r>
              <a:rPr lang="en-GB" dirty="0">
                <a:solidFill>
                  <a:srgbClr val="000000"/>
                </a:solidFill>
                <a:latin typeface="Consolas" panose="020B0609020204030204" pitchFamily="49" charset="0"/>
                <a:cs typeface="Consolas" panose="020B0609020204030204" pitchFamily="49" charset="0"/>
              </a:rPr>
              <a:t> _d = foo(</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c);</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_p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b; </a:t>
            </a:r>
          </a:p>
          <a:p>
            <a:pPr defTabSz="914400" fontAlgn="base">
              <a:spcBef>
                <a:spcPct val="0"/>
              </a:spcBef>
              <a:spcAft>
                <a:spcPct val="0"/>
              </a:spcAft>
            </a:pPr>
            <a:r>
              <a:rPr lang="en-GB" dirty="0">
                <a:solidFill>
                  <a:srgbClr val="000000"/>
                </a:solidFill>
                <a:latin typeface="Consolas" panose="020B0609020204030204" pitchFamily="49" charset="0"/>
                <a:cs typeface="Consolas" panose="020B0609020204030204" pitchFamily="49" charset="0"/>
              </a:rPr>
              <a:t>}</a:t>
            </a:r>
          </a:p>
        </p:txBody>
      </p:sp>
      <p:sp>
        <p:nvSpPr>
          <p:cNvPr id="5" name="Rectangle 4">
            <a:extLst>
              <a:ext uri="{FF2B5EF4-FFF2-40B4-BE49-F238E27FC236}">
                <a16:creationId xmlns:a16="http://schemas.microsoft.com/office/drawing/2014/main" id="{83B78380-06A9-5B96-8394-5784DCA1D2F2}"/>
              </a:ext>
            </a:extLst>
          </p:cNvPr>
          <p:cNvSpPr/>
          <p:nvPr/>
        </p:nvSpPr>
        <p:spPr bwMode="auto">
          <a:xfrm>
            <a:off x="7181085" y="1637465"/>
            <a:ext cx="2916324" cy="3187386"/>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2000" b="1" i="0" u="none" strike="noStrike" kern="0" cap="none" spc="0" normalizeH="0" baseline="0" noProof="0">
              <a:ln>
                <a:noFill/>
              </a:ln>
              <a:solidFill>
                <a:srgbClr val="000000"/>
              </a:solidFill>
              <a:effectLst/>
              <a:uLnTx/>
              <a:uFillTx/>
              <a:latin typeface="Arial" charset="0"/>
            </a:endParaRPr>
          </a:p>
        </p:txBody>
      </p:sp>
      <p:sp>
        <p:nvSpPr>
          <p:cNvPr id="7" name="Rectangle 6">
            <a:extLst>
              <a:ext uri="{FF2B5EF4-FFF2-40B4-BE49-F238E27FC236}">
                <a16:creationId xmlns:a16="http://schemas.microsoft.com/office/drawing/2014/main" id="{A1922FC3-C737-EB93-E438-C6C0D23F4FE5}"/>
              </a:ext>
            </a:extLst>
          </p:cNvPr>
          <p:cNvSpPr/>
          <p:nvPr/>
        </p:nvSpPr>
        <p:spPr bwMode="auto">
          <a:xfrm>
            <a:off x="7469117" y="182883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1600" b="0" i="0" u="none" strike="noStrike" kern="0" cap="none" spc="0" normalizeH="0" baseline="0" noProof="0" dirty="0">
                <a:ln>
                  <a:noFill/>
                </a:ln>
                <a:solidFill>
                  <a:srgbClr val="000000"/>
                </a:solidFill>
                <a:effectLst/>
                <a:uLnTx/>
                <a:uFillTx/>
                <a:latin typeface="Consolas" panose="020B0609020204030204" pitchFamily="49" charset="0"/>
              </a:rPr>
              <a:t>return address</a:t>
            </a:r>
          </a:p>
        </p:txBody>
      </p:sp>
      <p:sp>
        <p:nvSpPr>
          <p:cNvPr id="8" name="Rectangle 7">
            <a:extLst>
              <a:ext uri="{FF2B5EF4-FFF2-40B4-BE49-F238E27FC236}">
                <a16:creationId xmlns:a16="http://schemas.microsoft.com/office/drawing/2014/main" id="{72077599-7A56-5547-FE80-068F98D5E4C8}"/>
              </a:ext>
            </a:extLst>
          </p:cNvPr>
          <p:cNvSpPr/>
          <p:nvPr/>
        </p:nvSpPr>
        <p:spPr bwMode="auto">
          <a:xfrm>
            <a:off x="7469117" y="222894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_</a:t>
            </a:r>
            <a:r>
              <a:rPr kumimoji="0" lang="en-DK" sz="1600" b="0" i="0" u="none" strike="noStrike" kern="0" cap="none" spc="0" normalizeH="0" baseline="0" noProof="0" dirty="0">
                <a:ln>
                  <a:noFill/>
                </a:ln>
                <a:solidFill>
                  <a:srgbClr val="000000"/>
                </a:solidFill>
                <a:effectLst/>
                <a:uLnTx/>
                <a:uFillTx/>
                <a:latin typeface="Consolas" panose="020B0609020204030204" pitchFamily="49" charset="0"/>
              </a:rPr>
              <a:t>a</a:t>
            </a: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 | ??:i32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1" name="Rectangle 10">
            <a:extLst>
              <a:ext uri="{FF2B5EF4-FFF2-40B4-BE49-F238E27FC236}">
                <a16:creationId xmlns:a16="http://schemas.microsoft.com/office/drawing/2014/main" id="{31887FCF-999D-64E9-C3EF-CA6CA8D28A31}"/>
              </a:ext>
            </a:extLst>
          </p:cNvPr>
          <p:cNvSpPr/>
          <p:nvPr/>
        </p:nvSpPr>
        <p:spPr bwMode="auto">
          <a:xfrm>
            <a:off x="7469116" y="262905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b  | -3:i32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2" name="Rectangle 11">
            <a:extLst>
              <a:ext uri="{FF2B5EF4-FFF2-40B4-BE49-F238E27FC236}">
                <a16:creationId xmlns:a16="http://schemas.microsoft.com/office/drawing/2014/main" id="{497F30A4-BFE2-AEBB-901F-8B557ADCBA66}"/>
              </a:ext>
            </a:extLst>
          </p:cNvPr>
          <p:cNvSpPr/>
          <p:nvPr/>
        </p:nvSpPr>
        <p:spPr bwMode="auto">
          <a:xfrm>
            <a:off x="7469116" y="302916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c  | 1234:i32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5" name="Rectangle 14">
            <a:extLst>
              <a:ext uri="{FF2B5EF4-FFF2-40B4-BE49-F238E27FC236}">
                <a16:creationId xmlns:a16="http://schemas.microsoft.com/office/drawing/2014/main" id="{CEE6E231-F8FF-182F-5D8B-D4997A56E376}"/>
              </a:ext>
            </a:extLst>
          </p:cNvPr>
          <p:cNvSpPr/>
          <p:nvPr/>
        </p:nvSpPr>
        <p:spPr bwMode="auto">
          <a:xfrm>
            <a:off x="7469117" y="3826070"/>
            <a:ext cx="2310368"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_p |   :&amp;i32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6" name="Rectangle 15">
            <a:extLst>
              <a:ext uri="{FF2B5EF4-FFF2-40B4-BE49-F238E27FC236}">
                <a16:creationId xmlns:a16="http://schemas.microsoft.com/office/drawing/2014/main" id="{0ACFD772-588F-E38C-F56E-31BC6128FC6A}"/>
              </a:ext>
            </a:extLst>
          </p:cNvPr>
          <p:cNvSpPr/>
          <p:nvPr/>
        </p:nvSpPr>
        <p:spPr bwMode="auto">
          <a:xfrm>
            <a:off x="7469117" y="342988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x  |   :&amp;i32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7" name="Rectangle 16">
            <a:extLst>
              <a:ext uri="{FF2B5EF4-FFF2-40B4-BE49-F238E27FC236}">
                <a16:creationId xmlns:a16="http://schemas.microsoft.com/office/drawing/2014/main" id="{D6857E4A-9E71-9205-2D43-710FE0962509}"/>
              </a:ext>
            </a:extLst>
          </p:cNvPr>
          <p:cNvSpPr/>
          <p:nvPr/>
        </p:nvSpPr>
        <p:spPr bwMode="auto">
          <a:xfrm>
            <a:off x="7465532" y="3821863"/>
            <a:ext cx="231395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DK" sz="1400" b="0" i="0" u="none" strike="noStrike" kern="0" cap="none" spc="0" normalizeH="0" baseline="0" noProof="0" dirty="0">
                <a:ln>
                  <a:noFill/>
                </a:ln>
                <a:solidFill>
                  <a:srgbClr val="000000"/>
                </a:solidFill>
                <a:effectLst/>
                <a:uLnTx/>
                <a:uFillTx/>
                <a:latin typeface="Consolas" panose="020B0609020204030204" pitchFamily="49" charset="0"/>
              </a:rPr>
              <a:t>return address</a:t>
            </a:r>
          </a:p>
        </p:txBody>
      </p:sp>
      <p:sp>
        <p:nvSpPr>
          <p:cNvPr id="18" name="TextBox 17">
            <a:extLst>
              <a:ext uri="{FF2B5EF4-FFF2-40B4-BE49-F238E27FC236}">
                <a16:creationId xmlns:a16="http://schemas.microsoft.com/office/drawing/2014/main" id="{DC6F7707-E48A-12D3-AD5C-97D299F12FCF}"/>
              </a:ext>
            </a:extLst>
          </p:cNvPr>
          <p:cNvSpPr txBox="1"/>
          <p:nvPr/>
        </p:nvSpPr>
        <p:spPr>
          <a:xfrm>
            <a:off x="10260588" y="1859613"/>
            <a:ext cx="944489" cy="369332"/>
          </a:xfrm>
          <a:prstGeom prst="rect">
            <a:avLst/>
          </a:prstGeom>
          <a:noFill/>
        </p:spPr>
        <p:txBody>
          <a:bodyPr wrap="none" rtlCol="0">
            <a:spAutoFit/>
          </a:bodyPr>
          <a:lstStyle/>
          <a:p>
            <a:pPr defTabSz="914400" fontAlgn="base">
              <a:spcBef>
                <a:spcPct val="0"/>
              </a:spcBef>
              <a:spcAft>
                <a:spcPct val="0"/>
              </a:spcAft>
            </a:pPr>
            <a:r>
              <a:rPr lang="en-DK" dirty="0">
                <a:solidFill>
                  <a:srgbClr val="000000"/>
                </a:solidFill>
                <a:latin typeface="Consolas" panose="020B0609020204030204" pitchFamily="49" charset="0"/>
                <a:cs typeface="Consolas" panose="020B0609020204030204" pitchFamily="49" charset="0"/>
              </a:rPr>
              <a:t>main()</a:t>
            </a:r>
          </a:p>
        </p:txBody>
      </p:sp>
      <p:sp>
        <p:nvSpPr>
          <p:cNvPr id="19" name="TextBox 18">
            <a:extLst>
              <a:ext uri="{FF2B5EF4-FFF2-40B4-BE49-F238E27FC236}">
                <a16:creationId xmlns:a16="http://schemas.microsoft.com/office/drawing/2014/main" id="{52EE67FC-D1A3-91A0-4E0B-4016552B43D4}"/>
              </a:ext>
            </a:extLst>
          </p:cNvPr>
          <p:cNvSpPr txBox="1"/>
          <p:nvPr/>
        </p:nvSpPr>
        <p:spPr>
          <a:xfrm>
            <a:off x="10260588" y="3463969"/>
            <a:ext cx="1071127" cy="369332"/>
          </a:xfrm>
          <a:prstGeom prst="rect">
            <a:avLst/>
          </a:prstGeom>
          <a:noFill/>
        </p:spPr>
        <p:txBody>
          <a:bodyPr wrap="none" rtlCol="0">
            <a:spAutoFit/>
          </a:bodyPr>
          <a:lstStyle/>
          <a:p>
            <a:pPr defTabSz="914400" fontAlgn="base">
              <a:spcBef>
                <a:spcPct val="0"/>
              </a:spcBef>
              <a:spcAft>
                <a:spcPct val="0"/>
              </a:spcAft>
            </a:pPr>
            <a:r>
              <a:rPr lang="en-DK" dirty="0">
                <a:solidFill>
                  <a:srgbClr val="000000"/>
                </a:solidFill>
                <a:latin typeface="Consolas" panose="020B0609020204030204" pitchFamily="49" charset="0"/>
                <a:cs typeface="Consolas" panose="020B0609020204030204" pitchFamily="49" charset="0"/>
              </a:rPr>
              <a:t>foo(</a:t>
            </a:r>
            <a:r>
              <a:rPr lang="en-US" dirty="0">
                <a:solidFill>
                  <a:srgbClr val="000000"/>
                </a:solidFill>
                <a:latin typeface="Consolas" panose="020B0609020204030204" pitchFamily="49" charset="0"/>
                <a:cs typeface="Consolas" panose="020B0609020204030204" pitchFamily="49" charset="0"/>
              </a:rPr>
              <a:t>&amp;</a:t>
            </a:r>
            <a:r>
              <a:rPr lang="en-DK" dirty="0">
                <a:solidFill>
                  <a:srgbClr val="000000"/>
                </a:solidFill>
                <a:latin typeface="Consolas" panose="020B0609020204030204" pitchFamily="49" charset="0"/>
                <a:cs typeface="Consolas" panose="020B0609020204030204" pitchFamily="49" charset="0"/>
              </a:rPr>
              <a:t>c)</a:t>
            </a:r>
          </a:p>
        </p:txBody>
      </p:sp>
      <p:cxnSp>
        <p:nvCxnSpPr>
          <p:cNvPr id="20" name="Straight Arrow Connector 19">
            <a:extLst>
              <a:ext uri="{FF2B5EF4-FFF2-40B4-BE49-F238E27FC236}">
                <a16:creationId xmlns:a16="http://schemas.microsoft.com/office/drawing/2014/main" id="{087E3163-C0FD-7719-5053-D45A2003420F}"/>
              </a:ext>
            </a:extLst>
          </p:cNvPr>
          <p:cNvCxnSpPr>
            <a:cxnSpLocks/>
          </p:cNvCxnSpPr>
          <p:nvPr/>
        </p:nvCxnSpPr>
        <p:spPr bwMode="auto">
          <a:xfrm flipH="1" flipV="1">
            <a:off x="7757148" y="3242229"/>
            <a:ext cx="452732" cy="387711"/>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21" name="Rectangle 20">
            <a:extLst>
              <a:ext uri="{FF2B5EF4-FFF2-40B4-BE49-F238E27FC236}">
                <a16:creationId xmlns:a16="http://schemas.microsoft.com/office/drawing/2014/main" id="{27FF31BB-A161-87C7-E1E0-EEEF1CFB2013}"/>
              </a:ext>
            </a:extLst>
          </p:cNvPr>
          <p:cNvSpPr/>
          <p:nvPr/>
        </p:nvSpPr>
        <p:spPr bwMode="auto">
          <a:xfrm>
            <a:off x="6464005" y="5206296"/>
            <a:ext cx="4350483" cy="83876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pPr>
            <a:r>
              <a:rPr lang="en-US" sz="2000" b="1" dirty="0">
                <a:solidFill>
                  <a:srgbClr val="000000"/>
                </a:solidFill>
              </a:rPr>
              <a:t>Stack-discipline:</a:t>
            </a:r>
            <a:r>
              <a:rPr lang="en-US" sz="2000" dirty="0">
                <a:solidFill>
                  <a:srgbClr val="000000"/>
                </a:solidFill>
              </a:rPr>
              <a:t> automatically drop a frame when it runs out of scope</a:t>
            </a:r>
            <a:endParaRPr lang="en-DK" sz="2000" dirty="0">
              <a:solidFill>
                <a:srgbClr val="000000"/>
              </a:solidFill>
            </a:endParaRPr>
          </a:p>
        </p:txBody>
      </p:sp>
      <p:sp>
        <p:nvSpPr>
          <p:cNvPr id="22" name="Rectangle 21">
            <a:extLst>
              <a:ext uri="{FF2B5EF4-FFF2-40B4-BE49-F238E27FC236}">
                <a16:creationId xmlns:a16="http://schemas.microsoft.com/office/drawing/2014/main" id="{6C441B11-FC97-5AED-E541-505E0E26E0A1}"/>
              </a:ext>
            </a:extLst>
          </p:cNvPr>
          <p:cNvSpPr/>
          <p:nvPr/>
        </p:nvSpPr>
        <p:spPr bwMode="auto">
          <a:xfrm>
            <a:off x="4246748" y="3852431"/>
            <a:ext cx="2556551" cy="75503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pPr>
            <a:r>
              <a:rPr lang="en-US" sz="2000" dirty="0">
                <a:solidFill>
                  <a:srgbClr val="000000"/>
                </a:solidFill>
              </a:rPr>
              <a:t>Accessing </a:t>
            </a:r>
            <a:r>
              <a:rPr lang="en-US" sz="2000" b="1" dirty="0">
                <a:solidFill>
                  <a:srgbClr val="000000"/>
                </a:solidFill>
              </a:rPr>
              <a:t>uninitialized places </a:t>
            </a:r>
            <a:r>
              <a:rPr lang="en-US" sz="2000" dirty="0">
                <a:solidFill>
                  <a:srgbClr val="000000"/>
                </a:solidFill>
              </a:rPr>
              <a:t>is forbidden</a:t>
            </a:r>
            <a:endParaRPr lang="en-DK" sz="2000" dirty="0">
              <a:solidFill>
                <a:srgbClr val="000000"/>
              </a:solidFill>
            </a:endParaRPr>
          </a:p>
        </p:txBody>
      </p:sp>
      <p:sp>
        <p:nvSpPr>
          <p:cNvPr id="23" name="Right Arrow 20">
            <a:extLst>
              <a:ext uri="{FF2B5EF4-FFF2-40B4-BE49-F238E27FC236}">
                <a16:creationId xmlns:a16="http://schemas.microsoft.com/office/drawing/2014/main" id="{1CFF98D5-6001-F347-1EB9-64876DF94CE5}"/>
              </a:ext>
            </a:extLst>
          </p:cNvPr>
          <p:cNvSpPr/>
          <p:nvPr/>
        </p:nvSpPr>
        <p:spPr bwMode="auto">
          <a:xfrm>
            <a:off x="1053120" y="3102172"/>
            <a:ext cx="648072" cy="213606"/>
          </a:xfrm>
          <a:prstGeom prst="rightArrow">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DK" sz="1400" b="0" i="0" u="none" strike="noStrike" kern="0" cap="none" spc="0" normalizeH="0" baseline="0" noProof="0">
              <a:ln>
                <a:noFill/>
              </a:ln>
              <a:solidFill>
                <a:srgbClr val="000000"/>
              </a:solidFill>
              <a:effectLst/>
              <a:uLnTx/>
              <a:uFillTx/>
              <a:latin typeface="Arial" charset="0"/>
            </a:endParaRPr>
          </a:p>
        </p:txBody>
      </p:sp>
      <p:sp>
        <p:nvSpPr>
          <p:cNvPr id="24" name="Rectangle 23">
            <a:extLst>
              <a:ext uri="{FF2B5EF4-FFF2-40B4-BE49-F238E27FC236}">
                <a16:creationId xmlns:a16="http://schemas.microsoft.com/office/drawing/2014/main" id="{79F8FE65-E997-6458-88F5-8F588BB9D29B}"/>
              </a:ext>
            </a:extLst>
          </p:cNvPr>
          <p:cNvSpPr/>
          <p:nvPr/>
        </p:nvSpPr>
        <p:spPr bwMode="auto">
          <a:xfrm>
            <a:off x="7469116" y="4221973"/>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a  |100 :i32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25" name="Rectangle 24">
            <a:extLst>
              <a:ext uri="{FF2B5EF4-FFF2-40B4-BE49-F238E27FC236}">
                <a16:creationId xmlns:a16="http://schemas.microsoft.com/office/drawing/2014/main" id="{EA5C6F7D-309F-C68D-B6B0-69CBFFB61E2A}"/>
              </a:ext>
            </a:extLst>
          </p:cNvPr>
          <p:cNvSpPr/>
          <p:nvPr/>
        </p:nvSpPr>
        <p:spPr bwMode="auto">
          <a:xfrm>
            <a:off x="7465532" y="3434645"/>
            <a:ext cx="2306783" cy="40011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Consolas" panose="020B0609020204030204" pitchFamily="49" charset="0"/>
              </a:rPr>
              <a:t>_d |1334:&amp;i32</a:t>
            </a:r>
            <a:endParaRPr kumimoji="0" lang="en-DK" sz="1600" b="0" i="0" u="none" strike="noStrike" kern="0" cap="none" spc="0" normalizeH="0" baseline="0" noProof="0" dirty="0">
              <a:ln>
                <a:noFill/>
              </a:ln>
              <a:solidFill>
                <a:srgbClr val="000000"/>
              </a:solidFill>
              <a:effectLst/>
              <a:uLnTx/>
              <a:uFillTx/>
              <a:latin typeface="Consolas" panose="020B0609020204030204" pitchFamily="49" charset="0"/>
            </a:endParaRPr>
          </a:p>
        </p:txBody>
      </p:sp>
      <p:cxnSp>
        <p:nvCxnSpPr>
          <p:cNvPr id="26" name="Straight Arrow Connector 25">
            <a:extLst>
              <a:ext uri="{FF2B5EF4-FFF2-40B4-BE49-F238E27FC236}">
                <a16:creationId xmlns:a16="http://schemas.microsoft.com/office/drawing/2014/main" id="{E577B136-6D05-5955-246A-A9031CA3CA0E}"/>
              </a:ext>
            </a:extLst>
          </p:cNvPr>
          <p:cNvCxnSpPr>
            <a:cxnSpLocks/>
          </p:cNvCxnSpPr>
          <p:nvPr/>
        </p:nvCxnSpPr>
        <p:spPr bwMode="auto">
          <a:xfrm flipH="1" flipV="1">
            <a:off x="7777830" y="2873530"/>
            <a:ext cx="374987" cy="1037298"/>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Tree>
    <p:extLst>
      <p:ext uri="{BB962C8B-B14F-4D97-AF65-F5344CB8AC3E}">
        <p14:creationId xmlns:p14="http://schemas.microsoft.com/office/powerpoint/2010/main" val="3004238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1" nodeType="clickEffect">
                                  <p:stCondLst>
                                    <p:cond delay="0"/>
                                  </p:stCondLst>
                                  <p:childTnLst>
                                    <p:animMotion origin="layout" path="M -6.25E-7 -4.07407E-6 L 0.00026 0.04306 " pathEditMode="relative" rAng="0" ptsTypes="AA">
                                      <p:cBhvr>
                                        <p:cTn id="14" dur="2000" fill="hold"/>
                                        <p:tgtEl>
                                          <p:spTgt spid="23"/>
                                        </p:tgtEl>
                                        <p:attrNameLst>
                                          <p:attrName>ppt_x</p:attrName>
                                          <p:attrName>ppt_y</p:attrName>
                                        </p:attrNameLst>
                                      </p:cBhvr>
                                      <p:rCtr x="13" y="2153"/>
                                    </p:animMotion>
                                  </p:childTnLst>
                                </p:cTn>
                              </p:par>
                              <p:par>
                                <p:cTn id="15" presetID="1"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2" nodeType="clickEffect">
                                  <p:stCondLst>
                                    <p:cond delay="0"/>
                                  </p:stCondLst>
                                  <p:childTnLst>
                                    <p:animMotion origin="layout" path="M 0.00026 0.04306 L 0.00026 0.07871 " pathEditMode="relative" rAng="0" ptsTypes="AA">
                                      <p:cBhvr>
                                        <p:cTn id="20" dur="2000" fill="hold"/>
                                        <p:tgtEl>
                                          <p:spTgt spid="23"/>
                                        </p:tgtEl>
                                        <p:attrNameLst>
                                          <p:attrName>ppt_x</p:attrName>
                                          <p:attrName>ppt_y</p:attrName>
                                        </p:attrNameLst>
                                      </p:cBhvr>
                                      <p:rCtr x="0" y="1782"/>
                                    </p:animMotion>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3" nodeType="clickEffect">
                                  <p:stCondLst>
                                    <p:cond delay="0"/>
                                  </p:stCondLst>
                                  <p:childTnLst>
                                    <p:animMotion origin="layout" path="M 0.00026 0.07454 L 0.00026 0.11667 " pathEditMode="relative" rAng="0" ptsTypes="AA">
                                      <p:cBhvr>
                                        <p:cTn id="26" dur="2000" fill="hold"/>
                                        <p:tgtEl>
                                          <p:spTgt spid="23"/>
                                        </p:tgtEl>
                                        <p:attrNameLst>
                                          <p:attrName>ppt_x</p:attrName>
                                          <p:attrName>ppt_y</p:attrName>
                                        </p:attrNameLst>
                                      </p:cBhvr>
                                      <p:rCtr x="0" y="2106"/>
                                    </p:animMotion>
                                  </p:childTnLst>
                                </p:cTn>
                              </p:par>
                              <p:par>
                                <p:cTn id="27" presetID="1" presetClass="entr" presetSubtype="0" fill="hold" grpId="0" nodeType="withEffect">
                                  <p:stCondLst>
                                    <p:cond delay="150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6" presetClass="emph" presetSubtype="0" fill="hold" nodeType="clickEffect">
                                  <p:stCondLst>
                                    <p:cond delay="0"/>
                                  </p:stCondLst>
                                  <p:iterate type="lt">
                                    <p:tmPct val="4000"/>
                                  </p:iterate>
                                  <p:childTnLst>
                                    <p:set>
                                      <p:cBhvr override="childStyle">
                                        <p:cTn id="32" dur="500" fill="hold"/>
                                        <p:tgtEl>
                                          <p:spTgt spid="4">
                                            <p:txEl>
                                              <p:pRg st="9" end="9"/>
                                            </p:txEl>
                                          </p:spTgt>
                                        </p:tgtEl>
                                        <p:attrNameLst>
                                          <p:attrName>style.color</p:attrName>
                                        </p:attrNameLst>
                                      </p:cBhvr>
                                      <p:to>
                                        <p:clrVal>
                                          <a:schemeClr val="accent2"/>
                                        </p:clrVal>
                                      </p:to>
                                    </p:set>
                                    <p:set>
                                      <p:cBhvr>
                                        <p:cTn id="33" dur="500" fill="hold"/>
                                        <p:tgtEl>
                                          <p:spTgt spid="4">
                                            <p:txEl>
                                              <p:pRg st="9" end="9"/>
                                            </p:txEl>
                                          </p:spTgt>
                                        </p:tgtEl>
                                        <p:attrNameLst>
                                          <p:attrName>fillcolor</p:attrName>
                                        </p:attrNameLst>
                                      </p:cBhvr>
                                      <p:to>
                                        <p:clrVal>
                                          <a:schemeClr val="accent2"/>
                                        </p:clrVal>
                                      </p:to>
                                    </p:set>
                                    <p:set>
                                      <p:cBhvr>
                                        <p:cTn id="34" dur="500" fill="hold"/>
                                        <p:tgtEl>
                                          <p:spTgt spid="4">
                                            <p:txEl>
                                              <p:pRg st="9" end="9"/>
                                            </p:txEl>
                                          </p:spTgt>
                                        </p:tgtEl>
                                        <p:attrNameLst>
                                          <p:attrName>fill.type</p:attrName>
                                        </p:attrNameLst>
                                      </p:cBhvr>
                                      <p:to>
                                        <p:strVal val="solid"/>
                                      </p:to>
                                    </p:set>
                                  </p:childTnLst>
                                </p:cTn>
                              </p:par>
                              <p:par>
                                <p:cTn id="35" presetID="1"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42" presetClass="path" presetSubtype="0" accel="50000" decel="50000" fill="hold" grpId="4" nodeType="clickEffect">
                                  <p:stCondLst>
                                    <p:cond delay="0"/>
                                  </p:stCondLst>
                                  <p:childTnLst>
                                    <p:animMotion origin="layout" path="M 0.00026 0.11667 L 0.00026 0.2007 " pathEditMode="relative" rAng="0" ptsTypes="AA">
                                      <p:cBhvr>
                                        <p:cTn id="40" dur="2000" fill="hold"/>
                                        <p:tgtEl>
                                          <p:spTgt spid="23"/>
                                        </p:tgtEl>
                                        <p:attrNameLst>
                                          <p:attrName>ppt_x</p:attrName>
                                          <p:attrName>ppt_y</p:attrName>
                                        </p:attrNameLst>
                                      </p:cBhvr>
                                      <p:rCtr x="0" y="4190"/>
                                    </p:animMotion>
                                  </p:childTnLst>
                                </p:cTn>
                              </p:par>
                              <p:par>
                                <p:cTn id="41" presetID="1" presetClass="entr" presetSubtype="0" fill="hold" grpId="0" nodeType="withEffect">
                                  <p:stCondLst>
                                    <p:cond delay="150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1500"/>
                                  </p:stCondLst>
                                  <p:childTnLst>
                                    <p:set>
                                      <p:cBhvr>
                                        <p:cTn id="44" dur="1" fill="hold">
                                          <p:stCondLst>
                                            <p:cond delay="0"/>
                                          </p:stCondLst>
                                        </p:cTn>
                                        <p:tgtEl>
                                          <p:spTgt spid="17"/>
                                        </p:tgtEl>
                                        <p:attrNameLst>
                                          <p:attrName>style.visibility</p:attrName>
                                        </p:attrNameLst>
                                      </p:cBhvr>
                                      <p:to>
                                        <p:strVal val="visible"/>
                                      </p:to>
                                    </p:set>
                                  </p:childTnLst>
                                </p:cTn>
                              </p:par>
                              <p:par>
                                <p:cTn id="45" presetID="1" presetClass="entr" presetSubtype="0" fill="hold" nodeType="withEffect">
                                  <p:stCondLst>
                                    <p:cond delay="1500"/>
                                  </p:stCondLst>
                                  <p:childTnLst>
                                    <p:set>
                                      <p:cBhvr>
                                        <p:cTn id="46" dur="1" fill="hold">
                                          <p:stCondLst>
                                            <p:cond delay="0"/>
                                          </p:stCondLst>
                                        </p:cTn>
                                        <p:tgtEl>
                                          <p:spTgt spid="20"/>
                                        </p:tgtEl>
                                        <p:attrNameLst>
                                          <p:attrName>style.visibility</p:attrName>
                                        </p:attrNameLst>
                                      </p:cBhvr>
                                      <p:to>
                                        <p:strVal val="visible"/>
                                      </p:to>
                                    </p:set>
                                  </p:childTnLst>
                                </p:cTn>
                              </p:par>
                              <p:par>
                                <p:cTn id="47" presetID="1" presetClass="entr" presetSubtype="0" fill="hold" grpId="1" nodeType="withEffect">
                                  <p:stCondLst>
                                    <p:cond delay="150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grpId="5" nodeType="clickEffect">
                                  <p:stCondLst>
                                    <p:cond delay="0"/>
                                  </p:stCondLst>
                                  <p:childTnLst>
                                    <p:animMotion origin="layout" path="M 0.00026 0.2007 L 0.00026 -0.16689 " pathEditMode="relative" rAng="0" ptsTypes="AA">
                                      <p:cBhvr>
                                        <p:cTn id="52" dur="2000" fill="hold"/>
                                        <p:tgtEl>
                                          <p:spTgt spid="23"/>
                                        </p:tgtEl>
                                        <p:attrNameLst>
                                          <p:attrName>ppt_x</p:attrName>
                                          <p:attrName>ppt_y</p:attrName>
                                        </p:attrNameLst>
                                      </p:cBhvr>
                                      <p:rCtr x="0" y="-18380"/>
                                    </p:animMotion>
                                  </p:childTnLst>
                                </p:cTn>
                              </p:par>
                              <p:par>
                                <p:cTn id="53" presetID="1" presetClass="entr" presetSubtype="0" fill="hold" grpId="0" nodeType="withEffect">
                                  <p:stCondLst>
                                    <p:cond delay="1500"/>
                                  </p:stCondLst>
                                  <p:childTnLst>
                                    <p:set>
                                      <p:cBhvr>
                                        <p:cTn id="54" dur="1" fill="hold">
                                          <p:stCondLst>
                                            <p:cond delay="0"/>
                                          </p:stCondLst>
                                        </p:cTn>
                                        <p:tgtEl>
                                          <p:spTgt spid="2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grpId="6" nodeType="clickEffect">
                                  <p:stCondLst>
                                    <p:cond delay="0"/>
                                  </p:stCondLst>
                                  <p:childTnLst>
                                    <p:animMotion origin="layout" path="M 0.00026 -0.16689 L 0.00026 -0.06898 " pathEditMode="relative" rAng="0" ptsTypes="AA">
                                      <p:cBhvr>
                                        <p:cTn id="58" dur="2000" fill="hold"/>
                                        <p:tgtEl>
                                          <p:spTgt spid="23"/>
                                        </p:tgtEl>
                                        <p:attrNameLst>
                                          <p:attrName>ppt_x</p:attrName>
                                          <p:attrName>ppt_y</p:attrName>
                                        </p:attrNameLst>
                                      </p:cBhvr>
                                      <p:rCtr x="0" y="4884"/>
                                    </p:animMotion>
                                  </p:childTnLst>
                                </p:cTn>
                              </p:par>
                              <p:par>
                                <p:cTn id="59" presetID="1" presetClass="emph" presetSubtype="2" fill="hold" nodeType="withEffect">
                                  <p:stCondLst>
                                    <p:cond delay="0"/>
                                  </p:stCondLst>
                                  <p:childTnLst>
                                    <p:animClr clrSpc="rgb" dir="cw">
                                      <p:cBhvr>
                                        <p:cTn id="60" dur="2000" fill="hold"/>
                                        <p:tgtEl>
                                          <p:spTgt spid="16"/>
                                        </p:tgtEl>
                                        <p:attrNameLst>
                                          <p:attrName>fillcolor</p:attrName>
                                        </p:attrNameLst>
                                      </p:cBhvr>
                                      <p:to>
                                        <a:schemeClr val="bg2"/>
                                      </p:to>
                                    </p:animClr>
                                    <p:set>
                                      <p:cBhvr>
                                        <p:cTn id="61" dur="2000" fill="hold"/>
                                        <p:tgtEl>
                                          <p:spTgt spid="16"/>
                                        </p:tgtEl>
                                        <p:attrNameLst>
                                          <p:attrName>fill.type</p:attrName>
                                        </p:attrNameLst>
                                      </p:cBhvr>
                                      <p:to>
                                        <p:strVal val="solid"/>
                                      </p:to>
                                    </p:set>
                                    <p:set>
                                      <p:cBhvr>
                                        <p:cTn id="62" dur="2000" fill="hold"/>
                                        <p:tgtEl>
                                          <p:spTgt spid="16"/>
                                        </p:tgtEl>
                                        <p:attrNameLst>
                                          <p:attrName>fill.on</p:attrName>
                                        </p:attrNameLst>
                                      </p:cBhvr>
                                      <p:to>
                                        <p:strVal val="true"/>
                                      </p:to>
                                    </p:set>
                                  </p:childTnLst>
                                </p:cTn>
                              </p:par>
                              <p:par>
                                <p:cTn id="63" presetID="1" presetClass="emph" presetSubtype="2" fill="hold" nodeType="withEffect">
                                  <p:stCondLst>
                                    <p:cond delay="0"/>
                                  </p:stCondLst>
                                  <p:childTnLst>
                                    <p:animClr clrSpc="rgb" dir="cw">
                                      <p:cBhvr>
                                        <p:cTn id="64" dur="2000" fill="hold"/>
                                        <p:tgtEl>
                                          <p:spTgt spid="17"/>
                                        </p:tgtEl>
                                        <p:attrNameLst>
                                          <p:attrName>fillcolor</p:attrName>
                                        </p:attrNameLst>
                                      </p:cBhvr>
                                      <p:to>
                                        <a:schemeClr val="bg2"/>
                                      </p:to>
                                    </p:animClr>
                                    <p:set>
                                      <p:cBhvr>
                                        <p:cTn id="65" dur="2000" fill="hold"/>
                                        <p:tgtEl>
                                          <p:spTgt spid="17"/>
                                        </p:tgtEl>
                                        <p:attrNameLst>
                                          <p:attrName>fill.type</p:attrName>
                                        </p:attrNameLst>
                                      </p:cBhvr>
                                      <p:to>
                                        <p:strVal val="solid"/>
                                      </p:to>
                                    </p:set>
                                    <p:set>
                                      <p:cBhvr>
                                        <p:cTn id="66" dur="2000" fill="hold"/>
                                        <p:tgtEl>
                                          <p:spTgt spid="17"/>
                                        </p:tgtEl>
                                        <p:attrNameLst>
                                          <p:attrName>fill.on</p:attrName>
                                        </p:attrNameLst>
                                      </p:cBhvr>
                                      <p:to>
                                        <p:strVal val="true"/>
                                      </p:to>
                                    </p:set>
                                  </p:childTnLst>
                                </p:cTn>
                              </p:par>
                              <p:par>
                                <p:cTn id="67" presetID="1" presetClass="emph" presetSubtype="2" fill="hold" nodeType="withEffect">
                                  <p:stCondLst>
                                    <p:cond delay="0"/>
                                  </p:stCondLst>
                                  <p:childTnLst>
                                    <p:animClr clrSpc="rgb" dir="cw">
                                      <p:cBhvr>
                                        <p:cTn id="68" dur="2000" fill="hold"/>
                                        <p:tgtEl>
                                          <p:spTgt spid="24"/>
                                        </p:tgtEl>
                                        <p:attrNameLst>
                                          <p:attrName>fillcolor</p:attrName>
                                        </p:attrNameLst>
                                      </p:cBhvr>
                                      <p:to>
                                        <a:schemeClr val="bg2"/>
                                      </p:to>
                                    </p:animClr>
                                    <p:set>
                                      <p:cBhvr>
                                        <p:cTn id="69" dur="2000" fill="hold"/>
                                        <p:tgtEl>
                                          <p:spTgt spid="24"/>
                                        </p:tgtEl>
                                        <p:attrNameLst>
                                          <p:attrName>fill.type</p:attrName>
                                        </p:attrNameLst>
                                      </p:cBhvr>
                                      <p:to>
                                        <p:strVal val="solid"/>
                                      </p:to>
                                    </p:set>
                                    <p:set>
                                      <p:cBhvr>
                                        <p:cTn id="70" dur="2000" fill="hold"/>
                                        <p:tgtEl>
                                          <p:spTgt spid="24"/>
                                        </p:tgtEl>
                                        <p:attrNameLst>
                                          <p:attrName>fill.on</p:attrName>
                                        </p:attrNameLst>
                                      </p:cBhvr>
                                      <p:to>
                                        <p:strVal val="true"/>
                                      </p:to>
                                    </p:set>
                                  </p:childTnLst>
                                </p:cTn>
                              </p:par>
                            </p:childTnLst>
                          </p:cTn>
                        </p:par>
                      </p:childTnLst>
                    </p:cTn>
                  </p:par>
                  <p:par>
                    <p:cTn id="71" fill="hold">
                      <p:stCondLst>
                        <p:cond delay="indefinite"/>
                      </p:stCondLst>
                      <p:childTnLst>
                        <p:par>
                          <p:cTn id="72" fill="hold">
                            <p:stCondLst>
                              <p:cond delay="0"/>
                            </p:stCondLst>
                            <p:childTnLst>
                              <p:par>
                                <p:cTn id="73" presetID="42" presetClass="path" presetSubtype="0" accel="50000" decel="50000" fill="hold" grpId="7" nodeType="clickEffect">
                                  <p:stCondLst>
                                    <p:cond delay="0"/>
                                  </p:stCondLst>
                                  <p:childTnLst>
                                    <p:animMotion origin="layout" path="M 0.00026 -0.06898 L 0.00026 0.2007 " pathEditMode="relative" rAng="0" ptsTypes="AA">
                                      <p:cBhvr>
                                        <p:cTn id="74" dur="2000" fill="hold"/>
                                        <p:tgtEl>
                                          <p:spTgt spid="23"/>
                                        </p:tgtEl>
                                        <p:attrNameLst>
                                          <p:attrName>ppt_x</p:attrName>
                                          <p:attrName>ppt_y</p:attrName>
                                        </p:attrNameLst>
                                      </p:cBhvr>
                                      <p:rCtr x="0" y="13472"/>
                                    </p:animMotion>
                                  </p:childTnLst>
                                </p:cTn>
                              </p:par>
                              <p:par>
                                <p:cTn id="75" presetID="1" presetClass="exit" presetSubtype="0" fill="hold" grpId="1" nodeType="withEffect">
                                  <p:stCondLst>
                                    <p:cond delay="1500"/>
                                  </p:stCondLst>
                                  <p:childTnLst>
                                    <p:set>
                                      <p:cBhvr>
                                        <p:cTn id="76" dur="1" fill="hold">
                                          <p:stCondLst>
                                            <p:cond delay="0"/>
                                          </p:stCondLst>
                                        </p:cTn>
                                        <p:tgtEl>
                                          <p:spTgt spid="16"/>
                                        </p:tgtEl>
                                        <p:attrNameLst>
                                          <p:attrName>style.visibility</p:attrName>
                                        </p:attrNameLst>
                                      </p:cBhvr>
                                      <p:to>
                                        <p:strVal val="hidden"/>
                                      </p:to>
                                    </p:set>
                                  </p:childTnLst>
                                </p:cTn>
                              </p:par>
                              <p:par>
                                <p:cTn id="77" presetID="1" presetClass="exit" presetSubtype="0" fill="hold" grpId="1" nodeType="withEffect">
                                  <p:stCondLst>
                                    <p:cond delay="1500"/>
                                  </p:stCondLst>
                                  <p:childTnLst>
                                    <p:set>
                                      <p:cBhvr>
                                        <p:cTn id="78" dur="1" fill="hold">
                                          <p:stCondLst>
                                            <p:cond delay="0"/>
                                          </p:stCondLst>
                                        </p:cTn>
                                        <p:tgtEl>
                                          <p:spTgt spid="17"/>
                                        </p:tgtEl>
                                        <p:attrNameLst>
                                          <p:attrName>style.visibility</p:attrName>
                                        </p:attrNameLst>
                                      </p:cBhvr>
                                      <p:to>
                                        <p:strVal val="hidden"/>
                                      </p:to>
                                    </p:set>
                                  </p:childTnLst>
                                </p:cTn>
                              </p:par>
                              <p:par>
                                <p:cTn id="79" presetID="1" presetClass="exit" presetSubtype="0" fill="hold" nodeType="withEffect">
                                  <p:stCondLst>
                                    <p:cond delay="1500"/>
                                  </p:stCondLst>
                                  <p:childTnLst>
                                    <p:set>
                                      <p:cBhvr>
                                        <p:cTn id="80" dur="1" fill="hold">
                                          <p:stCondLst>
                                            <p:cond delay="0"/>
                                          </p:stCondLst>
                                        </p:cTn>
                                        <p:tgtEl>
                                          <p:spTgt spid="20"/>
                                        </p:tgtEl>
                                        <p:attrNameLst>
                                          <p:attrName>style.visibility</p:attrName>
                                        </p:attrNameLst>
                                      </p:cBhvr>
                                      <p:to>
                                        <p:strVal val="hidden"/>
                                      </p:to>
                                    </p:set>
                                  </p:childTnLst>
                                </p:cTn>
                              </p:par>
                              <p:par>
                                <p:cTn id="81" presetID="1" presetClass="exit" presetSubtype="0" fill="hold" grpId="1" nodeType="withEffect">
                                  <p:stCondLst>
                                    <p:cond delay="1500"/>
                                  </p:stCondLst>
                                  <p:childTnLst>
                                    <p:set>
                                      <p:cBhvr>
                                        <p:cTn id="82" dur="1" fill="hold">
                                          <p:stCondLst>
                                            <p:cond delay="0"/>
                                          </p:stCondLst>
                                        </p:cTn>
                                        <p:tgtEl>
                                          <p:spTgt spid="24"/>
                                        </p:tgtEl>
                                        <p:attrNameLst>
                                          <p:attrName>style.visibility</p:attrName>
                                        </p:attrNameLst>
                                      </p:cBhvr>
                                      <p:to>
                                        <p:strVal val="hidden"/>
                                      </p:to>
                                    </p:set>
                                  </p:childTnLst>
                                </p:cTn>
                              </p:par>
                              <p:par>
                                <p:cTn id="83" presetID="1" presetClass="exit" presetSubtype="0" fill="hold" grpId="0" nodeType="withEffect">
                                  <p:stCondLst>
                                    <p:cond delay="1500"/>
                                  </p:stCondLst>
                                  <p:childTnLst>
                                    <p:set>
                                      <p:cBhvr>
                                        <p:cTn id="84" dur="1" fill="hold">
                                          <p:stCondLst>
                                            <p:cond delay="0"/>
                                          </p:stCondLst>
                                        </p:cTn>
                                        <p:tgtEl>
                                          <p:spTgt spid="19"/>
                                        </p:tgtEl>
                                        <p:attrNameLst>
                                          <p:attrName>style.visibility</p:attrName>
                                        </p:attrNameLst>
                                      </p:cBhvr>
                                      <p:to>
                                        <p:strVal val="hidden"/>
                                      </p:to>
                                    </p:set>
                                  </p:childTnLst>
                                </p:cTn>
                              </p:par>
                              <p:par>
                                <p:cTn id="85" presetID="1" presetClass="entr" presetSubtype="0" fill="hold" grpId="0" nodeType="withEffect">
                                  <p:stCondLst>
                                    <p:cond delay="3000"/>
                                  </p:stCondLst>
                                  <p:childTnLst>
                                    <p:set>
                                      <p:cBhvr>
                                        <p:cTn id="86" dur="1" fill="hold">
                                          <p:stCondLst>
                                            <p:cond delay="0"/>
                                          </p:stCondLst>
                                        </p:cTn>
                                        <p:tgtEl>
                                          <p:spTgt spid="2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42" presetClass="path" presetSubtype="0" accel="50000" decel="50000" fill="hold" grpId="8" nodeType="clickEffect">
                                  <p:stCondLst>
                                    <p:cond delay="0"/>
                                  </p:stCondLst>
                                  <p:childTnLst>
                                    <p:animMotion origin="layout" path="M 0.00026 0.2007 L 0.00026 0.23843 " pathEditMode="relative" rAng="0" ptsTypes="AA">
                                      <p:cBhvr>
                                        <p:cTn id="90" dur="2000" fill="hold"/>
                                        <p:tgtEl>
                                          <p:spTgt spid="23"/>
                                        </p:tgtEl>
                                        <p:attrNameLst>
                                          <p:attrName>ppt_x</p:attrName>
                                          <p:attrName>ppt_y</p:attrName>
                                        </p:attrNameLst>
                                      </p:cBhvr>
                                      <p:rCtr x="0" y="1875"/>
                                    </p:animMotion>
                                  </p:childTnLst>
                                </p:cTn>
                              </p:par>
                              <p:par>
                                <p:cTn id="91" presetID="1" presetClass="entr" presetSubtype="0" fill="hold" grpId="0" nodeType="withEffect">
                                  <p:stCondLst>
                                    <p:cond delay="1500"/>
                                  </p:stCondLst>
                                  <p:childTnLst>
                                    <p:set>
                                      <p:cBhvr>
                                        <p:cTn id="92" dur="1" fill="hold">
                                          <p:stCondLst>
                                            <p:cond delay="0"/>
                                          </p:stCondLst>
                                        </p:cTn>
                                        <p:tgtEl>
                                          <p:spTgt spid="15"/>
                                        </p:tgtEl>
                                        <p:attrNameLst>
                                          <p:attrName>style.visibility</p:attrName>
                                        </p:attrNameLst>
                                      </p:cBhvr>
                                      <p:to>
                                        <p:strVal val="visible"/>
                                      </p:to>
                                    </p:set>
                                  </p:childTnLst>
                                </p:cTn>
                              </p:par>
                              <p:par>
                                <p:cTn id="93" presetID="1" presetClass="entr" presetSubtype="0" fill="hold" nodeType="withEffect">
                                  <p:stCondLst>
                                    <p:cond delay="1500"/>
                                  </p:stCondLst>
                                  <p:childTnLst>
                                    <p:set>
                                      <p:cBhvr>
                                        <p:cTn id="94" dur="1" fill="hold">
                                          <p:stCondLst>
                                            <p:cond delay="0"/>
                                          </p:stCondLst>
                                        </p:cTn>
                                        <p:tgtEl>
                                          <p:spTgt spid="2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42" presetClass="path" presetSubtype="0" accel="50000" decel="50000" fill="hold" grpId="9" nodeType="clickEffect">
                                  <p:stCondLst>
                                    <p:cond delay="0"/>
                                  </p:stCondLst>
                                  <p:childTnLst>
                                    <p:animMotion origin="layout" path="M 0.00026 0.23843 L 0.00026 0.29514 " pathEditMode="relative" rAng="0" ptsTypes="AA">
                                      <p:cBhvr>
                                        <p:cTn id="98" dur="2000" fill="hold"/>
                                        <p:tgtEl>
                                          <p:spTgt spid="23"/>
                                        </p:tgtEl>
                                        <p:attrNameLst>
                                          <p:attrName>ppt_x</p:attrName>
                                          <p:attrName>ppt_y</p:attrName>
                                        </p:attrNameLst>
                                      </p:cBhvr>
                                      <p:rCtr x="0" y="2824"/>
                                    </p:animMotion>
                                  </p:childTnLst>
                                </p:cTn>
                              </p:par>
                              <p:par>
                                <p:cTn id="99" presetID="1" presetClass="exit" presetSubtype="0" fill="hold" grpId="1" nodeType="withEffect">
                                  <p:stCondLst>
                                    <p:cond delay="0"/>
                                  </p:stCondLst>
                                  <p:childTnLst>
                                    <p:set>
                                      <p:cBhvr>
                                        <p:cTn id="100" dur="1" fill="hold">
                                          <p:stCondLst>
                                            <p:cond delay="0"/>
                                          </p:stCondLst>
                                        </p:cTn>
                                        <p:tgtEl>
                                          <p:spTgt spid="7"/>
                                        </p:tgtEl>
                                        <p:attrNameLst>
                                          <p:attrName>style.visibility</p:attrName>
                                        </p:attrNameLst>
                                      </p:cBhvr>
                                      <p:to>
                                        <p:strVal val="hidden"/>
                                      </p:to>
                                    </p:set>
                                  </p:childTnLst>
                                </p:cTn>
                              </p:par>
                              <p:par>
                                <p:cTn id="101" presetID="1" presetClass="exit" presetSubtype="0" fill="hold" grpId="1" nodeType="withEffect">
                                  <p:stCondLst>
                                    <p:cond delay="2000"/>
                                  </p:stCondLst>
                                  <p:childTnLst>
                                    <p:set>
                                      <p:cBhvr>
                                        <p:cTn id="102" dur="1" fill="hold">
                                          <p:stCondLst>
                                            <p:cond delay="0"/>
                                          </p:stCondLst>
                                        </p:cTn>
                                        <p:tgtEl>
                                          <p:spTgt spid="18"/>
                                        </p:tgtEl>
                                        <p:attrNameLst>
                                          <p:attrName>style.visibility</p:attrName>
                                        </p:attrNameLst>
                                      </p:cBhvr>
                                      <p:to>
                                        <p:strVal val="hidden"/>
                                      </p:to>
                                    </p:set>
                                  </p:childTnLst>
                                </p:cTn>
                              </p:par>
                              <p:par>
                                <p:cTn id="103" presetID="1" presetClass="exit" presetSubtype="0" fill="hold" grpId="1" nodeType="withEffect">
                                  <p:stCondLst>
                                    <p:cond delay="2000"/>
                                  </p:stCondLst>
                                  <p:childTnLst>
                                    <p:set>
                                      <p:cBhvr>
                                        <p:cTn id="104" dur="1" fill="hold">
                                          <p:stCondLst>
                                            <p:cond delay="0"/>
                                          </p:stCondLst>
                                        </p:cTn>
                                        <p:tgtEl>
                                          <p:spTgt spid="8"/>
                                        </p:tgtEl>
                                        <p:attrNameLst>
                                          <p:attrName>style.visibility</p:attrName>
                                        </p:attrNameLst>
                                      </p:cBhvr>
                                      <p:to>
                                        <p:strVal val="hidden"/>
                                      </p:to>
                                    </p:set>
                                  </p:childTnLst>
                                </p:cTn>
                              </p:par>
                              <p:par>
                                <p:cTn id="105" presetID="1" presetClass="exit" presetSubtype="0" fill="hold" grpId="1" nodeType="withEffect">
                                  <p:stCondLst>
                                    <p:cond delay="2000"/>
                                  </p:stCondLst>
                                  <p:childTnLst>
                                    <p:set>
                                      <p:cBhvr>
                                        <p:cTn id="106" dur="1" fill="hold">
                                          <p:stCondLst>
                                            <p:cond delay="0"/>
                                          </p:stCondLst>
                                        </p:cTn>
                                        <p:tgtEl>
                                          <p:spTgt spid="11"/>
                                        </p:tgtEl>
                                        <p:attrNameLst>
                                          <p:attrName>style.visibility</p:attrName>
                                        </p:attrNameLst>
                                      </p:cBhvr>
                                      <p:to>
                                        <p:strVal val="hidden"/>
                                      </p:to>
                                    </p:set>
                                  </p:childTnLst>
                                </p:cTn>
                              </p:par>
                              <p:par>
                                <p:cTn id="107" presetID="1" presetClass="exit" presetSubtype="0" fill="hold" grpId="1" nodeType="withEffect">
                                  <p:stCondLst>
                                    <p:cond delay="2000"/>
                                  </p:stCondLst>
                                  <p:childTnLst>
                                    <p:set>
                                      <p:cBhvr>
                                        <p:cTn id="108" dur="1" fill="hold">
                                          <p:stCondLst>
                                            <p:cond delay="0"/>
                                          </p:stCondLst>
                                        </p:cTn>
                                        <p:tgtEl>
                                          <p:spTgt spid="12"/>
                                        </p:tgtEl>
                                        <p:attrNameLst>
                                          <p:attrName>style.visibility</p:attrName>
                                        </p:attrNameLst>
                                      </p:cBhvr>
                                      <p:to>
                                        <p:strVal val="hidden"/>
                                      </p:to>
                                    </p:set>
                                  </p:childTnLst>
                                </p:cTn>
                              </p:par>
                              <p:par>
                                <p:cTn id="109" presetID="1" presetClass="exit" presetSubtype="0" fill="hold" grpId="2" nodeType="withEffect">
                                  <p:stCondLst>
                                    <p:cond delay="2000"/>
                                  </p:stCondLst>
                                  <p:childTnLst>
                                    <p:set>
                                      <p:cBhvr>
                                        <p:cTn id="110" dur="1" fill="hold">
                                          <p:stCondLst>
                                            <p:cond delay="0"/>
                                          </p:stCondLst>
                                        </p:cTn>
                                        <p:tgtEl>
                                          <p:spTgt spid="16"/>
                                        </p:tgtEl>
                                        <p:attrNameLst>
                                          <p:attrName>style.visibility</p:attrName>
                                        </p:attrNameLst>
                                      </p:cBhvr>
                                      <p:to>
                                        <p:strVal val="hidden"/>
                                      </p:to>
                                    </p:set>
                                  </p:childTnLst>
                                </p:cTn>
                              </p:par>
                              <p:par>
                                <p:cTn id="111" presetID="1" presetClass="exit" presetSubtype="0" fill="hold" grpId="2" nodeType="withEffect">
                                  <p:stCondLst>
                                    <p:cond delay="2000"/>
                                  </p:stCondLst>
                                  <p:childTnLst>
                                    <p:set>
                                      <p:cBhvr>
                                        <p:cTn id="112" dur="1" fill="hold">
                                          <p:stCondLst>
                                            <p:cond delay="0"/>
                                          </p:stCondLst>
                                        </p:cTn>
                                        <p:tgtEl>
                                          <p:spTgt spid="17"/>
                                        </p:tgtEl>
                                        <p:attrNameLst>
                                          <p:attrName>style.visibility</p:attrName>
                                        </p:attrNameLst>
                                      </p:cBhvr>
                                      <p:to>
                                        <p:strVal val="hidden"/>
                                      </p:to>
                                    </p:set>
                                  </p:childTnLst>
                                </p:cTn>
                              </p:par>
                              <p:par>
                                <p:cTn id="113" presetID="1" presetClass="exit" presetSubtype="0" fill="hold" nodeType="withEffect">
                                  <p:stCondLst>
                                    <p:cond delay="2000"/>
                                  </p:stCondLst>
                                  <p:childTnLst>
                                    <p:set>
                                      <p:cBhvr>
                                        <p:cTn id="114" dur="1" fill="hold">
                                          <p:stCondLst>
                                            <p:cond delay="0"/>
                                          </p:stCondLst>
                                        </p:cTn>
                                        <p:tgtEl>
                                          <p:spTgt spid="20"/>
                                        </p:tgtEl>
                                        <p:attrNameLst>
                                          <p:attrName>style.visibility</p:attrName>
                                        </p:attrNameLst>
                                      </p:cBhvr>
                                      <p:to>
                                        <p:strVal val="hidden"/>
                                      </p:to>
                                    </p:set>
                                  </p:childTnLst>
                                </p:cTn>
                              </p:par>
                              <p:par>
                                <p:cTn id="115" presetID="1" presetClass="exit" presetSubtype="0" fill="hold" grpId="2" nodeType="withEffect">
                                  <p:stCondLst>
                                    <p:cond delay="2000"/>
                                  </p:stCondLst>
                                  <p:childTnLst>
                                    <p:set>
                                      <p:cBhvr>
                                        <p:cTn id="116" dur="1" fill="hold">
                                          <p:stCondLst>
                                            <p:cond delay="0"/>
                                          </p:stCondLst>
                                        </p:cTn>
                                        <p:tgtEl>
                                          <p:spTgt spid="24"/>
                                        </p:tgtEl>
                                        <p:attrNameLst>
                                          <p:attrName>style.visibility</p:attrName>
                                        </p:attrNameLst>
                                      </p:cBhvr>
                                      <p:to>
                                        <p:strVal val="hidden"/>
                                      </p:to>
                                    </p:set>
                                  </p:childTnLst>
                                </p:cTn>
                              </p:par>
                              <p:par>
                                <p:cTn id="117" presetID="1" presetClass="exit" presetSubtype="0" fill="hold" grpId="1" nodeType="withEffect">
                                  <p:stCondLst>
                                    <p:cond delay="2000"/>
                                  </p:stCondLst>
                                  <p:childTnLst>
                                    <p:set>
                                      <p:cBhvr>
                                        <p:cTn id="118" dur="1" fill="hold">
                                          <p:stCondLst>
                                            <p:cond delay="0"/>
                                          </p:stCondLst>
                                        </p:cTn>
                                        <p:tgtEl>
                                          <p:spTgt spid="25"/>
                                        </p:tgtEl>
                                        <p:attrNameLst>
                                          <p:attrName>style.visibility</p:attrName>
                                        </p:attrNameLst>
                                      </p:cBhvr>
                                      <p:to>
                                        <p:strVal val="hidden"/>
                                      </p:to>
                                    </p:set>
                                  </p:childTnLst>
                                </p:cTn>
                              </p:par>
                              <p:par>
                                <p:cTn id="119" presetID="1" presetClass="exit" presetSubtype="0" fill="hold" grpId="1" nodeType="withEffect">
                                  <p:stCondLst>
                                    <p:cond delay="2000"/>
                                  </p:stCondLst>
                                  <p:childTnLst>
                                    <p:set>
                                      <p:cBhvr>
                                        <p:cTn id="120" dur="1" fill="hold">
                                          <p:stCondLst>
                                            <p:cond delay="0"/>
                                          </p:stCondLst>
                                        </p:cTn>
                                        <p:tgtEl>
                                          <p:spTgt spid="15"/>
                                        </p:tgtEl>
                                        <p:attrNameLst>
                                          <p:attrName>style.visibility</p:attrName>
                                        </p:attrNameLst>
                                      </p:cBhvr>
                                      <p:to>
                                        <p:strVal val="hidden"/>
                                      </p:to>
                                    </p:set>
                                  </p:childTnLst>
                                </p:cTn>
                              </p:par>
                              <p:par>
                                <p:cTn id="121" presetID="1" presetClass="exit" presetSubtype="0" fill="hold" nodeType="withEffect">
                                  <p:stCondLst>
                                    <p:cond delay="2000"/>
                                  </p:stCondLst>
                                  <p:childTnLst>
                                    <p:set>
                                      <p:cBhvr>
                                        <p:cTn id="122"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11" grpId="0" animBg="1"/>
      <p:bldP spid="11" grpId="1" animBg="1"/>
      <p:bldP spid="12" grpId="0" animBg="1"/>
      <p:bldP spid="12" grpId="1" animBg="1"/>
      <p:bldP spid="15" grpId="0" animBg="1"/>
      <p:bldP spid="15" grpId="1" animBg="1"/>
      <p:bldP spid="16" grpId="0" animBg="1"/>
      <p:bldP spid="16" grpId="1" animBg="1"/>
      <p:bldP spid="16" grpId="2" animBg="1"/>
      <p:bldP spid="17" grpId="0" animBg="1"/>
      <p:bldP spid="17" grpId="1" animBg="1"/>
      <p:bldP spid="17" grpId="2" animBg="1"/>
      <p:bldP spid="18" grpId="0"/>
      <p:bldP spid="18" grpId="1"/>
      <p:bldP spid="19" grpId="0"/>
      <p:bldP spid="19" grpId="1"/>
      <p:bldP spid="22" grpId="0" animBg="1"/>
      <p:bldP spid="23" grpId="0" animBg="1"/>
      <p:bldP spid="23" grpId="1" animBg="1"/>
      <p:bldP spid="23" grpId="2" animBg="1"/>
      <p:bldP spid="23" grpId="3" animBg="1"/>
      <p:bldP spid="23" grpId="4" animBg="1"/>
      <p:bldP spid="23" grpId="5" animBg="1"/>
      <p:bldP spid="23" grpId="6" animBg="1"/>
      <p:bldP spid="23" grpId="7" animBg="1"/>
      <p:bldP spid="23" grpId="8" animBg="1"/>
      <p:bldP spid="23" grpId="9" animBg="1"/>
      <p:bldP spid="24" grpId="0" animBg="1"/>
      <p:bldP spid="24" grpId="1" animBg="1"/>
      <p:bldP spid="24" grpId="2" animBg="1"/>
      <p:bldP spid="25" grpId="0" animBg="1"/>
      <p:bldP spid="25" grpId="1" animBg="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24D6FC9-C398-9641-A264-E14B19F434D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1B61B52-4C95-7342-9FFC-FF064A176B9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AA8FBDA-4CA6-6FE6-DCD9-0E2A4F8C15D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A066D18E-B024-AE6E-5513-54535AD0342C}"/>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0A47E76-BD76-6687-7F66-1488AC5CCA9E}"/>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Heap</a:t>
            </a:r>
            <a:endParaRPr lang="en-DK" dirty="0">
              <a:solidFill>
                <a:srgbClr val="10171E"/>
              </a:solidFill>
              <a:latin typeface="NOVA FLAT" panose="020C0504020404060204" pitchFamily="34" charset="77"/>
            </a:endParaRPr>
          </a:p>
        </p:txBody>
      </p:sp>
      <p:pic>
        <p:nvPicPr>
          <p:cNvPr id="2" name="Picture 1">
            <a:extLst>
              <a:ext uri="{FF2B5EF4-FFF2-40B4-BE49-F238E27FC236}">
                <a16:creationId xmlns:a16="http://schemas.microsoft.com/office/drawing/2014/main" id="{C402F541-0351-7240-539A-11BAAE271D97}"/>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5636646" y="1045085"/>
            <a:ext cx="6580906" cy="3802302"/>
          </a:xfrm>
          <a:prstGeom prst="rect">
            <a:avLst/>
          </a:prstGeom>
        </p:spPr>
      </p:pic>
      <p:sp>
        <p:nvSpPr>
          <p:cNvPr id="4" name="Rectangle 3">
            <a:extLst>
              <a:ext uri="{FF2B5EF4-FFF2-40B4-BE49-F238E27FC236}">
                <a16:creationId xmlns:a16="http://schemas.microsoft.com/office/drawing/2014/main" id="{ABDFEC72-1B40-7760-0678-308E4743AF3E}"/>
              </a:ext>
            </a:extLst>
          </p:cNvPr>
          <p:cNvSpPr/>
          <p:nvPr/>
        </p:nvSpPr>
        <p:spPr>
          <a:xfrm>
            <a:off x="10261600" y="3907380"/>
            <a:ext cx="1930400" cy="106045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5" name="Content Placeholder 4">
            <a:extLst>
              <a:ext uri="{FF2B5EF4-FFF2-40B4-BE49-F238E27FC236}">
                <a16:creationId xmlns:a16="http://schemas.microsoft.com/office/drawing/2014/main" id="{D0E62FED-F1E1-F808-CA4F-5B3AD2CEEB41}"/>
              </a:ext>
            </a:extLst>
          </p:cNvPr>
          <p:cNvSpPr txBox="1">
            <a:spLocks/>
          </p:cNvSpPr>
          <p:nvPr/>
        </p:nvSpPr>
        <p:spPr>
          <a:xfrm>
            <a:off x="1257648" y="1561034"/>
            <a:ext cx="4578001"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b="1" dirty="0">
                <a:solidFill>
                  <a:srgbClr val="10171E"/>
                </a:solidFill>
              </a:rPr>
              <a:t>Disposal</a:t>
            </a:r>
            <a:r>
              <a:rPr lang="en-US" dirty="0">
                <a:solidFill>
                  <a:srgbClr val="10171E"/>
                </a:solidFill>
              </a:rPr>
              <a:t> of heap-allocated values is left to the programmer</a:t>
            </a:r>
          </a:p>
          <a:p>
            <a:pPr marL="0" indent="0">
              <a:buNone/>
            </a:pPr>
            <a:endParaRPr lang="en-US" dirty="0">
              <a:solidFill>
                <a:srgbClr val="10171E"/>
              </a:solidFill>
            </a:endParaRPr>
          </a:p>
          <a:p>
            <a:pPr marL="0" indent="0">
              <a:buNone/>
            </a:pPr>
            <a:endParaRPr lang="en-US" dirty="0">
              <a:solidFill>
                <a:srgbClr val="10171E"/>
              </a:solidFill>
            </a:endParaRPr>
          </a:p>
          <a:p>
            <a:pPr marL="0" indent="0">
              <a:buNone/>
            </a:pPr>
            <a:r>
              <a:rPr lang="en-US" b="1" dirty="0">
                <a:solidFill>
                  <a:srgbClr val="10171E"/>
                </a:solidFill>
              </a:rPr>
              <a:t>Memory error</a:t>
            </a:r>
            <a:r>
              <a:rPr lang="en-US" dirty="0">
                <a:solidFill>
                  <a:srgbClr val="10171E"/>
                </a:solidFill>
              </a:rPr>
              <a:t>: an attempt to access a place with an </a:t>
            </a:r>
            <a:r>
              <a:rPr lang="en-US" i="1" dirty="0">
                <a:solidFill>
                  <a:srgbClr val="10171E"/>
                </a:solidFill>
              </a:rPr>
              <a:t>illegal</a:t>
            </a:r>
            <a:r>
              <a:rPr lang="en-US" dirty="0">
                <a:solidFill>
                  <a:srgbClr val="10171E"/>
                </a:solidFill>
              </a:rPr>
              <a:t> value</a:t>
            </a:r>
          </a:p>
          <a:p>
            <a:pPr lvl="1"/>
            <a:r>
              <a:rPr lang="en-US" dirty="0">
                <a:solidFill>
                  <a:srgbClr val="10171E"/>
                </a:solidFill>
              </a:rPr>
              <a:t>uninitialized value</a:t>
            </a:r>
          </a:p>
          <a:p>
            <a:pPr lvl="1"/>
            <a:r>
              <a:rPr lang="en-US" i="1" dirty="0">
                <a:solidFill>
                  <a:srgbClr val="10171E"/>
                </a:solidFill>
              </a:rPr>
              <a:t>dangling</a:t>
            </a:r>
            <a:r>
              <a:rPr lang="en-US" dirty="0">
                <a:solidFill>
                  <a:srgbClr val="10171E"/>
                </a:solidFill>
              </a:rPr>
              <a:t> pointers to deleted values</a:t>
            </a:r>
          </a:p>
          <a:p>
            <a:pPr lvl="1"/>
            <a:r>
              <a:rPr lang="en-US" i="1" dirty="0">
                <a:solidFill>
                  <a:srgbClr val="10171E"/>
                </a:solidFill>
              </a:rPr>
              <a:t>corrupted value </a:t>
            </a:r>
            <a:r>
              <a:rPr lang="en-US" dirty="0">
                <a:solidFill>
                  <a:srgbClr val="10171E"/>
                </a:solidFill>
              </a:rPr>
              <a:t>(due to concurrency)</a:t>
            </a:r>
            <a:endParaRPr lang="en-DK" dirty="0">
              <a:solidFill>
                <a:srgbClr val="10171E"/>
              </a:solidFill>
            </a:endParaRPr>
          </a:p>
        </p:txBody>
      </p:sp>
    </p:spTree>
    <p:extLst>
      <p:ext uri="{BB962C8B-B14F-4D97-AF65-F5344CB8AC3E}">
        <p14:creationId xmlns:p14="http://schemas.microsoft.com/office/powerpoint/2010/main" val="3913569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BD5D0AB-A71B-AF6F-EB49-1349B70EBCE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9CEAF7F-8A7C-9B75-767F-60CED26FD9D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62D209AB-356A-6294-110A-411677C43AE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0E7863A3-47FF-9195-67D2-CF61EA37A9C3}"/>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10C69403-8B3D-BE97-553F-19590C1E1D58}"/>
              </a:ext>
            </a:extLst>
          </p:cNvPr>
          <p:cNvSpPr>
            <a:spLocks noGrp="1"/>
          </p:cNvSpPr>
          <p:nvPr>
            <p:ph type="title"/>
          </p:nvPr>
        </p:nvSpPr>
        <p:spPr>
          <a:xfrm>
            <a:off x="1257648" y="583066"/>
            <a:ext cx="9899302" cy="874258"/>
          </a:xfrm>
        </p:spPr>
        <p:txBody>
          <a:bodyPr>
            <a:normAutofit/>
          </a:bodyPr>
          <a:lstStyle/>
          <a:p>
            <a:r>
              <a:rPr lang="en-GB" b="0" i="0" u="none" strike="noStrike" dirty="0">
                <a:solidFill>
                  <a:srgbClr val="10171E"/>
                </a:solidFill>
                <a:effectLst/>
                <a:latin typeface="NOVA FLAT" panose="020C0504020404060204" pitchFamily="34" charset="77"/>
              </a:rPr>
              <a:t>What could possibly go wrong?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D2F748-6132-5625-7C1A-5AD63B4BDA15}"/>
              </a:ext>
            </a:extLst>
          </p:cNvPr>
          <p:cNvSpPr txBox="1">
            <a:spLocks/>
          </p:cNvSpPr>
          <p:nvPr/>
        </p:nvSpPr>
        <p:spPr>
          <a:xfrm>
            <a:off x="6394450" y="1561034"/>
            <a:ext cx="4578350"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Potential memory safety issues</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x might point to an uninitialized value</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lang="en-US" dirty="0">
                <a:solidFill>
                  <a:srgbClr val="10171E"/>
                </a:solidFill>
                <a:latin typeface="Tw Cen MT" panose="020B0602020104020603"/>
              </a:rPr>
              <a:t>bar might access the value of x</a:t>
            </a:r>
            <a:endParaRPr kumimoji="0" lang="en-US" sz="2400" b="0" i="1"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DK"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grpSp>
        <p:nvGrpSpPr>
          <p:cNvPr id="20" name="Group 19">
            <a:extLst>
              <a:ext uri="{FF2B5EF4-FFF2-40B4-BE49-F238E27FC236}">
                <a16:creationId xmlns:a16="http://schemas.microsoft.com/office/drawing/2014/main" id="{E65EE190-700E-DA73-B79F-CC3BE7ABD52D}"/>
              </a:ext>
            </a:extLst>
          </p:cNvPr>
          <p:cNvGrpSpPr/>
          <p:nvPr/>
        </p:nvGrpSpPr>
        <p:grpSpPr>
          <a:xfrm>
            <a:off x="1072983" y="2295411"/>
            <a:ext cx="4799170" cy="2267179"/>
            <a:chOff x="749134" y="1292640"/>
            <a:chExt cx="4799170" cy="2267179"/>
          </a:xfrm>
        </p:grpSpPr>
        <p:sp>
          <p:nvSpPr>
            <p:cNvPr id="15" name="Rectangle 14">
              <a:extLst>
                <a:ext uri="{FF2B5EF4-FFF2-40B4-BE49-F238E27FC236}">
                  <a16:creationId xmlns:a16="http://schemas.microsoft.com/office/drawing/2014/main" id="{2AF81A00-359F-381A-D119-D0FDAE6AFD2F}"/>
                </a:ext>
              </a:extLst>
            </p:cNvPr>
            <p:cNvSpPr/>
            <p:nvPr/>
          </p:nvSpPr>
          <p:spPr bwMode="auto">
            <a:xfrm>
              <a:off x="749134" y="1292640"/>
              <a:ext cx="4629316" cy="211568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void</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foo(</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free(x);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17" name="Hexagon 16">
              <a:extLst>
                <a:ext uri="{FF2B5EF4-FFF2-40B4-BE49-F238E27FC236}">
                  <a16:creationId xmlns:a16="http://schemas.microsoft.com/office/drawing/2014/main" id="{93DA25E5-A12F-0993-688D-1491421135B6}"/>
                </a:ext>
              </a:extLst>
            </p:cNvPr>
            <p:cNvSpPr/>
            <p:nvPr/>
          </p:nvSpPr>
          <p:spPr bwMode="auto">
            <a:xfrm>
              <a:off x="4891095" y="2963075"/>
              <a:ext cx="657209" cy="596744"/>
            </a:xfrm>
            <a:prstGeom prst="hexagon">
              <a:avLst/>
            </a:prstGeom>
            <a:solidFill>
              <a:srgbClr val="ABAB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latin typeface="Arial" charset="0"/>
                  <a:ea typeface="+mn-ea"/>
                  <a:cs typeface="+mn-cs"/>
                </a:rPr>
                <a:t>C</a:t>
              </a:r>
            </a:p>
          </p:txBody>
        </p:sp>
      </p:grpSp>
    </p:spTree>
    <p:extLst>
      <p:ext uri="{BB962C8B-B14F-4D97-AF65-F5344CB8AC3E}">
        <p14:creationId xmlns:p14="http://schemas.microsoft.com/office/powerpoint/2010/main" val="3195145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79853A8-826E-0D74-31EB-3E6DB2CD035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137E180-964A-A19C-1B97-568DAA7FAE6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9E427BE5-BFF7-B23A-D800-673B1351749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F2CF9476-25E4-0B37-20CD-F3160145F198}"/>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A042301F-8BA0-9C29-025D-D46686262328}"/>
              </a:ext>
            </a:extLst>
          </p:cNvPr>
          <p:cNvSpPr>
            <a:spLocks noGrp="1"/>
          </p:cNvSpPr>
          <p:nvPr>
            <p:ph type="title"/>
          </p:nvPr>
        </p:nvSpPr>
        <p:spPr>
          <a:xfrm>
            <a:off x="1257648" y="583066"/>
            <a:ext cx="9899302" cy="874258"/>
          </a:xfrm>
        </p:spPr>
        <p:txBody>
          <a:bodyPr>
            <a:normAutofit/>
          </a:bodyPr>
          <a:lstStyle/>
          <a:p>
            <a:r>
              <a:rPr lang="en-GB" b="0" i="0" u="none" strike="noStrike" dirty="0">
                <a:solidFill>
                  <a:srgbClr val="10171E"/>
                </a:solidFill>
                <a:effectLst/>
                <a:latin typeface="NOVA FLAT" panose="020C0504020404060204" pitchFamily="34" charset="77"/>
              </a:rPr>
              <a:t>What </a:t>
            </a:r>
            <a:r>
              <a:rPr lang="en-GB" b="0" i="1" u="none" strike="noStrike" dirty="0">
                <a:solidFill>
                  <a:srgbClr val="10171E"/>
                </a:solidFill>
                <a:effectLst/>
                <a:latin typeface="NOVA FLAT" panose="020C0504020404060204" pitchFamily="34" charset="77"/>
              </a:rPr>
              <a:t>ELSE</a:t>
            </a:r>
            <a:r>
              <a:rPr lang="en-GB" b="0" i="0" u="none" strike="noStrike" dirty="0">
                <a:solidFill>
                  <a:srgbClr val="10171E"/>
                </a:solidFill>
                <a:effectLst/>
                <a:latin typeface="NOVA FLAT" panose="020C0504020404060204" pitchFamily="34" charset="77"/>
              </a:rPr>
              <a:t> could possibly go wrong?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14446A9C-9654-2303-C645-7668F141C777}"/>
              </a:ext>
            </a:extLst>
          </p:cNvPr>
          <p:cNvSpPr txBox="1">
            <a:spLocks/>
          </p:cNvSpPr>
          <p:nvPr/>
        </p:nvSpPr>
        <p:spPr>
          <a:xfrm>
            <a:off x="6394450" y="1561034"/>
            <a:ext cx="4578350"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Potential memory safety issues</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bar might access the value of x</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lang="en-US" dirty="0">
                <a:solidFill>
                  <a:srgbClr val="10171E"/>
                </a:solidFill>
                <a:latin typeface="Tw Cen MT" panose="020B0602020104020603"/>
              </a:rPr>
              <a:t>x and y might be </a:t>
            </a:r>
            <a:r>
              <a:rPr lang="en-US" i="1" dirty="0">
                <a:solidFill>
                  <a:srgbClr val="10171E"/>
                </a:solidFill>
                <a:latin typeface="Tw Cen MT" panose="020B0602020104020603"/>
              </a:rPr>
              <a:t>aliases</a:t>
            </a:r>
            <a:r>
              <a:rPr lang="en-US" dirty="0">
                <a:solidFill>
                  <a:srgbClr val="10171E"/>
                </a:solidFill>
                <a:latin typeface="Tw Cen MT" panose="020B0602020104020603"/>
              </a:rPr>
              <a:t>, i.e. point to the same value</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lang="en-US" dirty="0">
                <a:solidFill>
                  <a:srgbClr val="10171E"/>
                </a:solidFill>
                <a:latin typeface="Tw Cen MT" panose="020B0602020104020603"/>
              </a:rPr>
              <a:t>bar(y) attempts to access the value of y, which has previously been deleted via free(x)</a:t>
            </a:r>
          </a:p>
          <a:p>
            <a:pPr marL="0" marR="0" lvl="0" indent="0" algn="l" defTabSz="914400" rtl="0" eaLnBrk="1" fontAlgn="auto" latinLnBrk="0" hangingPunct="1">
              <a:lnSpc>
                <a:spcPct val="120000"/>
              </a:lnSpc>
              <a:spcBef>
                <a:spcPts val="1000"/>
              </a:spcBef>
              <a:spcAft>
                <a:spcPts val="0"/>
              </a:spcAft>
              <a:buClrTx/>
              <a:buSzPct val="125000"/>
              <a:buNone/>
              <a:tabLst/>
              <a:defRPr/>
            </a:pPr>
            <a:r>
              <a:rPr lang="en-US" b="1" dirty="0">
                <a:solidFill>
                  <a:srgbClr val="10171E"/>
                </a:solidFill>
                <a:latin typeface="Tw Cen MT" panose="020B0602020104020603"/>
                <a:sym typeface="Wingdings" panose="05000000000000000000" pitchFamily="2" charset="2"/>
              </a:rPr>
              <a:t> </a:t>
            </a:r>
            <a:r>
              <a:rPr lang="en-US" b="1" dirty="0">
                <a:solidFill>
                  <a:srgbClr val="10171E"/>
                </a:solidFill>
                <a:latin typeface="Tw Cen MT" panose="020B0602020104020603"/>
              </a:rPr>
              <a:t>use-after-free bug</a:t>
            </a:r>
            <a:endPar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DK"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grpSp>
        <p:nvGrpSpPr>
          <p:cNvPr id="20" name="Group 19">
            <a:extLst>
              <a:ext uri="{FF2B5EF4-FFF2-40B4-BE49-F238E27FC236}">
                <a16:creationId xmlns:a16="http://schemas.microsoft.com/office/drawing/2014/main" id="{65805445-790F-777C-B1B5-9FE5D719113C}"/>
              </a:ext>
            </a:extLst>
          </p:cNvPr>
          <p:cNvGrpSpPr/>
          <p:nvPr/>
        </p:nvGrpSpPr>
        <p:grpSpPr>
          <a:xfrm>
            <a:off x="1072983" y="2295411"/>
            <a:ext cx="4799170" cy="2267179"/>
            <a:chOff x="749134" y="1292640"/>
            <a:chExt cx="4799170" cy="2267179"/>
          </a:xfrm>
        </p:grpSpPr>
        <p:sp>
          <p:nvSpPr>
            <p:cNvPr id="15" name="Rectangle 14">
              <a:extLst>
                <a:ext uri="{FF2B5EF4-FFF2-40B4-BE49-F238E27FC236}">
                  <a16:creationId xmlns:a16="http://schemas.microsoft.com/office/drawing/2014/main" id="{76A5F503-D6C4-F31C-313C-4B86C82FECE2}"/>
                </a:ext>
              </a:extLst>
            </p:cNvPr>
            <p:cNvSpPr/>
            <p:nvPr/>
          </p:nvSpPr>
          <p:spPr bwMode="auto">
            <a:xfrm>
              <a:off x="749134" y="1292640"/>
              <a:ext cx="4629316" cy="211568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void</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foo(</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free(x);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17" name="Hexagon 16">
              <a:extLst>
                <a:ext uri="{FF2B5EF4-FFF2-40B4-BE49-F238E27FC236}">
                  <a16:creationId xmlns:a16="http://schemas.microsoft.com/office/drawing/2014/main" id="{4874FF2B-24E4-7C18-3A35-3F1F7BB1A49F}"/>
                </a:ext>
              </a:extLst>
            </p:cNvPr>
            <p:cNvSpPr/>
            <p:nvPr/>
          </p:nvSpPr>
          <p:spPr bwMode="auto">
            <a:xfrm>
              <a:off x="4891095" y="2963075"/>
              <a:ext cx="657209" cy="596744"/>
            </a:xfrm>
            <a:prstGeom prst="hexagon">
              <a:avLst/>
            </a:prstGeom>
            <a:solidFill>
              <a:srgbClr val="ABAB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latin typeface="Arial" charset="0"/>
                  <a:ea typeface="+mn-ea"/>
                  <a:cs typeface="+mn-cs"/>
                </a:rPr>
                <a:t>C</a:t>
              </a:r>
            </a:p>
          </p:txBody>
        </p:sp>
      </p:grpSp>
    </p:spTree>
    <p:extLst>
      <p:ext uri="{BB962C8B-B14F-4D97-AF65-F5344CB8AC3E}">
        <p14:creationId xmlns:p14="http://schemas.microsoft.com/office/powerpoint/2010/main" val="4185186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8C97968-FA68-4E21-55B9-F7BBD2B9750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47E4751-7CF4-F2DA-98ED-E418F16C9353}"/>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48693104-E8AF-67A7-6C0A-64929A31B14F}"/>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AFD1A277-932D-8040-7454-F5B42742D7C8}"/>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51C8BEE0-5E3B-A3B2-C169-010D31504B66}"/>
              </a:ext>
            </a:extLst>
          </p:cNvPr>
          <p:cNvSpPr>
            <a:spLocks noGrp="1"/>
          </p:cNvSpPr>
          <p:nvPr>
            <p:ph type="title"/>
          </p:nvPr>
        </p:nvSpPr>
        <p:spPr>
          <a:xfrm>
            <a:off x="1257648" y="583066"/>
            <a:ext cx="9899302" cy="874258"/>
          </a:xfrm>
        </p:spPr>
        <p:txBody>
          <a:bodyPr>
            <a:normAutofit/>
          </a:bodyPr>
          <a:lstStyle/>
          <a:p>
            <a:r>
              <a:rPr lang="en-GB" b="0" i="0" u="none" strike="noStrike" dirty="0">
                <a:solidFill>
                  <a:srgbClr val="10171E"/>
                </a:solidFill>
                <a:effectLst/>
                <a:latin typeface="NOVA FLAT" panose="020C0504020404060204" pitchFamily="34" charset="77"/>
              </a:rPr>
              <a:t>What </a:t>
            </a:r>
            <a:r>
              <a:rPr lang="en-GB" b="0" i="1" u="none" strike="noStrike" dirty="0">
                <a:solidFill>
                  <a:srgbClr val="10171E"/>
                </a:solidFill>
                <a:effectLst/>
                <a:latin typeface="NOVA FLAT" panose="020C0504020404060204" pitchFamily="34" charset="77"/>
              </a:rPr>
              <a:t>ELSE</a:t>
            </a:r>
            <a:r>
              <a:rPr lang="en-GB" b="0" i="0" u="none" strike="noStrike" dirty="0">
                <a:solidFill>
                  <a:srgbClr val="10171E"/>
                </a:solidFill>
                <a:effectLst/>
                <a:latin typeface="NOVA FLAT" panose="020C0504020404060204" pitchFamily="34" charset="77"/>
              </a:rPr>
              <a:t> could possibly go wrong? II</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0487DE7B-BE1B-D26E-9916-4AC78349DCCF}"/>
              </a:ext>
            </a:extLst>
          </p:cNvPr>
          <p:cNvSpPr txBox="1">
            <a:spLocks/>
          </p:cNvSpPr>
          <p:nvPr/>
        </p:nvSpPr>
        <p:spPr>
          <a:xfrm>
            <a:off x="6394450" y="1561034"/>
            <a:ext cx="4578350"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Potential memory safety issues</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bar might delete the value of x</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lang="en-US" dirty="0">
                <a:solidFill>
                  <a:srgbClr val="10171E"/>
                </a:solidFill>
                <a:latin typeface="Tw Cen MT" panose="020B0602020104020603"/>
              </a:rPr>
              <a:t>free(x) will attempt to delete the value of x again</a:t>
            </a:r>
          </a:p>
          <a:p>
            <a:pPr marL="0" marR="0" lvl="0" indent="0" algn="l" defTabSz="914400" rtl="0" eaLnBrk="1" fontAlgn="auto" latinLnBrk="0" hangingPunct="1">
              <a:lnSpc>
                <a:spcPct val="120000"/>
              </a:lnSpc>
              <a:spcBef>
                <a:spcPts val="1000"/>
              </a:spcBef>
              <a:spcAft>
                <a:spcPts val="0"/>
              </a:spcAft>
              <a:buClrTx/>
              <a:buSzPct val="125000"/>
              <a:buNone/>
              <a:tabLst/>
              <a:defRPr/>
            </a:pPr>
            <a:r>
              <a:rPr kumimoji="0" lang="en-US" sz="2400" b="1" u="none" strike="noStrike" kern="1200" cap="none" spc="0" normalizeH="0" baseline="0" noProof="0" dirty="0">
                <a:ln>
                  <a:noFill/>
                </a:ln>
                <a:solidFill>
                  <a:srgbClr val="10171E"/>
                </a:solidFill>
                <a:effectLst/>
                <a:uLnTx/>
                <a:uFillTx/>
                <a:latin typeface="Tw Cen MT" panose="020B0602020104020603"/>
                <a:ea typeface="+mn-ea"/>
                <a:cs typeface="+mn-cs"/>
                <a:sym typeface="Wingdings" panose="05000000000000000000" pitchFamily="2" charset="2"/>
              </a:rPr>
              <a:t> double</a:t>
            </a:r>
            <a:r>
              <a:rPr lang="en-US" b="1" dirty="0">
                <a:solidFill>
                  <a:srgbClr val="10171E"/>
                </a:solidFill>
                <a:latin typeface="Tw Cen MT" panose="020B0602020104020603"/>
                <a:sym typeface="Wingdings" panose="05000000000000000000" pitchFamily="2" charset="2"/>
              </a:rPr>
              <a:t>-free bug</a:t>
            </a:r>
            <a:endParaRPr kumimoji="0" lang="en-US" sz="2400" b="1"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DK"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grpSp>
        <p:nvGrpSpPr>
          <p:cNvPr id="20" name="Group 19">
            <a:extLst>
              <a:ext uri="{FF2B5EF4-FFF2-40B4-BE49-F238E27FC236}">
                <a16:creationId xmlns:a16="http://schemas.microsoft.com/office/drawing/2014/main" id="{939E1977-7371-D243-2240-5043FE4D5BFB}"/>
              </a:ext>
            </a:extLst>
          </p:cNvPr>
          <p:cNvGrpSpPr/>
          <p:nvPr/>
        </p:nvGrpSpPr>
        <p:grpSpPr>
          <a:xfrm>
            <a:off x="1072983" y="2295411"/>
            <a:ext cx="4799170" cy="2267179"/>
            <a:chOff x="749134" y="1292640"/>
            <a:chExt cx="4799170" cy="2267179"/>
          </a:xfrm>
        </p:grpSpPr>
        <p:sp>
          <p:nvSpPr>
            <p:cNvPr id="15" name="Rectangle 14">
              <a:extLst>
                <a:ext uri="{FF2B5EF4-FFF2-40B4-BE49-F238E27FC236}">
                  <a16:creationId xmlns:a16="http://schemas.microsoft.com/office/drawing/2014/main" id="{4B1BEA96-1A60-9E60-63C6-D51DA1FF5C66}"/>
                </a:ext>
              </a:extLst>
            </p:cNvPr>
            <p:cNvSpPr/>
            <p:nvPr/>
          </p:nvSpPr>
          <p:spPr bwMode="auto">
            <a:xfrm>
              <a:off x="749134" y="1292640"/>
              <a:ext cx="4629316" cy="211568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void</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foo(</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free(x);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17" name="Hexagon 16">
              <a:extLst>
                <a:ext uri="{FF2B5EF4-FFF2-40B4-BE49-F238E27FC236}">
                  <a16:creationId xmlns:a16="http://schemas.microsoft.com/office/drawing/2014/main" id="{F4C734DA-CFAF-9D68-65BD-D786880A2517}"/>
                </a:ext>
              </a:extLst>
            </p:cNvPr>
            <p:cNvSpPr/>
            <p:nvPr/>
          </p:nvSpPr>
          <p:spPr bwMode="auto">
            <a:xfrm>
              <a:off x="4891095" y="2963075"/>
              <a:ext cx="657209" cy="596744"/>
            </a:xfrm>
            <a:prstGeom prst="hexagon">
              <a:avLst/>
            </a:prstGeom>
            <a:solidFill>
              <a:srgbClr val="ABAB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latin typeface="Arial" charset="0"/>
                  <a:ea typeface="+mn-ea"/>
                  <a:cs typeface="+mn-cs"/>
                </a:rPr>
                <a:t>C</a:t>
              </a:r>
            </a:p>
          </p:txBody>
        </p:sp>
      </p:grpSp>
    </p:spTree>
    <p:extLst>
      <p:ext uri="{BB962C8B-B14F-4D97-AF65-F5344CB8AC3E}">
        <p14:creationId xmlns:p14="http://schemas.microsoft.com/office/powerpoint/2010/main" val="1574736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C1D1DD6-6818-664C-FBB7-D506704B805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075F427-E4E3-D11C-A9B5-499053AD84C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132F111E-7FF5-B68C-769F-9256C51EBA8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BBFA6A04-9CA9-EDE0-2288-2EA47E878B12}"/>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5EBB263A-BD2D-C3F5-21A0-D9845E01DE9D}"/>
              </a:ext>
            </a:extLst>
          </p:cNvPr>
          <p:cNvSpPr>
            <a:spLocks noGrp="1"/>
          </p:cNvSpPr>
          <p:nvPr>
            <p:ph type="title"/>
          </p:nvPr>
        </p:nvSpPr>
        <p:spPr>
          <a:xfrm>
            <a:off x="1257648" y="583066"/>
            <a:ext cx="9899302" cy="874258"/>
          </a:xfrm>
        </p:spPr>
        <p:txBody>
          <a:bodyPr>
            <a:normAutofit/>
          </a:bodyPr>
          <a:lstStyle/>
          <a:p>
            <a:r>
              <a:rPr lang="en-GB" b="0" i="0" u="none" strike="noStrike" dirty="0">
                <a:solidFill>
                  <a:srgbClr val="10171E"/>
                </a:solidFill>
                <a:effectLst/>
                <a:latin typeface="NOVA FLAT" panose="020C0504020404060204" pitchFamily="34" charset="77"/>
              </a:rPr>
              <a:t>What </a:t>
            </a:r>
            <a:r>
              <a:rPr lang="en-GB" b="0" i="1" u="none" strike="noStrike" dirty="0">
                <a:solidFill>
                  <a:srgbClr val="10171E"/>
                </a:solidFill>
                <a:effectLst/>
                <a:latin typeface="NOVA FLAT" panose="020C0504020404060204" pitchFamily="34" charset="77"/>
              </a:rPr>
              <a:t>ELSE</a:t>
            </a:r>
            <a:r>
              <a:rPr lang="en-GB" b="0" i="0" u="none" strike="noStrike" dirty="0">
                <a:solidFill>
                  <a:srgbClr val="10171E"/>
                </a:solidFill>
                <a:effectLst/>
                <a:latin typeface="NOVA FLAT" panose="020C0504020404060204" pitchFamily="34" charset="77"/>
              </a:rPr>
              <a:t> could possibly go wrong? III</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D77FD21E-6A3E-7E8C-F7B2-EE158B96E52F}"/>
              </a:ext>
            </a:extLst>
          </p:cNvPr>
          <p:cNvSpPr txBox="1">
            <a:spLocks/>
          </p:cNvSpPr>
          <p:nvPr/>
        </p:nvSpPr>
        <p:spPr>
          <a:xfrm>
            <a:off x="6394450" y="1561034"/>
            <a:ext cx="4578350"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Potential memory safety issues</a:t>
            </a:r>
          </a:p>
          <a:p>
            <a:pPr marL="228600" marR="0" lvl="0" indent="-228600" algn="l"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If x and y </a:t>
            </a:r>
            <a:r>
              <a:rPr kumimoji="0" lang="en-US" sz="2400" b="0" i="0" u="none" strike="noStrike" kern="1200" cap="none" spc="0" normalizeH="0" baseline="0" noProof="0" dirty="0" err="1">
                <a:ln>
                  <a:noFill/>
                </a:ln>
                <a:solidFill>
                  <a:srgbClr val="10171E"/>
                </a:solidFill>
                <a:effectLst/>
                <a:uLnTx/>
                <a:uFillTx/>
                <a:latin typeface="Tw Cen MT" panose="020B0602020104020603"/>
                <a:ea typeface="+mn-ea"/>
                <a:cs typeface="+mn-cs"/>
              </a:rPr>
              <a:t>poin</a:t>
            </a:r>
            <a:r>
              <a:rPr lang="en-US" dirty="0">
                <a:solidFill>
                  <a:srgbClr val="10171E"/>
                </a:solidFill>
                <a:latin typeface="Tw Cen MT" panose="020B0602020104020603"/>
              </a:rPr>
              <a:t>t do different values and bar does not delete anything, then the value of y might never be deleted</a:t>
            </a:r>
          </a:p>
          <a:p>
            <a:pPr marL="0" marR="0" lvl="0" indent="0" algn="l" defTabSz="914400" rtl="0" eaLnBrk="1" fontAlgn="auto" latinLnBrk="0" hangingPunct="1">
              <a:lnSpc>
                <a:spcPct val="120000"/>
              </a:lnSpc>
              <a:spcBef>
                <a:spcPts val="1000"/>
              </a:spcBef>
              <a:spcAft>
                <a:spcPts val="0"/>
              </a:spcAft>
              <a:buClrTx/>
              <a:buSzPct val="125000"/>
              <a:buNone/>
              <a:tabLst/>
              <a:defRPr/>
            </a:pPr>
            <a:r>
              <a:rPr kumimoji="0" lang="en-US" sz="2400" b="1" u="none" strike="noStrike" kern="1200" cap="none" spc="0" normalizeH="0" baseline="0" noProof="0" dirty="0">
                <a:ln>
                  <a:noFill/>
                </a:ln>
                <a:solidFill>
                  <a:srgbClr val="10171E"/>
                </a:solidFill>
                <a:effectLst/>
                <a:uLnTx/>
                <a:uFillTx/>
                <a:latin typeface="Tw Cen MT" panose="020B0602020104020603"/>
                <a:ea typeface="+mn-ea"/>
                <a:cs typeface="+mn-cs"/>
                <a:sym typeface="Wingdings" panose="05000000000000000000" pitchFamily="2" charset="2"/>
              </a:rPr>
              <a:t> memory leak</a:t>
            </a:r>
            <a:endParaRPr kumimoji="0" lang="en-US" sz="2400" b="1"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2400" b="0" i="1"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DK"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grpSp>
        <p:nvGrpSpPr>
          <p:cNvPr id="20" name="Group 19">
            <a:extLst>
              <a:ext uri="{FF2B5EF4-FFF2-40B4-BE49-F238E27FC236}">
                <a16:creationId xmlns:a16="http://schemas.microsoft.com/office/drawing/2014/main" id="{2F95A4B2-952A-A00B-95AD-A406DDD855C4}"/>
              </a:ext>
            </a:extLst>
          </p:cNvPr>
          <p:cNvGrpSpPr/>
          <p:nvPr/>
        </p:nvGrpSpPr>
        <p:grpSpPr>
          <a:xfrm>
            <a:off x="1072983" y="2295411"/>
            <a:ext cx="4799170" cy="2267179"/>
            <a:chOff x="749134" y="1292640"/>
            <a:chExt cx="4799170" cy="2267179"/>
          </a:xfrm>
        </p:grpSpPr>
        <p:sp>
          <p:nvSpPr>
            <p:cNvPr id="15" name="Rectangle 14">
              <a:extLst>
                <a:ext uri="{FF2B5EF4-FFF2-40B4-BE49-F238E27FC236}">
                  <a16:creationId xmlns:a16="http://schemas.microsoft.com/office/drawing/2014/main" id="{4E0F7358-4BA6-C23F-253F-243E5E2935DB}"/>
                </a:ext>
              </a:extLst>
            </p:cNvPr>
            <p:cNvSpPr/>
            <p:nvPr/>
          </p:nvSpPr>
          <p:spPr bwMode="auto">
            <a:xfrm>
              <a:off x="749134" y="1292640"/>
              <a:ext cx="4629316" cy="211568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void</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foo(</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free(x);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bar(y);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17" name="Hexagon 16">
              <a:extLst>
                <a:ext uri="{FF2B5EF4-FFF2-40B4-BE49-F238E27FC236}">
                  <a16:creationId xmlns:a16="http://schemas.microsoft.com/office/drawing/2014/main" id="{20EA215D-C8B9-7A7A-F5E2-D74D7A45F490}"/>
                </a:ext>
              </a:extLst>
            </p:cNvPr>
            <p:cNvSpPr/>
            <p:nvPr/>
          </p:nvSpPr>
          <p:spPr bwMode="auto">
            <a:xfrm>
              <a:off x="4891095" y="2963075"/>
              <a:ext cx="657209" cy="596744"/>
            </a:xfrm>
            <a:prstGeom prst="hexagon">
              <a:avLst/>
            </a:prstGeom>
            <a:solidFill>
              <a:srgbClr val="ABAB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latin typeface="Arial" charset="0"/>
                  <a:ea typeface="+mn-ea"/>
                  <a:cs typeface="+mn-cs"/>
                </a:rPr>
                <a:t>C</a:t>
              </a:r>
            </a:p>
          </p:txBody>
        </p:sp>
      </p:grpSp>
    </p:spTree>
    <p:extLst>
      <p:ext uri="{BB962C8B-B14F-4D97-AF65-F5344CB8AC3E}">
        <p14:creationId xmlns:p14="http://schemas.microsoft.com/office/powerpoint/2010/main" val="25538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376758-59B7-B3F6-86E1-D1A73FCE82E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65B98FCB-4016-E934-DD84-58CFB796E7C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0814376A-B04E-AE2D-5B0E-8B715499169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EE5FB7CD-2478-CBE0-285C-A7C378D04107}"/>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Who Made </a:t>
            </a:r>
            <a:r>
              <a:rPr lang="en-GB" dirty="0">
                <a:solidFill>
                  <a:srgbClr val="10171E"/>
                </a:solidFill>
                <a:latin typeface="NOVA FLAT" panose="020C0504020404060204" pitchFamily="34" charset="77"/>
              </a:rPr>
              <a:t>this </a:t>
            </a:r>
            <a:r>
              <a:rPr lang="en-GB" b="0" i="0" u="none" strike="noStrike" dirty="0">
                <a:solidFill>
                  <a:srgbClr val="10171E"/>
                </a:solidFill>
                <a:effectLst/>
                <a:latin typeface="NOVA FLAT" panose="020C0504020404060204" pitchFamily="34" charset="77"/>
              </a:rPr>
              <a:t>material?</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F6CD92A-2A1B-4AA1-B485-642FB797A7AA}"/>
              </a:ext>
            </a:extLst>
          </p:cNvPr>
          <p:cNvSpPr txBox="1">
            <a:spLocks/>
          </p:cNvSpPr>
          <p:nvPr/>
        </p:nvSpPr>
        <p:spPr>
          <a:xfrm>
            <a:off x="1257648" y="1561034"/>
            <a:ext cx="8582999"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de-DE" dirty="0">
                <a:solidFill>
                  <a:schemeClr val="bg1"/>
                </a:solidFill>
              </a:rPr>
              <a:t>Christoph Matheja</a:t>
            </a:r>
          </a:p>
          <a:p>
            <a:pPr marL="0" indent="0">
              <a:buFont typeface="Arial" panose="020B0604020202020204" pitchFamily="34" charset="0"/>
              <a:buNone/>
            </a:pPr>
            <a:r>
              <a:rPr lang="de-DE" dirty="0">
                <a:solidFill>
                  <a:schemeClr val="bg1"/>
                </a:solidFill>
              </a:rPr>
              <a:t>Technical University </a:t>
            </a:r>
            <a:r>
              <a:rPr lang="de-DE" dirty="0" err="1">
                <a:solidFill>
                  <a:schemeClr val="bg1"/>
                </a:solidFill>
              </a:rPr>
              <a:t>of</a:t>
            </a:r>
            <a:r>
              <a:rPr lang="de-DE" dirty="0">
                <a:solidFill>
                  <a:schemeClr val="bg1"/>
                </a:solidFill>
              </a:rPr>
              <a:t> </a:t>
            </a:r>
            <a:r>
              <a:rPr lang="de-DE" dirty="0" err="1">
                <a:solidFill>
                  <a:schemeClr val="bg1"/>
                </a:solidFill>
              </a:rPr>
              <a:t>Denmark</a:t>
            </a:r>
            <a:endParaRPr lang="de-DE" dirty="0">
              <a:solidFill>
                <a:schemeClr val="bg1"/>
              </a:solidFill>
            </a:endParaRPr>
          </a:p>
          <a:p>
            <a:pPr marL="0" indent="0">
              <a:buFont typeface="Arial" panose="020B0604020202020204" pitchFamily="34" charset="0"/>
              <a:buNone/>
            </a:pPr>
            <a:endParaRPr lang="de-DE" dirty="0">
              <a:solidFill>
                <a:schemeClr val="bg1"/>
              </a:solidFill>
            </a:endParaRPr>
          </a:p>
          <a:p>
            <a:pPr marL="0" indent="0">
              <a:buFont typeface="Arial" panose="020B0604020202020204" pitchFamily="34" charset="0"/>
              <a:buNone/>
            </a:pPr>
            <a:r>
              <a:rPr lang="de-DE" dirty="0">
                <a:solidFill>
                  <a:schemeClr val="bg1"/>
                </a:solidFill>
                <a:hlinkClick r:id="rId5">
                  <a:extLst>
                    <a:ext uri="{A12FA001-AC4F-418D-AE19-62706E023703}">
                      <ahyp:hlinkClr xmlns:ahyp="http://schemas.microsoft.com/office/drawing/2018/hyperlinkcolor" val="tx"/>
                    </a:ext>
                  </a:extLst>
                </a:hlinkClick>
              </a:rPr>
              <a:t>chmat@dtu.dk</a:t>
            </a:r>
            <a:endParaRPr lang="de-DE" dirty="0">
              <a:solidFill>
                <a:schemeClr val="bg1"/>
              </a:solidFill>
            </a:endParaRPr>
          </a:p>
          <a:p>
            <a:pPr marL="0" indent="0">
              <a:buFont typeface="Arial" panose="020B0604020202020204" pitchFamily="34" charset="0"/>
              <a:buNone/>
            </a:pPr>
            <a:r>
              <a:rPr lang="en-DK" dirty="0">
                <a:solidFill>
                  <a:schemeClr val="bg1"/>
                </a:solidFill>
                <a:hlinkClick r:id="rId6">
                  <a:extLst>
                    <a:ext uri="{A12FA001-AC4F-418D-AE19-62706E023703}">
                      <ahyp:hlinkClr xmlns:ahyp="http://schemas.microsoft.com/office/drawing/2018/hyperlinkcolor" val="tx"/>
                    </a:ext>
                  </a:extLst>
                </a:hlinkClick>
              </a:rPr>
              <a:t>www.cmath.eu</a:t>
            </a:r>
            <a:endParaRPr lang="en-DK" dirty="0">
              <a:solidFill>
                <a:schemeClr val="bg1"/>
              </a:solidFill>
            </a:endParaRPr>
          </a:p>
          <a:p>
            <a:pPr marL="0" indent="0">
              <a:buFont typeface="Arial" panose="020B0604020202020204" pitchFamily="34" charset="0"/>
              <a:buNone/>
            </a:pPr>
            <a:endParaRPr lang="en-DK" dirty="0">
              <a:solidFill>
                <a:schemeClr val="bg1"/>
              </a:solidFill>
            </a:endParaRPr>
          </a:p>
        </p:txBody>
      </p:sp>
      <p:sp>
        <p:nvSpPr>
          <p:cNvPr id="2" name="Rectangle 1">
            <a:extLst>
              <a:ext uri="{FF2B5EF4-FFF2-40B4-BE49-F238E27FC236}">
                <a16:creationId xmlns:a16="http://schemas.microsoft.com/office/drawing/2014/main" id="{36DE5762-3139-4177-6515-E7F23E599926}"/>
              </a:ext>
            </a:extLst>
          </p:cNvPr>
          <p:cNvSpPr/>
          <p:nvPr/>
        </p:nvSpPr>
        <p:spPr bwMode="auto">
          <a:xfrm>
            <a:off x="2194560" y="4834616"/>
            <a:ext cx="8935734" cy="1258232"/>
          </a:xfrm>
          <a:prstGeom prst="rect">
            <a:avLst/>
          </a:prstGeom>
          <a:solidFill>
            <a:srgbClr val="F2F2F2"/>
          </a:solidFill>
          <a:ln w="38100" cap="flat" cmpd="sng" algn="ctr">
            <a:solidFill>
              <a:srgbClr val="EA92E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en-US" sz="2400" b="1" dirty="0">
                <a:solidFill>
                  <a:schemeClr val="bg1"/>
                </a:solidFill>
              </a:rPr>
              <a:t>Supplementary material that will be provided alongside these slides: </a:t>
            </a:r>
          </a:p>
          <a:p>
            <a:pPr marL="342900" indent="-342900">
              <a:buFont typeface="Arial" panose="020B0604020202020204" pitchFamily="34" charset="0"/>
              <a:buChar char="•"/>
            </a:pPr>
            <a:r>
              <a:rPr lang="en-US" sz="2400" dirty="0">
                <a:solidFill>
                  <a:schemeClr val="bg1"/>
                </a:solidFill>
              </a:rPr>
              <a:t>Source code for examples, exercises, and challenges</a:t>
            </a:r>
          </a:p>
          <a:p>
            <a:pPr marL="342900" indent="-342900">
              <a:buFont typeface="Arial" panose="020B0604020202020204" pitchFamily="34" charset="0"/>
              <a:buChar char="•"/>
            </a:pPr>
            <a:r>
              <a:rPr lang="en-US" sz="2400" dirty="0">
                <a:solidFill>
                  <a:schemeClr val="bg1"/>
                </a:solidFill>
              </a:rPr>
              <a:t>Video lecture covering the slides and live coding for some examples</a:t>
            </a:r>
          </a:p>
        </p:txBody>
      </p:sp>
    </p:spTree>
    <p:extLst>
      <p:ext uri="{BB962C8B-B14F-4D97-AF65-F5344CB8AC3E}">
        <p14:creationId xmlns:p14="http://schemas.microsoft.com/office/powerpoint/2010/main" val="407676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20A2C3D-1D8D-C53B-E1A1-F7A2AFC7984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8368042-E838-7324-5775-588A6A13529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5496C5E8-8BBA-68D3-F92D-FE45164989F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9DCDFA3A-F455-D64F-9585-A1ECFDDCDD37}"/>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1F8DDF8-AE47-C972-8944-1827CE2E65FC}"/>
              </a:ext>
            </a:extLst>
          </p:cNvPr>
          <p:cNvSpPr>
            <a:spLocks noGrp="1"/>
          </p:cNvSpPr>
          <p:nvPr>
            <p:ph type="title"/>
          </p:nvPr>
        </p:nvSpPr>
        <p:spPr>
          <a:xfrm>
            <a:off x="1257648" y="583066"/>
            <a:ext cx="8800752" cy="874258"/>
          </a:xfrm>
        </p:spPr>
        <p:txBody>
          <a:bodyPr>
            <a:normAutofit fontScale="90000"/>
          </a:bodyPr>
          <a:lstStyle/>
          <a:p>
            <a:r>
              <a:rPr lang="en-GB" b="0" i="0" u="none" strike="noStrike" dirty="0">
                <a:solidFill>
                  <a:srgbClr val="10171E"/>
                </a:solidFill>
                <a:effectLst/>
                <a:latin typeface="NOVA FLAT" panose="020C0504020404060204" pitchFamily="34" charset="77"/>
              </a:rPr>
              <a:t>Main reasons for memory safety issues in C</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62EFA337-BE02-BA5D-FA67-617344F627FC}"/>
              </a:ext>
            </a:extLst>
          </p:cNvPr>
          <p:cNvSpPr txBox="1">
            <a:spLocks/>
          </p:cNvSpPr>
          <p:nvPr/>
        </p:nvSpPr>
        <p:spPr>
          <a:xfrm>
            <a:off x="1257648" y="1981200"/>
            <a:ext cx="8582999" cy="411164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indent="-457200">
              <a:buFont typeface="+mj-lt"/>
              <a:buAutoNum type="arabicPeriod"/>
            </a:pPr>
            <a:r>
              <a:rPr lang="en-US" dirty="0">
                <a:solidFill>
                  <a:srgbClr val="10171E"/>
                </a:solidFill>
              </a:rPr>
              <a:t>Manual disposal of heap locations</a:t>
            </a:r>
          </a:p>
          <a:p>
            <a:pPr marL="457200" indent="-457200">
              <a:buFont typeface="+mj-lt"/>
              <a:buAutoNum type="arabicPeriod"/>
            </a:pPr>
            <a:endParaRPr lang="en-US" dirty="0">
              <a:solidFill>
                <a:srgbClr val="10171E"/>
              </a:solidFill>
            </a:endParaRPr>
          </a:p>
          <a:p>
            <a:pPr marL="457200" indent="-457200">
              <a:buFont typeface="+mj-lt"/>
              <a:buAutoNum type="arabicPeriod"/>
            </a:pPr>
            <a:r>
              <a:rPr lang="en-US" dirty="0">
                <a:solidFill>
                  <a:srgbClr val="10171E"/>
                </a:solidFill>
              </a:rPr>
              <a:t>Mutable aliasing</a:t>
            </a:r>
          </a:p>
          <a:p>
            <a:pPr marL="457200" indent="-457200">
              <a:buFont typeface="+mj-lt"/>
              <a:buAutoNum type="arabicPeriod"/>
            </a:pPr>
            <a:endParaRPr lang="en-US" dirty="0">
              <a:solidFill>
                <a:srgbClr val="10171E"/>
              </a:solidFill>
            </a:endParaRPr>
          </a:p>
          <a:p>
            <a:pPr marL="457200" indent="-457200">
              <a:buFont typeface="+mj-lt"/>
              <a:buAutoNum type="arabicPeriod"/>
            </a:pPr>
            <a:endParaRPr lang="en-US" dirty="0">
              <a:solidFill>
                <a:srgbClr val="10171E"/>
              </a:solidFill>
            </a:endParaRPr>
          </a:p>
          <a:p>
            <a:pPr marL="457200" indent="-457200">
              <a:buFont typeface="+mj-lt"/>
              <a:buAutoNum type="arabicPeriod"/>
            </a:pPr>
            <a:endParaRPr lang="en-US" dirty="0">
              <a:solidFill>
                <a:srgbClr val="10171E"/>
              </a:solidFill>
            </a:endParaRPr>
          </a:p>
          <a:p>
            <a:pPr marL="0" indent="0">
              <a:buNone/>
            </a:pPr>
            <a:r>
              <a:rPr lang="en-US" dirty="0">
                <a:solidFill>
                  <a:srgbClr val="10171E"/>
                </a:solidFill>
                <a:sym typeface="Wingdings" panose="05000000000000000000" pitchFamily="2" charset="2"/>
              </a:rPr>
              <a:t> What are better memory disposal strategies?</a:t>
            </a:r>
            <a:endParaRPr lang="en-US" dirty="0">
              <a:solidFill>
                <a:srgbClr val="10171E"/>
              </a:solidFill>
            </a:endParaRPr>
          </a:p>
        </p:txBody>
      </p:sp>
      <p:grpSp>
        <p:nvGrpSpPr>
          <p:cNvPr id="4" name="Group 3">
            <a:extLst>
              <a:ext uri="{FF2B5EF4-FFF2-40B4-BE49-F238E27FC236}">
                <a16:creationId xmlns:a16="http://schemas.microsoft.com/office/drawing/2014/main" id="{8A6C2151-5F9D-BF43-C9B1-CC40C2041609}"/>
              </a:ext>
            </a:extLst>
          </p:cNvPr>
          <p:cNvGrpSpPr/>
          <p:nvPr/>
        </p:nvGrpSpPr>
        <p:grpSpPr>
          <a:xfrm>
            <a:off x="6083300" y="2802251"/>
            <a:ext cx="4799170" cy="2267179"/>
            <a:chOff x="5772151" y="1697880"/>
            <a:chExt cx="4799170" cy="2267179"/>
          </a:xfrm>
        </p:grpSpPr>
        <p:sp>
          <p:nvSpPr>
            <p:cNvPr id="5" name="Rectangle 4">
              <a:extLst>
                <a:ext uri="{FF2B5EF4-FFF2-40B4-BE49-F238E27FC236}">
                  <a16:creationId xmlns:a16="http://schemas.microsoft.com/office/drawing/2014/main" id="{8326A146-266A-10FE-05C7-F80EE93C1B7C}"/>
                </a:ext>
              </a:extLst>
            </p:cNvPr>
            <p:cNvSpPr/>
            <p:nvPr/>
          </p:nvSpPr>
          <p:spPr bwMode="auto">
            <a:xfrm>
              <a:off x="5772151" y="1697880"/>
              <a:ext cx="4629316" cy="211568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void</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foo(</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assert(x == y);</a:t>
              </a:r>
            </a:p>
            <a:p>
              <a:pPr marL="0" marR="0" lvl="0" indent="0" algn="l" defTabSz="914400" rtl="0" eaLnBrk="1" fontAlgn="base" latinLnBrk="0" hangingPunct="1">
                <a:lnSpc>
                  <a:spcPct val="100000"/>
                </a:lnSpc>
                <a:spcBef>
                  <a:spcPct val="0"/>
                </a:spcBef>
                <a:spcAft>
                  <a:spcPct val="0"/>
                </a:spcAft>
                <a:buClrTx/>
                <a:buSzTx/>
                <a:buFontTx/>
                <a:buNone/>
                <a:tabLst/>
                <a:defRPr/>
              </a:pPr>
              <a:r>
                <a:rPr lang="en-GB" sz="2000" dirty="0">
                  <a:solidFill>
                    <a:srgbClr val="000000"/>
                  </a:solidFill>
                  <a:latin typeface="Consolas" panose="020B0609020204030204" pitchFamily="49" charset="0"/>
                  <a:cs typeface="Consolas" panose="020B0609020204030204" pitchFamily="49" charset="0"/>
                </a:rPr>
                <a:t>    free(x);</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z = *y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7" name="Hexagon 6">
              <a:extLst>
                <a:ext uri="{FF2B5EF4-FFF2-40B4-BE49-F238E27FC236}">
                  <a16:creationId xmlns:a16="http://schemas.microsoft.com/office/drawing/2014/main" id="{F452C904-9639-0D8F-1652-7D89426A4196}"/>
                </a:ext>
              </a:extLst>
            </p:cNvPr>
            <p:cNvSpPr/>
            <p:nvPr/>
          </p:nvSpPr>
          <p:spPr bwMode="auto">
            <a:xfrm>
              <a:off x="9914112" y="3368315"/>
              <a:ext cx="657209" cy="596744"/>
            </a:xfrm>
            <a:prstGeom prst="hexagon">
              <a:avLst/>
            </a:prstGeom>
            <a:solidFill>
              <a:srgbClr val="ABAB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DK" sz="2400" b="0" i="0" u="none" strike="noStrike" kern="0" cap="none" spc="0" normalizeH="0" baseline="0" noProof="0" dirty="0">
                  <a:ln>
                    <a:noFill/>
                  </a:ln>
                  <a:solidFill>
                    <a:srgbClr val="000000"/>
                  </a:solidFill>
                  <a:effectLst/>
                  <a:uLnTx/>
                  <a:uFillTx/>
                  <a:latin typeface="Arial" charset="0"/>
                  <a:ea typeface="+mn-ea"/>
                  <a:cs typeface="+mn-cs"/>
                </a:rPr>
                <a:t>C</a:t>
              </a:r>
            </a:p>
          </p:txBody>
        </p:sp>
      </p:grpSp>
    </p:spTree>
    <p:extLst>
      <p:ext uri="{BB962C8B-B14F-4D97-AF65-F5344CB8AC3E}">
        <p14:creationId xmlns:p14="http://schemas.microsoft.com/office/powerpoint/2010/main" val="28890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2FB9748-DB2C-2711-0D8C-2CFDA8210F7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BED25AE-A6C3-D9A5-D694-1FB2010E533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2B6C03CE-85B8-12DE-2A78-25E51E0125C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DAB1704D-67D9-488E-52D2-3B9E9CC6091D}"/>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7972B943-ADB8-CC7D-8D07-9C7C5B94DF48}"/>
              </a:ext>
            </a:extLst>
          </p:cNvPr>
          <p:cNvSpPr>
            <a:spLocks noGrp="1"/>
          </p:cNvSpPr>
          <p:nvPr>
            <p:ph type="title"/>
          </p:nvPr>
        </p:nvSpPr>
        <p:spPr>
          <a:xfrm>
            <a:off x="1141411" y="609600"/>
            <a:ext cx="9905999" cy="624103"/>
          </a:xfrm>
        </p:spPr>
        <p:txBody>
          <a:bodyPr>
            <a:normAutofit/>
          </a:bodyPr>
          <a:lstStyle/>
          <a:p>
            <a:r>
              <a:rPr lang="en-US" b="0" i="0" u="none" strike="noStrike" dirty="0">
                <a:solidFill>
                  <a:srgbClr val="10171E"/>
                </a:solidFill>
                <a:effectLst/>
                <a:latin typeface="NOVA FLAT" panose="020C0504020404060204" pitchFamily="34" charset="77"/>
              </a:rPr>
              <a:t>Disposal strategies for Heap Memory</a:t>
            </a:r>
            <a:endParaRPr lang="en-DK" dirty="0">
              <a:solidFill>
                <a:srgbClr val="10171E"/>
              </a:solidFill>
              <a:latin typeface="NOVA FLAT" panose="020C0504020404060204" pitchFamily="34" charset="77"/>
            </a:endParaRPr>
          </a:p>
        </p:txBody>
      </p:sp>
      <p:sp>
        <p:nvSpPr>
          <p:cNvPr id="2" name="Text Placeholder 1">
            <a:extLst>
              <a:ext uri="{FF2B5EF4-FFF2-40B4-BE49-F238E27FC236}">
                <a16:creationId xmlns:a16="http://schemas.microsoft.com/office/drawing/2014/main" id="{A831B5C1-D176-4018-F06A-A77AB1B2648E}"/>
              </a:ext>
            </a:extLst>
          </p:cNvPr>
          <p:cNvSpPr>
            <a:spLocks noGrp="1"/>
          </p:cNvSpPr>
          <p:nvPr>
            <p:ph type="body" idx="1"/>
          </p:nvPr>
        </p:nvSpPr>
        <p:spPr>
          <a:xfrm>
            <a:off x="1141413" y="3818184"/>
            <a:ext cx="3195240" cy="576262"/>
          </a:xfrm>
        </p:spPr>
        <p:txBody>
          <a:bodyPr/>
          <a:lstStyle/>
          <a:p>
            <a:r>
              <a:rPr lang="en-US" sz="2000" dirty="0">
                <a:solidFill>
                  <a:schemeClr val="bg1"/>
                </a:solidFill>
              </a:rPr>
              <a:t>Manual disposal</a:t>
            </a:r>
          </a:p>
        </p:txBody>
      </p:sp>
      <p:pic>
        <p:nvPicPr>
          <p:cNvPr id="17" name="Picture Placeholder 16" descr="A cluttered office cubicle with lots of papers&#10;&#10;Description automatically generated">
            <a:extLst>
              <a:ext uri="{FF2B5EF4-FFF2-40B4-BE49-F238E27FC236}">
                <a16:creationId xmlns:a16="http://schemas.microsoft.com/office/drawing/2014/main" id="{710D6CF4-95D8-CA55-F50C-045795804A58}"/>
              </a:ext>
            </a:extLst>
          </p:cNvPr>
          <p:cNvPicPr>
            <a:picLocks noGrp="1" noChangeAspect="1"/>
          </p:cNvPicPr>
          <p:nvPr>
            <p:ph type="pic" idx="15"/>
          </p:nvPr>
        </p:nvPicPr>
        <p:blipFill>
          <a:blip r:embed="rId5" cstate="hqprint">
            <a:extLst>
              <a:ext uri="{28A0092B-C50C-407E-A947-70E740481C1C}">
                <a14:useLocalDpi xmlns:a14="http://schemas.microsoft.com/office/drawing/2010/main"/>
              </a:ext>
              <a:ext uri="{837473B0-CC2E-450A-ABE3-18F120FF3D39}">
                <a1611:picAttrSrcUrl xmlns:a1611="http://schemas.microsoft.com/office/drawing/2016/11/main" r:id="rId6"/>
              </a:ext>
            </a:extLst>
          </a:blip>
          <a:srcRect/>
          <a:stretch>
            <a:fillRect/>
          </a:stretch>
        </p:blipFill>
        <p:spPr>
          <a:xfrm>
            <a:off x="1141413" y="2080586"/>
            <a:ext cx="3195240" cy="1524000"/>
          </a:xfrm>
        </p:spPr>
      </p:pic>
      <p:sp>
        <p:nvSpPr>
          <p:cNvPr id="7" name="Text Placeholder 6">
            <a:extLst>
              <a:ext uri="{FF2B5EF4-FFF2-40B4-BE49-F238E27FC236}">
                <a16:creationId xmlns:a16="http://schemas.microsoft.com/office/drawing/2014/main" id="{11FA0C8B-73E6-DDD6-3614-37ADA1998293}"/>
              </a:ext>
            </a:extLst>
          </p:cNvPr>
          <p:cNvSpPr>
            <a:spLocks noGrp="1"/>
          </p:cNvSpPr>
          <p:nvPr>
            <p:ph type="body" sz="half" idx="18"/>
          </p:nvPr>
        </p:nvSpPr>
        <p:spPr>
          <a:xfrm>
            <a:off x="1141413" y="4394446"/>
            <a:ext cx="3195240" cy="1919533"/>
          </a:xfrm>
        </p:spPr>
        <p:txBody>
          <a:bodyPr>
            <a:noAutofit/>
          </a:bodyPr>
          <a:lstStyle/>
          <a:p>
            <a:pPr marL="285750" indent="-285750">
              <a:lnSpc>
                <a:spcPct val="100000"/>
              </a:lnSpc>
              <a:buFont typeface="Arial" panose="020B0604020202020204" pitchFamily="34" charset="0"/>
              <a:buChar char="•"/>
            </a:pPr>
            <a:r>
              <a:rPr lang="en-US" sz="2000" dirty="0">
                <a:solidFill>
                  <a:schemeClr val="bg1"/>
                </a:solidFill>
              </a:rPr>
              <a:t>examples: C, C++</a:t>
            </a:r>
          </a:p>
          <a:p>
            <a:pPr marL="285750" indent="-285750">
              <a:lnSpc>
                <a:spcPct val="100000"/>
              </a:lnSpc>
              <a:buFont typeface="Arial" panose="020B0604020202020204" pitchFamily="34" charset="0"/>
              <a:buChar char="•"/>
            </a:pPr>
            <a:r>
              <a:rPr lang="en-US" sz="2000" dirty="0">
                <a:solidFill>
                  <a:schemeClr val="bg1"/>
                </a:solidFill>
              </a:rPr>
              <a:t>very efficient </a:t>
            </a:r>
          </a:p>
          <a:p>
            <a:pPr marL="285750" indent="-285750">
              <a:lnSpc>
                <a:spcPct val="100000"/>
              </a:lnSpc>
              <a:buFont typeface="Arial" panose="020B0604020202020204" pitchFamily="34" charset="0"/>
              <a:buChar char="•"/>
            </a:pPr>
            <a:r>
              <a:rPr lang="en-US" sz="2000" dirty="0">
                <a:solidFill>
                  <a:schemeClr val="bg1"/>
                </a:solidFill>
              </a:rPr>
              <a:t>no safety guarantees</a:t>
            </a:r>
          </a:p>
          <a:p>
            <a:pPr marL="285750" indent="-285750">
              <a:lnSpc>
                <a:spcPct val="100000"/>
              </a:lnSpc>
              <a:buFont typeface="Arial" panose="020B0604020202020204" pitchFamily="34" charset="0"/>
              <a:buChar char="•"/>
            </a:pPr>
            <a:endParaRPr lang="en-US" sz="800" dirty="0">
              <a:solidFill>
                <a:schemeClr val="bg1"/>
              </a:solidFill>
            </a:endParaRPr>
          </a:p>
          <a:p>
            <a:pPr>
              <a:lnSpc>
                <a:spcPct val="100000"/>
              </a:lnSpc>
            </a:pPr>
            <a:r>
              <a:rPr lang="en-US" sz="2000" dirty="0">
                <a:solidFill>
                  <a:schemeClr val="bg1"/>
                </a:solidFill>
                <a:sym typeface="Wingdings" panose="05000000000000000000" pitchFamily="2" charset="2"/>
              </a:rPr>
              <a:t> “</a:t>
            </a:r>
            <a:r>
              <a:rPr lang="en-US" sz="2000" dirty="0">
                <a:solidFill>
                  <a:schemeClr val="bg1"/>
                </a:solidFill>
              </a:rPr>
              <a:t>control first”</a:t>
            </a:r>
          </a:p>
        </p:txBody>
      </p:sp>
      <p:sp>
        <p:nvSpPr>
          <p:cNvPr id="4" name="Text Placeholder 3">
            <a:extLst>
              <a:ext uri="{FF2B5EF4-FFF2-40B4-BE49-F238E27FC236}">
                <a16:creationId xmlns:a16="http://schemas.microsoft.com/office/drawing/2014/main" id="{F3CB4F3A-7A90-C74D-EB26-F500BCEFB335}"/>
              </a:ext>
            </a:extLst>
          </p:cNvPr>
          <p:cNvSpPr>
            <a:spLocks noGrp="1"/>
          </p:cNvSpPr>
          <p:nvPr>
            <p:ph type="body" sz="quarter" idx="3"/>
          </p:nvPr>
        </p:nvSpPr>
        <p:spPr>
          <a:xfrm>
            <a:off x="4489053" y="3818184"/>
            <a:ext cx="3200400" cy="576262"/>
          </a:xfrm>
        </p:spPr>
        <p:txBody>
          <a:bodyPr/>
          <a:lstStyle/>
          <a:p>
            <a:r>
              <a:rPr lang="en-US" dirty="0">
                <a:solidFill>
                  <a:schemeClr val="bg1"/>
                </a:solidFill>
              </a:rPr>
              <a:t>Garbage Collector</a:t>
            </a:r>
            <a:endParaRPr lang="en-CH" dirty="0">
              <a:solidFill>
                <a:schemeClr val="bg1"/>
              </a:solidFill>
            </a:endParaRPr>
          </a:p>
        </p:txBody>
      </p:sp>
      <p:sp>
        <p:nvSpPr>
          <p:cNvPr id="8" name="Text Placeholder 7">
            <a:extLst>
              <a:ext uri="{FF2B5EF4-FFF2-40B4-BE49-F238E27FC236}">
                <a16:creationId xmlns:a16="http://schemas.microsoft.com/office/drawing/2014/main" id="{DCBBB0E6-092D-DC47-A41A-B46BC47D7797}"/>
              </a:ext>
            </a:extLst>
          </p:cNvPr>
          <p:cNvSpPr>
            <a:spLocks noGrp="1"/>
          </p:cNvSpPr>
          <p:nvPr>
            <p:ph type="body" sz="half" idx="19"/>
          </p:nvPr>
        </p:nvSpPr>
        <p:spPr>
          <a:xfrm>
            <a:off x="4487593" y="4394444"/>
            <a:ext cx="3200400" cy="1919533"/>
          </a:xfrm>
        </p:spPr>
        <p:txBody>
          <a:bodyPr>
            <a:normAutofit fontScale="85000" lnSpcReduction="20000"/>
          </a:bodyPr>
          <a:lstStyle/>
          <a:p>
            <a:pPr marL="342900" indent="-342900">
              <a:buFont typeface="Arial" panose="020B0604020202020204" pitchFamily="34" charset="0"/>
              <a:buChar char="•"/>
            </a:pPr>
            <a:r>
              <a:rPr lang="en-US" sz="2200" dirty="0">
                <a:solidFill>
                  <a:schemeClr val="bg1"/>
                </a:solidFill>
              </a:rPr>
              <a:t>examples: Java, C#</a:t>
            </a:r>
          </a:p>
          <a:p>
            <a:pPr marL="342900" indent="-342900">
              <a:buFont typeface="Arial" panose="020B0604020202020204" pitchFamily="34" charset="0"/>
              <a:buChar char="•"/>
            </a:pPr>
            <a:r>
              <a:rPr lang="en-US" sz="2200" dirty="0">
                <a:solidFill>
                  <a:schemeClr val="bg1"/>
                </a:solidFill>
              </a:rPr>
              <a:t>ensures safety at runtime</a:t>
            </a:r>
          </a:p>
          <a:p>
            <a:pPr marL="342900" indent="-342900">
              <a:buFont typeface="Arial" panose="020B0604020202020204" pitchFamily="34" charset="0"/>
              <a:buChar char="•"/>
            </a:pPr>
            <a:r>
              <a:rPr lang="en-US" sz="2200" dirty="0">
                <a:solidFill>
                  <a:schemeClr val="bg1"/>
                </a:solidFill>
              </a:rPr>
              <a:t>expensive</a:t>
            </a:r>
          </a:p>
          <a:p>
            <a:pPr marL="342900" indent="-342900">
              <a:buFont typeface="Arial" panose="020B0604020202020204" pitchFamily="34" charset="0"/>
              <a:buChar char="•"/>
            </a:pPr>
            <a:endParaRPr lang="en-US" sz="900" dirty="0">
              <a:solidFill>
                <a:schemeClr val="bg1"/>
              </a:solidFill>
            </a:endParaRPr>
          </a:p>
          <a:p>
            <a:r>
              <a:rPr lang="en-US" sz="2400" dirty="0">
                <a:solidFill>
                  <a:schemeClr val="bg1"/>
                </a:solidFill>
                <a:sym typeface="Wingdings" panose="05000000000000000000" pitchFamily="2" charset="2"/>
              </a:rPr>
              <a:t> “safety first”</a:t>
            </a:r>
            <a:endParaRPr lang="en-CH" sz="2400" dirty="0">
              <a:solidFill>
                <a:schemeClr val="bg1"/>
              </a:solidFill>
            </a:endParaRPr>
          </a:p>
        </p:txBody>
      </p:sp>
      <p:sp>
        <p:nvSpPr>
          <p:cNvPr id="5" name="Text Placeholder 4">
            <a:extLst>
              <a:ext uri="{FF2B5EF4-FFF2-40B4-BE49-F238E27FC236}">
                <a16:creationId xmlns:a16="http://schemas.microsoft.com/office/drawing/2014/main" id="{81C30E15-E5CF-7AE4-BF31-7103C1C14F55}"/>
              </a:ext>
            </a:extLst>
          </p:cNvPr>
          <p:cNvSpPr>
            <a:spLocks noGrp="1"/>
          </p:cNvSpPr>
          <p:nvPr>
            <p:ph type="body" sz="quarter" idx="13"/>
          </p:nvPr>
        </p:nvSpPr>
        <p:spPr>
          <a:xfrm>
            <a:off x="7852567" y="3818183"/>
            <a:ext cx="3190741" cy="576262"/>
          </a:xfrm>
        </p:spPr>
        <p:txBody>
          <a:bodyPr/>
          <a:lstStyle/>
          <a:p>
            <a:r>
              <a:rPr lang="en-US" dirty="0">
                <a:solidFill>
                  <a:schemeClr val="bg1"/>
                </a:solidFill>
              </a:rPr>
              <a:t>Ownership System</a:t>
            </a:r>
            <a:endParaRPr lang="en-CH" dirty="0">
              <a:solidFill>
                <a:schemeClr val="bg1"/>
              </a:solidFill>
            </a:endParaRPr>
          </a:p>
        </p:txBody>
      </p:sp>
      <p:pic>
        <p:nvPicPr>
          <p:cNvPr id="25" name="Picture Placeholder 24" descr="A desk and chair in an office&#10;&#10;Description automatically generated">
            <a:extLst>
              <a:ext uri="{FF2B5EF4-FFF2-40B4-BE49-F238E27FC236}">
                <a16:creationId xmlns:a16="http://schemas.microsoft.com/office/drawing/2014/main" id="{E821D16D-1453-1FD2-C7DD-81268299D07A}"/>
              </a:ext>
            </a:extLst>
          </p:cNvPr>
          <p:cNvPicPr>
            <a:picLocks noGrp="1" noChangeAspect="1"/>
          </p:cNvPicPr>
          <p:nvPr>
            <p:ph type="pic" idx="22"/>
          </p:nvPr>
        </p:nvPicPr>
        <p:blipFill>
          <a:blip r:embed="rId7" cstate="hqprint">
            <a:extLst>
              <a:ext uri="{28A0092B-C50C-407E-A947-70E740481C1C}">
                <a14:useLocalDpi xmlns:a14="http://schemas.microsoft.com/office/drawing/2010/main"/>
              </a:ext>
              <a:ext uri="{837473B0-CC2E-450A-ABE3-18F120FF3D39}">
                <a1611:picAttrSrcUrl xmlns:a1611="http://schemas.microsoft.com/office/drawing/2016/11/main" r:id="rId8"/>
              </a:ext>
            </a:extLst>
          </a:blip>
          <a:srcRect/>
          <a:stretch>
            <a:fillRect/>
          </a:stretch>
        </p:blipFill>
        <p:spPr>
          <a:xfrm>
            <a:off x="7851775" y="2081213"/>
            <a:ext cx="3195638" cy="1524000"/>
          </a:xfrm>
        </p:spPr>
      </p:pic>
      <p:sp>
        <p:nvSpPr>
          <p:cNvPr id="11" name="Text Placeholder 10">
            <a:extLst>
              <a:ext uri="{FF2B5EF4-FFF2-40B4-BE49-F238E27FC236}">
                <a16:creationId xmlns:a16="http://schemas.microsoft.com/office/drawing/2014/main" id="{9E8951F9-ABBF-500E-5AEE-5BA264A1479B}"/>
              </a:ext>
            </a:extLst>
          </p:cNvPr>
          <p:cNvSpPr>
            <a:spLocks noGrp="1"/>
          </p:cNvSpPr>
          <p:nvPr>
            <p:ph type="body" sz="half" idx="20"/>
          </p:nvPr>
        </p:nvSpPr>
        <p:spPr>
          <a:xfrm>
            <a:off x="7852442" y="4394442"/>
            <a:ext cx="3194968" cy="1919535"/>
          </a:xfrm>
        </p:spPr>
        <p:txBody>
          <a:bodyPr>
            <a:noAutofit/>
          </a:bodyPr>
          <a:lstStyle/>
          <a:p>
            <a:pPr marL="342900" indent="-342900">
              <a:lnSpc>
                <a:spcPct val="100000"/>
              </a:lnSpc>
              <a:buFont typeface="Arial" panose="020B0604020202020204" pitchFamily="34" charset="0"/>
              <a:buChar char="•"/>
            </a:pPr>
            <a:r>
              <a:rPr lang="en-US" sz="2000" dirty="0">
                <a:solidFill>
                  <a:schemeClr val="bg1"/>
                </a:solidFill>
              </a:rPr>
              <a:t>examples: Rust</a:t>
            </a:r>
          </a:p>
          <a:p>
            <a:pPr marL="342900" indent="-342900">
              <a:lnSpc>
                <a:spcPct val="100000"/>
              </a:lnSpc>
              <a:buFont typeface="Arial" panose="020B0604020202020204" pitchFamily="34" charset="0"/>
              <a:buChar char="•"/>
            </a:pPr>
            <a:r>
              <a:rPr lang="en-US" sz="2000" dirty="0">
                <a:solidFill>
                  <a:schemeClr val="bg1"/>
                </a:solidFill>
              </a:rPr>
              <a:t>safety at compile time</a:t>
            </a:r>
          </a:p>
          <a:p>
            <a:pPr marL="342900" indent="-342900">
              <a:lnSpc>
                <a:spcPct val="100000"/>
              </a:lnSpc>
              <a:buFont typeface="Arial" panose="020B0604020202020204" pitchFamily="34" charset="0"/>
              <a:buChar char="•"/>
            </a:pPr>
            <a:r>
              <a:rPr lang="en-US" sz="2000" dirty="0">
                <a:solidFill>
                  <a:schemeClr val="bg1"/>
                </a:solidFill>
              </a:rPr>
              <a:t>efficient</a:t>
            </a:r>
          </a:p>
          <a:p>
            <a:pPr marL="342900" indent="-342900">
              <a:lnSpc>
                <a:spcPct val="100000"/>
              </a:lnSpc>
              <a:buFont typeface="Arial" panose="020B0604020202020204" pitchFamily="34" charset="0"/>
              <a:buChar char="•"/>
            </a:pPr>
            <a:endParaRPr lang="en-US" sz="800" dirty="0">
              <a:solidFill>
                <a:schemeClr val="bg1"/>
              </a:solidFill>
            </a:endParaRPr>
          </a:p>
          <a:p>
            <a:pPr>
              <a:lnSpc>
                <a:spcPct val="100000"/>
              </a:lnSpc>
            </a:pPr>
            <a:r>
              <a:rPr lang="en-US" sz="2000" dirty="0">
                <a:solidFill>
                  <a:schemeClr val="bg1"/>
                </a:solidFill>
                <a:sym typeface="Wingdings" panose="05000000000000000000" pitchFamily="2" charset="2"/>
              </a:rPr>
              <a:t> both: “clean desk policy”</a:t>
            </a:r>
            <a:endParaRPr lang="en-CH" sz="2000" dirty="0">
              <a:solidFill>
                <a:schemeClr val="bg1"/>
              </a:solidFill>
            </a:endParaRPr>
          </a:p>
        </p:txBody>
      </p:sp>
      <p:sp>
        <p:nvSpPr>
          <p:cNvPr id="14" name="Content Placeholder 4">
            <a:extLst>
              <a:ext uri="{FF2B5EF4-FFF2-40B4-BE49-F238E27FC236}">
                <a16:creationId xmlns:a16="http://schemas.microsoft.com/office/drawing/2014/main" id="{FE7FA3E5-FA08-6683-6D18-78848F137CB0}"/>
              </a:ext>
            </a:extLst>
          </p:cNvPr>
          <p:cNvSpPr txBox="1">
            <a:spLocks/>
          </p:cNvSpPr>
          <p:nvPr/>
        </p:nvSpPr>
        <p:spPr>
          <a:xfrm>
            <a:off x="1257648" y="1274547"/>
            <a:ext cx="10369201" cy="624103"/>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buFont typeface="Arial" panose="020B0604020202020204" pitchFamily="34" charset="0"/>
              <a:buNone/>
            </a:pPr>
            <a:r>
              <a:rPr lang="en-US" dirty="0">
                <a:solidFill>
                  <a:srgbClr val="10171E"/>
                </a:solidFill>
              </a:rPr>
              <a:t>Metaphor: how to keep the office tidy?</a:t>
            </a:r>
            <a:endParaRPr lang="en-DK" dirty="0">
              <a:solidFill>
                <a:srgbClr val="10171E"/>
              </a:solidFill>
            </a:endParaRPr>
          </a:p>
        </p:txBody>
      </p:sp>
      <p:pic>
        <p:nvPicPr>
          <p:cNvPr id="23" name="Picture Placeholder 22" descr="A picture containing floor, indoor">
            <a:extLst>
              <a:ext uri="{FF2B5EF4-FFF2-40B4-BE49-F238E27FC236}">
                <a16:creationId xmlns:a16="http://schemas.microsoft.com/office/drawing/2014/main" id="{0321C1A3-4082-8484-748D-DA9BDB1B2DBF}"/>
              </a:ext>
            </a:extLst>
          </p:cNvPr>
          <p:cNvPicPr>
            <a:picLocks noGrp="1" noChangeAspect="1"/>
          </p:cNvPicPr>
          <p:nvPr>
            <p:ph type="pic" idx="21"/>
          </p:nvPr>
        </p:nvPicPr>
        <p:blipFill>
          <a:blip r:embed="rId9" cstate="hqprint">
            <a:extLst>
              <a:ext uri="{28A0092B-C50C-407E-A947-70E740481C1C}">
                <a14:useLocalDpi xmlns:a14="http://schemas.microsoft.com/office/drawing/2010/main"/>
              </a:ext>
              <a:ext uri="{837473B0-CC2E-450A-ABE3-18F120FF3D39}">
                <a1611:picAttrSrcUrl xmlns:a1611="http://schemas.microsoft.com/office/drawing/2016/11/main" r:id="rId10"/>
              </a:ext>
            </a:extLst>
          </a:blip>
          <a:srcRect/>
          <a:stretch>
            <a:fillRect/>
          </a:stretch>
        </p:blipFill>
        <p:spPr>
          <a:xfrm>
            <a:off x="4489450" y="2081213"/>
            <a:ext cx="3198813" cy="1524000"/>
          </a:xfrm>
          <a:prstGeom prst="rect">
            <a:avLst/>
          </a:prstGeom>
        </p:spPr>
      </p:pic>
    </p:spTree>
    <p:extLst>
      <p:ext uri="{BB962C8B-B14F-4D97-AF65-F5344CB8AC3E}">
        <p14:creationId xmlns:p14="http://schemas.microsoft.com/office/powerpoint/2010/main" val="2558583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7109F2-8B02-AE44-752D-50A9B626D0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ACF924-A00B-F9F7-7C7B-EB4C8A9DF186}"/>
              </a:ext>
            </a:extLst>
          </p:cNvPr>
          <p:cNvSpPr>
            <a:spLocks noGrp="1"/>
          </p:cNvSpPr>
          <p:nvPr>
            <p:ph type="title"/>
          </p:nvPr>
        </p:nvSpPr>
        <p:spPr/>
        <p:txBody>
          <a:bodyPr/>
          <a:lstStyle/>
          <a:p>
            <a:r>
              <a:rPr lang="en-US" dirty="0"/>
              <a:t>3. Ownership</a:t>
            </a:r>
            <a:endParaRPr lang="en-CH" dirty="0"/>
          </a:p>
        </p:txBody>
      </p:sp>
      <p:sp>
        <p:nvSpPr>
          <p:cNvPr id="5" name="Text Placeholder 4">
            <a:extLst>
              <a:ext uri="{FF2B5EF4-FFF2-40B4-BE49-F238E27FC236}">
                <a16:creationId xmlns:a16="http://schemas.microsoft.com/office/drawing/2014/main" id="{01D80ED3-9629-6C2A-AEB5-40B5908D646F}"/>
              </a:ext>
            </a:extLst>
          </p:cNvPr>
          <p:cNvSpPr>
            <a:spLocks noGrp="1"/>
          </p:cNvSpPr>
          <p:nvPr>
            <p:ph type="body" idx="1"/>
          </p:nvPr>
        </p:nvSpPr>
        <p:spPr/>
        <p:txBody>
          <a:bodyPr/>
          <a:lstStyle/>
          <a:p>
            <a:r>
              <a:rPr lang="de-DE" dirty="0" err="1"/>
              <a:t>How</a:t>
            </a:r>
            <a:r>
              <a:rPr lang="de-DE" dirty="0"/>
              <a:t> Rust </a:t>
            </a:r>
            <a:r>
              <a:rPr lang="de-DE" dirty="0" err="1"/>
              <a:t>achieves</a:t>
            </a:r>
            <a:r>
              <a:rPr lang="de-DE" dirty="0"/>
              <a:t> Memory </a:t>
            </a:r>
            <a:r>
              <a:rPr lang="de-DE" dirty="0" err="1"/>
              <a:t>Safety</a:t>
            </a:r>
            <a:r>
              <a:rPr lang="de-DE" dirty="0"/>
              <a:t> (</a:t>
            </a:r>
            <a:r>
              <a:rPr lang="de-DE" dirty="0" err="1"/>
              <a:t>for</a:t>
            </a:r>
            <a:r>
              <a:rPr lang="de-DE" dirty="0"/>
              <a:t> code </a:t>
            </a:r>
            <a:r>
              <a:rPr lang="de-DE" dirty="0" err="1"/>
              <a:t>without</a:t>
            </a:r>
            <a:r>
              <a:rPr lang="de-DE" dirty="0"/>
              <a:t> Pointers)</a:t>
            </a:r>
            <a:endParaRPr lang="en-CH"/>
          </a:p>
        </p:txBody>
      </p:sp>
    </p:spTree>
    <p:extLst>
      <p:ext uri="{BB962C8B-B14F-4D97-AF65-F5344CB8AC3E}">
        <p14:creationId xmlns:p14="http://schemas.microsoft.com/office/powerpoint/2010/main" val="1729192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A1F890E8-20B1-0EB4-86C0-F3F3F277763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8585954-E5D1-5F59-C4FC-ED391A9FAFE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7D3F6E8-6868-4B42-40B8-095A7734C69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11117067-7538-833C-0133-5E5E543B6CD8}"/>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E6AA811-4080-7B21-DE0E-942ACA76756A}"/>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Ownership rules – Part 1</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078B9179-A330-56A0-312E-B27F0531852A}"/>
              </a:ext>
            </a:extLst>
          </p:cNvPr>
          <p:cNvSpPr txBox="1">
            <a:spLocks/>
          </p:cNvSpPr>
          <p:nvPr/>
        </p:nvSpPr>
        <p:spPr>
          <a:xfrm>
            <a:off x="1257648" y="1561034"/>
            <a:ext cx="9923874"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For every value there is a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unique place</a:t>
            </a:r>
            <a:r>
              <a:rPr kumimoji="0" lang="en-US" sz="2400" b="0" i="0" u="none" strike="noStrike" kern="1200" cap="none" spc="0" normalizeH="0" baseline="0" noProof="0" dirty="0">
                <a:ln>
                  <a:noFill/>
                </a:ln>
                <a:solidFill>
                  <a:schemeClr val="bg1"/>
                </a:solidFill>
                <a:effectLst/>
                <a:uLnTx/>
                <a:uFillTx/>
                <a:ea typeface="+mn-ea"/>
                <a:cs typeface="+mn-cs"/>
              </a:rPr>
              <a:t>, called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a:t>
            </a:r>
            <a:endParaRPr kumimoji="0" lang="en-US" sz="2400" b="0" i="0" u="none" strike="noStrike" kern="1200" cap="none" spc="0" normalizeH="0" baseline="0" noProof="0" dirty="0">
              <a:ln>
                <a:noFill/>
              </a:ln>
              <a:solidFill>
                <a:schemeClr val="bg1"/>
              </a:solidFill>
              <a:effectLst/>
              <a:uLnTx/>
              <a:uFillTx/>
              <a:ea typeface="+mn-ea"/>
              <a:cs typeface="+mn-cs"/>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A value is disposed (or “dropped”) when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 leaves scope</a:t>
            </a:r>
            <a:endParaRPr kumimoji="0" lang="en-US" sz="2400" b="0" i="0" u="none" strike="noStrike" kern="1200" cap="none" spc="0" normalizeH="0" baseline="0" noProof="0" dirty="0">
              <a:ln>
                <a:noFill/>
              </a:ln>
              <a:solidFill>
                <a:schemeClr val="bg1"/>
              </a:solidFill>
              <a:effectLst/>
              <a:uLnTx/>
              <a:uFillTx/>
              <a:ea typeface="+mn-ea"/>
              <a:cs typeface="+mn-cs"/>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Variables own their values</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29087915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6CF0D57-43C8-F4C0-5192-A84A8EE575A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1F9810A-C79E-6EFB-B4DE-953DA780AF2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990633A8-D48E-FA6C-F1F8-A358C6D4094D}"/>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F95CF45-EAFC-E3ED-BCF8-790FA1A2763E}"/>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DB045600-65FC-8917-78BC-AA81F4183AC8}"/>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4" name="Rectangle 3">
            <a:extLst>
              <a:ext uri="{FF2B5EF4-FFF2-40B4-BE49-F238E27FC236}">
                <a16:creationId xmlns:a16="http://schemas.microsoft.com/office/drawing/2014/main" id="{99861C75-5168-CB76-9117-DE12D2818AFF}"/>
              </a:ext>
            </a:extLst>
          </p:cNvPr>
          <p:cNvSpPr/>
          <p:nvPr/>
        </p:nvSpPr>
        <p:spPr bwMode="auto">
          <a:xfrm>
            <a:off x="10749023" y="1360808"/>
            <a:ext cx="381129" cy="4680519"/>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5" name="Rectangle 4">
            <a:extLst>
              <a:ext uri="{FF2B5EF4-FFF2-40B4-BE49-F238E27FC236}">
                <a16:creationId xmlns:a16="http://schemas.microsoft.com/office/drawing/2014/main" id="{5073EC28-EC73-E4BE-3048-5FBBC4531ABF}"/>
              </a:ext>
            </a:extLst>
          </p:cNvPr>
          <p:cNvSpPr/>
          <p:nvPr/>
        </p:nvSpPr>
        <p:spPr bwMode="auto">
          <a:xfrm>
            <a:off x="1257648" y="2045266"/>
            <a:ext cx="4972133" cy="320805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v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![1,1,1];</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3..10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next = v[i-3] + v[i-2];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v.push</a:t>
            </a:r>
            <a:r>
              <a:rPr lang="en-GB" dirty="0">
                <a:solidFill>
                  <a:srgbClr val="000000"/>
                </a:solidFill>
                <a:latin typeface="Consolas" panose="020B0609020204030204" pitchFamily="49" charset="0"/>
                <a:cs typeface="Consolas" panose="020B0609020204030204" pitchFamily="49" charset="0"/>
              </a:rPr>
              <a:t>(next);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!(“P(1..10) = {:?}”, v);</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Rectangle 5">
            <a:extLst>
              <a:ext uri="{FF2B5EF4-FFF2-40B4-BE49-F238E27FC236}">
                <a16:creationId xmlns:a16="http://schemas.microsoft.com/office/drawing/2014/main" id="{196EFFB0-AEB9-47D3-F975-A9B70DAA3C8C}"/>
              </a:ext>
            </a:extLst>
          </p:cNvPr>
          <p:cNvSpPr/>
          <p:nvPr/>
        </p:nvSpPr>
        <p:spPr bwMode="auto">
          <a:xfrm>
            <a:off x="10764018" y="144447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7" name="Rectangle 6">
            <a:extLst>
              <a:ext uri="{FF2B5EF4-FFF2-40B4-BE49-F238E27FC236}">
                <a16:creationId xmlns:a16="http://schemas.microsoft.com/office/drawing/2014/main" id="{5ECA4EA3-AC8C-9B4A-9D5B-C82FDAE0994D}"/>
              </a:ext>
            </a:extLst>
          </p:cNvPr>
          <p:cNvSpPr/>
          <p:nvPr/>
        </p:nvSpPr>
        <p:spPr bwMode="auto">
          <a:xfrm>
            <a:off x="10764018" y="180451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8" name="Rectangle 7">
            <a:extLst>
              <a:ext uri="{FF2B5EF4-FFF2-40B4-BE49-F238E27FC236}">
                <a16:creationId xmlns:a16="http://schemas.microsoft.com/office/drawing/2014/main" id="{C6B96B88-C901-DF09-7C35-3FB7B5F5F42B}"/>
              </a:ext>
            </a:extLst>
          </p:cNvPr>
          <p:cNvSpPr/>
          <p:nvPr/>
        </p:nvSpPr>
        <p:spPr bwMode="auto">
          <a:xfrm>
            <a:off x="10761027" y="216455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1" name="Rectangle 10">
            <a:extLst>
              <a:ext uri="{FF2B5EF4-FFF2-40B4-BE49-F238E27FC236}">
                <a16:creationId xmlns:a16="http://schemas.microsoft.com/office/drawing/2014/main" id="{84DE980D-B3E3-7F63-C495-D97B7596AC45}"/>
              </a:ext>
            </a:extLst>
          </p:cNvPr>
          <p:cNvSpPr/>
          <p:nvPr/>
        </p:nvSpPr>
        <p:spPr bwMode="auto">
          <a:xfrm>
            <a:off x="9605791" y="1256285"/>
            <a:ext cx="360040" cy="180019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2" name="Rectangle 11">
            <a:extLst>
              <a:ext uri="{FF2B5EF4-FFF2-40B4-BE49-F238E27FC236}">
                <a16:creationId xmlns:a16="http://schemas.microsoft.com/office/drawing/2014/main" id="{3A051348-8C5F-CB00-A32F-393B6F31184D}"/>
              </a:ext>
            </a:extLst>
          </p:cNvPr>
          <p:cNvSpPr/>
          <p:nvPr/>
        </p:nvSpPr>
        <p:spPr bwMode="auto">
          <a:xfrm>
            <a:off x="9605791" y="144447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5" name="Rectangle 14">
            <a:extLst>
              <a:ext uri="{FF2B5EF4-FFF2-40B4-BE49-F238E27FC236}">
                <a16:creationId xmlns:a16="http://schemas.microsoft.com/office/drawing/2014/main" id="{EEB5944F-5243-F243-79FF-9169914E4A67}"/>
              </a:ext>
            </a:extLst>
          </p:cNvPr>
          <p:cNvSpPr/>
          <p:nvPr/>
        </p:nvSpPr>
        <p:spPr bwMode="auto">
          <a:xfrm>
            <a:off x="9605791" y="180451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16</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16" name="Rectangle 15">
            <a:extLst>
              <a:ext uri="{FF2B5EF4-FFF2-40B4-BE49-F238E27FC236}">
                <a16:creationId xmlns:a16="http://schemas.microsoft.com/office/drawing/2014/main" id="{BA9025F8-3BB8-4F6B-899C-1B2950EA4B77}"/>
              </a:ext>
            </a:extLst>
          </p:cNvPr>
          <p:cNvSpPr/>
          <p:nvPr/>
        </p:nvSpPr>
        <p:spPr bwMode="auto">
          <a:xfrm>
            <a:off x="9607824" y="216455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3</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17" name="TextBox 16">
            <a:extLst>
              <a:ext uri="{FF2B5EF4-FFF2-40B4-BE49-F238E27FC236}">
                <a16:creationId xmlns:a16="http://schemas.microsoft.com/office/drawing/2014/main" id="{4377E6EB-93AC-68FA-2636-1F71A7A7316D}"/>
              </a:ext>
            </a:extLst>
          </p:cNvPr>
          <p:cNvSpPr txBox="1"/>
          <p:nvPr/>
        </p:nvSpPr>
        <p:spPr>
          <a:xfrm>
            <a:off x="8648707" y="1480160"/>
            <a:ext cx="758541"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buffer</a:t>
            </a:r>
            <a:endParaRPr lang="en-CH" dirty="0">
              <a:solidFill>
                <a:srgbClr val="000000"/>
              </a:solidFill>
            </a:endParaRPr>
          </a:p>
        </p:txBody>
      </p:sp>
      <p:sp>
        <p:nvSpPr>
          <p:cNvPr id="18" name="TextBox 17">
            <a:extLst>
              <a:ext uri="{FF2B5EF4-FFF2-40B4-BE49-F238E27FC236}">
                <a16:creationId xmlns:a16="http://schemas.microsoft.com/office/drawing/2014/main" id="{40EC822F-1ACA-DD37-3269-C61C756733F8}"/>
              </a:ext>
            </a:extLst>
          </p:cNvPr>
          <p:cNvSpPr txBox="1"/>
          <p:nvPr/>
        </p:nvSpPr>
        <p:spPr>
          <a:xfrm>
            <a:off x="8648707" y="1809410"/>
            <a:ext cx="970138"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capacity</a:t>
            </a:r>
            <a:endParaRPr lang="en-CH" dirty="0">
              <a:solidFill>
                <a:srgbClr val="000000"/>
              </a:solidFill>
            </a:endParaRPr>
          </a:p>
        </p:txBody>
      </p:sp>
      <p:sp>
        <p:nvSpPr>
          <p:cNvPr id="19" name="TextBox 18">
            <a:extLst>
              <a:ext uri="{FF2B5EF4-FFF2-40B4-BE49-F238E27FC236}">
                <a16:creationId xmlns:a16="http://schemas.microsoft.com/office/drawing/2014/main" id="{D1920536-6AB3-26DB-2240-455F708F9656}"/>
              </a:ext>
            </a:extLst>
          </p:cNvPr>
          <p:cNvSpPr txBox="1"/>
          <p:nvPr/>
        </p:nvSpPr>
        <p:spPr>
          <a:xfrm>
            <a:off x="8648707" y="2151876"/>
            <a:ext cx="742512"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length</a:t>
            </a:r>
            <a:endParaRPr lang="en-CH" dirty="0">
              <a:solidFill>
                <a:srgbClr val="000000"/>
              </a:solidFill>
            </a:endParaRPr>
          </a:p>
        </p:txBody>
      </p:sp>
      <p:cxnSp>
        <p:nvCxnSpPr>
          <p:cNvPr id="20" name="Straight Arrow Connector 19">
            <a:extLst>
              <a:ext uri="{FF2B5EF4-FFF2-40B4-BE49-F238E27FC236}">
                <a16:creationId xmlns:a16="http://schemas.microsoft.com/office/drawing/2014/main" id="{01B705C6-BA6B-877B-2DB7-E4FF6192253E}"/>
              </a:ext>
            </a:extLst>
          </p:cNvPr>
          <p:cNvCxnSpPr>
            <a:stCxn id="12" idx="3"/>
            <a:endCxn id="6" idx="1"/>
          </p:cNvCxnSpPr>
          <p:nvPr/>
        </p:nvCxnSpPr>
        <p:spPr bwMode="auto">
          <a:xfrm>
            <a:off x="9965831" y="1624491"/>
            <a:ext cx="798187" cy="0"/>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21" name="Rectangle 20">
            <a:extLst>
              <a:ext uri="{FF2B5EF4-FFF2-40B4-BE49-F238E27FC236}">
                <a16:creationId xmlns:a16="http://schemas.microsoft.com/office/drawing/2014/main" id="{6486A775-9971-AD2D-1914-CDB1C1331B7D}"/>
              </a:ext>
            </a:extLst>
          </p:cNvPr>
          <p:cNvSpPr/>
          <p:nvPr/>
        </p:nvSpPr>
        <p:spPr bwMode="auto">
          <a:xfrm>
            <a:off x="4964595" y="2558753"/>
            <a:ext cx="3309731"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allocate new vector with owner v</a:t>
            </a:r>
            <a:endParaRPr lang="en-DK" dirty="0">
              <a:solidFill>
                <a:srgbClr val="000000"/>
              </a:solidFill>
            </a:endParaRPr>
          </a:p>
        </p:txBody>
      </p:sp>
      <p:sp>
        <p:nvSpPr>
          <p:cNvPr id="22" name="Rectangle 21">
            <a:extLst>
              <a:ext uri="{FF2B5EF4-FFF2-40B4-BE49-F238E27FC236}">
                <a16:creationId xmlns:a16="http://schemas.microsoft.com/office/drawing/2014/main" id="{37F07649-C18F-5FA8-0149-C8279ADB2FC7}"/>
              </a:ext>
            </a:extLst>
          </p:cNvPr>
          <p:cNvSpPr/>
          <p:nvPr/>
        </p:nvSpPr>
        <p:spPr bwMode="auto">
          <a:xfrm>
            <a:off x="5590761" y="3391987"/>
            <a:ext cx="2683565"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manipulate vector</a:t>
            </a:r>
            <a:endParaRPr lang="en-DK" dirty="0">
              <a:solidFill>
                <a:srgbClr val="000000"/>
              </a:solidFill>
            </a:endParaRPr>
          </a:p>
        </p:txBody>
      </p:sp>
      <p:sp>
        <p:nvSpPr>
          <p:cNvPr id="23" name="Rectangle 22">
            <a:extLst>
              <a:ext uri="{FF2B5EF4-FFF2-40B4-BE49-F238E27FC236}">
                <a16:creationId xmlns:a16="http://schemas.microsoft.com/office/drawing/2014/main" id="{8EA35913-1229-6F7B-CB8C-64F9FF135D13}"/>
              </a:ext>
            </a:extLst>
          </p:cNvPr>
          <p:cNvSpPr/>
          <p:nvPr/>
        </p:nvSpPr>
        <p:spPr bwMode="auto">
          <a:xfrm>
            <a:off x="4964595" y="4675128"/>
            <a:ext cx="3309731"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v runs out of scope </a:t>
            </a:r>
            <a:r>
              <a:rPr lang="en-US" dirty="0">
                <a:solidFill>
                  <a:srgbClr val="000000"/>
                </a:solidFill>
                <a:sym typeface="Wingdings" panose="05000000000000000000" pitchFamily="2" charset="2"/>
              </a:rPr>
              <a:t></a:t>
            </a:r>
            <a:r>
              <a:rPr lang="en-US" dirty="0">
                <a:solidFill>
                  <a:srgbClr val="000000"/>
                </a:solidFill>
              </a:rPr>
              <a:t> drop vector</a:t>
            </a:r>
            <a:endParaRPr lang="en-DK" dirty="0">
              <a:solidFill>
                <a:srgbClr val="000000"/>
              </a:solidFill>
            </a:endParaRPr>
          </a:p>
        </p:txBody>
      </p:sp>
      <p:sp>
        <p:nvSpPr>
          <p:cNvPr id="24" name="Rectangle 23">
            <a:extLst>
              <a:ext uri="{FF2B5EF4-FFF2-40B4-BE49-F238E27FC236}">
                <a16:creationId xmlns:a16="http://schemas.microsoft.com/office/drawing/2014/main" id="{B4FF651D-A84E-AD6C-2CC0-F157C2BA239E}"/>
              </a:ext>
            </a:extLst>
          </p:cNvPr>
          <p:cNvSpPr/>
          <p:nvPr/>
        </p:nvSpPr>
        <p:spPr bwMode="auto">
          <a:xfrm>
            <a:off x="10761027" y="2489210"/>
            <a:ext cx="363031" cy="3156883"/>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5" name="TextBox 24">
            <a:extLst>
              <a:ext uri="{FF2B5EF4-FFF2-40B4-BE49-F238E27FC236}">
                <a16:creationId xmlns:a16="http://schemas.microsoft.com/office/drawing/2014/main" id="{6390D046-8CF5-4F5B-8432-92007B9F81AB}"/>
              </a:ext>
            </a:extLst>
          </p:cNvPr>
          <p:cNvSpPr txBox="1"/>
          <p:nvPr/>
        </p:nvSpPr>
        <p:spPr>
          <a:xfrm>
            <a:off x="9464639" y="863271"/>
            <a:ext cx="64453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stack</a:t>
            </a:r>
            <a:endParaRPr lang="en-CH" dirty="0">
              <a:solidFill>
                <a:srgbClr val="000000"/>
              </a:solidFill>
            </a:endParaRPr>
          </a:p>
        </p:txBody>
      </p:sp>
      <p:sp>
        <p:nvSpPr>
          <p:cNvPr id="26" name="TextBox 25">
            <a:extLst>
              <a:ext uri="{FF2B5EF4-FFF2-40B4-BE49-F238E27FC236}">
                <a16:creationId xmlns:a16="http://schemas.microsoft.com/office/drawing/2014/main" id="{2F313F59-104B-3332-C6BF-136DCBE5F88D}"/>
              </a:ext>
            </a:extLst>
          </p:cNvPr>
          <p:cNvSpPr txBox="1"/>
          <p:nvPr/>
        </p:nvSpPr>
        <p:spPr>
          <a:xfrm>
            <a:off x="10611001" y="865681"/>
            <a:ext cx="65434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heap</a:t>
            </a:r>
            <a:endParaRPr lang="en-CH" dirty="0">
              <a:solidFill>
                <a:srgbClr val="000000"/>
              </a:solidFill>
            </a:endParaRPr>
          </a:p>
        </p:txBody>
      </p:sp>
      <p:sp>
        <p:nvSpPr>
          <p:cNvPr id="27" name="Rectangle 26">
            <a:extLst>
              <a:ext uri="{FF2B5EF4-FFF2-40B4-BE49-F238E27FC236}">
                <a16:creationId xmlns:a16="http://schemas.microsoft.com/office/drawing/2014/main" id="{44B70F0C-8F9F-9CDB-571D-CF4F5F58F135}"/>
              </a:ext>
            </a:extLst>
          </p:cNvPr>
          <p:cNvSpPr/>
          <p:nvPr/>
        </p:nvSpPr>
        <p:spPr bwMode="auto">
          <a:xfrm>
            <a:off x="10767122" y="249188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8" name="Rectangle 27">
            <a:extLst>
              <a:ext uri="{FF2B5EF4-FFF2-40B4-BE49-F238E27FC236}">
                <a16:creationId xmlns:a16="http://schemas.microsoft.com/office/drawing/2014/main" id="{C4F091ED-BA4A-75C3-74C4-8611756202EE}"/>
              </a:ext>
            </a:extLst>
          </p:cNvPr>
          <p:cNvSpPr/>
          <p:nvPr/>
        </p:nvSpPr>
        <p:spPr bwMode="auto">
          <a:xfrm>
            <a:off x="10762877" y="285192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9" name="Rectangle 28">
            <a:extLst>
              <a:ext uri="{FF2B5EF4-FFF2-40B4-BE49-F238E27FC236}">
                <a16:creationId xmlns:a16="http://schemas.microsoft.com/office/drawing/2014/main" id="{7CD0693B-6D89-8D56-7035-79FB7F3D5CD2}"/>
              </a:ext>
            </a:extLst>
          </p:cNvPr>
          <p:cNvSpPr/>
          <p:nvPr/>
        </p:nvSpPr>
        <p:spPr bwMode="auto">
          <a:xfrm>
            <a:off x="10761028" y="321196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0" name="Rectangle 29">
            <a:extLst>
              <a:ext uri="{FF2B5EF4-FFF2-40B4-BE49-F238E27FC236}">
                <a16:creationId xmlns:a16="http://schemas.microsoft.com/office/drawing/2014/main" id="{2CD1EC77-CC93-EF2C-8EF8-FA19D563BEB3}"/>
              </a:ext>
            </a:extLst>
          </p:cNvPr>
          <p:cNvSpPr/>
          <p:nvPr/>
        </p:nvSpPr>
        <p:spPr bwMode="auto">
          <a:xfrm>
            <a:off x="10758995" y="393516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5</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1" name="Rectangle 30">
            <a:extLst>
              <a:ext uri="{FF2B5EF4-FFF2-40B4-BE49-F238E27FC236}">
                <a16:creationId xmlns:a16="http://schemas.microsoft.com/office/drawing/2014/main" id="{05BA96F7-68FD-37CF-E1A8-F734F1879692}"/>
              </a:ext>
            </a:extLst>
          </p:cNvPr>
          <p:cNvSpPr/>
          <p:nvPr/>
        </p:nvSpPr>
        <p:spPr bwMode="auto">
          <a:xfrm>
            <a:off x="10756521" y="429520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2" name="Rectangle 31">
            <a:extLst>
              <a:ext uri="{FF2B5EF4-FFF2-40B4-BE49-F238E27FC236}">
                <a16:creationId xmlns:a16="http://schemas.microsoft.com/office/drawing/2014/main" id="{446FC6E1-B4CB-4C89-BF67-64906BA35571}"/>
              </a:ext>
            </a:extLst>
          </p:cNvPr>
          <p:cNvSpPr/>
          <p:nvPr/>
        </p:nvSpPr>
        <p:spPr bwMode="auto">
          <a:xfrm>
            <a:off x="10756521" y="463750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9</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3" name="Rectangle 32">
            <a:extLst>
              <a:ext uri="{FF2B5EF4-FFF2-40B4-BE49-F238E27FC236}">
                <a16:creationId xmlns:a16="http://schemas.microsoft.com/office/drawing/2014/main" id="{FB608F98-FD11-0F3F-3B50-99F2D31FF5D4}"/>
              </a:ext>
            </a:extLst>
          </p:cNvPr>
          <p:cNvSpPr/>
          <p:nvPr/>
        </p:nvSpPr>
        <p:spPr bwMode="auto">
          <a:xfrm>
            <a:off x="10761028" y="3584443"/>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4" name="Rectangle 33">
            <a:extLst>
              <a:ext uri="{FF2B5EF4-FFF2-40B4-BE49-F238E27FC236}">
                <a16:creationId xmlns:a16="http://schemas.microsoft.com/office/drawing/2014/main" id="{3A4D83A0-7C37-E87D-A509-93D7EB667EB3}"/>
              </a:ext>
            </a:extLst>
          </p:cNvPr>
          <p:cNvSpPr/>
          <p:nvPr/>
        </p:nvSpPr>
        <p:spPr bwMode="auto">
          <a:xfrm>
            <a:off x="9609909" y="2164840"/>
            <a:ext cx="35592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10</a:t>
            </a:r>
            <a:endParaRPr kumimoji="0" lang="en-CH" sz="1200" b="0" i="0" u="none" strike="noStrike" kern="0" cap="none" spc="0" normalizeH="0" baseline="0" noProof="0" dirty="0">
              <a:ln>
                <a:noFill/>
              </a:ln>
              <a:solidFill>
                <a:srgbClr val="000000"/>
              </a:solidFill>
              <a:effectLst/>
              <a:uLnTx/>
              <a:uFillTx/>
              <a:latin typeface="Arial" charset="0"/>
            </a:endParaRPr>
          </a:p>
        </p:txBody>
      </p:sp>
    </p:spTree>
    <p:extLst>
      <p:ext uri="{BB962C8B-B14F-4D97-AF65-F5344CB8AC3E}">
        <p14:creationId xmlns:p14="http://schemas.microsoft.com/office/powerpoint/2010/main" val="219810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6"/>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7"/>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8"/>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20"/>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24"/>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27"/>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28"/>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29"/>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33"/>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30"/>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31"/>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3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34"/>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7"/>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18"/>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19"/>
                                        </p:tgtEl>
                                        <p:attrNameLst>
                                          <p:attrName>style.visibility</p:attrName>
                                        </p:attrNameLst>
                                      </p:cBhvr>
                                      <p:to>
                                        <p:strVal val="hidden"/>
                                      </p:to>
                                    </p:set>
                                  </p:childTnLst>
                                </p:cTn>
                              </p:par>
                              <p:par>
                                <p:cTn id="101" presetID="1" presetClass="exit" presetSubtype="0" fill="hold" grpId="0" nodeType="withEffect">
                                  <p:stCondLst>
                                    <p:cond delay="0"/>
                                  </p:stCondLst>
                                  <p:childTnLst>
                                    <p:set>
                                      <p:cBhvr>
                                        <p:cTn id="102" dur="1" fill="hold">
                                          <p:stCondLst>
                                            <p:cond delay="0"/>
                                          </p:stCondLst>
                                        </p:cTn>
                                        <p:tgtEl>
                                          <p:spTgt spid="12"/>
                                        </p:tgtEl>
                                        <p:attrNameLst>
                                          <p:attrName>style.visibility</p:attrName>
                                        </p:attrNameLst>
                                      </p:cBhvr>
                                      <p:to>
                                        <p:strVal val="hidden"/>
                                      </p:to>
                                    </p:set>
                                  </p:childTnLst>
                                </p:cTn>
                              </p:par>
                              <p:par>
                                <p:cTn id="103" presetID="1" presetClass="exit" presetSubtype="0" fill="hold" grpId="0" nodeType="withEffect">
                                  <p:stCondLst>
                                    <p:cond delay="0"/>
                                  </p:stCondLst>
                                  <p:childTnLst>
                                    <p:set>
                                      <p:cBhvr>
                                        <p:cTn id="104" dur="1" fill="hold">
                                          <p:stCondLst>
                                            <p:cond delay="0"/>
                                          </p:stCondLst>
                                        </p:cTn>
                                        <p:tgtEl>
                                          <p:spTgt spid="15"/>
                                        </p:tgtEl>
                                        <p:attrNameLst>
                                          <p:attrName>style.visibility</p:attrName>
                                        </p:attrNameLst>
                                      </p:cBhvr>
                                      <p:to>
                                        <p:strVal val="hidden"/>
                                      </p:to>
                                    </p:set>
                                  </p:childTnLst>
                                </p:cTn>
                              </p:par>
                              <p:par>
                                <p:cTn id="105" presetID="1" presetClass="exit" presetSubtype="0" fill="hold" grpId="0" nodeType="withEffect">
                                  <p:stCondLst>
                                    <p:cond delay="0"/>
                                  </p:stCondLst>
                                  <p:childTnLst>
                                    <p:set>
                                      <p:cBhvr>
                                        <p:cTn id="10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6" grpId="1" animBg="1"/>
      <p:bldP spid="7" grpId="0" animBg="1"/>
      <p:bldP spid="7" grpId="1" animBg="1"/>
      <p:bldP spid="8" grpId="0" animBg="1"/>
      <p:bldP spid="8" grpId="1" animBg="1"/>
      <p:bldP spid="11" grpId="0" animBg="1"/>
      <p:bldP spid="12" grpId="0" animBg="1"/>
      <p:bldP spid="12" grpId="1" animBg="1"/>
      <p:bldP spid="15" grpId="0" animBg="1"/>
      <p:bldP spid="15" grpId="1" animBg="1"/>
      <p:bldP spid="16" grpId="0" animBg="1"/>
      <p:bldP spid="16" grpId="1" animBg="1"/>
      <p:bldP spid="17" grpId="0"/>
      <p:bldP spid="17" grpId="1"/>
      <p:bldP spid="18" grpId="0"/>
      <p:bldP spid="18" grpId="1"/>
      <p:bldP spid="19" grpId="0"/>
      <p:bldP spid="19" grpId="1"/>
      <p:bldP spid="21" grpId="0" animBg="1"/>
      <p:bldP spid="22" grpId="0" animBg="1"/>
      <p:bldP spid="23" grpId="0" animBg="1"/>
      <p:bldP spid="24" grpId="0" animBg="1"/>
      <p:bldP spid="24" grpId="1" animBg="1"/>
      <p:bldP spid="25" grpId="0"/>
      <p:bldP spid="26" grpId="0"/>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9CF706D-84B0-55DB-BF48-0109226DB8F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3C1B72D-1F30-3D80-CB0B-32517F1A41D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A602FA83-ADB5-8D53-206E-B336C5E8AF4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59CEBCB4-C898-9791-EF64-D8754EC180DE}"/>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99D9B8C8-229B-008B-ABAC-AEE114EA8368}"/>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Ownership rules – Part 2</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0DACF194-0E44-B846-9D5A-4E06071119FC}"/>
              </a:ext>
            </a:extLst>
          </p:cNvPr>
          <p:cNvSpPr txBox="1">
            <a:spLocks/>
          </p:cNvSpPr>
          <p:nvPr/>
        </p:nvSpPr>
        <p:spPr>
          <a:xfrm>
            <a:off x="1257648" y="1561034"/>
            <a:ext cx="9923874"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For every value there is a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unique place</a:t>
            </a:r>
            <a:r>
              <a:rPr kumimoji="0" lang="en-US" sz="2400" b="0" i="0" u="none" strike="noStrike" kern="1200" cap="none" spc="0" normalizeH="0" baseline="0" noProof="0" dirty="0">
                <a:ln>
                  <a:noFill/>
                </a:ln>
                <a:solidFill>
                  <a:schemeClr val="bg1"/>
                </a:solidFill>
                <a:effectLst/>
                <a:uLnTx/>
                <a:uFillTx/>
                <a:ea typeface="+mn-ea"/>
                <a:cs typeface="+mn-cs"/>
              </a:rPr>
              <a:t>, called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a:t>
            </a:r>
            <a:endParaRPr kumimoji="0" lang="en-US" sz="2400" b="0" i="0" u="none" strike="noStrike" kern="1200" cap="none" spc="0" normalizeH="0" baseline="0" noProof="0" dirty="0">
              <a:ln>
                <a:noFill/>
              </a:ln>
              <a:solidFill>
                <a:schemeClr val="bg1"/>
              </a:solidFill>
              <a:effectLst/>
              <a:uLnTx/>
              <a:uFillTx/>
              <a:ea typeface="+mn-ea"/>
              <a:cs typeface="+mn-cs"/>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A value is disposed (or “dropped”) when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 leaves scope </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Variables own their values</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Composite types (structs, tuples, vectors, ...) own their elements</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endParaRPr lang="en-US" dirty="0">
              <a:solidFill>
                <a:srgbClr val="000000"/>
              </a:solidFill>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27040752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98914F3-C5E2-E5E8-070D-5929EA1A60E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ECAB0E7-204B-A16D-95AC-667D9A14AF0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044B2443-8137-DFBA-1283-72BBB282BB2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D370A975-24E1-2A84-9E62-E16967FD093A}"/>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07FEF6A3-372C-7E30-C884-76568E5164DE}"/>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DE0A12C5-0149-CBD3-8385-6AB9E8D387CC}"/>
              </a:ext>
            </a:extLst>
          </p:cNvPr>
          <p:cNvSpPr/>
          <p:nvPr/>
        </p:nvSpPr>
        <p:spPr bwMode="auto">
          <a:xfrm>
            <a:off x="988167" y="2429714"/>
            <a:ext cx="4972133" cy="320805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point = Box::new( (3.14, 17)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label = format!(“{:?}”, point);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assert_eq</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(label, “(3.14, 17)”);</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 label and point are out of scope</a:t>
            </a: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 drop owned string and tuple</a:t>
            </a: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 drop </a:t>
            </a:r>
            <a:r>
              <a:rPr lang="en-US" i="1" dirty="0">
                <a:solidFill>
                  <a:srgbClr val="000000"/>
                </a:solidFill>
                <a:latin typeface="Consolas" panose="020B0609020204030204" pitchFamily="49" charset="0"/>
              </a:rPr>
              <a:t>3.14:f32</a:t>
            </a:r>
            <a:r>
              <a:rPr lang="en-US" i="1" dirty="0">
                <a:solidFill>
                  <a:srgbClr val="000000"/>
                </a:solidFill>
                <a:latin typeface="Arial"/>
              </a:rPr>
              <a:t>, </a:t>
            </a:r>
            <a:r>
              <a:rPr lang="en-US" i="1" dirty="0">
                <a:solidFill>
                  <a:srgbClr val="000000"/>
                </a:solidFill>
                <a:latin typeface="Consolas" panose="020B0609020204030204" pitchFamily="49" charset="0"/>
              </a:rPr>
              <a:t>17:i32</a:t>
            </a:r>
          </a:p>
          <a:p>
            <a:pPr defTabSz="914400" fontAlgn="base">
              <a:spcBef>
                <a:spcPct val="0"/>
              </a:spcBef>
              <a:spcAft>
                <a:spcPct val="0"/>
              </a:spcAft>
              <a:defRPr/>
            </a:pPr>
            <a:r>
              <a:rPr lang="en-US" i="1" dirty="0">
                <a:solidFill>
                  <a:srgbClr val="000000"/>
                </a:solidFill>
                <a:latin typeface="Consolas" panose="020B0609020204030204" pitchFamily="49" charset="0"/>
                <a:cs typeface="Consolas" panose="020B0609020204030204" pitchFamily="49" charset="0"/>
              </a:rPr>
              <a:t>  //      and characters of string</a:t>
            </a:r>
            <a:endParaRPr lang="en-GB" i="1" dirty="0">
              <a:solidFill>
                <a:srgbClr val="000000"/>
              </a:solidFill>
              <a:latin typeface="Consolas" panose="020B0609020204030204" pitchFamily="49" charset="0"/>
              <a:cs typeface="Consolas" panose="020B0609020204030204" pitchFamily="49" charset="0"/>
            </a:endParaRPr>
          </a:p>
        </p:txBody>
      </p:sp>
      <p:sp>
        <p:nvSpPr>
          <p:cNvPr id="36" name="Rectangle 35">
            <a:extLst>
              <a:ext uri="{FF2B5EF4-FFF2-40B4-BE49-F238E27FC236}">
                <a16:creationId xmlns:a16="http://schemas.microsoft.com/office/drawing/2014/main" id="{87C02B63-E39A-E805-FF8B-41547E396078}"/>
              </a:ext>
            </a:extLst>
          </p:cNvPr>
          <p:cNvSpPr/>
          <p:nvPr/>
        </p:nvSpPr>
        <p:spPr bwMode="auto">
          <a:xfrm>
            <a:off x="10597766" y="897597"/>
            <a:ext cx="629302" cy="4680519"/>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37" name="Rectangle 36">
            <a:extLst>
              <a:ext uri="{FF2B5EF4-FFF2-40B4-BE49-F238E27FC236}">
                <a16:creationId xmlns:a16="http://schemas.microsoft.com/office/drawing/2014/main" id="{A692065C-E885-9823-5942-3AD27219B90F}"/>
              </a:ext>
            </a:extLst>
          </p:cNvPr>
          <p:cNvSpPr/>
          <p:nvPr/>
        </p:nvSpPr>
        <p:spPr bwMode="auto">
          <a:xfrm>
            <a:off x="10615731" y="1085784"/>
            <a:ext cx="60611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3.14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8" name="Rectangle 37">
            <a:extLst>
              <a:ext uri="{FF2B5EF4-FFF2-40B4-BE49-F238E27FC236}">
                <a16:creationId xmlns:a16="http://schemas.microsoft.com/office/drawing/2014/main" id="{1D0708B3-76B9-51CA-0766-84E0BEE1202E}"/>
              </a:ext>
            </a:extLst>
          </p:cNvPr>
          <p:cNvSpPr/>
          <p:nvPr/>
        </p:nvSpPr>
        <p:spPr bwMode="auto">
          <a:xfrm>
            <a:off x="10615731" y="1445824"/>
            <a:ext cx="60611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9" name="Rectangle 38">
            <a:extLst>
              <a:ext uri="{FF2B5EF4-FFF2-40B4-BE49-F238E27FC236}">
                <a16:creationId xmlns:a16="http://schemas.microsoft.com/office/drawing/2014/main" id="{3FCA8F89-185E-46BD-EEC2-49366AE22CF8}"/>
              </a:ext>
            </a:extLst>
          </p:cNvPr>
          <p:cNvSpPr/>
          <p:nvPr/>
        </p:nvSpPr>
        <p:spPr bwMode="auto">
          <a:xfrm>
            <a:off x="10602994" y="204563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0" name="Rectangle 39">
            <a:extLst>
              <a:ext uri="{FF2B5EF4-FFF2-40B4-BE49-F238E27FC236}">
                <a16:creationId xmlns:a16="http://schemas.microsoft.com/office/drawing/2014/main" id="{DFB4009D-619E-4D45-D478-AF5CB5080A20}"/>
              </a:ext>
            </a:extLst>
          </p:cNvPr>
          <p:cNvSpPr/>
          <p:nvPr/>
        </p:nvSpPr>
        <p:spPr bwMode="auto">
          <a:xfrm>
            <a:off x="10599762" y="240567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1" name="Rectangle 40">
            <a:extLst>
              <a:ext uri="{FF2B5EF4-FFF2-40B4-BE49-F238E27FC236}">
                <a16:creationId xmlns:a16="http://schemas.microsoft.com/office/drawing/2014/main" id="{484ECAE1-71AC-F9C5-4F9A-BA87D5C25801}"/>
              </a:ext>
            </a:extLst>
          </p:cNvPr>
          <p:cNvSpPr/>
          <p:nvPr/>
        </p:nvSpPr>
        <p:spPr bwMode="auto">
          <a:xfrm>
            <a:off x="10599762" y="2778148"/>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2" name="Rectangle 41">
            <a:extLst>
              <a:ext uri="{FF2B5EF4-FFF2-40B4-BE49-F238E27FC236}">
                <a16:creationId xmlns:a16="http://schemas.microsoft.com/office/drawing/2014/main" id="{13D5540C-969A-320B-2245-4FFD4A7993AB}"/>
              </a:ext>
            </a:extLst>
          </p:cNvPr>
          <p:cNvSpPr/>
          <p:nvPr/>
        </p:nvSpPr>
        <p:spPr bwMode="auto">
          <a:xfrm>
            <a:off x="10596209" y="3128873"/>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3" name="Rectangle 42">
            <a:extLst>
              <a:ext uri="{FF2B5EF4-FFF2-40B4-BE49-F238E27FC236}">
                <a16:creationId xmlns:a16="http://schemas.microsoft.com/office/drawing/2014/main" id="{3A9DBB64-F807-2449-15FC-3B0BA15A0E79}"/>
              </a:ext>
            </a:extLst>
          </p:cNvPr>
          <p:cNvSpPr/>
          <p:nvPr/>
        </p:nvSpPr>
        <p:spPr bwMode="auto">
          <a:xfrm>
            <a:off x="10596209" y="3488913"/>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4" name="Rectangle 43">
            <a:extLst>
              <a:ext uri="{FF2B5EF4-FFF2-40B4-BE49-F238E27FC236}">
                <a16:creationId xmlns:a16="http://schemas.microsoft.com/office/drawing/2014/main" id="{03138B78-4083-86E0-A90A-F2BE71734A0A}"/>
              </a:ext>
            </a:extLst>
          </p:cNvPr>
          <p:cNvSpPr/>
          <p:nvPr/>
        </p:nvSpPr>
        <p:spPr bwMode="auto">
          <a:xfrm>
            <a:off x="10596209" y="3831213"/>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5" name="Rectangle 44">
            <a:extLst>
              <a:ext uri="{FF2B5EF4-FFF2-40B4-BE49-F238E27FC236}">
                <a16:creationId xmlns:a16="http://schemas.microsoft.com/office/drawing/2014/main" id="{E5C99072-CC93-1A25-D94A-48F7A8F4A610}"/>
              </a:ext>
            </a:extLst>
          </p:cNvPr>
          <p:cNvSpPr/>
          <p:nvPr/>
        </p:nvSpPr>
        <p:spPr bwMode="auto">
          <a:xfrm>
            <a:off x="9595847" y="893506"/>
            <a:ext cx="360040" cy="180019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46" name="Rectangle 45">
            <a:extLst>
              <a:ext uri="{FF2B5EF4-FFF2-40B4-BE49-F238E27FC236}">
                <a16:creationId xmlns:a16="http://schemas.microsoft.com/office/drawing/2014/main" id="{DD37FB28-A915-0391-547D-981919612EC7}"/>
              </a:ext>
            </a:extLst>
          </p:cNvPr>
          <p:cNvSpPr/>
          <p:nvPr/>
        </p:nvSpPr>
        <p:spPr bwMode="auto">
          <a:xfrm>
            <a:off x="9590619" y="1081692"/>
            <a:ext cx="367301"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7" name="Rectangle 46">
            <a:extLst>
              <a:ext uri="{FF2B5EF4-FFF2-40B4-BE49-F238E27FC236}">
                <a16:creationId xmlns:a16="http://schemas.microsoft.com/office/drawing/2014/main" id="{B909B502-5399-16EA-FE5C-A5B07E16ADD3}"/>
              </a:ext>
            </a:extLst>
          </p:cNvPr>
          <p:cNvSpPr/>
          <p:nvPr/>
        </p:nvSpPr>
        <p:spPr bwMode="auto">
          <a:xfrm>
            <a:off x="9595847" y="182960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48" name="Rectangle 47">
            <a:extLst>
              <a:ext uri="{FF2B5EF4-FFF2-40B4-BE49-F238E27FC236}">
                <a16:creationId xmlns:a16="http://schemas.microsoft.com/office/drawing/2014/main" id="{176D75BC-3EEA-C5E2-A0E4-130BB3CDAA18}"/>
              </a:ext>
            </a:extLst>
          </p:cNvPr>
          <p:cNvSpPr/>
          <p:nvPr/>
        </p:nvSpPr>
        <p:spPr bwMode="auto">
          <a:xfrm>
            <a:off x="9597880" y="218964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49" name="TextBox 48">
            <a:extLst>
              <a:ext uri="{FF2B5EF4-FFF2-40B4-BE49-F238E27FC236}">
                <a16:creationId xmlns:a16="http://schemas.microsoft.com/office/drawing/2014/main" id="{864E56A0-2EB5-015A-C264-013E81611022}"/>
              </a:ext>
            </a:extLst>
          </p:cNvPr>
          <p:cNvSpPr txBox="1"/>
          <p:nvPr/>
        </p:nvSpPr>
        <p:spPr>
          <a:xfrm>
            <a:off x="8900222" y="1117381"/>
            <a:ext cx="641522"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point</a:t>
            </a:r>
            <a:endParaRPr lang="en-CH" dirty="0">
              <a:solidFill>
                <a:srgbClr val="000000"/>
              </a:solidFill>
            </a:endParaRPr>
          </a:p>
        </p:txBody>
      </p:sp>
      <p:sp>
        <p:nvSpPr>
          <p:cNvPr id="50" name="TextBox 49">
            <a:extLst>
              <a:ext uri="{FF2B5EF4-FFF2-40B4-BE49-F238E27FC236}">
                <a16:creationId xmlns:a16="http://schemas.microsoft.com/office/drawing/2014/main" id="{FBF3D2E1-1319-9276-7E3F-ED9A59F223BC}"/>
              </a:ext>
            </a:extLst>
          </p:cNvPr>
          <p:cNvSpPr txBox="1"/>
          <p:nvPr/>
        </p:nvSpPr>
        <p:spPr>
          <a:xfrm>
            <a:off x="8900222" y="1834507"/>
            <a:ext cx="655950"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label</a:t>
            </a:r>
            <a:endParaRPr lang="en-CH" dirty="0">
              <a:solidFill>
                <a:srgbClr val="000000"/>
              </a:solidFill>
            </a:endParaRPr>
          </a:p>
        </p:txBody>
      </p:sp>
      <p:cxnSp>
        <p:nvCxnSpPr>
          <p:cNvPr id="51" name="Straight Arrow Connector 50">
            <a:extLst>
              <a:ext uri="{FF2B5EF4-FFF2-40B4-BE49-F238E27FC236}">
                <a16:creationId xmlns:a16="http://schemas.microsoft.com/office/drawing/2014/main" id="{8E12F678-38D8-A71B-E75C-F35FFE5EDD85}"/>
              </a:ext>
            </a:extLst>
          </p:cNvPr>
          <p:cNvCxnSpPr>
            <a:cxnSpLocks/>
            <a:stCxn id="46" idx="3"/>
            <a:endCxn id="37" idx="1"/>
          </p:cNvCxnSpPr>
          <p:nvPr/>
        </p:nvCxnSpPr>
        <p:spPr bwMode="auto">
          <a:xfrm>
            <a:off x="9957920" y="1261712"/>
            <a:ext cx="657811" cy="4092"/>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52" name="Rectangle 51">
            <a:extLst>
              <a:ext uri="{FF2B5EF4-FFF2-40B4-BE49-F238E27FC236}">
                <a16:creationId xmlns:a16="http://schemas.microsoft.com/office/drawing/2014/main" id="{1499B610-0AED-73B9-DF77-620BA5C99E93}"/>
              </a:ext>
            </a:extLst>
          </p:cNvPr>
          <p:cNvSpPr/>
          <p:nvPr/>
        </p:nvSpPr>
        <p:spPr bwMode="auto">
          <a:xfrm>
            <a:off x="5826022" y="2688969"/>
            <a:ext cx="3158952"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allocate tuple with owner point</a:t>
            </a:r>
            <a:endParaRPr lang="en-DK" dirty="0">
              <a:solidFill>
                <a:srgbClr val="000000"/>
              </a:solidFill>
            </a:endParaRPr>
          </a:p>
        </p:txBody>
      </p:sp>
      <p:sp>
        <p:nvSpPr>
          <p:cNvPr id="53" name="Rectangle 52">
            <a:extLst>
              <a:ext uri="{FF2B5EF4-FFF2-40B4-BE49-F238E27FC236}">
                <a16:creationId xmlns:a16="http://schemas.microsoft.com/office/drawing/2014/main" id="{A704D036-4249-88E2-8E4A-4DC14A517CB9}"/>
              </a:ext>
            </a:extLst>
          </p:cNvPr>
          <p:cNvSpPr/>
          <p:nvPr/>
        </p:nvSpPr>
        <p:spPr bwMode="auto">
          <a:xfrm>
            <a:off x="5826022" y="3304158"/>
            <a:ext cx="3158952"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allocate string with owner label</a:t>
            </a:r>
            <a:endParaRPr lang="en-DK" dirty="0">
              <a:solidFill>
                <a:srgbClr val="000000"/>
              </a:solidFill>
            </a:endParaRPr>
          </a:p>
        </p:txBody>
      </p:sp>
      <p:sp>
        <p:nvSpPr>
          <p:cNvPr id="54" name="Rectangle 53">
            <a:extLst>
              <a:ext uri="{FF2B5EF4-FFF2-40B4-BE49-F238E27FC236}">
                <a16:creationId xmlns:a16="http://schemas.microsoft.com/office/drawing/2014/main" id="{37A3D639-4D57-DFB2-4705-A4D686A349E3}"/>
              </a:ext>
            </a:extLst>
          </p:cNvPr>
          <p:cNvSpPr/>
          <p:nvPr/>
        </p:nvSpPr>
        <p:spPr bwMode="auto">
          <a:xfrm>
            <a:off x="5826021" y="4437605"/>
            <a:ext cx="3158953" cy="65287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drop label, point, and their owned values</a:t>
            </a:r>
            <a:endParaRPr lang="en-DK" dirty="0">
              <a:solidFill>
                <a:srgbClr val="000000"/>
              </a:solidFill>
            </a:endParaRPr>
          </a:p>
        </p:txBody>
      </p:sp>
      <p:sp>
        <p:nvSpPr>
          <p:cNvPr id="55" name="TextBox 54">
            <a:extLst>
              <a:ext uri="{FF2B5EF4-FFF2-40B4-BE49-F238E27FC236}">
                <a16:creationId xmlns:a16="http://schemas.microsoft.com/office/drawing/2014/main" id="{69EC27C0-8BEF-8BF2-AD30-DCC6D963D5D9}"/>
              </a:ext>
            </a:extLst>
          </p:cNvPr>
          <p:cNvSpPr txBox="1"/>
          <p:nvPr/>
        </p:nvSpPr>
        <p:spPr>
          <a:xfrm>
            <a:off x="9469604" y="500492"/>
            <a:ext cx="64453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stack</a:t>
            </a:r>
            <a:endParaRPr lang="en-CH" dirty="0">
              <a:solidFill>
                <a:srgbClr val="000000"/>
              </a:solidFill>
            </a:endParaRPr>
          </a:p>
        </p:txBody>
      </p:sp>
      <p:sp>
        <p:nvSpPr>
          <p:cNvPr id="56" name="TextBox 55">
            <a:extLst>
              <a:ext uri="{FF2B5EF4-FFF2-40B4-BE49-F238E27FC236}">
                <a16:creationId xmlns:a16="http://schemas.microsoft.com/office/drawing/2014/main" id="{46CFE0FC-290C-5916-D5B4-62DA56842FE3}"/>
              </a:ext>
            </a:extLst>
          </p:cNvPr>
          <p:cNvSpPr txBox="1"/>
          <p:nvPr/>
        </p:nvSpPr>
        <p:spPr>
          <a:xfrm>
            <a:off x="10615966" y="502902"/>
            <a:ext cx="65434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heap</a:t>
            </a:r>
            <a:endParaRPr lang="en-CH" dirty="0">
              <a:solidFill>
                <a:srgbClr val="000000"/>
              </a:solidFill>
            </a:endParaRPr>
          </a:p>
        </p:txBody>
      </p:sp>
      <p:sp>
        <p:nvSpPr>
          <p:cNvPr id="58" name="Rectangle 57">
            <a:extLst>
              <a:ext uri="{FF2B5EF4-FFF2-40B4-BE49-F238E27FC236}">
                <a16:creationId xmlns:a16="http://schemas.microsoft.com/office/drawing/2014/main" id="{77E3E542-84BD-F592-D2B9-F332AD74B9FE}"/>
              </a:ext>
            </a:extLst>
          </p:cNvPr>
          <p:cNvSpPr/>
          <p:nvPr/>
        </p:nvSpPr>
        <p:spPr bwMode="auto">
          <a:xfrm>
            <a:off x="10592539" y="419031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59" name="Rectangle 58">
            <a:extLst>
              <a:ext uri="{FF2B5EF4-FFF2-40B4-BE49-F238E27FC236}">
                <a16:creationId xmlns:a16="http://schemas.microsoft.com/office/drawing/2014/main" id="{F7F9E078-762F-A465-477C-C47CAD8F2FEA}"/>
              </a:ext>
            </a:extLst>
          </p:cNvPr>
          <p:cNvSpPr/>
          <p:nvPr/>
        </p:nvSpPr>
        <p:spPr bwMode="auto">
          <a:xfrm>
            <a:off x="10592539" y="455035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60" name="Rectangle 59">
            <a:extLst>
              <a:ext uri="{FF2B5EF4-FFF2-40B4-BE49-F238E27FC236}">
                <a16:creationId xmlns:a16="http://schemas.microsoft.com/office/drawing/2014/main" id="{A263EF9F-FFC4-3BE5-83B9-09A548EFC97D}"/>
              </a:ext>
            </a:extLst>
          </p:cNvPr>
          <p:cNvSpPr/>
          <p:nvPr/>
        </p:nvSpPr>
        <p:spPr bwMode="auto">
          <a:xfrm>
            <a:off x="10600866" y="4916735"/>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cxnSp>
        <p:nvCxnSpPr>
          <p:cNvPr id="61" name="Straight Arrow Connector 60">
            <a:extLst>
              <a:ext uri="{FF2B5EF4-FFF2-40B4-BE49-F238E27FC236}">
                <a16:creationId xmlns:a16="http://schemas.microsoft.com/office/drawing/2014/main" id="{2F474512-2C32-673E-11BF-C366E5220DEF}"/>
              </a:ext>
            </a:extLst>
          </p:cNvPr>
          <p:cNvCxnSpPr>
            <a:cxnSpLocks/>
            <a:stCxn id="47" idx="3"/>
            <a:endCxn id="39" idx="1"/>
          </p:cNvCxnSpPr>
          <p:nvPr/>
        </p:nvCxnSpPr>
        <p:spPr bwMode="auto">
          <a:xfrm>
            <a:off x="9955887" y="2009628"/>
            <a:ext cx="647107" cy="216024"/>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Tree>
    <p:extLst>
      <p:ext uri="{BB962C8B-B14F-4D97-AF65-F5344CB8AC3E}">
        <p14:creationId xmlns:p14="http://schemas.microsoft.com/office/powerpoint/2010/main" val="419218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nodeType="clickEffect">
                                  <p:stCondLst>
                                    <p:cond delay="0"/>
                                  </p:stCondLst>
                                  <p:childTnLst>
                                    <p:set>
                                      <p:cBhvr>
                                        <p:cTn id="54" dur="1" fill="hold">
                                          <p:stCondLst>
                                            <p:cond delay="0"/>
                                          </p:stCondLst>
                                        </p:cTn>
                                        <p:tgtEl>
                                          <p:spTgt spid="61"/>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39"/>
                                        </p:tgtEl>
                                        <p:attrNameLst>
                                          <p:attrName>style.visibility</p:attrName>
                                        </p:attrNameLst>
                                      </p:cBhvr>
                                      <p:to>
                                        <p:strVal val="hidden"/>
                                      </p:to>
                                    </p:set>
                                  </p:childTnLst>
                                </p:cTn>
                              </p:par>
                              <p:par>
                                <p:cTn id="57" presetID="1" presetClass="exit" presetSubtype="0" fill="hold" grpId="1" nodeType="withEffect">
                                  <p:stCondLst>
                                    <p:cond delay="0"/>
                                  </p:stCondLst>
                                  <p:childTnLst>
                                    <p:set>
                                      <p:cBhvr>
                                        <p:cTn id="58" dur="1" fill="hold">
                                          <p:stCondLst>
                                            <p:cond delay="0"/>
                                          </p:stCondLst>
                                        </p:cTn>
                                        <p:tgtEl>
                                          <p:spTgt spid="40"/>
                                        </p:tgtEl>
                                        <p:attrNameLst>
                                          <p:attrName>style.visibility</p:attrName>
                                        </p:attrNameLst>
                                      </p:cBhvr>
                                      <p:to>
                                        <p:strVal val="hidden"/>
                                      </p:to>
                                    </p:set>
                                  </p:childTnLst>
                                </p:cTn>
                              </p:par>
                              <p:par>
                                <p:cTn id="59" presetID="1" presetClass="exit" presetSubtype="0" fill="hold" grpId="1" nodeType="withEffect">
                                  <p:stCondLst>
                                    <p:cond delay="0"/>
                                  </p:stCondLst>
                                  <p:childTnLst>
                                    <p:set>
                                      <p:cBhvr>
                                        <p:cTn id="60" dur="1" fill="hold">
                                          <p:stCondLst>
                                            <p:cond delay="0"/>
                                          </p:stCondLst>
                                        </p:cTn>
                                        <p:tgtEl>
                                          <p:spTgt spid="41"/>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42"/>
                                        </p:tgtEl>
                                        <p:attrNameLst>
                                          <p:attrName>style.visibility</p:attrName>
                                        </p:attrNameLst>
                                      </p:cBhvr>
                                      <p:to>
                                        <p:strVal val="hidden"/>
                                      </p:to>
                                    </p:set>
                                  </p:childTnLst>
                                </p:cTn>
                              </p:par>
                              <p:par>
                                <p:cTn id="63" presetID="1" presetClass="exit" presetSubtype="0" fill="hold" grpId="1" nodeType="withEffect">
                                  <p:stCondLst>
                                    <p:cond delay="0"/>
                                  </p:stCondLst>
                                  <p:childTnLst>
                                    <p:set>
                                      <p:cBhvr>
                                        <p:cTn id="64" dur="1" fill="hold">
                                          <p:stCondLst>
                                            <p:cond delay="0"/>
                                          </p:stCondLst>
                                        </p:cTn>
                                        <p:tgtEl>
                                          <p:spTgt spid="43"/>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44"/>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58"/>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59"/>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60"/>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7"/>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50"/>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48"/>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38"/>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37"/>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51"/>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grpId="1" nodeType="clickEffect">
                                  <p:stCondLst>
                                    <p:cond delay="0"/>
                                  </p:stCondLst>
                                  <p:childTnLst>
                                    <p:set>
                                      <p:cBhvr>
                                        <p:cTn id="92" dur="1" fill="hold">
                                          <p:stCondLst>
                                            <p:cond delay="0"/>
                                          </p:stCondLst>
                                        </p:cTn>
                                        <p:tgtEl>
                                          <p:spTgt spid="46"/>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7" grpId="1" animBg="1"/>
      <p:bldP spid="38" grpId="0" animBg="1"/>
      <p:bldP spid="38" grpId="1" animBg="1"/>
      <p:bldP spid="39" grpId="0" animBg="1"/>
      <p:bldP spid="39" grpId="1"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6" grpId="0" animBg="1"/>
      <p:bldP spid="46" grpId="1" animBg="1"/>
      <p:bldP spid="47" grpId="0" animBg="1"/>
      <p:bldP spid="47" grpId="1" animBg="1"/>
      <p:bldP spid="48" grpId="0" animBg="1"/>
      <p:bldP spid="48" grpId="1" animBg="1"/>
      <p:bldP spid="49" grpId="0"/>
      <p:bldP spid="49" grpId="1"/>
      <p:bldP spid="50" grpId="0"/>
      <p:bldP spid="50" grpId="1"/>
      <p:bldP spid="52" grpId="0" animBg="1"/>
      <p:bldP spid="53" grpId="0" animBg="1"/>
      <p:bldP spid="54" grpId="0" animBg="1"/>
      <p:bldP spid="58" grpId="0" animBg="1"/>
      <p:bldP spid="58" grpId="1" animBg="1"/>
      <p:bldP spid="59" grpId="0" animBg="1"/>
      <p:bldP spid="59" grpId="1" animBg="1"/>
      <p:bldP spid="60" grpId="0" animBg="1"/>
      <p:bldP spid="60" grpId="1"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5AE35F5-50E2-7929-79E9-B6DE37016AC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9530044-42E4-5E6A-69FA-185672DB133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91DEE27-5DB9-0AA9-6502-C48CC699075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E100DCB-1E92-CC5F-FB51-FA559C72439D}"/>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D2AA0CCB-2B76-D85E-3CCD-4DBE8A7AAE22}"/>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4" name="Rectangle 3">
            <a:extLst>
              <a:ext uri="{FF2B5EF4-FFF2-40B4-BE49-F238E27FC236}">
                <a16:creationId xmlns:a16="http://schemas.microsoft.com/office/drawing/2014/main" id="{A163AB63-50B5-0076-1AFB-58705BCF75F7}"/>
              </a:ext>
            </a:extLst>
          </p:cNvPr>
          <p:cNvSpPr/>
          <p:nvPr/>
        </p:nvSpPr>
        <p:spPr bwMode="auto">
          <a:xfrm>
            <a:off x="10749023" y="1360808"/>
            <a:ext cx="381129" cy="4680519"/>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5" name="Rectangle 4">
            <a:extLst>
              <a:ext uri="{FF2B5EF4-FFF2-40B4-BE49-F238E27FC236}">
                <a16:creationId xmlns:a16="http://schemas.microsoft.com/office/drawing/2014/main" id="{BA81CBA7-BD0E-8461-A41A-21AF0F1D72DE}"/>
              </a:ext>
            </a:extLst>
          </p:cNvPr>
          <p:cNvSpPr/>
          <p:nvPr/>
        </p:nvSpPr>
        <p:spPr bwMode="auto">
          <a:xfrm>
            <a:off x="1257648" y="2045266"/>
            <a:ext cx="4972133" cy="320805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v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![1,1,1];</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3..10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next = v[i-3] + v[i-2];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v.push</a:t>
            </a:r>
            <a:r>
              <a:rPr lang="en-GB" dirty="0">
                <a:solidFill>
                  <a:srgbClr val="000000"/>
                </a:solidFill>
                <a:latin typeface="Consolas" panose="020B0609020204030204" pitchFamily="49" charset="0"/>
                <a:cs typeface="Consolas" panose="020B0609020204030204" pitchFamily="49" charset="0"/>
              </a:rPr>
              <a:t>(next);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!(“P(1..10) = {:?}”, v);</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Rectangle 5">
            <a:extLst>
              <a:ext uri="{FF2B5EF4-FFF2-40B4-BE49-F238E27FC236}">
                <a16:creationId xmlns:a16="http://schemas.microsoft.com/office/drawing/2014/main" id="{93A49390-E862-59E9-FB14-FE41FAEF4179}"/>
              </a:ext>
            </a:extLst>
          </p:cNvPr>
          <p:cNvSpPr/>
          <p:nvPr/>
        </p:nvSpPr>
        <p:spPr bwMode="auto">
          <a:xfrm>
            <a:off x="10764018" y="144447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7" name="Rectangle 6">
            <a:extLst>
              <a:ext uri="{FF2B5EF4-FFF2-40B4-BE49-F238E27FC236}">
                <a16:creationId xmlns:a16="http://schemas.microsoft.com/office/drawing/2014/main" id="{07F6F900-9C4E-6200-0548-79BEAF07AA4B}"/>
              </a:ext>
            </a:extLst>
          </p:cNvPr>
          <p:cNvSpPr/>
          <p:nvPr/>
        </p:nvSpPr>
        <p:spPr bwMode="auto">
          <a:xfrm>
            <a:off x="10764018" y="180451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8" name="Rectangle 7">
            <a:extLst>
              <a:ext uri="{FF2B5EF4-FFF2-40B4-BE49-F238E27FC236}">
                <a16:creationId xmlns:a16="http://schemas.microsoft.com/office/drawing/2014/main" id="{4942665C-7CEA-9771-C7A9-97A1BE351286}"/>
              </a:ext>
            </a:extLst>
          </p:cNvPr>
          <p:cNvSpPr/>
          <p:nvPr/>
        </p:nvSpPr>
        <p:spPr bwMode="auto">
          <a:xfrm>
            <a:off x="10761027" y="216455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1" name="Rectangle 10">
            <a:extLst>
              <a:ext uri="{FF2B5EF4-FFF2-40B4-BE49-F238E27FC236}">
                <a16:creationId xmlns:a16="http://schemas.microsoft.com/office/drawing/2014/main" id="{BCF250DC-F8BF-FE63-CE81-D2A2BD96FD8E}"/>
              </a:ext>
            </a:extLst>
          </p:cNvPr>
          <p:cNvSpPr/>
          <p:nvPr/>
        </p:nvSpPr>
        <p:spPr bwMode="auto">
          <a:xfrm>
            <a:off x="9605791" y="1256285"/>
            <a:ext cx="360040" cy="180019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2" name="Rectangle 11">
            <a:extLst>
              <a:ext uri="{FF2B5EF4-FFF2-40B4-BE49-F238E27FC236}">
                <a16:creationId xmlns:a16="http://schemas.microsoft.com/office/drawing/2014/main" id="{0A8990BA-04CC-6608-A9BE-D4FF92CF54FE}"/>
              </a:ext>
            </a:extLst>
          </p:cNvPr>
          <p:cNvSpPr/>
          <p:nvPr/>
        </p:nvSpPr>
        <p:spPr bwMode="auto">
          <a:xfrm>
            <a:off x="9605791" y="144447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5" name="Rectangle 14">
            <a:extLst>
              <a:ext uri="{FF2B5EF4-FFF2-40B4-BE49-F238E27FC236}">
                <a16:creationId xmlns:a16="http://schemas.microsoft.com/office/drawing/2014/main" id="{5E12BF85-3C95-1F52-EA85-84A5C59E3EBE}"/>
              </a:ext>
            </a:extLst>
          </p:cNvPr>
          <p:cNvSpPr/>
          <p:nvPr/>
        </p:nvSpPr>
        <p:spPr bwMode="auto">
          <a:xfrm>
            <a:off x="9605791" y="180451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16</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16" name="Rectangle 15">
            <a:extLst>
              <a:ext uri="{FF2B5EF4-FFF2-40B4-BE49-F238E27FC236}">
                <a16:creationId xmlns:a16="http://schemas.microsoft.com/office/drawing/2014/main" id="{73DFB683-E5B3-62C2-D08C-0DCA004A764C}"/>
              </a:ext>
            </a:extLst>
          </p:cNvPr>
          <p:cNvSpPr/>
          <p:nvPr/>
        </p:nvSpPr>
        <p:spPr bwMode="auto">
          <a:xfrm>
            <a:off x="9607824" y="2164551"/>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3</a:t>
            </a:r>
            <a:endParaRPr kumimoji="0" lang="en-CH" sz="1200" b="0" i="0" u="none" strike="noStrike" kern="0" cap="none" spc="0" normalizeH="0" baseline="0" noProof="0" dirty="0">
              <a:ln>
                <a:noFill/>
              </a:ln>
              <a:solidFill>
                <a:srgbClr val="000000"/>
              </a:solidFill>
              <a:effectLst/>
              <a:uLnTx/>
              <a:uFillTx/>
              <a:latin typeface="Arial" charset="0"/>
            </a:endParaRPr>
          </a:p>
        </p:txBody>
      </p:sp>
      <p:sp>
        <p:nvSpPr>
          <p:cNvPr id="17" name="TextBox 16">
            <a:extLst>
              <a:ext uri="{FF2B5EF4-FFF2-40B4-BE49-F238E27FC236}">
                <a16:creationId xmlns:a16="http://schemas.microsoft.com/office/drawing/2014/main" id="{B43EA873-0D7A-7C79-5953-6726F96F8FBF}"/>
              </a:ext>
            </a:extLst>
          </p:cNvPr>
          <p:cNvSpPr txBox="1"/>
          <p:nvPr/>
        </p:nvSpPr>
        <p:spPr>
          <a:xfrm>
            <a:off x="8648707" y="1480160"/>
            <a:ext cx="758541"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buffer</a:t>
            </a:r>
            <a:endParaRPr lang="en-CH" dirty="0">
              <a:solidFill>
                <a:srgbClr val="000000"/>
              </a:solidFill>
            </a:endParaRPr>
          </a:p>
        </p:txBody>
      </p:sp>
      <p:sp>
        <p:nvSpPr>
          <p:cNvPr id="18" name="TextBox 17">
            <a:extLst>
              <a:ext uri="{FF2B5EF4-FFF2-40B4-BE49-F238E27FC236}">
                <a16:creationId xmlns:a16="http://schemas.microsoft.com/office/drawing/2014/main" id="{E3BC5753-9DF6-DF0B-CC38-DBDD5D81F7A6}"/>
              </a:ext>
            </a:extLst>
          </p:cNvPr>
          <p:cNvSpPr txBox="1"/>
          <p:nvPr/>
        </p:nvSpPr>
        <p:spPr>
          <a:xfrm>
            <a:off x="8648707" y="1809410"/>
            <a:ext cx="970138"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capacity</a:t>
            </a:r>
            <a:endParaRPr lang="en-CH" dirty="0">
              <a:solidFill>
                <a:srgbClr val="000000"/>
              </a:solidFill>
            </a:endParaRPr>
          </a:p>
        </p:txBody>
      </p:sp>
      <p:sp>
        <p:nvSpPr>
          <p:cNvPr id="19" name="TextBox 18">
            <a:extLst>
              <a:ext uri="{FF2B5EF4-FFF2-40B4-BE49-F238E27FC236}">
                <a16:creationId xmlns:a16="http://schemas.microsoft.com/office/drawing/2014/main" id="{C1492931-1239-B709-BEE3-3800BEE5DE38}"/>
              </a:ext>
            </a:extLst>
          </p:cNvPr>
          <p:cNvSpPr txBox="1"/>
          <p:nvPr/>
        </p:nvSpPr>
        <p:spPr>
          <a:xfrm>
            <a:off x="8648707" y="2151876"/>
            <a:ext cx="742512"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length</a:t>
            </a:r>
            <a:endParaRPr lang="en-CH" dirty="0">
              <a:solidFill>
                <a:srgbClr val="000000"/>
              </a:solidFill>
            </a:endParaRPr>
          </a:p>
        </p:txBody>
      </p:sp>
      <p:cxnSp>
        <p:nvCxnSpPr>
          <p:cNvPr id="20" name="Straight Arrow Connector 19">
            <a:extLst>
              <a:ext uri="{FF2B5EF4-FFF2-40B4-BE49-F238E27FC236}">
                <a16:creationId xmlns:a16="http://schemas.microsoft.com/office/drawing/2014/main" id="{1412944C-8084-A5CA-2B21-DF4565AD0999}"/>
              </a:ext>
            </a:extLst>
          </p:cNvPr>
          <p:cNvCxnSpPr>
            <a:stCxn id="12" idx="3"/>
            <a:endCxn id="6" idx="1"/>
          </p:cNvCxnSpPr>
          <p:nvPr/>
        </p:nvCxnSpPr>
        <p:spPr bwMode="auto">
          <a:xfrm>
            <a:off x="9965831" y="1624491"/>
            <a:ext cx="798187" cy="0"/>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21" name="Rectangle 20">
            <a:extLst>
              <a:ext uri="{FF2B5EF4-FFF2-40B4-BE49-F238E27FC236}">
                <a16:creationId xmlns:a16="http://schemas.microsoft.com/office/drawing/2014/main" id="{8BC1AB62-D594-B747-70A2-C692F09F5D4D}"/>
              </a:ext>
            </a:extLst>
          </p:cNvPr>
          <p:cNvSpPr/>
          <p:nvPr/>
        </p:nvSpPr>
        <p:spPr bwMode="auto">
          <a:xfrm>
            <a:off x="4964595" y="2558753"/>
            <a:ext cx="3309731"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allocate new vector with owner v</a:t>
            </a:r>
            <a:endParaRPr lang="en-DK" dirty="0">
              <a:solidFill>
                <a:srgbClr val="000000"/>
              </a:solidFill>
            </a:endParaRPr>
          </a:p>
        </p:txBody>
      </p:sp>
      <p:sp>
        <p:nvSpPr>
          <p:cNvPr id="22" name="Rectangle 21">
            <a:extLst>
              <a:ext uri="{FF2B5EF4-FFF2-40B4-BE49-F238E27FC236}">
                <a16:creationId xmlns:a16="http://schemas.microsoft.com/office/drawing/2014/main" id="{26D7F044-0513-079D-CF4D-B387BEBD5602}"/>
              </a:ext>
            </a:extLst>
          </p:cNvPr>
          <p:cNvSpPr/>
          <p:nvPr/>
        </p:nvSpPr>
        <p:spPr bwMode="auto">
          <a:xfrm>
            <a:off x="5590761" y="3391987"/>
            <a:ext cx="2683565"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manipulate vector</a:t>
            </a:r>
            <a:endParaRPr lang="en-DK" dirty="0">
              <a:solidFill>
                <a:srgbClr val="000000"/>
              </a:solidFill>
            </a:endParaRPr>
          </a:p>
        </p:txBody>
      </p:sp>
      <p:sp>
        <p:nvSpPr>
          <p:cNvPr id="23" name="Rectangle 22">
            <a:extLst>
              <a:ext uri="{FF2B5EF4-FFF2-40B4-BE49-F238E27FC236}">
                <a16:creationId xmlns:a16="http://schemas.microsoft.com/office/drawing/2014/main" id="{047DA08F-0CF2-1DC1-E306-A6374DDBCC7B}"/>
              </a:ext>
            </a:extLst>
          </p:cNvPr>
          <p:cNvSpPr/>
          <p:nvPr/>
        </p:nvSpPr>
        <p:spPr bwMode="auto">
          <a:xfrm>
            <a:off x="4964595" y="4675128"/>
            <a:ext cx="3309731" cy="43685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v runs out of scope </a:t>
            </a:r>
            <a:r>
              <a:rPr lang="en-US" dirty="0">
                <a:solidFill>
                  <a:srgbClr val="000000"/>
                </a:solidFill>
                <a:sym typeface="Wingdings" panose="05000000000000000000" pitchFamily="2" charset="2"/>
              </a:rPr>
              <a:t></a:t>
            </a:r>
            <a:r>
              <a:rPr lang="en-US" dirty="0">
                <a:solidFill>
                  <a:srgbClr val="000000"/>
                </a:solidFill>
              </a:rPr>
              <a:t> drop vector</a:t>
            </a:r>
            <a:endParaRPr lang="en-DK" dirty="0">
              <a:solidFill>
                <a:srgbClr val="000000"/>
              </a:solidFill>
            </a:endParaRPr>
          </a:p>
        </p:txBody>
      </p:sp>
      <p:sp>
        <p:nvSpPr>
          <p:cNvPr id="24" name="Rectangle 23">
            <a:extLst>
              <a:ext uri="{FF2B5EF4-FFF2-40B4-BE49-F238E27FC236}">
                <a16:creationId xmlns:a16="http://schemas.microsoft.com/office/drawing/2014/main" id="{34FCF40B-7922-A417-482C-0FF603A768C2}"/>
              </a:ext>
            </a:extLst>
          </p:cNvPr>
          <p:cNvSpPr/>
          <p:nvPr/>
        </p:nvSpPr>
        <p:spPr bwMode="auto">
          <a:xfrm>
            <a:off x="10761027" y="2489210"/>
            <a:ext cx="363031" cy="3156883"/>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5" name="TextBox 24">
            <a:extLst>
              <a:ext uri="{FF2B5EF4-FFF2-40B4-BE49-F238E27FC236}">
                <a16:creationId xmlns:a16="http://schemas.microsoft.com/office/drawing/2014/main" id="{4A69CF18-3B22-AA87-F163-645AAE2FD194}"/>
              </a:ext>
            </a:extLst>
          </p:cNvPr>
          <p:cNvSpPr txBox="1"/>
          <p:nvPr/>
        </p:nvSpPr>
        <p:spPr>
          <a:xfrm>
            <a:off x="9464639" y="863271"/>
            <a:ext cx="64453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stack</a:t>
            </a:r>
            <a:endParaRPr lang="en-CH" dirty="0">
              <a:solidFill>
                <a:srgbClr val="000000"/>
              </a:solidFill>
            </a:endParaRPr>
          </a:p>
        </p:txBody>
      </p:sp>
      <p:sp>
        <p:nvSpPr>
          <p:cNvPr id="26" name="TextBox 25">
            <a:extLst>
              <a:ext uri="{FF2B5EF4-FFF2-40B4-BE49-F238E27FC236}">
                <a16:creationId xmlns:a16="http://schemas.microsoft.com/office/drawing/2014/main" id="{40FD8123-F55E-AA39-56FB-D00566065E9E}"/>
              </a:ext>
            </a:extLst>
          </p:cNvPr>
          <p:cNvSpPr txBox="1"/>
          <p:nvPr/>
        </p:nvSpPr>
        <p:spPr>
          <a:xfrm>
            <a:off x="10611001" y="865681"/>
            <a:ext cx="65434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heap</a:t>
            </a:r>
            <a:endParaRPr lang="en-CH" dirty="0">
              <a:solidFill>
                <a:srgbClr val="000000"/>
              </a:solidFill>
            </a:endParaRPr>
          </a:p>
        </p:txBody>
      </p:sp>
      <p:sp>
        <p:nvSpPr>
          <p:cNvPr id="27" name="Rectangle 26">
            <a:extLst>
              <a:ext uri="{FF2B5EF4-FFF2-40B4-BE49-F238E27FC236}">
                <a16:creationId xmlns:a16="http://schemas.microsoft.com/office/drawing/2014/main" id="{7B9587B0-0C4D-0A2C-33EA-83B5C9B161C6}"/>
              </a:ext>
            </a:extLst>
          </p:cNvPr>
          <p:cNvSpPr/>
          <p:nvPr/>
        </p:nvSpPr>
        <p:spPr bwMode="auto">
          <a:xfrm>
            <a:off x="10767122" y="249188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8" name="Rectangle 27">
            <a:extLst>
              <a:ext uri="{FF2B5EF4-FFF2-40B4-BE49-F238E27FC236}">
                <a16:creationId xmlns:a16="http://schemas.microsoft.com/office/drawing/2014/main" id="{46631285-2C6D-1587-66E7-8E27FC17BBE6}"/>
              </a:ext>
            </a:extLst>
          </p:cNvPr>
          <p:cNvSpPr/>
          <p:nvPr/>
        </p:nvSpPr>
        <p:spPr bwMode="auto">
          <a:xfrm>
            <a:off x="10762877" y="285192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9" name="Rectangle 28">
            <a:extLst>
              <a:ext uri="{FF2B5EF4-FFF2-40B4-BE49-F238E27FC236}">
                <a16:creationId xmlns:a16="http://schemas.microsoft.com/office/drawing/2014/main" id="{C8524799-D994-F4A7-5039-3FCE1C01B122}"/>
              </a:ext>
            </a:extLst>
          </p:cNvPr>
          <p:cNvSpPr/>
          <p:nvPr/>
        </p:nvSpPr>
        <p:spPr bwMode="auto">
          <a:xfrm>
            <a:off x="10761028" y="321196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0" name="Rectangle 29">
            <a:extLst>
              <a:ext uri="{FF2B5EF4-FFF2-40B4-BE49-F238E27FC236}">
                <a16:creationId xmlns:a16="http://schemas.microsoft.com/office/drawing/2014/main" id="{9B353BE6-1098-1DE5-FC13-1A6332BB220C}"/>
              </a:ext>
            </a:extLst>
          </p:cNvPr>
          <p:cNvSpPr/>
          <p:nvPr/>
        </p:nvSpPr>
        <p:spPr bwMode="auto">
          <a:xfrm>
            <a:off x="10758995" y="393516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5</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1" name="Rectangle 30">
            <a:extLst>
              <a:ext uri="{FF2B5EF4-FFF2-40B4-BE49-F238E27FC236}">
                <a16:creationId xmlns:a16="http://schemas.microsoft.com/office/drawing/2014/main" id="{D9741A84-E103-9FD0-747B-FD34A04EE02F}"/>
              </a:ext>
            </a:extLst>
          </p:cNvPr>
          <p:cNvSpPr/>
          <p:nvPr/>
        </p:nvSpPr>
        <p:spPr bwMode="auto">
          <a:xfrm>
            <a:off x="10756521" y="429520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2" name="Rectangle 31">
            <a:extLst>
              <a:ext uri="{FF2B5EF4-FFF2-40B4-BE49-F238E27FC236}">
                <a16:creationId xmlns:a16="http://schemas.microsoft.com/office/drawing/2014/main" id="{D6827DF1-98F1-6EA7-536A-7C7C9CFB39F0}"/>
              </a:ext>
            </a:extLst>
          </p:cNvPr>
          <p:cNvSpPr/>
          <p:nvPr/>
        </p:nvSpPr>
        <p:spPr bwMode="auto">
          <a:xfrm>
            <a:off x="10756521" y="463750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9</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3" name="Rectangle 32">
            <a:extLst>
              <a:ext uri="{FF2B5EF4-FFF2-40B4-BE49-F238E27FC236}">
                <a16:creationId xmlns:a16="http://schemas.microsoft.com/office/drawing/2014/main" id="{6EF0C019-6061-B3E4-7F7B-034B1949E53C}"/>
              </a:ext>
            </a:extLst>
          </p:cNvPr>
          <p:cNvSpPr/>
          <p:nvPr/>
        </p:nvSpPr>
        <p:spPr bwMode="auto">
          <a:xfrm>
            <a:off x="10761028" y="3584443"/>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4" name="Rectangle 33">
            <a:extLst>
              <a:ext uri="{FF2B5EF4-FFF2-40B4-BE49-F238E27FC236}">
                <a16:creationId xmlns:a16="http://schemas.microsoft.com/office/drawing/2014/main" id="{64FC96F9-B87B-D1C9-0F59-B9E6D9D6CB13}"/>
              </a:ext>
            </a:extLst>
          </p:cNvPr>
          <p:cNvSpPr/>
          <p:nvPr/>
        </p:nvSpPr>
        <p:spPr bwMode="auto">
          <a:xfrm>
            <a:off x="9609909" y="2164840"/>
            <a:ext cx="35592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charset="0"/>
              </a:rPr>
              <a:t>10</a:t>
            </a:r>
            <a:endParaRPr kumimoji="0" lang="en-CH" sz="1200" b="0" i="0" u="none" strike="noStrike" kern="0" cap="none" spc="0" normalizeH="0" baseline="0" noProof="0" dirty="0">
              <a:ln>
                <a:noFill/>
              </a:ln>
              <a:solidFill>
                <a:srgbClr val="000000"/>
              </a:solidFill>
              <a:effectLst/>
              <a:uLnTx/>
              <a:uFillTx/>
              <a:latin typeface="Arial" charset="0"/>
            </a:endParaRPr>
          </a:p>
        </p:txBody>
      </p:sp>
    </p:spTree>
    <p:extLst>
      <p:ext uri="{BB962C8B-B14F-4D97-AF65-F5344CB8AC3E}">
        <p14:creationId xmlns:p14="http://schemas.microsoft.com/office/powerpoint/2010/main" val="181750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1"/>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6"/>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7"/>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8"/>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20"/>
                                        </p:tgtEl>
                                        <p:attrNameLst>
                                          <p:attrName>style.visibility</p:attrName>
                                        </p:attrNameLst>
                                      </p:cBhvr>
                                      <p:to>
                                        <p:strVal val="hidden"/>
                                      </p:to>
                                    </p:set>
                                  </p:childTnLst>
                                </p:cTn>
                              </p:par>
                              <p:par>
                                <p:cTn id="75" presetID="1" presetClass="exit" presetSubtype="0" fill="hold" grpId="1" nodeType="withEffect">
                                  <p:stCondLst>
                                    <p:cond delay="0"/>
                                  </p:stCondLst>
                                  <p:childTnLst>
                                    <p:set>
                                      <p:cBhvr>
                                        <p:cTn id="76" dur="1" fill="hold">
                                          <p:stCondLst>
                                            <p:cond delay="0"/>
                                          </p:stCondLst>
                                        </p:cTn>
                                        <p:tgtEl>
                                          <p:spTgt spid="24"/>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27"/>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28"/>
                                        </p:tgtEl>
                                        <p:attrNameLst>
                                          <p:attrName>style.visibility</p:attrName>
                                        </p:attrNameLst>
                                      </p:cBhvr>
                                      <p:to>
                                        <p:strVal val="hidden"/>
                                      </p:to>
                                    </p:set>
                                  </p:childTnLst>
                                </p:cTn>
                              </p:par>
                              <p:par>
                                <p:cTn id="81" presetID="1" presetClass="exit" presetSubtype="0" fill="hold" grpId="1" nodeType="withEffect">
                                  <p:stCondLst>
                                    <p:cond delay="0"/>
                                  </p:stCondLst>
                                  <p:childTnLst>
                                    <p:set>
                                      <p:cBhvr>
                                        <p:cTn id="82" dur="1" fill="hold">
                                          <p:stCondLst>
                                            <p:cond delay="0"/>
                                          </p:stCondLst>
                                        </p:cTn>
                                        <p:tgtEl>
                                          <p:spTgt spid="29"/>
                                        </p:tgtEl>
                                        <p:attrNameLst>
                                          <p:attrName>style.visibility</p:attrName>
                                        </p:attrNameLst>
                                      </p:cBhvr>
                                      <p:to>
                                        <p:strVal val="hidden"/>
                                      </p:to>
                                    </p:set>
                                  </p:childTnLst>
                                </p:cTn>
                              </p:par>
                              <p:par>
                                <p:cTn id="83" presetID="1" presetClass="exit" presetSubtype="0" fill="hold" grpId="1" nodeType="withEffect">
                                  <p:stCondLst>
                                    <p:cond delay="0"/>
                                  </p:stCondLst>
                                  <p:childTnLst>
                                    <p:set>
                                      <p:cBhvr>
                                        <p:cTn id="84" dur="1" fill="hold">
                                          <p:stCondLst>
                                            <p:cond delay="0"/>
                                          </p:stCondLst>
                                        </p:cTn>
                                        <p:tgtEl>
                                          <p:spTgt spid="33"/>
                                        </p:tgtEl>
                                        <p:attrNameLst>
                                          <p:attrName>style.visibility</p:attrName>
                                        </p:attrNameLst>
                                      </p:cBhvr>
                                      <p:to>
                                        <p:strVal val="hidden"/>
                                      </p:to>
                                    </p:set>
                                  </p:childTnLst>
                                </p:cTn>
                              </p:par>
                              <p:par>
                                <p:cTn id="85" presetID="1" presetClass="exit" presetSubtype="0" fill="hold" grpId="1" nodeType="withEffect">
                                  <p:stCondLst>
                                    <p:cond delay="0"/>
                                  </p:stCondLst>
                                  <p:childTnLst>
                                    <p:set>
                                      <p:cBhvr>
                                        <p:cTn id="86" dur="1" fill="hold">
                                          <p:stCondLst>
                                            <p:cond delay="0"/>
                                          </p:stCondLst>
                                        </p:cTn>
                                        <p:tgtEl>
                                          <p:spTgt spid="30"/>
                                        </p:tgtEl>
                                        <p:attrNameLst>
                                          <p:attrName>style.visibility</p:attrName>
                                        </p:attrNameLst>
                                      </p:cBhvr>
                                      <p:to>
                                        <p:strVal val="hidden"/>
                                      </p:to>
                                    </p:set>
                                  </p:childTnLst>
                                </p:cTn>
                              </p:par>
                              <p:par>
                                <p:cTn id="87" presetID="1" presetClass="exit" presetSubtype="0" fill="hold" grpId="1" nodeType="withEffect">
                                  <p:stCondLst>
                                    <p:cond delay="0"/>
                                  </p:stCondLst>
                                  <p:childTnLst>
                                    <p:set>
                                      <p:cBhvr>
                                        <p:cTn id="88" dur="1" fill="hold">
                                          <p:stCondLst>
                                            <p:cond delay="0"/>
                                          </p:stCondLst>
                                        </p:cTn>
                                        <p:tgtEl>
                                          <p:spTgt spid="31"/>
                                        </p:tgtEl>
                                        <p:attrNameLst>
                                          <p:attrName>style.visibility</p:attrName>
                                        </p:attrNameLst>
                                      </p:cBhvr>
                                      <p:to>
                                        <p:strVal val="hidden"/>
                                      </p:to>
                                    </p:set>
                                  </p:childTnLst>
                                </p:cTn>
                              </p:par>
                              <p:par>
                                <p:cTn id="89" presetID="1" presetClass="exit" presetSubtype="0" fill="hold" grpId="1" nodeType="withEffect">
                                  <p:stCondLst>
                                    <p:cond delay="0"/>
                                  </p:stCondLst>
                                  <p:childTnLst>
                                    <p:set>
                                      <p:cBhvr>
                                        <p:cTn id="90" dur="1" fill="hold">
                                          <p:stCondLst>
                                            <p:cond delay="0"/>
                                          </p:stCondLst>
                                        </p:cTn>
                                        <p:tgtEl>
                                          <p:spTgt spid="3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1" nodeType="clickEffect">
                                  <p:stCondLst>
                                    <p:cond delay="0"/>
                                  </p:stCondLst>
                                  <p:childTnLst>
                                    <p:set>
                                      <p:cBhvr>
                                        <p:cTn id="94" dur="1" fill="hold">
                                          <p:stCondLst>
                                            <p:cond delay="0"/>
                                          </p:stCondLst>
                                        </p:cTn>
                                        <p:tgtEl>
                                          <p:spTgt spid="34"/>
                                        </p:tgtEl>
                                        <p:attrNameLst>
                                          <p:attrName>style.visibility</p:attrName>
                                        </p:attrNameLst>
                                      </p:cBhvr>
                                      <p:to>
                                        <p:strVal val="hidden"/>
                                      </p:to>
                                    </p:set>
                                  </p:childTnLst>
                                </p:cTn>
                              </p:par>
                              <p:par>
                                <p:cTn id="95" presetID="1" presetClass="exit" presetSubtype="0" fill="hold" grpId="1" nodeType="withEffect">
                                  <p:stCondLst>
                                    <p:cond delay="0"/>
                                  </p:stCondLst>
                                  <p:childTnLst>
                                    <p:set>
                                      <p:cBhvr>
                                        <p:cTn id="96" dur="1" fill="hold">
                                          <p:stCondLst>
                                            <p:cond delay="0"/>
                                          </p:stCondLst>
                                        </p:cTn>
                                        <p:tgtEl>
                                          <p:spTgt spid="17"/>
                                        </p:tgtEl>
                                        <p:attrNameLst>
                                          <p:attrName>style.visibility</p:attrName>
                                        </p:attrNameLst>
                                      </p:cBhvr>
                                      <p:to>
                                        <p:strVal val="hidden"/>
                                      </p:to>
                                    </p:set>
                                  </p:childTnLst>
                                </p:cTn>
                              </p:par>
                              <p:par>
                                <p:cTn id="97" presetID="1" presetClass="exit" presetSubtype="0" fill="hold" grpId="1" nodeType="withEffect">
                                  <p:stCondLst>
                                    <p:cond delay="0"/>
                                  </p:stCondLst>
                                  <p:childTnLst>
                                    <p:set>
                                      <p:cBhvr>
                                        <p:cTn id="98" dur="1" fill="hold">
                                          <p:stCondLst>
                                            <p:cond delay="0"/>
                                          </p:stCondLst>
                                        </p:cTn>
                                        <p:tgtEl>
                                          <p:spTgt spid="18"/>
                                        </p:tgtEl>
                                        <p:attrNameLst>
                                          <p:attrName>style.visibility</p:attrName>
                                        </p:attrNameLst>
                                      </p:cBhvr>
                                      <p:to>
                                        <p:strVal val="hidden"/>
                                      </p:to>
                                    </p:set>
                                  </p:childTnLst>
                                </p:cTn>
                              </p:par>
                              <p:par>
                                <p:cTn id="99" presetID="1" presetClass="exit" presetSubtype="0" fill="hold" grpId="1" nodeType="withEffect">
                                  <p:stCondLst>
                                    <p:cond delay="0"/>
                                  </p:stCondLst>
                                  <p:childTnLst>
                                    <p:set>
                                      <p:cBhvr>
                                        <p:cTn id="100" dur="1" fill="hold">
                                          <p:stCondLst>
                                            <p:cond delay="0"/>
                                          </p:stCondLst>
                                        </p:cTn>
                                        <p:tgtEl>
                                          <p:spTgt spid="19"/>
                                        </p:tgtEl>
                                        <p:attrNameLst>
                                          <p:attrName>style.visibility</p:attrName>
                                        </p:attrNameLst>
                                      </p:cBhvr>
                                      <p:to>
                                        <p:strVal val="hidden"/>
                                      </p:to>
                                    </p:set>
                                  </p:childTnLst>
                                </p:cTn>
                              </p:par>
                              <p:par>
                                <p:cTn id="101" presetID="1" presetClass="exit" presetSubtype="0" fill="hold" grpId="0" nodeType="withEffect">
                                  <p:stCondLst>
                                    <p:cond delay="0"/>
                                  </p:stCondLst>
                                  <p:childTnLst>
                                    <p:set>
                                      <p:cBhvr>
                                        <p:cTn id="102" dur="1" fill="hold">
                                          <p:stCondLst>
                                            <p:cond delay="0"/>
                                          </p:stCondLst>
                                        </p:cTn>
                                        <p:tgtEl>
                                          <p:spTgt spid="12"/>
                                        </p:tgtEl>
                                        <p:attrNameLst>
                                          <p:attrName>style.visibility</p:attrName>
                                        </p:attrNameLst>
                                      </p:cBhvr>
                                      <p:to>
                                        <p:strVal val="hidden"/>
                                      </p:to>
                                    </p:set>
                                  </p:childTnLst>
                                </p:cTn>
                              </p:par>
                              <p:par>
                                <p:cTn id="103" presetID="1" presetClass="exit" presetSubtype="0" fill="hold" grpId="0" nodeType="withEffect">
                                  <p:stCondLst>
                                    <p:cond delay="0"/>
                                  </p:stCondLst>
                                  <p:childTnLst>
                                    <p:set>
                                      <p:cBhvr>
                                        <p:cTn id="104" dur="1" fill="hold">
                                          <p:stCondLst>
                                            <p:cond delay="0"/>
                                          </p:stCondLst>
                                        </p:cTn>
                                        <p:tgtEl>
                                          <p:spTgt spid="15"/>
                                        </p:tgtEl>
                                        <p:attrNameLst>
                                          <p:attrName>style.visibility</p:attrName>
                                        </p:attrNameLst>
                                      </p:cBhvr>
                                      <p:to>
                                        <p:strVal val="hidden"/>
                                      </p:to>
                                    </p:set>
                                  </p:childTnLst>
                                </p:cTn>
                              </p:par>
                              <p:par>
                                <p:cTn id="105" presetID="1" presetClass="exit" presetSubtype="0" fill="hold" grpId="0" nodeType="withEffect">
                                  <p:stCondLst>
                                    <p:cond delay="0"/>
                                  </p:stCondLst>
                                  <p:childTnLst>
                                    <p:set>
                                      <p:cBhvr>
                                        <p:cTn id="106"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6" grpId="1" animBg="1"/>
      <p:bldP spid="7" grpId="0" animBg="1"/>
      <p:bldP spid="7" grpId="1" animBg="1"/>
      <p:bldP spid="8" grpId="0" animBg="1"/>
      <p:bldP spid="8" grpId="1" animBg="1"/>
      <p:bldP spid="11" grpId="0" animBg="1"/>
      <p:bldP spid="12" grpId="0" animBg="1"/>
      <p:bldP spid="12" grpId="1" animBg="1"/>
      <p:bldP spid="15" grpId="0" animBg="1"/>
      <p:bldP spid="15" grpId="1" animBg="1"/>
      <p:bldP spid="16" grpId="0" animBg="1"/>
      <p:bldP spid="16" grpId="1" animBg="1"/>
      <p:bldP spid="17" grpId="0"/>
      <p:bldP spid="17" grpId="1"/>
      <p:bldP spid="18" grpId="0"/>
      <p:bldP spid="18" grpId="1"/>
      <p:bldP spid="19" grpId="0"/>
      <p:bldP spid="19" grpId="1"/>
      <p:bldP spid="21" grpId="0" animBg="1"/>
      <p:bldP spid="22" grpId="0" animBg="1"/>
      <p:bldP spid="23" grpId="0" animBg="1"/>
      <p:bldP spid="24" grpId="0" animBg="1"/>
      <p:bldP spid="24" grpId="1" animBg="1"/>
      <p:bldP spid="25" grpId="0"/>
      <p:bldP spid="26" grpId="0"/>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F1CB2D5-5AE4-A8DE-8EC1-FD3603B31D0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9C1D2A3-2344-71E4-53F1-B9D7FE2CFC2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4CFE7E1E-C5A5-269E-EC2A-13F5045BFAD7}"/>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D937AEFF-9572-0BE6-9C26-593F41722D16}"/>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09660D89-0C7D-B6C9-95DF-9322FF06FCE8}"/>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Limitations</a:t>
            </a:r>
            <a:endParaRPr lang="en-DK" dirty="0">
              <a:solidFill>
                <a:srgbClr val="10171E"/>
              </a:solidFill>
              <a:latin typeface="NOVA FLAT" panose="020C0504020404060204" pitchFamily="34" charset="77"/>
            </a:endParaRPr>
          </a:p>
        </p:txBody>
      </p:sp>
      <p:sp>
        <p:nvSpPr>
          <p:cNvPr id="2" name="Content Placeholder 4">
            <a:extLst>
              <a:ext uri="{FF2B5EF4-FFF2-40B4-BE49-F238E27FC236}">
                <a16:creationId xmlns:a16="http://schemas.microsoft.com/office/drawing/2014/main" id="{315F571D-CCBF-870E-5C42-B53B29A0481B}"/>
              </a:ext>
            </a:extLst>
          </p:cNvPr>
          <p:cNvSpPr txBox="1">
            <a:spLocks/>
          </p:cNvSpPr>
          <p:nvPr/>
        </p:nvSpPr>
        <p:spPr>
          <a:xfrm>
            <a:off x="1257648" y="1561034"/>
            <a:ext cx="9923874"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fontAlgn="base">
              <a:lnSpc>
                <a:spcPct val="15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Memory consists of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ownership trees </a:t>
            </a:r>
            <a:r>
              <a:rPr kumimoji="0" lang="en-US" sz="2400" b="0" i="0" u="none" strike="noStrike" kern="1200" cap="none" spc="0" normalizeH="0" baseline="0" noProof="0" dirty="0">
                <a:ln>
                  <a:noFill/>
                </a:ln>
                <a:solidFill>
                  <a:srgbClr val="000000"/>
                </a:solidFill>
                <a:effectLst/>
                <a:uLnTx/>
                <a:uFillTx/>
                <a:ea typeface="+mn-ea"/>
                <a:cs typeface="+mn-cs"/>
              </a:rPr>
              <a:t>with variables at the root</a:t>
            </a:r>
          </a:p>
          <a:p>
            <a:pPr fontAlgn="base">
              <a:lnSpc>
                <a:spcPct val="15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All values are dropped when leaving a function’s scope</a:t>
            </a:r>
          </a:p>
          <a:p>
            <a:pPr marL="0" indent="0" fontAlgn="base">
              <a:lnSpc>
                <a:spcPct val="150000"/>
              </a:lnSpc>
              <a:spcBef>
                <a:spcPct val="0"/>
              </a:spcBef>
              <a:spcAft>
                <a:spcPct val="0"/>
              </a:spcAft>
              <a:buSzTx/>
              <a:buNone/>
              <a:defRPr/>
            </a:pPr>
            <a:r>
              <a:rPr lang="en-US" dirty="0">
                <a:solidFill>
                  <a:srgbClr val="000000"/>
                </a:solidFill>
                <a:sym typeface="Wingdings" panose="05000000000000000000" pitchFamily="2" charset="2"/>
              </a:rPr>
              <a:t>	 Move ownership to a new owner</a:t>
            </a:r>
            <a:endParaRPr kumimoji="0" lang="en-US" sz="2400" b="0" i="0" u="none" strike="noStrike" kern="1200" cap="none" spc="0" normalizeH="0" baseline="0" noProof="0" dirty="0">
              <a:ln>
                <a:noFill/>
              </a:ln>
              <a:solidFill>
                <a:srgbClr val="000000"/>
              </a:solidFill>
              <a:effectLst/>
              <a:uLnTx/>
              <a:uFillTx/>
              <a:ea typeface="+mn-ea"/>
              <a:cs typeface="+mn-cs"/>
            </a:endParaRPr>
          </a:p>
          <a:p>
            <a:pPr fontAlgn="base">
              <a:lnSpc>
                <a:spcPct val="150000"/>
              </a:lnSpc>
              <a:spcBef>
                <a:spcPct val="0"/>
              </a:spcBef>
              <a:spcAft>
                <a:spcPct val="0"/>
              </a:spcAft>
              <a:buSzTx/>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
        <p:nvSpPr>
          <p:cNvPr id="36" name="Rectangle 35">
            <a:extLst>
              <a:ext uri="{FF2B5EF4-FFF2-40B4-BE49-F238E27FC236}">
                <a16:creationId xmlns:a16="http://schemas.microsoft.com/office/drawing/2014/main" id="{F06755FC-F13A-ECFF-0516-EA903A91E7B8}"/>
              </a:ext>
            </a:extLst>
          </p:cNvPr>
          <p:cNvSpPr/>
          <p:nvPr/>
        </p:nvSpPr>
        <p:spPr bwMode="auto">
          <a:xfrm>
            <a:off x="1257648" y="3668149"/>
            <a:ext cx="5260165" cy="230425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a:t>
            </a:r>
            <a:r>
              <a:rPr lang="en-GB" dirty="0">
                <a:solidFill>
                  <a:srgbClr val="000000"/>
                </a:solidFill>
                <a:latin typeface="Consolas" panose="020B0609020204030204" pitchFamily="49" charset="0"/>
                <a:cs typeface="Consolas" panose="020B0609020204030204" pitchFamily="49" charset="0"/>
              </a:rPr>
              <a:t> Person { name: String, age: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p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::new();</a:t>
            </a:r>
          </a:p>
          <a:p>
            <a:pPr defTabSz="914400" fontAlgn="base">
              <a:spcBef>
                <a:spcPct val="0"/>
              </a:spcBef>
              <a:spcAft>
                <a:spcPct val="0"/>
              </a:spcAft>
              <a:defRPr/>
            </a:pPr>
            <a:r>
              <a:rPr lang="en-GB" dirty="0" err="1">
                <a:solidFill>
                  <a:srgbClr val="000000"/>
                </a:solidFill>
                <a:latin typeface="Consolas" panose="020B0609020204030204" pitchFamily="49" charset="0"/>
                <a:cs typeface="Consolas" panose="020B0609020204030204" pitchFamily="49" charset="0"/>
              </a:rPr>
              <a:t>p.push</a:t>
            </a:r>
            <a:r>
              <a:rPr lang="en-GB" dirty="0">
                <a:solidFill>
                  <a:srgbClr val="000000"/>
                </a:solidFill>
                <a:latin typeface="Consolas" panose="020B0609020204030204" pitchFamily="49" charset="0"/>
                <a:cs typeface="Consolas" panose="020B0609020204030204" pitchFamily="49" charset="0"/>
              </a:rPr>
              <a:t>(Person{ name: “Eva”, age: 42});</a:t>
            </a:r>
          </a:p>
          <a:p>
            <a:pPr defTabSz="914400" fontAlgn="base">
              <a:spcBef>
                <a:spcPct val="0"/>
              </a:spcBef>
              <a:spcAft>
                <a:spcPct val="0"/>
              </a:spcAft>
              <a:defRPr/>
            </a:pPr>
            <a:r>
              <a:rPr lang="en-GB" dirty="0" err="1">
                <a:solidFill>
                  <a:srgbClr val="000000"/>
                </a:solidFill>
                <a:latin typeface="Consolas" panose="020B0609020204030204" pitchFamily="49" charset="0"/>
                <a:cs typeface="Consolas" panose="020B0609020204030204" pitchFamily="49" charset="0"/>
              </a:rPr>
              <a:t>p.push</a:t>
            </a:r>
            <a:r>
              <a:rPr lang="en-GB" dirty="0">
                <a:solidFill>
                  <a:srgbClr val="000000"/>
                </a:solidFill>
                <a:latin typeface="Consolas" panose="020B0609020204030204" pitchFamily="49" charset="0"/>
                <a:cs typeface="Consolas" panose="020B0609020204030204" pitchFamily="49" charset="0"/>
              </a:rPr>
              <a:t>(Person{ name: “Adam”, age: 23});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p:txBody>
      </p:sp>
      <p:sp>
        <p:nvSpPr>
          <p:cNvPr id="37" name="Rectangle 36">
            <a:extLst>
              <a:ext uri="{FF2B5EF4-FFF2-40B4-BE49-F238E27FC236}">
                <a16:creationId xmlns:a16="http://schemas.microsoft.com/office/drawing/2014/main" id="{4D0992B5-B7BB-2131-63DB-9ED6303E5DEC}"/>
              </a:ext>
            </a:extLst>
          </p:cNvPr>
          <p:cNvSpPr/>
          <p:nvPr/>
        </p:nvSpPr>
        <p:spPr bwMode="auto">
          <a:xfrm>
            <a:off x="8409041" y="3663004"/>
            <a:ext cx="504056" cy="43204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p</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38" name="Rectangle 37">
            <a:extLst>
              <a:ext uri="{FF2B5EF4-FFF2-40B4-BE49-F238E27FC236}">
                <a16:creationId xmlns:a16="http://schemas.microsoft.com/office/drawing/2014/main" id="{A2EA6F4A-7B3A-BFF6-F17F-62E5524A3B6F}"/>
              </a:ext>
            </a:extLst>
          </p:cNvPr>
          <p:cNvSpPr/>
          <p:nvPr/>
        </p:nvSpPr>
        <p:spPr bwMode="auto">
          <a:xfrm>
            <a:off x="7449755" y="4545124"/>
            <a:ext cx="3657228"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39" name="Rectangle 38">
            <a:extLst>
              <a:ext uri="{FF2B5EF4-FFF2-40B4-BE49-F238E27FC236}">
                <a16:creationId xmlns:a16="http://schemas.microsoft.com/office/drawing/2014/main" id="{8619FF58-4AF3-BE1A-4825-7E3E0310CB02}"/>
              </a:ext>
            </a:extLst>
          </p:cNvPr>
          <p:cNvSpPr/>
          <p:nvPr/>
        </p:nvSpPr>
        <p:spPr bwMode="auto">
          <a:xfrm>
            <a:off x="7665779" y="4545124"/>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0" name="Rectangle 39">
            <a:extLst>
              <a:ext uri="{FF2B5EF4-FFF2-40B4-BE49-F238E27FC236}">
                <a16:creationId xmlns:a16="http://schemas.microsoft.com/office/drawing/2014/main" id="{2C27054D-6140-D7D6-5514-BD8E0AF64A40}"/>
              </a:ext>
            </a:extLst>
          </p:cNvPr>
          <p:cNvSpPr/>
          <p:nvPr/>
        </p:nvSpPr>
        <p:spPr bwMode="auto">
          <a:xfrm>
            <a:off x="8025819" y="4545124"/>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8</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1" name="Rectangle 40">
            <a:extLst>
              <a:ext uri="{FF2B5EF4-FFF2-40B4-BE49-F238E27FC236}">
                <a16:creationId xmlns:a16="http://schemas.microsoft.com/office/drawing/2014/main" id="{7FF1D226-3F5E-96B6-85EF-61CDCB8BC80C}"/>
              </a:ext>
            </a:extLst>
          </p:cNvPr>
          <p:cNvSpPr/>
          <p:nvPr/>
        </p:nvSpPr>
        <p:spPr bwMode="auto">
          <a:xfrm>
            <a:off x="8385740" y="4545124"/>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2" name="Rectangle 41">
            <a:extLst>
              <a:ext uri="{FF2B5EF4-FFF2-40B4-BE49-F238E27FC236}">
                <a16:creationId xmlns:a16="http://schemas.microsoft.com/office/drawing/2014/main" id="{458C4D33-BB19-5F91-9042-52E9A1BE16B1}"/>
              </a:ext>
            </a:extLst>
          </p:cNvPr>
          <p:cNvSpPr/>
          <p:nvPr/>
        </p:nvSpPr>
        <p:spPr bwMode="auto">
          <a:xfrm>
            <a:off x="8747839" y="4545124"/>
            <a:ext cx="468051"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3" name="Rectangle 42">
            <a:extLst>
              <a:ext uri="{FF2B5EF4-FFF2-40B4-BE49-F238E27FC236}">
                <a16:creationId xmlns:a16="http://schemas.microsoft.com/office/drawing/2014/main" id="{3B960C6F-66D1-B122-048B-E9E131C83C99}"/>
              </a:ext>
            </a:extLst>
          </p:cNvPr>
          <p:cNvSpPr/>
          <p:nvPr/>
        </p:nvSpPr>
        <p:spPr bwMode="auto">
          <a:xfrm>
            <a:off x="9212307" y="454418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4" name="Rectangle 43">
            <a:extLst>
              <a:ext uri="{FF2B5EF4-FFF2-40B4-BE49-F238E27FC236}">
                <a16:creationId xmlns:a16="http://schemas.microsoft.com/office/drawing/2014/main" id="{B965D79A-1E8E-E8E9-90E3-BC072F5B044D}"/>
              </a:ext>
            </a:extLst>
          </p:cNvPr>
          <p:cNvSpPr/>
          <p:nvPr/>
        </p:nvSpPr>
        <p:spPr bwMode="auto">
          <a:xfrm>
            <a:off x="9572347" y="454418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8</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5" name="Rectangle 44">
            <a:extLst>
              <a:ext uri="{FF2B5EF4-FFF2-40B4-BE49-F238E27FC236}">
                <a16:creationId xmlns:a16="http://schemas.microsoft.com/office/drawing/2014/main" id="{90B8755E-71A7-3543-B9CF-8244C55B884E}"/>
              </a:ext>
            </a:extLst>
          </p:cNvPr>
          <p:cNvSpPr/>
          <p:nvPr/>
        </p:nvSpPr>
        <p:spPr bwMode="auto">
          <a:xfrm>
            <a:off x="9932268" y="4544188"/>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6" name="Rectangle 45">
            <a:extLst>
              <a:ext uri="{FF2B5EF4-FFF2-40B4-BE49-F238E27FC236}">
                <a16:creationId xmlns:a16="http://schemas.microsoft.com/office/drawing/2014/main" id="{EFCBC483-123F-F0C6-D199-804A1335AFEF}"/>
              </a:ext>
            </a:extLst>
          </p:cNvPr>
          <p:cNvSpPr/>
          <p:nvPr/>
        </p:nvSpPr>
        <p:spPr bwMode="auto">
          <a:xfrm>
            <a:off x="10294367" y="4544188"/>
            <a:ext cx="468051"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7" name="Rectangle 46">
            <a:extLst>
              <a:ext uri="{FF2B5EF4-FFF2-40B4-BE49-F238E27FC236}">
                <a16:creationId xmlns:a16="http://schemas.microsoft.com/office/drawing/2014/main" id="{C0C88EAD-EDB7-B596-4306-81FD31F56781}"/>
              </a:ext>
            </a:extLst>
          </p:cNvPr>
          <p:cNvSpPr/>
          <p:nvPr/>
        </p:nvSpPr>
        <p:spPr bwMode="auto">
          <a:xfrm>
            <a:off x="7449755" y="5365717"/>
            <a:ext cx="3657228"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48" name="Rectangle 47">
            <a:extLst>
              <a:ext uri="{FF2B5EF4-FFF2-40B4-BE49-F238E27FC236}">
                <a16:creationId xmlns:a16="http://schemas.microsoft.com/office/drawing/2014/main" id="{CC585D95-D889-AE33-78FE-F0C26E87F663}"/>
              </a:ext>
            </a:extLst>
          </p:cNvPr>
          <p:cNvSpPr/>
          <p:nvPr/>
        </p:nvSpPr>
        <p:spPr bwMode="auto">
          <a:xfrm>
            <a:off x="7665779" y="5365717"/>
            <a:ext cx="864096"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rPr>
              <a:t>Eva</a:t>
            </a:r>
            <a:endParaRPr kumimoji="0" lang="en-CH" sz="1600" b="0" i="0" u="none" strike="noStrike" kern="0" cap="none" spc="0" normalizeH="0" baseline="0" noProof="0" dirty="0">
              <a:ln>
                <a:noFill/>
              </a:ln>
              <a:solidFill>
                <a:srgbClr val="000000"/>
              </a:solidFill>
              <a:effectLst/>
              <a:uLnTx/>
              <a:uFillTx/>
            </a:endParaRPr>
          </a:p>
        </p:txBody>
      </p:sp>
      <p:sp>
        <p:nvSpPr>
          <p:cNvPr id="49" name="Rectangle 48">
            <a:extLst>
              <a:ext uri="{FF2B5EF4-FFF2-40B4-BE49-F238E27FC236}">
                <a16:creationId xmlns:a16="http://schemas.microsoft.com/office/drawing/2014/main" id="{5C2BA1ED-86F4-6AC5-9279-4E7240C421C0}"/>
              </a:ext>
            </a:extLst>
          </p:cNvPr>
          <p:cNvSpPr/>
          <p:nvPr/>
        </p:nvSpPr>
        <p:spPr bwMode="auto">
          <a:xfrm>
            <a:off x="9428212" y="5371344"/>
            <a:ext cx="864096"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rPr>
              <a:t>Adam</a:t>
            </a:r>
            <a:endParaRPr kumimoji="0" lang="en-CH" sz="1600" b="0" i="0" u="none" strike="noStrike" kern="0" cap="none" spc="0" normalizeH="0" baseline="0" noProof="0" dirty="0">
              <a:ln>
                <a:noFill/>
              </a:ln>
              <a:solidFill>
                <a:srgbClr val="000000"/>
              </a:solidFill>
              <a:effectLst/>
              <a:uLnTx/>
              <a:uFillTx/>
            </a:endParaRPr>
          </a:p>
        </p:txBody>
      </p:sp>
      <p:cxnSp>
        <p:nvCxnSpPr>
          <p:cNvPr id="50" name="Straight Arrow Connector 49">
            <a:extLst>
              <a:ext uri="{FF2B5EF4-FFF2-40B4-BE49-F238E27FC236}">
                <a16:creationId xmlns:a16="http://schemas.microsoft.com/office/drawing/2014/main" id="{0EBB0ED9-2F4D-467D-C5E0-56920FC1F5C5}"/>
              </a:ext>
            </a:extLst>
          </p:cNvPr>
          <p:cNvCxnSpPr>
            <a:stCxn id="37" idx="2"/>
            <a:endCxn id="39" idx="0"/>
          </p:cNvCxnSpPr>
          <p:nvPr/>
        </p:nvCxnSpPr>
        <p:spPr bwMode="auto">
          <a:xfrm flipH="1">
            <a:off x="7845799" y="4095052"/>
            <a:ext cx="815270" cy="450072"/>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51" name="Straight Arrow Connector 50">
            <a:extLst>
              <a:ext uri="{FF2B5EF4-FFF2-40B4-BE49-F238E27FC236}">
                <a16:creationId xmlns:a16="http://schemas.microsoft.com/office/drawing/2014/main" id="{A20E2865-FD7A-C8DB-56F1-5AB14AEF3E71}"/>
              </a:ext>
            </a:extLst>
          </p:cNvPr>
          <p:cNvCxnSpPr>
            <a:cxnSpLocks/>
            <a:stCxn id="43" idx="2"/>
            <a:endCxn id="49" idx="0"/>
          </p:cNvCxnSpPr>
          <p:nvPr/>
        </p:nvCxnSpPr>
        <p:spPr bwMode="auto">
          <a:xfrm>
            <a:off x="9392327" y="4904228"/>
            <a:ext cx="467933" cy="467116"/>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52" name="Straight Arrow Connector 51">
            <a:extLst>
              <a:ext uri="{FF2B5EF4-FFF2-40B4-BE49-F238E27FC236}">
                <a16:creationId xmlns:a16="http://schemas.microsoft.com/office/drawing/2014/main" id="{D936B5D7-BD60-FC55-B2B5-36E9CE5C8965}"/>
              </a:ext>
            </a:extLst>
          </p:cNvPr>
          <p:cNvCxnSpPr>
            <a:cxnSpLocks/>
            <a:stCxn id="39" idx="2"/>
            <a:endCxn id="48" idx="0"/>
          </p:cNvCxnSpPr>
          <p:nvPr/>
        </p:nvCxnSpPr>
        <p:spPr bwMode="auto">
          <a:xfrm>
            <a:off x="7845799" y="4905164"/>
            <a:ext cx="252028" cy="460553"/>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Tree>
    <p:extLst>
      <p:ext uri="{BB962C8B-B14F-4D97-AF65-F5344CB8AC3E}">
        <p14:creationId xmlns:p14="http://schemas.microsoft.com/office/powerpoint/2010/main" val="1752391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7155935-1690-A68D-5550-3CA5B1F116C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4FCD61B-61E9-2E93-298C-A18CCCEB1891}"/>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B1BD58A-74A8-E2F7-465B-BD043E824C6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FE8150A-95BD-E12A-6975-68CA42EBF136}"/>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8322F8D1-4789-07C1-D9C4-B6D8BE607238}"/>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Ownership rules – Part 3</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758958F7-0FA6-418F-C07A-975E8FD92F03}"/>
              </a:ext>
            </a:extLst>
          </p:cNvPr>
          <p:cNvSpPr txBox="1">
            <a:spLocks/>
          </p:cNvSpPr>
          <p:nvPr/>
        </p:nvSpPr>
        <p:spPr>
          <a:xfrm>
            <a:off x="1257648" y="1561034"/>
            <a:ext cx="9923874"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For every value there is a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unique place</a:t>
            </a:r>
            <a:r>
              <a:rPr kumimoji="0" lang="en-US" sz="2400" b="0" i="0" u="none" strike="noStrike" kern="1200" cap="none" spc="0" normalizeH="0" baseline="0" noProof="0" dirty="0">
                <a:ln>
                  <a:noFill/>
                </a:ln>
                <a:solidFill>
                  <a:schemeClr val="bg1"/>
                </a:solidFill>
                <a:effectLst/>
                <a:uLnTx/>
                <a:uFillTx/>
                <a:ea typeface="+mn-ea"/>
                <a:cs typeface="+mn-cs"/>
              </a:rPr>
              <a:t>, called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a:t>
            </a:r>
            <a:endParaRPr kumimoji="0" lang="en-US" sz="2400" b="0" i="0" u="none" strike="noStrike" kern="1200" cap="none" spc="0" normalizeH="0" baseline="0" noProof="0" dirty="0">
              <a:ln>
                <a:noFill/>
              </a:ln>
              <a:solidFill>
                <a:schemeClr val="bg1"/>
              </a:solidFill>
              <a:effectLst/>
              <a:uLnTx/>
              <a:uFillTx/>
              <a:ea typeface="+mn-ea"/>
              <a:cs typeface="+mn-cs"/>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A value is disposed (or “dropped”) when its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owner leaves scope </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Variables own their values</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Composite types (structs, tuples, vectors, ...) own their elements</a:t>
            </a: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r>
              <a:rPr kumimoji="0" lang="en-US" sz="2400" b="0" i="0" u="none" strike="noStrike" kern="1200" cap="none" spc="0" normalizeH="0" baseline="0" noProof="0" dirty="0">
                <a:ln>
                  <a:noFill/>
                </a:ln>
                <a:solidFill>
                  <a:schemeClr val="bg1"/>
                </a:solidFill>
                <a:effectLst/>
                <a:uLnTx/>
                <a:uFillTx/>
                <a:ea typeface="+mn-ea"/>
                <a:cs typeface="+mn-cs"/>
              </a:rPr>
              <a:t>Ownership can be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moved</a:t>
            </a:r>
            <a:r>
              <a:rPr kumimoji="0" lang="en-US" sz="2400" b="0" i="0" u="none" strike="noStrike" kern="1200" cap="none" spc="0" normalizeH="0" baseline="0" noProof="0" dirty="0">
                <a:ln>
                  <a:noFill/>
                </a:ln>
                <a:solidFill>
                  <a:schemeClr val="bg1"/>
                </a:solidFill>
                <a:effectLst/>
                <a:uLnTx/>
                <a:uFillTx/>
                <a:ea typeface="+mn-ea"/>
                <a:cs typeface="+mn-cs"/>
              </a:rPr>
              <a:t> to a new owner</a:t>
            </a:r>
          </a:p>
          <a:p>
            <a:pPr lvl="1" fontAlgn="base">
              <a:lnSpc>
                <a:spcPct val="150000"/>
              </a:lnSpc>
              <a:spcBef>
                <a:spcPct val="0"/>
              </a:spcBef>
              <a:spcAft>
                <a:spcPct val="0"/>
              </a:spcAft>
              <a:buSzTx/>
              <a:buFont typeface="Wingdings" panose="05000000000000000000" pitchFamily="2" charset="2"/>
              <a:buChar char="è"/>
              <a:defRPr/>
            </a:pPr>
            <a:r>
              <a:rPr kumimoji="0" lang="en-US" b="0" i="0" u="none" strike="noStrike" kern="1200" cap="none" spc="0" normalizeH="0" baseline="0" noProof="0" dirty="0">
                <a:ln>
                  <a:noFill/>
                </a:ln>
                <a:solidFill>
                  <a:schemeClr val="bg1"/>
                </a:solidFill>
                <a:effectLst/>
                <a:uLnTx/>
                <a:uFillTx/>
                <a:ea typeface="+mn-ea"/>
                <a:cs typeface="+mn-cs"/>
              </a:rPr>
              <a:t> the old owner becomes an </a:t>
            </a:r>
            <a:r>
              <a:rPr kumimoji="0" lang="en-US" b="0" i="0" u="none" strike="noStrike" kern="1200" cap="none" spc="0" normalizeH="0" baseline="0" noProof="0" dirty="0">
                <a:ln>
                  <a:noFill/>
                </a:ln>
                <a:solidFill>
                  <a:schemeClr val="bg2">
                    <a:lumMod val="60000"/>
                    <a:lumOff val="40000"/>
                  </a:schemeClr>
                </a:solidFill>
                <a:effectLst/>
                <a:uLnTx/>
                <a:uFillTx/>
                <a:ea typeface="+mn-ea"/>
                <a:cs typeface="+mn-cs"/>
              </a:rPr>
              <a:t>uninitialized place</a:t>
            </a:r>
          </a:p>
          <a:p>
            <a:pPr lvl="1" fontAlgn="base">
              <a:lnSpc>
                <a:spcPct val="150000"/>
              </a:lnSpc>
              <a:spcBef>
                <a:spcPct val="0"/>
              </a:spcBef>
              <a:spcAft>
                <a:spcPct val="0"/>
              </a:spcAft>
              <a:buSzTx/>
              <a:buFont typeface="Wingdings" panose="05000000000000000000" pitchFamily="2" charset="2"/>
              <a:buChar char="è"/>
              <a:defRPr/>
            </a:pPr>
            <a:r>
              <a:rPr kumimoji="0" lang="en-US" b="0" i="0" u="none" strike="noStrike" kern="1200" cap="none" spc="0" normalizeH="0" baseline="0" noProof="0" dirty="0">
                <a:ln>
                  <a:noFill/>
                </a:ln>
                <a:solidFill>
                  <a:schemeClr val="bg1"/>
                </a:solidFill>
                <a:effectLst/>
                <a:uLnTx/>
                <a:uFillTx/>
                <a:ea typeface="+mn-ea"/>
                <a:cs typeface="+mn-cs"/>
                <a:sym typeface="Wingdings" panose="05000000000000000000" pitchFamily="2" charset="2"/>
              </a:rPr>
              <a:t> accessing the old owner is forbidden until it is initialized again</a:t>
            </a:r>
            <a:endParaRPr kumimoji="0" lang="en-US" sz="2400" b="0" i="0" u="none" strike="noStrike" kern="1200" cap="none" spc="0" normalizeH="0" baseline="0" noProof="0" dirty="0">
              <a:ln>
                <a:noFill/>
              </a:ln>
              <a:solidFill>
                <a:schemeClr val="bg1"/>
              </a:solidFill>
              <a:effectLst/>
              <a:uLnTx/>
              <a:uFillTx/>
              <a:ea typeface="+mn-ea"/>
              <a:cs typeface="+mn-cs"/>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endParaRPr lang="en-US" dirty="0">
              <a:solidFill>
                <a:srgbClr val="000000"/>
              </a:solidFill>
            </a:endParaRPr>
          </a:p>
          <a:p>
            <a:pPr marL="457200" marR="0" lvl="0" indent="-457200" algn="l" defTabSz="914400" rtl="0" eaLnBrk="1" fontAlgn="base" latinLnBrk="0" hangingPunct="1">
              <a:lnSpc>
                <a:spcPct val="150000"/>
              </a:lnSpc>
              <a:spcBef>
                <a:spcPct val="0"/>
              </a:spcBef>
              <a:spcAft>
                <a:spcPct val="0"/>
              </a:spcAft>
              <a:buClrTx/>
              <a:buSzTx/>
              <a:buFont typeface="+mj-lt"/>
              <a:buAutoNum type="arabicPeriod"/>
              <a:tabLst/>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36339866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3E5859-B092-E005-0335-3BB979CDDBE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0036099" y="5294163"/>
            <a:ext cx="1877662" cy="1201704"/>
          </a:xfrm>
          <a:prstGeom prst="rect">
            <a:avLst/>
          </a:prstGeom>
        </p:spPr>
      </p:pic>
      <p:pic>
        <p:nvPicPr>
          <p:cNvPr id="13" name="Picture 12">
            <a:extLst>
              <a:ext uri="{FF2B5EF4-FFF2-40B4-BE49-F238E27FC236}">
                <a16:creationId xmlns:a16="http://schemas.microsoft.com/office/drawing/2014/main" id="{E694C056-012C-3771-71FE-41BB1AAB2AF8}"/>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14" name="Picture 13">
            <a:extLst>
              <a:ext uri="{FF2B5EF4-FFF2-40B4-BE49-F238E27FC236}">
                <a16:creationId xmlns:a16="http://schemas.microsoft.com/office/drawing/2014/main" id="{9770B1E3-963E-4977-6D33-4087339FF4A4}"/>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94349" y="4981043"/>
            <a:ext cx="650582" cy="1004575"/>
          </a:xfrm>
          <a:prstGeom prst="rect">
            <a:avLst/>
          </a:prstGeom>
        </p:spPr>
      </p:pic>
      <p:sp>
        <p:nvSpPr>
          <p:cNvPr id="2" name="Title 1">
            <a:extLst>
              <a:ext uri="{FF2B5EF4-FFF2-40B4-BE49-F238E27FC236}">
                <a16:creationId xmlns:a16="http://schemas.microsoft.com/office/drawing/2014/main" id="{8473845A-D43F-3FA3-11A1-5427DFDF53A2}"/>
              </a:ext>
            </a:extLst>
          </p:cNvPr>
          <p:cNvSpPr>
            <a:spLocks noGrp="1"/>
          </p:cNvSpPr>
          <p:nvPr>
            <p:ph type="title"/>
          </p:nvPr>
        </p:nvSpPr>
        <p:spPr>
          <a:xfrm>
            <a:off x="1257648" y="583066"/>
            <a:ext cx="7557740" cy="874258"/>
          </a:xfrm>
        </p:spPr>
        <p:txBody>
          <a:bodyPr>
            <a:normAutofit fontScale="90000"/>
          </a:bodyPr>
          <a:lstStyle/>
          <a:p>
            <a:pPr>
              <a:lnSpc>
                <a:spcPct val="100000"/>
              </a:lnSpc>
            </a:pPr>
            <a:r>
              <a:rPr lang="en-GB" b="0" i="0" u="none" strike="noStrike" dirty="0">
                <a:solidFill>
                  <a:srgbClr val="10171E"/>
                </a:solidFill>
                <a:effectLst/>
                <a:latin typeface="NOVA FLAT" panose="020C0504020404060204" pitchFamily="34" charset="77"/>
              </a:rPr>
              <a:t>What are the main takeaways for this content? </a:t>
            </a:r>
            <a:endParaRPr lang="en-DK" dirty="0">
              <a:solidFill>
                <a:srgbClr val="10171E"/>
              </a:solidFill>
              <a:latin typeface="NOVA FLAT" panose="020C0504020404060204" pitchFamily="34" charset="77"/>
            </a:endParaRPr>
          </a:p>
        </p:txBody>
      </p:sp>
      <p:sp>
        <p:nvSpPr>
          <p:cNvPr id="3" name="Content Placeholder 4">
            <a:extLst>
              <a:ext uri="{FF2B5EF4-FFF2-40B4-BE49-F238E27FC236}">
                <a16:creationId xmlns:a16="http://schemas.microsoft.com/office/drawing/2014/main" id="{5656786B-4943-2A6A-FB5D-50B5CB7EF098}"/>
              </a:ext>
            </a:extLst>
          </p:cNvPr>
          <p:cNvSpPr>
            <a:spLocks noGrp="1"/>
          </p:cNvSpPr>
          <p:nvPr>
            <p:ph idx="1"/>
          </p:nvPr>
        </p:nvSpPr>
        <p:spPr>
          <a:xfrm>
            <a:off x="1257648" y="1761057"/>
            <a:ext cx="8582999" cy="3953942"/>
          </a:xfrm>
        </p:spPr>
        <p:txBody>
          <a:bodyPr>
            <a:normAutofit/>
          </a:bodyPr>
          <a:lstStyle/>
          <a:p>
            <a:r>
              <a:rPr lang="de-DE" sz="2000" dirty="0" err="1">
                <a:solidFill>
                  <a:srgbClr val="10171E"/>
                </a:solidFill>
              </a:rPr>
              <a:t>There</a:t>
            </a:r>
            <a:r>
              <a:rPr lang="de-DE" sz="2000" dirty="0">
                <a:solidFill>
                  <a:srgbClr val="10171E"/>
                </a:solidFill>
              </a:rPr>
              <a:t> </a:t>
            </a:r>
            <a:r>
              <a:rPr lang="de-DE" sz="2000" dirty="0" err="1">
                <a:solidFill>
                  <a:srgbClr val="10171E"/>
                </a:solidFill>
              </a:rPr>
              <a:t>is</a:t>
            </a:r>
            <a:r>
              <a:rPr lang="de-DE" sz="2000" dirty="0">
                <a:solidFill>
                  <a:srgbClr val="10171E"/>
                </a:solidFill>
              </a:rPr>
              <a:t> </a:t>
            </a:r>
            <a:r>
              <a:rPr lang="de-DE" sz="2000" dirty="0" err="1">
                <a:solidFill>
                  <a:srgbClr val="10171E"/>
                </a:solidFill>
              </a:rPr>
              <a:t>no</a:t>
            </a:r>
            <a:r>
              <a:rPr lang="de-DE" sz="2000" dirty="0">
                <a:solidFill>
                  <a:srgbClr val="10171E"/>
                </a:solidFill>
              </a:rPr>
              <a:t> </a:t>
            </a:r>
            <a:r>
              <a:rPr lang="de-DE" sz="2000" dirty="0" err="1">
                <a:solidFill>
                  <a:srgbClr val="10171E"/>
                </a:solidFill>
              </a:rPr>
              <a:t>security</a:t>
            </a:r>
            <a:r>
              <a:rPr lang="de-DE" sz="2000" dirty="0">
                <a:solidFill>
                  <a:srgbClr val="10171E"/>
                </a:solidFill>
              </a:rPr>
              <a:t> </a:t>
            </a:r>
            <a:r>
              <a:rPr lang="de-DE" sz="2000" dirty="0" err="1">
                <a:solidFill>
                  <a:srgbClr val="10171E"/>
                </a:solidFill>
              </a:rPr>
              <a:t>without</a:t>
            </a:r>
            <a:r>
              <a:rPr lang="de-DE" sz="2000" dirty="0">
                <a:solidFill>
                  <a:srgbClr val="10171E"/>
                </a:solidFill>
              </a:rPr>
              <a:t> </a:t>
            </a:r>
            <a:r>
              <a:rPr lang="de-DE" sz="2000" dirty="0" err="1">
                <a:solidFill>
                  <a:srgbClr val="10171E"/>
                </a:solidFill>
              </a:rPr>
              <a:t>safety</a:t>
            </a:r>
            <a:r>
              <a:rPr lang="de-DE" sz="2000" dirty="0">
                <a:solidFill>
                  <a:srgbClr val="10171E"/>
                </a:solidFill>
              </a:rPr>
              <a:t>.</a:t>
            </a:r>
          </a:p>
          <a:p>
            <a:r>
              <a:rPr lang="de-DE" sz="2000" dirty="0" err="1">
                <a:solidFill>
                  <a:srgbClr val="10171E"/>
                </a:solidFill>
              </a:rPr>
              <a:t>Rust‘s</a:t>
            </a:r>
            <a:r>
              <a:rPr lang="de-DE" sz="2000" dirty="0">
                <a:solidFill>
                  <a:srgbClr val="10171E"/>
                </a:solidFill>
              </a:rPr>
              <a:t> </a:t>
            </a:r>
            <a:r>
              <a:rPr lang="de-DE" sz="2000" dirty="0" err="1">
                <a:solidFill>
                  <a:srgbClr val="10171E"/>
                </a:solidFill>
              </a:rPr>
              <a:t>ownership</a:t>
            </a:r>
            <a:r>
              <a:rPr lang="de-DE" sz="2000" dirty="0">
                <a:solidFill>
                  <a:srgbClr val="10171E"/>
                </a:solidFill>
              </a:rPr>
              <a:t> and </a:t>
            </a:r>
            <a:r>
              <a:rPr lang="de-DE" sz="2000" dirty="0" err="1">
                <a:solidFill>
                  <a:srgbClr val="10171E"/>
                </a:solidFill>
              </a:rPr>
              <a:t>borrowing</a:t>
            </a:r>
            <a:r>
              <a:rPr lang="de-DE" sz="2000" dirty="0">
                <a:solidFill>
                  <a:srgbClr val="10171E"/>
                </a:solidFill>
              </a:rPr>
              <a:t> </a:t>
            </a:r>
            <a:r>
              <a:rPr lang="de-DE" sz="2000" dirty="0" err="1">
                <a:solidFill>
                  <a:srgbClr val="10171E"/>
                </a:solidFill>
              </a:rPr>
              <a:t>system</a:t>
            </a:r>
            <a:r>
              <a:rPr lang="de-DE" sz="2000" dirty="0">
                <a:solidFill>
                  <a:srgbClr val="10171E"/>
                </a:solidFill>
              </a:rPr>
              <a:t> </a:t>
            </a:r>
            <a:r>
              <a:rPr lang="de-DE" sz="2000" dirty="0" err="1">
                <a:solidFill>
                  <a:srgbClr val="10171E"/>
                </a:solidFill>
              </a:rPr>
              <a:t>statically</a:t>
            </a:r>
            <a:r>
              <a:rPr lang="de-DE" sz="2000" dirty="0">
                <a:solidFill>
                  <a:srgbClr val="10171E"/>
                </a:solidFill>
              </a:rPr>
              <a:t> </a:t>
            </a:r>
            <a:r>
              <a:rPr lang="de-DE" sz="2000" dirty="0" err="1">
                <a:solidFill>
                  <a:srgbClr val="10171E"/>
                </a:solidFill>
              </a:rPr>
              <a:t>guarantee</a:t>
            </a:r>
            <a:r>
              <a:rPr lang="de-DE" sz="2000" dirty="0">
                <a:solidFill>
                  <a:srgbClr val="10171E"/>
                </a:solidFill>
              </a:rPr>
              <a:t> </a:t>
            </a:r>
            <a:r>
              <a:rPr lang="de-DE" sz="2000" dirty="0" err="1">
                <a:solidFill>
                  <a:srgbClr val="10171E"/>
                </a:solidFill>
              </a:rPr>
              <a:t>safety</a:t>
            </a:r>
            <a:r>
              <a:rPr lang="de-DE" sz="2000" dirty="0">
                <a:solidFill>
                  <a:srgbClr val="10171E"/>
                </a:solidFill>
              </a:rPr>
              <a:t> </a:t>
            </a:r>
            <a:r>
              <a:rPr lang="de-DE" sz="2000" dirty="0" err="1">
                <a:solidFill>
                  <a:srgbClr val="10171E"/>
                </a:solidFill>
              </a:rPr>
              <a:t>by</a:t>
            </a:r>
            <a:r>
              <a:rPr lang="de-DE" sz="2000" dirty="0">
                <a:solidFill>
                  <a:srgbClr val="10171E"/>
                </a:solidFill>
              </a:rPr>
              <a:t> </a:t>
            </a:r>
            <a:r>
              <a:rPr lang="de-DE" sz="2000" dirty="0" err="1">
                <a:solidFill>
                  <a:srgbClr val="10171E"/>
                </a:solidFill>
              </a:rPr>
              <a:t>ensuring</a:t>
            </a:r>
            <a:r>
              <a:rPr lang="de-DE" sz="2000" dirty="0">
                <a:solidFill>
                  <a:srgbClr val="10171E"/>
                </a:solidFill>
              </a:rPr>
              <a:t> </a:t>
            </a:r>
            <a:r>
              <a:rPr lang="de-DE" sz="2000" dirty="0" err="1">
                <a:solidFill>
                  <a:srgbClr val="10171E"/>
                </a:solidFill>
              </a:rPr>
              <a:t>that</a:t>
            </a:r>
            <a:r>
              <a:rPr lang="de-DE" sz="2000" dirty="0">
                <a:solidFill>
                  <a:srgbClr val="10171E"/>
                </a:solidFill>
              </a:rPr>
              <a:t> </a:t>
            </a:r>
            <a:r>
              <a:rPr lang="de-DE" sz="2000" dirty="0" err="1">
                <a:solidFill>
                  <a:srgbClr val="10171E"/>
                </a:solidFill>
              </a:rPr>
              <a:t>references</a:t>
            </a:r>
            <a:r>
              <a:rPr lang="de-DE" sz="2000" dirty="0">
                <a:solidFill>
                  <a:srgbClr val="10171E"/>
                </a:solidFill>
              </a:rPr>
              <a:t> </a:t>
            </a:r>
            <a:r>
              <a:rPr lang="de-DE" sz="2000" dirty="0" err="1">
                <a:solidFill>
                  <a:srgbClr val="10171E"/>
                </a:solidFill>
              </a:rPr>
              <a:t>are</a:t>
            </a:r>
            <a:r>
              <a:rPr lang="de-DE" sz="2000" dirty="0">
                <a:solidFill>
                  <a:srgbClr val="10171E"/>
                </a:solidFill>
              </a:rPr>
              <a:t> </a:t>
            </a:r>
            <a:r>
              <a:rPr lang="de-DE" sz="2000" i="1" dirty="0" err="1">
                <a:solidFill>
                  <a:srgbClr val="10171E"/>
                </a:solidFill>
              </a:rPr>
              <a:t>either</a:t>
            </a:r>
            <a:r>
              <a:rPr lang="de-DE" sz="2000" dirty="0">
                <a:solidFill>
                  <a:srgbClr val="10171E"/>
                </a:solidFill>
              </a:rPr>
              <a:t> mutable </a:t>
            </a:r>
            <a:r>
              <a:rPr lang="de-DE" sz="2000" i="1" dirty="0" err="1">
                <a:solidFill>
                  <a:srgbClr val="10171E"/>
                </a:solidFill>
              </a:rPr>
              <a:t>or</a:t>
            </a:r>
            <a:r>
              <a:rPr lang="de-DE" sz="2000" dirty="0">
                <a:solidFill>
                  <a:srgbClr val="10171E"/>
                </a:solidFill>
              </a:rPr>
              <a:t> </a:t>
            </a:r>
            <a:r>
              <a:rPr lang="de-DE" sz="2000" dirty="0" err="1">
                <a:solidFill>
                  <a:srgbClr val="10171E"/>
                </a:solidFill>
              </a:rPr>
              <a:t>shared</a:t>
            </a:r>
            <a:r>
              <a:rPr lang="de-DE" sz="2000" dirty="0">
                <a:solidFill>
                  <a:srgbClr val="10171E"/>
                </a:solidFill>
              </a:rPr>
              <a:t>; </a:t>
            </a:r>
            <a:r>
              <a:rPr lang="de-DE" sz="2000" dirty="0" err="1">
                <a:solidFill>
                  <a:srgbClr val="10171E"/>
                </a:solidFill>
              </a:rPr>
              <a:t>for</a:t>
            </a:r>
            <a:r>
              <a:rPr lang="de-DE" sz="2000" dirty="0">
                <a:solidFill>
                  <a:srgbClr val="10171E"/>
                </a:solidFill>
              </a:rPr>
              <a:t> </a:t>
            </a:r>
            <a:r>
              <a:rPr lang="de-DE" sz="2000" dirty="0" err="1">
                <a:solidFill>
                  <a:srgbClr val="10171E"/>
                </a:solidFill>
              </a:rPr>
              <a:t>exceptions</a:t>
            </a:r>
            <a:r>
              <a:rPr lang="de-DE" sz="2000" dirty="0">
                <a:solidFill>
                  <a:srgbClr val="10171E"/>
                </a:solidFill>
              </a:rPr>
              <a:t>, a </a:t>
            </a:r>
            <a:r>
              <a:rPr lang="de-DE" sz="2000" dirty="0" err="1">
                <a:solidFill>
                  <a:srgbClr val="10171E"/>
                </a:solidFill>
              </a:rPr>
              <a:t>synchronization</a:t>
            </a:r>
            <a:r>
              <a:rPr lang="de-DE" sz="2000" dirty="0">
                <a:solidFill>
                  <a:srgbClr val="10171E"/>
                </a:solidFill>
              </a:rPr>
              <a:t> </a:t>
            </a:r>
            <a:r>
              <a:rPr lang="de-DE" sz="2000" dirty="0" err="1">
                <a:solidFill>
                  <a:srgbClr val="10171E"/>
                </a:solidFill>
              </a:rPr>
              <a:t>mechanism</a:t>
            </a:r>
            <a:r>
              <a:rPr lang="de-DE" sz="2000" dirty="0">
                <a:solidFill>
                  <a:srgbClr val="10171E"/>
                </a:solidFill>
              </a:rPr>
              <a:t> </a:t>
            </a:r>
            <a:r>
              <a:rPr lang="de-DE" sz="2000" dirty="0" err="1">
                <a:solidFill>
                  <a:srgbClr val="10171E"/>
                </a:solidFill>
              </a:rPr>
              <a:t>must</a:t>
            </a:r>
            <a:r>
              <a:rPr lang="de-DE" sz="2000" dirty="0">
                <a:solidFill>
                  <a:srgbClr val="10171E"/>
                </a:solidFill>
              </a:rPr>
              <a:t> </a:t>
            </a:r>
            <a:r>
              <a:rPr lang="de-DE" sz="2000" dirty="0" err="1">
                <a:solidFill>
                  <a:srgbClr val="10171E"/>
                </a:solidFill>
              </a:rPr>
              <a:t>enforce</a:t>
            </a:r>
            <a:r>
              <a:rPr lang="de-DE" sz="2000" dirty="0">
                <a:solidFill>
                  <a:srgbClr val="10171E"/>
                </a:solidFill>
              </a:rPr>
              <a:t> </a:t>
            </a:r>
            <a:r>
              <a:rPr lang="de-DE" sz="2000" dirty="0" err="1">
                <a:solidFill>
                  <a:srgbClr val="10171E"/>
                </a:solidFill>
              </a:rPr>
              <a:t>safety</a:t>
            </a:r>
            <a:r>
              <a:rPr lang="de-DE" sz="2000" dirty="0">
                <a:solidFill>
                  <a:srgbClr val="10171E"/>
                </a:solidFill>
              </a:rPr>
              <a:t>.</a:t>
            </a:r>
          </a:p>
          <a:p>
            <a:r>
              <a:rPr lang="de-DE" sz="2000" dirty="0" err="1">
                <a:solidFill>
                  <a:srgbClr val="10171E"/>
                </a:solidFill>
              </a:rPr>
              <a:t>Flows</a:t>
            </a:r>
            <a:r>
              <a:rPr lang="de-DE" sz="2000" dirty="0">
                <a:solidFill>
                  <a:srgbClr val="10171E"/>
                </a:solidFill>
              </a:rPr>
              <a:t> </a:t>
            </a:r>
            <a:r>
              <a:rPr lang="de-DE" sz="2000" dirty="0" err="1">
                <a:solidFill>
                  <a:srgbClr val="10171E"/>
                </a:solidFill>
              </a:rPr>
              <a:t>provide</a:t>
            </a:r>
            <a:r>
              <a:rPr lang="de-DE" sz="2000" dirty="0">
                <a:solidFill>
                  <a:srgbClr val="10171E"/>
                </a:solidFill>
              </a:rPr>
              <a:t> a </a:t>
            </a:r>
            <a:r>
              <a:rPr lang="de-DE" sz="2000" dirty="0" err="1">
                <a:solidFill>
                  <a:srgbClr val="10171E"/>
                </a:solidFill>
              </a:rPr>
              <a:t>useful</a:t>
            </a:r>
            <a:r>
              <a:rPr lang="de-DE" sz="2000" dirty="0">
                <a:solidFill>
                  <a:srgbClr val="10171E"/>
                </a:solidFill>
              </a:rPr>
              <a:t> mental </a:t>
            </a:r>
            <a:r>
              <a:rPr lang="de-DE" sz="2000" dirty="0" err="1">
                <a:solidFill>
                  <a:srgbClr val="10171E"/>
                </a:solidFill>
              </a:rPr>
              <a:t>model</a:t>
            </a:r>
            <a:r>
              <a:rPr lang="de-DE" sz="2000" dirty="0">
                <a:solidFill>
                  <a:srgbClr val="10171E"/>
                </a:solidFill>
              </a:rPr>
              <a:t> </a:t>
            </a:r>
            <a:r>
              <a:rPr lang="de-DE" sz="2000" dirty="0" err="1">
                <a:solidFill>
                  <a:srgbClr val="10171E"/>
                </a:solidFill>
              </a:rPr>
              <a:t>for</a:t>
            </a:r>
            <a:r>
              <a:rPr lang="de-DE" sz="2000" dirty="0">
                <a:solidFill>
                  <a:srgbClr val="10171E"/>
                </a:solidFill>
              </a:rPr>
              <a:t> </a:t>
            </a:r>
            <a:r>
              <a:rPr lang="de-DE" sz="2000" dirty="0" err="1">
                <a:solidFill>
                  <a:srgbClr val="10171E"/>
                </a:solidFill>
              </a:rPr>
              <a:t>understanding</a:t>
            </a:r>
            <a:r>
              <a:rPr lang="de-DE" sz="2000" dirty="0">
                <a:solidFill>
                  <a:srgbClr val="10171E"/>
                </a:solidFill>
              </a:rPr>
              <a:t> </a:t>
            </a:r>
            <a:r>
              <a:rPr lang="de-DE" sz="2000" dirty="0" err="1">
                <a:solidFill>
                  <a:srgbClr val="10171E"/>
                </a:solidFill>
              </a:rPr>
              <a:t>how</a:t>
            </a:r>
            <a:r>
              <a:rPr lang="de-DE" sz="2000" dirty="0">
                <a:solidFill>
                  <a:srgbClr val="10171E"/>
                </a:solidFill>
              </a:rPr>
              <a:t> </a:t>
            </a:r>
            <a:r>
              <a:rPr lang="de-DE" sz="2000" dirty="0" err="1">
                <a:solidFill>
                  <a:srgbClr val="10171E"/>
                </a:solidFill>
              </a:rPr>
              <a:t>the</a:t>
            </a:r>
            <a:r>
              <a:rPr lang="de-DE" sz="2000" dirty="0">
                <a:solidFill>
                  <a:srgbClr val="10171E"/>
                </a:solidFill>
              </a:rPr>
              <a:t> Rust </a:t>
            </a:r>
            <a:r>
              <a:rPr lang="de-DE" sz="2000" dirty="0" err="1">
                <a:solidFill>
                  <a:srgbClr val="10171E"/>
                </a:solidFill>
              </a:rPr>
              <a:t>compiler</a:t>
            </a:r>
            <a:r>
              <a:rPr lang="de-DE" sz="2000" dirty="0">
                <a:solidFill>
                  <a:srgbClr val="10171E"/>
                </a:solidFill>
              </a:rPr>
              <a:t> </a:t>
            </a:r>
            <a:r>
              <a:rPr lang="de-DE" sz="2000" dirty="0" err="1">
                <a:solidFill>
                  <a:srgbClr val="10171E"/>
                </a:solidFill>
              </a:rPr>
              <a:t>checks</a:t>
            </a:r>
            <a:r>
              <a:rPr lang="de-DE" sz="2000" dirty="0">
                <a:solidFill>
                  <a:srgbClr val="10171E"/>
                </a:solidFill>
              </a:rPr>
              <a:t> </a:t>
            </a:r>
            <a:r>
              <a:rPr lang="de-DE" sz="2000" dirty="0" err="1">
                <a:solidFill>
                  <a:srgbClr val="10171E"/>
                </a:solidFill>
              </a:rPr>
              <a:t>memory</a:t>
            </a:r>
            <a:r>
              <a:rPr lang="de-DE" sz="2000" dirty="0">
                <a:solidFill>
                  <a:srgbClr val="10171E"/>
                </a:solidFill>
              </a:rPr>
              <a:t> </a:t>
            </a:r>
            <a:r>
              <a:rPr lang="de-DE" sz="2000" dirty="0" err="1">
                <a:solidFill>
                  <a:srgbClr val="10171E"/>
                </a:solidFill>
              </a:rPr>
              <a:t>safety</a:t>
            </a:r>
            <a:r>
              <a:rPr lang="de-DE" sz="2000" dirty="0">
                <a:solidFill>
                  <a:srgbClr val="10171E"/>
                </a:solidFill>
              </a:rPr>
              <a:t> and, in </a:t>
            </a:r>
            <a:r>
              <a:rPr lang="de-DE" sz="2000" dirty="0" err="1">
                <a:solidFill>
                  <a:srgbClr val="10171E"/>
                </a:solidFill>
              </a:rPr>
              <a:t>particular</a:t>
            </a:r>
            <a:r>
              <a:rPr lang="de-DE" sz="2000" dirty="0">
                <a:solidFill>
                  <a:srgbClr val="10171E"/>
                </a:solidFill>
              </a:rPr>
              <a:t>, </a:t>
            </a:r>
            <a:r>
              <a:rPr lang="de-DE" sz="2000" dirty="0" err="1">
                <a:solidFill>
                  <a:srgbClr val="10171E"/>
                </a:solidFill>
              </a:rPr>
              <a:t>lifetimes</a:t>
            </a:r>
            <a:r>
              <a:rPr lang="de-DE" sz="2000" dirty="0">
                <a:solidFill>
                  <a:srgbClr val="10171E"/>
                </a:solidFill>
              </a:rPr>
              <a:t>.</a:t>
            </a:r>
          </a:p>
          <a:p>
            <a:r>
              <a:rPr lang="de-DE" sz="2000" dirty="0" err="1">
                <a:solidFill>
                  <a:srgbClr val="10171E"/>
                </a:solidFill>
              </a:rPr>
              <a:t>Program</a:t>
            </a:r>
            <a:r>
              <a:rPr lang="de-DE" sz="2000" dirty="0">
                <a:solidFill>
                  <a:srgbClr val="10171E"/>
                </a:solidFill>
              </a:rPr>
              <a:t> </a:t>
            </a:r>
            <a:r>
              <a:rPr lang="de-DE" sz="2000" dirty="0" err="1">
                <a:solidFill>
                  <a:srgbClr val="10171E"/>
                </a:solidFill>
              </a:rPr>
              <a:t>verification</a:t>
            </a:r>
            <a:r>
              <a:rPr lang="de-DE" sz="2000" dirty="0">
                <a:solidFill>
                  <a:srgbClr val="10171E"/>
                </a:solidFill>
              </a:rPr>
              <a:t> </a:t>
            </a:r>
            <a:r>
              <a:rPr lang="de-DE" sz="2000" dirty="0" err="1">
                <a:solidFill>
                  <a:srgbClr val="10171E"/>
                </a:solidFill>
              </a:rPr>
              <a:t>tools</a:t>
            </a:r>
            <a:r>
              <a:rPr lang="de-DE" sz="2000" dirty="0">
                <a:solidFill>
                  <a:srgbClr val="10171E"/>
                </a:solidFill>
              </a:rPr>
              <a:t>, such </a:t>
            </a:r>
            <a:r>
              <a:rPr lang="de-DE" sz="2000" dirty="0" err="1">
                <a:solidFill>
                  <a:srgbClr val="10171E"/>
                </a:solidFill>
              </a:rPr>
              <a:t>as</a:t>
            </a:r>
            <a:r>
              <a:rPr lang="de-DE" sz="2000" dirty="0">
                <a:solidFill>
                  <a:srgbClr val="10171E"/>
                </a:solidFill>
              </a:rPr>
              <a:t> </a:t>
            </a:r>
            <a:r>
              <a:rPr lang="de-DE" sz="2000" dirty="0" err="1">
                <a:solidFill>
                  <a:srgbClr val="10171E"/>
                </a:solidFill>
              </a:rPr>
              <a:t>Prusti</a:t>
            </a:r>
            <a:r>
              <a:rPr lang="de-DE" sz="2000" dirty="0">
                <a:solidFill>
                  <a:srgbClr val="10171E"/>
                </a:solidFill>
              </a:rPr>
              <a:t>, </a:t>
            </a:r>
            <a:r>
              <a:rPr lang="de-DE" sz="2000" dirty="0" err="1">
                <a:solidFill>
                  <a:srgbClr val="10171E"/>
                </a:solidFill>
              </a:rPr>
              <a:t>can</a:t>
            </a:r>
            <a:r>
              <a:rPr lang="de-DE" sz="2000" dirty="0">
                <a:solidFill>
                  <a:srgbClr val="10171E"/>
                </a:solidFill>
              </a:rPr>
              <a:t> </a:t>
            </a:r>
            <a:r>
              <a:rPr lang="de-DE" sz="2000" dirty="0" err="1">
                <a:solidFill>
                  <a:srgbClr val="10171E"/>
                </a:solidFill>
              </a:rPr>
              <a:t>provide</a:t>
            </a:r>
            <a:r>
              <a:rPr lang="de-DE" sz="2000" dirty="0">
                <a:solidFill>
                  <a:srgbClr val="10171E"/>
                </a:solidFill>
              </a:rPr>
              <a:t> </a:t>
            </a:r>
            <a:r>
              <a:rPr lang="de-DE" sz="2000" dirty="0" err="1">
                <a:solidFill>
                  <a:srgbClr val="10171E"/>
                </a:solidFill>
              </a:rPr>
              <a:t>stronger</a:t>
            </a:r>
            <a:r>
              <a:rPr lang="de-DE" sz="2000" dirty="0">
                <a:solidFill>
                  <a:srgbClr val="10171E"/>
                </a:solidFill>
              </a:rPr>
              <a:t> </a:t>
            </a:r>
            <a:r>
              <a:rPr lang="de-DE" sz="2000" dirty="0" err="1">
                <a:solidFill>
                  <a:srgbClr val="10171E"/>
                </a:solidFill>
              </a:rPr>
              <a:t>functional</a:t>
            </a:r>
            <a:r>
              <a:rPr lang="de-DE" sz="2000" dirty="0">
                <a:solidFill>
                  <a:srgbClr val="10171E"/>
                </a:solidFill>
              </a:rPr>
              <a:t> </a:t>
            </a:r>
            <a:r>
              <a:rPr lang="de-DE" sz="2000" dirty="0" err="1">
                <a:solidFill>
                  <a:srgbClr val="10171E"/>
                </a:solidFill>
              </a:rPr>
              <a:t>correctness</a:t>
            </a:r>
            <a:r>
              <a:rPr lang="de-DE" sz="2000" dirty="0">
                <a:solidFill>
                  <a:srgbClr val="10171E"/>
                </a:solidFill>
              </a:rPr>
              <a:t> </a:t>
            </a:r>
            <a:r>
              <a:rPr lang="de-DE" sz="2000" dirty="0" err="1">
                <a:solidFill>
                  <a:srgbClr val="10171E"/>
                </a:solidFill>
              </a:rPr>
              <a:t>guarantees</a:t>
            </a:r>
            <a:r>
              <a:rPr lang="de-DE" sz="2000" dirty="0">
                <a:solidFill>
                  <a:srgbClr val="10171E"/>
                </a:solidFill>
              </a:rPr>
              <a:t> but </a:t>
            </a:r>
            <a:r>
              <a:rPr lang="de-DE" sz="2000" dirty="0" err="1">
                <a:solidFill>
                  <a:srgbClr val="10171E"/>
                </a:solidFill>
              </a:rPr>
              <a:t>require</a:t>
            </a:r>
            <a:r>
              <a:rPr lang="de-DE" sz="2000" dirty="0">
                <a:solidFill>
                  <a:srgbClr val="10171E"/>
                </a:solidFill>
              </a:rPr>
              <a:t> additional </a:t>
            </a:r>
            <a:r>
              <a:rPr lang="de-DE" sz="2000" dirty="0" err="1">
                <a:solidFill>
                  <a:srgbClr val="10171E"/>
                </a:solidFill>
              </a:rPr>
              <a:t>annotations</a:t>
            </a:r>
            <a:r>
              <a:rPr lang="de-DE" sz="2000" dirty="0">
                <a:solidFill>
                  <a:srgbClr val="10171E"/>
                </a:solidFill>
              </a:rPr>
              <a:t>.</a:t>
            </a:r>
          </a:p>
          <a:p>
            <a:pPr marL="0" indent="0" algn="ctr">
              <a:buNone/>
            </a:pPr>
            <a:r>
              <a:rPr lang="de-DE" sz="2000" dirty="0">
                <a:solidFill>
                  <a:srgbClr val="10171E"/>
                </a:solidFill>
                <a:sym typeface="Wingdings" pitchFamily="2" charset="2"/>
              </a:rPr>
              <a:t>trade-off: </a:t>
            </a:r>
            <a:r>
              <a:rPr lang="de-DE" sz="2000" dirty="0" err="1">
                <a:solidFill>
                  <a:srgbClr val="10171E"/>
                </a:solidFill>
                <a:sym typeface="Wingdings" pitchFamily="2" charset="2"/>
              </a:rPr>
              <a:t>writing</a:t>
            </a:r>
            <a:r>
              <a:rPr lang="de-DE" sz="2000" dirty="0">
                <a:solidFill>
                  <a:srgbClr val="10171E"/>
                </a:solidFill>
                <a:sym typeface="Wingdings" pitchFamily="2" charset="2"/>
              </a:rPr>
              <a:t> </a:t>
            </a:r>
            <a:r>
              <a:rPr lang="de-DE" sz="2000" dirty="0" err="1">
                <a:solidFill>
                  <a:srgbClr val="10171E"/>
                </a:solidFill>
                <a:sym typeface="Wingdings" pitchFamily="2" charset="2"/>
              </a:rPr>
              <a:t>more</a:t>
            </a:r>
            <a:r>
              <a:rPr lang="de-DE" sz="2000" dirty="0">
                <a:solidFill>
                  <a:srgbClr val="10171E"/>
                </a:solidFill>
                <a:sym typeface="Wingdings" pitchFamily="2" charset="2"/>
              </a:rPr>
              <a:t> </a:t>
            </a:r>
            <a:r>
              <a:rPr lang="de-DE" sz="2000" dirty="0" err="1">
                <a:solidFill>
                  <a:srgbClr val="10171E"/>
                </a:solidFill>
                <a:sym typeface="Wingdings" pitchFamily="2" charset="2"/>
              </a:rPr>
              <a:t>annotations</a:t>
            </a:r>
            <a:r>
              <a:rPr lang="de-DE" sz="2000" dirty="0">
                <a:solidFill>
                  <a:srgbClr val="10171E"/>
                </a:solidFill>
                <a:sym typeface="Wingdings" pitchFamily="2" charset="2"/>
              </a:rPr>
              <a:t>  </a:t>
            </a:r>
            <a:r>
              <a:rPr lang="de-DE" sz="2000" dirty="0" err="1">
                <a:solidFill>
                  <a:srgbClr val="10171E"/>
                </a:solidFill>
                <a:sym typeface="Wingdings" pitchFamily="2" charset="2"/>
              </a:rPr>
              <a:t>more</a:t>
            </a:r>
            <a:r>
              <a:rPr lang="de-DE" sz="2000" dirty="0">
                <a:solidFill>
                  <a:srgbClr val="10171E"/>
                </a:solidFill>
                <a:sym typeface="Wingdings" pitchFamily="2" charset="2"/>
              </a:rPr>
              <a:t> </a:t>
            </a:r>
            <a:r>
              <a:rPr lang="de-DE" sz="2000" dirty="0" err="1">
                <a:solidFill>
                  <a:srgbClr val="10171E"/>
                </a:solidFill>
                <a:sym typeface="Wingdings" pitchFamily="2" charset="2"/>
              </a:rPr>
              <a:t>compile</a:t>
            </a:r>
            <a:r>
              <a:rPr lang="de-DE" sz="2000" dirty="0">
                <a:solidFill>
                  <a:srgbClr val="10171E"/>
                </a:solidFill>
                <a:sym typeface="Wingdings" pitchFamily="2" charset="2"/>
              </a:rPr>
              <a:t>-time </a:t>
            </a:r>
            <a:r>
              <a:rPr lang="de-DE" sz="2000" dirty="0" err="1">
                <a:solidFill>
                  <a:srgbClr val="10171E"/>
                </a:solidFill>
                <a:sym typeface="Wingdings" pitchFamily="2" charset="2"/>
              </a:rPr>
              <a:t>guarantees</a:t>
            </a:r>
            <a:endParaRPr lang="en-DK" sz="2000" dirty="0">
              <a:solidFill>
                <a:srgbClr val="10171E"/>
              </a:solidFill>
            </a:endParaRPr>
          </a:p>
        </p:txBody>
      </p:sp>
    </p:spTree>
    <p:extLst>
      <p:ext uri="{BB962C8B-B14F-4D97-AF65-F5344CB8AC3E}">
        <p14:creationId xmlns:p14="http://schemas.microsoft.com/office/powerpoint/2010/main" val="27996616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0353104-1A5E-018A-AD31-8955D65A4F2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B38E7B07-5958-255B-AAC4-684C4071513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4804067A-0DFF-71DE-76B4-600A7A9D862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AE3C774D-497B-5CAF-1599-845DBF58C58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1DC9BAE-6008-4F16-FA67-FE7BA056FA09}"/>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06BEC888-E3C5-4BEA-6568-FDCBBAC7B87E}"/>
              </a:ext>
            </a:extLst>
          </p:cNvPr>
          <p:cNvSpPr/>
          <p:nvPr/>
        </p:nvSpPr>
        <p:spPr bwMode="auto">
          <a:xfrm>
            <a:off x="285270" y="1733087"/>
            <a:ext cx="4972133" cy="418587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x = Box::new(17);</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y = 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i="1" dirty="0">
                <a:solidFill>
                  <a:srgbClr val="000000"/>
                </a:solidFill>
                <a:latin typeface="Consolas" panose="020B0609020204030204" pitchFamily="49" charset="0"/>
                <a:cs typeface="Consolas" panose="020B0609020204030204" pitchFamily="49" charset="0"/>
              </a:rPr>
              <a:t>// fails: </a:t>
            </a:r>
            <a:r>
              <a:rPr lang="en-GB" b="1" i="1" dirty="0">
                <a:solidFill>
                  <a:srgbClr val="000000"/>
                </a:solidFill>
                <a:latin typeface="Consolas" panose="020B0609020204030204" pitchFamily="49" charset="0"/>
                <a:cs typeface="Consolas" panose="020B0609020204030204" pitchFamily="49" charset="0"/>
              </a:rPr>
              <a:t>let</a:t>
            </a:r>
            <a:r>
              <a:rPr lang="en-GB" i="1" dirty="0">
                <a:solidFill>
                  <a:srgbClr val="000000"/>
                </a:solidFill>
                <a:latin typeface="Consolas" panose="020B0609020204030204" pitchFamily="49" charset="0"/>
                <a:cs typeface="Consolas" panose="020B0609020204030204" pitchFamily="49" charset="0"/>
              </a:rPr>
              <a:t> z = 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*y = 42;</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assert!</a:t>
            </a:r>
            <a:r>
              <a:rPr lang="en-GB" dirty="0">
                <a:solidFill>
                  <a:srgbClr val="000000"/>
                </a:solidFill>
                <a:latin typeface="Consolas" panose="020B0609020204030204" pitchFamily="49" charset="0"/>
                <a:cs typeface="Consolas" panose="020B0609020204030204" pitchFamily="49" charset="0"/>
              </a:rPr>
              <a:t>(*y == 42);</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grpSp>
        <p:nvGrpSpPr>
          <p:cNvPr id="35" name="Group 34">
            <a:extLst>
              <a:ext uri="{FF2B5EF4-FFF2-40B4-BE49-F238E27FC236}">
                <a16:creationId xmlns:a16="http://schemas.microsoft.com/office/drawing/2014/main" id="{48DBBEEB-E9DA-7C6F-8D07-E0C84C14DEE7}"/>
              </a:ext>
            </a:extLst>
          </p:cNvPr>
          <p:cNvGrpSpPr/>
          <p:nvPr/>
        </p:nvGrpSpPr>
        <p:grpSpPr>
          <a:xfrm>
            <a:off x="3819087" y="2885215"/>
            <a:ext cx="2232248" cy="1008113"/>
            <a:chOff x="9480376" y="1196751"/>
            <a:chExt cx="2232248" cy="1008113"/>
          </a:xfrm>
        </p:grpSpPr>
        <p:sp>
          <p:nvSpPr>
            <p:cNvPr id="36" name="Rectangle 35">
              <a:extLst>
                <a:ext uri="{FF2B5EF4-FFF2-40B4-BE49-F238E27FC236}">
                  <a16:creationId xmlns:a16="http://schemas.microsoft.com/office/drawing/2014/main" id="{4AB15880-4A06-75E9-EC9A-BA96B8A6D813}"/>
                </a:ext>
              </a:extLst>
            </p:cNvPr>
            <p:cNvSpPr/>
            <p:nvPr/>
          </p:nvSpPr>
          <p:spPr bwMode="auto">
            <a:xfrm>
              <a:off x="9480376" y="1196751"/>
              <a:ext cx="2232248" cy="1008113"/>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rial" charset="0"/>
              </a:endParaRPr>
            </a:p>
          </p:txBody>
        </p:sp>
        <p:sp>
          <p:nvSpPr>
            <p:cNvPr id="37" name="Rectangle 36">
              <a:extLst>
                <a:ext uri="{FF2B5EF4-FFF2-40B4-BE49-F238E27FC236}">
                  <a16:creationId xmlns:a16="http://schemas.microsoft.com/office/drawing/2014/main" id="{FB6CF655-B8C3-077A-71D4-D92CA01295F6}"/>
                </a:ext>
              </a:extLst>
            </p:cNvPr>
            <p:cNvSpPr/>
            <p:nvPr/>
          </p:nvSpPr>
          <p:spPr bwMode="auto">
            <a:xfrm>
              <a:off x="10925763" y="1344861"/>
              <a:ext cx="629302" cy="715987"/>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38" name="Rectangle 37">
              <a:extLst>
                <a:ext uri="{FF2B5EF4-FFF2-40B4-BE49-F238E27FC236}">
                  <a16:creationId xmlns:a16="http://schemas.microsoft.com/office/drawing/2014/main" id="{414880DF-C4AA-8E82-FC8F-2B25D443D96E}"/>
                </a:ext>
              </a:extLst>
            </p:cNvPr>
            <p:cNvSpPr/>
            <p:nvPr/>
          </p:nvSpPr>
          <p:spPr bwMode="auto">
            <a:xfrm>
              <a:off x="10925763" y="155679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39" name="Rectangle 38">
              <a:extLst>
                <a:ext uri="{FF2B5EF4-FFF2-40B4-BE49-F238E27FC236}">
                  <a16:creationId xmlns:a16="http://schemas.microsoft.com/office/drawing/2014/main" id="{EA048ACE-C727-DAF0-37B9-89BCAA9C3B8A}"/>
                </a:ext>
              </a:extLst>
            </p:cNvPr>
            <p:cNvSpPr/>
            <p:nvPr/>
          </p:nvSpPr>
          <p:spPr bwMode="auto">
            <a:xfrm>
              <a:off x="9923844" y="1340770"/>
              <a:ext cx="556322" cy="72007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40" name="Rectangle 39">
              <a:extLst>
                <a:ext uri="{FF2B5EF4-FFF2-40B4-BE49-F238E27FC236}">
                  <a16:creationId xmlns:a16="http://schemas.microsoft.com/office/drawing/2014/main" id="{01688C41-8282-63E6-FCC9-56BE150CE8B2}"/>
                </a:ext>
              </a:extLst>
            </p:cNvPr>
            <p:cNvSpPr/>
            <p:nvPr/>
          </p:nvSpPr>
          <p:spPr bwMode="auto">
            <a:xfrm>
              <a:off x="9923844" y="1412776"/>
              <a:ext cx="556322" cy="243860"/>
            </a:xfrm>
            <a:prstGeom prst="rect">
              <a:avLst/>
            </a:prstGeom>
            <a:solidFill>
              <a:srgbClr val="FFFFFF">
                <a:lumMod val="75000"/>
              </a:srgbClr>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err="1">
                  <a:ln>
                    <a:noFill/>
                  </a:ln>
                  <a:solidFill>
                    <a:srgbClr val="000000"/>
                  </a:solidFill>
                  <a:effectLst/>
                  <a:uLnTx/>
                  <a:uFillTx/>
                  <a:latin typeface="Consolas" panose="020B0609020204030204" pitchFamily="49" charset="0"/>
                </a:rPr>
                <a:t>mvd</a:t>
              </a:r>
              <a:endParaRPr kumimoji="0" lang="en-CH" sz="14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41" name="TextBox 40">
              <a:extLst>
                <a:ext uri="{FF2B5EF4-FFF2-40B4-BE49-F238E27FC236}">
                  <a16:creationId xmlns:a16="http://schemas.microsoft.com/office/drawing/2014/main" id="{4A700916-8792-65B1-1C52-32F126F55252}"/>
                </a:ext>
              </a:extLst>
            </p:cNvPr>
            <p:cNvSpPr txBox="1"/>
            <p:nvPr/>
          </p:nvSpPr>
          <p:spPr>
            <a:xfrm>
              <a:off x="9536790" y="1331477"/>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x</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cxnSp>
          <p:nvCxnSpPr>
            <p:cNvPr id="42" name="Straight Arrow Connector 41">
              <a:extLst>
                <a:ext uri="{FF2B5EF4-FFF2-40B4-BE49-F238E27FC236}">
                  <a16:creationId xmlns:a16="http://schemas.microsoft.com/office/drawing/2014/main" id="{6C6917FC-6BDB-DC2B-10C9-976A1F97B57E}"/>
                </a:ext>
              </a:extLst>
            </p:cNvPr>
            <p:cNvCxnSpPr>
              <a:cxnSpLocks/>
              <a:stCxn id="43" idx="3"/>
              <a:endCxn id="38" idx="1"/>
            </p:cNvCxnSpPr>
            <p:nvPr/>
          </p:nvCxnSpPr>
          <p:spPr bwMode="auto">
            <a:xfrm flipV="1">
              <a:off x="10480166" y="1736812"/>
              <a:ext cx="445597" cy="126558"/>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43" name="Rectangle 42">
              <a:extLst>
                <a:ext uri="{FF2B5EF4-FFF2-40B4-BE49-F238E27FC236}">
                  <a16:creationId xmlns:a16="http://schemas.microsoft.com/office/drawing/2014/main" id="{CF24ABA8-7D5F-8880-FFB4-6FC05CCB590E}"/>
                </a:ext>
              </a:extLst>
            </p:cNvPr>
            <p:cNvSpPr/>
            <p:nvPr/>
          </p:nvSpPr>
          <p:spPr bwMode="auto">
            <a:xfrm>
              <a:off x="9925734" y="1741440"/>
              <a:ext cx="554432" cy="24386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charset="0"/>
                </a:rPr>
                <a:t>*</a:t>
              </a:r>
              <a:endParaRPr kumimoji="0" lang="en-CH" sz="1800" b="0" i="0" u="none" strike="noStrike" kern="0" cap="none" spc="0" normalizeH="0" baseline="0" noProof="0" dirty="0">
                <a:ln>
                  <a:noFill/>
                </a:ln>
                <a:solidFill>
                  <a:srgbClr val="000000"/>
                </a:solidFill>
                <a:effectLst/>
                <a:uLnTx/>
                <a:uFillTx/>
                <a:latin typeface="Arial" charset="0"/>
              </a:endParaRPr>
            </a:p>
          </p:txBody>
        </p:sp>
        <p:sp>
          <p:nvSpPr>
            <p:cNvPr id="44" name="TextBox 43">
              <a:extLst>
                <a:ext uri="{FF2B5EF4-FFF2-40B4-BE49-F238E27FC236}">
                  <a16:creationId xmlns:a16="http://schemas.microsoft.com/office/drawing/2014/main" id="{5D4B0B8F-331E-1A49-7B03-459DA09CEEF0}"/>
                </a:ext>
              </a:extLst>
            </p:cNvPr>
            <p:cNvSpPr txBox="1"/>
            <p:nvPr/>
          </p:nvSpPr>
          <p:spPr>
            <a:xfrm>
              <a:off x="9536790" y="1660158"/>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y</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grpSp>
      <p:grpSp>
        <p:nvGrpSpPr>
          <p:cNvPr id="45" name="Group 44">
            <a:extLst>
              <a:ext uri="{FF2B5EF4-FFF2-40B4-BE49-F238E27FC236}">
                <a16:creationId xmlns:a16="http://schemas.microsoft.com/office/drawing/2014/main" id="{71E8EDFA-B7FA-FA87-1EE8-AB49BE483F1E}"/>
              </a:ext>
            </a:extLst>
          </p:cNvPr>
          <p:cNvGrpSpPr/>
          <p:nvPr/>
        </p:nvGrpSpPr>
        <p:grpSpPr>
          <a:xfrm>
            <a:off x="3819087" y="1661078"/>
            <a:ext cx="2232248" cy="1008113"/>
            <a:chOff x="9480376" y="1196751"/>
            <a:chExt cx="2232248" cy="1008113"/>
          </a:xfrm>
        </p:grpSpPr>
        <p:sp>
          <p:nvSpPr>
            <p:cNvPr id="46" name="Rectangle 45">
              <a:extLst>
                <a:ext uri="{FF2B5EF4-FFF2-40B4-BE49-F238E27FC236}">
                  <a16:creationId xmlns:a16="http://schemas.microsoft.com/office/drawing/2014/main" id="{3D5F4F9D-1C42-054B-7CD4-0C42A5EFF42B}"/>
                </a:ext>
              </a:extLst>
            </p:cNvPr>
            <p:cNvSpPr/>
            <p:nvPr/>
          </p:nvSpPr>
          <p:spPr bwMode="auto">
            <a:xfrm>
              <a:off x="9480376" y="1196751"/>
              <a:ext cx="2232248" cy="1008113"/>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rial" charset="0"/>
              </a:endParaRPr>
            </a:p>
          </p:txBody>
        </p:sp>
        <p:sp>
          <p:nvSpPr>
            <p:cNvPr id="47" name="Rectangle 46">
              <a:extLst>
                <a:ext uri="{FF2B5EF4-FFF2-40B4-BE49-F238E27FC236}">
                  <a16:creationId xmlns:a16="http://schemas.microsoft.com/office/drawing/2014/main" id="{EC155A37-0E6A-EC8E-C9BF-B3943178F69D}"/>
                </a:ext>
              </a:extLst>
            </p:cNvPr>
            <p:cNvSpPr/>
            <p:nvPr/>
          </p:nvSpPr>
          <p:spPr bwMode="auto">
            <a:xfrm>
              <a:off x="10925763" y="1344861"/>
              <a:ext cx="629302" cy="715987"/>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48" name="Rectangle 47">
              <a:extLst>
                <a:ext uri="{FF2B5EF4-FFF2-40B4-BE49-F238E27FC236}">
                  <a16:creationId xmlns:a16="http://schemas.microsoft.com/office/drawing/2014/main" id="{28392570-F2FA-B61F-D338-B87156B7D31B}"/>
                </a:ext>
              </a:extLst>
            </p:cNvPr>
            <p:cNvSpPr/>
            <p:nvPr/>
          </p:nvSpPr>
          <p:spPr bwMode="auto">
            <a:xfrm>
              <a:off x="10925763" y="155679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17</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49" name="Rectangle 48">
              <a:extLst>
                <a:ext uri="{FF2B5EF4-FFF2-40B4-BE49-F238E27FC236}">
                  <a16:creationId xmlns:a16="http://schemas.microsoft.com/office/drawing/2014/main" id="{AB83F78A-2722-C53E-7786-D16BA4420680}"/>
                </a:ext>
              </a:extLst>
            </p:cNvPr>
            <p:cNvSpPr/>
            <p:nvPr/>
          </p:nvSpPr>
          <p:spPr bwMode="auto">
            <a:xfrm>
              <a:off x="9923844" y="1340770"/>
              <a:ext cx="556322" cy="72007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50" name="Rectangle 49">
              <a:extLst>
                <a:ext uri="{FF2B5EF4-FFF2-40B4-BE49-F238E27FC236}">
                  <a16:creationId xmlns:a16="http://schemas.microsoft.com/office/drawing/2014/main" id="{2522C58D-C103-7BB5-47E5-538311842D96}"/>
                </a:ext>
              </a:extLst>
            </p:cNvPr>
            <p:cNvSpPr/>
            <p:nvPr/>
          </p:nvSpPr>
          <p:spPr bwMode="auto">
            <a:xfrm>
              <a:off x="9923844" y="1412776"/>
              <a:ext cx="556322" cy="24386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charset="0"/>
                </a:rPr>
                <a:t>*</a:t>
              </a:r>
              <a:endParaRPr kumimoji="0" lang="en-CH" sz="1800" b="0" i="0" u="none" strike="noStrike" kern="0" cap="none" spc="0" normalizeH="0" baseline="0" noProof="0" dirty="0">
                <a:ln>
                  <a:noFill/>
                </a:ln>
                <a:solidFill>
                  <a:srgbClr val="000000"/>
                </a:solidFill>
                <a:effectLst/>
                <a:uLnTx/>
                <a:uFillTx/>
                <a:latin typeface="Arial" charset="0"/>
              </a:endParaRPr>
            </a:p>
          </p:txBody>
        </p:sp>
        <p:sp>
          <p:nvSpPr>
            <p:cNvPr id="51" name="TextBox 50">
              <a:extLst>
                <a:ext uri="{FF2B5EF4-FFF2-40B4-BE49-F238E27FC236}">
                  <a16:creationId xmlns:a16="http://schemas.microsoft.com/office/drawing/2014/main" id="{B6BC15AA-EC2B-1935-3176-FE36D02E285E}"/>
                </a:ext>
              </a:extLst>
            </p:cNvPr>
            <p:cNvSpPr txBox="1"/>
            <p:nvPr/>
          </p:nvSpPr>
          <p:spPr>
            <a:xfrm>
              <a:off x="9536790" y="1331477"/>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x</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cxnSp>
          <p:nvCxnSpPr>
            <p:cNvPr id="52" name="Straight Arrow Connector 51">
              <a:extLst>
                <a:ext uri="{FF2B5EF4-FFF2-40B4-BE49-F238E27FC236}">
                  <a16:creationId xmlns:a16="http://schemas.microsoft.com/office/drawing/2014/main" id="{4711B961-8E06-6A9B-3D77-7D0C3B060526}"/>
                </a:ext>
              </a:extLst>
            </p:cNvPr>
            <p:cNvCxnSpPr>
              <a:cxnSpLocks/>
              <a:stCxn id="50" idx="3"/>
              <a:endCxn id="48" idx="1"/>
            </p:cNvCxnSpPr>
            <p:nvPr/>
          </p:nvCxnSpPr>
          <p:spPr bwMode="auto">
            <a:xfrm>
              <a:off x="10480166" y="1534706"/>
              <a:ext cx="445597" cy="202106"/>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grpSp>
      <p:grpSp>
        <p:nvGrpSpPr>
          <p:cNvPr id="53" name="Group 52">
            <a:extLst>
              <a:ext uri="{FF2B5EF4-FFF2-40B4-BE49-F238E27FC236}">
                <a16:creationId xmlns:a16="http://schemas.microsoft.com/office/drawing/2014/main" id="{CCCE47FD-BA2B-DE64-027A-0760754736E0}"/>
              </a:ext>
            </a:extLst>
          </p:cNvPr>
          <p:cNvGrpSpPr/>
          <p:nvPr/>
        </p:nvGrpSpPr>
        <p:grpSpPr>
          <a:xfrm>
            <a:off x="3819087" y="4181357"/>
            <a:ext cx="2232248" cy="1008113"/>
            <a:chOff x="9480376" y="1196751"/>
            <a:chExt cx="2232248" cy="1008113"/>
          </a:xfrm>
        </p:grpSpPr>
        <p:sp>
          <p:nvSpPr>
            <p:cNvPr id="54" name="Rectangle 53">
              <a:extLst>
                <a:ext uri="{FF2B5EF4-FFF2-40B4-BE49-F238E27FC236}">
                  <a16:creationId xmlns:a16="http://schemas.microsoft.com/office/drawing/2014/main" id="{0ECB4DC4-F54E-F87C-005C-A169F486F810}"/>
                </a:ext>
              </a:extLst>
            </p:cNvPr>
            <p:cNvSpPr/>
            <p:nvPr/>
          </p:nvSpPr>
          <p:spPr bwMode="auto">
            <a:xfrm>
              <a:off x="9480376" y="1196751"/>
              <a:ext cx="2232248" cy="1008113"/>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rial" charset="0"/>
              </a:endParaRPr>
            </a:p>
          </p:txBody>
        </p:sp>
        <p:sp>
          <p:nvSpPr>
            <p:cNvPr id="55" name="Rectangle 54">
              <a:extLst>
                <a:ext uri="{FF2B5EF4-FFF2-40B4-BE49-F238E27FC236}">
                  <a16:creationId xmlns:a16="http://schemas.microsoft.com/office/drawing/2014/main" id="{385E384D-04EB-9153-1CF8-B58BADF0A082}"/>
                </a:ext>
              </a:extLst>
            </p:cNvPr>
            <p:cNvSpPr/>
            <p:nvPr/>
          </p:nvSpPr>
          <p:spPr bwMode="auto">
            <a:xfrm>
              <a:off x="10925763" y="1344861"/>
              <a:ext cx="629302" cy="715987"/>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56" name="Rectangle 55">
              <a:extLst>
                <a:ext uri="{FF2B5EF4-FFF2-40B4-BE49-F238E27FC236}">
                  <a16:creationId xmlns:a16="http://schemas.microsoft.com/office/drawing/2014/main" id="{5AD52D5B-A279-C0C6-6D60-45D81B7157C7}"/>
                </a:ext>
              </a:extLst>
            </p:cNvPr>
            <p:cNvSpPr/>
            <p:nvPr/>
          </p:nvSpPr>
          <p:spPr bwMode="auto">
            <a:xfrm>
              <a:off x="10925763" y="1556792"/>
              <a:ext cx="629302"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57" name="Rectangle 56">
              <a:extLst>
                <a:ext uri="{FF2B5EF4-FFF2-40B4-BE49-F238E27FC236}">
                  <a16:creationId xmlns:a16="http://schemas.microsoft.com/office/drawing/2014/main" id="{AE4AFC1F-78A8-F402-138A-3F4407597041}"/>
                </a:ext>
              </a:extLst>
            </p:cNvPr>
            <p:cNvSpPr/>
            <p:nvPr/>
          </p:nvSpPr>
          <p:spPr bwMode="auto">
            <a:xfrm>
              <a:off x="9923844" y="1340770"/>
              <a:ext cx="556322" cy="72007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58" name="Rectangle 57">
              <a:extLst>
                <a:ext uri="{FF2B5EF4-FFF2-40B4-BE49-F238E27FC236}">
                  <a16:creationId xmlns:a16="http://schemas.microsoft.com/office/drawing/2014/main" id="{53547BA4-8717-6968-AC70-DE85CC051CA6}"/>
                </a:ext>
              </a:extLst>
            </p:cNvPr>
            <p:cNvSpPr/>
            <p:nvPr/>
          </p:nvSpPr>
          <p:spPr bwMode="auto">
            <a:xfrm>
              <a:off x="9923844" y="1412776"/>
              <a:ext cx="556322" cy="243860"/>
            </a:xfrm>
            <a:prstGeom prst="rect">
              <a:avLst/>
            </a:prstGeom>
            <a:solidFill>
              <a:srgbClr val="FFFFFF">
                <a:lumMod val="75000"/>
              </a:srgbClr>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err="1">
                  <a:ln>
                    <a:noFill/>
                  </a:ln>
                  <a:solidFill>
                    <a:srgbClr val="000000"/>
                  </a:solidFill>
                  <a:effectLst/>
                  <a:uLnTx/>
                  <a:uFillTx/>
                  <a:latin typeface="Consolas" panose="020B0609020204030204" pitchFamily="49" charset="0"/>
                </a:rPr>
                <a:t>mvd</a:t>
              </a:r>
              <a:endParaRPr kumimoji="0" lang="en-CH" sz="14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59" name="TextBox 58">
              <a:extLst>
                <a:ext uri="{FF2B5EF4-FFF2-40B4-BE49-F238E27FC236}">
                  <a16:creationId xmlns:a16="http://schemas.microsoft.com/office/drawing/2014/main" id="{EB0FE889-9A82-018F-60A2-16E4D29CA0E0}"/>
                </a:ext>
              </a:extLst>
            </p:cNvPr>
            <p:cNvSpPr txBox="1"/>
            <p:nvPr/>
          </p:nvSpPr>
          <p:spPr>
            <a:xfrm>
              <a:off x="9536790" y="1331477"/>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x</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cxnSp>
          <p:nvCxnSpPr>
            <p:cNvPr id="60" name="Straight Arrow Connector 59">
              <a:extLst>
                <a:ext uri="{FF2B5EF4-FFF2-40B4-BE49-F238E27FC236}">
                  <a16:creationId xmlns:a16="http://schemas.microsoft.com/office/drawing/2014/main" id="{C8FF6C30-8267-2D5B-A153-89AE70200472}"/>
                </a:ext>
              </a:extLst>
            </p:cNvPr>
            <p:cNvCxnSpPr>
              <a:cxnSpLocks/>
              <a:stCxn id="61" idx="3"/>
              <a:endCxn id="56" idx="1"/>
            </p:cNvCxnSpPr>
            <p:nvPr/>
          </p:nvCxnSpPr>
          <p:spPr bwMode="auto">
            <a:xfrm flipV="1">
              <a:off x="10480166" y="1736812"/>
              <a:ext cx="445597" cy="126558"/>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61" name="Rectangle 60">
              <a:extLst>
                <a:ext uri="{FF2B5EF4-FFF2-40B4-BE49-F238E27FC236}">
                  <a16:creationId xmlns:a16="http://schemas.microsoft.com/office/drawing/2014/main" id="{F8B21429-46AC-F85A-E921-AD8A7E552B9F}"/>
                </a:ext>
              </a:extLst>
            </p:cNvPr>
            <p:cNvSpPr/>
            <p:nvPr/>
          </p:nvSpPr>
          <p:spPr bwMode="auto">
            <a:xfrm>
              <a:off x="9925734" y="1741440"/>
              <a:ext cx="554432" cy="24386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Arial" charset="0"/>
                </a:rPr>
                <a:t>*</a:t>
              </a:r>
              <a:endParaRPr kumimoji="0" lang="en-CH" sz="1800" b="0" i="0" u="none" strike="noStrike" kern="0" cap="none" spc="0" normalizeH="0" baseline="0" noProof="0" dirty="0">
                <a:ln>
                  <a:noFill/>
                </a:ln>
                <a:solidFill>
                  <a:srgbClr val="000000"/>
                </a:solidFill>
                <a:effectLst/>
                <a:uLnTx/>
                <a:uFillTx/>
                <a:latin typeface="Arial" charset="0"/>
              </a:endParaRPr>
            </a:p>
          </p:txBody>
        </p:sp>
        <p:sp>
          <p:nvSpPr>
            <p:cNvPr id="62" name="TextBox 61">
              <a:extLst>
                <a:ext uri="{FF2B5EF4-FFF2-40B4-BE49-F238E27FC236}">
                  <a16:creationId xmlns:a16="http://schemas.microsoft.com/office/drawing/2014/main" id="{09BF12D6-13D7-24FA-392A-B95D807D55E6}"/>
                </a:ext>
              </a:extLst>
            </p:cNvPr>
            <p:cNvSpPr txBox="1"/>
            <p:nvPr/>
          </p:nvSpPr>
          <p:spPr>
            <a:xfrm>
              <a:off x="9536790" y="1660158"/>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y</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grpSp>
      <p:grpSp>
        <p:nvGrpSpPr>
          <p:cNvPr id="63" name="Group 62">
            <a:extLst>
              <a:ext uri="{FF2B5EF4-FFF2-40B4-BE49-F238E27FC236}">
                <a16:creationId xmlns:a16="http://schemas.microsoft.com/office/drawing/2014/main" id="{9CD2D6E7-CFDD-B601-D910-7617D84FCFE4}"/>
              </a:ext>
            </a:extLst>
          </p:cNvPr>
          <p:cNvGrpSpPr/>
          <p:nvPr/>
        </p:nvGrpSpPr>
        <p:grpSpPr>
          <a:xfrm>
            <a:off x="3819087" y="5405492"/>
            <a:ext cx="2232248" cy="1008113"/>
            <a:chOff x="9480376" y="1196751"/>
            <a:chExt cx="2232248" cy="1008113"/>
          </a:xfrm>
        </p:grpSpPr>
        <p:sp>
          <p:nvSpPr>
            <p:cNvPr id="64" name="Rectangle 63">
              <a:extLst>
                <a:ext uri="{FF2B5EF4-FFF2-40B4-BE49-F238E27FC236}">
                  <a16:creationId xmlns:a16="http://schemas.microsoft.com/office/drawing/2014/main" id="{1F893EFE-E747-377D-E19F-444C03317AF3}"/>
                </a:ext>
              </a:extLst>
            </p:cNvPr>
            <p:cNvSpPr/>
            <p:nvPr/>
          </p:nvSpPr>
          <p:spPr bwMode="auto">
            <a:xfrm>
              <a:off x="9480376" y="1196751"/>
              <a:ext cx="2232248" cy="1008113"/>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dirty="0">
                <a:ln>
                  <a:noFill/>
                </a:ln>
                <a:solidFill>
                  <a:srgbClr val="000000"/>
                </a:solidFill>
                <a:effectLst/>
                <a:uLnTx/>
                <a:uFillTx/>
                <a:latin typeface="Arial" charset="0"/>
              </a:endParaRPr>
            </a:p>
          </p:txBody>
        </p:sp>
        <p:sp>
          <p:nvSpPr>
            <p:cNvPr id="65" name="Rectangle 64">
              <a:extLst>
                <a:ext uri="{FF2B5EF4-FFF2-40B4-BE49-F238E27FC236}">
                  <a16:creationId xmlns:a16="http://schemas.microsoft.com/office/drawing/2014/main" id="{7E4BC460-124A-D5E7-EED1-089EF1C2B88A}"/>
                </a:ext>
              </a:extLst>
            </p:cNvPr>
            <p:cNvSpPr/>
            <p:nvPr/>
          </p:nvSpPr>
          <p:spPr bwMode="auto">
            <a:xfrm>
              <a:off x="10925763" y="1344861"/>
              <a:ext cx="629302" cy="715987"/>
            </a:xfrm>
            <a:prstGeom prst="rect">
              <a:avLst/>
            </a:prstGeom>
            <a:solidFill>
              <a:srgbClr val="FF8534"/>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66" name="Rectangle 65">
              <a:extLst>
                <a:ext uri="{FF2B5EF4-FFF2-40B4-BE49-F238E27FC236}">
                  <a16:creationId xmlns:a16="http://schemas.microsoft.com/office/drawing/2014/main" id="{607DD291-B18B-2F61-7A96-30A46EB848FD}"/>
                </a:ext>
              </a:extLst>
            </p:cNvPr>
            <p:cNvSpPr/>
            <p:nvPr/>
          </p:nvSpPr>
          <p:spPr bwMode="auto">
            <a:xfrm>
              <a:off x="9923844" y="1340770"/>
              <a:ext cx="556322" cy="72007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67" name="Rectangle 66">
              <a:extLst>
                <a:ext uri="{FF2B5EF4-FFF2-40B4-BE49-F238E27FC236}">
                  <a16:creationId xmlns:a16="http://schemas.microsoft.com/office/drawing/2014/main" id="{ED867D37-E7E8-0CF7-B220-8680ABF63D72}"/>
                </a:ext>
              </a:extLst>
            </p:cNvPr>
            <p:cNvSpPr/>
            <p:nvPr/>
          </p:nvSpPr>
          <p:spPr bwMode="auto">
            <a:xfrm>
              <a:off x="9923844" y="1412776"/>
              <a:ext cx="556322" cy="243860"/>
            </a:xfrm>
            <a:prstGeom prst="rect">
              <a:avLst/>
            </a:prstGeom>
            <a:solidFill>
              <a:srgbClr val="FFFFFF">
                <a:lumMod val="75000"/>
              </a:srgbClr>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err="1">
                  <a:ln>
                    <a:noFill/>
                  </a:ln>
                  <a:solidFill>
                    <a:srgbClr val="000000"/>
                  </a:solidFill>
                  <a:effectLst/>
                  <a:uLnTx/>
                  <a:uFillTx/>
                  <a:latin typeface="Consolas" panose="020B0609020204030204" pitchFamily="49" charset="0"/>
                </a:rPr>
                <a:t>mvd</a:t>
              </a:r>
              <a:endParaRPr kumimoji="0" lang="en-CH" sz="14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68" name="TextBox 67">
              <a:extLst>
                <a:ext uri="{FF2B5EF4-FFF2-40B4-BE49-F238E27FC236}">
                  <a16:creationId xmlns:a16="http://schemas.microsoft.com/office/drawing/2014/main" id="{D0E83681-A3E0-6D5F-B568-EEDD495B7482}"/>
                </a:ext>
              </a:extLst>
            </p:cNvPr>
            <p:cNvSpPr txBox="1"/>
            <p:nvPr/>
          </p:nvSpPr>
          <p:spPr>
            <a:xfrm>
              <a:off x="9536790" y="1331477"/>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x</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69" name="Rectangle 68">
              <a:extLst>
                <a:ext uri="{FF2B5EF4-FFF2-40B4-BE49-F238E27FC236}">
                  <a16:creationId xmlns:a16="http://schemas.microsoft.com/office/drawing/2014/main" id="{4A8359F6-B0AD-5339-544F-DE1534F68F74}"/>
                </a:ext>
              </a:extLst>
            </p:cNvPr>
            <p:cNvSpPr/>
            <p:nvPr/>
          </p:nvSpPr>
          <p:spPr bwMode="auto">
            <a:xfrm>
              <a:off x="9925734" y="1741440"/>
              <a:ext cx="554432" cy="243860"/>
            </a:xfrm>
            <a:prstGeom prst="rect">
              <a:avLst/>
            </a:prstGeom>
            <a:solidFill>
              <a:srgbClr val="FFFFFF">
                <a:lumMod val="75000"/>
              </a:srgbClr>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dirty="0" err="1">
                  <a:ln>
                    <a:noFill/>
                  </a:ln>
                  <a:solidFill>
                    <a:srgbClr val="000000"/>
                  </a:solidFill>
                  <a:effectLst/>
                  <a:uLnTx/>
                  <a:uFillTx/>
                  <a:latin typeface="Consolas" panose="020B0609020204030204" pitchFamily="49" charset="0"/>
                </a:rPr>
                <a:t>drp</a:t>
              </a:r>
              <a:endParaRPr kumimoji="0" lang="en-CH" sz="14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70" name="TextBox 69">
              <a:extLst>
                <a:ext uri="{FF2B5EF4-FFF2-40B4-BE49-F238E27FC236}">
                  <a16:creationId xmlns:a16="http://schemas.microsoft.com/office/drawing/2014/main" id="{E34E97D5-6A23-6F23-EAE7-BA850BFF879E}"/>
                </a:ext>
              </a:extLst>
            </p:cNvPr>
            <p:cNvSpPr txBox="1"/>
            <p:nvPr/>
          </p:nvSpPr>
          <p:spPr>
            <a:xfrm>
              <a:off x="9536790" y="1660158"/>
              <a:ext cx="311304" cy="369332"/>
            </a:xfrm>
            <a:prstGeom prst="rect">
              <a:avLst/>
            </a:prstGeom>
            <a:noFill/>
          </p:spPr>
          <p:txBody>
            <a:bodyPr wrap="none" rtlCol="0">
              <a:spAutoFit/>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y</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grpSp>
      <p:sp>
        <p:nvSpPr>
          <p:cNvPr id="71" name="TextBox 70">
            <a:extLst>
              <a:ext uri="{FF2B5EF4-FFF2-40B4-BE49-F238E27FC236}">
                <a16:creationId xmlns:a16="http://schemas.microsoft.com/office/drawing/2014/main" id="{8C002C70-9323-36A7-57D0-21F27E367802}"/>
              </a:ext>
            </a:extLst>
          </p:cNvPr>
          <p:cNvSpPr txBox="1"/>
          <p:nvPr/>
        </p:nvSpPr>
        <p:spPr>
          <a:xfrm>
            <a:off x="6564052" y="1270474"/>
            <a:ext cx="5323148" cy="2800767"/>
          </a:xfrm>
          <a:prstGeom prst="rect">
            <a:avLst/>
          </a:prstGeom>
          <a:noFill/>
        </p:spPr>
        <p:txBody>
          <a:bodyPr wrap="square" rtlCol="0">
            <a:spAutoFit/>
          </a:bodyPr>
          <a:lstStyle/>
          <a:p>
            <a:pPr defTabSz="914400" fontAlgn="base">
              <a:spcBef>
                <a:spcPct val="0"/>
              </a:spcBef>
              <a:spcAft>
                <a:spcPct val="0"/>
              </a:spcAft>
              <a:defRPr/>
            </a:pPr>
            <a:r>
              <a:rPr lang="en-US" sz="2400" dirty="0">
                <a:solidFill>
                  <a:srgbClr val="000000"/>
                </a:solidFill>
              </a:rPr>
              <a:t>Operations that move</a:t>
            </a:r>
          </a:p>
          <a:p>
            <a:pPr marL="342900" indent="-342900" defTabSz="914400" fontAlgn="base">
              <a:spcBef>
                <a:spcPct val="0"/>
              </a:spcBef>
              <a:spcAft>
                <a:spcPct val="0"/>
              </a:spcAft>
              <a:buFont typeface="Wingdings" panose="05000000000000000000" pitchFamily="2" charset="2"/>
              <a:buChar char="§"/>
              <a:defRPr/>
            </a:pPr>
            <a:endParaRPr lang="en-US" sz="10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r>
              <a:rPr lang="en-US" sz="2000" dirty="0">
                <a:solidFill>
                  <a:srgbClr val="000000"/>
                </a:solidFill>
              </a:rPr>
              <a:t>assignments</a:t>
            </a:r>
          </a:p>
          <a:p>
            <a:pPr marL="342900" indent="-342900" defTabSz="914400" fontAlgn="base">
              <a:spcBef>
                <a:spcPct val="0"/>
              </a:spcBef>
              <a:spcAft>
                <a:spcPct val="0"/>
              </a:spcAft>
              <a:buFont typeface="Wingdings" panose="05000000000000000000" pitchFamily="2" charset="2"/>
              <a:buChar char="§"/>
              <a:defRPr/>
            </a:pPr>
            <a:endParaRPr lang="en-US" sz="20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endParaRPr lang="en-US" sz="10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r>
              <a:rPr lang="en-US" sz="2000" dirty="0">
                <a:solidFill>
                  <a:srgbClr val="000000"/>
                </a:solidFill>
              </a:rPr>
              <a:t>passing values to a function</a:t>
            </a:r>
          </a:p>
          <a:p>
            <a:pPr marL="342900" indent="-342900" defTabSz="914400" fontAlgn="base">
              <a:spcBef>
                <a:spcPct val="0"/>
              </a:spcBef>
              <a:spcAft>
                <a:spcPct val="0"/>
              </a:spcAft>
              <a:buFont typeface="Wingdings" panose="05000000000000000000" pitchFamily="2" charset="2"/>
              <a:buChar char="§"/>
              <a:defRPr/>
            </a:pPr>
            <a:endParaRPr lang="en-US" sz="20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endParaRPr lang="en-US" sz="20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endParaRPr lang="en-US" sz="1200" dirty="0">
              <a:solidFill>
                <a:srgbClr val="000000"/>
              </a:solidFill>
            </a:endParaRPr>
          </a:p>
          <a:p>
            <a:pPr marL="342900" indent="-342900" defTabSz="914400" fontAlgn="base">
              <a:spcBef>
                <a:spcPct val="0"/>
              </a:spcBef>
              <a:spcAft>
                <a:spcPct val="0"/>
              </a:spcAft>
              <a:buFont typeface="Wingdings" panose="05000000000000000000" pitchFamily="2" charset="2"/>
              <a:buChar char="§"/>
              <a:defRPr/>
            </a:pPr>
            <a:r>
              <a:rPr lang="en-US" sz="2000" dirty="0">
                <a:solidFill>
                  <a:srgbClr val="000000"/>
                </a:solidFill>
              </a:rPr>
              <a:t>returning values from a function</a:t>
            </a:r>
            <a:endParaRPr lang="en-CH" sz="2000" dirty="0">
              <a:solidFill>
                <a:srgbClr val="000000"/>
              </a:solidFill>
            </a:endParaRPr>
          </a:p>
        </p:txBody>
      </p:sp>
      <p:sp>
        <p:nvSpPr>
          <p:cNvPr id="72" name="Rectangle 71">
            <a:extLst>
              <a:ext uri="{FF2B5EF4-FFF2-40B4-BE49-F238E27FC236}">
                <a16:creationId xmlns:a16="http://schemas.microsoft.com/office/drawing/2014/main" id="{5A0DA98F-E5A6-1257-D7BD-2A236EBE291E}"/>
              </a:ext>
            </a:extLst>
          </p:cNvPr>
          <p:cNvSpPr/>
          <p:nvPr/>
        </p:nvSpPr>
        <p:spPr bwMode="auto">
          <a:xfrm>
            <a:off x="8832304" y="1947791"/>
            <a:ext cx="2752115" cy="36004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x = Box::new(17)</a:t>
            </a:r>
          </a:p>
        </p:txBody>
      </p:sp>
      <p:sp>
        <p:nvSpPr>
          <p:cNvPr id="73" name="Rectangle 72">
            <a:extLst>
              <a:ext uri="{FF2B5EF4-FFF2-40B4-BE49-F238E27FC236}">
                <a16:creationId xmlns:a16="http://schemas.microsoft.com/office/drawing/2014/main" id="{66EA29AE-0BFA-CC51-9ED6-6C89E949A6C4}"/>
              </a:ext>
            </a:extLst>
          </p:cNvPr>
          <p:cNvSpPr/>
          <p:nvPr/>
        </p:nvSpPr>
        <p:spPr bwMode="auto">
          <a:xfrm>
            <a:off x="7717829" y="3067133"/>
            <a:ext cx="3860334" cy="36004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foo(Person { age: 32, ... })</a:t>
            </a:r>
          </a:p>
        </p:txBody>
      </p:sp>
      <p:sp>
        <p:nvSpPr>
          <p:cNvPr id="74" name="Rectangle 73">
            <a:extLst>
              <a:ext uri="{FF2B5EF4-FFF2-40B4-BE49-F238E27FC236}">
                <a16:creationId xmlns:a16="http://schemas.microsoft.com/office/drawing/2014/main" id="{4C745B48-FE8F-6714-A1F0-A706632F3D33}"/>
              </a:ext>
            </a:extLst>
          </p:cNvPr>
          <p:cNvSpPr/>
          <p:nvPr/>
        </p:nvSpPr>
        <p:spPr bwMode="auto">
          <a:xfrm>
            <a:off x="7717829" y="4150793"/>
            <a:ext cx="3860334" cy="93610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bar(n: String) -&gt; Person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age: 32, name: 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226856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1">
                                            <p:txEl>
                                              <p:pRg st="2" end="2"/>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
                                            <p:txEl>
                                              <p:pRg st="5" end="5"/>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1">
                                            <p:txEl>
                                              <p:pRg st="9" end="9"/>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2" grpId="0" animBg="1"/>
      <p:bldP spid="73" grpId="0" animBg="1"/>
      <p:bldP spid="74"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D71D27BA-036D-6168-7592-B9FC8B17082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BC90E21-3114-8821-2C60-59F51F8A213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F1C5A71-33E4-AD87-4CFF-4A981A3367D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769A5534-53C6-B917-A27A-8F17A100ADC5}"/>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9B019035-F1E5-0FFC-A63F-EA42B0317D9B}"/>
              </a:ext>
            </a:extLst>
          </p:cNvPr>
          <p:cNvSpPr>
            <a:spLocks noGrp="1"/>
          </p:cNvSpPr>
          <p:nvPr>
            <p:ph type="title"/>
          </p:nvPr>
        </p:nvSpPr>
        <p:spPr>
          <a:xfrm>
            <a:off x="1257648" y="583066"/>
            <a:ext cx="9879148" cy="874258"/>
          </a:xfrm>
        </p:spPr>
        <p:txBody>
          <a:bodyPr>
            <a:normAutofit fontScale="90000"/>
          </a:bodyPr>
          <a:lstStyle/>
          <a:p>
            <a:r>
              <a:rPr lang="en-GB" b="0" i="0" u="none" strike="noStrike" dirty="0">
                <a:solidFill>
                  <a:srgbClr val="10171E"/>
                </a:solidFill>
                <a:effectLst/>
                <a:latin typeface="NOVA FLAT" panose="020C0504020404060204" pitchFamily="34" charset="77"/>
              </a:rPr>
              <a:t>Mental Models for understanding Ownership</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E5D08F38-A16D-694A-14AD-915D0090C3C6}"/>
              </a:ext>
            </a:extLst>
          </p:cNvPr>
          <p:cNvSpPr txBox="1">
            <a:spLocks/>
          </p:cNvSpPr>
          <p:nvPr/>
        </p:nvSpPr>
        <p:spPr>
          <a:xfrm>
            <a:off x="1257648" y="1561034"/>
            <a:ext cx="914862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Low-level model: </a:t>
            </a: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“what’s actually happening”</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Variables are places that hold possibly illegal bytes</a:t>
            </a:r>
          </a:p>
          <a:p>
            <a:pPr lvl="1">
              <a:defRPr/>
            </a:pPr>
            <a:r>
              <a:rPr lang="en-US" dirty="0">
                <a:solidFill>
                  <a:srgbClr val="10171E"/>
                </a:solidFill>
                <a:latin typeface="Tw Cen MT" panose="020B0602020104020603"/>
              </a:rPr>
              <a:t>Ownership rules guide how long a variable is accessible</a:t>
            </a: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lvl="1">
              <a:defRPr/>
            </a:pPr>
            <a:endParaRPr lang="en-US" dirty="0">
              <a:solidFill>
                <a:srgbClr val="10171E"/>
              </a:solidFill>
              <a:latin typeface="Tw Cen MT" panose="020B0602020104020603"/>
            </a:endParaRPr>
          </a:p>
          <a:p>
            <a:pPr>
              <a:defRPr/>
            </a:pPr>
            <a:r>
              <a:rPr kumimoji="0" lang="en-US" b="1" i="0" u="none" strike="noStrike" kern="1200" cap="none" spc="0" normalizeH="0" baseline="0" noProof="0" dirty="0">
                <a:ln>
                  <a:noFill/>
                </a:ln>
                <a:solidFill>
                  <a:srgbClr val="10171E"/>
                </a:solidFill>
                <a:effectLst/>
                <a:uLnTx/>
                <a:uFillTx/>
                <a:latin typeface="Tw Cen MT" panose="020B0602020104020603"/>
                <a:ea typeface="+mn-ea"/>
                <a:cs typeface="+mn-cs"/>
              </a:rPr>
              <a:t>High-level model: </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“how we can reason about ownership”</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A variables exists a</a:t>
            </a:r>
            <a:r>
              <a:rPr lang="en-US" dirty="0">
                <a:solidFill>
                  <a:srgbClr val="10171E"/>
                </a:solidFill>
                <a:latin typeface="Tw Cen MT" panose="020B0602020104020603"/>
              </a:rPr>
              <a:t>s long as there is a </a:t>
            </a:r>
            <a:r>
              <a:rPr lang="en-US" dirty="0">
                <a:solidFill>
                  <a:schemeClr val="bg2">
                    <a:lumMod val="60000"/>
                    <a:lumOff val="40000"/>
                  </a:schemeClr>
                </a:solidFill>
                <a:latin typeface="Tw Cen MT" panose="020B0602020104020603"/>
              </a:rPr>
              <a:t>capability flow</a:t>
            </a:r>
            <a:r>
              <a:rPr lang="en-US" dirty="0">
                <a:solidFill>
                  <a:srgbClr val="10171E"/>
                </a:solidFill>
                <a:latin typeface="Tw Cen MT" panose="020B0602020104020603"/>
              </a:rPr>
              <a:t> to it</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and parallel flows </a:t>
            </a:r>
            <a:r>
              <a:rPr lang="en-US" dirty="0">
                <a:solidFill>
                  <a:srgbClr val="10171E"/>
                </a:solidFill>
                <a:latin typeface="Tw Cen MT" panose="020B0602020104020603"/>
              </a:rPr>
              <a:t>do not </a:t>
            </a:r>
            <a:r>
              <a:rPr lang="en-US" dirty="0">
                <a:solidFill>
                  <a:schemeClr val="bg2">
                    <a:lumMod val="60000"/>
                    <a:lumOff val="40000"/>
                  </a:schemeClr>
                </a:solidFill>
                <a:latin typeface="Tw Cen MT" panose="020B0602020104020603"/>
              </a:rPr>
              <a:t>conflict</a:t>
            </a:r>
            <a:r>
              <a:rPr lang="en-US" dirty="0">
                <a:solidFill>
                  <a:srgbClr val="10171E"/>
                </a:solidFill>
                <a:latin typeface="Tw Cen MT" panose="020B0602020104020603"/>
              </a:rPr>
              <a:t> each other</a:t>
            </a: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lvl="1">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1200182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03DEAC7-0C06-B689-1531-630A00DABED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82F96DD-8088-89EC-30D2-32809DCD447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E4CF8ACF-920A-4FC9-53DA-BAC9E8EFD5C2}"/>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A4C07845-33C5-AFC4-A3A0-4F8C20DDD47D}"/>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23D005BB-A28B-7727-A528-AA2A1A1BA374}"/>
              </a:ext>
            </a:extLst>
          </p:cNvPr>
          <p:cNvSpPr>
            <a:spLocks noGrp="1"/>
          </p:cNvSpPr>
          <p:nvPr>
            <p:ph type="title"/>
          </p:nvPr>
        </p:nvSpPr>
        <p:spPr>
          <a:xfrm>
            <a:off x="1257648" y="583066"/>
            <a:ext cx="9879148" cy="874258"/>
          </a:xfrm>
        </p:spPr>
        <p:txBody>
          <a:bodyPr>
            <a:normAutofit/>
          </a:bodyPr>
          <a:lstStyle/>
          <a:p>
            <a:r>
              <a:rPr lang="en-GB" b="0" i="0" u="none" strike="noStrike" dirty="0">
                <a:solidFill>
                  <a:srgbClr val="10171E"/>
                </a:solidFill>
                <a:effectLst/>
                <a:latin typeface="NOVA FLAT" panose="020C0504020404060204" pitchFamily="34" charset="77"/>
              </a:rPr>
              <a:t>Capability Flows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F386EEA5-6180-40F3-578C-811C59D55BEA}"/>
              </a:ext>
            </a:extLst>
          </p:cNvPr>
          <p:cNvSpPr txBox="1">
            <a:spLocks/>
          </p:cNvSpPr>
          <p:nvPr/>
        </p:nvSpPr>
        <p:spPr>
          <a:xfrm>
            <a:off x="1257647" y="1501394"/>
            <a:ext cx="9879147" cy="420863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defRPr/>
            </a:pPr>
            <a:r>
              <a:rPr lang="en-US" dirty="0">
                <a:solidFill>
                  <a:srgbClr val="10171E"/>
                </a:solidFill>
                <a:latin typeface="Tw Cen MT" panose="020B0602020104020603"/>
              </a:rPr>
              <a:t>Idea: annotate programs with </a:t>
            </a:r>
            <a:r>
              <a:rPr lang="en-US" dirty="0">
                <a:solidFill>
                  <a:schemeClr val="bg2">
                    <a:lumMod val="60000"/>
                    <a:lumOff val="40000"/>
                  </a:schemeClr>
                </a:solidFill>
                <a:latin typeface="Tw Cen MT" panose="020B0602020104020603"/>
              </a:rPr>
              <a:t>flows</a:t>
            </a:r>
            <a:r>
              <a:rPr lang="en-US" dirty="0">
                <a:solidFill>
                  <a:schemeClr val="bg1"/>
                </a:solidFill>
                <a:latin typeface="Tw Cen MT" panose="020B0602020104020603"/>
              </a:rPr>
              <a:t> for each owner</a:t>
            </a:r>
            <a:endParaRPr lang="en-US" dirty="0">
              <a:solidFill>
                <a:schemeClr val="bg1"/>
              </a:solidFill>
            </a:endParaRPr>
          </a:p>
          <a:p>
            <a:pPr lvl="1">
              <a:lnSpc>
                <a:spcPct val="200000"/>
              </a:lnSpc>
              <a:defRPr/>
            </a:pPr>
            <a:r>
              <a:rPr lang="en-US" dirty="0">
                <a:solidFill>
                  <a:schemeClr val="bg2">
                    <a:lumMod val="60000"/>
                    <a:lumOff val="40000"/>
                  </a:schemeClr>
                </a:solidFill>
                <a:latin typeface="Tw Cen MT" panose="020B0602020104020603"/>
              </a:rPr>
              <a:t>Taking ownership </a:t>
            </a:r>
            <a:r>
              <a:rPr lang="en-US" dirty="0">
                <a:solidFill>
                  <a:schemeClr val="bg1"/>
                </a:solidFill>
                <a:latin typeface="Tw Cen MT" panose="020B0602020104020603"/>
              </a:rPr>
              <a:t>of a place starts</a:t>
            </a:r>
            <a:r>
              <a:rPr kumimoji="0" lang="en-US" i="0" u="none" strike="noStrike" kern="1200" cap="none" spc="0" normalizeH="0" baseline="0" noProof="0" dirty="0">
                <a:ln>
                  <a:noFill/>
                </a:ln>
                <a:solidFill>
                  <a:schemeClr val="bg1"/>
                </a:solidFill>
                <a:effectLst/>
                <a:uLnTx/>
                <a:uFillTx/>
                <a:latin typeface="Tw Cen MT" panose="020B0602020104020603"/>
                <a:ea typeface="+mn-ea"/>
                <a:cs typeface="+mn-cs"/>
              </a:rPr>
              <a:t> a new flow (color indicates the owner)</a:t>
            </a:r>
          </a:p>
          <a:p>
            <a:pPr lvl="1">
              <a:lnSpc>
                <a:spcPct val="200000"/>
              </a:lnSpc>
              <a:defRPr/>
            </a:pPr>
            <a:r>
              <a:rPr lang="en-US" dirty="0">
                <a:solidFill>
                  <a:schemeClr val="bg2">
                    <a:lumMod val="60000"/>
                    <a:lumOff val="40000"/>
                  </a:schemeClr>
                </a:solidFill>
                <a:latin typeface="Tw Cen MT" panose="020B0602020104020603"/>
              </a:rPr>
              <a:t>Moving </a:t>
            </a:r>
            <a:r>
              <a:rPr lang="en-US" dirty="0">
                <a:solidFill>
                  <a:schemeClr val="bg1"/>
                </a:solidFill>
                <a:latin typeface="Tw Cen MT" panose="020B0602020104020603"/>
                <a:sym typeface="Wingdings" panose="05000000000000000000" pitchFamily="2" charset="2"/>
              </a:rPr>
              <a:t>a place stops the flow</a:t>
            </a:r>
          </a:p>
          <a:p>
            <a:pPr lvl="1">
              <a:lnSpc>
                <a:spcPct val="200000"/>
              </a:lnSpc>
              <a:defRPr/>
            </a:pPr>
            <a:r>
              <a:rPr lang="en-US" dirty="0">
                <a:solidFill>
                  <a:schemeClr val="bg1"/>
                </a:solidFill>
                <a:latin typeface="Tw Cen MT" panose="020B0602020104020603"/>
                <a:sym typeface="Wingdings" panose="05000000000000000000" pitchFamily="2" charset="2"/>
              </a:rPr>
              <a:t>Accessing a place adds a flow from the last access to the current access</a:t>
            </a:r>
            <a:endParaRPr kumimoji="0" lang="en-US" i="0" u="none" strike="noStrike" kern="1200" cap="none" spc="0" normalizeH="0" baseline="0" noProof="0" dirty="0">
              <a:ln>
                <a:noFill/>
              </a:ln>
              <a:solidFill>
                <a:schemeClr val="bg1"/>
              </a:solidFill>
              <a:effectLst/>
              <a:uLnTx/>
              <a:uFillTx/>
              <a:latin typeface="Tw Cen MT" panose="020B0602020104020603"/>
              <a:ea typeface="+mn-ea"/>
              <a:cs typeface="+mn-cs"/>
            </a:endParaRPr>
          </a:p>
          <a:p>
            <a:pPr lvl="1">
              <a:lnSpc>
                <a:spcPct val="200000"/>
              </a:lnSpc>
              <a:defRPr/>
            </a:pPr>
            <a:r>
              <a:rPr kumimoji="0" lang="en-US" i="0" u="none" strike="noStrike" kern="1200" cap="none" spc="0" normalizeH="0" baseline="0" noProof="0" dirty="0">
                <a:ln>
                  <a:noFill/>
                </a:ln>
                <a:solidFill>
                  <a:schemeClr val="bg2">
                    <a:lumMod val="60000"/>
                    <a:lumOff val="40000"/>
                  </a:schemeClr>
                </a:solidFill>
                <a:effectLst/>
                <a:uLnTx/>
                <a:uFillTx/>
                <a:latin typeface="Tw Cen MT" panose="020B0602020104020603"/>
                <a:ea typeface="+mn-ea"/>
                <a:cs typeface="+mn-cs"/>
              </a:rPr>
              <a:t>mutable flow</a:t>
            </a:r>
            <a:r>
              <a:rPr kumimoji="0" lang="en-US" i="0" u="none" strike="noStrike" kern="1200" cap="none" spc="0" normalizeH="0" baseline="0" noProof="0" dirty="0">
                <a:ln>
                  <a:noFill/>
                </a:ln>
                <a:solidFill>
                  <a:schemeClr val="bg1"/>
                </a:solidFill>
                <a:effectLst/>
                <a:uLnTx/>
                <a:uFillTx/>
                <a:latin typeface="Tw Cen MT" panose="020B0602020104020603"/>
                <a:ea typeface="+mn-ea"/>
                <a:cs typeface="+mn-cs"/>
              </a:rPr>
              <a:t> for values that can be modified (keyword “mut”)</a:t>
            </a:r>
          </a:p>
          <a:p>
            <a:pPr lvl="1">
              <a:lnSpc>
                <a:spcPct val="200000"/>
              </a:lnSpc>
              <a:defRPr/>
            </a:pPr>
            <a:r>
              <a:rPr lang="en-US" dirty="0">
                <a:solidFill>
                  <a:schemeClr val="bg2">
                    <a:lumMod val="60000"/>
                    <a:lumOff val="40000"/>
                  </a:schemeClr>
                </a:solidFill>
                <a:latin typeface="Tw Cen MT" panose="020B0602020104020603"/>
              </a:rPr>
              <a:t>immutable flow</a:t>
            </a:r>
            <a:r>
              <a:rPr lang="en-US" dirty="0">
                <a:solidFill>
                  <a:schemeClr val="bg1"/>
                </a:solidFill>
                <a:latin typeface="Tw Cen MT" panose="020B0602020104020603"/>
              </a:rPr>
              <a:t> for values that cannot be modified</a:t>
            </a:r>
          </a:p>
        </p:txBody>
      </p:sp>
      <p:sp>
        <p:nvSpPr>
          <p:cNvPr id="2" name="Arrow: Down 1">
            <a:extLst>
              <a:ext uri="{FF2B5EF4-FFF2-40B4-BE49-F238E27FC236}">
                <a16:creationId xmlns:a16="http://schemas.microsoft.com/office/drawing/2014/main" id="{8BC6E430-E88B-BD7C-1B25-1EA6AC5A5D56}"/>
              </a:ext>
            </a:extLst>
          </p:cNvPr>
          <p:cNvSpPr/>
          <p:nvPr/>
        </p:nvSpPr>
        <p:spPr bwMode="auto">
          <a:xfrm>
            <a:off x="1765849" y="4289619"/>
            <a:ext cx="216024" cy="282608"/>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solidFill>
                  <a:srgbClr val="ABABFF"/>
                </a:solidFill>
              </a:ln>
              <a:solidFill>
                <a:srgbClr val="ABABFF"/>
              </a:solidFill>
              <a:effectLst/>
              <a:uLnTx/>
              <a:uFillTx/>
              <a:latin typeface="Arial" charset="0"/>
              <a:ea typeface="+mn-ea"/>
              <a:cs typeface="+mn-cs"/>
            </a:endParaRPr>
          </a:p>
        </p:txBody>
      </p:sp>
      <p:sp>
        <p:nvSpPr>
          <p:cNvPr id="5" name="Arrow: Down 4">
            <a:extLst>
              <a:ext uri="{FF2B5EF4-FFF2-40B4-BE49-F238E27FC236}">
                <a16:creationId xmlns:a16="http://schemas.microsoft.com/office/drawing/2014/main" id="{C83D7A0F-08A0-4336-877D-B44F016DF89D}"/>
              </a:ext>
            </a:extLst>
          </p:cNvPr>
          <p:cNvSpPr/>
          <p:nvPr/>
        </p:nvSpPr>
        <p:spPr bwMode="auto">
          <a:xfrm>
            <a:off x="1765849" y="4958844"/>
            <a:ext cx="216024" cy="282608"/>
          </a:xfrm>
          <a:prstGeom prst="downArrow">
            <a:avLst/>
          </a:prstGeom>
          <a:solidFill>
            <a:srgbClr val="ABABFF"/>
          </a:solidFill>
          <a:ln w="254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6" name="Isosceles Triangle 5">
            <a:extLst>
              <a:ext uri="{FF2B5EF4-FFF2-40B4-BE49-F238E27FC236}">
                <a16:creationId xmlns:a16="http://schemas.microsoft.com/office/drawing/2014/main" id="{642E54F1-E7C0-2DBE-9BC8-54B07A569C9D}"/>
              </a:ext>
            </a:extLst>
          </p:cNvPr>
          <p:cNvSpPr/>
          <p:nvPr/>
        </p:nvSpPr>
        <p:spPr bwMode="auto">
          <a:xfrm rot="5400000">
            <a:off x="1766277" y="228853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7" name="Isosceles Triangle 6">
            <a:extLst>
              <a:ext uri="{FF2B5EF4-FFF2-40B4-BE49-F238E27FC236}">
                <a16:creationId xmlns:a16="http://schemas.microsoft.com/office/drawing/2014/main" id="{7376CD68-A32E-A444-21FC-AE0265F0D36B}"/>
              </a:ext>
            </a:extLst>
          </p:cNvPr>
          <p:cNvSpPr/>
          <p:nvPr/>
        </p:nvSpPr>
        <p:spPr bwMode="auto">
          <a:xfrm rot="16200000">
            <a:off x="1746865" y="2967699"/>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Arrow: Down 7">
            <a:extLst>
              <a:ext uri="{FF2B5EF4-FFF2-40B4-BE49-F238E27FC236}">
                <a16:creationId xmlns:a16="http://schemas.microsoft.com/office/drawing/2014/main" id="{D5C3D4DD-B34F-69E1-021E-745DFE49D73D}"/>
              </a:ext>
            </a:extLst>
          </p:cNvPr>
          <p:cNvSpPr/>
          <p:nvPr/>
        </p:nvSpPr>
        <p:spPr bwMode="auto">
          <a:xfrm>
            <a:off x="1765849" y="3595539"/>
            <a:ext cx="216024" cy="282608"/>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solidFill>
                  <a:srgbClr val="ABABFF"/>
                </a:solidFill>
              </a:ln>
              <a:solidFill>
                <a:srgbClr val="ABABFF"/>
              </a:solidFill>
              <a:effectLst/>
              <a:uLnTx/>
              <a:uFillTx/>
              <a:latin typeface="Arial" charset="0"/>
              <a:ea typeface="+mn-ea"/>
              <a:cs typeface="+mn-cs"/>
            </a:endParaRPr>
          </a:p>
        </p:txBody>
      </p:sp>
    </p:spTree>
    <p:extLst>
      <p:ext uri="{BB962C8B-B14F-4D97-AF65-F5344CB8AC3E}">
        <p14:creationId xmlns:p14="http://schemas.microsoft.com/office/powerpoint/2010/main" val="323691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4C143224-F869-67F6-F9DF-038BEE48758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02EA063-4903-440C-7C49-72C03F43FCB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8F4BAD-6981-3451-9FE3-A10072C2FCC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1D12ED97-D05B-27C8-1DD4-C0E9273C142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CF05D08C-2740-0622-91A5-A552B3FD9F32}"/>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13133F00-83CB-416D-8508-1E504511285E}"/>
              </a:ext>
            </a:extLst>
          </p:cNvPr>
          <p:cNvSpPr/>
          <p:nvPr/>
        </p:nvSpPr>
        <p:spPr bwMode="auto">
          <a:xfrm>
            <a:off x="4268946" y="1799478"/>
            <a:ext cx="3672408" cy="316835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Box::new(17);</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z =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42;</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assert!</a:t>
            </a:r>
            <a:r>
              <a:rPr lang="en-GB" dirty="0">
                <a:solidFill>
                  <a:srgbClr val="000000"/>
                </a:solidFill>
                <a:latin typeface="Consolas" panose="020B0609020204030204" pitchFamily="49" charset="0"/>
                <a:cs typeface="Consolas" panose="020B0609020204030204" pitchFamily="49" charset="0"/>
              </a:rPr>
              <a:t>(*</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42);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4" name="Arrow: Down 3">
            <a:extLst>
              <a:ext uri="{FF2B5EF4-FFF2-40B4-BE49-F238E27FC236}">
                <a16:creationId xmlns:a16="http://schemas.microsoft.com/office/drawing/2014/main" id="{CDC6E7F2-1E0D-1D22-4A06-8676AAD72241}"/>
              </a:ext>
            </a:extLst>
          </p:cNvPr>
          <p:cNvSpPr/>
          <p:nvPr/>
        </p:nvSpPr>
        <p:spPr bwMode="auto">
          <a:xfrm rot="18849004">
            <a:off x="5845823" y="2351012"/>
            <a:ext cx="216024" cy="472447"/>
          </a:xfrm>
          <a:prstGeom prst="downArrow">
            <a:avLst/>
          </a:prstGeom>
          <a:solidFill>
            <a:srgbClr val="ABABFF"/>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5" name="Isosceles Triangle 4">
            <a:extLst>
              <a:ext uri="{FF2B5EF4-FFF2-40B4-BE49-F238E27FC236}">
                <a16:creationId xmlns:a16="http://schemas.microsoft.com/office/drawing/2014/main" id="{84A6837F-2AED-54FC-BB24-A8629B9B8C6C}"/>
              </a:ext>
            </a:extLst>
          </p:cNvPr>
          <p:cNvSpPr/>
          <p:nvPr/>
        </p:nvSpPr>
        <p:spPr bwMode="auto">
          <a:xfrm rot="16200000">
            <a:off x="6504159" y="2732377"/>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7" name="Isosceles Triangle 6">
            <a:extLst>
              <a:ext uri="{FF2B5EF4-FFF2-40B4-BE49-F238E27FC236}">
                <a16:creationId xmlns:a16="http://schemas.microsoft.com/office/drawing/2014/main" id="{BDDE296E-48A5-CD2C-7795-3D00458751E2}"/>
              </a:ext>
            </a:extLst>
          </p:cNvPr>
          <p:cNvSpPr/>
          <p:nvPr/>
        </p:nvSpPr>
        <p:spPr bwMode="auto">
          <a:xfrm rot="5400000">
            <a:off x="4348490" y="215127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2" name="Isosceles Triangle 11">
            <a:extLst>
              <a:ext uri="{FF2B5EF4-FFF2-40B4-BE49-F238E27FC236}">
                <a16:creationId xmlns:a16="http://schemas.microsoft.com/office/drawing/2014/main" id="{38679F95-BA54-741B-B99F-DB347EEB5F62}"/>
              </a:ext>
            </a:extLst>
          </p:cNvPr>
          <p:cNvSpPr/>
          <p:nvPr/>
        </p:nvSpPr>
        <p:spPr bwMode="auto">
          <a:xfrm rot="5400000">
            <a:off x="4348490" y="2720837"/>
            <a:ext cx="216024" cy="216879"/>
          </a:xfrm>
          <a:prstGeom prst="triangle">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6" name="Arrow: Down 15">
            <a:extLst>
              <a:ext uri="{FF2B5EF4-FFF2-40B4-BE49-F238E27FC236}">
                <a16:creationId xmlns:a16="http://schemas.microsoft.com/office/drawing/2014/main" id="{98DB214C-71EA-6A5F-8B98-2B88609741B4}"/>
              </a:ext>
            </a:extLst>
          </p:cNvPr>
          <p:cNvSpPr/>
          <p:nvPr/>
        </p:nvSpPr>
        <p:spPr bwMode="auto">
          <a:xfrm>
            <a:off x="4339998" y="3032076"/>
            <a:ext cx="216024" cy="920483"/>
          </a:xfrm>
          <a:prstGeom prst="downArrow">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7" name="Arrow: Down 16">
            <a:extLst>
              <a:ext uri="{FF2B5EF4-FFF2-40B4-BE49-F238E27FC236}">
                <a16:creationId xmlns:a16="http://schemas.microsoft.com/office/drawing/2014/main" id="{1F14D077-AD3B-1E0B-B918-EE47EDCC59AE}"/>
              </a:ext>
            </a:extLst>
          </p:cNvPr>
          <p:cNvSpPr/>
          <p:nvPr/>
        </p:nvSpPr>
        <p:spPr bwMode="auto">
          <a:xfrm>
            <a:off x="4348918" y="4019155"/>
            <a:ext cx="216024" cy="516628"/>
          </a:xfrm>
          <a:prstGeom prst="downArrow">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8" name="Isosceles Triangle 17">
            <a:extLst>
              <a:ext uri="{FF2B5EF4-FFF2-40B4-BE49-F238E27FC236}">
                <a16:creationId xmlns:a16="http://schemas.microsoft.com/office/drawing/2014/main" id="{9F58279D-8BF1-ECD6-F9A2-18A3992B8381}"/>
              </a:ext>
            </a:extLst>
          </p:cNvPr>
          <p:cNvSpPr/>
          <p:nvPr/>
        </p:nvSpPr>
        <p:spPr bwMode="auto">
          <a:xfrm rot="16200000">
            <a:off x="6984526" y="4381178"/>
            <a:ext cx="216024" cy="216879"/>
          </a:xfrm>
          <a:prstGeom prst="triangle">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9" name="Arrow: Down 18">
            <a:extLst>
              <a:ext uri="{FF2B5EF4-FFF2-40B4-BE49-F238E27FC236}">
                <a16:creationId xmlns:a16="http://schemas.microsoft.com/office/drawing/2014/main" id="{93C00269-7E3F-1FBB-A0C4-4FD60532D488}"/>
              </a:ext>
            </a:extLst>
          </p:cNvPr>
          <p:cNvSpPr/>
          <p:nvPr/>
        </p:nvSpPr>
        <p:spPr bwMode="auto">
          <a:xfrm rot="4326072">
            <a:off x="6084165" y="2714364"/>
            <a:ext cx="216024" cy="778140"/>
          </a:xfrm>
          <a:prstGeom prst="downArrow">
            <a:avLst/>
          </a:prstGeom>
          <a:solidFill>
            <a:srgbClr val="ABABFF"/>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20" name="Content Placeholder 4">
            <a:extLst>
              <a:ext uri="{FF2B5EF4-FFF2-40B4-BE49-F238E27FC236}">
                <a16:creationId xmlns:a16="http://schemas.microsoft.com/office/drawing/2014/main" id="{52D8A580-61D1-E025-8A49-7AD917F7F9CA}"/>
              </a:ext>
            </a:extLst>
          </p:cNvPr>
          <p:cNvSpPr txBox="1">
            <a:spLocks/>
          </p:cNvSpPr>
          <p:nvPr/>
        </p:nvSpPr>
        <p:spPr>
          <a:xfrm>
            <a:off x="4268946" y="5272402"/>
            <a:ext cx="3672408" cy="57677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defRPr/>
            </a:pPr>
            <a:r>
              <a:rPr lang="en-US" dirty="0">
                <a:solidFill>
                  <a:srgbClr val="10171E"/>
                </a:solidFill>
                <a:latin typeface="Tw Cen MT" panose="020B0602020104020603"/>
              </a:rPr>
              <a:t>There are two (mutable) flows</a:t>
            </a:r>
            <a:endParaRPr lang="en-US" dirty="0">
              <a:solidFill>
                <a:schemeClr val="bg1"/>
              </a:solidFill>
              <a:latin typeface="Tw Cen MT" panose="020B0602020104020603"/>
            </a:endParaRPr>
          </a:p>
        </p:txBody>
      </p:sp>
    </p:spTree>
    <p:extLst>
      <p:ext uri="{BB962C8B-B14F-4D97-AF65-F5344CB8AC3E}">
        <p14:creationId xmlns:p14="http://schemas.microsoft.com/office/powerpoint/2010/main" val="202100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12" grpId="0" animBg="1"/>
      <p:bldP spid="16" grpId="0" animBg="1"/>
      <p:bldP spid="17" grpId="0" animBg="1"/>
      <p:bldP spid="18" grpId="0" animBg="1"/>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AE7C7CC3-474E-C1BE-608C-42027DDFB22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D18BC2B-5E7D-C10A-1A53-CF80D7E90D3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29866E6C-EC29-75C2-99B4-0CC742A7DC8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F29E590F-4B1A-69E1-12B2-24C47AC5F074}"/>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D72DBBA3-8312-EA7C-B4FA-B9C5EC332681}"/>
              </a:ext>
            </a:extLst>
          </p:cNvPr>
          <p:cNvSpPr>
            <a:spLocks noGrp="1"/>
          </p:cNvSpPr>
          <p:nvPr>
            <p:ph type="title"/>
          </p:nvPr>
        </p:nvSpPr>
        <p:spPr>
          <a:xfrm>
            <a:off x="1257648" y="583066"/>
            <a:ext cx="9879148" cy="874258"/>
          </a:xfrm>
        </p:spPr>
        <p:txBody>
          <a:bodyPr>
            <a:normAutofit/>
          </a:bodyPr>
          <a:lstStyle/>
          <a:p>
            <a:r>
              <a:rPr lang="en-GB" b="0" i="0" u="none" strike="noStrike" dirty="0">
                <a:solidFill>
                  <a:srgbClr val="10171E"/>
                </a:solidFill>
                <a:effectLst/>
                <a:latin typeface="NOVA FLAT" panose="020C0504020404060204" pitchFamily="34" charset="77"/>
              </a:rPr>
              <a:t>Rust’s flow-sensitive Analysis for Ownership</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105B2C4C-6F22-36F6-04DB-E371F3EEEC15}"/>
              </a:ext>
            </a:extLst>
          </p:cNvPr>
          <p:cNvSpPr txBox="1">
            <a:spLocks/>
          </p:cNvSpPr>
          <p:nvPr/>
        </p:nvSpPr>
        <p:spPr>
          <a:xfrm>
            <a:off x="1257648" y="1561034"/>
            <a:ext cx="914862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defRPr/>
            </a:pPr>
            <a:endParaRPr lang="en-US" dirty="0">
              <a:solidFill>
                <a:schemeClr val="bg1"/>
              </a:solidFill>
              <a:latin typeface="Tw Cen MT" panose="020B0602020104020603"/>
            </a:endParaRPr>
          </a:p>
        </p:txBody>
      </p:sp>
      <p:sp>
        <p:nvSpPr>
          <p:cNvPr id="4" name="Content Placeholder 4">
            <a:extLst>
              <a:ext uri="{FF2B5EF4-FFF2-40B4-BE49-F238E27FC236}">
                <a16:creationId xmlns:a16="http://schemas.microsoft.com/office/drawing/2014/main" id="{C6269D34-4C75-E643-9364-2B5886CDE33B}"/>
              </a:ext>
            </a:extLst>
          </p:cNvPr>
          <p:cNvSpPr txBox="1">
            <a:spLocks/>
          </p:cNvSpPr>
          <p:nvPr/>
        </p:nvSpPr>
        <p:spPr>
          <a:xfrm>
            <a:off x="1257647" y="1561034"/>
            <a:ext cx="9879147"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nSpc>
                <a:spcPct val="200000"/>
              </a:lnSpc>
              <a:buNone/>
              <a:defRPr/>
            </a:pPr>
            <a:r>
              <a:rPr lang="en-US" dirty="0">
                <a:solidFill>
                  <a:schemeClr val="bg1"/>
                </a:solidFill>
                <a:latin typeface="Tw Cen MT" panose="020B0602020104020603"/>
              </a:rPr>
              <a:t>Checking ownership: check that all flows are </a:t>
            </a:r>
            <a:r>
              <a:rPr lang="en-US" dirty="0">
                <a:solidFill>
                  <a:srgbClr val="ABABFF"/>
                </a:solidFill>
                <a:latin typeface="Tw Cen MT" panose="020B0602020104020603"/>
              </a:rPr>
              <a:t>compatible</a:t>
            </a:r>
            <a:endParaRPr lang="en-US" dirty="0">
              <a:solidFill>
                <a:srgbClr val="10171E"/>
              </a:solidFill>
              <a:latin typeface="Tw Cen MT" panose="020B0602020104020603"/>
            </a:endParaRPr>
          </a:p>
          <a:p>
            <a:pPr marL="914400" lvl="1" indent="-457200">
              <a:lnSpc>
                <a:spcPct val="200000"/>
              </a:lnSpc>
              <a:buFont typeface="+mj-lt"/>
              <a:buAutoNum type="arabicPeriod"/>
              <a:defRPr/>
            </a:pPr>
            <a:r>
              <a:rPr lang="en-US" dirty="0">
                <a:solidFill>
                  <a:srgbClr val="ABABFF"/>
                </a:solidFill>
                <a:latin typeface="Tw Cen MT" panose="020B0602020104020603"/>
              </a:rPr>
              <a:t>No access after move: </a:t>
            </a:r>
            <a:r>
              <a:rPr lang="en-US" dirty="0">
                <a:solidFill>
                  <a:schemeClr val="bg1"/>
                </a:solidFill>
                <a:latin typeface="Tw Cen MT" panose="020B0602020104020603"/>
              </a:rPr>
              <a:t>no flow from an end-of-flow marker      to a place</a:t>
            </a:r>
          </a:p>
          <a:p>
            <a:pPr marL="914400" lvl="1" indent="-457200">
              <a:lnSpc>
                <a:spcPct val="200000"/>
              </a:lnSpc>
              <a:buFont typeface="+mj-lt"/>
              <a:buAutoNum type="arabicPeriod"/>
              <a:defRPr/>
            </a:pPr>
            <a:endParaRPr lang="en-US" dirty="0">
              <a:solidFill>
                <a:schemeClr val="bg1"/>
              </a:solidFill>
              <a:latin typeface="Tw Cen MT" panose="020B0602020104020603"/>
            </a:endParaRPr>
          </a:p>
          <a:p>
            <a:pPr marL="914400" lvl="1" indent="-457200">
              <a:lnSpc>
                <a:spcPct val="200000"/>
              </a:lnSpc>
              <a:buFont typeface="+mj-lt"/>
              <a:buAutoNum type="arabicPeriod"/>
              <a:defRPr/>
            </a:pPr>
            <a:endParaRPr lang="en-US" dirty="0">
              <a:solidFill>
                <a:schemeClr val="bg1"/>
              </a:solidFill>
              <a:latin typeface="Tw Cen MT" panose="020B0602020104020603"/>
            </a:endParaRPr>
          </a:p>
          <a:p>
            <a:pPr marL="914400" lvl="1" indent="-457200">
              <a:lnSpc>
                <a:spcPct val="200000"/>
              </a:lnSpc>
              <a:buFont typeface="+mj-lt"/>
              <a:buAutoNum type="arabicPeriod"/>
              <a:defRPr/>
            </a:pPr>
            <a:r>
              <a:rPr lang="en-US" dirty="0">
                <a:solidFill>
                  <a:schemeClr val="bg1"/>
                </a:solidFill>
                <a:latin typeface="Tw Cen MT" panose="020B0602020104020603"/>
              </a:rPr>
              <a:t>Parallel flows for the same place (same color) must be immutable</a:t>
            </a:r>
          </a:p>
        </p:txBody>
      </p:sp>
      <p:grpSp>
        <p:nvGrpSpPr>
          <p:cNvPr id="17" name="Group 16">
            <a:extLst>
              <a:ext uri="{FF2B5EF4-FFF2-40B4-BE49-F238E27FC236}">
                <a16:creationId xmlns:a16="http://schemas.microsoft.com/office/drawing/2014/main" id="{897EC3CE-B3F0-BDFF-44B7-57DD2FEE8220}"/>
              </a:ext>
            </a:extLst>
          </p:cNvPr>
          <p:cNvGrpSpPr/>
          <p:nvPr/>
        </p:nvGrpSpPr>
        <p:grpSpPr>
          <a:xfrm>
            <a:off x="5273953" y="3191173"/>
            <a:ext cx="1644094" cy="528062"/>
            <a:chOff x="1367463" y="4103574"/>
            <a:chExt cx="1644094" cy="528062"/>
          </a:xfrm>
        </p:grpSpPr>
        <p:sp>
          <p:nvSpPr>
            <p:cNvPr id="16" name="Rectangle 15">
              <a:extLst>
                <a:ext uri="{FF2B5EF4-FFF2-40B4-BE49-F238E27FC236}">
                  <a16:creationId xmlns:a16="http://schemas.microsoft.com/office/drawing/2014/main" id="{02D0A9F1-7302-A719-FD14-37E50D86EBAC}"/>
                </a:ext>
              </a:extLst>
            </p:cNvPr>
            <p:cNvSpPr/>
            <p:nvPr/>
          </p:nvSpPr>
          <p:spPr bwMode="auto">
            <a:xfrm>
              <a:off x="1367463" y="4103574"/>
              <a:ext cx="1644094" cy="528062"/>
            </a:xfrm>
            <a:prstGeom prst="rect">
              <a:avLst/>
            </a:prstGeom>
            <a:solidFill>
              <a:srgbClr val="F2F2F2"/>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11" name="Isosceles Triangle 10">
              <a:extLst>
                <a:ext uri="{FF2B5EF4-FFF2-40B4-BE49-F238E27FC236}">
                  <a16:creationId xmlns:a16="http://schemas.microsoft.com/office/drawing/2014/main" id="{6D0C08E7-BE63-6928-9628-1074C702145E}"/>
                </a:ext>
              </a:extLst>
            </p:cNvPr>
            <p:cNvSpPr/>
            <p:nvPr/>
          </p:nvSpPr>
          <p:spPr bwMode="auto">
            <a:xfrm rot="16200000">
              <a:off x="1498387" y="427306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Arrow: Down 11">
              <a:extLst>
                <a:ext uri="{FF2B5EF4-FFF2-40B4-BE49-F238E27FC236}">
                  <a16:creationId xmlns:a16="http://schemas.microsoft.com/office/drawing/2014/main" id="{E7630D88-895E-98F9-4DB1-3E93ECA9D1CD}"/>
                </a:ext>
              </a:extLst>
            </p:cNvPr>
            <p:cNvSpPr/>
            <p:nvPr/>
          </p:nvSpPr>
          <p:spPr bwMode="auto">
            <a:xfrm rot="16200000">
              <a:off x="2288893" y="3970604"/>
              <a:ext cx="216024" cy="821800"/>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solidFill>
                    <a:srgbClr val="ABABFF"/>
                  </a:solidFill>
                </a:ln>
                <a:solidFill>
                  <a:srgbClr val="ABABFF"/>
                </a:solidFill>
                <a:effectLst/>
                <a:uLnTx/>
                <a:uFillTx/>
                <a:latin typeface="Arial" charset="0"/>
                <a:ea typeface="+mn-ea"/>
                <a:cs typeface="+mn-cs"/>
              </a:endParaRPr>
            </a:p>
          </p:txBody>
        </p:sp>
      </p:grpSp>
      <p:grpSp>
        <p:nvGrpSpPr>
          <p:cNvPr id="19" name="Group 18">
            <a:extLst>
              <a:ext uri="{FF2B5EF4-FFF2-40B4-BE49-F238E27FC236}">
                <a16:creationId xmlns:a16="http://schemas.microsoft.com/office/drawing/2014/main" id="{AC2350DB-A0DF-CD3D-842D-E8C26770C1A9}"/>
              </a:ext>
            </a:extLst>
          </p:cNvPr>
          <p:cNvGrpSpPr/>
          <p:nvPr/>
        </p:nvGrpSpPr>
        <p:grpSpPr>
          <a:xfrm>
            <a:off x="5273953" y="5111548"/>
            <a:ext cx="1644094" cy="981300"/>
            <a:chOff x="1367463" y="4103574"/>
            <a:chExt cx="1644094" cy="981300"/>
          </a:xfrm>
        </p:grpSpPr>
        <p:sp>
          <p:nvSpPr>
            <p:cNvPr id="20" name="Rectangle 19">
              <a:extLst>
                <a:ext uri="{FF2B5EF4-FFF2-40B4-BE49-F238E27FC236}">
                  <a16:creationId xmlns:a16="http://schemas.microsoft.com/office/drawing/2014/main" id="{BD00DFFD-51B6-156C-3A4B-60CA3FE810D9}"/>
                </a:ext>
              </a:extLst>
            </p:cNvPr>
            <p:cNvSpPr/>
            <p:nvPr/>
          </p:nvSpPr>
          <p:spPr bwMode="auto">
            <a:xfrm>
              <a:off x="1367463" y="4103574"/>
              <a:ext cx="1644094" cy="981300"/>
            </a:xfrm>
            <a:prstGeom prst="rect">
              <a:avLst/>
            </a:prstGeom>
            <a:solidFill>
              <a:srgbClr val="F2F2F2"/>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H" sz="2400" b="1" i="0" u="none" strike="noStrike" kern="1200" cap="none" spc="0" normalizeH="0" baseline="0" noProof="0" dirty="0">
                <a:ln>
                  <a:noFill/>
                </a:ln>
                <a:solidFill>
                  <a:prstClr val="black"/>
                </a:solidFill>
                <a:effectLst/>
                <a:uLnTx/>
                <a:uFillTx/>
                <a:latin typeface="Tw Cen MT" panose="020B0602020104020603"/>
                <a:ea typeface="+mn-ea"/>
                <a:cs typeface="+mn-cs"/>
              </a:endParaRPr>
            </a:p>
          </p:txBody>
        </p:sp>
        <p:sp>
          <p:nvSpPr>
            <p:cNvPr id="22" name="Arrow: Down 21">
              <a:extLst>
                <a:ext uri="{FF2B5EF4-FFF2-40B4-BE49-F238E27FC236}">
                  <a16:creationId xmlns:a16="http://schemas.microsoft.com/office/drawing/2014/main" id="{4CA5CD7C-D4BA-B6B4-B4E2-1F7638DB667B}"/>
                </a:ext>
              </a:extLst>
            </p:cNvPr>
            <p:cNvSpPr/>
            <p:nvPr/>
          </p:nvSpPr>
          <p:spPr bwMode="auto">
            <a:xfrm rot="16200000">
              <a:off x="2074690" y="3726581"/>
              <a:ext cx="216024" cy="1309846"/>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solidFill>
                    <a:srgbClr val="ABABFF"/>
                  </a:solidFill>
                </a:ln>
                <a:solidFill>
                  <a:srgbClr val="ABABFF"/>
                </a:solidFill>
                <a:effectLst/>
                <a:uLnTx/>
                <a:uFillTx/>
                <a:latin typeface="Arial" charset="0"/>
                <a:ea typeface="+mn-ea"/>
                <a:cs typeface="+mn-cs"/>
              </a:endParaRPr>
            </a:p>
          </p:txBody>
        </p:sp>
      </p:grpSp>
      <p:sp>
        <p:nvSpPr>
          <p:cNvPr id="23" name="Arrow: Down 22">
            <a:extLst>
              <a:ext uri="{FF2B5EF4-FFF2-40B4-BE49-F238E27FC236}">
                <a16:creationId xmlns:a16="http://schemas.microsoft.com/office/drawing/2014/main" id="{858D7B54-A893-D89B-1E9E-0A9C52DF4FF1}"/>
              </a:ext>
            </a:extLst>
          </p:cNvPr>
          <p:cNvSpPr/>
          <p:nvPr/>
        </p:nvSpPr>
        <p:spPr bwMode="auto">
          <a:xfrm rot="16200000">
            <a:off x="5966270" y="5135406"/>
            <a:ext cx="216024" cy="1280026"/>
          </a:xfrm>
          <a:prstGeom prst="downArrow">
            <a:avLst/>
          </a:prstGeom>
          <a:solidFill>
            <a:srgbClr val="ABABFF"/>
          </a:solidFill>
          <a:ln w="254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4" name="Isosceles Triangle 23">
            <a:extLst>
              <a:ext uri="{FF2B5EF4-FFF2-40B4-BE49-F238E27FC236}">
                <a16:creationId xmlns:a16="http://schemas.microsoft.com/office/drawing/2014/main" id="{28B4935D-C15A-4DC8-47F7-93409419231F}"/>
              </a:ext>
            </a:extLst>
          </p:cNvPr>
          <p:cNvSpPr/>
          <p:nvPr/>
        </p:nvSpPr>
        <p:spPr bwMode="auto">
          <a:xfrm rot="16200000">
            <a:off x="8268354" y="268829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pic>
        <p:nvPicPr>
          <p:cNvPr id="25" name="Picture 24">
            <a:extLst>
              <a:ext uri="{FF2B5EF4-FFF2-40B4-BE49-F238E27FC236}">
                <a16:creationId xmlns:a16="http://schemas.microsoft.com/office/drawing/2014/main" id="{61AFEBB4-4DA7-6F0B-F37C-758805D1C311}"/>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25938" y="3220564"/>
            <a:ext cx="497075" cy="497075"/>
          </a:xfrm>
          <a:prstGeom prst="rect">
            <a:avLst/>
          </a:prstGeom>
        </p:spPr>
      </p:pic>
      <p:pic>
        <p:nvPicPr>
          <p:cNvPr id="26" name="Picture 25">
            <a:extLst>
              <a:ext uri="{FF2B5EF4-FFF2-40B4-BE49-F238E27FC236}">
                <a16:creationId xmlns:a16="http://schemas.microsoft.com/office/drawing/2014/main" id="{5F6F5BF9-4C62-2548-7CEA-0655F93D7ED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28453" y="5389477"/>
            <a:ext cx="497075" cy="497075"/>
          </a:xfrm>
          <a:prstGeom prst="rect">
            <a:avLst/>
          </a:prstGeom>
        </p:spPr>
      </p:pic>
    </p:spTree>
    <p:extLst>
      <p:ext uri="{BB962C8B-B14F-4D97-AF65-F5344CB8AC3E}">
        <p14:creationId xmlns:p14="http://schemas.microsoft.com/office/powerpoint/2010/main" val="243503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6195539-12BA-34F2-03D1-85615CF5807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8475735-7EFB-8D0E-538C-F0D449F6B86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A214E7-B693-5899-8639-B669180B63A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3A0F112C-8055-99C4-6B7F-87C25F73290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1CE3F45A-E64C-F8EC-2780-0F20449E5258}"/>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Example</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EB17A2BC-AA05-7C66-D546-96F1B1E40E78}"/>
              </a:ext>
            </a:extLst>
          </p:cNvPr>
          <p:cNvSpPr/>
          <p:nvPr/>
        </p:nvSpPr>
        <p:spPr bwMode="auto">
          <a:xfrm>
            <a:off x="4268946" y="1799478"/>
            <a:ext cx="3672408" cy="316835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Box::new(17);</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z =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42;</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assert!</a:t>
            </a:r>
            <a:r>
              <a:rPr lang="en-GB" dirty="0">
                <a:solidFill>
                  <a:srgbClr val="000000"/>
                </a:solidFill>
                <a:latin typeface="Consolas" panose="020B0609020204030204" pitchFamily="49" charset="0"/>
                <a:cs typeface="Consolas" panose="020B0609020204030204" pitchFamily="49" charset="0"/>
              </a:rPr>
              <a:t>(*</a:t>
            </a:r>
            <a:r>
              <a:rPr lang="en-GB" dirty="0">
                <a:solidFill>
                  <a:srgbClr val="000000"/>
                </a:solidFill>
                <a:highlight>
                  <a:srgbClr val="00CC99"/>
                </a:highlight>
                <a:latin typeface="Consolas" panose="020B0609020204030204" pitchFamily="49" charset="0"/>
                <a:cs typeface="Consolas" panose="020B0609020204030204" pitchFamily="49" charset="0"/>
              </a:rPr>
              <a:t>y</a:t>
            </a:r>
            <a:r>
              <a:rPr lang="en-GB" dirty="0">
                <a:solidFill>
                  <a:srgbClr val="000000"/>
                </a:solidFill>
                <a:latin typeface="Consolas" panose="020B0609020204030204" pitchFamily="49" charset="0"/>
                <a:cs typeface="Consolas" panose="020B0609020204030204" pitchFamily="49" charset="0"/>
              </a:rPr>
              <a:t> == 42);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4" name="Arrow: Down 3">
            <a:extLst>
              <a:ext uri="{FF2B5EF4-FFF2-40B4-BE49-F238E27FC236}">
                <a16:creationId xmlns:a16="http://schemas.microsoft.com/office/drawing/2014/main" id="{85A8DCF3-11AF-1201-D15B-E07FFF073F93}"/>
              </a:ext>
            </a:extLst>
          </p:cNvPr>
          <p:cNvSpPr/>
          <p:nvPr/>
        </p:nvSpPr>
        <p:spPr bwMode="auto">
          <a:xfrm rot="18849004">
            <a:off x="5845823" y="2351012"/>
            <a:ext cx="216024" cy="472447"/>
          </a:xfrm>
          <a:prstGeom prst="downArrow">
            <a:avLst/>
          </a:prstGeom>
          <a:solidFill>
            <a:srgbClr val="ABABFF"/>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5" name="Isosceles Triangle 4">
            <a:extLst>
              <a:ext uri="{FF2B5EF4-FFF2-40B4-BE49-F238E27FC236}">
                <a16:creationId xmlns:a16="http://schemas.microsoft.com/office/drawing/2014/main" id="{255F60EB-FFA0-9C6C-1EC4-2633F64B3669}"/>
              </a:ext>
            </a:extLst>
          </p:cNvPr>
          <p:cNvSpPr/>
          <p:nvPr/>
        </p:nvSpPr>
        <p:spPr bwMode="auto">
          <a:xfrm rot="16200000">
            <a:off x="6429614" y="271314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7" name="Isosceles Triangle 6">
            <a:extLst>
              <a:ext uri="{FF2B5EF4-FFF2-40B4-BE49-F238E27FC236}">
                <a16:creationId xmlns:a16="http://schemas.microsoft.com/office/drawing/2014/main" id="{45AA5142-5465-F4D1-D7D2-422BB063E7BD}"/>
              </a:ext>
            </a:extLst>
          </p:cNvPr>
          <p:cNvSpPr/>
          <p:nvPr/>
        </p:nvSpPr>
        <p:spPr bwMode="auto">
          <a:xfrm rot="5400000">
            <a:off x="4348490" y="215127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2" name="Isosceles Triangle 11">
            <a:extLst>
              <a:ext uri="{FF2B5EF4-FFF2-40B4-BE49-F238E27FC236}">
                <a16:creationId xmlns:a16="http://schemas.microsoft.com/office/drawing/2014/main" id="{BB29DB46-2A45-C923-4D27-C3AF5D1D49A2}"/>
              </a:ext>
            </a:extLst>
          </p:cNvPr>
          <p:cNvSpPr/>
          <p:nvPr/>
        </p:nvSpPr>
        <p:spPr bwMode="auto">
          <a:xfrm rot="5400000">
            <a:off x="4348490" y="2720837"/>
            <a:ext cx="216024" cy="216879"/>
          </a:xfrm>
          <a:prstGeom prst="triangle">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6" name="Arrow: Down 15">
            <a:extLst>
              <a:ext uri="{FF2B5EF4-FFF2-40B4-BE49-F238E27FC236}">
                <a16:creationId xmlns:a16="http://schemas.microsoft.com/office/drawing/2014/main" id="{7F6AB839-B87A-0A2A-5F5B-C4660D889655}"/>
              </a:ext>
            </a:extLst>
          </p:cNvPr>
          <p:cNvSpPr/>
          <p:nvPr/>
        </p:nvSpPr>
        <p:spPr bwMode="auto">
          <a:xfrm>
            <a:off x="4339998" y="3032076"/>
            <a:ext cx="216024" cy="920483"/>
          </a:xfrm>
          <a:prstGeom prst="downArrow">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7" name="Arrow: Down 16">
            <a:extLst>
              <a:ext uri="{FF2B5EF4-FFF2-40B4-BE49-F238E27FC236}">
                <a16:creationId xmlns:a16="http://schemas.microsoft.com/office/drawing/2014/main" id="{ABB07391-8A6F-9443-4E73-B52567315832}"/>
              </a:ext>
            </a:extLst>
          </p:cNvPr>
          <p:cNvSpPr/>
          <p:nvPr/>
        </p:nvSpPr>
        <p:spPr bwMode="auto">
          <a:xfrm>
            <a:off x="4348918" y="4019155"/>
            <a:ext cx="216024" cy="516628"/>
          </a:xfrm>
          <a:prstGeom prst="downArrow">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8" name="Isosceles Triangle 17">
            <a:extLst>
              <a:ext uri="{FF2B5EF4-FFF2-40B4-BE49-F238E27FC236}">
                <a16:creationId xmlns:a16="http://schemas.microsoft.com/office/drawing/2014/main" id="{601EE15C-A5CD-1EB6-81A9-D1EC5B5CA865}"/>
              </a:ext>
            </a:extLst>
          </p:cNvPr>
          <p:cNvSpPr/>
          <p:nvPr/>
        </p:nvSpPr>
        <p:spPr bwMode="auto">
          <a:xfrm rot="16200000">
            <a:off x="6984526" y="4381178"/>
            <a:ext cx="216024" cy="216879"/>
          </a:xfrm>
          <a:prstGeom prst="triangle">
            <a:avLst/>
          </a:prstGeom>
          <a:solidFill>
            <a:srgbClr val="00CC99"/>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21" name="Rectangle 20">
            <a:extLst>
              <a:ext uri="{FF2B5EF4-FFF2-40B4-BE49-F238E27FC236}">
                <a16:creationId xmlns:a16="http://schemas.microsoft.com/office/drawing/2014/main" id="{79C3B990-0DEE-8DDD-07B0-E0C19C6F64D2}"/>
              </a:ext>
            </a:extLst>
          </p:cNvPr>
          <p:cNvSpPr/>
          <p:nvPr/>
        </p:nvSpPr>
        <p:spPr bwMode="auto">
          <a:xfrm>
            <a:off x="6816889" y="2834662"/>
            <a:ext cx="2683565" cy="66498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incompatible flow </a:t>
            </a:r>
          </a:p>
          <a:p>
            <a:pPr defTabSz="914400" fontAlgn="base">
              <a:spcBef>
                <a:spcPct val="0"/>
              </a:spcBef>
              <a:spcAft>
                <a:spcPct val="0"/>
              </a:spcAft>
              <a:defRPr/>
            </a:pPr>
            <a:r>
              <a:rPr lang="en-US" dirty="0">
                <a:solidFill>
                  <a:srgbClr val="000000"/>
                </a:solidFill>
                <a:sym typeface="Wingdings" panose="05000000000000000000" pitchFamily="2" charset="2"/>
              </a:rPr>
              <a:t> access after move</a:t>
            </a:r>
            <a:endParaRPr lang="en-DK" dirty="0">
              <a:solidFill>
                <a:srgbClr val="000000"/>
              </a:solidFill>
            </a:endParaRPr>
          </a:p>
        </p:txBody>
      </p:sp>
      <p:sp>
        <p:nvSpPr>
          <p:cNvPr id="6" name="Arrow: Down 5">
            <a:extLst>
              <a:ext uri="{FF2B5EF4-FFF2-40B4-BE49-F238E27FC236}">
                <a16:creationId xmlns:a16="http://schemas.microsoft.com/office/drawing/2014/main" id="{0A24FB2D-C179-0874-C568-83A7E2165096}"/>
              </a:ext>
            </a:extLst>
          </p:cNvPr>
          <p:cNvSpPr/>
          <p:nvPr/>
        </p:nvSpPr>
        <p:spPr bwMode="auto">
          <a:xfrm rot="4326072">
            <a:off x="6084165" y="2714364"/>
            <a:ext cx="216024" cy="778140"/>
          </a:xfrm>
          <a:prstGeom prst="downArrow">
            <a:avLst/>
          </a:prstGeom>
          <a:solidFill>
            <a:srgbClr val="ABABFF"/>
          </a:solidFill>
          <a:ln w="127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Tree>
    <p:extLst>
      <p:ext uri="{BB962C8B-B14F-4D97-AF65-F5344CB8AC3E}">
        <p14:creationId xmlns:p14="http://schemas.microsoft.com/office/powerpoint/2010/main" val="3337069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P spid="12" grpId="0" animBg="1"/>
      <p:bldP spid="16" grpId="0" animBg="1"/>
      <p:bldP spid="17" grpId="0" animBg="1"/>
      <p:bldP spid="18" grpId="0" animBg="1"/>
      <p:bldP spid="21" grpId="0" animBg="1"/>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250AF01-299D-E10B-1DC9-20DC57A841A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5F449CA6-7552-CB10-ACCB-3C46D17D23B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D5647DFF-F1BA-BB3F-477E-E98DC40CB79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AE626201-7BB9-36A1-B061-9ADAE6D739F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D61D47F-B40D-CA5B-9779-85DF5E73B98E}"/>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Are all flows compatible?</a:t>
            </a:r>
            <a:endParaRPr lang="en-DK" dirty="0">
              <a:solidFill>
                <a:srgbClr val="10171E"/>
              </a:solidFill>
              <a:latin typeface="NOVA FLAT" panose="020C0504020404060204" pitchFamily="34" charset="77"/>
            </a:endParaRPr>
          </a:p>
        </p:txBody>
      </p:sp>
      <p:sp>
        <p:nvSpPr>
          <p:cNvPr id="8" name="Rectangle 7">
            <a:extLst>
              <a:ext uri="{FF2B5EF4-FFF2-40B4-BE49-F238E27FC236}">
                <a16:creationId xmlns:a16="http://schemas.microsoft.com/office/drawing/2014/main" id="{E7FF9999-0BC8-E1C2-280F-41BD46ACAF23}"/>
              </a:ext>
            </a:extLst>
          </p:cNvPr>
          <p:cNvSpPr/>
          <p:nvPr/>
        </p:nvSpPr>
        <p:spPr bwMode="auto">
          <a:xfrm>
            <a:off x="4315239" y="1847866"/>
            <a:ext cx="4176464" cy="381642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f(x); </a:t>
            </a:r>
            <a:r>
              <a:rPr lang="en-GB" i="1" dirty="0">
                <a:solidFill>
                  <a:srgbClr val="000000"/>
                </a:solidFill>
                <a:latin typeface="Consolas" panose="020B0609020204030204" pitchFamily="49" charset="0"/>
                <a:cs typeface="Consolas" panose="020B0609020204030204" pitchFamily="49" charset="0"/>
              </a:rPr>
              <a:t>// x is moved to f</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blabla</a:t>
            </a:r>
            <a:r>
              <a:rPr lang="en-GB" dirty="0">
                <a:solidFill>
                  <a:srgbClr val="000000"/>
                </a:solidFill>
                <a:latin typeface="Consolas" panose="020B0609020204030204" pitchFamily="49" charset="0"/>
                <a:cs typeface="Consolas" panose="020B0609020204030204" pitchFamily="49" charset="0"/>
              </a:rPr>
              <a:t>”);</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f(x); </a:t>
            </a:r>
            <a:r>
              <a:rPr lang="en-GB" i="1" dirty="0">
                <a:solidFill>
                  <a:srgbClr val="000000"/>
                </a:solidFill>
                <a:latin typeface="Consolas" panose="020B0609020204030204" pitchFamily="49" charset="0"/>
                <a:cs typeface="Consolas" panose="020B0609020204030204" pitchFamily="49" charset="0"/>
              </a:rPr>
              <a:t>// x is moved to f</a:t>
            </a: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p:txBody>
      </p:sp>
      <p:sp>
        <p:nvSpPr>
          <p:cNvPr id="11" name="Isosceles Triangle 10">
            <a:extLst>
              <a:ext uri="{FF2B5EF4-FFF2-40B4-BE49-F238E27FC236}">
                <a16:creationId xmlns:a16="http://schemas.microsoft.com/office/drawing/2014/main" id="{FE003E82-BB05-B00E-8ACD-9B66E37F8841}"/>
              </a:ext>
            </a:extLst>
          </p:cNvPr>
          <p:cNvSpPr/>
          <p:nvPr/>
        </p:nvSpPr>
        <p:spPr bwMode="auto">
          <a:xfrm rot="5400000">
            <a:off x="3747542" y="1919447"/>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4" name="Arrow: Down 13">
            <a:extLst>
              <a:ext uri="{FF2B5EF4-FFF2-40B4-BE49-F238E27FC236}">
                <a16:creationId xmlns:a16="http://schemas.microsoft.com/office/drawing/2014/main" id="{7CDB7BE6-C80A-10C8-4AE8-0D9F5EE82E9C}"/>
              </a:ext>
            </a:extLst>
          </p:cNvPr>
          <p:cNvSpPr/>
          <p:nvPr/>
        </p:nvSpPr>
        <p:spPr bwMode="auto">
          <a:xfrm>
            <a:off x="4041447" y="2261644"/>
            <a:ext cx="216024" cy="1008111"/>
          </a:xfrm>
          <a:prstGeom prst="downArrow">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5" name="Isosceles Triangle 14">
            <a:extLst>
              <a:ext uri="{FF2B5EF4-FFF2-40B4-BE49-F238E27FC236}">
                <a16:creationId xmlns:a16="http://schemas.microsoft.com/office/drawing/2014/main" id="{C9482A4D-4124-6F7E-EB0D-30848A2B935C}"/>
              </a:ext>
            </a:extLst>
          </p:cNvPr>
          <p:cNvSpPr/>
          <p:nvPr/>
        </p:nvSpPr>
        <p:spPr bwMode="auto">
          <a:xfrm rot="16200000">
            <a:off x="4041876" y="3318788"/>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9" name="Arrow: Down 18">
            <a:extLst>
              <a:ext uri="{FF2B5EF4-FFF2-40B4-BE49-F238E27FC236}">
                <a16:creationId xmlns:a16="http://schemas.microsoft.com/office/drawing/2014/main" id="{BA4D86B4-1B84-B1BE-B584-C937457C8F0C}"/>
              </a:ext>
            </a:extLst>
          </p:cNvPr>
          <p:cNvSpPr/>
          <p:nvPr/>
        </p:nvSpPr>
        <p:spPr bwMode="auto">
          <a:xfrm>
            <a:off x="3662121" y="2261644"/>
            <a:ext cx="216024" cy="3114614"/>
          </a:xfrm>
          <a:prstGeom prst="downArrow">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0" name="Isosceles Triangle 19">
            <a:extLst>
              <a:ext uri="{FF2B5EF4-FFF2-40B4-BE49-F238E27FC236}">
                <a16:creationId xmlns:a16="http://schemas.microsoft.com/office/drawing/2014/main" id="{355296F5-9DD2-4BCD-F6A8-DBC6EF5BE333}"/>
              </a:ext>
            </a:extLst>
          </p:cNvPr>
          <p:cNvSpPr/>
          <p:nvPr/>
        </p:nvSpPr>
        <p:spPr bwMode="auto">
          <a:xfrm rot="16200000">
            <a:off x="3655390" y="5447839"/>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Tree>
    <p:extLst>
      <p:ext uri="{BB962C8B-B14F-4D97-AF65-F5344CB8AC3E}">
        <p14:creationId xmlns:p14="http://schemas.microsoft.com/office/powerpoint/2010/main" val="152561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9" grpId="0" animBg="1"/>
      <p:bldP spid="20"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D8D3CA5-BEDE-2FE5-907D-A55AB722164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9932973A-B400-2E21-BFD8-5BD21A68355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9435C831-BE51-D6C6-4355-E594FB57682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E3F1C86C-7E32-9C21-D25D-2D2FEF519A83}"/>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1F485D7-7898-9E76-604D-7BDFE5A1F491}"/>
              </a:ext>
            </a:extLst>
          </p:cNvPr>
          <p:cNvSpPr>
            <a:spLocks noGrp="1"/>
          </p:cNvSpPr>
          <p:nvPr>
            <p:ph type="title"/>
          </p:nvPr>
        </p:nvSpPr>
        <p:spPr>
          <a:xfrm>
            <a:off x="1257647" y="583066"/>
            <a:ext cx="6758261" cy="874258"/>
          </a:xfrm>
        </p:spPr>
        <p:txBody>
          <a:bodyPr>
            <a:normAutofit/>
          </a:bodyPr>
          <a:lstStyle/>
          <a:p>
            <a:r>
              <a:rPr lang="en-GB" b="0" i="0" u="none" strike="noStrike" dirty="0">
                <a:solidFill>
                  <a:srgbClr val="10171E"/>
                </a:solidFill>
                <a:effectLst/>
                <a:latin typeface="NOVA FLAT" panose="020C0504020404060204" pitchFamily="34" charset="77"/>
              </a:rPr>
              <a:t>Are all flows compatible? </a:t>
            </a:r>
            <a:r>
              <a:rPr lang="en-GB" b="0" i="0" u="none" strike="noStrike" dirty="0">
                <a:solidFill>
                  <a:schemeClr val="bg2">
                    <a:lumMod val="60000"/>
                    <a:lumOff val="40000"/>
                  </a:schemeClr>
                </a:solidFill>
                <a:effectLst/>
                <a:latin typeface="NOVA FLAT" panose="020C0504020404060204" pitchFamily="34" charset="77"/>
              </a:rPr>
              <a:t>No!</a:t>
            </a:r>
            <a:endParaRPr lang="en-DK" dirty="0">
              <a:solidFill>
                <a:schemeClr val="bg2">
                  <a:lumMod val="60000"/>
                  <a:lumOff val="40000"/>
                </a:schemeClr>
              </a:solidFill>
              <a:latin typeface="NOVA FLAT" panose="020C0504020404060204" pitchFamily="34" charset="77"/>
            </a:endParaRPr>
          </a:p>
        </p:txBody>
      </p:sp>
      <p:sp>
        <p:nvSpPr>
          <p:cNvPr id="8" name="Rectangle 7">
            <a:extLst>
              <a:ext uri="{FF2B5EF4-FFF2-40B4-BE49-F238E27FC236}">
                <a16:creationId xmlns:a16="http://schemas.microsoft.com/office/drawing/2014/main" id="{D8096CAF-6E9C-F688-23A0-716F78A9D32C}"/>
              </a:ext>
            </a:extLst>
          </p:cNvPr>
          <p:cNvSpPr/>
          <p:nvPr/>
        </p:nvSpPr>
        <p:spPr bwMode="auto">
          <a:xfrm>
            <a:off x="4315239" y="1847866"/>
            <a:ext cx="4176464" cy="381642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f(x); </a:t>
            </a:r>
            <a:r>
              <a:rPr lang="en-GB" i="1" dirty="0">
                <a:solidFill>
                  <a:srgbClr val="000000"/>
                </a:solidFill>
                <a:latin typeface="Consolas" panose="020B0609020204030204" pitchFamily="49" charset="0"/>
                <a:cs typeface="Consolas" panose="020B0609020204030204" pitchFamily="49" charset="0"/>
              </a:rPr>
              <a:t>// x is moved to f</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blabla</a:t>
            </a:r>
            <a:r>
              <a:rPr lang="en-GB" dirty="0">
                <a:solidFill>
                  <a:srgbClr val="000000"/>
                </a:solidFill>
                <a:latin typeface="Consolas" panose="020B0609020204030204" pitchFamily="49" charset="0"/>
                <a:cs typeface="Consolas" panose="020B0609020204030204" pitchFamily="49" charset="0"/>
              </a:rPr>
              <a:t>”);</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f(x); </a:t>
            </a:r>
            <a:r>
              <a:rPr lang="en-GB" i="1" dirty="0">
                <a:solidFill>
                  <a:srgbClr val="000000"/>
                </a:solidFill>
                <a:latin typeface="Consolas" panose="020B0609020204030204" pitchFamily="49" charset="0"/>
                <a:cs typeface="Consolas" panose="020B0609020204030204" pitchFamily="49" charset="0"/>
              </a:rPr>
              <a:t>// x is moved to f</a:t>
            </a: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p:txBody>
      </p:sp>
      <p:sp>
        <p:nvSpPr>
          <p:cNvPr id="11" name="Isosceles Triangle 10">
            <a:extLst>
              <a:ext uri="{FF2B5EF4-FFF2-40B4-BE49-F238E27FC236}">
                <a16:creationId xmlns:a16="http://schemas.microsoft.com/office/drawing/2014/main" id="{5F6307C6-F192-D61B-9914-516A99230125}"/>
              </a:ext>
            </a:extLst>
          </p:cNvPr>
          <p:cNvSpPr/>
          <p:nvPr/>
        </p:nvSpPr>
        <p:spPr bwMode="auto">
          <a:xfrm rot="5400000">
            <a:off x="3747542" y="1919447"/>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4" name="Arrow: Down 13">
            <a:extLst>
              <a:ext uri="{FF2B5EF4-FFF2-40B4-BE49-F238E27FC236}">
                <a16:creationId xmlns:a16="http://schemas.microsoft.com/office/drawing/2014/main" id="{F56FCBD3-A5F2-2D45-BF76-BBC5DD905FA8}"/>
              </a:ext>
            </a:extLst>
          </p:cNvPr>
          <p:cNvSpPr/>
          <p:nvPr/>
        </p:nvSpPr>
        <p:spPr bwMode="auto">
          <a:xfrm>
            <a:off x="4041447" y="2261644"/>
            <a:ext cx="216024" cy="1008111"/>
          </a:xfrm>
          <a:prstGeom prst="downArrow">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5" name="Isosceles Triangle 14">
            <a:extLst>
              <a:ext uri="{FF2B5EF4-FFF2-40B4-BE49-F238E27FC236}">
                <a16:creationId xmlns:a16="http://schemas.microsoft.com/office/drawing/2014/main" id="{34146240-068F-DA94-007D-FB21E0BDD604}"/>
              </a:ext>
            </a:extLst>
          </p:cNvPr>
          <p:cNvSpPr/>
          <p:nvPr/>
        </p:nvSpPr>
        <p:spPr bwMode="auto">
          <a:xfrm rot="16200000">
            <a:off x="4041876" y="3318788"/>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9" name="Arrow: Down 18">
            <a:extLst>
              <a:ext uri="{FF2B5EF4-FFF2-40B4-BE49-F238E27FC236}">
                <a16:creationId xmlns:a16="http://schemas.microsoft.com/office/drawing/2014/main" id="{B8F648D0-C5A6-B5D7-8C27-313C078555EC}"/>
              </a:ext>
            </a:extLst>
          </p:cNvPr>
          <p:cNvSpPr/>
          <p:nvPr/>
        </p:nvSpPr>
        <p:spPr bwMode="auto">
          <a:xfrm>
            <a:off x="3662121" y="2261644"/>
            <a:ext cx="216024" cy="3114614"/>
          </a:xfrm>
          <a:prstGeom prst="downArrow">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0" name="Isosceles Triangle 19">
            <a:extLst>
              <a:ext uri="{FF2B5EF4-FFF2-40B4-BE49-F238E27FC236}">
                <a16:creationId xmlns:a16="http://schemas.microsoft.com/office/drawing/2014/main" id="{AFDA76A0-9BCA-CF73-A982-AC89DB6880BE}"/>
              </a:ext>
            </a:extLst>
          </p:cNvPr>
          <p:cNvSpPr/>
          <p:nvPr/>
        </p:nvSpPr>
        <p:spPr bwMode="auto">
          <a:xfrm rot="16200000">
            <a:off x="3655390" y="5447839"/>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3" name="Rectangle 22">
            <a:extLst>
              <a:ext uri="{FF2B5EF4-FFF2-40B4-BE49-F238E27FC236}">
                <a16:creationId xmlns:a16="http://schemas.microsoft.com/office/drawing/2014/main" id="{958B8F12-A37B-4E6D-579B-433401F9B834}"/>
              </a:ext>
            </a:extLst>
          </p:cNvPr>
          <p:cNvSpPr/>
          <p:nvPr/>
        </p:nvSpPr>
        <p:spPr bwMode="auto">
          <a:xfrm>
            <a:off x="1139948" y="3091091"/>
            <a:ext cx="2232690" cy="66498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incompatible flow </a:t>
            </a:r>
          </a:p>
          <a:p>
            <a:pPr defTabSz="914400" fontAlgn="base">
              <a:spcBef>
                <a:spcPct val="0"/>
              </a:spcBef>
              <a:spcAft>
                <a:spcPct val="0"/>
              </a:spcAft>
              <a:defRPr/>
            </a:pPr>
            <a:r>
              <a:rPr lang="en-US" dirty="0">
                <a:solidFill>
                  <a:srgbClr val="000000"/>
                </a:solidFill>
                <a:sym typeface="Wingdings" panose="05000000000000000000" pitchFamily="2" charset="2"/>
              </a:rPr>
              <a:t> access after move</a:t>
            </a:r>
            <a:endParaRPr lang="en-DK" dirty="0">
              <a:solidFill>
                <a:srgbClr val="000000"/>
              </a:solidFill>
            </a:endParaRPr>
          </a:p>
        </p:txBody>
      </p:sp>
      <p:sp>
        <p:nvSpPr>
          <p:cNvPr id="5" name="Rectangle 4">
            <a:extLst>
              <a:ext uri="{FF2B5EF4-FFF2-40B4-BE49-F238E27FC236}">
                <a16:creationId xmlns:a16="http://schemas.microsoft.com/office/drawing/2014/main" id="{E4521B2A-4604-4C34-BEC6-EDA184FA2634}"/>
              </a:ext>
            </a:extLst>
          </p:cNvPr>
          <p:cNvSpPr/>
          <p:nvPr/>
        </p:nvSpPr>
        <p:spPr bwMode="auto">
          <a:xfrm>
            <a:off x="8864835" y="2173993"/>
            <a:ext cx="2893916" cy="2499182"/>
          </a:xfrm>
          <a:prstGeom prst="rect">
            <a:avLst/>
          </a:prstGeom>
          <a:solidFill>
            <a:srgbClr val="F2F2F2"/>
          </a:solidFill>
          <a:ln w="38100" cap="flat" cmpd="sng" algn="ctr">
            <a:solidFill>
              <a:srgbClr val="FC575E"/>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a:defRPr/>
            </a:pPr>
            <a:r>
              <a:rPr lang="en-US" sz="2000" dirty="0">
                <a:solidFill>
                  <a:srgbClr val="000000"/>
                </a:solidFill>
              </a:rPr>
              <a:t>If a place has been moved in one branch of a control flow statement and has not </a:t>
            </a:r>
            <a:r>
              <a:rPr lang="en-US" sz="2000" b="1" dirty="0">
                <a:solidFill>
                  <a:srgbClr val="000000"/>
                </a:solidFill>
              </a:rPr>
              <a:t>definitely</a:t>
            </a:r>
            <a:r>
              <a:rPr lang="en-US" sz="2000" i="1" dirty="0">
                <a:solidFill>
                  <a:srgbClr val="000000"/>
                </a:solidFill>
              </a:rPr>
              <a:t> </a:t>
            </a:r>
            <a:r>
              <a:rPr lang="en-US" sz="2000" dirty="0">
                <a:solidFill>
                  <a:srgbClr val="000000"/>
                </a:solidFill>
              </a:rPr>
              <a:t>been given a new value, it is uninitialized after the statement.</a:t>
            </a:r>
            <a:endParaRPr kumimoji="0" lang="en-CH" sz="2000" b="1" i="0" u="none" strike="noStrike" kern="1200" cap="none" spc="0" normalizeH="0" baseline="0" noProof="0" dirty="0">
              <a:ln>
                <a:noFill/>
              </a:ln>
              <a:solidFill>
                <a:prstClr val="black"/>
              </a:solidFill>
              <a:effectLst/>
              <a:uLnTx/>
              <a:uFillTx/>
              <a:latin typeface="Tw Cen MT" panose="020B0602020104020603"/>
            </a:endParaRPr>
          </a:p>
        </p:txBody>
      </p:sp>
      <p:pic>
        <p:nvPicPr>
          <p:cNvPr id="7" name="Picture 6">
            <a:extLst>
              <a:ext uri="{FF2B5EF4-FFF2-40B4-BE49-F238E27FC236}">
                <a16:creationId xmlns:a16="http://schemas.microsoft.com/office/drawing/2014/main" id="{7CFA3C05-9800-4656-9ED6-19162E141AE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52556" y="3091091"/>
            <a:ext cx="497075" cy="497075"/>
          </a:xfrm>
          <a:prstGeom prst="rect">
            <a:avLst/>
          </a:prstGeom>
        </p:spPr>
      </p:pic>
    </p:spTree>
    <p:extLst>
      <p:ext uri="{BB962C8B-B14F-4D97-AF65-F5344CB8AC3E}">
        <p14:creationId xmlns:p14="http://schemas.microsoft.com/office/powerpoint/2010/main" val="1084598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9" grpId="0" animBg="1"/>
      <p:bldP spid="20" grpId="0" animBg="1"/>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60DAC514-794D-48CD-E75B-25BC4D16619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33F95FE-7E4E-1196-AE94-CF09C883FFA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519D1D45-E2D6-A9E3-084D-48C06FDE997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EE4EB247-7778-F9BA-0D7B-E81C38CA8CD6}"/>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6C40511-8AB0-E7AC-D109-A94A075AA92A}"/>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Are all flows compatible?</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487F1BC8-18D6-B761-8BF7-314253A54627}"/>
              </a:ext>
            </a:extLst>
          </p:cNvPr>
          <p:cNvSpPr/>
          <p:nvPr/>
        </p:nvSpPr>
        <p:spPr bwMode="auto">
          <a:xfrm>
            <a:off x="4517199" y="1784275"/>
            <a:ext cx="4176464" cy="381642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while</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foo(x); </a:t>
            </a:r>
            <a:r>
              <a:rPr lang="en-GB" i="1" dirty="0">
                <a:solidFill>
                  <a:srgbClr val="000000"/>
                </a:solidFill>
                <a:latin typeface="Consolas" panose="020B0609020204030204" pitchFamily="49" charset="0"/>
                <a:cs typeface="Consolas" panose="020B0609020204030204" pitchFamily="49" charset="0"/>
              </a:rPr>
              <a:t>// x is moved to foo</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y = y – 1;</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277743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E62F032-A091-AE04-785E-3F3349D48B5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4297AF8-0B45-915F-AF25-C25DD597C9F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04D6115C-5534-4186-2673-A1F7EE814F1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BC22F83B-1F57-B2F1-5970-E5DE857D1CAF}"/>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45C133DD-EEC0-B084-0AC3-8DE65B94DB40}"/>
              </a:ext>
            </a:extLst>
          </p:cNvPr>
          <p:cNvSpPr>
            <a:spLocks noGrp="1"/>
          </p:cNvSpPr>
          <p:nvPr>
            <p:ph type="title"/>
          </p:nvPr>
        </p:nvSpPr>
        <p:spPr>
          <a:xfrm>
            <a:off x="1257648" y="583066"/>
            <a:ext cx="6110868" cy="874258"/>
          </a:xfrm>
        </p:spPr>
        <p:txBody>
          <a:bodyPr>
            <a:normAutofit fontScale="90000"/>
          </a:bodyPr>
          <a:lstStyle/>
          <a:p>
            <a:r>
              <a:rPr lang="en-GB" b="0" i="0" u="none" strike="noStrike" dirty="0">
                <a:solidFill>
                  <a:srgbClr val="10171E"/>
                </a:solidFill>
                <a:effectLst/>
                <a:latin typeface="NOVA FLAT" panose="020C0504020404060204" pitchFamily="34" charset="77"/>
              </a:rPr>
              <a:t>Are all flows compatible? </a:t>
            </a:r>
            <a:r>
              <a:rPr lang="en-GB" b="0" i="0" u="none" strike="noStrike" dirty="0">
                <a:solidFill>
                  <a:schemeClr val="bg2">
                    <a:lumMod val="60000"/>
                    <a:lumOff val="40000"/>
                  </a:schemeClr>
                </a:solidFill>
                <a:effectLst/>
                <a:latin typeface="NOVA FLAT" panose="020C0504020404060204" pitchFamily="34" charset="77"/>
              </a:rPr>
              <a:t>No!</a:t>
            </a:r>
            <a:endParaRPr lang="en-DK" dirty="0">
              <a:solidFill>
                <a:schemeClr val="bg2">
                  <a:lumMod val="60000"/>
                  <a:lumOff val="40000"/>
                </a:schemeClr>
              </a:solidFill>
              <a:latin typeface="NOVA FLAT" panose="020C0504020404060204" pitchFamily="34" charset="77"/>
            </a:endParaRPr>
          </a:p>
        </p:txBody>
      </p:sp>
      <p:sp>
        <p:nvSpPr>
          <p:cNvPr id="2" name="Rectangle 1">
            <a:extLst>
              <a:ext uri="{FF2B5EF4-FFF2-40B4-BE49-F238E27FC236}">
                <a16:creationId xmlns:a16="http://schemas.microsoft.com/office/drawing/2014/main" id="{68943996-1012-9610-63E9-F73BBC8B17DC}"/>
              </a:ext>
            </a:extLst>
          </p:cNvPr>
          <p:cNvSpPr/>
          <p:nvPr/>
        </p:nvSpPr>
        <p:spPr bwMode="auto">
          <a:xfrm>
            <a:off x="4517199" y="1784275"/>
            <a:ext cx="4176464" cy="381642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while</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foo(x); </a:t>
            </a:r>
            <a:r>
              <a:rPr lang="en-GB" i="1" dirty="0">
                <a:solidFill>
                  <a:srgbClr val="000000"/>
                </a:solidFill>
                <a:latin typeface="Consolas" panose="020B0609020204030204" pitchFamily="49" charset="0"/>
                <a:cs typeface="Consolas" panose="020B0609020204030204" pitchFamily="49" charset="0"/>
              </a:rPr>
              <a:t>// x is moved to foo</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y = y – 1;</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i="1"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4" name="Isosceles Triangle 3">
            <a:extLst>
              <a:ext uri="{FF2B5EF4-FFF2-40B4-BE49-F238E27FC236}">
                <a16:creationId xmlns:a16="http://schemas.microsoft.com/office/drawing/2014/main" id="{F6C5287E-BD20-8BC2-F467-887F138C7403}"/>
              </a:ext>
            </a:extLst>
          </p:cNvPr>
          <p:cNvSpPr/>
          <p:nvPr/>
        </p:nvSpPr>
        <p:spPr bwMode="auto">
          <a:xfrm rot="5400000">
            <a:off x="4373611" y="1855857"/>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5" name="Arrow: Down 4">
            <a:extLst>
              <a:ext uri="{FF2B5EF4-FFF2-40B4-BE49-F238E27FC236}">
                <a16:creationId xmlns:a16="http://schemas.microsoft.com/office/drawing/2014/main" id="{B5743E32-830C-EA12-2F42-E5F0B3FAB712}"/>
              </a:ext>
            </a:extLst>
          </p:cNvPr>
          <p:cNvSpPr/>
          <p:nvPr/>
        </p:nvSpPr>
        <p:spPr bwMode="auto">
          <a:xfrm>
            <a:off x="4337179" y="2165489"/>
            <a:ext cx="216024" cy="940771"/>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6" name="Isosceles Triangle 5">
            <a:extLst>
              <a:ext uri="{FF2B5EF4-FFF2-40B4-BE49-F238E27FC236}">
                <a16:creationId xmlns:a16="http://schemas.microsoft.com/office/drawing/2014/main" id="{398E3054-3C53-B5A8-1825-57626089E865}"/>
              </a:ext>
            </a:extLst>
          </p:cNvPr>
          <p:cNvSpPr/>
          <p:nvPr/>
        </p:nvSpPr>
        <p:spPr bwMode="auto">
          <a:xfrm rot="16200000">
            <a:off x="4355185" y="309772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22" name="Arrow: U-Turn 21">
            <a:extLst>
              <a:ext uri="{FF2B5EF4-FFF2-40B4-BE49-F238E27FC236}">
                <a16:creationId xmlns:a16="http://schemas.microsoft.com/office/drawing/2014/main" id="{0E2DDC8A-6171-2DF9-55E6-215947063367}"/>
              </a:ext>
            </a:extLst>
          </p:cNvPr>
          <p:cNvSpPr/>
          <p:nvPr/>
        </p:nvSpPr>
        <p:spPr>
          <a:xfrm rot="13955518">
            <a:off x="3700355" y="3151216"/>
            <a:ext cx="565158" cy="572795"/>
          </a:xfrm>
          <a:prstGeom prst="uturnArrow">
            <a:avLst>
              <a:gd name="adj1" fmla="val 25000"/>
              <a:gd name="adj2" fmla="val 25000"/>
              <a:gd name="adj3" fmla="val 25000"/>
              <a:gd name="adj4" fmla="val 43750"/>
              <a:gd name="adj5" fmla="val 100000"/>
            </a:avLst>
          </a:prstGeom>
          <a:solidFill>
            <a:srgbClr val="ABA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7" name="TextBox 6">
            <a:extLst>
              <a:ext uri="{FF2B5EF4-FFF2-40B4-BE49-F238E27FC236}">
                <a16:creationId xmlns:a16="http://schemas.microsoft.com/office/drawing/2014/main" id="{D6F88A61-8AC9-42AF-5E38-554F529272D2}"/>
              </a:ext>
            </a:extLst>
          </p:cNvPr>
          <p:cNvSpPr txBox="1"/>
          <p:nvPr/>
        </p:nvSpPr>
        <p:spPr>
          <a:xfrm>
            <a:off x="2154665" y="3114447"/>
            <a:ext cx="1605170" cy="646331"/>
          </a:xfrm>
          <a:prstGeom prst="rect">
            <a:avLst/>
          </a:prstGeom>
          <a:noFill/>
        </p:spPr>
        <p:txBody>
          <a:bodyPr wrap="square" rtlCol="0">
            <a:spAutoFit/>
          </a:bodyPr>
          <a:lstStyle/>
          <a:p>
            <a:r>
              <a:rPr lang="en-US" dirty="0">
                <a:solidFill>
                  <a:schemeClr val="bg2">
                    <a:lumMod val="60000"/>
                    <a:lumOff val="40000"/>
                  </a:schemeClr>
                </a:solidFill>
              </a:rPr>
              <a:t>flow across loop iterations!</a:t>
            </a:r>
            <a:endParaRPr lang="en-CH" dirty="0">
              <a:solidFill>
                <a:schemeClr val="bg2">
                  <a:lumMod val="60000"/>
                  <a:lumOff val="40000"/>
                </a:schemeClr>
              </a:solidFill>
            </a:endParaRPr>
          </a:p>
        </p:txBody>
      </p:sp>
      <p:sp>
        <p:nvSpPr>
          <p:cNvPr id="11" name="Rectangle 10">
            <a:extLst>
              <a:ext uri="{FF2B5EF4-FFF2-40B4-BE49-F238E27FC236}">
                <a16:creationId xmlns:a16="http://schemas.microsoft.com/office/drawing/2014/main" id="{32761136-09FE-48CB-DC2F-0B79E0561E0E}"/>
              </a:ext>
            </a:extLst>
          </p:cNvPr>
          <p:cNvSpPr/>
          <p:nvPr/>
        </p:nvSpPr>
        <p:spPr bwMode="auto">
          <a:xfrm>
            <a:off x="1840905" y="3911336"/>
            <a:ext cx="2232690" cy="66498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incompatible flow </a:t>
            </a:r>
          </a:p>
          <a:p>
            <a:pPr defTabSz="914400" fontAlgn="base">
              <a:spcBef>
                <a:spcPct val="0"/>
              </a:spcBef>
              <a:spcAft>
                <a:spcPct val="0"/>
              </a:spcAft>
              <a:defRPr/>
            </a:pPr>
            <a:r>
              <a:rPr lang="en-US" dirty="0">
                <a:solidFill>
                  <a:srgbClr val="000000"/>
                </a:solidFill>
                <a:sym typeface="Wingdings" panose="05000000000000000000" pitchFamily="2" charset="2"/>
              </a:rPr>
              <a:t> access after move</a:t>
            </a:r>
            <a:endParaRPr lang="en-DK" dirty="0">
              <a:solidFill>
                <a:srgbClr val="000000"/>
              </a:solidFill>
            </a:endParaRPr>
          </a:p>
        </p:txBody>
      </p:sp>
      <p:pic>
        <p:nvPicPr>
          <p:cNvPr id="14" name="Picture 13">
            <a:extLst>
              <a:ext uri="{FF2B5EF4-FFF2-40B4-BE49-F238E27FC236}">
                <a16:creationId xmlns:a16="http://schemas.microsoft.com/office/drawing/2014/main" id="{3D4FFE1B-DD28-BEF8-8F29-CE1FD1C421A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57682" y="2617372"/>
            <a:ext cx="497075" cy="497075"/>
          </a:xfrm>
          <a:prstGeom prst="rect">
            <a:avLst/>
          </a:prstGeom>
        </p:spPr>
      </p:pic>
    </p:spTree>
    <p:extLst>
      <p:ext uri="{BB962C8B-B14F-4D97-AF65-F5344CB8AC3E}">
        <p14:creationId xmlns:p14="http://schemas.microsoft.com/office/powerpoint/2010/main" val="197135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F9CACA-4A18-911D-580A-FF13EE3C8BE6}"/>
              </a:ext>
            </a:extLst>
          </p:cNvPr>
          <p:cNvSpPr>
            <a:spLocks noGrp="1"/>
          </p:cNvSpPr>
          <p:nvPr>
            <p:ph type="title"/>
          </p:nvPr>
        </p:nvSpPr>
        <p:spPr/>
        <p:txBody>
          <a:bodyPr/>
          <a:lstStyle/>
          <a:p>
            <a:r>
              <a:rPr lang="en-US" dirty="0"/>
              <a:t>Introduction</a:t>
            </a:r>
            <a:endParaRPr lang="en-CH" dirty="0"/>
          </a:p>
        </p:txBody>
      </p:sp>
      <p:sp>
        <p:nvSpPr>
          <p:cNvPr id="5" name="Text Placeholder 4">
            <a:extLst>
              <a:ext uri="{FF2B5EF4-FFF2-40B4-BE49-F238E27FC236}">
                <a16:creationId xmlns:a16="http://schemas.microsoft.com/office/drawing/2014/main" id="{629AA23F-73A9-AEA7-2465-F214D1647F66}"/>
              </a:ext>
            </a:extLst>
          </p:cNvPr>
          <p:cNvSpPr>
            <a:spLocks noGrp="1"/>
          </p:cNvSpPr>
          <p:nvPr>
            <p:ph type="body" idx="1"/>
          </p:nvPr>
        </p:nvSpPr>
        <p:spPr/>
        <p:txBody>
          <a:bodyPr/>
          <a:lstStyle/>
          <a:p>
            <a:r>
              <a:rPr lang="en-US" dirty="0"/>
              <a:t>Why should I follow this course?</a:t>
            </a:r>
            <a:endParaRPr lang="en-CH" dirty="0"/>
          </a:p>
        </p:txBody>
      </p:sp>
    </p:spTree>
    <p:extLst>
      <p:ext uri="{BB962C8B-B14F-4D97-AF65-F5344CB8AC3E}">
        <p14:creationId xmlns:p14="http://schemas.microsoft.com/office/powerpoint/2010/main" val="707739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AB14901-2C70-6D7C-76CF-A5576529418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E1F9289-89FE-5B77-D403-70285A2AEF31}"/>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AE63F79A-EB0B-3483-5929-C56F225D6F2A}"/>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67E254F1-02B1-582B-16A1-8E29E65957A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C0302D53-6BB9-5FD0-B6D8-CF8C1E7BAFD1}"/>
              </a:ext>
            </a:extLst>
          </p:cNvPr>
          <p:cNvSpPr>
            <a:spLocks noGrp="1"/>
          </p:cNvSpPr>
          <p:nvPr>
            <p:ph type="title"/>
          </p:nvPr>
        </p:nvSpPr>
        <p:spPr>
          <a:xfrm>
            <a:off x="1257647" y="583066"/>
            <a:ext cx="7573269" cy="874258"/>
          </a:xfrm>
        </p:spPr>
        <p:txBody>
          <a:bodyPr>
            <a:normAutofit/>
          </a:bodyPr>
          <a:lstStyle/>
          <a:p>
            <a:r>
              <a:rPr lang="en-GB" b="0" i="0" u="none" strike="noStrike" dirty="0">
                <a:solidFill>
                  <a:srgbClr val="10171E"/>
                </a:solidFill>
                <a:effectLst/>
                <a:latin typeface="NOVA FLAT" panose="020C0504020404060204" pitchFamily="34" charset="77"/>
              </a:rPr>
              <a:t>Are all flows compatible? </a:t>
            </a:r>
            <a:endParaRPr lang="en-DK" dirty="0">
              <a:solidFill>
                <a:schemeClr val="bg2">
                  <a:lumMod val="60000"/>
                  <a:lumOff val="40000"/>
                </a:schemeClr>
              </a:solidFill>
              <a:latin typeface="NOVA FLAT" panose="020C0504020404060204" pitchFamily="34" charset="77"/>
            </a:endParaRPr>
          </a:p>
        </p:txBody>
      </p:sp>
      <p:sp>
        <p:nvSpPr>
          <p:cNvPr id="2" name="Rectangle 1">
            <a:extLst>
              <a:ext uri="{FF2B5EF4-FFF2-40B4-BE49-F238E27FC236}">
                <a16:creationId xmlns:a16="http://schemas.microsoft.com/office/drawing/2014/main" id="{FD3D5010-DB83-68C2-5799-E91A7AD43D49}"/>
              </a:ext>
            </a:extLst>
          </p:cNvPr>
          <p:cNvSpPr/>
          <p:nvPr/>
        </p:nvSpPr>
        <p:spPr bwMode="auto">
          <a:xfrm>
            <a:off x="4517199" y="1784275"/>
            <a:ext cx="4176464" cy="3816424"/>
          </a:xfrm>
          <a:prstGeom prst="rect">
            <a:avLst/>
          </a:prstGeom>
          <a:solidFill>
            <a:srgbClr val="FFE38B"/>
          </a:solidFill>
          <a:ln w="38100" cap="flat" cmpd="sng" algn="ctr">
            <a:solidFill>
              <a:srgbClr val="FFCF37"/>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while</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foo(x); </a:t>
            </a:r>
            <a:r>
              <a:rPr lang="en-GB" i="1" dirty="0">
                <a:solidFill>
                  <a:srgbClr val="000000"/>
                </a:solidFill>
                <a:latin typeface="Consolas" panose="020B0609020204030204" pitchFamily="49" charset="0"/>
                <a:cs typeface="Consolas" panose="020B0609020204030204" pitchFamily="49" charset="0"/>
              </a:rPr>
              <a:t>// x is moved to foo</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y = y – 1;</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chemeClr val="accent2">
                    <a:lumMod val="75000"/>
                  </a:schemeClr>
                </a:solidFill>
                <a:latin typeface="Consolas" panose="020B0609020204030204" pitchFamily="49" charset="0"/>
                <a:cs typeface="Consolas" panose="020B0609020204030204" pitchFamily="49" charset="0"/>
              </a:rPr>
              <a:t>x = bar() </a:t>
            </a:r>
            <a:r>
              <a:rPr lang="en-GB" i="1" dirty="0">
                <a:solidFill>
                  <a:schemeClr val="accent2">
                    <a:lumMod val="75000"/>
                  </a:schemeClr>
                </a:solidFill>
                <a:latin typeface="Consolas" panose="020B0609020204030204" pitchFamily="49" charset="0"/>
                <a:cs typeface="Consolas" panose="020B0609020204030204" pitchFamily="49" charset="0"/>
              </a:rPr>
              <a:t>// move to x</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36080259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5B2966BE-D426-C879-F652-E6DF4BEF5A25}"/>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52BB041-9804-AEDB-0BA2-1E92876C42C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E63D339D-0ABF-7AE2-F73F-68EA6988350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5522DA9-B1FB-045E-EE8A-595F572179E4}"/>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985679BA-B971-CF77-77D7-B8A96CE4463A}"/>
              </a:ext>
            </a:extLst>
          </p:cNvPr>
          <p:cNvSpPr>
            <a:spLocks noGrp="1"/>
          </p:cNvSpPr>
          <p:nvPr>
            <p:ph type="title"/>
          </p:nvPr>
        </p:nvSpPr>
        <p:spPr>
          <a:xfrm>
            <a:off x="1257647" y="583066"/>
            <a:ext cx="7573269" cy="874258"/>
          </a:xfrm>
        </p:spPr>
        <p:txBody>
          <a:bodyPr>
            <a:normAutofit/>
          </a:bodyPr>
          <a:lstStyle/>
          <a:p>
            <a:r>
              <a:rPr lang="en-GB" b="0" i="0" u="none" strike="noStrike" dirty="0">
                <a:solidFill>
                  <a:srgbClr val="10171E"/>
                </a:solidFill>
                <a:effectLst/>
                <a:latin typeface="NOVA FLAT" panose="020C0504020404060204" pitchFamily="34" charset="77"/>
              </a:rPr>
              <a:t>Are all flows compatible? </a:t>
            </a:r>
            <a:r>
              <a:rPr lang="en-GB" b="0" i="0" u="none" strike="noStrike" dirty="0">
                <a:solidFill>
                  <a:schemeClr val="bg2">
                    <a:lumMod val="60000"/>
                    <a:lumOff val="40000"/>
                  </a:schemeClr>
                </a:solidFill>
                <a:effectLst/>
                <a:latin typeface="NOVA FLAT" panose="020C0504020404060204" pitchFamily="34" charset="77"/>
              </a:rPr>
              <a:t>Yes!</a:t>
            </a:r>
            <a:endParaRPr lang="en-DK" dirty="0">
              <a:solidFill>
                <a:schemeClr val="bg2">
                  <a:lumMod val="60000"/>
                  <a:lumOff val="40000"/>
                </a:schemeClr>
              </a:solidFill>
              <a:latin typeface="NOVA FLAT" panose="020C0504020404060204" pitchFamily="34" charset="77"/>
            </a:endParaRPr>
          </a:p>
        </p:txBody>
      </p:sp>
      <p:sp>
        <p:nvSpPr>
          <p:cNvPr id="2" name="Rectangle 1">
            <a:extLst>
              <a:ext uri="{FF2B5EF4-FFF2-40B4-BE49-F238E27FC236}">
                <a16:creationId xmlns:a16="http://schemas.microsoft.com/office/drawing/2014/main" id="{B4856BF7-D0E9-526F-7EB9-618394B222E1}"/>
              </a:ext>
            </a:extLst>
          </p:cNvPr>
          <p:cNvSpPr/>
          <p:nvPr/>
        </p:nvSpPr>
        <p:spPr bwMode="auto">
          <a:xfrm>
            <a:off x="4517199" y="1784275"/>
            <a:ext cx="4176464" cy="381642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highlight>
                  <a:srgbClr val="ABABFF"/>
                </a:highlight>
                <a:latin typeface="Consolas" panose="020B0609020204030204" pitchFamily="49" charset="0"/>
                <a:cs typeface="Consolas" panose="020B0609020204030204" pitchFamily="49" charset="0"/>
              </a:rPr>
              <a:t>x</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 2, 3];</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while</a:t>
            </a:r>
            <a:r>
              <a:rPr lang="en-GB" dirty="0">
                <a:solidFill>
                  <a:srgbClr val="000000"/>
                </a:solidFill>
                <a:latin typeface="Consolas" panose="020B0609020204030204" pitchFamily="49" charset="0"/>
                <a:cs typeface="Consolas" panose="020B0609020204030204" pitchFamily="49" charset="0"/>
              </a:rPr>
              <a:t> y &gt; 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foo(x); </a:t>
            </a:r>
            <a:r>
              <a:rPr lang="en-GB" i="1" dirty="0">
                <a:solidFill>
                  <a:srgbClr val="000000"/>
                </a:solidFill>
                <a:latin typeface="Consolas" panose="020B0609020204030204" pitchFamily="49" charset="0"/>
                <a:cs typeface="Consolas" panose="020B0609020204030204" pitchFamily="49" charset="0"/>
              </a:rPr>
              <a:t>// x is moved to foo</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y = y – 1;</a:t>
            </a: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chemeClr val="accent2">
                    <a:lumMod val="75000"/>
                  </a:schemeClr>
                </a:solidFill>
                <a:latin typeface="Consolas" panose="020B0609020204030204" pitchFamily="49" charset="0"/>
                <a:cs typeface="Consolas" panose="020B0609020204030204" pitchFamily="49" charset="0"/>
              </a:rPr>
              <a:t>x = bar() </a:t>
            </a:r>
            <a:r>
              <a:rPr lang="en-GB" i="1" dirty="0">
                <a:solidFill>
                  <a:schemeClr val="accent2">
                    <a:lumMod val="75000"/>
                  </a:schemeClr>
                </a:solidFill>
                <a:latin typeface="Consolas" panose="020B0609020204030204" pitchFamily="49" charset="0"/>
                <a:cs typeface="Consolas" panose="020B0609020204030204" pitchFamily="49" charset="0"/>
              </a:rPr>
              <a:t>// move to x</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7" name="Isosceles Triangle 6">
            <a:extLst>
              <a:ext uri="{FF2B5EF4-FFF2-40B4-BE49-F238E27FC236}">
                <a16:creationId xmlns:a16="http://schemas.microsoft.com/office/drawing/2014/main" id="{6AC400AC-7F6A-D336-2A22-323A05C028B7}"/>
              </a:ext>
            </a:extLst>
          </p:cNvPr>
          <p:cNvSpPr/>
          <p:nvPr/>
        </p:nvSpPr>
        <p:spPr bwMode="auto">
          <a:xfrm rot="5400000">
            <a:off x="4373611" y="1855857"/>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8" name="Arrow: Down 7">
            <a:extLst>
              <a:ext uri="{FF2B5EF4-FFF2-40B4-BE49-F238E27FC236}">
                <a16:creationId xmlns:a16="http://schemas.microsoft.com/office/drawing/2014/main" id="{64FF4C55-8D6B-701B-1784-E5D36894B1A9}"/>
              </a:ext>
            </a:extLst>
          </p:cNvPr>
          <p:cNvSpPr/>
          <p:nvPr/>
        </p:nvSpPr>
        <p:spPr bwMode="auto">
          <a:xfrm>
            <a:off x="4337179" y="2165489"/>
            <a:ext cx="216024" cy="940771"/>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1" name="Isosceles Triangle 10">
            <a:extLst>
              <a:ext uri="{FF2B5EF4-FFF2-40B4-BE49-F238E27FC236}">
                <a16:creationId xmlns:a16="http://schemas.microsoft.com/office/drawing/2014/main" id="{AFF7918C-37AA-DD43-A9D4-D80800645218}"/>
              </a:ext>
            </a:extLst>
          </p:cNvPr>
          <p:cNvSpPr/>
          <p:nvPr/>
        </p:nvSpPr>
        <p:spPr bwMode="auto">
          <a:xfrm rot="16200000">
            <a:off x="4355185" y="309772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2" name="Isosceles Triangle 11">
            <a:extLst>
              <a:ext uri="{FF2B5EF4-FFF2-40B4-BE49-F238E27FC236}">
                <a16:creationId xmlns:a16="http://schemas.microsoft.com/office/drawing/2014/main" id="{2755ECB9-061F-C453-F61A-552030E16895}"/>
              </a:ext>
            </a:extLst>
          </p:cNvPr>
          <p:cNvSpPr/>
          <p:nvPr/>
        </p:nvSpPr>
        <p:spPr bwMode="auto">
          <a:xfrm rot="5400000">
            <a:off x="4024085" y="4070626"/>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4" name="Arrow: Down 13">
            <a:extLst>
              <a:ext uri="{FF2B5EF4-FFF2-40B4-BE49-F238E27FC236}">
                <a16:creationId xmlns:a16="http://schemas.microsoft.com/office/drawing/2014/main" id="{5A01B2FA-03BC-D5E4-A7AE-783E37439550}"/>
              </a:ext>
            </a:extLst>
          </p:cNvPr>
          <p:cNvSpPr/>
          <p:nvPr/>
        </p:nvSpPr>
        <p:spPr bwMode="auto">
          <a:xfrm rot="10800000">
            <a:off x="4000402" y="3206164"/>
            <a:ext cx="216024" cy="769488"/>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7" name="Rectangle 16">
            <a:extLst>
              <a:ext uri="{FF2B5EF4-FFF2-40B4-BE49-F238E27FC236}">
                <a16:creationId xmlns:a16="http://schemas.microsoft.com/office/drawing/2014/main" id="{4E1B128A-924A-29F0-204F-CCF9A7D6FC56}"/>
              </a:ext>
            </a:extLst>
          </p:cNvPr>
          <p:cNvSpPr/>
          <p:nvPr/>
        </p:nvSpPr>
        <p:spPr bwMode="auto">
          <a:xfrm>
            <a:off x="1096212" y="4035575"/>
            <a:ext cx="2552908" cy="66498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OK: x is re-initialized in the loop </a:t>
            </a:r>
            <a:r>
              <a:rPr lang="en-US" dirty="0">
                <a:solidFill>
                  <a:srgbClr val="000000"/>
                </a:solidFill>
                <a:sym typeface="Wingdings" panose="05000000000000000000" pitchFamily="2" charset="2"/>
              </a:rPr>
              <a:t> new flow</a:t>
            </a:r>
            <a:endParaRPr lang="en-DK" dirty="0">
              <a:solidFill>
                <a:srgbClr val="000000"/>
              </a:solidFill>
            </a:endParaRPr>
          </a:p>
        </p:txBody>
      </p:sp>
      <p:pic>
        <p:nvPicPr>
          <p:cNvPr id="19" name="Picture 2" descr="C:\Users\chmaria\Desktop\Documents\tandem\publications\FM_2012\FM12-tandem\trunk\presentation\pics\check.png">
            <a:extLst>
              <a:ext uri="{FF2B5EF4-FFF2-40B4-BE49-F238E27FC236}">
                <a16:creationId xmlns:a16="http://schemas.microsoft.com/office/drawing/2014/main" id="{5E46C73B-FD3E-7631-02D4-DE4599A70E8E}"/>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274762" y="3007708"/>
            <a:ext cx="583200" cy="58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02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4"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46BCBE2E-05C2-8B13-B9CF-311B675E66F9}"/>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393157E-817A-4239-2446-3B4A3D3837C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59F87CEE-22DA-EF14-0C6A-A36E2EFDF69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814A832F-DE05-81C0-8680-94BA990928E5}"/>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C32568F-CB9E-82D3-A387-379CB5A0107B}"/>
              </a:ext>
            </a:extLst>
          </p:cNvPr>
          <p:cNvSpPr>
            <a:spLocks noGrp="1"/>
          </p:cNvSpPr>
          <p:nvPr>
            <p:ph type="title"/>
          </p:nvPr>
        </p:nvSpPr>
        <p:spPr>
          <a:xfrm>
            <a:off x="1257647" y="76168"/>
            <a:ext cx="10112718" cy="874258"/>
          </a:xfrm>
        </p:spPr>
        <p:txBody>
          <a:bodyPr>
            <a:normAutofit fontScale="90000"/>
          </a:bodyPr>
          <a:lstStyle/>
          <a:p>
            <a:r>
              <a:rPr lang="en-GB" b="0" i="0" u="none" strike="noStrike" dirty="0">
                <a:solidFill>
                  <a:srgbClr val="10171E"/>
                </a:solidFill>
                <a:effectLst/>
                <a:latin typeface="NOVA FLAT" panose="020C0504020404060204" pitchFamily="34" charset="77"/>
              </a:rPr>
              <a:t>In what lines can we detect incompatible flows?</a:t>
            </a:r>
            <a:endParaRPr lang="en-DK" dirty="0">
              <a:solidFill>
                <a:schemeClr val="bg2">
                  <a:lumMod val="60000"/>
                  <a:lumOff val="40000"/>
                </a:schemeClr>
              </a:solidFill>
              <a:latin typeface="NOVA FLAT" panose="020C0504020404060204" pitchFamily="34" charset="77"/>
            </a:endParaRPr>
          </a:p>
        </p:txBody>
      </p:sp>
      <p:sp>
        <p:nvSpPr>
          <p:cNvPr id="4" name="Rectangle 3">
            <a:extLst>
              <a:ext uri="{FF2B5EF4-FFF2-40B4-BE49-F238E27FC236}">
                <a16:creationId xmlns:a16="http://schemas.microsoft.com/office/drawing/2014/main" id="{2A9A33B1-9EFC-A97F-F02B-B27BB3DD58CA}"/>
              </a:ext>
            </a:extLst>
          </p:cNvPr>
          <p:cNvSpPr/>
          <p:nvPr/>
        </p:nvSpPr>
        <p:spPr bwMode="auto">
          <a:xfrm>
            <a:off x="623392" y="2813239"/>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a:t>
            </a: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2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3   </a:t>
            </a:r>
            <a:r>
              <a:rPr lang="en-GB" dirty="0" err="1">
                <a:solidFill>
                  <a:srgbClr val="000000"/>
                </a:solidFill>
                <a:latin typeface="Consolas" panose="020B0609020204030204" pitchFamily="49" charset="0"/>
                <a:cs typeface="Consolas" panose="020B0609020204030204" pitchFamily="49" charset="0"/>
              </a:rPr>
              <a:t>ids.push</a:t>
            </a:r>
            <a:r>
              <a:rPr lang="en-GB" dirty="0">
                <a:solidFill>
                  <a:srgbClr val="000000"/>
                </a:solidFill>
                <a:latin typeface="Consolas" panose="020B0609020204030204" pitchFamily="49" charset="0"/>
                <a:cs typeface="Consolas" panose="020B0609020204030204" pitchFamily="49" charset="0"/>
              </a:rPr>
              <a:t>(Person {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4   notify(ids);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5 }</a:t>
            </a:r>
          </a:p>
        </p:txBody>
      </p:sp>
      <p:sp>
        <p:nvSpPr>
          <p:cNvPr id="5" name="Rectangle 4">
            <a:extLst>
              <a:ext uri="{FF2B5EF4-FFF2-40B4-BE49-F238E27FC236}">
                <a16:creationId xmlns:a16="http://schemas.microsoft.com/office/drawing/2014/main" id="{EC03DBA0-74DC-EFAF-6217-57894EDECA4D}"/>
              </a:ext>
            </a:extLst>
          </p:cNvPr>
          <p:cNvSpPr/>
          <p:nvPr/>
        </p:nvSpPr>
        <p:spPr bwMode="auto">
          <a:xfrm>
            <a:off x="623392" y="987198"/>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notify(v: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-&gt;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 </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&amp;v {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v</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Rectangle 5">
            <a:extLst>
              <a:ext uri="{FF2B5EF4-FFF2-40B4-BE49-F238E27FC236}">
                <a16:creationId xmlns:a16="http://schemas.microsoft.com/office/drawing/2014/main" id="{AA26B921-7CC5-E81B-C7DA-7B070F2820DA}"/>
              </a:ext>
            </a:extLst>
          </p:cNvPr>
          <p:cNvSpPr/>
          <p:nvPr/>
        </p:nvSpPr>
        <p:spPr bwMode="auto">
          <a:xfrm>
            <a:off x="623392" y="4653136"/>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11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12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13   notify(ids);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14   notify(ids);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15 }</a:t>
            </a:r>
          </a:p>
        </p:txBody>
      </p:sp>
      <p:sp>
        <p:nvSpPr>
          <p:cNvPr id="15" name="Rectangle 14">
            <a:extLst>
              <a:ext uri="{FF2B5EF4-FFF2-40B4-BE49-F238E27FC236}">
                <a16:creationId xmlns:a16="http://schemas.microsoft.com/office/drawing/2014/main" id="{0CDFA005-75D6-F0E8-5400-85D5384C6FE8}"/>
              </a:ext>
            </a:extLst>
          </p:cNvPr>
          <p:cNvSpPr/>
          <p:nvPr/>
        </p:nvSpPr>
        <p:spPr bwMode="auto">
          <a:xfrm>
            <a:off x="6456040" y="2813239"/>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6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7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8    ids = notify(ids);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9    </a:t>
            </a:r>
            <a:r>
              <a:rPr lang="en-GB" dirty="0" err="1">
                <a:solidFill>
                  <a:srgbClr val="000000"/>
                </a:solidFill>
                <a:latin typeface="Consolas" panose="020B0609020204030204" pitchFamily="49" charset="0"/>
                <a:cs typeface="Consolas" panose="020B0609020204030204" pitchFamily="49" charset="0"/>
              </a:rPr>
              <a:t>ids.push</a:t>
            </a:r>
            <a:r>
              <a:rPr lang="en-GB" dirty="0">
                <a:solidFill>
                  <a:srgbClr val="000000"/>
                </a:solidFill>
                <a:latin typeface="Consolas" panose="020B0609020204030204" pitchFamily="49" charset="0"/>
                <a:cs typeface="Consolas" panose="020B0609020204030204" pitchFamily="49" charset="0"/>
              </a:rPr>
              <a:t>(Person {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10 }</a:t>
            </a:r>
          </a:p>
        </p:txBody>
      </p:sp>
      <p:sp>
        <p:nvSpPr>
          <p:cNvPr id="16" name="Rectangle 15">
            <a:extLst>
              <a:ext uri="{FF2B5EF4-FFF2-40B4-BE49-F238E27FC236}">
                <a16:creationId xmlns:a16="http://schemas.microsoft.com/office/drawing/2014/main" id="{383013F4-1242-3F07-02BC-6FA86E62168B}"/>
              </a:ext>
            </a:extLst>
          </p:cNvPr>
          <p:cNvSpPr/>
          <p:nvPr/>
        </p:nvSpPr>
        <p:spPr bwMode="auto">
          <a:xfrm>
            <a:off x="6426304" y="4653136"/>
            <a:ext cx="4824536" cy="186693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16</a:t>
            </a: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17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18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ids[0];</a:t>
            </a:r>
          </a:p>
          <a:p>
            <a:pPr marL="342900" indent="-342900" defTabSz="914400" fontAlgn="base">
              <a:spcBef>
                <a:spcPct val="0"/>
              </a:spcBef>
              <a:spcAft>
                <a:spcPct val="0"/>
              </a:spcAft>
              <a:buAutoNum type="arabicPlain" startAt="19"/>
              <a:defRPr/>
            </a:pPr>
            <a:r>
              <a:rPr lang="en-GB" dirty="0">
                <a:solidFill>
                  <a:srgbClr val="000000"/>
                </a:solidFill>
                <a:latin typeface="Consolas" panose="020B0609020204030204" pitchFamily="49" charset="0"/>
                <a:cs typeface="Consolas" panose="020B0609020204030204" pitchFamily="49" charset="0"/>
              </a:rPr>
              <a:t>  ids = notify(ids);</a:t>
            </a:r>
          </a:p>
          <a:p>
            <a:pPr marL="342900" indent="-342900" defTabSz="914400" fontAlgn="base">
              <a:spcBef>
                <a:spcPct val="0"/>
              </a:spcBef>
              <a:spcAft>
                <a:spcPct val="0"/>
              </a:spcAft>
              <a:buFontTx/>
              <a:buAutoNum type="arabicPlain" startAt="19"/>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y = x;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21 }</a:t>
            </a:r>
          </a:p>
        </p:txBody>
      </p:sp>
      <p:sp>
        <p:nvSpPr>
          <p:cNvPr id="18" name="Rectangle 17">
            <a:extLst>
              <a:ext uri="{FF2B5EF4-FFF2-40B4-BE49-F238E27FC236}">
                <a16:creationId xmlns:a16="http://schemas.microsoft.com/office/drawing/2014/main" id="{AAC4F276-6674-E8C7-88F1-6EC6E82CC6CB}"/>
              </a:ext>
            </a:extLst>
          </p:cNvPr>
          <p:cNvSpPr/>
          <p:nvPr/>
        </p:nvSpPr>
        <p:spPr bwMode="auto">
          <a:xfrm>
            <a:off x="6455152" y="987198"/>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P() -&gt; </a:t>
            </a:r>
            <a:r>
              <a:rPr lang="en-GB" b="1" dirty="0">
                <a:solidFill>
                  <a:srgbClr val="000000"/>
                </a:solidFill>
                <a:latin typeface="Consolas" panose="020B0609020204030204" pitchFamily="49" charset="0"/>
                <a:cs typeface="Consolas" panose="020B0609020204030204" pitchFamily="49" charset="0"/>
              </a:rPr>
              <a:t>mut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“Adam”, age: 27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“Eva”, age: 42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“Chris”, age: 32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5311393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3EC6D58-D11C-37F5-1DD7-4695C7B81F1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F59BA2D-CD3D-18A8-22AD-00765D03519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FACE07FF-73AB-796C-B272-68F1A17B177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620352DF-7A9E-E17D-ACCB-E64FDAC040E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94236E-0D1D-59A1-AB3C-674D14138C68}"/>
              </a:ext>
            </a:extLst>
          </p:cNvPr>
          <p:cNvSpPr>
            <a:spLocks noGrp="1"/>
          </p:cNvSpPr>
          <p:nvPr>
            <p:ph type="title"/>
          </p:nvPr>
        </p:nvSpPr>
        <p:spPr>
          <a:xfrm>
            <a:off x="1257647" y="76168"/>
            <a:ext cx="10112718" cy="874258"/>
          </a:xfrm>
        </p:spPr>
        <p:txBody>
          <a:bodyPr>
            <a:normAutofit fontScale="90000"/>
          </a:bodyPr>
          <a:lstStyle/>
          <a:p>
            <a:r>
              <a:rPr lang="en-GB" b="0" i="0" u="none" strike="noStrike" dirty="0">
                <a:solidFill>
                  <a:srgbClr val="10171E"/>
                </a:solidFill>
                <a:effectLst/>
                <a:latin typeface="NOVA FLAT" panose="020C0504020404060204" pitchFamily="34" charset="77"/>
              </a:rPr>
              <a:t>In what lines can we detect incompatible flows?</a:t>
            </a:r>
            <a:endParaRPr lang="en-DK" dirty="0">
              <a:solidFill>
                <a:schemeClr val="bg2">
                  <a:lumMod val="60000"/>
                  <a:lumOff val="40000"/>
                </a:schemeClr>
              </a:solidFill>
              <a:latin typeface="NOVA FLAT" panose="020C0504020404060204" pitchFamily="34" charset="77"/>
            </a:endParaRPr>
          </a:p>
        </p:txBody>
      </p:sp>
      <p:sp>
        <p:nvSpPr>
          <p:cNvPr id="4" name="Rectangle 3">
            <a:extLst>
              <a:ext uri="{FF2B5EF4-FFF2-40B4-BE49-F238E27FC236}">
                <a16:creationId xmlns:a16="http://schemas.microsoft.com/office/drawing/2014/main" id="{DF70A51A-5F3D-4C4D-9FAA-9358642AE064}"/>
              </a:ext>
            </a:extLst>
          </p:cNvPr>
          <p:cNvSpPr/>
          <p:nvPr/>
        </p:nvSpPr>
        <p:spPr bwMode="auto">
          <a:xfrm>
            <a:off x="623392" y="2813239"/>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a:t>
            </a: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2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3   </a:t>
            </a:r>
            <a:r>
              <a:rPr lang="en-GB" dirty="0" err="1">
                <a:solidFill>
                  <a:srgbClr val="000000"/>
                </a:solidFill>
                <a:latin typeface="Consolas" panose="020B0609020204030204" pitchFamily="49" charset="0"/>
                <a:cs typeface="Consolas" panose="020B0609020204030204" pitchFamily="49" charset="0"/>
              </a:rPr>
              <a:t>ids.push</a:t>
            </a:r>
            <a:r>
              <a:rPr lang="en-GB" dirty="0">
                <a:solidFill>
                  <a:srgbClr val="000000"/>
                </a:solidFill>
                <a:latin typeface="Consolas" panose="020B0609020204030204" pitchFamily="49" charset="0"/>
                <a:cs typeface="Consolas" panose="020B0609020204030204" pitchFamily="49" charset="0"/>
              </a:rPr>
              <a:t>(Person {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4   notify(ids);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5 }</a:t>
            </a:r>
          </a:p>
        </p:txBody>
      </p:sp>
      <p:sp>
        <p:nvSpPr>
          <p:cNvPr id="5" name="Rectangle 4">
            <a:extLst>
              <a:ext uri="{FF2B5EF4-FFF2-40B4-BE49-F238E27FC236}">
                <a16:creationId xmlns:a16="http://schemas.microsoft.com/office/drawing/2014/main" id="{57E788AB-9982-FAAC-FE56-07B739F457A7}"/>
              </a:ext>
            </a:extLst>
          </p:cNvPr>
          <p:cNvSpPr/>
          <p:nvPr/>
        </p:nvSpPr>
        <p:spPr bwMode="auto">
          <a:xfrm>
            <a:off x="623392" y="987198"/>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notify(v: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-&gt;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 </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&amp;v {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v</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Rectangle 5">
            <a:extLst>
              <a:ext uri="{FF2B5EF4-FFF2-40B4-BE49-F238E27FC236}">
                <a16:creationId xmlns:a16="http://schemas.microsoft.com/office/drawing/2014/main" id="{D0C8A0F0-F0A9-6CB7-C568-75FC113670F6}"/>
              </a:ext>
            </a:extLst>
          </p:cNvPr>
          <p:cNvSpPr/>
          <p:nvPr/>
        </p:nvSpPr>
        <p:spPr bwMode="auto">
          <a:xfrm>
            <a:off x="623392" y="4653136"/>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11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12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13   notify(ids); </a:t>
            </a:r>
          </a:p>
          <a:p>
            <a:pPr defTabSz="914400" fontAlgn="base">
              <a:spcBef>
                <a:spcPct val="0"/>
              </a:spcBef>
              <a:spcAft>
                <a:spcPct val="0"/>
              </a:spcAft>
              <a:defRPr/>
            </a:pPr>
            <a:r>
              <a:rPr lang="en-GB" dirty="0">
                <a:solidFill>
                  <a:srgbClr val="000000"/>
                </a:solidFill>
                <a:highlight>
                  <a:srgbClr val="FC575E"/>
                </a:highlight>
                <a:latin typeface="Consolas" panose="020B0609020204030204" pitchFamily="49" charset="0"/>
                <a:cs typeface="Consolas" panose="020B0609020204030204" pitchFamily="49" charset="0"/>
              </a:rPr>
              <a:t>14   notify(ids);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15 }</a:t>
            </a:r>
          </a:p>
        </p:txBody>
      </p:sp>
      <p:sp>
        <p:nvSpPr>
          <p:cNvPr id="15" name="Rectangle 14">
            <a:extLst>
              <a:ext uri="{FF2B5EF4-FFF2-40B4-BE49-F238E27FC236}">
                <a16:creationId xmlns:a16="http://schemas.microsoft.com/office/drawing/2014/main" id="{3D9DA70E-194F-FB5F-9A42-21F102E86BAF}"/>
              </a:ext>
            </a:extLst>
          </p:cNvPr>
          <p:cNvSpPr/>
          <p:nvPr/>
        </p:nvSpPr>
        <p:spPr bwMode="auto">
          <a:xfrm>
            <a:off x="6456040" y="2813239"/>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6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7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8    ids = notify(ids);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9    </a:t>
            </a:r>
            <a:r>
              <a:rPr lang="en-GB" dirty="0" err="1">
                <a:solidFill>
                  <a:srgbClr val="000000"/>
                </a:solidFill>
                <a:latin typeface="Consolas" panose="020B0609020204030204" pitchFamily="49" charset="0"/>
                <a:cs typeface="Consolas" panose="020B0609020204030204" pitchFamily="49" charset="0"/>
              </a:rPr>
              <a:t>ids.push</a:t>
            </a:r>
            <a:r>
              <a:rPr lang="en-GB" dirty="0">
                <a:solidFill>
                  <a:srgbClr val="000000"/>
                </a:solidFill>
                <a:latin typeface="Consolas" panose="020B0609020204030204" pitchFamily="49" charset="0"/>
                <a:cs typeface="Consolas" panose="020B0609020204030204" pitchFamily="49" charset="0"/>
              </a:rPr>
              <a:t>(Person {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10 }</a:t>
            </a:r>
          </a:p>
        </p:txBody>
      </p:sp>
      <p:sp>
        <p:nvSpPr>
          <p:cNvPr id="18" name="Rectangle 17">
            <a:extLst>
              <a:ext uri="{FF2B5EF4-FFF2-40B4-BE49-F238E27FC236}">
                <a16:creationId xmlns:a16="http://schemas.microsoft.com/office/drawing/2014/main" id="{703E136F-B70F-9A98-0EFA-A44A67CA1A6E}"/>
              </a:ext>
            </a:extLst>
          </p:cNvPr>
          <p:cNvSpPr/>
          <p:nvPr/>
        </p:nvSpPr>
        <p:spPr bwMode="auto">
          <a:xfrm>
            <a:off x="6455152" y="987198"/>
            <a:ext cx="4824536" cy="151014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P() -&gt; </a:t>
            </a:r>
            <a:r>
              <a:rPr lang="en-GB" b="1" dirty="0">
                <a:solidFill>
                  <a:srgbClr val="000000"/>
                </a:solidFill>
                <a:latin typeface="Consolas" panose="020B0609020204030204" pitchFamily="49" charset="0"/>
                <a:cs typeface="Consolas" panose="020B0609020204030204" pitchFamily="49" charset="0"/>
              </a:rPr>
              <a:t>mut </a:t>
            </a:r>
            <a:r>
              <a:rPr lang="en-GB" b="1" dirty="0" err="1">
                <a:solidFill>
                  <a:srgbClr val="000000"/>
                </a:solidFill>
                <a:latin typeface="Consolas" panose="020B0609020204030204" pitchFamily="49" charset="0"/>
                <a:cs typeface="Consolas" panose="020B0609020204030204" pitchFamily="49" charset="0"/>
              </a:rPr>
              <a:t>Vec</a:t>
            </a:r>
            <a:r>
              <a:rPr lang="en-GB" b="1" dirty="0">
                <a:solidFill>
                  <a:srgbClr val="000000"/>
                </a:solidFill>
                <a:latin typeface="Consolas" panose="020B0609020204030204" pitchFamily="49" charset="0"/>
                <a:cs typeface="Consolas" panose="020B0609020204030204" pitchFamily="49" charset="0"/>
              </a:rPr>
              <a:t>&lt;Person&gt;</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“Adam”, age: 27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“Eva”, age: 42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Person { name: “Chris”, age: 32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pic>
        <p:nvPicPr>
          <p:cNvPr id="20" name="Picture 19">
            <a:extLst>
              <a:ext uri="{FF2B5EF4-FFF2-40B4-BE49-F238E27FC236}">
                <a16:creationId xmlns:a16="http://schemas.microsoft.com/office/drawing/2014/main" id="{22E40A54-BBD8-B1F2-BA71-FACF57847E8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79987" y="5699483"/>
            <a:ext cx="648000" cy="648000"/>
          </a:xfrm>
          <a:prstGeom prst="rect">
            <a:avLst/>
          </a:prstGeom>
        </p:spPr>
      </p:pic>
      <p:pic>
        <p:nvPicPr>
          <p:cNvPr id="21" name="Picture 2" descr="C:\Users\chmaria\Desktop\Documents\tandem\publications\FM_2012\FM12-tandem\trunk\presentation\pics\check.png">
            <a:extLst>
              <a:ext uri="{FF2B5EF4-FFF2-40B4-BE49-F238E27FC236}">
                <a16:creationId xmlns:a16="http://schemas.microsoft.com/office/drawing/2014/main" id="{883C668F-D107-0FF4-EFA0-8A44317A6174}"/>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079987" y="3840956"/>
            <a:ext cx="583200" cy="5832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C:\Users\chmaria\Desktop\Documents\tandem\publications\FM_2012\FM12-tandem\trunk\presentation\pics\check.png">
            <a:extLst>
              <a:ext uri="{FF2B5EF4-FFF2-40B4-BE49-F238E27FC236}">
                <a16:creationId xmlns:a16="http://schemas.microsoft.com/office/drawing/2014/main" id="{287A001F-315A-6A87-1342-92CBAC1E409E}"/>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0959240" y="3898132"/>
            <a:ext cx="583200" cy="583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6A25B9A3-7349-BA55-C29D-A920614E8B0C}"/>
              </a:ext>
            </a:extLst>
          </p:cNvPr>
          <p:cNvSpPr/>
          <p:nvPr/>
        </p:nvSpPr>
        <p:spPr bwMode="auto">
          <a:xfrm>
            <a:off x="6426304" y="4653136"/>
            <a:ext cx="4824536" cy="186693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16</a:t>
            </a: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17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spcBef>
                <a:spcPct val="0"/>
              </a:spcBef>
              <a:spcAft>
                <a:spcPct val="0"/>
              </a:spcAft>
              <a:defRPr/>
            </a:pPr>
            <a:r>
              <a:rPr lang="en-GB" dirty="0">
                <a:solidFill>
                  <a:srgbClr val="000000"/>
                </a:solidFill>
                <a:highlight>
                  <a:srgbClr val="FC575E"/>
                </a:highlight>
                <a:latin typeface="Consolas" panose="020B0609020204030204" pitchFamily="49" charset="0"/>
                <a:cs typeface="Consolas" panose="020B0609020204030204" pitchFamily="49" charset="0"/>
              </a:rPr>
              <a:t>18   </a:t>
            </a:r>
            <a:r>
              <a:rPr lang="en-GB" b="1" dirty="0">
                <a:solidFill>
                  <a:srgbClr val="000000"/>
                </a:solidFill>
                <a:highlight>
                  <a:srgbClr val="FC575E"/>
                </a:highlight>
                <a:latin typeface="Consolas" panose="020B0609020204030204" pitchFamily="49" charset="0"/>
                <a:cs typeface="Consolas" panose="020B0609020204030204" pitchFamily="49" charset="0"/>
              </a:rPr>
              <a:t>let</a:t>
            </a:r>
            <a:r>
              <a:rPr lang="en-GB" dirty="0">
                <a:solidFill>
                  <a:srgbClr val="000000"/>
                </a:solidFill>
                <a:highlight>
                  <a:srgbClr val="FC575E"/>
                </a:highlight>
                <a:latin typeface="Consolas" panose="020B0609020204030204" pitchFamily="49" charset="0"/>
                <a:cs typeface="Consolas" panose="020B0609020204030204" pitchFamily="49" charset="0"/>
              </a:rPr>
              <a:t> x = ids[0];</a:t>
            </a:r>
          </a:p>
          <a:p>
            <a:pPr marL="342900" indent="-342900" defTabSz="914400" fontAlgn="base">
              <a:spcBef>
                <a:spcPct val="0"/>
              </a:spcBef>
              <a:spcAft>
                <a:spcPct val="0"/>
              </a:spcAft>
              <a:buAutoNum type="arabicPlain" startAt="19"/>
              <a:defRPr/>
            </a:pPr>
            <a:r>
              <a:rPr lang="en-GB" dirty="0">
                <a:solidFill>
                  <a:srgbClr val="000000"/>
                </a:solidFill>
                <a:latin typeface="Consolas" panose="020B0609020204030204" pitchFamily="49" charset="0"/>
                <a:cs typeface="Consolas" panose="020B0609020204030204" pitchFamily="49" charset="0"/>
              </a:rPr>
              <a:t>  ids = notify(ids);</a:t>
            </a:r>
          </a:p>
          <a:p>
            <a:pPr marL="342900" indent="-342900" defTabSz="914400" fontAlgn="base">
              <a:spcBef>
                <a:spcPct val="0"/>
              </a:spcBef>
              <a:spcAft>
                <a:spcPct val="0"/>
              </a:spcAft>
              <a:buFontTx/>
              <a:buAutoNum type="arabicPlain" startAt="19"/>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y = x;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21 }</a:t>
            </a:r>
          </a:p>
        </p:txBody>
      </p:sp>
      <p:pic>
        <p:nvPicPr>
          <p:cNvPr id="23" name="Picture 22">
            <a:extLst>
              <a:ext uri="{FF2B5EF4-FFF2-40B4-BE49-F238E27FC236}">
                <a16:creationId xmlns:a16="http://schemas.microsoft.com/office/drawing/2014/main" id="{86652927-976F-E337-058C-A90F35E0218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08034" y="5600699"/>
            <a:ext cx="648000" cy="648000"/>
          </a:xfrm>
          <a:prstGeom prst="rect">
            <a:avLst/>
          </a:prstGeom>
        </p:spPr>
      </p:pic>
    </p:spTree>
    <p:extLst>
      <p:ext uri="{BB962C8B-B14F-4D97-AF65-F5344CB8AC3E}">
        <p14:creationId xmlns:p14="http://schemas.microsoft.com/office/powerpoint/2010/main" val="14144036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BA3CE51-8073-E819-E476-4C0AF57CB2D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60813CAC-FC70-07D5-432B-E5CAC707AA1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613D5A3-ECF2-1E4C-F1CE-FC587C00E41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F4C7B702-4132-5086-794E-96CD94D586F3}"/>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25685BF0-AAF4-6D5D-F248-A52AA98718D0}"/>
              </a:ext>
            </a:extLst>
          </p:cNvPr>
          <p:cNvSpPr>
            <a:spLocks noGrp="1"/>
          </p:cNvSpPr>
          <p:nvPr>
            <p:ph type="title"/>
          </p:nvPr>
        </p:nvSpPr>
        <p:spPr>
          <a:xfrm>
            <a:off x="1257647" y="583066"/>
            <a:ext cx="7096191" cy="874258"/>
          </a:xfrm>
        </p:spPr>
        <p:txBody>
          <a:bodyPr>
            <a:normAutofit/>
          </a:bodyPr>
          <a:lstStyle/>
          <a:p>
            <a:r>
              <a:rPr lang="en-GB" b="0" i="0" u="none" strike="noStrike" dirty="0">
                <a:solidFill>
                  <a:srgbClr val="10171E"/>
                </a:solidFill>
                <a:effectLst/>
                <a:latin typeface="NOVA FLAT" panose="020C0504020404060204" pitchFamily="34" charset="77"/>
              </a:rPr>
              <a:t>Moves and Data Structures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13EE7E53-7DFF-0CDE-C522-571A45353258}"/>
              </a:ext>
            </a:extLst>
          </p:cNvPr>
          <p:cNvSpPr txBox="1">
            <a:spLocks/>
          </p:cNvSpPr>
          <p:nvPr/>
        </p:nvSpPr>
        <p:spPr>
          <a:xfrm>
            <a:off x="1257648" y="4895022"/>
            <a:ext cx="8287487" cy="1197826"/>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One cannot move values out of data structures that do not permit holes in their representation, e.g. vectors or arrays</a:t>
            </a:r>
          </a:p>
        </p:txBody>
      </p:sp>
      <p:sp>
        <p:nvSpPr>
          <p:cNvPr id="2" name="Rectangle 1">
            <a:extLst>
              <a:ext uri="{FF2B5EF4-FFF2-40B4-BE49-F238E27FC236}">
                <a16:creationId xmlns:a16="http://schemas.microsoft.com/office/drawing/2014/main" id="{404AA3D4-7D61-51B7-214D-4B495CCF4578}"/>
              </a:ext>
            </a:extLst>
          </p:cNvPr>
          <p:cNvSpPr/>
          <p:nvPr/>
        </p:nvSpPr>
        <p:spPr bwMode="auto">
          <a:xfrm>
            <a:off x="2176754" y="1616732"/>
            <a:ext cx="3984157" cy="261236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lnSpc>
                <a:spcPct val="150000"/>
              </a:lnSpc>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16</a:t>
            </a: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main() {</a:t>
            </a:r>
          </a:p>
          <a:p>
            <a:pPr defTabSz="914400" fontAlgn="base">
              <a:lnSpc>
                <a:spcPct val="150000"/>
              </a:lnSpc>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17   </a:t>
            </a: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P();</a:t>
            </a:r>
          </a:p>
          <a:p>
            <a:pPr defTabSz="914400" fontAlgn="base">
              <a:lnSpc>
                <a:spcPct val="150000"/>
              </a:lnSpc>
              <a:spcBef>
                <a:spcPct val="0"/>
              </a:spcBef>
              <a:spcAft>
                <a:spcPct val="0"/>
              </a:spcAft>
              <a:defRPr/>
            </a:pPr>
            <a:r>
              <a:rPr lang="en-GB" dirty="0">
                <a:solidFill>
                  <a:srgbClr val="000000"/>
                </a:solidFill>
                <a:highlight>
                  <a:srgbClr val="FC575E"/>
                </a:highlight>
                <a:latin typeface="Consolas" panose="020B0609020204030204" pitchFamily="49" charset="0"/>
                <a:cs typeface="Consolas" panose="020B0609020204030204" pitchFamily="49" charset="0"/>
              </a:rPr>
              <a:t>18   </a:t>
            </a:r>
            <a:r>
              <a:rPr lang="en-GB" b="1" dirty="0">
                <a:solidFill>
                  <a:srgbClr val="000000"/>
                </a:solidFill>
                <a:highlight>
                  <a:srgbClr val="FC575E"/>
                </a:highlight>
                <a:latin typeface="Consolas" panose="020B0609020204030204" pitchFamily="49" charset="0"/>
                <a:cs typeface="Consolas" panose="020B0609020204030204" pitchFamily="49" charset="0"/>
              </a:rPr>
              <a:t>let</a:t>
            </a:r>
            <a:r>
              <a:rPr lang="en-GB" dirty="0">
                <a:solidFill>
                  <a:srgbClr val="000000"/>
                </a:solidFill>
                <a:highlight>
                  <a:srgbClr val="FC575E"/>
                </a:highlight>
                <a:latin typeface="Consolas" panose="020B0609020204030204" pitchFamily="49" charset="0"/>
                <a:cs typeface="Consolas" panose="020B0609020204030204" pitchFamily="49" charset="0"/>
              </a:rPr>
              <a:t> x = ids[0];</a:t>
            </a:r>
          </a:p>
          <a:p>
            <a:pPr marL="342900" indent="-342900" defTabSz="914400" fontAlgn="base">
              <a:lnSpc>
                <a:spcPct val="150000"/>
              </a:lnSpc>
              <a:spcBef>
                <a:spcPct val="0"/>
              </a:spcBef>
              <a:spcAft>
                <a:spcPct val="0"/>
              </a:spcAft>
              <a:buAutoNum type="arabicPlain" startAt="19"/>
              <a:defRPr/>
            </a:pPr>
            <a:r>
              <a:rPr lang="en-GB" dirty="0">
                <a:solidFill>
                  <a:srgbClr val="000000"/>
                </a:solidFill>
                <a:latin typeface="Consolas" panose="020B0609020204030204" pitchFamily="49" charset="0"/>
                <a:cs typeface="Consolas" panose="020B0609020204030204" pitchFamily="49" charset="0"/>
              </a:rPr>
              <a:t>  ids = notify(ids);</a:t>
            </a:r>
          </a:p>
          <a:p>
            <a:pPr marL="342900" indent="-342900" defTabSz="914400" fontAlgn="base">
              <a:lnSpc>
                <a:spcPct val="150000"/>
              </a:lnSpc>
              <a:spcBef>
                <a:spcPct val="0"/>
              </a:spcBef>
              <a:spcAft>
                <a:spcPct val="0"/>
              </a:spcAft>
              <a:buFontTx/>
              <a:buAutoNum type="arabicPlain" startAt="19"/>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y = x; </a:t>
            </a:r>
          </a:p>
          <a:p>
            <a:pPr defTabSz="914400" fontAlgn="base">
              <a:lnSpc>
                <a:spcPct val="150000"/>
              </a:lnSpc>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21 }</a:t>
            </a:r>
          </a:p>
        </p:txBody>
      </p:sp>
      <p:sp>
        <p:nvSpPr>
          <p:cNvPr id="7" name="Rectangle 6">
            <a:extLst>
              <a:ext uri="{FF2B5EF4-FFF2-40B4-BE49-F238E27FC236}">
                <a16:creationId xmlns:a16="http://schemas.microsoft.com/office/drawing/2014/main" id="{01647AC7-6097-AE6C-7ECC-71F3A3057DC3}"/>
              </a:ext>
            </a:extLst>
          </p:cNvPr>
          <p:cNvSpPr/>
          <p:nvPr/>
        </p:nvSpPr>
        <p:spPr bwMode="auto">
          <a:xfrm>
            <a:off x="7661868" y="1900913"/>
            <a:ext cx="504056" cy="43204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p</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2" name="Rectangle 11">
            <a:extLst>
              <a:ext uri="{FF2B5EF4-FFF2-40B4-BE49-F238E27FC236}">
                <a16:creationId xmlns:a16="http://schemas.microsoft.com/office/drawing/2014/main" id="{CC059595-B7A7-D873-69CA-9FD2CA84C7A0}"/>
              </a:ext>
            </a:extLst>
          </p:cNvPr>
          <p:cNvSpPr/>
          <p:nvPr/>
        </p:nvSpPr>
        <p:spPr bwMode="auto">
          <a:xfrm>
            <a:off x="6702582" y="2783033"/>
            <a:ext cx="4680520"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15" name="Rectangle 14">
            <a:extLst>
              <a:ext uri="{FF2B5EF4-FFF2-40B4-BE49-F238E27FC236}">
                <a16:creationId xmlns:a16="http://schemas.microsoft.com/office/drawing/2014/main" id="{E9CC2863-DD84-27BB-F1D5-05210321F4FE}"/>
              </a:ext>
            </a:extLst>
          </p:cNvPr>
          <p:cNvSpPr/>
          <p:nvPr/>
        </p:nvSpPr>
        <p:spPr bwMode="auto">
          <a:xfrm>
            <a:off x="6930184" y="2783033"/>
            <a:ext cx="1070482" cy="360040"/>
          </a:xfrm>
          <a:prstGeom prst="rect">
            <a:avLst/>
          </a:prstGeom>
          <a:solidFill>
            <a:srgbClr val="FFFFFF">
              <a:lumMod val="75000"/>
            </a:srgbClr>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rPr>
              <a:t>moved</a:t>
            </a:r>
            <a:endParaRPr kumimoji="0" lang="en-CH" sz="1600" b="0" i="0" u="none" strike="noStrike" kern="0" cap="none" spc="0" normalizeH="0" baseline="0" noProof="0" dirty="0">
              <a:ln>
                <a:noFill/>
              </a:ln>
              <a:solidFill>
                <a:srgbClr val="000000"/>
              </a:solidFill>
              <a:effectLst/>
              <a:uLnTx/>
              <a:uFillTx/>
            </a:endParaRPr>
          </a:p>
        </p:txBody>
      </p:sp>
      <p:sp>
        <p:nvSpPr>
          <p:cNvPr id="16" name="Rectangle 15">
            <a:extLst>
              <a:ext uri="{FF2B5EF4-FFF2-40B4-BE49-F238E27FC236}">
                <a16:creationId xmlns:a16="http://schemas.microsoft.com/office/drawing/2014/main" id="{B08AEFB4-F3CF-C672-8CE0-B309B533AAAF}"/>
              </a:ext>
            </a:extLst>
          </p:cNvPr>
          <p:cNvSpPr/>
          <p:nvPr/>
        </p:nvSpPr>
        <p:spPr bwMode="auto">
          <a:xfrm>
            <a:off x="8000666" y="2783033"/>
            <a:ext cx="468051"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42</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7" name="Rectangle 16">
            <a:extLst>
              <a:ext uri="{FF2B5EF4-FFF2-40B4-BE49-F238E27FC236}">
                <a16:creationId xmlns:a16="http://schemas.microsoft.com/office/drawing/2014/main" id="{52DB19A8-9717-F944-1F7B-A2C3EC95EB83}"/>
              </a:ext>
            </a:extLst>
          </p:cNvPr>
          <p:cNvSpPr/>
          <p:nvPr/>
        </p:nvSpPr>
        <p:spPr bwMode="auto">
          <a:xfrm>
            <a:off x="8465134" y="278209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8" name="Rectangle 17">
            <a:extLst>
              <a:ext uri="{FF2B5EF4-FFF2-40B4-BE49-F238E27FC236}">
                <a16:creationId xmlns:a16="http://schemas.microsoft.com/office/drawing/2014/main" id="{EB3A7BFB-92D2-4E26-226E-5F6B9B025425}"/>
              </a:ext>
            </a:extLst>
          </p:cNvPr>
          <p:cNvSpPr/>
          <p:nvPr/>
        </p:nvSpPr>
        <p:spPr bwMode="auto">
          <a:xfrm>
            <a:off x="8825174" y="278209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8</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19" name="Rectangle 18">
            <a:extLst>
              <a:ext uri="{FF2B5EF4-FFF2-40B4-BE49-F238E27FC236}">
                <a16:creationId xmlns:a16="http://schemas.microsoft.com/office/drawing/2014/main" id="{6A32B53E-66EE-4B4F-8197-9834841B5A17}"/>
              </a:ext>
            </a:extLst>
          </p:cNvPr>
          <p:cNvSpPr/>
          <p:nvPr/>
        </p:nvSpPr>
        <p:spPr bwMode="auto">
          <a:xfrm>
            <a:off x="9185095" y="2782097"/>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4</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0" name="Rectangle 19">
            <a:extLst>
              <a:ext uri="{FF2B5EF4-FFF2-40B4-BE49-F238E27FC236}">
                <a16:creationId xmlns:a16="http://schemas.microsoft.com/office/drawing/2014/main" id="{0504C180-5673-5C57-1358-7772A91F8B7C}"/>
              </a:ext>
            </a:extLst>
          </p:cNvPr>
          <p:cNvSpPr/>
          <p:nvPr/>
        </p:nvSpPr>
        <p:spPr bwMode="auto">
          <a:xfrm>
            <a:off x="9547194" y="2782097"/>
            <a:ext cx="468051"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23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1" name="Rectangle 20">
            <a:extLst>
              <a:ext uri="{FF2B5EF4-FFF2-40B4-BE49-F238E27FC236}">
                <a16:creationId xmlns:a16="http://schemas.microsoft.com/office/drawing/2014/main" id="{0EDD4128-38E1-97B0-09F1-D60588B34F90}"/>
              </a:ext>
            </a:extLst>
          </p:cNvPr>
          <p:cNvSpPr/>
          <p:nvPr/>
        </p:nvSpPr>
        <p:spPr bwMode="auto">
          <a:xfrm>
            <a:off x="6702582" y="3603626"/>
            <a:ext cx="4680520"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22" name="Rectangle 21">
            <a:extLst>
              <a:ext uri="{FF2B5EF4-FFF2-40B4-BE49-F238E27FC236}">
                <a16:creationId xmlns:a16="http://schemas.microsoft.com/office/drawing/2014/main" id="{2AC90DB4-3502-F769-2AB4-4FD8D19CBE9D}"/>
              </a:ext>
            </a:extLst>
          </p:cNvPr>
          <p:cNvSpPr/>
          <p:nvPr/>
        </p:nvSpPr>
        <p:spPr bwMode="auto">
          <a:xfrm>
            <a:off x="6930184" y="3603626"/>
            <a:ext cx="864096"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rPr>
              <a:t>Eva</a:t>
            </a:r>
            <a:endParaRPr kumimoji="0" lang="en-CH" sz="1600" b="0" i="0" u="none" strike="noStrike" kern="0" cap="none" spc="0" normalizeH="0" baseline="0" noProof="0" dirty="0">
              <a:ln>
                <a:noFill/>
              </a:ln>
              <a:solidFill>
                <a:srgbClr val="000000"/>
              </a:solidFill>
              <a:effectLst/>
              <a:uLnTx/>
              <a:uFillTx/>
            </a:endParaRPr>
          </a:p>
        </p:txBody>
      </p:sp>
      <p:sp>
        <p:nvSpPr>
          <p:cNvPr id="23" name="Rectangle 22">
            <a:extLst>
              <a:ext uri="{FF2B5EF4-FFF2-40B4-BE49-F238E27FC236}">
                <a16:creationId xmlns:a16="http://schemas.microsoft.com/office/drawing/2014/main" id="{137462A3-8BED-056A-0B53-C660E2B5C5E9}"/>
              </a:ext>
            </a:extLst>
          </p:cNvPr>
          <p:cNvSpPr/>
          <p:nvPr/>
        </p:nvSpPr>
        <p:spPr bwMode="auto">
          <a:xfrm>
            <a:off x="8681039" y="3609253"/>
            <a:ext cx="864096"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rPr>
              <a:t>Adam</a:t>
            </a:r>
            <a:endParaRPr kumimoji="0" lang="en-CH" sz="1600" b="0" i="0" u="none" strike="noStrike" kern="0" cap="none" spc="0" normalizeH="0" baseline="0" noProof="0" dirty="0">
              <a:ln>
                <a:noFill/>
              </a:ln>
              <a:solidFill>
                <a:srgbClr val="000000"/>
              </a:solidFill>
              <a:effectLst/>
              <a:uLnTx/>
              <a:uFillTx/>
            </a:endParaRPr>
          </a:p>
        </p:txBody>
      </p:sp>
      <p:cxnSp>
        <p:nvCxnSpPr>
          <p:cNvPr id="24" name="Straight Arrow Connector 23">
            <a:extLst>
              <a:ext uri="{FF2B5EF4-FFF2-40B4-BE49-F238E27FC236}">
                <a16:creationId xmlns:a16="http://schemas.microsoft.com/office/drawing/2014/main" id="{E13DABA4-E44E-5ECF-6921-C23889BD9B3D}"/>
              </a:ext>
            </a:extLst>
          </p:cNvPr>
          <p:cNvCxnSpPr>
            <a:cxnSpLocks/>
            <a:stCxn id="7" idx="2"/>
            <a:endCxn id="15" idx="0"/>
          </p:cNvCxnSpPr>
          <p:nvPr/>
        </p:nvCxnSpPr>
        <p:spPr bwMode="auto">
          <a:xfrm flipH="1">
            <a:off x="7465425" y="2332961"/>
            <a:ext cx="448471" cy="450072"/>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25" name="Straight Arrow Connector 24">
            <a:extLst>
              <a:ext uri="{FF2B5EF4-FFF2-40B4-BE49-F238E27FC236}">
                <a16:creationId xmlns:a16="http://schemas.microsoft.com/office/drawing/2014/main" id="{0DA9CE73-2D50-04E5-DE72-F1A6101256B4}"/>
              </a:ext>
            </a:extLst>
          </p:cNvPr>
          <p:cNvCxnSpPr>
            <a:cxnSpLocks/>
            <a:stCxn id="17" idx="2"/>
            <a:endCxn id="23" idx="0"/>
          </p:cNvCxnSpPr>
          <p:nvPr/>
        </p:nvCxnSpPr>
        <p:spPr bwMode="auto">
          <a:xfrm>
            <a:off x="8645154" y="3142137"/>
            <a:ext cx="467933" cy="467116"/>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26" name="Straight Arrow Connector 25">
            <a:extLst>
              <a:ext uri="{FF2B5EF4-FFF2-40B4-BE49-F238E27FC236}">
                <a16:creationId xmlns:a16="http://schemas.microsoft.com/office/drawing/2014/main" id="{F8381D46-AF15-9B76-7744-C7FFD78354AD}"/>
              </a:ext>
            </a:extLst>
          </p:cNvPr>
          <p:cNvCxnSpPr>
            <a:cxnSpLocks/>
            <a:stCxn id="15" idx="2"/>
            <a:endCxn id="22" idx="0"/>
          </p:cNvCxnSpPr>
          <p:nvPr/>
        </p:nvCxnSpPr>
        <p:spPr bwMode="auto">
          <a:xfrm flipH="1">
            <a:off x="7362232" y="3143073"/>
            <a:ext cx="103193" cy="460553"/>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sp>
        <p:nvSpPr>
          <p:cNvPr id="27" name="TextBox 26">
            <a:extLst>
              <a:ext uri="{FF2B5EF4-FFF2-40B4-BE49-F238E27FC236}">
                <a16:creationId xmlns:a16="http://schemas.microsoft.com/office/drawing/2014/main" id="{2DF1B9A0-150B-FD4D-8D1E-CDA2F422EB4E}"/>
              </a:ext>
            </a:extLst>
          </p:cNvPr>
          <p:cNvSpPr txBox="1"/>
          <p:nvPr/>
        </p:nvSpPr>
        <p:spPr>
          <a:xfrm>
            <a:off x="8353838" y="1837436"/>
            <a:ext cx="3199869" cy="646331"/>
          </a:xfrm>
          <a:prstGeom prst="rect">
            <a:avLst/>
          </a:prstGeom>
          <a:noFill/>
        </p:spPr>
        <p:txBody>
          <a:bodyPr wrap="square" rtlCol="0">
            <a:spAutoFit/>
          </a:bodyPr>
          <a:lstStyle/>
          <a:p>
            <a:pPr defTabSz="914400" fontAlgn="base">
              <a:spcBef>
                <a:spcPct val="0"/>
              </a:spcBef>
              <a:spcAft>
                <a:spcPct val="0"/>
              </a:spcAft>
              <a:defRPr/>
            </a:pPr>
            <a:r>
              <a:rPr lang="en-US" dirty="0">
                <a:solidFill>
                  <a:srgbClr val="000000"/>
                </a:solidFill>
              </a:rPr>
              <a:t>problem: vector id represents a contiguous area of memory</a:t>
            </a:r>
            <a:endParaRPr lang="en-CH" dirty="0">
              <a:solidFill>
                <a:srgbClr val="000000"/>
              </a:solidFill>
            </a:endParaRPr>
          </a:p>
        </p:txBody>
      </p:sp>
      <p:pic>
        <p:nvPicPr>
          <p:cNvPr id="28" name="Picture 27">
            <a:extLst>
              <a:ext uri="{FF2B5EF4-FFF2-40B4-BE49-F238E27FC236}">
                <a16:creationId xmlns:a16="http://schemas.microsoft.com/office/drawing/2014/main" id="{2DA54C95-A18D-7955-2794-89F60B8AB7F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665268" y="2450168"/>
            <a:ext cx="533401" cy="533401"/>
          </a:xfrm>
          <a:prstGeom prst="rect">
            <a:avLst/>
          </a:prstGeom>
        </p:spPr>
      </p:pic>
      <p:sp>
        <p:nvSpPr>
          <p:cNvPr id="31" name="Isosceles Triangle 30">
            <a:extLst>
              <a:ext uri="{FF2B5EF4-FFF2-40B4-BE49-F238E27FC236}">
                <a16:creationId xmlns:a16="http://schemas.microsoft.com/office/drawing/2014/main" id="{1C4FF7BE-E613-B16A-16E9-0536E96E2DA8}"/>
              </a:ext>
            </a:extLst>
          </p:cNvPr>
          <p:cNvSpPr/>
          <p:nvPr/>
        </p:nvSpPr>
        <p:spPr bwMode="auto">
          <a:xfrm rot="5400000">
            <a:off x="1191029" y="218099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2" name="Arrow: Down 31">
            <a:extLst>
              <a:ext uri="{FF2B5EF4-FFF2-40B4-BE49-F238E27FC236}">
                <a16:creationId xmlns:a16="http://schemas.microsoft.com/office/drawing/2014/main" id="{7D9EE858-841B-4225-AAA2-6BDD5AB069AD}"/>
              </a:ext>
            </a:extLst>
          </p:cNvPr>
          <p:cNvSpPr/>
          <p:nvPr/>
        </p:nvSpPr>
        <p:spPr bwMode="auto">
          <a:xfrm>
            <a:off x="1183070" y="2397447"/>
            <a:ext cx="216024" cy="284703"/>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3" name="Isosceles Triangle 32">
            <a:extLst>
              <a:ext uri="{FF2B5EF4-FFF2-40B4-BE49-F238E27FC236}">
                <a16:creationId xmlns:a16="http://schemas.microsoft.com/office/drawing/2014/main" id="{208D6479-86E9-B96A-C91D-480AB12CFE18}"/>
              </a:ext>
            </a:extLst>
          </p:cNvPr>
          <p:cNvSpPr/>
          <p:nvPr/>
        </p:nvSpPr>
        <p:spPr bwMode="auto">
          <a:xfrm rot="16200000">
            <a:off x="1222916" y="2640440"/>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4" name="Isosceles Triangle 33">
            <a:extLst>
              <a:ext uri="{FF2B5EF4-FFF2-40B4-BE49-F238E27FC236}">
                <a16:creationId xmlns:a16="http://schemas.microsoft.com/office/drawing/2014/main" id="{0C2ACB13-D6B2-24A3-B07B-2F2A9D39E4D0}"/>
              </a:ext>
            </a:extLst>
          </p:cNvPr>
          <p:cNvSpPr/>
          <p:nvPr/>
        </p:nvSpPr>
        <p:spPr bwMode="auto">
          <a:xfrm rot="5400000">
            <a:off x="1557525" y="2640440"/>
            <a:ext cx="216024" cy="216879"/>
          </a:xfrm>
          <a:prstGeom prst="triangle">
            <a:avLst/>
          </a:prstGeom>
          <a:solidFill>
            <a:srgbClr val="ABABFF"/>
          </a:solidFill>
          <a:ln w="12700" cap="flat" cmpd="sng" algn="ctr">
            <a:solidFill>
              <a:schemeClr val="bg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5" name="Arrow: Down 34">
            <a:extLst>
              <a:ext uri="{FF2B5EF4-FFF2-40B4-BE49-F238E27FC236}">
                <a16:creationId xmlns:a16="http://schemas.microsoft.com/office/drawing/2014/main" id="{0F1D6966-9083-36EA-EDDE-EBA37C493D3F}"/>
              </a:ext>
            </a:extLst>
          </p:cNvPr>
          <p:cNvSpPr/>
          <p:nvPr/>
        </p:nvSpPr>
        <p:spPr bwMode="auto">
          <a:xfrm>
            <a:off x="1562599" y="2962116"/>
            <a:ext cx="216024" cy="641351"/>
          </a:xfrm>
          <a:prstGeom prst="downArrow">
            <a:avLst/>
          </a:prstGeom>
          <a:solidFill>
            <a:srgbClr val="ABABFF"/>
          </a:solidFill>
          <a:ln w="12700" cap="flat" cmpd="sng" algn="ctr">
            <a:solidFill>
              <a:schemeClr val="bg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6" name="Isosceles Triangle 35">
            <a:extLst>
              <a:ext uri="{FF2B5EF4-FFF2-40B4-BE49-F238E27FC236}">
                <a16:creationId xmlns:a16="http://schemas.microsoft.com/office/drawing/2014/main" id="{A2316881-CD62-31EA-AAB3-19F487694949}"/>
              </a:ext>
            </a:extLst>
          </p:cNvPr>
          <p:cNvSpPr/>
          <p:nvPr/>
        </p:nvSpPr>
        <p:spPr bwMode="auto">
          <a:xfrm rot="16200000">
            <a:off x="1596233" y="3603041"/>
            <a:ext cx="216024" cy="216879"/>
          </a:xfrm>
          <a:prstGeom prst="triangle">
            <a:avLst/>
          </a:prstGeom>
          <a:solidFill>
            <a:srgbClr val="ABABFF"/>
          </a:solidFill>
          <a:ln w="12700" cap="flat" cmpd="sng" algn="ctr">
            <a:solidFill>
              <a:schemeClr val="bg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7" name="Arrow: Down 36">
            <a:extLst>
              <a:ext uri="{FF2B5EF4-FFF2-40B4-BE49-F238E27FC236}">
                <a16:creationId xmlns:a16="http://schemas.microsoft.com/office/drawing/2014/main" id="{4C5A2E95-7451-130F-1F7C-E6E1049679CF}"/>
              </a:ext>
            </a:extLst>
          </p:cNvPr>
          <p:cNvSpPr/>
          <p:nvPr/>
        </p:nvSpPr>
        <p:spPr bwMode="auto">
          <a:xfrm>
            <a:off x="1873960" y="2397447"/>
            <a:ext cx="216024" cy="744690"/>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pic>
        <p:nvPicPr>
          <p:cNvPr id="38" name="Picture 37">
            <a:extLst>
              <a:ext uri="{FF2B5EF4-FFF2-40B4-BE49-F238E27FC236}">
                <a16:creationId xmlns:a16="http://schemas.microsoft.com/office/drawing/2014/main" id="{0D36056B-ADA2-58D2-0369-7EDFE2965B1E}"/>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837678" y="3193505"/>
            <a:ext cx="288588" cy="288588"/>
          </a:xfrm>
          <a:prstGeom prst="rect">
            <a:avLst/>
          </a:prstGeom>
        </p:spPr>
      </p:pic>
    </p:spTree>
    <p:extLst>
      <p:ext uri="{BB962C8B-B14F-4D97-AF65-F5344CB8AC3E}">
        <p14:creationId xmlns:p14="http://schemas.microsoft.com/office/powerpoint/2010/main" val="2431723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P spid="31" grpId="0" animBg="1"/>
      <p:bldP spid="32" grpId="0" animBg="1"/>
      <p:bldP spid="33" grpId="0" animBg="1"/>
      <p:bldP spid="34" grpId="0" animBg="1"/>
      <p:bldP spid="35" grpId="0" animBg="1"/>
      <p:bldP spid="36" grpId="0" animBg="1"/>
      <p:bldP spid="37" grpId="0" animBg="1"/>
    </p:bldLst>
  </p:timing>
</p:sld>
</file>

<file path=ppt/slides/slide5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4DB46B7-C118-352C-05F6-BC4989A8BD3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4C1BDB7-40B4-9672-B3B9-338AAB6AA51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76A9FE8-3D36-8384-84A1-13D0FCFB9F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97B5B6DE-3468-7055-CE65-CDB81779677C}"/>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928A7B94-E357-F199-AA45-E4147CE9553C}"/>
              </a:ext>
            </a:extLst>
          </p:cNvPr>
          <p:cNvSpPr>
            <a:spLocks noGrp="1"/>
          </p:cNvSpPr>
          <p:nvPr>
            <p:ph type="title"/>
          </p:nvPr>
        </p:nvSpPr>
        <p:spPr>
          <a:xfrm>
            <a:off x="1257648" y="583066"/>
            <a:ext cx="7314852" cy="874258"/>
          </a:xfrm>
        </p:spPr>
        <p:txBody>
          <a:bodyPr>
            <a:normAutofit/>
          </a:bodyPr>
          <a:lstStyle/>
          <a:p>
            <a:r>
              <a:rPr lang="en-GB" b="0" i="0" u="none" strike="noStrike" dirty="0">
                <a:solidFill>
                  <a:srgbClr val="10171E"/>
                </a:solidFill>
                <a:effectLst/>
                <a:latin typeface="NOVA FLAT" panose="020C0504020404060204" pitchFamily="34" charset="77"/>
              </a:rPr>
              <a:t>Moving in and out of Vectors </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13CBF030-E08E-B587-BE2C-A41EDC2EE03F}"/>
              </a:ext>
            </a:extLst>
          </p:cNvPr>
          <p:cNvSpPr txBox="1">
            <a:spLocks/>
          </p:cNvSpPr>
          <p:nvPr/>
        </p:nvSpPr>
        <p:spPr>
          <a:xfrm>
            <a:off x="1257648" y="1561034"/>
            <a:ext cx="8582999"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Approach 1:</a:t>
            </a: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 Only move the </a:t>
            </a:r>
            <a:r>
              <a:rPr kumimoji="0" lang="en-US" sz="2400" b="0" i="0" u="none" strike="noStrike" kern="1200" cap="none" spc="0" normalizeH="0" baseline="0" noProof="0" dirty="0">
                <a:ln>
                  <a:noFill/>
                </a:ln>
                <a:solidFill>
                  <a:srgbClr val="10171E"/>
                </a:solidFill>
                <a:effectLst/>
                <a:highlight>
                  <a:srgbClr val="ABABFF"/>
                </a:highlight>
                <a:uLnTx/>
                <a:uFillTx/>
                <a:latin typeface="Tw Cen MT" panose="020B0602020104020603"/>
                <a:ea typeface="+mn-ea"/>
                <a:cs typeface="+mn-cs"/>
              </a:rPr>
              <a:t>last value </a:t>
            </a: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and resize the vector</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32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Approach 2:</a:t>
            </a: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 Swap a value with the last value before move</a:t>
            </a:r>
            <a:endParaRPr lang="en-US" dirty="0">
              <a:solidFill>
                <a:srgbClr val="10171E"/>
              </a:solidFill>
              <a:latin typeface="Tw Cen MT" panose="020B0602020104020603"/>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Approach 3:</a:t>
            </a:r>
            <a:r>
              <a:rPr kumimoji="0" lang="en-US" sz="2400" b="0" i="0" u="none" strike="noStrike" kern="1200" cap="none" spc="0" normalizeH="0" baseline="0" noProof="0" dirty="0">
                <a:ln>
                  <a:noFill/>
                </a:ln>
                <a:solidFill>
                  <a:srgbClr val="10171E"/>
                </a:solidFill>
                <a:effectLst/>
                <a:uLnTx/>
                <a:uFillTx/>
                <a:latin typeface="Tw Cen MT" panose="020B0602020104020603"/>
                <a:ea typeface="+mn-ea"/>
                <a:cs typeface="+mn-cs"/>
              </a:rPr>
              <a:t> Swap in another value for the one we take out</a:t>
            </a: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endParaRPr lang="en-US" sz="3200" dirty="0">
              <a:solidFill>
                <a:srgbClr val="10171E"/>
              </a:solidFill>
              <a:latin typeface="Tw Cen MT" panose="020B0602020104020603"/>
            </a:endParaRPr>
          </a:p>
          <a:p>
            <a:pPr marL="0" marR="0" lvl="0" indent="0" algn="l" defTabSz="914400" rtl="0" eaLnBrk="1" fontAlgn="auto" latinLnBrk="0" hangingPunct="1">
              <a:lnSpc>
                <a:spcPct val="120000"/>
              </a:lnSpc>
              <a:spcBef>
                <a:spcPts val="1000"/>
              </a:spcBef>
              <a:spcAft>
                <a:spcPts val="0"/>
              </a:spcAft>
              <a:buClrTx/>
              <a:buSzPct val="125000"/>
              <a:buFont typeface="Arial" panose="020B0604020202020204" pitchFamily="34" charset="0"/>
              <a:buNone/>
              <a:tabLst/>
              <a:defRPr/>
            </a:pPr>
            <a:r>
              <a:rPr kumimoji="0" lang="en-US" sz="2400" b="1" i="0" u="none" strike="noStrike" kern="1200" cap="none" spc="0" normalizeH="0" baseline="0" noProof="0" dirty="0">
                <a:ln>
                  <a:noFill/>
                </a:ln>
                <a:solidFill>
                  <a:srgbClr val="10171E"/>
                </a:solidFill>
                <a:effectLst/>
                <a:uLnTx/>
                <a:uFillTx/>
                <a:latin typeface="Tw Cen MT" panose="020B0602020104020603"/>
                <a:ea typeface="+mn-ea"/>
                <a:cs typeface="+mn-cs"/>
              </a:rPr>
              <a:t>Approach 4: </a:t>
            </a:r>
            <a:r>
              <a:rPr kumimoji="0" lang="en-US" sz="2400" i="0" u="none" strike="noStrike" kern="1200" cap="none" spc="0" normalizeH="0" baseline="0" noProof="0" dirty="0">
                <a:ln>
                  <a:noFill/>
                </a:ln>
                <a:solidFill>
                  <a:srgbClr val="10171E"/>
                </a:solidFill>
                <a:effectLst/>
                <a:uLnTx/>
                <a:uFillTx/>
                <a:latin typeface="Tw Cen MT" panose="020B0602020104020603"/>
                <a:ea typeface="+mn-ea"/>
                <a:cs typeface="+mn-cs"/>
              </a:rPr>
              <a:t>Create a new copy of an element instead of moving it</a:t>
            </a:r>
          </a:p>
        </p:txBody>
      </p:sp>
      <p:sp>
        <p:nvSpPr>
          <p:cNvPr id="2" name="Rectangle 1">
            <a:extLst>
              <a:ext uri="{FF2B5EF4-FFF2-40B4-BE49-F238E27FC236}">
                <a16:creationId xmlns:a16="http://schemas.microsoft.com/office/drawing/2014/main" id="{91E3A9B9-A81E-653D-A8A3-CDA9C09AEB9B}"/>
              </a:ext>
            </a:extLst>
          </p:cNvPr>
          <p:cNvSpPr/>
          <p:nvPr/>
        </p:nvSpPr>
        <p:spPr bwMode="auto">
          <a:xfrm>
            <a:off x="3395700" y="2203427"/>
            <a:ext cx="5400600"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 </a:t>
            </a:r>
            <a:r>
              <a:rPr kumimoji="0" lang="en-GB"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ids.</a:t>
            </a:r>
            <a:r>
              <a:rPr kumimoji="0" lang="en-GB" sz="1800" b="0" i="0" u="none" strike="noStrike" kern="1200" cap="none" spc="0" normalizeH="0" baseline="0" noProof="0" dirty="0" err="1">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pop</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.expect(“vector empty”);</a:t>
            </a:r>
          </a:p>
        </p:txBody>
      </p:sp>
      <p:sp>
        <p:nvSpPr>
          <p:cNvPr id="4" name="Rectangle 3">
            <a:extLst>
              <a:ext uri="{FF2B5EF4-FFF2-40B4-BE49-F238E27FC236}">
                <a16:creationId xmlns:a16="http://schemas.microsoft.com/office/drawing/2014/main" id="{E3B103C2-6B48-E2B5-E7D6-277C219DCE85}"/>
              </a:ext>
            </a:extLst>
          </p:cNvPr>
          <p:cNvSpPr/>
          <p:nvPr/>
        </p:nvSpPr>
        <p:spPr bwMode="auto">
          <a:xfrm>
            <a:off x="3395700" y="3444106"/>
            <a:ext cx="5400600"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 </a:t>
            </a:r>
            <a:r>
              <a:rPr kumimoji="0" lang="en-GB"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ids.</a:t>
            </a:r>
            <a:r>
              <a:rPr kumimoji="0" lang="en-GB" sz="1800" b="0" i="0" u="none" strike="noStrike" kern="1200" cap="none" spc="0" normalizeH="0" baseline="0" noProof="0" dirty="0" err="1">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swap_remove</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(0)</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5" name="Rectangle 4">
            <a:extLst>
              <a:ext uri="{FF2B5EF4-FFF2-40B4-BE49-F238E27FC236}">
                <a16:creationId xmlns:a16="http://schemas.microsoft.com/office/drawing/2014/main" id="{BE37E2C3-BBD8-156B-81A7-64D28C1062F9}"/>
              </a:ext>
            </a:extLst>
          </p:cNvPr>
          <p:cNvSpPr/>
          <p:nvPr/>
        </p:nvSpPr>
        <p:spPr bwMode="auto">
          <a:xfrm>
            <a:off x="2335499" y="4566117"/>
            <a:ext cx="7521003"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 </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std::mem::replace</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(&amp;mut ids[0], Person { ... });</a:t>
            </a:r>
          </a:p>
        </p:txBody>
      </p:sp>
      <p:sp>
        <p:nvSpPr>
          <p:cNvPr id="7" name="Rectangle 6">
            <a:extLst>
              <a:ext uri="{FF2B5EF4-FFF2-40B4-BE49-F238E27FC236}">
                <a16:creationId xmlns:a16="http://schemas.microsoft.com/office/drawing/2014/main" id="{27177788-CCA8-B3FA-4B53-EF20233E8EE7}"/>
              </a:ext>
            </a:extLst>
          </p:cNvPr>
          <p:cNvSpPr/>
          <p:nvPr/>
        </p:nvSpPr>
        <p:spPr bwMode="auto">
          <a:xfrm>
            <a:off x="3395700" y="5806796"/>
            <a:ext cx="5400600"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x = ids</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[0].clone()</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Tree>
    <p:extLst>
      <p:ext uri="{BB962C8B-B14F-4D97-AF65-F5344CB8AC3E}">
        <p14:creationId xmlns:p14="http://schemas.microsoft.com/office/powerpoint/2010/main" val="1878995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7" grpId="0" animBg="1"/>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0C290722-8B02-2B0E-2DDB-4FD63A34370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4EF7A14-B40C-2718-3DB9-E59ACA4B196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24EE3C4E-EB43-3CC4-5242-BBAE95D7C0C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C2E00F42-767E-7102-C72C-A3DAD996F9B8}"/>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75D66059-3870-1EB9-109E-6A0672090A45}"/>
              </a:ext>
            </a:extLst>
          </p:cNvPr>
          <p:cNvSpPr>
            <a:spLocks noGrp="1"/>
          </p:cNvSpPr>
          <p:nvPr>
            <p:ph type="title"/>
          </p:nvPr>
        </p:nvSpPr>
        <p:spPr>
          <a:xfrm>
            <a:off x="1257648" y="583066"/>
            <a:ext cx="9879148" cy="874258"/>
          </a:xfrm>
        </p:spPr>
        <p:txBody>
          <a:bodyPr>
            <a:normAutofit/>
          </a:bodyPr>
          <a:lstStyle/>
          <a:p>
            <a:r>
              <a:rPr lang="en-GB" b="0" i="0" u="none" strike="noStrike" dirty="0">
                <a:solidFill>
                  <a:srgbClr val="10171E"/>
                </a:solidFill>
                <a:effectLst/>
                <a:latin typeface="NOVA FLAT" panose="020C0504020404060204" pitchFamily="34" charset="77"/>
              </a:rPr>
              <a:t>Exception: Copy Types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3E634BE0-928A-8B5C-8522-9517619B68B0}"/>
              </a:ext>
            </a:extLst>
          </p:cNvPr>
          <p:cNvSpPr txBox="1">
            <a:spLocks/>
          </p:cNvSpPr>
          <p:nvPr/>
        </p:nvSpPr>
        <p:spPr>
          <a:xfrm>
            <a:off x="1257648" y="1561034"/>
            <a:ext cx="914862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spcBef>
                <a:spcPts val="500"/>
              </a:spcBef>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Main advantage of ownership: safe &amp; efficient disposal of resources</a:t>
            </a:r>
          </a:p>
          <a:p>
            <a:pPr>
              <a:spcBef>
                <a:spcPts val="500"/>
              </a:spcBef>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a:spcBef>
                <a:spcPts val="500"/>
              </a:spcBef>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No advantage for simple types that only manage their own bits</a:t>
            </a:r>
          </a:p>
          <a:p>
            <a:pPr marL="457200" lvl="1" indent="0">
              <a:buNone/>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sym typeface="Wingdings" panose="05000000000000000000" pitchFamily="2" charset="2"/>
              </a:rPr>
              <a:t> </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These types are always copied bitwise instead of moved</a:t>
            </a:r>
          </a:p>
          <a:p>
            <a:pPr>
              <a:spcBef>
                <a:spcPts val="500"/>
              </a:spcBef>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a:spcBef>
                <a:spcPts val="500"/>
              </a:spcBef>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a:spcBef>
                <a:spcPts val="500"/>
              </a:spcBef>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a:spcBef>
                <a:spcPts val="500"/>
              </a:spcBef>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Custom copy types may only consist of other copy types</a:t>
            </a:r>
          </a:p>
        </p:txBody>
      </p:sp>
      <p:sp>
        <p:nvSpPr>
          <p:cNvPr id="22" name="Rectangle 21">
            <a:extLst>
              <a:ext uri="{FF2B5EF4-FFF2-40B4-BE49-F238E27FC236}">
                <a16:creationId xmlns:a16="http://schemas.microsoft.com/office/drawing/2014/main" id="{A909A6BB-BE73-2F68-462B-D3FFD4DD91DD}"/>
              </a:ext>
            </a:extLst>
          </p:cNvPr>
          <p:cNvSpPr/>
          <p:nvPr/>
        </p:nvSpPr>
        <p:spPr bwMode="auto">
          <a:xfrm>
            <a:off x="2711625" y="2122609"/>
            <a:ext cx="6768751"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Consolas" panose="020B0609020204030204" pitchFamily="49" charset="0"/>
              </a:rPr>
              <a:t>f32, f64, char, bool, </a:t>
            </a:r>
            <a:r>
              <a:rPr kumimoji="0" lang="en-US" sz="2000" b="0" i="0" u="none" strike="noStrike" kern="0" cap="none" spc="0" normalizeH="0" baseline="0" noProof="0" dirty="0" err="1">
                <a:ln>
                  <a:noFill/>
                </a:ln>
                <a:solidFill>
                  <a:srgbClr val="000000"/>
                </a:solidFill>
                <a:effectLst/>
                <a:uLnTx/>
                <a:uFillTx/>
                <a:latin typeface="Consolas" panose="020B0609020204030204" pitchFamily="49" charset="0"/>
              </a:rPr>
              <a:t>usized</a:t>
            </a:r>
            <a:r>
              <a:rPr kumimoji="0" lang="en-US" sz="2000" b="0" i="0" u="none" strike="noStrike" kern="0" cap="none" spc="0" normalizeH="0" baseline="0" noProof="0" dirty="0">
                <a:ln>
                  <a:noFill/>
                </a:ln>
                <a:solidFill>
                  <a:srgbClr val="000000"/>
                </a:solidFill>
                <a:effectLst/>
                <a:uLnTx/>
                <a:uFillTx/>
                <a:latin typeface="Consolas" panose="020B0609020204030204" pitchFamily="49" charset="0"/>
              </a:rPr>
              <a:t>, u8, i8, i32, ...</a:t>
            </a:r>
          </a:p>
        </p:txBody>
      </p:sp>
      <p:sp>
        <p:nvSpPr>
          <p:cNvPr id="23" name="Rectangle 22">
            <a:extLst>
              <a:ext uri="{FF2B5EF4-FFF2-40B4-BE49-F238E27FC236}">
                <a16:creationId xmlns:a16="http://schemas.microsoft.com/office/drawing/2014/main" id="{F70DAF24-A98F-1964-914F-0B113AA0CF8B}"/>
              </a:ext>
            </a:extLst>
          </p:cNvPr>
          <p:cNvSpPr/>
          <p:nvPr/>
        </p:nvSpPr>
        <p:spPr bwMode="auto">
          <a:xfrm>
            <a:off x="2711625" y="5517881"/>
            <a:ext cx="6768750" cy="67227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highlight>
                  <a:srgbClr val="ABABFF"/>
                </a:highlight>
                <a:latin typeface="Consolas" panose="020B0609020204030204" pitchFamily="49" charset="0"/>
                <a:cs typeface="Consolas" panose="020B0609020204030204" pitchFamily="49" charset="0"/>
              </a:rPr>
              <a:t>#[derive(Copy, Clone)]</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a:t>
            </a:r>
            <a:r>
              <a:rPr lang="en-GB" dirty="0">
                <a:solidFill>
                  <a:srgbClr val="000000"/>
                </a:solidFill>
                <a:latin typeface="Consolas" panose="020B0609020204030204" pitchFamily="49" charset="0"/>
                <a:cs typeface="Consolas" panose="020B0609020204030204" pitchFamily="49" charset="0"/>
              </a:rPr>
              <a:t> Point { name: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age: </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 }</a:t>
            </a:r>
          </a:p>
        </p:txBody>
      </p:sp>
      <p:sp>
        <p:nvSpPr>
          <p:cNvPr id="24" name="Rectangle 23">
            <a:extLst>
              <a:ext uri="{FF2B5EF4-FFF2-40B4-BE49-F238E27FC236}">
                <a16:creationId xmlns:a16="http://schemas.microsoft.com/office/drawing/2014/main" id="{0840858B-8440-69D1-8F88-B86A100CA8DE}"/>
              </a:ext>
            </a:extLst>
          </p:cNvPr>
          <p:cNvSpPr/>
          <p:nvPr/>
        </p:nvSpPr>
        <p:spPr bwMode="auto">
          <a:xfrm>
            <a:off x="2711624" y="3777930"/>
            <a:ext cx="6768749" cy="93412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 </a:t>
            </a:r>
            <a:r>
              <a:rPr lang="en-GB" dirty="0">
                <a:solidFill>
                  <a:srgbClr val="000000"/>
                </a:solidFill>
                <a:latin typeface="Consolas" panose="020B0609020204030204" pitchFamily="49" charset="0"/>
                <a:cs typeface="Consolas" panose="020B0609020204030204" pitchFamily="49" charset="0"/>
              </a:rPr>
              <a:t>ids =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![1,2,3];</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ids[0]; </a:t>
            </a:r>
            <a:r>
              <a:rPr lang="en-GB" i="1" dirty="0">
                <a:solidFill>
                  <a:srgbClr val="000000"/>
                </a:solidFill>
                <a:latin typeface="Consolas" panose="020B0609020204030204" pitchFamily="49" charset="0"/>
                <a:cs typeface="Consolas" panose="020B0609020204030204" pitchFamily="49" charset="0"/>
              </a:rPr>
              <a:t>// x is a copy of ids[0]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notify(ids); </a:t>
            </a:r>
            <a:r>
              <a:rPr lang="en-GB" i="1" dirty="0">
                <a:solidFill>
                  <a:srgbClr val="000000"/>
                </a:solidFill>
                <a:latin typeface="Consolas" panose="020B0609020204030204" pitchFamily="49" charset="0"/>
                <a:cs typeface="Consolas" panose="020B0609020204030204" pitchFamily="49" charset="0"/>
              </a:rPr>
              <a:t>// nothing has been moved out of ids</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89061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Lst>
  </p:timing>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EA309F7-2349-1E95-612D-FA02AB7371A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5232E4E-F234-7BE5-0339-C7D2EB5E1B1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D2561A4-EFC8-F274-D216-F412D2C36B1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4F3DE9D1-2103-D3FD-B138-F6402BB39DD2}"/>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08599753-E780-C65C-1ACC-FA163E4638D9}"/>
              </a:ext>
            </a:extLst>
          </p:cNvPr>
          <p:cNvSpPr>
            <a:spLocks noGrp="1"/>
          </p:cNvSpPr>
          <p:nvPr>
            <p:ph type="title"/>
          </p:nvPr>
        </p:nvSpPr>
        <p:spPr>
          <a:xfrm>
            <a:off x="1257648" y="583066"/>
            <a:ext cx="9879148" cy="874258"/>
          </a:xfrm>
        </p:spPr>
        <p:txBody>
          <a:bodyPr>
            <a:normAutofit/>
          </a:bodyPr>
          <a:lstStyle/>
          <a:p>
            <a:r>
              <a:rPr lang="en-GB" b="0" i="0" u="none" strike="noStrike" dirty="0">
                <a:solidFill>
                  <a:srgbClr val="10171E"/>
                </a:solidFill>
                <a:effectLst/>
                <a:latin typeface="NOVA FLAT" panose="020C0504020404060204" pitchFamily="34" charset="77"/>
              </a:rPr>
              <a:t>Exception: Reference Counting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28BBCB8D-35C8-2043-AD76-A87C0ACF5A4A}"/>
              </a:ext>
            </a:extLst>
          </p:cNvPr>
          <p:cNvSpPr txBox="1">
            <a:spLocks/>
          </p:cNvSpPr>
          <p:nvPr/>
        </p:nvSpPr>
        <p:spPr>
          <a:xfrm>
            <a:off x="1257648" y="1561034"/>
            <a:ext cx="6117187"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a:spcBef>
                <a:spcPts val="500"/>
              </a:spcBef>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Ownership enforces tree data structures</a:t>
            </a:r>
          </a:p>
          <a:p>
            <a:pPr marL="0" indent="0">
              <a:spcBef>
                <a:spcPts val="500"/>
              </a:spcBef>
              <a:buNone/>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sym typeface="Wingdings" panose="05000000000000000000" pitchFamily="2" charset="2"/>
              </a:rPr>
              <a:t> I</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t may be unclear who should own a resource</a:t>
            </a:r>
          </a:p>
          <a:p>
            <a:pPr marL="0" indent="0">
              <a:spcBef>
                <a:spcPts val="500"/>
              </a:spcBef>
              <a:buNone/>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a:spcBef>
                <a:spcPts val="500"/>
              </a:spcBef>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Escape hatch: </a:t>
            </a:r>
            <a:r>
              <a:rPr kumimoji="0" lang="en-US" b="0" i="0" u="none" strike="noStrike" kern="1200" cap="none" spc="0" normalizeH="0" baseline="0" noProof="0" dirty="0">
                <a:ln>
                  <a:noFill/>
                </a:ln>
                <a:solidFill>
                  <a:schemeClr val="bg2">
                    <a:lumMod val="60000"/>
                    <a:lumOff val="40000"/>
                  </a:schemeClr>
                </a:solidFill>
                <a:effectLst/>
                <a:uLnTx/>
                <a:uFillTx/>
                <a:latin typeface="Tw Cen MT" panose="020B0602020104020603"/>
                <a:ea typeface="+mn-ea"/>
                <a:cs typeface="+mn-cs"/>
              </a:rPr>
              <a:t>reference-counted pointers</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 (</a:t>
            </a:r>
            <a:r>
              <a:rPr kumimoji="0" lang="en-US" b="0" i="0" u="none" strike="noStrike" kern="1200" cap="none" spc="0" normalizeH="0" baseline="0" noProof="0" dirty="0" err="1">
                <a:ln>
                  <a:noFill/>
                </a:ln>
                <a:solidFill>
                  <a:srgbClr val="10171E"/>
                </a:solidFill>
                <a:effectLst/>
                <a:uLnTx/>
                <a:uFillTx/>
                <a:latin typeface="Tw Cen MT" panose="020B0602020104020603"/>
                <a:ea typeface="+mn-ea"/>
                <a:cs typeface="+mn-cs"/>
              </a:rPr>
              <a:t>Rc</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Clone only increments reference count</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Resources are dropped once count falls to zero</a:t>
            </a:r>
          </a:p>
          <a:p>
            <a:pPr lvl="1">
              <a:defRPr/>
            </a:pP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Safety: </a:t>
            </a:r>
            <a:r>
              <a:rPr kumimoji="0" lang="en-US" b="0" i="0" u="none" strike="noStrike" kern="1200" cap="none" spc="0" normalizeH="0" baseline="0" noProof="0" dirty="0" err="1">
                <a:ln>
                  <a:noFill/>
                </a:ln>
                <a:solidFill>
                  <a:srgbClr val="10171E"/>
                </a:solidFill>
                <a:effectLst/>
                <a:uLnTx/>
                <a:uFillTx/>
                <a:latin typeface="Tw Cen MT" panose="020B0602020104020603"/>
                <a:ea typeface="+mn-ea"/>
                <a:cs typeface="+mn-cs"/>
              </a:rPr>
              <a:t>Rc</a:t>
            </a:r>
            <a:r>
              <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rPr>
              <a:t> pointers can only be immutable</a:t>
            </a:r>
          </a:p>
          <a:p>
            <a:pPr marL="0" indent="0">
              <a:spcBef>
                <a:spcPts val="500"/>
              </a:spcBef>
              <a:buNone/>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a:p>
            <a:pPr marL="0" indent="0">
              <a:spcBef>
                <a:spcPts val="500"/>
              </a:spcBef>
              <a:buNone/>
              <a:defRPr/>
            </a:pPr>
            <a:endParaRPr kumimoji="0" lang="en-US" b="0" i="0" u="none" strike="noStrike" kern="1200" cap="none" spc="0" normalizeH="0" baseline="0" noProof="0" dirty="0">
              <a:ln>
                <a:noFill/>
              </a:ln>
              <a:solidFill>
                <a:srgbClr val="10171E"/>
              </a:solidFill>
              <a:effectLst/>
              <a:uLnTx/>
              <a:uFillTx/>
              <a:latin typeface="Tw Cen MT" panose="020B0602020104020603"/>
              <a:ea typeface="+mn-ea"/>
              <a:cs typeface="+mn-cs"/>
            </a:endParaRPr>
          </a:p>
        </p:txBody>
      </p:sp>
      <p:pic>
        <p:nvPicPr>
          <p:cNvPr id="5" name="Picture 4" descr="Diagram&#10;&#10;Description automatically generated">
            <a:extLst>
              <a:ext uri="{FF2B5EF4-FFF2-40B4-BE49-F238E27FC236}">
                <a16:creationId xmlns:a16="http://schemas.microsoft.com/office/drawing/2014/main" id="{B22B8BCF-BA0F-FBB1-2D3C-F35A208BC89D}"/>
              </a:ext>
            </a:extLst>
          </p:cNvPr>
          <p:cNvPicPr>
            <a:picLocks noChangeAspect="1"/>
          </p:cNvPicPr>
          <p:nvPr/>
        </p:nvPicPr>
        <p:blipFill>
          <a:blip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8073579" y="1342553"/>
            <a:ext cx="3657607" cy="1286259"/>
          </a:xfrm>
          <a:prstGeom prst="rect">
            <a:avLst/>
          </a:prstGeom>
        </p:spPr>
      </p:pic>
      <p:sp>
        <p:nvSpPr>
          <p:cNvPr id="6" name="TextBox 5">
            <a:extLst>
              <a:ext uri="{FF2B5EF4-FFF2-40B4-BE49-F238E27FC236}">
                <a16:creationId xmlns:a16="http://schemas.microsoft.com/office/drawing/2014/main" id="{AF843E92-9421-3888-6072-EE1FE53CF8D0}"/>
              </a:ext>
            </a:extLst>
          </p:cNvPr>
          <p:cNvSpPr txBox="1"/>
          <p:nvPr/>
        </p:nvSpPr>
        <p:spPr>
          <a:xfrm>
            <a:off x="8511392" y="2444859"/>
            <a:ext cx="2781980" cy="400110"/>
          </a:xfrm>
          <a:prstGeom prst="rect">
            <a:avLst/>
          </a:prstGeom>
          <a:noFill/>
        </p:spPr>
        <p:txBody>
          <a:bodyPr wrap="none" rtlCol="0">
            <a:spAutoFit/>
          </a:bodyPr>
          <a:lstStyle/>
          <a:p>
            <a:pPr algn="ctr" defTabSz="914400" fontAlgn="base">
              <a:spcBef>
                <a:spcPct val="0"/>
              </a:spcBef>
              <a:spcAft>
                <a:spcPct val="0"/>
              </a:spcAft>
              <a:defRPr/>
            </a:pPr>
            <a:r>
              <a:rPr lang="en-US" sz="2000" dirty="0">
                <a:solidFill>
                  <a:srgbClr val="000000"/>
                </a:solidFill>
              </a:rPr>
              <a:t>Who should own A,B,C,D?</a:t>
            </a:r>
            <a:endParaRPr lang="en-CH" sz="2000" dirty="0">
              <a:solidFill>
                <a:srgbClr val="000000"/>
              </a:solidFill>
            </a:endParaRPr>
          </a:p>
        </p:txBody>
      </p:sp>
      <p:sp>
        <p:nvSpPr>
          <p:cNvPr id="7" name="Rectangle 6">
            <a:extLst>
              <a:ext uri="{FF2B5EF4-FFF2-40B4-BE49-F238E27FC236}">
                <a16:creationId xmlns:a16="http://schemas.microsoft.com/office/drawing/2014/main" id="{E23FA3EE-A747-5B4B-8540-8903CAF660E9}"/>
              </a:ext>
            </a:extLst>
          </p:cNvPr>
          <p:cNvSpPr/>
          <p:nvPr/>
        </p:nvSpPr>
        <p:spPr bwMode="auto">
          <a:xfrm>
            <a:off x="2601534" y="5206858"/>
            <a:ext cx="4608512" cy="95468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let a = </a:t>
            </a:r>
            <a:r>
              <a:rPr lang="en-GB" dirty="0" err="1">
                <a:solidFill>
                  <a:srgbClr val="000000"/>
                </a:solidFill>
                <a:highlight>
                  <a:srgbClr val="ABABFF"/>
                </a:highlight>
                <a:latin typeface="Consolas" panose="020B0609020204030204" pitchFamily="49" charset="0"/>
                <a:cs typeface="Consolas" panose="020B0609020204030204" pitchFamily="49" charset="0"/>
              </a:rPr>
              <a:t>Rc</a:t>
            </a:r>
            <a:r>
              <a:rPr lang="en-GB" dirty="0">
                <a:solidFill>
                  <a:srgbClr val="000000"/>
                </a:solidFill>
                <a:highlight>
                  <a:srgbClr val="ABABFF"/>
                </a:highlight>
                <a:latin typeface="Consolas" panose="020B0609020204030204" pitchFamily="49" charset="0"/>
                <a:cs typeface="Consolas" panose="020B0609020204030204" pitchFamily="49" charset="0"/>
              </a:rPr>
              <a:t>::new</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hej</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to_string</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let b = </a:t>
            </a:r>
            <a:r>
              <a:rPr lang="en-GB" dirty="0" err="1">
                <a:solidFill>
                  <a:srgbClr val="000000"/>
                </a:solidFill>
                <a:latin typeface="Consolas" panose="020B0609020204030204" pitchFamily="49" charset="0"/>
                <a:cs typeface="Consolas" panose="020B0609020204030204" pitchFamily="49" charset="0"/>
              </a:rPr>
              <a:t>a.clone</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let c = </a:t>
            </a:r>
            <a:r>
              <a:rPr lang="en-GB" dirty="0" err="1">
                <a:solidFill>
                  <a:srgbClr val="000000"/>
                </a:solidFill>
                <a:latin typeface="Consolas" panose="020B0609020204030204" pitchFamily="49" charset="0"/>
                <a:cs typeface="Consolas" panose="020B0609020204030204" pitchFamily="49" charset="0"/>
              </a:rPr>
              <a:t>a.clone</a:t>
            </a:r>
            <a:r>
              <a:rPr lang="en-GB" dirty="0">
                <a:solidFill>
                  <a:srgbClr val="000000"/>
                </a:solidFill>
                <a:latin typeface="Consolas" panose="020B0609020204030204" pitchFamily="49" charset="0"/>
                <a:cs typeface="Consolas" panose="020B0609020204030204" pitchFamily="49" charset="0"/>
              </a:rPr>
              <a:t>();</a:t>
            </a:r>
          </a:p>
        </p:txBody>
      </p:sp>
      <p:grpSp>
        <p:nvGrpSpPr>
          <p:cNvPr id="8" name="Group 7">
            <a:extLst>
              <a:ext uri="{FF2B5EF4-FFF2-40B4-BE49-F238E27FC236}">
                <a16:creationId xmlns:a16="http://schemas.microsoft.com/office/drawing/2014/main" id="{B5B622E8-9BEA-4E13-CA60-1BE57593C799}"/>
              </a:ext>
            </a:extLst>
          </p:cNvPr>
          <p:cNvGrpSpPr/>
          <p:nvPr/>
        </p:nvGrpSpPr>
        <p:grpSpPr>
          <a:xfrm>
            <a:off x="8357558" y="4902901"/>
            <a:ext cx="2356726" cy="1532954"/>
            <a:chOff x="6691602" y="4975692"/>
            <a:chExt cx="2356726" cy="1532954"/>
          </a:xfrm>
        </p:grpSpPr>
        <p:grpSp>
          <p:nvGrpSpPr>
            <p:cNvPr id="11" name="Group 10">
              <a:extLst>
                <a:ext uri="{FF2B5EF4-FFF2-40B4-BE49-F238E27FC236}">
                  <a16:creationId xmlns:a16="http://schemas.microsoft.com/office/drawing/2014/main" id="{9E5A4AD3-6A89-AB0B-8561-9030D1141B39}"/>
                </a:ext>
              </a:extLst>
            </p:cNvPr>
            <p:cNvGrpSpPr/>
            <p:nvPr/>
          </p:nvGrpSpPr>
          <p:grpSpPr>
            <a:xfrm>
              <a:off x="6691602" y="4981810"/>
              <a:ext cx="2356726" cy="1526836"/>
              <a:chOff x="7506339" y="1176783"/>
              <a:chExt cx="2683090" cy="2062753"/>
            </a:xfrm>
          </p:grpSpPr>
          <p:sp>
            <p:nvSpPr>
              <p:cNvPr id="19" name="Rectangle 18">
                <a:extLst>
                  <a:ext uri="{FF2B5EF4-FFF2-40B4-BE49-F238E27FC236}">
                    <a16:creationId xmlns:a16="http://schemas.microsoft.com/office/drawing/2014/main" id="{F2ACA7F7-8228-F2CC-32F2-EDFD541AFE15}"/>
                  </a:ext>
                </a:extLst>
              </p:cNvPr>
              <p:cNvSpPr/>
              <p:nvPr/>
            </p:nvSpPr>
            <p:spPr bwMode="auto">
              <a:xfrm>
                <a:off x="7648055" y="1176783"/>
                <a:ext cx="500197" cy="432048"/>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a</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20" name="Rectangle 19">
                <a:extLst>
                  <a:ext uri="{FF2B5EF4-FFF2-40B4-BE49-F238E27FC236}">
                    <a16:creationId xmlns:a16="http://schemas.microsoft.com/office/drawing/2014/main" id="{401B5B85-EC00-CC22-9C67-E3A6FD03D277}"/>
                  </a:ext>
                </a:extLst>
              </p:cNvPr>
              <p:cNvSpPr/>
              <p:nvPr/>
            </p:nvSpPr>
            <p:spPr bwMode="auto">
              <a:xfrm>
                <a:off x="7506340" y="2058902"/>
                <a:ext cx="2683089"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21" name="Rectangle 20">
                <a:extLst>
                  <a:ext uri="{FF2B5EF4-FFF2-40B4-BE49-F238E27FC236}">
                    <a16:creationId xmlns:a16="http://schemas.microsoft.com/office/drawing/2014/main" id="{33C47F05-F8E7-1F21-513A-DAEE8B768415}"/>
                  </a:ext>
                </a:extLst>
              </p:cNvPr>
              <p:cNvSpPr/>
              <p:nvPr/>
            </p:nvSpPr>
            <p:spPr bwMode="auto">
              <a:xfrm>
                <a:off x="8557339" y="2058902"/>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3</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2" name="Rectangle 21">
                <a:extLst>
                  <a:ext uri="{FF2B5EF4-FFF2-40B4-BE49-F238E27FC236}">
                    <a16:creationId xmlns:a16="http://schemas.microsoft.com/office/drawing/2014/main" id="{AF41958F-1231-E227-4750-0B4A6837D7CF}"/>
                  </a:ext>
                </a:extLst>
              </p:cNvPr>
              <p:cNvSpPr/>
              <p:nvPr/>
            </p:nvSpPr>
            <p:spPr bwMode="auto">
              <a:xfrm>
                <a:off x="8917380" y="2058902"/>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3" name="Rectangle 22">
                <a:extLst>
                  <a:ext uri="{FF2B5EF4-FFF2-40B4-BE49-F238E27FC236}">
                    <a16:creationId xmlns:a16="http://schemas.microsoft.com/office/drawing/2014/main" id="{092E80C1-03C8-FD27-D493-590725C19196}"/>
                  </a:ext>
                </a:extLst>
              </p:cNvPr>
              <p:cNvSpPr/>
              <p:nvPr/>
            </p:nvSpPr>
            <p:spPr bwMode="auto">
              <a:xfrm>
                <a:off x="9277300" y="2058902"/>
                <a:ext cx="36004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a:ln>
                      <a:noFill/>
                    </a:ln>
                    <a:solidFill>
                      <a:srgbClr val="000000"/>
                    </a:solidFill>
                    <a:effectLst/>
                    <a:uLnTx/>
                    <a:uFillTx/>
                    <a:latin typeface="Arial" charset="0"/>
                  </a:rPr>
                  <a:t>*</a:t>
                </a: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4" name="Rectangle 23">
                <a:extLst>
                  <a:ext uri="{FF2B5EF4-FFF2-40B4-BE49-F238E27FC236}">
                    <a16:creationId xmlns:a16="http://schemas.microsoft.com/office/drawing/2014/main" id="{3D28ED54-C783-4634-11E8-25A6D7CCB07D}"/>
                  </a:ext>
                </a:extLst>
              </p:cNvPr>
              <p:cNvSpPr/>
              <p:nvPr/>
            </p:nvSpPr>
            <p:spPr bwMode="auto">
              <a:xfrm>
                <a:off x="9639399" y="2058902"/>
                <a:ext cx="468050"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600" b="0" i="0" u="none" strike="noStrike" kern="0" cap="none" spc="0" normalizeH="0" baseline="0" noProof="0" dirty="0">
                  <a:ln>
                    <a:noFill/>
                  </a:ln>
                  <a:solidFill>
                    <a:srgbClr val="000000"/>
                  </a:solidFill>
                  <a:effectLst/>
                  <a:uLnTx/>
                  <a:uFillTx/>
                  <a:latin typeface="Arial" charset="0"/>
                </a:endParaRPr>
              </a:p>
            </p:txBody>
          </p:sp>
          <p:sp>
            <p:nvSpPr>
              <p:cNvPr id="25" name="Rectangle 24">
                <a:extLst>
                  <a:ext uri="{FF2B5EF4-FFF2-40B4-BE49-F238E27FC236}">
                    <a16:creationId xmlns:a16="http://schemas.microsoft.com/office/drawing/2014/main" id="{3B220CC4-F029-5A10-CFFD-A6B39B0E7A61}"/>
                  </a:ext>
                </a:extLst>
              </p:cNvPr>
              <p:cNvSpPr/>
              <p:nvPr/>
            </p:nvSpPr>
            <p:spPr bwMode="auto">
              <a:xfrm>
                <a:off x="7506339" y="2879496"/>
                <a:ext cx="2683090" cy="360040"/>
              </a:xfrm>
              <a:prstGeom prst="rect">
                <a:avLst/>
              </a:prstGeom>
              <a:solidFill>
                <a:srgbClr val="FF6600"/>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dirty="0">
                  <a:ln>
                    <a:noFill/>
                  </a:ln>
                  <a:solidFill>
                    <a:srgbClr val="000000"/>
                  </a:solidFill>
                  <a:effectLst/>
                  <a:uLnTx/>
                  <a:uFillTx/>
                  <a:latin typeface="Arial" charset="0"/>
                </a:endParaRPr>
              </a:p>
            </p:txBody>
          </p:sp>
          <p:sp>
            <p:nvSpPr>
              <p:cNvPr id="26" name="Rectangle 25">
                <a:extLst>
                  <a:ext uri="{FF2B5EF4-FFF2-40B4-BE49-F238E27FC236}">
                    <a16:creationId xmlns:a16="http://schemas.microsoft.com/office/drawing/2014/main" id="{6FF76AAA-E5A6-1AFF-647E-628BC5CB2583}"/>
                  </a:ext>
                </a:extLst>
              </p:cNvPr>
              <p:cNvSpPr/>
              <p:nvPr/>
            </p:nvSpPr>
            <p:spPr bwMode="auto">
              <a:xfrm>
                <a:off x="7722363" y="2879496"/>
                <a:ext cx="864096" cy="360040"/>
              </a:xfrm>
              <a:prstGeom prst="rect">
                <a:avLst/>
              </a:prstGeom>
              <a:solidFill>
                <a:srgbClr val="FFFFFF"/>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600" b="0" i="0" u="none" strike="noStrike" kern="0" cap="none" spc="0" normalizeH="0" baseline="0" noProof="0" dirty="0" err="1">
                    <a:ln>
                      <a:noFill/>
                    </a:ln>
                    <a:solidFill>
                      <a:srgbClr val="000000"/>
                    </a:solidFill>
                    <a:effectLst/>
                    <a:uLnTx/>
                    <a:uFillTx/>
                    <a:latin typeface="Arial" charset="0"/>
                  </a:rPr>
                  <a:t>hej</a:t>
                </a:r>
                <a:endParaRPr kumimoji="0" lang="en-CH" sz="1600" b="0" i="0" u="none" strike="noStrike" kern="0" cap="none" spc="0" normalizeH="0" baseline="0" noProof="0" dirty="0">
                  <a:ln>
                    <a:noFill/>
                  </a:ln>
                  <a:solidFill>
                    <a:srgbClr val="000000"/>
                  </a:solidFill>
                  <a:effectLst/>
                  <a:uLnTx/>
                  <a:uFillTx/>
                  <a:latin typeface="Arial" charset="0"/>
                </a:endParaRPr>
              </a:p>
            </p:txBody>
          </p:sp>
          <p:cxnSp>
            <p:nvCxnSpPr>
              <p:cNvPr id="27" name="Straight Arrow Connector 26">
                <a:extLst>
                  <a:ext uri="{FF2B5EF4-FFF2-40B4-BE49-F238E27FC236}">
                    <a16:creationId xmlns:a16="http://schemas.microsoft.com/office/drawing/2014/main" id="{2541825D-C32D-D297-82EA-847ECE38D801}"/>
                  </a:ext>
                </a:extLst>
              </p:cNvPr>
              <p:cNvCxnSpPr>
                <a:cxnSpLocks/>
                <a:stCxn id="19" idx="2"/>
                <a:endCxn id="21" idx="0"/>
              </p:cNvCxnSpPr>
              <p:nvPr/>
            </p:nvCxnSpPr>
            <p:spPr bwMode="auto">
              <a:xfrm>
                <a:off x="7898154" y="1608831"/>
                <a:ext cx="839206" cy="450072"/>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28" name="Straight Arrow Connector 27">
                <a:extLst>
                  <a:ext uri="{FF2B5EF4-FFF2-40B4-BE49-F238E27FC236}">
                    <a16:creationId xmlns:a16="http://schemas.microsoft.com/office/drawing/2014/main" id="{2BE57691-6C35-25A8-8F31-8725EFD9189A}"/>
                  </a:ext>
                </a:extLst>
              </p:cNvPr>
              <p:cNvCxnSpPr>
                <a:cxnSpLocks/>
                <a:stCxn id="23" idx="2"/>
                <a:endCxn id="26" idx="0"/>
              </p:cNvCxnSpPr>
              <p:nvPr/>
            </p:nvCxnSpPr>
            <p:spPr bwMode="auto">
              <a:xfrm flipH="1">
                <a:off x="8154411" y="2418942"/>
                <a:ext cx="1302910" cy="460554"/>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grpSp>
        <p:sp>
          <p:nvSpPr>
            <p:cNvPr id="12" name="Rectangle 11">
              <a:extLst>
                <a:ext uri="{FF2B5EF4-FFF2-40B4-BE49-F238E27FC236}">
                  <a16:creationId xmlns:a16="http://schemas.microsoft.com/office/drawing/2014/main" id="{F8CE0165-252F-E1DB-BD7D-A0C9D0ACBED4}"/>
                </a:ext>
              </a:extLst>
            </p:cNvPr>
            <p:cNvSpPr/>
            <p:nvPr/>
          </p:nvSpPr>
          <p:spPr bwMode="auto">
            <a:xfrm>
              <a:off x="7513736" y="4982544"/>
              <a:ext cx="439354" cy="319799"/>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b</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sp>
          <p:nvSpPr>
            <p:cNvPr id="15" name="Rectangle 14">
              <a:extLst>
                <a:ext uri="{FF2B5EF4-FFF2-40B4-BE49-F238E27FC236}">
                  <a16:creationId xmlns:a16="http://schemas.microsoft.com/office/drawing/2014/main" id="{623FD8A6-A940-EE58-6E81-66A267DC1F3C}"/>
                </a:ext>
              </a:extLst>
            </p:cNvPr>
            <p:cNvSpPr/>
            <p:nvPr/>
          </p:nvSpPr>
          <p:spPr bwMode="auto">
            <a:xfrm>
              <a:off x="8259893" y="4975692"/>
              <a:ext cx="439354" cy="319799"/>
            </a:xfrm>
            <a:prstGeom prst="rect">
              <a:avLst/>
            </a:prstGeom>
            <a:solidFill>
              <a:srgbClr val="00CC99"/>
            </a:solidFill>
            <a:ln w="38100" cap="flat" cmpd="sng" algn="ctr">
              <a:solidFill>
                <a:srgbClr val="000000"/>
              </a:solidFill>
              <a:prstDash val="solid"/>
              <a:round/>
              <a:headEnd type="none" w="med" len="med"/>
              <a:tailEnd type="triangl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c</a:t>
              </a:r>
              <a:endParaRPr kumimoji="0" lang="en-CH" sz="1800" b="0" i="0" u="none" strike="noStrike" kern="0" cap="none" spc="0" normalizeH="0" baseline="0" noProof="0" dirty="0">
                <a:ln>
                  <a:noFill/>
                </a:ln>
                <a:solidFill>
                  <a:srgbClr val="000000"/>
                </a:solidFill>
                <a:effectLst/>
                <a:uLnTx/>
                <a:uFillTx/>
                <a:latin typeface="Consolas" panose="020B0609020204030204" pitchFamily="49" charset="0"/>
              </a:endParaRPr>
            </a:p>
          </p:txBody>
        </p:sp>
        <p:cxnSp>
          <p:nvCxnSpPr>
            <p:cNvPr id="16" name="Straight Arrow Connector 15">
              <a:extLst>
                <a:ext uri="{FF2B5EF4-FFF2-40B4-BE49-F238E27FC236}">
                  <a16:creationId xmlns:a16="http://schemas.microsoft.com/office/drawing/2014/main" id="{B001CA18-6315-BBD8-7042-A5170375794A}"/>
                </a:ext>
              </a:extLst>
            </p:cNvPr>
            <p:cNvCxnSpPr>
              <a:cxnSpLocks/>
              <a:stCxn id="12" idx="2"/>
              <a:endCxn id="21" idx="0"/>
            </p:cNvCxnSpPr>
            <p:nvPr/>
          </p:nvCxnSpPr>
          <p:spPr bwMode="auto">
            <a:xfrm>
              <a:off x="7733413" y="5302343"/>
              <a:ext cx="39471" cy="332406"/>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id="{BC7B14E1-CE10-3D42-B4EA-F2AF44EC3B10}"/>
                </a:ext>
              </a:extLst>
            </p:cNvPr>
            <p:cNvCxnSpPr>
              <a:cxnSpLocks/>
              <a:stCxn id="15" idx="2"/>
              <a:endCxn id="21" idx="0"/>
            </p:cNvCxnSpPr>
            <p:nvPr/>
          </p:nvCxnSpPr>
          <p:spPr bwMode="auto">
            <a:xfrm flipH="1">
              <a:off x="7772884" y="5295491"/>
              <a:ext cx="706686" cy="339258"/>
            </a:xfrm>
            <a:prstGeom prst="straightConnector1">
              <a:avLst/>
            </a:prstGeom>
            <a:solidFill>
              <a:srgbClr val="00CC99"/>
            </a:solidFill>
            <a:ln w="38100" cap="flat" cmpd="sng" algn="ctr">
              <a:solidFill>
                <a:srgbClr val="000000"/>
              </a:solidFill>
              <a:prstDash val="solid"/>
              <a:round/>
              <a:headEnd type="none" w="med" len="med"/>
              <a:tailEnd type="triangle"/>
            </a:ln>
            <a:effectLst/>
          </p:spPr>
        </p:cxnSp>
      </p:grpSp>
    </p:spTree>
    <p:extLst>
      <p:ext uri="{BB962C8B-B14F-4D97-AF65-F5344CB8AC3E}">
        <p14:creationId xmlns:p14="http://schemas.microsoft.com/office/powerpoint/2010/main" val="2148587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C5935-ED12-4D13-5CAE-81D59BDB2F6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0E93391-9330-3330-50A6-A8B13C2594D9}"/>
              </a:ext>
            </a:extLst>
          </p:cNvPr>
          <p:cNvSpPr>
            <a:spLocks noGrp="1"/>
          </p:cNvSpPr>
          <p:nvPr>
            <p:ph type="title"/>
          </p:nvPr>
        </p:nvSpPr>
        <p:spPr/>
        <p:txBody>
          <a:bodyPr/>
          <a:lstStyle/>
          <a:p>
            <a:r>
              <a:rPr lang="en-US" dirty="0"/>
              <a:t>4. References</a:t>
            </a:r>
            <a:endParaRPr lang="en-CH" dirty="0"/>
          </a:p>
        </p:txBody>
      </p:sp>
      <p:sp>
        <p:nvSpPr>
          <p:cNvPr id="5" name="Text Placeholder 4">
            <a:extLst>
              <a:ext uri="{FF2B5EF4-FFF2-40B4-BE49-F238E27FC236}">
                <a16:creationId xmlns:a16="http://schemas.microsoft.com/office/drawing/2014/main" id="{FBFBB79F-B7EC-0B79-B546-7E4A76FC5D2B}"/>
              </a:ext>
            </a:extLst>
          </p:cNvPr>
          <p:cNvSpPr>
            <a:spLocks noGrp="1"/>
          </p:cNvSpPr>
          <p:nvPr>
            <p:ph type="body" idx="1"/>
          </p:nvPr>
        </p:nvSpPr>
        <p:spPr/>
        <p:txBody>
          <a:bodyPr/>
          <a:lstStyle/>
          <a:p>
            <a:r>
              <a:rPr lang="de-DE" dirty="0" err="1"/>
              <a:t>How</a:t>
            </a:r>
            <a:r>
              <a:rPr lang="de-DE" dirty="0"/>
              <a:t> Rust </a:t>
            </a:r>
            <a:r>
              <a:rPr lang="de-DE" dirty="0" err="1"/>
              <a:t>checks</a:t>
            </a:r>
            <a:r>
              <a:rPr lang="de-DE" dirty="0"/>
              <a:t> </a:t>
            </a:r>
            <a:r>
              <a:rPr lang="de-DE" dirty="0" err="1"/>
              <a:t>memory</a:t>
            </a:r>
            <a:r>
              <a:rPr lang="de-DE" dirty="0"/>
              <a:t> </a:t>
            </a:r>
            <a:r>
              <a:rPr lang="de-DE" dirty="0" err="1"/>
              <a:t>Safety</a:t>
            </a:r>
            <a:r>
              <a:rPr lang="de-DE" dirty="0"/>
              <a:t> </a:t>
            </a:r>
            <a:r>
              <a:rPr lang="de-DE" dirty="0" err="1"/>
              <a:t>for</a:t>
            </a:r>
            <a:r>
              <a:rPr lang="de-DE" dirty="0"/>
              <a:t> code </a:t>
            </a:r>
            <a:r>
              <a:rPr lang="de-DE" dirty="0" err="1"/>
              <a:t>with</a:t>
            </a:r>
            <a:r>
              <a:rPr lang="de-DE" dirty="0"/>
              <a:t> Pointers</a:t>
            </a:r>
            <a:endParaRPr lang="en-CH"/>
          </a:p>
        </p:txBody>
      </p:sp>
    </p:spTree>
    <p:extLst>
      <p:ext uri="{BB962C8B-B14F-4D97-AF65-F5344CB8AC3E}">
        <p14:creationId xmlns:p14="http://schemas.microsoft.com/office/powerpoint/2010/main" val="8569443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C0241D6-E6FC-9259-04AE-5420A513768F}"/>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ED5DBC9-CCF8-4168-3151-140FCFE5B5F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35CBF169-3F67-59C2-E712-37182852E77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311B1971-E829-3514-5526-774859BBA814}"/>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B41F80A5-4E33-8A28-D712-4ECED99E5623}"/>
              </a:ext>
            </a:extLst>
          </p:cNvPr>
          <p:cNvSpPr>
            <a:spLocks noGrp="1"/>
          </p:cNvSpPr>
          <p:nvPr>
            <p:ph type="title"/>
          </p:nvPr>
        </p:nvSpPr>
        <p:spPr>
          <a:xfrm>
            <a:off x="1257648" y="583066"/>
            <a:ext cx="9879148" cy="874258"/>
          </a:xfrm>
        </p:spPr>
        <p:txBody>
          <a:bodyPr>
            <a:normAutofit/>
          </a:bodyPr>
          <a:lstStyle/>
          <a:p>
            <a:r>
              <a:rPr lang="en-GB" dirty="0">
                <a:solidFill>
                  <a:srgbClr val="10171E"/>
                </a:solidFill>
                <a:latin typeface="NOVA FLAT" panose="020C0504020404060204" pitchFamily="34" charset="77"/>
              </a:rPr>
              <a:t>What could possibly go wrong?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09B45CCE-60A0-97BE-1255-D7E4EA3C5687}"/>
              </a:ext>
            </a:extLst>
          </p:cNvPr>
          <p:cNvSpPr txBox="1">
            <a:spLocks/>
          </p:cNvSpPr>
          <p:nvPr/>
        </p:nvSpPr>
        <p:spPr>
          <a:xfrm>
            <a:off x="1248548" y="5655719"/>
            <a:ext cx="9148622" cy="87425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lgn="ctr">
              <a:spcBef>
                <a:spcPts val="500"/>
              </a:spcBef>
              <a:buNone/>
              <a:defRPr/>
            </a:pPr>
            <a:r>
              <a:rPr lang="en-US" dirty="0">
                <a:solidFill>
                  <a:srgbClr val="10171E"/>
                </a:solidFill>
                <a:latin typeface="Tw Cen MT" panose="020B0602020104020603"/>
              </a:rPr>
              <a:t>We move a table into print(…) but never give it back</a:t>
            </a:r>
          </a:p>
          <a:p>
            <a:pPr marL="0" indent="0" algn="ctr">
              <a:spcBef>
                <a:spcPts val="500"/>
              </a:spcBef>
              <a:buNone/>
              <a:defRPr/>
            </a:pPr>
            <a:r>
              <a:rPr kumimoji="0" lang="en-US" b="0" i="0" u="none" strike="noStrike" kern="1200" cap="none" spc="0" normalizeH="0" baseline="0" noProof="0" dirty="0">
                <a:ln>
                  <a:noFill/>
                </a:ln>
                <a:solidFill>
                  <a:schemeClr val="bg2">
                    <a:lumMod val="60000"/>
                    <a:lumOff val="40000"/>
                  </a:schemeClr>
                </a:solidFill>
                <a:effectLst/>
                <a:uLnTx/>
                <a:uFillTx/>
                <a:latin typeface="Tw Cen MT" panose="020B0602020104020603"/>
                <a:ea typeface="+mn-ea"/>
                <a:cs typeface="+mn-cs"/>
                <a:sym typeface="Wingdings" panose="05000000000000000000" pitchFamily="2" charset="2"/>
              </a:rPr>
              <a:t> printing a table also destroys it!</a:t>
            </a:r>
            <a:endParaRPr kumimoji="0" lang="en-US" b="0" i="0" u="none" strike="noStrike" kern="1200" cap="none" spc="0" normalizeH="0" baseline="0" noProof="0" dirty="0">
              <a:ln>
                <a:noFill/>
              </a:ln>
              <a:solidFill>
                <a:schemeClr val="bg2">
                  <a:lumMod val="60000"/>
                  <a:lumOff val="40000"/>
                </a:schemeClr>
              </a:solidFill>
              <a:effectLst/>
              <a:uLnTx/>
              <a:uFillTx/>
              <a:latin typeface="Tw Cen MT" panose="020B0602020104020603"/>
              <a:ea typeface="+mn-ea"/>
              <a:cs typeface="+mn-cs"/>
            </a:endParaRPr>
          </a:p>
        </p:txBody>
      </p:sp>
      <p:sp>
        <p:nvSpPr>
          <p:cNvPr id="17" name="Rectangle 16">
            <a:extLst>
              <a:ext uri="{FF2B5EF4-FFF2-40B4-BE49-F238E27FC236}">
                <a16:creationId xmlns:a16="http://schemas.microsoft.com/office/drawing/2014/main" id="{83F4751E-2CFD-0C17-66B6-27FF450F6BD9}"/>
              </a:ext>
            </a:extLst>
          </p:cNvPr>
          <p:cNvSpPr/>
          <p:nvPr/>
        </p:nvSpPr>
        <p:spPr bwMode="auto">
          <a:xfrm>
            <a:off x="3028870" y="1556792"/>
            <a:ext cx="6336704" cy="374441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use</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std:collections</a:t>
            </a:r>
            <a:r>
              <a:rPr lang="en-GB" dirty="0">
                <a:solidFill>
                  <a:srgbClr val="000000"/>
                </a:solidFill>
                <a:latin typeface="Consolas" panose="020B0609020204030204" pitchFamily="49" charset="0"/>
                <a:cs typeface="Consolas" panose="020B0609020204030204" pitchFamily="49" charset="0"/>
              </a:rPr>
              <a:t>::HashMap;</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table of authors and their books</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type</a:t>
            </a:r>
            <a:r>
              <a:rPr lang="en-GB" dirty="0">
                <a:solidFill>
                  <a:srgbClr val="000000"/>
                </a:solidFill>
                <a:latin typeface="Consolas" panose="020B0609020204030204" pitchFamily="49" charset="0"/>
                <a:cs typeface="Consolas" panose="020B0609020204030204" pitchFamily="49" charset="0"/>
              </a:rPr>
              <a:t> Table = HashMap&lt;String,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&lt;String&gt;&gt;;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print(table: Table)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(author, books)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table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!(“works by {}”, author);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book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books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 book);</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Tree>
    <p:extLst>
      <p:ext uri="{BB962C8B-B14F-4D97-AF65-F5344CB8AC3E}">
        <p14:creationId xmlns:p14="http://schemas.microsoft.com/office/powerpoint/2010/main" val="3947281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5B3FA53C-8CAF-616B-976E-0F743D03C1F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3DC8CAB-395F-0E15-F277-75D2A45E514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052D4D70-7101-CC48-390E-397CF58A32E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919C6525-550A-5B51-8F30-EBD55979D0B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896A5019-54CA-B1D0-CBF7-E9B89731345F}"/>
              </a:ext>
            </a:extLst>
          </p:cNvPr>
          <p:cNvSpPr>
            <a:spLocks noGrp="1"/>
          </p:cNvSpPr>
          <p:nvPr>
            <p:ph type="title"/>
          </p:nvPr>
        </p:nvSpPr>
        <p:spPr>
          <a:xfrm>
            <a:off x="1257648" y="583066"/>
            <a:ext cx="9899302" cy="874258"/>
          </a:xfrm>
        </p:spPr>
        <p:txBody>
          <a:bodyPr>
            <a:normAutofit/>
          </a:bodyPr>
          <a:lstStyle/>
          <a:p>
            <a:r>
              <a:rPr lang="en-GB" b="0" i="0" u="none" strike="noStrike" dirty="0">
                <a:solidFill>
                  <a:srgbClr val="10171E"/>
                </a:solidFill>
                <a:effectLst/>
                <a:latin typeface="NOVA FLAT" panose="020C0504020404060204" pitchFamily="34" charset="77"/>
              </a:rPr>
              <a:t>Ther</a:t>
            </a:r>
            <a:r>
              <a:rPr lang="en-GB" dirty="0">
                <a:solidFill>
                  <a:srgbClr val="10171E"/>
                </a:solidFill>
                <a:latin typeface="NOVA FLAT" panose="020C0504020404060204" pitchFamily="34" charset="77"/>
              </a:rPr>
              <a:t>e is no security without safety</a:t>
            </a:r>
            <a:endParaRPr lang="en-DK" dirty="0">
              <a:solidFill>
                <a:srgbClr val="10171E"/>
              </a:solidFill>
              <a:latin typeface="NOVA FLAT" panose="020C0504020404060204" pitchFamily="34" charset="77"/>
            </a:endParaRPr>
          </a:p>
        </p:txBody>
      </p:sp>
      <p:pic>
        <p:nvPicPr>
          <p:cNvPr id="2" name="Picture 1">
            <a:extLst>
              <a:ext uri="{FF2B5EF4-FFF2-40B4-BE49-F238E27FC236}">
                <a16:creationId xmlns:a16="http://schemas.microsoft.com/office/drawing/2014/main" id="{0A5F1657-EC3C-8287-9795-110A32A28C64}"/>
              </a:ext>
            </a:extLst>
          </p:cNvPr>
          <p:cNvPicPr>
            <a:picLocks noChangeAspect="1"/>
          </p:cNvPicPr>
          <p:nvPr/>
        </p:nvPicPr>
        <p:blipFill>
          <a:blip r:embed="rId4"/>
          <a:stretch>
            <a:fillRect/>
          </a:stretch>
        </p:blipFill>
        <p:spPr>
          <a:xfrm>
            <a:off x="2689383" y="1655862"/>
            <a:ext cx="6813235" cy="2949740"/>
          </a:xfrm>
          <a:prstGeom prst="rect">
            <a:avLst/>
          </a:prstGeom>
        </p:spPr>
      </p:pic>
      <p:sp>
        <p:nvSpPr>
          <p:cNvPr id="4" name="TextBox 3">
            <a:extLst>
              <a:ext uri="{FF2B5EF4-FFF2-40B4-BE49-F238E27FC236}">
                <a16:creationId xmlns:a16="http://schemas.microsoft.com/office/drawing/2014/main" id="{536F2298-DDCB-D206-C186-CEE56F0AAFE6}"/>
              </a:ext>
            </a:extLst>
          </p:cNvPr>
          <p:cNvSpPr txBox="1"/>
          <p:nvPr/>
        </p:nvSpPr>
        <p:spPr>
          <a:xfrm>
            <a:off x="4292600" y="4551374"/>
            <a:ext cx="5187635" cy="369332"/>
          </a:xfrm>
          <a:prstGeom prst="rect">
            <a:avLst/>
          </a:prstGeom>
          <a:noFill/>
        </p:spPr>
        <p:txBody>
          <a:bodyPr wrap="square" rtlCol="0">
            <a:spAutoFit/>
          </a:bodyPr>
          <a:lstStyle/>
          <a:p>
            <a:r>
              <a:rPr lang="en-US" dirty="0">
                <a:solidFill>
                  <a:schemeClr val="bg1"/>
                </a:solidFill>
              </a:rPr>
              <a:t>credits: Matt Miller, Microsoft Security Response Center</a:t>
            </a:r>
            <a:endParaRPr lang="en-CH" dirty="0">
              <a:solidFill>
                <a:schemeClr val="bg1"/>
              </a:solidFill>
            </a:endParaRPr>
          </a:p>
        </p:txBody>
      </p:sp>
      <p:sp>
        <p:nvSpPr>
          <p:cNvPr id="5" name="Rectangle 4">
            <a:extLst>
              <a:ext uri="{FF2B5EF4-FFF2-40B4-BE49-F238E27FC236}">
                <a16:creationId xmlns:a16="http://schemas.microsoft.com/office/drawing/2014/main" id="{C2C42980-7AB5-D7D2-39AD-A3FCA674ECCA}"/>
              </a:ext>
            </a:extLst>
          </p:cNvPr>
          <p:cNvSpPr/>
          <p:nvPr/>
        </p:nvSpPr>
        <p:spPr bwMode="auto">
          <a:xfrm>
            <a:off x="1800225" y="5269411"/>
            <a:ext cx="8591550" cy="642441"/>
          </a:xfrm>
          <a:prstGeom prst="rect">
            <a:avLst/>
          </a:prstGeom>
          <a:solidFill>
            <a:srgbClr val="F2F2F2"/>
          </a:solidFill>
          <a:ln w="38100" cap="flat" cmpd="sng" algn="ctr">
            <a:solidFill>
              <a:srgbClr val="EA92E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en-US" sz="2400" b="1" dirty="0">
                <a:solidFill>
                  <a:schemeClr val="bg1"/>
                </a:solidFill>
              </a:rPr>
              <a:t>Memory safety </a:t>
            </a:r>
            <a:r>
              <a:rPr lang="en-US" sz="2400" dirty="0">
                <a:solidFill>
                  <a:schemeClr val="bg1"/>
                </a:solidFill>
              </a:rPr>
              <a:t>is the absence of errors related to memory accesses.</a:t>
            </a:r>
          </a:p>
        </p:txBody>
      </p:sp>
    </p:spTree>
    <p:extLst>
      <p:ext uri="{BB962C8B-B14F-4D97-AF65-F5344CB8AC3E}">
        <p14:creationId xmlns:p14="http://schemas.microsoft.com/office/powerpoint/2010/main" val="170255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33F45D6-4905-C302-8EC4-AC7C7BE40C0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C64F9E5-1DB7-54D2-0F8C-D9D6F6D4683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EFBDEE8A-101E-F3FE-0AA8-D6BE44D4A31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8089842B-71B2-1984-20F3-DDA7D12B228E}"/>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661E726-5E2A-346E-05AB-1F06509F2F4B}"/>
              </a:ext>
            </a:extLst>
          </p:cNvPr>
          <p:cNvSpPr>
            <a:spLocks noGrp="1"/>
          </p:cNvSpPr>
          <p:nvPr>
            <p:ph type="title"/>
          </p:nvPr>
        </p:nvSpPr>
        <p:spPr>
          <a:xfrm>
            <a:off x="1257648" y="583066"/>
            <a:ext cx="9879148" cy="874258"/>
          </a:xfrm>
        </p:spPr>
        <p:txBody>
          <a:bodyPr>
            <a:normAutofit/>
          </a:bodyPr>
          <a:lstStyle/>
          <a:p>
            <a:r>
              <a:rPr lang="en-GB" dirty="0">
                <a:solidFill>
                  <a:srgbClr val="10171E"/>
                </a:solidFill>
                <a:latin typeface="NOVA FLAT" panose="020C0504020404060204" pitchFamily="34" charset="77"/>
              </a:rPr>
              <a:t>Why borrowing?</a:t>
            </a:r>
            <a:endParaRPr lang="en-DK" dirty="0">
              <a:solidFill>
                <a:srgbClr val="10171E"/>
              </a:solidFill>
              <a:latin typeface="NOVA FLAT" panose="020C0504020404060204" pitchFamily="34" charset="77"/>
            </a:endParaRPr>
          </a:p>
        </p:txBody>
      </p:sp>
      <p:sp>
        <p:nvSpPr>
          <p:cNvPr id="12" name="Rectangle 11">
            <a:extLst>
              <a:ext uri="{FF2B5EF4-FFF2-40B4-BE49-F238E27FC236}">
                <a16:creationId xmlns:a16="http://schemas.microsoft.com/office/drawing/2014/main" id="{70BA4898-61C7-C91A-502A-5A6C65CF51F3}"/>
              </a:ext>
            </a:extLst>
          </p:cNvPr>
          <p:cNvSpPr/>
          <p:nvPr/>
        </p:nvSpPr>
        <p:spPr bwMode="auto">
          <a:xfrm>
            <a:off x="6774633" y="255373"/>
            <a:ext cx="4799484" cy="53494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DK" sz="2000" b="1" dirty="0">
                <a:solidFill>
                  <a:srgbClr val="000000"/>
                </a:solidFill>
              </a:rPr>
              <a:t>Pointer: </a:t>
            </a:r>
            <a:r>
              <a:rPr lang="en-DK" sz="2000" dirty="0">
                <a:solidFill>
                  <a:srgbClr val="000000"/>
                </a:solidFill>
              </a:rPr>
              <a:t>value holding the address of a place</a:t>
            </a:r>
          </a:p>
        </p:txBody>
      </p:sp>
      <p:sp>
        <p:nvSpPr>
          <p:cNvPr id="15" name="Rectangle 14">
            <a:extLst>
              <a:ext uri="{FF2B5EF4-FFF2-40B4-BE49-F238E27FC236}">
                <a16:creationId xmlns:a16="http://schemas.microsoft.com/office/drawing/2014/main" id="{EAFB852B-23CC-657C-403B-2E48F0F131E8}"/>
              </a:ext>
            </a:extLst>
          </p:cNvPr>
          <p:cNvSpPr/>
          <p:nvPr/>
        </p:nvSpPr>
        <p:spPr bwMode="auto">
          <a:xfrm>
            <a:off x="6774632" y="1873906"/>
            <a:ext cx="4799484" cy="93610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so far: </a:t>
            </a:r>
            <a:r>
              <a:rPr lang="en-GB" i="1" dirty="0">
                <a:solidFill>
                  <a:srgbClr val="000000"/>
                </a:solidFill>
                <a:highlight>
                  <a:srgbClr val="ABABFF"/>
                </a:highlight>
                <a:latin typeface="Consolas" panose="020B0609020204030204" pitchFamily="49" charset="0"/>
                <a:cs typeface="Consolas" panose="020B0609020204030204" pitchFamily="49" charset="0"/>
              </a:rPr>
              <a:t>owning pointers</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a:t>
            </a:r>
            <a:r>
              <a:rPr lang="en-GB" b="1" dirty="0">
                <a:solidFill>
                  <a:srgbClr val="000000"/>
                </a:solidFill>
                <a:latin typeface="Consolas" panose="020B0609020204030204" pitchFamily="49" charset="0"/>
                <a:cs typeface="Consolas" panose="020B0609020204030204" pitchFamily="49" charset="0"/>
              </a:rPr>
              <a:t>Box::new</a:t>
            </a:r>
            <a:r>
              <a:rPr lang="en-GB" dirty="0">
                <a:solidFill>
                  <a:srgbClr val="000000"/>
                </a:solidFill>
                <a:latin typeface="Consolas" panose="020B0609020204030204" pitchFamily="49" charset="0"/>
                <a:cs typeface="Consolas" panose="020B0609020204030204" pitchFamily="49" charset="0"/>
              </a:rPr>
              <a:t>(Person {...});</a:t>
            </a: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drop x =&gt; drop person on the heap</a:t>
            </a:r>
          </a:p>
        </p:txBody>
      </p:sp>
      <p:sp>
        <p:nvSpPr>
          <p:cNvPr id="16" name="Rectangle 15">
            <a:extLst>
              <a:ext uri="{FF2B5EF4-FFF2-40B4-BE49-F238E27FC236}">
                <a16:creationId xmlns:a16="http://schemas.microsoft.com/office/drawing/2014/main" id="{9E4C8A19-49DC-B583-D4FC-0C113F495E78}"/>
              </a:ext>
            </a:extLst>
          </p:cNvPr>
          <p:cNvSpPr/>
          <p:nvPr/>
        </p:nvSpPr>
        <p:spPr bwMode="auto">
          <a:xfrm>
            <a:off x="1257648" y="1600026"/>
            <a:ext cx="5036949" cy="1512169"/>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average_age</a:t>
            </a:r>
            <a:r>
              <a:rPr lang="en-GB" dirty="0">
                <a:solidFill>
                  <a:srgbClr val="000000"/>
                </a:solidFill>
                <a:latin typeface="Consolas" panose="020B0609020204030204" pitchFamily="49" charset="0"/>
                <a:cs typeface="Consolas" panose="020B0609020204030204" pitchFamily="49" charset="0"/>
              </a:rPr>
              <a:t>(a: Person, b: Person)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-&gt; (</a:t>
            </a:r>
            <a:r>
              <a:rPr lang="en-GB" dirty="0">
                <a:solidFill>
                  <a:srgbClr val="000000"/>
                </a:solidFill>
                <a:highlight>
                  <a:srgbClr val="ABABFF"/>
                </a:highlight>
                <a:latin typeface="Consolas" panose="020B0609020204030204" pitchFamily="49" charset="0"/>
                <a:cs typeface="Consolas" panose="020B0609020204030204" pitchFamily="49" charset="0"/>
              </a:rPr>
              <a:t>Person, Person</a:t>
            </a:r>
            <a:r>
              <a:rPr lang="en-GB" dirty="0">
                <a:solidFill>
                  <a:srgbClr val="000000"/>
                </a:solidFill>
                <a:latin typeface="Consolas" panose="020B0609020204030204" pitchFamily="49" charset="0"/>
                <a:cs typeface="Consolas" panose="020B0609020204030204" pitchFamily="49" charset="0"/>
              </a:rPr>
              <a:t>, f32)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ABABFF"/>
                </a:highlight>
                <a:latin typeface="Consolas" panose="020B0609020204030204" pitchFamily="49" charset="0"/>
                <a:cs typeface="Consolas" panose="020B0609020204030204" pitchFamily="49" charset="0"/>
              </a:rPr>
              <a:t>a, b, </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a.age</a:t>
            </a:r>
            <a:r>
              <a:rPr lang="en-GB" dirty="0">
                <a:solidFill>
                  <a:srgbClr val="000000"/>
                </a:solidFill>
                <a:latin typeface="Consolas" panose="020B0609020204030204" pitchFamily="49" charset="0"/>
                <a:cs typeface="Consolas" panose="020B0609020204030204" pitchFamily="49" charset="0"/>
              </a:rPr>
              <a:t> + </a:t>
            </a:r>
            <a:r>
              <a:rPr lang="en-GB" dirty="0" err="1">
                <a:solidFill>
                  <a:srgbClr val="000000"/>
                </a:solidFill>
                <a:latin typeface="Consolas" panose="020B0609020204030204" pitchFamily="49" charset="0"/>
                <a:cs typeface="Consolas" panose="020B0609020204030204" pitchFamily="49" charset="0"/>
              </a:rPr>
              <a:t>b.age</a:t>
            </a:r>
            <a:r>
              <a:rPr lang="en-GB" dirty="0">
                <a:solidFill>
                  <a:srgbClr val="000000"/>
                </a:solidFill>
                <a:latin typeface="Consolas" panose="020B0609020204030204" pitchFamily="49" charset="0"/>
                <a:cs typeface="Consolas" panose="020B0609020204030204" pitchFamily="49" charset="0"/>
              </a:rPr>
              <a:t>) / 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18" name="Rectangle 17">
            <a:extLst>
              <a:ext uri="{FF2B5EF4-FFF2-40B4-BE49-F238E27FC236}">
                <a16:creationId xmlns:a16="http://schemas.microsoft.com/office/drawing/2014/main" id="{CF35A697-2E89-2576-7A86-083ECB028738}"/>
              </a:ext>
            </a:extLst>
          </p:cNvPr>
          <p:cNvSpPr/>
          <p:nvPr/>
        </p:nvSpPr>
        <p:spPr bwMode="auto">
          <a:xfrm>
            <a:off x="1257648" y="3644077"/>
            <a:ext cx="5036949" cy="212951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alice</a:t>
            </a:r>
            <a:r>
              <a:rPr lang="en-GB" dirty="0">
                <a:solidFill>
                  <a:srgbClr val="000000"/>
                </a:solidFill>
                <a:latin typeface="Consolas" panose="020B0609020204030204" pitchFamily="49" charset="0"/>
                <a:cs typeface="Consolas" panose="020B0609020204030204" pitchFamily="49" charset="0"/>
              </a:rPr>
              <a:t> = Person { ..., age: 42 };</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bob = Person {..., age: 23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highlight>
                  <a:srgbClr val="ABABFF"/>
                </a:highlight>
                <a:latin typeface="Consolas" panose="020B0609020204030204" pitchFamily="49" charset="0"/>
                <a:cs typeface="Consolas" panose="020B0609020204030204" pitchFamily="49" charset="0"/>
              </a:rPr>
              <a:t>alice</a:t>
            </a:r>
            <a:r>
              <a:rPr lang="en-GB" dirty="0">
                <a:solidFill>
                  <a:srgbClr val="000000"/>
                </a:solidFill>
                <a:highlight>
                  <a:srgbClr val="ABABFF"/>
                </a:highlight>
                <a:latin typeface="Consolas" panose="020B0609020204030204" pitchFamily="49" charset="0"/>
                <a:cs typeface="Consolas" panose="020B0609020204030204" pitchFamily="49" charset="0"/>
              </a:rPr>
              <a:t>, bob</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avg</a:t>
            </a:r>
            <a:r>
              <a:rPr lang="en-GB" dirty="0">
                <a:solidFill>
                  <a:srgbClr val="000000"/>
                </a:solidFill>
                <a:latin typeface="Consolas" panose="020B0609020204030204" pitchFamily="49" charset="0"/>
                <a:cs typeface="Consolas" panose="020B0609020204030204" pitchFamily="49" charset="0"/>
              </a:rPr>
              <a:t>)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average_age</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highlight>
                  <a:srgbClr val="ABABFF"/>
                </a:highlight>
                <a:latin typeface="Consolas" panose="020B0609020204030204" pitchFamily="49" charset="0"/>
                <a:cs typeface="Consolas" panose="020B0609020204030204" pitchFamily="49" charset="0"/>
              </a:rPr>
              <a:t>alice</a:t>
            </a:r>
            <a:r>
              <a:rPr lang="en-GB" dirty="0">
                <a:solidFill>
                  <a:srgbClr val="000000"/>
                </a:solidFill>
                <a:highlight>
                  <a:srgbClr val="ABABFF"/>
                </a:highlight>
                <a:latin typeface="Consolas" panose="020B0609020204030204" pitchFamily="49" charset="0"/>
                <a:cs typeface="Consolas" panose="020B0609020204030204" pitchFamily="49" charset="0"/>
              </a:rPr>
              <a:t>, bob</a:t>
            </a:r>
            <a:r>
              <a:rPr lang="en-GB" dirty="0">
                <a:solidFill>
                  <a:srgbClr val="000000"/>
                </a:solidFill>
                <a:latin typeface="Consolas" panose="020B0609020204030204" pitchFamily="49" charset="0"/>
                <a:cs typeface="Consolas" panose="020B0609020204030204" pitchFamily="49" charset="0"/>
              </a:rPr>
              <a:t>);</a:t>
            </a:r>
          </a:p>
        </p:txBody>
      </p:sp>
      <p:sp>
        <p:nvSpPr>
          <p:cNvPr id="19" name="Rectangle 18">
            <a:extLst>
              <a:ext uri="{FF2B5EF4-FFF2-40B4-BE49-F238E27FC236}">
                <a16:creationId xmlns:a16="http://schemas.microsoft.com/office/drawing/2014/main" id="{D712B348-96C5-2204-B9B8-B6D961BCD130}"/>
              </a:ext>
            </a:extLst>
          </p:cNvPr>
          <p:cNvSpPr/>
          <p:nvPr/>
        </p:nvSpPr>
        <p:spPr bwMode="auto">
          <a:xfrm>
            <a:off x="5050193" y="4473890"/>
            <a:ext cx="2493607" cy="1004575"/>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chemeClr val="bg2">
                    <a:lumMod val="60000"/>
                    <a:lumOff val="40000"/>
                  </a:schemeClr>
                </a:solidFill>
              </a:rPr>
              <a:t>unergonomic solution:</a:t>
            </a:r>
            <a:r>
              <a:rPr lang="en-US" dirty="0">
                <a:solidFill>
                  <a:srgbClr val="000000"/>
                </a:solidFill>
              </a:rPr>
              <a:t> move values back to their original owner</a:t>
            </a:r>
            <a:endParaRPr lang="en-CH" dirty="0">
              <a:solidFill>
                <a:srgbClr val="000000"/>
              </a:solidFill>
            </a:endParaRPr>
          </a:p>
        </p:txBody>
      </p:sp>
      <p:sp>
        <p:nvSpPr>
          <p:cNvPr id="20" name="Rectangle 19">
            <a:extLst>
              <a:ext uri="{FF2B5EF4-FFF2-40B4-BE49-F238E27FC236}">
                <a16:creationId xmlns:a16="http://schemas.microsoft.com/office/drawing/2014/main" id="{A8D01EBF-1954-A907-84C5-F524A3C343B1}"/>
              </a:ext>
            </a:extLst>
          </p:cNvPr>
          <p:cNvSpPr/>
          <p:nvPr/>
        </p:nvSpPr>
        <p:spPr bwMode="auto">
          <a:xfrm>
            <a:off x="8200896" y="3644077"/>
            <a:ext cx="3373220" cy="680811"/>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highlight>
                  <a:srgbClr val="FF6600"/>
                </a:highlight>
                <a:latin typeface="Consolas" panose="020B0609020204030204" pitchFamily="49" charset="0"/>
                <a:cs typeface="Consolas" panose="020B0609020204030204" pitchFamily="49" charset="0"/>
              </a:rPr>
              <a:t>alice</a:t>
            </a:r>
            <a:r>
              <a:rPr lang="en-GB" dirty="0">
                <a:solidFill>
                  <a:srgbClr val="000000"/>
                </a:solidFill>
                <a:highlight>
                  <a:srgbClr val="FF6600"/>
                </a:highlight>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avg</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err="1">
                <a:solidFill>
                  <a:srgbClr val="000000"/>
                </a:solidFill>
                <a:latin typeface="Consolas" panose="020B0609020204030204" pitchFamily="49" charset="0"/>
                <a:cs typeface="Consolas" panose="020B0609020204030204" pitchFamily="49" charset="0"/>
              </a:rPr>
              <a:t>average_age</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highlight>
                  <a:srgbClr val="FF6600"/>
                </a:highlight>
                <a:latin typeface="Consolas" panose="020B0609020204030204" pitchFamily="49" charset="0"/>
                <a:cs typeface="Consolas" panose="020B0609020204030204" pitchFamily="49" charset="0"/>
              </a:rPr>
              <a:t>alice</a:t>
            </a:r>
            <a:r>
              <a:rPr lang="en-GB" dirty="0">
                <a:solidFill>
                  <a:srgbClr val="000000"/>
                </a:solidFill>
                <a:highlight>
                  <a:srgbClr val="FF6600"/>
                </a:highlight>
                <a:latin typeface="Consolas" panose="020B0609020204030204" pitchFamily="49" charset="0"/>
                <a:cs typeface="Consolas" panose="020B0609020204030204" pitchFamily="49" charset="0"/>
              </a:rPr>
              <a:t>, </a:t>
            </a:r>
            <a:r>
              <a:rPr lang="en-GB" dirty="0" err="1">
                <a:solidFill>
                  <a:srgbClr val="000000"/>
                </a:solidFill>
                <a:highlight>
                  <a:srgbClr val="FF6600"/>
                </a:highlight>
                <a:latin typeface="Consolas" panose="020B0609020204030204" pitchFamily="49" charset="0"/>
                <a:cs typeface="Consolas" panose="020B0609020204030204" pitchFamily="49" charset="0"/>
              </a:rPr>
              <a:t>alice</a:t>
            </a:r>
            <a:r>
              <a:rPr lang="en-GB" dirty="0">
                <a:solidFill>
                  <a:srgbClr val="000000"/>
                </a:solidFill>
                <a:latin typeface="Consolas" panose="020B0609020204030204" pitchFamily="49" charset="0"/>
                <a:cs typeface="Consolas" panose="020B0609020204030204" pitchFamily="49" charset="0"/>
              </a:rPr>
              <a:t>)</a:t>
            </a:r>
          </a:p>
        </p:txBody>
      </p:sp>
      <p:sp>
        <p:nvSpPr>
          <p:cNvPr id="21" name="Rectangle 20">
            <a:extLst>
              <a:ext uri="{FF2B5EF4-FFF2-40B4-BE49-F238E27FC236}">
                <a16:creationId xmlns:a16="http://schemas.microsoft.com/office/drawing/2014/main" id="{D8C5F06E-4A9A-2176-9838-9EC52E44CC1E}"/>
              </a:ext>
            </a:extLst>
          </p:cNvPr>
          <p:cNvSpPr/>
          <p:nvPr/>
        </p:nvSpPr>
        <p:spPr bwMode="auto">
          <a:xfrm>
            <a:off x="8200896" y="4569180"/>
            <a:ext cx="2929034" cy="49480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chemeClr val="accent2">
                    <a:lumMod val="75000"/>
                  </a:schemeClr>
                </a:solidFill>
              </a:rPr>
              <a:t>error:</a:t>
            </a:r>
            <a:r>
              <a:rPr lang="en-US" dirty="0">
                <a:solidFill>
                  <a:srgbClr val="000000"/>
                </a:solidFill>
              </a:rPr>
              <a:t> can move only once!</a:t>
            </a:r>
            <a:endParaRPr lang="en-CH" dirty="0">
              <a:solidFill>
                <a:srgbClr val="000000"/>
              </a:solidFill>
            </a:endParaRPr>
          </a:p>
        </p:txBody>
      </p:sp>
    </p:spTree>
    <p:extLst>
      <p:ext uri="{BB962C8B-B14F-4D97-AF65-F5344CB8AC3E}">
        <p14:creationId xmlns:p14="http://schemas.microsoft.com/office/powerpoint/2010/main" val="1005081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P spid="20" grpId="0" animBg="1"/>
      <p:bldP spid="21" grpId="0" animBg="1"/>
    </p:bldLst>
  </p:timing>
</p:sld>
</file>

<file path=ppt/slides/slide6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3934B2AB-FA26-45B9-1AA0-6152E99C70D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776F593-5F1E-F7C8-4B86-A5B11DFF3B8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D07E4D7-EB5C-5644-6715-B30D016A92B9}"/>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EC6F25A0-D1DB-16FB-B581-CD51CDD46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F8168E7A-B5FB-BF78-F4A9-39087A4225DF}"/>
              </a:ext>
            </a:extLst>
          </p:cNvPr>
          <p:cNvSpPr>
            <a:spLocks noGrp="1"/>
          </p:cNvSpPr>
          <p:nvPr>
            <p:ph type="title"/>
          </p:nvPr>
        </p:nvSpPr>
        <p:spPr>
          <a:xfrm>
            <a:off x="1257648" y="583066"/>
            <a:ext cx="9879148" cy="874258"/>
          </a:xfrm>
        </p:spPr>
        <p:txBody>
          <a:bodyPr>
            <a:normAutofit/>
          </a:bodyPr>
          <a:lstStyle/>
          <a:p>
            <a:r>
              <a:rPr lang="en-GB" dirty="0">
                <a:solidFill>
                  <a:srgbClr val="10171E"/>
                </a:solidFill>
                <a:latin typeface="NOVA FLAT" panose="020C0504020404060204" pitchFamily="34" charset="77"/>
              </a:rPr>
              <a:t>references (or </a:t>
            </a:r>
            <a:r>
              <a:rPr lang="en-GB" i="1" dirty="0">
                <a:solidFill>
                  <a:srgbClr val="10171E"/>
                </a:solidFill>
                <a:latin typeface="NOVA FLAT" panose="020C0504020404060204" pitchFamily="34" charset="77"/>
              </a:rPr>
              <a:t>borrows</a:t>
            </a:r>
            <a:r>
              <a:rPr lang="en-GB" dirty="0">
                <a:solidFill>
                  <a:srgbClr val="10171E"/>
                </a:solidFill>
                <a:latin typeface="NOVA FLAT" panose="020C0504020404060204" pitchFamily="34" charset="77"/>
              </a:rPr>
              <a:t>)</a:t>
            </a:r>
            <a:endParaRPr lang="en-DK" dirty="0">
              <a:solidFill>
                <a:srgbClr val="10171E"/>
              </a:solidFill>
              <a:latin typeface="NOVA FLAT" panose="020C0504020404060204" pitchFamily="34" charset="77"/>
            </a:endParaRPr>
          </a:p>
        </p:txBody>
      </p:sp>
      <p:sp>
        <p:nvSpPr>
          <p:cNvPr id="2" name="Content Placeholder 4">
            <a:extLst>
              <a:ext uri="{FF2B5EF4-FFF2-40B4-BE49-F238E27FC236}">
                <a16:creationId xmlns:a16="http://schemas.microsoft.com/office/drawing/2014/main" id="{4F4E4E7A-C935-3087-3599-67CE6B52A8AE}"/>
              </a:ext>
            </a:extLst>
          </p:cNvPr>
          <p:cNvSpPr txBox="1">
            <a:spLocks/>
          </p:cNvSpPr>
          <p:nvPr/>
        </p:nvSpPr>
        <p:spPr bwMode="auto">
          <a:xfrm>
            <a:off x="1031731" y="1746234"/>
            <a:ext cx="4962670" cy="44259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Font typeface="Wingdings" pitchFamily="2" charset="2"/>
              <a:defRPr sz="1800">
                <a:solidFill>
                  <a:schemeClr val="tx1"/>
                </a:solidFill>
                <a:latin typeface="+mn-lt"/>
              </a:defRPr>
            </a:lvl4pPr>
            <a:lvl5pPr marL="2057400" indent="-228600" algn="l" rtl="0" eaLnBrk="0" fontAlgn="base" hangingPunct="0">
              <a:spcBef>
                <a:spcPct val="20000"/>
              </a:spcBef>
              <a:spcAft>
                <a:spcPct val="0"/>
              </a:spcAft>
              <a:defRPr sz="1800">
                <a:solidFill>
                  <a:schemeClr val="tx1"/>
                </a:solidFill>
                <a:latin typeface="+mn-lt"/>
              </a:defRPr>
            </a:lvl5pPr>
            <a:lvl6pPr marL="2514600" indent="-228600" algn="l" rtl="0" fontAlgn="base">
              <a:spcBef>
                <a:spcPct val="20000"/>
              </a:spcBef>
              <a:spcAft>
                <a:spcPct val="0"/>
              </a:spcAft>
              <a:defRPr sz="1800">
                <a:solidFill>
                  <a:schemeClr val="tx1"/>
                </a:solidFill>
                <a:latin typeface="+mn-lt"/>
              </a:defRPr>
            </a:lvl6pPr>
            <a:lvl7pPr marL="2971800" indent="-228600" algn="l" rtl="0" fontAlgn="base">
              <a:spcBef>
                <a:spcPct val="20000"/>
              </a:spcBef>
              <a:spcAft>
                <a:spcPct val="0"/>
              </a:spcAft>
              <a:defRPr sz="1800">
                <a:solidFill>
                  <a:schemeClr val="tx1"/>
                </a:solidFill>
                <a:latin typeface="+mn-lt"/>
              </a:defRPr>
            </a:lvl7pPr>
            <a:lvl8pPr marL="3429000" indent="-228600" algn="l" rtl="0" fontAlgn="base">
              <a:spcBef>
                <a:spcPct val="20000"/>
              </a:spcBef>
              <a:spcAft>
                <a:spcPct val="0"/>
              </a:spcAft>
              <a:defRPr sz="1800">
                <a:solidFill>
                  <a:schemeClr val="tx1"/>
                </a:solidFill>
                <a:latin typeface="+mn-lt"/>
              </a:defRPr>
            </a:lvl8pPr>
            <a:lvl9pPr marL="3886200" indent="-228600" algn="l" rtl="0" fontAlgn="base">
              <a:spcBef>
                <a:spcPct val="20000"/>
              </a:spcBef>
              <a:spcAft>
                <a:spcPct val="0"/>
              </a:spcAft>
              <a:defRPr sz="18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defRPr/>
            </a:pPr>
            <a:r>
              <a:rPr kumimoji="0" lang="en-DK" sz="2400" b="1" i="0" u="none" strike="noStrike" kern="0" cap="none" spc="0" normalizeH="0" baseline="0" noProof="0" dirty="0">
                <a:ln>
                  <a:noFill/>
                </a:ln>
                <a:solidFill>
                  <a:srgbClr val="000000"/>
                </a:solidFill>
                <a:effectLst/>
                <a:uLnTx/>
                <a:uFillTx/>
                <a:ea typeface="+mn-ea"/>
                <a:cs typeface="+mn-cs"/>
              </a:rPr>
              <a:t>Shared references &amp;</a:t>
            </a:r>
            <a:r>
              <a:rPr kumimoji="0" lang="en-US" sz="2400" b="1" i="0" u="none" strike="noStrike" kern="0" cap="none" spc="0" normalizeH="0" baseline="0" noProof="0" dirty="0">
                <a:ln>
                  <a:noFill/>
                </a:ln>
                <a:solidFill>
                  <a:srgbClr val="000000"/>
                </a:solidFill>
                <a:effectLst/>
                <a:uLnTx/>
                <a:uFillTx/>
                <a:ea typeface="+mn-ea"/>
                <a:cs typeface="+mn-cs"/>
              </a:rPr>
              <a:t>T</a:t>
            </a:r>
          </a:p>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defRPr/>
            </a:pPr>
            <a:endParaRPr kumimoji="0" lang="en-US" sz="1000" b="0" i="0" u="none" strike="noStrike" kern="0" cap="none" spc="0" normalizeH="0" baseline="0" noProof="0" dirty="0">
              <a:ln>
                <a:noFill/>
              </a:ln>
              <a:solidFill>
                <a:srgbClr val="00000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US" sz="1800" kern="0" dirty="0">
                <a:solidFill>
                  <a:srgbClr val="000000"/>
                </a:solidFill>
              </a:rPr>
              <a:t>C</a:t>
            </a:r>
            <a:r>
              <a:rPr kumimoji="0" lang="en-US" sz="1800" b="0" i="0" u="none" strike="noStrike" kern="0" cap="none" spc="0" normalizeH="0" baseline="0" noProof="0" dirty="0" err="1">
                <a:ln>
                  <a:noFill/>
                </a:ln>
                <a:solidFill>
                  <a:srgbClr val="000000"/>
                </a:solidFill>
                <a:effectLst/>
                <a:uLnTx/>
                <a:uFillTx/>
                <a:ea typeface="+mn-ea"/>
                <a:cs typeface="+mn-cs"/>
              </a:rPr>
              <a:t>reate</a:t>
            </a:r>
            <a:r>
              <a:rPr kumimoji="0" lang="en-US" sz="1800" b="0" i="0" u="none" strike="noStrike" kern="0" cap="none" spc="0" normalizeH="0" baseline="0" noProof="0" dirty="0">
                <a:ln>
                  <a:noFill/>
                </a:ln>
                <a:solidFill>
                  <a:srgbClr val="000000"/>
                </a:solidFill>
                <a:effectLst/>
                <a:uLnTx/>
                <a:uFillTx/>
                <a:ea typeface="+mn-ea"/>
                <a:cs typeface="+mn-cs"/>
              </a:rPr>
              <a:t> </a:t>
            </a:r>
            <a:r>
              <a:rPr kumimoji="0" lang="en-US" sz="1800" b="0" i="0" u="none" strike="noStrike" kern="0" cap="none" spc="0" normalizeH="0" baseline="0" noProof="0" dirty="0">
                <a:ln>
                  <a:noFill/>
                </a:ln>
                <a:solidFill>
                  <a:schemeClr val="bg2">
                    <a:lumMod val="60000"/>
                    <a:lumOff val="40000"/>
                  </a:schemeClr>
                </a:solidFill>
                <a:effectLst/>
                <a:uLnTx/>
                <a:uFillTx/>
                <a:ea typeface="+mn-ea"/>
                <a:cs typeface="+mn-cs"/>
              </a:rPr>
              <a:t>as many as you want</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ea typeface="+mn-ea"/>
                <a:cs typeface="+mn-cs"/>
              </a:rPr>
              <a:t>Read-only</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lang="en-US" sz="1800" kern="0" noProof="0" dirty="0">
                <a:solidFill>
                  <a:srgbClr val="000000"/>
                </a:solidFill>
              </a:rPr>
              <a:t>C</a:t>
            </a:r>
            <a:r>
              <a:rPr kumimoji="0" lang="en-US" sz="1800" b="0" i="0" u="none" strike="noStrike" kern="0" cap="none" spc="0" normalizeH="0" baseline="0" noProof="0" dirty="0">
                <a:ln>
                  <a:noFill/>
                </a:ln>
                <a:solidFill>
                  <a:srgbClr val="000000"/>
                </a:solidFill>
                <a:effectLst/>
                <a:uLnTx/>
                <a:uFillTx/>
                <a:ea typeface="+mn-ea"/>
                <a:cs typeface="+mn-cs"/>
              </a:rPr>
              <a:t>opy type</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rgbClr val="00000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ea typeface="+mn-ea"/>
                <a:cs typeface="+mn-cs"/>
              </a:rPr>
              <a:t>On creation: stop </a:t>
            </a:r>
            <a:r>
              <a:rPr kumimoji="0" lang="en-US" sz="1800" b="0" i="0" u="none" strike="noStrike" kern="0" cap="none" spc="0" normalizeH="0" baseline="0" noProof="0" dirty="0">
                <a:ln>
                  <a:noFill/>
                </a:ln>
                <a:solidFill>
                  <a:schemeClr val="bg2">
                    <a:lumMod val="60000"/>
                    <a:lumOff val="40000"/>
                  </a:schemeClr>
                </a:solidFill>
                <a:effectLst/>
                <a:uLnTx/>
                <a:uFillTx/>
                <a:ea typeface="+mn-ea"/>
                <a:cs typeface="+mn-cs"/>
              </a:rPr>
              <a:t>mutable</a:t>
            </a:r>
            <a:r>
              <a:rPr kumimoji="0" lang="en-US" sz="1800" b="0" i="0" u="none" strike="noStrike" kern="0" cap="none" spc="0" normalizeH="0" baseline="0" noProof="0" dirty="0">
                <a:ln>
                  <a:noFill/>
                </a:ln>
                <a:solidFill>
                  <a:srgbClr val="000000"/>
                </a:solidFill>
                <a:effectLst/>
                <a:uLnTx/>
                <a:uFillTx/>
                <a:ea typeface="+mn-ea"/>
                <a:cs typeface="+mn-cs"/>
              </a:rPr>
              <a:t> flow </a:t>
            </a:r>
          </a:p>
          <a:p>
            <a:pPr marL="0" marR="0" lvl="0" indent="0" algn="l" defTabSz="914400" rtl="0" eaLnBrk="0" fontAlgn="base" latinLnBrk="0" hangingPunct="0">
              <a:lnSpc>
                <a:spcPct val="100000"/>
              </a:lnSpc>
              <a:spcBef>
                <a:spcPct val="20000"/>
              </a:spcBef>
              <a:spcAft>
                <a:spcPct val="0"/>
              </a:spcAft>
              <a:buClrTx/>
              <a:buSzTx/>
              <a:buNone/>
              <a:tabLst/>
              <a:defRPr/>
            </a:pPr>
            <a:r>
              <a:rPr lang="en-US" sz="1800" kern="0" dirty="0">
                <a:solidFill>
                  <a:srgbClr val="000000"/>
                </a:solidFill>
                <a:sym typeface="Wingdings" panose="05000000000000000000" pitchFamily="2" charset="2"/>
              </a:rPr>
              <a:t>	</a:t>
            </a:r>
            <a:r>
              <a:rPr kumimoji="0" lang="en-US" sz="1800" b="0" i="0" u="none" strike="noStrike" kern="0" cap="none" spc="0" normalizeH="0" baseline="0" noProof="0" dirty="0">
                <a:ln>
                  <a:noFill/>
                </a:ln>
                <a:solidFill>
                  <a:srgbClr val="000000"/>
                </a:solidFill>
                <a:effectLst/>
                <a:uLnTx/>
                <a:uFillTx/>
                <a:ea typeface="+mn-ea"/>
                <a:cs typeface="+mn-cs"/>
                <a:sym typeface="Wingdings" panose="05000000000000000000" pitchFamily="2" charset="2"/>
              </a:rPr>
              <a:t> owner cannot </a:t>
            </a:r>
            <a:r>
              <a:rPr kumimoji="0" lang="en-US" sz="1800" b="0" i="0" u="none" strike="noStrike" kern="0" cap="none" spc="0" normalizeH="0" baseline="0" noProof="0" dirty="0">
                <a:ln>
                  <a:noFill/>
                </a:ln>
                <a:solidFill>
                  <a:schemeClr val="bg2">
                    <a:lumMod val="60000"/>
                    <a:lumOff val="40000"/>
                  </a:schemeClr>
                </a:solidFill>
                <a:effectLst/>
                <a:uLnTx/>
                <a:uFillTx/>
                <a:ea typeface="+mn-ea"/>
                <a:cs typeface="+mn-cs"/>
                <a:sym typeface="Wingdings" panose="05000000000000000000" pitchFamily="2" charset="2"/>
              </a:rPr>
              <a:t>modify</a:t>
            </a:r>
            <a:r>
              <a:rPr kumimoji="0" lang="en-US" sz="1800" b="0" i="0" u="none" strike="noStrike" kern="0" cap="none" spc="0" normalizeH="0" baseline="0" noProof="0" dirty="0">
                <a:ln>
                  <a:noFill/>
                </a:ln>
                <a:solidFill>
                  <a:srgbClr val="000000"/>
                </a:solidFill>
                <a:effectLst/>
                <a:uLnTx/>
                <a:uFillTx/>
                <a:ea typeface="+mn-ea"/>
                <a:cs typeface="+mn-cs"/>
                <a:sym typeface="Wingdings" panose="05000000000000000000" pitchFamily="2" charset="2"/>
              </a:rPr>
              <a:t> its value</a:t>
            </a:r>
            <a:endParaRPr kumimoji="0" lang="en-US" sz="1800" b="0" i="0" u="none" strike="noStrike" kern="0" cap="none" spc="0" normalizeH="0" baseline="0" noProof="0" dirty="0">
              <a:ln>
                <a:noFill/>
              </a:ln>
              <a:solidFill>
                <a:srgbClr val="00000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US" sz="1800" b="0" i="0" u="none" strike="noStrike" kern="0" cap="none" spc="0" normalizeH="0" baseline="0" noProof="0" dirty="0">
                <a:ln>
                  <a:noFill/>
                </a:ln>
                <a:solidFill>
                  <a:srgbClr val="000000"/>
                </a:solidFill>
                <a:effectLst/>
                <a:uLnTx/>
                <a:uFillTx/>
                <a:ea typeface="+mn-ea"/>
                <a:cs typeface="+mn-cs"/>
              </a:rPr>
              <a:t>All dropped: mutable flow </a:t>
            </a:r>
            <a:r>
              <a:rPr kumimoji="0" lang="en-US" sz="1800" b="0" i="0" u="none" strike="noStrike" kern="0" cap="none" spc="0" normalizeH="0" baseline="0" noProof="0" dirty="0">
                <a:ln>
                  <a:noFill/>
                </a:ln>
                <a:solidFill>
                  <a:schemeClr val="bg1"/>
                </a:solidFill>
                <a:effectLst/>
                <a:uLnTx/>
                <a:uFillTx/>
                <a:ea typeface="+mn-ea"/>
                <a:cs typeface="+mn-cs"/>
              </a:rPr>
              <a:t>returns</a:t>
            </a:r>
            <a:r>
              <a:rPr kumimoji="0" lang="en-US" sz="1800" b="0" i="0" u="none" strike="noStrike" kern="0" cap="none" spc="0" normalizeH="0" baseline="0" noProof="0" dirty="0">
                <a:ln>
                  <a:noFill/>
                </a:ln>
                <a:solidFill>
                  <a:srgbClr val="000000"/>
                </a:solidFill>
                <a:effectLst/>
                <a:uLnTx/>
                <a:uFillTx/>
                <a:ea typeface="+mn-ea"/>
                <a:cs typeface="+mn-cs"/>
              </a:rPr>
              <a:t> to owner</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DK" sz="1800" b="0" i="0" u="none" strike="noStrike" kern="0" cap="none" spc="0" normalizeH="0" baseline="0" noProof="0" dirty="0">
              <a:ln>
                <a:noFill/>
              </a:ln>
              <a:solidFill>
                <a:srgbClr val="000000"/>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en-DK" sz="1800" b="0" i="0" u="none" strike="noStrike" kern="0" cap="none" spc="0" normalizeH="0" baseline="0" noProof="0" dirty="0">
                <a:ln>
                  <a:noFill/>
                </a:ln>
                <a:solidFill>
                  <a:srgbClr val="000000"/>
                </a:solidFill>
                <a:effectLst/>
                <a:uLnTx/>
                <a:uFillTx/>
                <a:ea typeface="+mn-ea"/>
                <a:cs typeface="+mn-cs"/>
              </a:rPr>
              <a:t>C</a:t>
            </a:r>
            <a:r>
              <a:rPr kumimoji="0" lang="en-US" sz="1800" b="0" i="0" u="none" strike="noStrike" kern="0" cap="none" spc="0" normalizeH="0" baseline="0" noProof="0" dirty="0" err="1">
                <a:ln>
                  <a:noFill/>
                </a:ln>
                <a:solidFill>
                  <a:srgbClr val="000000"/>
                </a:solidFill>
                <a:effectLst/>
                <a:uLnTx/>
                <a:uFillTx/>
                <a:ea typeface="+mn-ea"/>
                <a:cs typeface="+mn-cs"/>
              </a:rPr>
              <a:t>ompiler</a:t>
            </a:r>
            <a:r>
              <a:rPr kumimoji="0" lang="en-US" sz="1800" b="0" i="0" u="none" strike="noStrike" kern="0" cap="none" spc="0" normalizeH="0" baseline="0" noProof="0" dirty="0">
                <a:ln>
                  <a:noFill/>
                </a:ln>
                <a:solidFill>
                  <a:srgbClr val="000000"/>
                </a:solidFill>
                <a:effectLst/>
                <a:uLnTx/>
                <a:uFillTx/>
                <a:ea typeface="+mn-ea"/>
                <a:cs typeface="+mn-cs"/>
              </a:rPr>
              <a:t> may assume that the pointed to value </a:t>
            </a:r>
            <a:r>
              <a:rPr kumimoji="0" lang="en-US" sz="1800" b="0" i="0" u="none" strike="noStrike" kern="0" cap="none" spc="0" normalizeH="0" baseline="0" noProof="0" dirty="0">
                <a:ln>
                  <a:noFill/>
                </a:ln>
                <a:solidFill>
                  <a:schemeClr val="bg2">
                    <a:lumMod val="60000"/>
                    <a:lumOff val="40000"/>
                  </a:schemeClr>
                </a:solidFill>
                <a:effectLst/>
                <a:uLnTx/>
                <a:uFillTx/>
                <a:ea typeface="+mn-ea"/>
                <a:cs typeface="+mn-cs"/>
              </a:rPr>
              <a:t>does not change </a:t>
            </a:r>
            <a:r>
              <a:rPr kumimoji="0" lang="en-US" sz="1800" b="0" i="0" u="none" strike="noStrike" kern="0" cap="none" spc="0" normalizeH="0" baseline="0" noProof="0" dirty="0">
                <a:ln>
                  <a:noFill/>
                </a:ln>
                <a:solidFill>
                  <a:srgbClr val="000000"/>
                </a:solidFill>
                <a:effectLst/>
                <a:uLnTx/>
                <a:uFillTx/>
                <a:ea typeface="+mn-ea"/>
                <a:cs typeface="+mn-cs"/>
              </a:rPr>
              <a:t>until the reference is dropped</a:t>
            </a:r>
            <a:endParaRPr kumimoji="0" lang="en-DK" sz="2800" b="0" i="0" u="none" strike="noStrike" kern="0" cap="none" spc="0" normalizeH="0" baseline="0" noProof="0" dirty="0">
              <a:ln>
                <a:noFill/>
              </a:ln>
              <a:solidFill>
                <a:srgbClr val="000000"/>
              </a:solidFill>
              <a:effectLst/>
              <a:uLnTx/>
              <a:uFillTx/>
              <a:ea typeface="+mn-ea"/>
              <a:cs typeface="+mn-cs"/>
            </a:endParaRPr>
          </a:p>
        </p:txBody>
      </p:sp>
      <p:sp>
        <p:nvSpPr>
          <p:cNvPr id="4" name="Content Placeholder 5">
            <a:extLst>
              <a:ext uri="{FF2B5EF4-FFF2-40B4-BE49-F238E27FC236}">
                <a16:creationId xmlns:a16="http://schemas.microsoft.com/office/drawing/2014/main" id="{44E52D4E-09AD-F38F-4261-41762E87173F}"/>
              </a:ext>
            </a:extLst>
          </p:cNvPr>
          <p:cNvSpPr txBox="1">
            <a:spLocks/>
          </p:cNvSpPr>
          <p:nvPr/>
        </p:nvSpPr>
        <p:spPr bwMode="auto">
          <a:xfrm>
            <a:off x="6197601" y="1746235"/>
            <a:ext cx="5689600" cy="44259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Font typeface="Wingdings" pitchFamily="2" charset="2"/>
              <a:defRPr sz="1800">
                <a:solidFill>
                  <a:schemeClr val="tx1"/>
                </a:solidFill>
                <a:latin typeface="+mn-lt"/>
              </a:defRPr>
            </a:lvl4pPr>
            <a:lvl5pPr marL="2057400" indent="-228600" algn="l" rtl="0" eaLnBrk="0" fontAlgn="base" hangingPunct="0">
              <a:spcBef>
                <a:spcPct val="20000"/>
              </a:spcBef>
              <a:spcAft>
                <a:spcPct val="0"/>
              </a:spcAft>
              <a:defRPr sz="1800">
                <a:solidFill>
                  <a:schemeClr val="tx1"/>
                </a:solidFill>
                <a:latin typeface="+mn-lt"/>
              </a:defRPr>
            </a:lvl5pPr>
            <a:lvl6pPr marL="2514600" indent="-228600" algn="l" rtl="0" fontAlgn="base">
              <a:spcBef>
                <a:spcPct val="20000"/>
              </a:spcBef>
              <a:spcAft>
                <a:spcPct val="0"/>
              </a:spcAft>
              <a:defRPr sz="1800">
                <a:solidFill>
                  <a:schemeClr val="tx1"/>
                </a:solidFill>
                <a:latin typeface="+mn-lt"/>
              </a:defRPr>
            </a:lvl6pPr>
            <a:lvl7pPr marL="2971800" indent="-228600" algn="l" rtl="0" fontAlgn="base">
              <a:spcBef>
                <a:spcPct val="20000"/>
              </a:spcBef>
              <a:spcAft>
                <a:spcPct val="0"/>
              </a:spcAft>
              <a:defRPr sz="1800">
                <a:solidFill>
                  <a:schemeClr val="tx1"/>
                </a:solidFill>
                <a:latin typeface="+mn-lt"/>
              </a:defRPr>
            </a:lvl7pPr>
            <a:lvl8pPr marL="3429000" indent="-228600" algn="l" rtl="0" fontAlgn="base">
              <a:spcBef>
                <a:spcPct val="20000"/>
              </a:spcBef>
              <a:spcAft>
                <a:spcPct val="0"/>
              </a:spcAft>
              <a:defRPr sz="1800">
                <a:solidFill>
                  <a:schemeClr val="tx1"/>
                </a:solidFill>
                <a:latin typeface="+mn-lt"/>
              </a:defRPr>
            </a:lvl8pPr>
            <a:lvl9pPr marL="3886200" indent="-228600" algn="l" rtl="0" fontAlgn="base">
              <a:spcBef>
                <a:spcPct val="20000"/>
              </a:spcBef>
              <a:spcAft>
                <a:spcPct val="0"/>
              </a:spcAft>
              <a:defRPr sz="18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 typeface="Wingdings" pitchFamily="2" charset="2"/>
              <a:buNone/>
              <a:tabLst/>
              <a:defRPr/>
            </a:pPr>
            <a:r>
              <a:rPr kumimoji="0" lang="en-DK" sz="2400" b="1" i="0" u="none" strike="noStrike" kern="0" cap="none" spc="0" normalizeH="0" baseline="0" noProof="0" dirty="0">
                <a:ln>
                  <a:noFill/>
                </a:ln>
                <a:solidFill>
                  <a:schemeClr val="bg1"/>
                </a:solidFill>
                <a:effectLst/>
                <a:uLnTx/>
                <a:uFillTx/>
                <a:ea typeface="+mn-ea"/>
                <a:cs typeface="+mn-cs"/>
              </a:rPr>
              <a:t>Mutable references &amp;mut</a:t>
            </a:r>
            <a:endParaRPr kumimoji="0" lang="de-DE" sz="1000" b="0" i="0" u="none" strike="noStrike" kern="0" cap="none" spc="0" normalizeH="0" baseline="0" noProof="0" dirty="0">
              <a:ln>
                <a:noFill/>
              </a:ln>
              <a:solidFill>
                <a:schemeClr val="bg1"/>
              </a:solidFill>
              <a:effectLst/>
              <a:uLnTx/>
              <a:uFillTx/>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 typeface="Wingdings" pitchFamily="2" charset="2"/>
              <a:buChar char="§"/>
              <a:tabLst/>
              <a:defRPr/>
            </a:pPr>
            <a:endParaRPr kumimoji="0" lang="de-DE" sz="10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Create </a:t>
            </a:r>
            <a:r>
              <a:rPr kumimoji="0" lang="de-DE" sz="1800" b="0" i="0" u="none" strike="noStrike" kern="0" cap="none" spc="0" normalizeH="0" baseline="0" noProof="0" dirty="0">
                <a:ln>
                  <a:noFill/>
                </a:ln>
                <a:solidFill>
                  <a:schemeClr val="bg2">
                    <a:lumMod val="60000"/>
                    <a:lumOff val="40000"/>
                  </a:schemeClr>
                </a:solidFill>
                <a:effectLst/>
                <a:uLnTx/>
                <a:uFillTx/>
                <a:ea typeface="+mn-ea"/>
                <a:cs typeface="+mn-cs"/>
              </a:rPr>
              <a:t>one with exclusive access</a:t>
            </a:r>
            <a:r>
              <a:rPr kumimoji="0" lang="de-DE" sz="1800" b="0" i="0" u="none" strike="noStrike" kern="0" cap="none" spc="0" normalizeH="0" baseline="0" noProof="0" dirty="0">
                <a:ln>
                  <a:noFill/>
                </a:ln>
                <a:solidFill>
                  <a:schemeClr val="bg1"/>
                </a:solidFill>
                <a:effectLst/>
                <a:uLnTx/>
                <a:uFillTx/>
                <a:ea typeface="+mn-ea"/>
                <a:cs typeface="+mn-cs"/>
              </a:rPr>
              <a:t> for</a:t>
            </a:r>
            <a:r>
              <a:rPr kumimoji="0" lang="de-DE" sz="1800" b="0" i="0" u="none" strike="noStrike" kern="0" cap="none" spc="0" normalizeH="0" noProof="0" dirty="0">
                <a:ln>
                  <a:noFill/>
                </a:ln>
                <a:solidFill>
                  <a:schemeClr val="bg1"/>
                </a:solidFill>
                <a:effectLst/>
                <a:uLnTx/>
                <a:uFillTx/>
                <a:ea typeface="+mn-ea"/>
                <a:cs typeface="+mn-cs"/>
              </a:rPr>
              <a:t> each place</a:t>
            </a:r>
            <a:endParaRPr kumimoji="0" lang="de-DE" sz="18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Read and write</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not a copy type</a:t>
            </a: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de-DE" sz="18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On creation: stop </a:t>
            </a:r>
            <a:r>
              <a:rPr kumimoji="0" lang="de-DE" sz="1800" b="0" i="0" u="none" strike="noStrike" kern="0" cap="none" spc="0" normalizeH="0" baseline="0" noProof="0" dirty="0">
                <a:ln>
                  <a:noFill/>
                </a:ln>
                <a:solidFill>
                  <a:schemeClr val="bg2">
                    <a:lumMod val="60000"/>
                    <a:lumOff val="40000"/>
                  </a:schemeClr>
                </a:solidFill>
                <a:effectLst/>
                <a:uLnTx/>
                <a:uFillTx/>
                <a:ea typeface="+mn-ea"/>
                <a:cs typeface="+mn-cs"/>
              </a:rPr>
              <a:t>all</a:t>
            </a:r>
            <a:r>
              <a:rPr kumimoji="0" lang="de-DE" sz="1800" b="0" i="0" u="none" strike="noStrike" kern="0" cap="none" spc="0" normalizeH="0" baseline="0" noProof="0" dirty="0">
                <a:ln>
                  <a:noFill/>
                </a:ln>
                <a:solidFill>
                  <a:schemeClr val="bg1"/>
                </a:solidFill>
                <a:effectLst/>
                <a:uLnTx/>
                <a:uFillTx/>
                <a:ea typeface="+mn-ea"/>
                <a:cs typeface="+mn-cs"/>
              </a:rPr>
              <a:t> flows from borrowed place</a:t>
            </a:r>
          </a:p>
          <a:p>
            <a:pPr marL="0" marR="0" lvl="0" indent="0" algn="l" defTabSz="914400" rtl="0" eaLnBrk="0" fontAlgn="base" latinLnBrk="0" hangingPunct="0">
              <a:lnSpc>
                <a:spcPct val="100000"/>
              </a:lnSpc>
              <a:spcBef>
                <a:spcPct val="20000"/>
              </a:spcBef>
              <a:spcAft>
                <a:spcPct val="0"/>
              </a:spcAft>
              <a:buClrTx/>
              <a:buSzTx/>
              <a:buNone/>
              <a:tabLst/>
              <a:defRPr/>
            </a:pPr>
            <a:r>
              <a:rPr lang="de-DE" sz="1800" kern="0" dirty="0">
                <a:solidFill>
                  <a:schemeClr val="bg1"/>
                </a:solidFill>
                <a:sym typeface="Wingdings" panose="05000000000000000000" pitchFamily="2" charset="2"/>
              </a:rPr>
              <a:t>	</a:t>
            </a:r>
            <a:r>
              <a:rPr kumimoji="0" lang="en-US" sz="1800" b="0" i="0" u="none" strike="noStrike" kern="0" cap="none" spc="0" normalizeH="0" baseline="0" noProof="0" dirty="0">
                <a:ln>
                  <a:noFill/>
                </a:ln>
                <a:solidFill>
                  <a:schemeClr val="bg1"/>
                </a:solidFill>
                <a:effectLst/>
                <a:uLnTx/>
                <a:uFillTx/>
                <a:ea typeface="+mn-ea"/>
                <a:cs typeface="+mn-cs"/>
                <a:sym typeface="Wingdings" panose="05000000000000000000" pitchFamily="2" charset="2"/>
              </a:rPr>
              <a:t> owner cannot </a:t>
            </a:r>
            <a:r>
              <a:rPr kumimoji="0" lang="en-US" sz="1800" b="0" i="0" u="none" strike="noStrike" kern="0" cap="none" spc="0" normalizeH="0" baseline="0" noProof="0" dirty="0">
                <a:ln>
                  <a:noFill/>
                </a:ln>
                <a:solidFill>
                  <a:schemeClr val="bg2">
                    <a:lumMod val="60000"/>
                    <a:lumOff val="40000"/>
                  </a:schemeClr>
                </a:solidFill>
                <a:effectLst/>
                <a:uLnTx/>
                <a:uFillTx/>
                <a:ea typeface="+mn-ea"/>
                <a:cs typeface="+mn-cs"/>
                <a:sym typeface="Wingdings" panose="05000000000000000000" pitchFamily="2" charset="2"/>
              </a:rPr>
              <a:t>access</a:t>
            </a:r>
            <a:r>
              <a:rPr kumimoji="0" lang="en-US" sz="1800" b="0" i="0" u="none" strike="noStrike" kern="0" cap="none" spc="0" normalizeH="0" baseline="0" noProof="0" dirty="0">
                <a:ln>
                  <a:noFill/>
                </a:ln>
                <a:solidFill>
                  <a:schemeClr val="bg1"/>
                </a:solidFill>
                <a:effectLst/>
                <a:uLnTx/>
                <a:uFillTx/>
                <a:ea typeface="+mn-ea"/>
                <a:cs typeface="+mn-cs"/>
                <a:sym typeface="Wingdings" panose="05000000000000000000" pitchFamily="2" charset="2"/>
              </a:rPr>
              <a:t> its value</a:t>
            </a:r>
            <a:endParaRPr kumimoji="0" lang="de-DE" sz="14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All dropped: flow returns to</a:t>
            </a:r>
            <a:r>
              <a:rPr kumimoji="0" lang="de-DE" sz="1800" b="0" i="0" u="none" strike="noStrike" kern="0" cap="none" spc="0" normalizeH="0" noProof="0" dirty="0">
                <a:ln>
                  <a:noFill/>
                </a:ln>
                <a:solidFill>
                  <a:schemeClr val="bg1"/>
                </a:solidFill>
                <a:effectLst/>
                <a:uLnTx/>
                <a:uFillTx/>
                <a:ea typeface="+mn-ea"/>
                <a:cs typeface="+mn-cs"/>
              </a:rPr>
              <a:t> owner</a:t>
            </a:r>
            <a:endParaRPr kumimoji="0" lang="de-DE" sz="18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de-DE" sz="1800" b="0" i="0" u="none" strike="noStrike" kern="0" cap="none" spc="0" normalizeH="0" baseline="0" noProof="0" dirty="0">
              <a:ln>
                <a:noFill/>
              </a:ln>
              <a:solidFill>
                <a:schemeClr val="bg1"/>
              </a:solidFill>
              <a:effectLst/>
              <a:uLnTx/>
              <a:uFillTx/>
              <a:ea typeface="+mn-ea"/>
              <a:cs typeface="+mn-cs"/>
            </a:endParaRPr>
          </a:p>
          <a:p>
            <a:pPr marR="0" lvl="0" algn="l" defTabSz="914400" rtl="0" eaLnBrk="0" fontAlgn="base" latinLnBrk="0" hangingPunct="0">
              <a:lnSpc>
                <a:spcPct val="100000"/>
              </a:lnSpc>
              <a:spcBef>
                <a:spcPct val="20000"/>
              </a:spcBef>
              <a:spcAft>
                <a:spcPct val="0"/>
              </a:spcAft>
              <a:buClrTx/>
              <a:buSzTx/>
              <a:buFont typeface="Arial" panose="020B0604020202020204" pitchFamily="34" charset="0"/>
              <a:buChar char="•"/>
              <a:tabLst/>
              <a:defRPr/>
            </a:pPr>
            <a:r>
              <a:rPr kumimoji="0" lang="de-DE" sz="1800" b="0" i="0" u="none" strike="noStrike" kern="0" cap="none" spc="0" normalizeH="0" baseline="0" noProof="0" dirty="0">
                <a:ln>
                  <a:noFill/>
                </a:ln>
                <a:solidFill>
                  <a:schemeClr val="bg1"/>
                </a:solidFill>
                <a:effectLst/>
                <a:uLnTx/>
                <a:uFillTx/>
                <a:ea typeface="+mn-ea"/>
                <a:cs typeface="+mn-cs"/>
              </a:rPr>
              <a:t>Compiler may assume </a:t>
            </a:r>
            <a:r>
              <a:rPr kumimoji="0" lang="de-DE" sz="1800" b="0" i="0" u="none" strike="noStrike" kern="0" cap="none" spc="0" normalizeH="0" baseline="0" noProof="0" dirty="0">
                <a:ln>
                  <a:noFill/>
                </a:ln>
                <a:solidFill>
                  <a:schemeClr val="bg2">
                    <a:lumMod val="60000"/>
                    <a:lumOff val="40000"/>
                  </a:schemeClr>
                </a:solidFill>
                <a:effectLst/>
                <a:uLnTx/>
                <a:uFillTx/>
                <a:ea typeface="+mn-ea"/>
                <a:cs typeface="+mn-cs"/>
              </a:rPr>
              <a:t>exclusive access </a:t>
            </a:r>
            <a:r>
              <a:rPr kumimoji="0" lang="de-DE" sz="1800" b="0" i="0" u="none" strike="noStrike" kern="0" cap="none" spc="0" normalizeH="0" baseline="0" noProof="0" dirty="0">
                <a:ln>
                  <a:noFill/>
                </a:ln>
                <a:solidFill>
                  <a:schemeClr val="bg1"/>
                </a:solidFill>
                <a:effectLst/>
                <a:uLnTx/>
                <a:uFillTx/>
                <a:ea typeface="+mn-ea"/>
                <a:cs typeface="+mn-cs"/>
              </a:rPr>
              <a:t>to the immediate location pointed to (accessible via *)</a:t>
            </a:r>
            <a:endParaRPr kumimoji="0" lang="en-DK" sz="1800" b="0" i="0" u="none" strike="noStrike" kern="0" cap="none" spc="0" normalizeH="0" baseline="0" noProof="0" dirty="0">
              <a:ln>
                <a:noFill/>
              </a:ln>
              <a:solidFill>
                <a:schemeClr val="bg1"/>
              </a:solidFill>
              <a:effectLst/>
              <a:uLnTx/>
              <a:uFillTx/>
              <a:ea typeface="+mn-ea"/>
              <a:cs typeface="+mn-cs"/>
            </a:endParaRPr>
          </a:p>
        </p:txBody>
      </p:sp>
      <p:sp>
        <p:nvSpPr>
          <p:cNvPr id="5" name="Rectangle 4">
            <a:extLst>
              <a:ext uri="{FF2B5EF4-FFF2-40B4-BE49-F238E27FC236}">
                <a16:creationId xmlns:a16="http://schemas.microsoft.com/office/drawing/2014/main" id="{45CBAFBC-BCBE-871A-751D-CAE3D35E4B85}"/>
              </a:ext>
            </a:extLst>
          </p:cNvPr>
          <p:cNvSpPr/>
          <p:nvPr/>
        </p:nvSpPr>
        <p:spPr bwMode="auto">
          <a:xfrm>
            <a:off x="7174111" y="294154"/>
            <a:ext cx="4713089" cy="783291"/>
          </a:xfrm>
          <a:prstGeom prst="rect">
            <a:avLst/>
          </a:prstGeom>
          <a:solidFill>
            <a:srgbClr val="FBE9ED"/>
          </a:solidFill>
          <a:ln w="38100" cap="flat" cmpd="sng" algn="ctr">
            <a:solidFill>
              <a:srgbClr val="ABABF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References: </a:t>
            </a:r>
            <a:r>
              <a:rPr lang="en-GB" altLang="en-CH" sz="2000" dirty="0">
                <a:solidFill>
                  <a:srgbClr val="000000"/>
                </a:solidFill>
                <a:cs typeface="Courier New" panose="02070309020205020404" pitchFamily="49" charset="0"/>
              </a:rPr>
              <a:t>pointers with a </a:t>
            </a:r>
            <a:r>
              <a:rPr lang="en-GB" altLang="en-CH" sz="2000" dirty="0">
                <a:solidFill>
                  <a:srgbClr val="ABABFF"/>
                </a:solidFill>
                <a:cs typeface="Courier New" panose="02070309020205020404" pitchFamily="49" charset="0"/>
              </a:rPr>
              <a:t>specific contract </a:t>
            </a:r>
            <a:r>
              <a:rPr lang="en-GB" altLang="en-CH" sz="2000" dirty="0">
                <a:solidFill>
                  <a:srgbClr val="000000"/>
                </a:solidFill>
                <a:cs typeface="Courier New" panose="02070309020205020404" pitchFamily="49" charset="0"/>
              </a:rPr>
              <a:t>that </a:t>
            </a:r>
            <a:r>
              <a:rPr lang="en-GB" altLang="en-CH" sz="2000" dirty="0">
                <a:solidFill>
                  <a:srgbClr val="ABABFF"/>
                </a:solidFill>
                <a:cs typeface="Courier New" panose="02070309020205020404" pitchFamily="49" charset="0"/>
              </a:rPr>
              <a:t>temporarily borrow</a:t>
            </a:r>
            <a:r>
              <a:rPr lang="en-GB" altLang="en-CH" sz="2000" dirty="0">
                <a:solidFill>
                  <a:srgbClr val="000000"/>
                </a:solidFill>
                <a:cs typeface="Courier New" panose="02070309020205020404" pitchFamily="49" charset="0"/>
              </a:rPr>
              <a:t> ownership. </a:t>
            </a:r>
          </a:p>
        </p:txBody>
      </p:sp>
    </p:spTree>
    <p:extLst>
      <p:ext uri="{BB962C8B-B14F-4D97-AF65-F5344CB8AC3E}">
        <p14:creationId xmlns:p14="http://schemas.microsoft.com/office/powerpoint/2010/main" val="410445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
                                            <p:txEl>
                                              <p:pRg st="10" end="1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ACE4513-66EC-FF0F-93BE-51C84A557A3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28DBBB6-C971-7841-DC4E-5FFEDDCB2D64}"/>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7C6A1C2-92B4-639F-05F3-63CBCE4D8E8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B20AEC2E-6C88-39A9-8EDD-98134AD6A0C8}"/>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368AF787-C2F2-095F-5CD9-274D8DD08A86}"/>
              </a:ext>
            </a:extLst>
          </p:cNvPr>
          <p:cNvSpPr>
            <a:spLocks noGrp="1"/>
          </p:cNvSpPr>
          <p:nvPr>
            <p:ph type="title"/>
          </p:nvPr>
        </p:nvSpPr>
        <p:spPr>
          <a:xfrm>
            <a:off x="1257648" y="11561"/>
            <a:ext cx="9879148" cy="874258"/>
          </a:xfrm>
        </p:spPr>
        <p:txBody>
          <a:bodyPr>
            <a:normAutofit/>
          </a:bodyPr>
          <a:lstStyle/>
          <a:p>
            <a:r>
              <a:rPr lang="en-US" dirty="0">
                <a:solidFill>
                  <a:srgbClr val="10171E"/>
                </a:solidFill>
                <a:latin typeface="NOVA FLAT" panose="020C0504020404060204" pitchFamily="34" charset="77"/>
              </a:rPr>
              <a:t>Printing a table without destroying it</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F22DA037-1977-474B-93C4-FA30946C24A1}"/>
              </a:ext>
            </a:extLst>
          </p:cNvPr>
          <p:cNvSpPr/>
          <p:nvPr/>
        </p:nvSpPr>
        <p:spPr bwMode="auto">
          <a:xfrm>
            <a:off x="2999656" y="980728"/>
            <a:ext cx="6336704" cy="396044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use</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std:collections</a:t>
            </a:r>
            <a:r>
              <a:rPr lang="en-GB" dirty="0">
                <a:solidFill>
                  <a:srgbClr val="000000"/>
                </a:solidFill>
                <a:latin typeface="Consolas" panose="020B0609020204030204" pitchFamily="49" charset="0"/>
                <a:cs typeface="Consolas" panose="020B0609020204030204" pitchFamily="49" charset="0"/>
              </a:rPr>
              <a:t>::HashMap;</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table of authors and their books</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type</a:t>
            </a:r>
            <a:r>
              <a:rPr lang="en-GB" dirty="0">
                <a:solidFill>
                  <a:srgbClr val="000000"/>
                </a:solidFill>
                <a:latin typeface="Consolas" panose="020B0609020204030204" pitchFamily="49" charset="0"/>
                <a:cs typeface="Consolas" panose="020B0609020204030204" pitchFamily="49" charset="0"/>
              </a:rPr>
              <a:t> Table = HashMap&lt;String,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&lt;String&gt;&gt;;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print(table: </a:t>
            </a:r>
            <a:r>
              <a:rPr lang="en-GB" dirty="0">
                <a:solidFill>
                  <a:srgbClr val="000000"/>
                </a:solidFill>
                <a:highlight>
                  <a:srgbClr val="ABABFF"/>
                </a:highlight>
                <a:latin typeface="Consolas" panose="020B0609020204030204" pitchFamily="49" charset="0"/>
                <a:cs typeface="Consolas" panose="020B0609020204030204" pitchFamily="49" charset="0"/>
              </a:rPr>
              <a:t>&amp;Table</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i="1" dirty="0">
                <a:solidFill>
                  <a:srgbClr val="000000"/>
                </a:solidFill>
                <a:latin typeface="Consolas" panose="020B0609020204030204" pitchFamily="49" charset="0"/>
                <a:cs typeface="Consolas" panose="020B0609020204030204" pitchFamily="49" charset="0"/>
              </a:rPr>
              <a:t>// implicitly dereferenced to *table</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(author, books)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table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!(“works by {}”, author);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book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books { </a:t>
            </a:r>
            <a:r>
              <a:rPr lang="en-GB" i="1" dirty="0">
                <a:solidFill>
                  <a:srgbClr val="000000"/>
                </a:solidFill>
                <a:latin typeface="Consolas" panose="020B0609020204030204" pitchFamily="49" charset="0"/>
                <a:cs typeface="Consolas" panose="020B0609020204030204" pitchFamily="49" charset="0"/>
              </a:rPr>
              <a:t>// implicitly uses &amp;Table</a:t>
            </a: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 book);</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4" name="Rectangle 3">
            <a:extLst>
              <a:ext uri="{FF2B5EF4-FFF2-40B4-BE49-F238E27FC236}">
                <a16:creationId xmlns:a16="http://schemas.microsoft.com/office/drawing/2014/main" id="{6F19148F-99D4-8992-B512-4EECC5D7B2A1}"/>
              </a:ext>
            </a:extLst>
          </p:cNvPr>
          <p:cNvSpPr/>
          <p:nvPr/>
        </p:nvSpPr>
        <p:spPr bwMode="auto">
          <a:xfrm>
            <a:off x="2999656" y="5157192"/>
            <a:ext cx="6336704" cy="100811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print(</a:t>
            </a:r>
            <a:r>
              <a:rPr lang="en-GB" dirty="0">
                <a:solidFill>
                  <a:srgbClr val="000000"/>
                </a:solidFill>
                <a:highlight>
                  <a:srgbClr val="ABABFF"/>
                </a:highlight>
                <a:latin typeface="Consolas" panose="020B0609020204030204" pitchFamily="49" charset="0"/>
                <a:cs typeface="Consolas" panose="020B0609020204030204" pitchFamily="49" charset="0"/>
              </a:rPr>
              <a:t>&amp;table</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err="1">
                <a:solidFill>
                  <a:srgbClr val="000000"/>
                </a:solidFill>
                <a:latin typeface="Consolas" panose="020B0609020204030204" pitchFamily="49" charset="0"/>
                <a:cs typeface="Consolas" panose="020B0609020204030204" pitchFamily="49" charset="0"/>
              </a:rPr>
              <a:t>table.insert</a:t>
            </a:r>
            <a:r>
              <a:rPr lang="en-GB" dirty="0">
                <a:solidFill>
                  <a:srgbClr val="000000"/>
                </a:solidFill>
                <a:latin typeface="Consolas" panose="020B0609020204030204" pitchFamily="49" charset="0"/>
                <a:cs typeface="Consolas" panose="020B0609020204030204" pitchFamily="49" charset="0"/>
              </a:rPr>
              <a:t>(“Nichols”.</a:t>
            </a:r>
            <a:r>
              <a:rPr lang="en-GB" dirty="0" err="1">
                <a:solidFill>
                  <a:srgbClr val="000000"/>
                </a:solidFill>
                <a:latin typeface="Consolas" panose="020B0609020204030204" pitchFamily="49" charset="0"/>
                <a:cs typeface="Consolas" panose="020B0609020204030204" pitchFamily="49" charset="0"/>
              </a:rPr>
              <a:t>to_string</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vec</a:t>
            </a:r>
            <a:r>
              <a:rPr lang="en-GB" dirty="0">
                <a:solidFill>
                  <a:srgbClr val="000000"/>
                </a:solidFill>
                <a:latin typeface="Consolas" panose="020B0609020204030204" pitchFamily="49" charset="0"/>
                <a:cs typeface="Consolas" panose="020B0609020204030204" pitchFamily="49" charset="0"/>
              </a:rPr>
              <a:t>![“Rust Book”.</a:t>
            </a:r>
            <a:r>
              <a:rPr lang="en-GB" dirty="0" err="1">
                <a:solidFill>
                  <a:srgbClr val="000000"/>
                </a:solidFill>
                <a:latin typeface="Consolas" panose="020B0609020204030204" pitchFamily="49" charset="0"/>
                <a:cs typeface="Consolas" panose="020B0609020204030204" pitchFamily="49" charset="0"/>
              </a:rPr>
              <a:t>to_string</a:t>
            </a:r>
            <a:r>
              <a:rPr lang="en-GB" dirty="0">
                <a:solidFill>
                  <a:srgbClr val="000000"/>
                </a:solidFill>
                <a:latin typeface="Consolas" panose="020B0609020204030204" pitchFamily="49" charset="0"/>
                <a:cs typeface="Consolas" panose="020B0609020204030204" pitchFamily="49" charset="0"/>
              </a:rPr>
              <a:t>()]);</a:t>
            </a:r>
          </a:p>
        </p:txBody>
      </p:sp>
      <p:sp>
        <p:nvSpPr>
          <p:cNvPr id="5" name="Rectangle 4">
            <a:extLst>
              <a:ext uri="{FF2B5EF4-FFF2-40B4-BE49-F238E27FC236}">
                <a16:creationId xmlns:a16="http://schemas.microsoft.com/office/drawing/2014/main" id="{B85619E0-72D9-9268-4A69-FC9FB448CA86}"/>
              </a:ext>
            </a:extLst>
          </p:cNvPr>
          <p:cNvSpPr/>
          <p:nvPr/>
        </p:nvSpPr>
        <p:spPr bwMode="auto">
          <a:xfrm>
            <a:off x="8089556" y="2357923"/>
            <a:ext cx="2493607" cy="44238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chemeClr val="bg1"/>
                </a:solidFill>
              </a:rPr>
              <a:t>use shared reference</a:t>
            </a:r>
            <a:endParaRPr lang="en-CH" dirty="0">
              <a:solidFill>
                <a:schemeClr val="bg1"/>
              </a:solidFill>
            </a:endParaRPr>
          </a:p>
        </p:txBody>
      </p:sp>
      <p:sp>
        <p:nvSpPr>
          <p:cNvPr id="6" name="Rectangle 5">
            <a:extLst>
              <a:ext uri="{FF2B5EF4-FFF2-40B4-BE49-F238E27FC236}">
                <a16:creationId xmlns:a16="http://schemas.microsoft.com/office/drawing/2014/main" id="{7F3BCD18-6538-556B-151D-26D169600D51}"/>
              </a:ext>
            </a:extLst>
          </p:cNvPr>
          <p:cNvSpPr/>
          <p:nvPr/>
        </p:nvSpPr>
        <p:spPr bwMode="auto">
          <a:xfrm>
            <a:off x="7571065" y="5104436"/>
            <a:ext cx="3012098" cy="44238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chemeClr val="bg1"/>
                </a:solidFill>
              </a:rPr>
              <a:t>ownership returns to callee</a:t>
            </a:r>
            <a:endParaRPr lang="en-CH" dirty="0">
              <a:solidFill>
                <a:schemeClr val="bg1"/>
              </a:solidFill>
            </a:endParaRPr>
          </a:p>
        </p:txBody>
      </p:sp>
    </p:spTree>
    <p:extLst>
      <p:ext uri="{BB962C8B-B14F-4D97-AF65-F5344CB8AC3E}">
        <p14:creationId xmlns:p14="http://schemas.microsoft.com/office/powerpoint/2010/main" val="417856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263FA86-0715-88DC-3F5E-1D6610B96BF6}"/>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6FF70C5-983A-181F-1FCF-88499F0DBD3D}"/>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369BEEC0-9AB2-4F5C-C7A4-767261FE1F8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6B05C786-13F3-27CB-43CB-E0ACD015BD2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2E81EFA7-B6D6-DAA0-89D4-5A1F64835A7D}"/>
              </a:ext>
            </a:extLst>
          </p:cNvPr>
          <p:cNvSpPr>
            <a:spLocks noGrp="1"/>
          </p:cNvSpPr>
          <p:nvPr>
            <p:ph type="title"/>
          </p:nvPr>
        </p:nvSpPr>
        <p:spPr>
          <a:xfrm>
            <a:off x="1257648" y="583066"/>
            <a:ext cx="9879148" cy="874258"/>
          </a:xfrm>
        </p:spPr>
        <p:txBody>
          <a:bodyPr>
            <a:normAutofit/>
          </a:bodyPr>
          <a:lstStyle/>
          <a:p>
            <a:r>
              <a:rPr lang="en-GB" dirty="0">
                <a:solidFill>
                  <a:srgbClr val="10171E"/>
                </a:solidFill>
                <a:latin typeface="NOVA FLAT" panose="020C0504020404060204" pitchFamily="34" charset="77"/>
              </a:rPr>
              <a:t>What could possibly go Wrong?</a:t>
            </a:r>
            <a:endParaRPr lang="en-DK" dirty="0">
              <a:solidFill>
                <a:srgbClr val="10171E"/>
              </a:solidFill>
              <a:latin typeface="NOVA FLAT" panose="020C0504020404060204" pitchFamily="34" charset="77"/>
            </a:endParaRPr>
          </a:p>
        </p:txBody>
      </p:sp>
      <p:sp>
        <p:nvSpPr>
          <p:cNvPr id="2" name="Rectangle 1">
            <a:extLst>
              <a:ext uri="{FF2B5EF4-FFF2-40B4-BE49-F238E27FC236}">
                <a16:creationId xmlns:a16="http://schemas.microsoft.com/office/drawing/2014/main" id="{77093A93-2FD9-0063-07F8-CA0FBD82935D}"/>
              </a:ext>
            </a:extLst>
          </p:cNvPr>
          <p:cNvSpPr/>
          <p:nvPr/>
        </p:nvSpPr>
        <p:spPr bwMode="auto">
          <a:xfrm>
            <a:off x="3188500" y="1712266"/>
            <a:ext cx="6408712" cy="274543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caching(input: </a:t>
            </a:r>
            <a:r>
              <a:rPr lang="en-GB" b="1" dirty="0">
                <a:solidFill>
                  <a:srgbClr val="000000"/>
                </a:solidFill>
                <a:latin typeface="Consolas" panose="020B0609020204030204" pitchFamily="49" charset="0"/>
                <a:cs typeface="Consolas" panose="020B0609020204030204" pitchFamily="49" charset="0"/>
              </a:rPr>
              <a:t>&amp;i32</a:t>
            </a:r>
            <a:r>
              <a:rPr lang="en-GB" dirty="0">
                <a:solidFill>
                  <a:srgbClr val="000000"/>
                </a:solidFill>
                <a:latin typeface="Consolas" panose="020B0609020204030204" pitchFamily="49" charset="0"/>
                <a:cs typeface="Consolas" panose="020B0609020204030204" pitchFamily="49" charset="0"/>
              </a:rPr>
              <a:t>, sum: </a:t>
            </a:r>
            <a:r>
              <a:rPr lang="en-GB" b="1" dirty="0">
                <a:solidFill>
                  <a:srgbClr val="000000"/>
                </a:solidFill>
                <a:latin typeface="Consolas" panose="020B0609020204030204" pitchFamily="49" charset="0"/>
                <a:cs typeface="Consolas" panose="020B0609020204030204" pitchFamily="49" charset="0"/>
              </a:rPr>
              <a:t>&amp;mut 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 *input is the value input points to</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*sum = *input + *input;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a:solidFill>
                  <a:srgbClr val="000000"/>
                </a:solidFill>
                <a:highlight>
                  <a:srgbClr val="ABABFF"/>
                </a:highlight>
                <a:latin typeface="Consolas" panose="020B0609020204030204" pitchFamily="49" charset="0"/>
                <a:cs typeface="Consolas" panose="020B0609020204030204" pitchFamily="49" charset="0"/>
              </a:rPr>
              <a:t>// can this fail?</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assert_eq</a:t>
            </a:r>
            <a:r>
              <a:rPr lang="en-GB" dirty="0">
                <a:solidFill>
                  <a:srgbClr val="000000"/>
                </a:solidFill>
                <a:latin typeface="Consolas" panose="020B0609020204030204" pitchFamily="49" charset="0"/>
                <a:cs typeface="Consolas" panose="020B0609020204030204" pitchFamily="49" charset="0"/>
              </a:rPr>
              <a:t>!(*sum,  2 * (*input));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TextBox 5">
            <a:extLst>
              <a:ext uri="{FF2B5EF4-FFF2-40B4-BE49-F238E27FC236}">
                <a16:creationId xmlns:a16="http://schemas.microsoft.com/office/drawing/2014/main" id="{DC045609-1825-4491-368F-57EE6321FBF4}"/>
              </a:ext>
            </a:extLst>
          </p:cNvPr>
          <p:cNvSpPr txBox="1"/>
          <p:nvPr/>
        </p:nvSpPr>
        <p:spPr>
          <a:xfrm>
            <a:off x="2630895" y="4769409"/>
            <a:ext cx="7523921" cy="1323439"/>
          </a:xfrm>
          <a:prstGeom prst="rect">
            <a:avLst/>
          </a:prstGeom>
          <a:noFill/>
        </p:spPr>
        <p:txBody>
          <a:bodyPr wrap="square">
            <a:spAutoFit/>
          </a:bodyPr>
          <a:lstStyle/>
          <a:p>
            <a:pPr defTabSz="914400" fontAlgn="base">
              <a:spcBef>
                <a:spcPct val="0"/>
              </a:spcBef>
              <a:spcAft>
                <a:spcPct val="0"/>
              </a:spcAft>
              <a:defRPr/>
            </a:pPr>
            <a:r>
              <a:rPr lang="en-US" sz="2000" dirty="0">
                <a:solidFill>
                  <a:srgbClr val="000000"/>
                </a:solidFill>
              </a:rPr>
              <a:t>The assertion never fails. The compiler is in its rights to read the value behind a </a:t>
            </a:r>
            <a:r>
              <a:rPr lang="en-US" sz="2000" dirty="0">
                <a:solidFill>
                  <a:schemeClr val="bg2">
                    <a:lumMod val="60000"/>
                    <a:lumOff val="40000"/>
                  </a:schemeClr>
                </a:solidFill>
              </a:rPr>
              <a:t>shared</a:t>
            </a:r>
            <a:r>
              <a:rPr lang="en-US" sz="2000" dirty="0">
                <a:solidFill>
                  <a:srgbClr val="000000"/>
                </a:solidFill>
              </a:rPr>
              <a:t> reference only once.</a:t>
            </a:r>
          </a:p>
          <a:p>
            <a:pPr defTabSz="914400" fontAlgn="base">
              <a:spcBef>
                <a:spcPct val="0"/>
              </a:spcBef>
              <a:spcAft>
                <a:spcPct val="0"/>
              </a:spcAft>
              <a:defRPr/>
            </a:pPr>
            <a:endParaRPr lang="en-US" sz="2000" dirty="0">
              <a:solidFill>
                <a:srgbClr val="000000"/>
              </a:solidFill>
            </a:endParaRPr>
          </a:p>
          <a:p>
            <a:pPr defTabSz="914400" fontAlgn="base">
              <a:spcBef>
                <a:spcPct val="0"/>
              </a:spcBef>
              <a:spcAft>
                <a:spcPct val="0"/>
              </a:spcAft>
              <a:defRPr/>
            </a:pPr>
            <a:r>
              <a:rPr lang="en-US" sz="2000" dirty="0">
                <a:solidFill>
                  <a:srgbClr val="000000"/>
                </a:solidFill>
              </a:rPr>
              <a:t>In particular, we know that input and sum point to different values!</a:t>
            </a:r>
            <a:endParaRPr lang="en-CH" sz="2000" dirty="0">
              <a:solidFill>
                <a:srgbClr val="000000"/>
              </a:solidFill>
            </a:endParaRPr>
          </a:p>
        </p:txBody>
      </p:sp>
    </p:spTree>
    <p:extLst>
      <p:ext uri="{BB962C8B-B14F-4D97-AF65-F5344CB8AC3E}">
        <p14:creationId xmlns:p14="http://schemas.microsoft.com/office/powerpoint/2010/main" val="21420310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D1EA17C4-D778-80D0-427B-B9A451BE9EC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4FB29D8-652A-ACBB-DAAE-035174AB293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4B2C9326-22A7-F6BD-54C3-CA263B15C69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D1D73F04-C1A3-B9F8-4581-F9FD25CF99A7}"/>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277774C-1EDF-9E00-A9EE-D89F600AAA4A}"/>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Do these Programs behave the same?</a:t>
            </a:r>
            <a:endParaRPr lang="en-DK" dirty="0">
              <a:solidFill>
                <a:srgbClr val="10171E"/>
              </a:solidFill>
              <a:latin typeface="NOVA FLAT" panose="020C0504020404060204" pitchFamily="34" charset="77"/>
            </a:endParaRPr>
          </a:p>
        </p:txBody>
      </p:sp>
      <p:sp>
        <p:nvSpPr>
          <p:cNvPr id="4" name="Rectangle 3">
            <a:extLst>
              <a:ext uri="{FF2B5EF4-FFF2-40B4-BE49-F238E27FC236}">
                <a16:creationId xmlns:a16="http://schemas.microsoft.com/office/drawing/2014/main" id="{E2566239-CA8A-C5C8-9C5A-8C6EE2BB8F17}"/>
              </a:ext>
            </a:extLst>
          </p:cNvPr>
          <p:cNvSpPr/>
          <p:nvPr/>
        </p:nvSpPr>
        <p:spPr bwMode="auto">
          <a:xfrm>
            <a:off x="916601" y="1730931"/>
            <a:ext cx="4824536" cy="266429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fun(input: </a:t>
            </a:r>
            <a:r>
              <a:rPr lang="en-GB" b="1" dirty="0">
                <a:solidFill>
                  <a:srgbClr val="000000"/>
                </a:solidFill>
                <a:latin typeface="Consolas" panose="020B0609020204030204" pitchFamily="49" charset="0"/>
                <a:cs typeface="Consolas" panose="020B0609020204030204" pitchFamily="49" charset="0"/>
              </a:rPr>
              <a:t>&amp;i32</a:t>
            </a:r>
            <a:r>
              <a:rPr lang="en-GB" dirty="0">
                <a:solidFill>
                  <a:srgbClr val="000000"/>
                </a:solidFill>
                <a:latin typeface="Consolas" panose="020B0609020204030204" pitchFamily="49" charset="0"/>
                <a:cs typeface="Consolas" panose="020B0609020204030204" pitchFamily="49" charset="0"/>
              </a:rPr>
              <a:t>, sum: </a:t>
            </a:r>
            <a:r>
              <a:rPr lang="en-GB" b="1" dirty="0">
                <a:solidFill>
                  <a:srgbClr val="000000"/>
                </a:solidFill>
                <a:latin typeface="Consolas" panose="020B0609020204030204" pitchFamily="49" charset="0"/>
                <a:cs typeface="Consolas" panose="020B0609020204030204" pitchFamily="49" charset="0"/>
              </a:rPr>
              <a:t>&amp;mut 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*input == 1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*sum = 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*input != 1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*sum = 1</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7" name="Rectangle 6">
            <a:extLst>
              <a:ext uri="{FF2B5EF4-FFF2-40B4-BE49-F238E27FC236}">
                <a16:creationId xmlns:a16="http://schemas.microsoft.com/office/drawing/2014/main" id="{F65CF9DF-1D1D-D4E1-B459-5F4AE617B30E}"/>
              </a:ext>
            </a:extLst>
          </p:cNvPr>
          <p:cNvSpPr/>
          <p:nvPr/>
        </p:nvSpPr>
        <p:spPr bwMode="auto">
          <a:xfrm>
            <a:off x="6965273" y="1730931"/>
            <a:ext cx="4824536" cy="266429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fun(input: </a:t>
            </a:r>
            <a:r>
              <a:rPr lang="en-GB" b="1" dirty="0">
                <a:solidFill>
                  <a:srgbClr val="000000"/>
                </a:solidFill>
                <a:latin typeface="Consolas" panose="020B0609020204030204" pitchFamily="49" charset="0"/>
                <a:cs typeface="Consolas" panose="020B0609020204030204" pitchFamily="49" charset="0"/>
              </a:rPr>
              <a:t>&amp;i32</a:t>
            </a:r>
            <a:r>
              <a:rPr lang="en-GB" dirty="0">
                <a:solidFill>
                  <a:srgbClr val="000000"/>
                </a:solidFill>
                <a:latin typeface="Consolas" panose="020B0609020204030204" pitchFamily="49" charset="0"/>
                <a:cs typeface="Consolas" panose="020B0609020204030204" pitchFamily="49" charset="0"/>
              </a:rPr>
              <a:t>, sum: </a:t>
            </a:r>
            <a:r>
              <a:rPr lang="en-GB" b="1" dirty="0">
                <a:solidFill>
                  <a:srgbClr val="000000"/>
                </a:solidFill>
                <a:latin typeface="Consolas" panose="020B0609020204030204" pitchFamily="49" charset="0"/>
                <a:cs typeface="Consolas" panose="020B0609020204030204" pitchFamily="49" charset="0"/>
              </a:rPr>
              <a:t>&amp;mut i32</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*input == 1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*sum = 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*sum = 1</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11" name="TextBox 10">
            <a:extLst>
              <a:ext uri="{FF2B5EF4-FFF2-40B4-BE49-F238E27FC236}">
                <a16:creationId xmlns:a16="http://schemas.microsoft.com/office/drawing/2014/main" id="{707CE1FB-50E5-281C-E4EE-FE2787CDAB12}"/>
              </a:ext>
            </a:extLst>
          </p:cNvPr>
          <p:cNvSpPr txBox="1"/>
          <p:nvPr/>
        </p:nvSpPr>
        <p:spPr>
          <a:xfrm>
            <a:off x="2455794" y="5078752"/>
            <a:ext cx="7280413" cy="964559"/>
          </a:xfrm>
          <a:prstGeom prst="rect">
            <a:avLst/>
          </a:prstGeom>
          <a:noFill/>
        </p:spPr>
        <p:txBody>
          <a:bodyPr wrap="square">
            <a:spAutoFit/>
          </a:bodyPr>
          <a:lstStyle/>
          <a:p>
            <a:pPr defTabSz="914400" fontAlgn="base">
              <a:lnSpc>
                <a:spcPct val="150000"/>
              </a:lnSpc>
              <a:spcBef>
                <a:spcPct val="0"/>
              </a:spcBef>
              <a:spcAft>
                <a:spcPct val="0"/>
              </a:spcAft>
              <a:defRPr/>
            </a:pPr>
            <a:r>
              <a:rPr lang="en-US" sz="2000" dirty="0">
                <a:solidFill>
                  <a:srgbClr val="000000"/>
                </a:solidFill>
              </a:rPr>
              <a:t>Yes, the compiler can exploit that sum and input do not alias</a:t>
            </a:r>
          </a:p>
          <a:p>
            <a:pPr defTabSz="914400" fontAlgn="base">
              <a:lnSpc>
                <a:spcPct val="150000"/>
              </a:lnSpc>
              <a:spcBef>
                <a:spcPct val="0"/>
              </a:spcBef>
              <a:spcAft>
                <a:spcPct val="0"/>
              </a:spcAft>
              <a:defRPr/>
            </a:pPr>
            <a:r>
              <a:rPr lang="en-US" sz="2000" dirty="0">
                <a:solidFill>
                  <a:srgbClr val="000000"/>
                </a:solidFill>
                <a:sym typeface="Wingdings" panose="05000000000000000000" pitchFamily="2" charset="2"/>
              </a:rPr>
              <a:t> modifying the value of sum does not affect the value of input</a:t>
            </a:r>
            <a:endParaRPr lang="en-US" sz="2000" dirty="0">
              <a:solidFill>
                <a:srgbClr val="000000"/>
              </a:solidFill>
            </a:endParaRPr>
          </a:p>
        </p:txBody>
      </p:sp>
    </p:spTree>
    <p:extLst>
      <p:ext uri="{BB962C8B-B14F-4D97-AF65-F5344CB8AC3E}">
        <p14:creationId xmlns:p14="http://schemas.microsoft.com/office/powerpoint/2010/main" val="413468140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9D742B55-B483-7D14-75BA-96792FD2A29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3E389D08-A7B2-C58C-B7DF-3ED019E6DBA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4D13F38-9D59-9BAB-A404-F5AF5136C9B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F8986718-2497-0920-66FF-888EE8308FD9}"/>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8261AFA-0069-2D7A-A248-2C16F6396D36}"/>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Which statements are legal?</a:t>
            </a:r>
          </a:p>
        </p:txBody>
      </p:sp>
      <p:sp>
        <p:nvSpPr>
          <p:cNvPr id="4" name="Rectangle 3">
            <a:extLst>
              <a:ext uri="{FF2B5EF4-FFF2-40B4-BE49-F238E27FC236}">
                <a16:creationId xmlns:a16="http://schemas.microsoft.com/office/drawing/2014/main" id="{23AAAFDC-5592-EFC7-93C9-E9509ACD2C63}"/>
              </a:ext>
            </a:extLst>
          </p:cNvPr>
          <p:cNvSpPr/>
          <p:nvPr/>
        </p:nvSpPr>
        <p:spPr bwMode="auto">
          <a:xfrm>
            <a:off x="3683732" y="1730930"/>
            <a:ext cx="4824536" cy="424147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 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 = 42;</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 = 23;</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 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 = 19;</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*x = 17;</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*y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b;</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 = b;</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z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*z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**z = b;</a:t>
            </a:r>
          </a:p>
        </p:txBody>
      </p:sp>
    </p:spTree>
    <p:extLst>
      <p:ext uri="{BB962C8B-B14F-4D97-AF65-F5344CB8AC3E}">
        <p14:creationId xmlns:p14="http://schemas.microsoft.com/office/powerpoint/2010/main" val="32650668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97F2B8B-66CA-5075-CD7D-5AD9AE11D87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9CDA450-37C9-DEC6-7F3C-759796218A1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2DCFF962-EC42-F9B6-7433-0E1E01ACAA62}"/>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9AF5C18D-7994-545B-2445-84C035AA3D0D}"/>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FBA3EE7-7AE6-B8F3-140A-BD38C2C3E155}"/>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Which statements are legal?</a:t>
            </a:r>
          </a:p>
        </p:txBody>
      </p:sp>
      <p:sp>
        <p:nvSpPr>
          <p:cNvPr id="4" name="Rectangle 3">
            <a:extLst>
              <a:ext uri="{FF2B5EF4-FFF2-40B4-BE49-F238E27FC236}">
                <a16:creationId xmlns:a16="http://schemas.microsoft.com/office/drawing/2014/main" id="{95576F93-21DD-5BDC-52EA-2F7859D51E57}"/>
              </a:ext>
            </a:extLst>
          </p:cNvPr>
          <p:cNvSpPr/>
          <p:nvPr/>
        </p:nvSpPr>
        <p:spPr bwMode="auto">
          <a:xfrm>
            <a:off x="2733903" y="1730930"/>
            <a:ext cx="6724194" cy="424147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 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 = 42;</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b = 23;</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 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 = 19; </a:t>
            </a:r>
            <a:r>
              <a:rPr kumimoji="0" lang="en-GB" sz="1800" b="0" i="1" u="none" strike="noStrike" kern="1200" cap="none" spc="0" normalizeH="0" baseline="0" noProof="0" dirty="0">
                <a:ln>
                  <a:noFill/>
                </a:ln>
                <a:solidFill>
                  <a:srgbClr val="000000"/>
                </a:solidFill>
                <a:effectLst/>
                <a:highlight>
                  <a:srgbClr val="FF8534"/>
                </a:highlight>
                <a:uLnTx/>
                <a:uFillTx/>
                <a:latin typeface="Consolas" panose="020B0609020204030204" pitchFamily="49" charset="0"/>
                <a:ea typeface="+mn-ea"/>
                <a:cs typeface="Consolas" panose="020B0609020204030204" pitchFamily="49" charset="0"/>
              </a:rPr>
              <a:t>//illegal: a is borrowed</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*y = 17; </a:t>
            </a:r>
            <a:r>
              <a:rPr kumimoji="0" lang="en-GB" sz="1800" b="0" i="1" u="none" strike="noStrike" kern="1200" cap="none" spc="0" normalizeH="0" baseline="0" noProof="0" dirty="0">
                <a:ln>
                  <a:noFill/>
                </a:ln>
                <a:solidFill>
                  <a:srgbClr val="000000"/>
                </a:solidFill>
                <a:effectLst/>
                <a:highlight>
                  <a:srgbClr val="FF8534"/>
                </a:highlight>
                <a:uLnTx/>
                <a:uFillTx/>
                <a:latin typeface="Consolas" panose="020B0609020204030204" pitchFamily="49" charset="0"/>
                <a:ea typeface="+mn-ea"/>
                <a:cs typeface="Consolas" panose="020B0609020204030204" pitchFamily="49" charset="0"/>
              </a:rPr>
              <a:t>//illegal: y is a mutable shared borrow</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y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b; </a:t>
            </a:r>
            <a:r>
              <a:rPr kumimoji="0" lang="en-GB" sz="1800" b="0" i="1" u="none" strike="noStrike" kern="1200" cap="none" spc="0" normalizeH="0" baseline="0" noProof="0" dirty="0">
                <a:ln>
                  <a:noFill/>
                </a:ln>
                <a:solidFill>
                  <a:srgbClr val="000000"/>
                </a:solidFill>
                <a:effectLst/>
                <a:highlight>
                  <a:srgbClr val="00CC99"/>
                </a:highlight>
                <a:uLnTx/>
                <a:uFillTx/>
                <a:latin typeface="Consolas" panose="020B0609020204030204" pitchFamily="49" charset="0"/>
                <a:ea typeface="+mn-ea"/>
                <a:cs typeface="Consolas" panose="020B0609020204030204" pitchFamily="49" charset="0"/>
              </a:rPr>
              <a:t>//ok: y is mutable</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 = b; </a:t>
            </a:r>
            <a:r>
              <a:rPr kumimoji="0" lang="en-GB" sz="1800" b="0" i="1" u="none" strike="noStrike" kern="1200" cap="none" spc="0" normalizeH="0" baseline="0" noProof="0" dirty="0">
                <a:ln>
                  <a:noFill/>
                </a:ln>
                <a:solidFill>
                  <a:srgbClr val="000000"/>
                </a:solidFill>
                <a:effectLst/>
                <a:highlight>
                  <a:srgbClr val="00CC99"/>
                </a:highlight>
                <a:uLnTx/>
                <a:uFillTx/>
                <a:latin typeface="Consolas" panose="020B0609020204030204" pitchFamily="49" charset="0"/>
                <a:ea typeface="+mn-ea"/>
                <a:cs typeface="Consolas" panose="020B0609020204030204" pitchFamily="49" charset="0"/>
              </a:rPr>
              <a:t>//ok: a is not borrowed</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z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&amp;mut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 </a:t>
            </a:r>
            <a:r>
              <a:rPr kumimoji="0" lang="en-GB" sz="1800" b="0" i="1" u="none" strike="noStrike" kern="1200" cap="none" spc="0" normalizeH="0" baseline="0" noProof="0" dirty="0">
                <a:ln>
                  <a:noFill/>
                </a:ln>
                <a:solidFill>
                  <a:srgbClr val="000000"/>
                </a:solidFill>
                <a:effectLst/>
                <a:highlight>
                  <a:srgbClr val="00CC99"/>
                </a:highlight>
                <a:uLnTx/>
                <a:uFillTx/>
                <a:latin typeface="Consolas" panose="020B0609020204030204" pitchFamily="49" charset="0"/>
                <a:ea typeface="+mn-ea"/>
                <a:cs typeface="Consolas" panose="020B0609020204030204" pitchFamily="49" charset="0"/>
              </a:rPr>
              <a:t>//ok: mutable borrow of shared b.</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*z =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 </a:t>
            </a:r>
            <a:r>
              <a:rPr kumimoji="0" lang="en-GB" sz="1800" b="0" i="1" u="none" strike="noStrike" kern="1200" cap="none" spc="0" normalizeH="0" baseline="0" noProof="0" dirty="0">
                <a:ln>
                  <a:noFill/>
                </a:ln>
                <a:solidFill>
                  <a:srgbClr val="000000"/>
                </a:solidFill>
                <a:effectLst/>
                <a:highlight>
                  <a:srgbClr val="00CC99"/>
                </a:highlight>
                <a:uLnTx/>
                <a:uFillTx/>
                <a:latin typeface="Consolas" panose="020B0609020204030204" pitchFamily="49" charset="0"/>
                <a:ea typeface="+mn-ea"/>
                <a:cs typeface="Consolas" panose="020B0609020204030204" pitchFamily="49" charset="0"/>
              </a:rPr>
              <a:t>//ok</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**z = b; </a:t>
            </a:r>
            <a:r>
              <a:rPr kumimoji="0" lang="en-GB" sz="1800" b="0" i="1" u="none" strike="noStrike" kern="1200" cap="none" spc="0" normalizeH="0" baseline="0" noProof="0" dirty="0">
                <a:ln>
                  <a:noFill/>
                </a:ln>
                <a:solidFill>
                  <a:srgbClr val="000000"/>
                </a:solidFill>
                <a:effectLst/>
                <a:highlight>
                  <a:srgbClr val="FF8534"/>
                </a:highlight>
                <a:uLnTx/>
                <a:uFillTx/>
                <a:latin typeface="Consolas" panose="020B0609020204030204" pitchFamily="49" charset="0"/>
                <a:ea typeface="+mn-ea"/>
                <a:cs typeface="Consolas" panose="020B0609020204030204" pitchFamily="49" charset="0"/>
              </a:rPr>
              <a:t>//illegal: write through shared borrow</a:t>
            </a:r>
            <a:endParaRPr kumimoji="0" lang="en-GB" sz="1800" b="0" i="0" u="none" strike="noStrike" kern="1200" cap="none" spc="0" normalizeH="0" baseline="0" noProof="0" dirty="0">
              <a:ln>
                <a:noFill/>
              </a:ln>
              <a:solidFill>
                <a:srgbClr val="000000"/>
              </a:solidFill>
              <a:effectLst/>
              <a:highlight>
                <a:srgbClr val="FF8534"/>
              </a:highlight>
              <a:uLnTx/>
              <a:uFillTx/>
              <a:latin typeface="Consolas" panose="020B0609020204030204" pitchFamily="49" charset="0"/>
              <a:ea typeface="+mn-ea"/>
              <a:cs typeface="Consolas" panose="020B0609020204030204" pitchFamily="49" charset="0"/>
            </a:endParaRPr>
          </a:p>
        </p:txBody>
      </p:sp>
    </p:spTree>
    <p:extLst>
      <p:ext uri="{BB962C8B-B14F-4D97-AF65-F5344CB8AC3E}">
        <p14:creationId xmlns:p14="http://schemas.microsoft.com/office/powerpoint/2010/main" val="276687324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EF69C802-C99A-41F2-CE71-BCB2CD36CC3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3CF0DEE-F420-9D0E-86FF-644276AA2A47}"/>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7DAFA765-4C2E-6497-8139-5FAAF5E85FF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3BDFF087-846B-A894-6336-64758B7CBDD4}"/>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2C231F0-5D93-248A-91A2-475C2A741FD8}"/>
              </a:ext>
            </a:extLst>
          </p:cNvPr>
          <p:cNvSpPr>
            <a:spLocks noGrp="1"/>
          </p:cNvSpPr>
          <p:nvPr>
            <p:ph type="title"/>
          </p:nvPr>
        </p:nvSpPr>
        <p:spPr>
          <a:xfrm>
            <a:off x="1141413" y="618518"/>
            <a:ext cx="9905998" cy="688478"/>
          </a:xfrm>
        </p:spPr>
        <p:txBody>
          <a:bodyPr>
            <a:normAutofit/>
          </a:bodyPr>
          <a:lstStyle/>
          <a:p>
            <a:r>
              <a:rPr lang="en-US" dirty="0">
                <a:solidFill>
                  <a:srgbClr val="10171E"/>
                </a:solidFill>
                <a:latin typeface="NOVA FLAT" panose="020C0504020404060204" pitchFamily="34" charset="77"/>
              </a:rPr>
              <a:t>Taking ownership vs. mutable references</a:t>
            </a:r>
            <a:endParaRPr lang="en-GB" dirty="0">
              <a:solidFill>
                <a:srgbClr val="10171E"/>
              </a:solidFill>
              <a:latin typeface="NOVA FLAT" panose="020C0504020404060204" pitchFamily="34" charset="77"/>
            </a:endParaRPr>
          </a:p>
        </p:txBody>
      </p:sp>
      <p:sp>
        <p:nvSpPr>
          <p:cNvPr id="2" name="Content Placeholder 1">
            <a:extLst>
              <a:ext uri="{FF2B5EF4-FFF2-40B4-BE49-F238E27FC236}">
                <a16:creationId xmlns:a16="http://schemas.microsoft.com/office/drawing/2014/main" id="{194661E8-9112-0D12-818E-ED92A5AD660A}"/>
              </a:ext>
            </a:extLst>
          </p:cNvPr>
          <p:cNvSpPr>
            <a:spLocks noGrp="1"/>
          </p:cNvSpPr>
          <p:nvPr>
            <p:ph idx="1"/>
          </p:nvPr>
        </p:nvSpPr>
        <p:spPr>
          <a:xfrm>
            <a:off x="1141412" y="1560443"/>
            <a:ext cx="9905999" cy="2002735"/>
          </a:xfrm>
        </p:spPr>
        <p:txBody>
          <a:bodyPr/>
          <a:lstStyle/>
          <a:p>
            <a:pPr>
              <a:lnSpc>
                <a:spcPct val="150000"/>
              </a:lnSpc>
            </a:pPr>
            <a:r>
              <a:rPr lang="en-US" dirty="0">
                <a:solidFill>
                  <a:schemeClr val="bg1"/>
                </a:solidFill>
              </a:rPr>
              <a:t>Mutable references are not responsible for dropping resources</a:t>
            </a:r>
          </a:p>
          <a:p>
            <a:pPr>
              <a:lnSpc>
                <a:spcPct val="150000"/>
              </a:lnSpc>
            </a:pPr>
            <a:r>
              <a:rPr lang="en-US" dirty="0">
                <a:solidFill>
                  <a:schemeClr val="bg1"/>
                </a:solidFill>
              </a:rPr>
              <a:t>Otherwise, having a mutable reference is almost identical to owning a value</a:t>
            </a:r>
          </a:p>
          <a:p>
            <a:pPr>
              <a:lnSpc>
                <a:spcPct val="150000"/>
              </a:lnSpc>
            </a:pPr>
            <a:r>
              <a:rPr lang="en-US" dirty="0">
                <a:solidFill>
                  <a:schemeClr val="bg1"/>
                </a:solidFill>
              </a:rPr>
              <a:t>Exception: moving values behind mutable references</a:t>
            </a:r>
            <a:endParaRPr lang="en-CH" dirty="0">
              <a:solidFill>
                <a:schemeClr val="bg1"/>
              </a:solidFill>
            </a:endParaRPr>
          </a:p>
          <a:p>
            <a:pPr>
              <a:lnSpc>
                <a:spcPct val="150000"/>
              </a:lnSpc>
            </a:pPr>
            <a:endParaRPr lang="en-CH" dirty="0">
              <a:solidFill>
                <a:schemeClr val="bg1"/>
              </a:solidFill>
            </a:endParaRPr>
          </a:p>
        </p:txBody>
      </p:sp>
      <p:sp>
        <p:nvSpPr>
          <p:cNvPr id="5" name="Rectangle 4">
            <a:extLst>
              <a:ext uri="{FF2B5EF4-FFF2-40B4-BE49-F238E27FC236}">
                <a16:creationId xmlns:a16="http://schemas.microsoft.com/office/drawing/2014/main" id="{6B129DB5-5C23-CAD5-1B96-15858A2B445D}"/>
              </a:ext>
            </a:extLst>
          </p:cNvPr>
          <p:cNvSpPr/>
          <p:nvPr/>
        </p:nvSpPr>
        <p:spPr bwMode="auto">
          <a:xfrm>
            <a:off x="1000981" y="3888635"/>
            <a:ext cx="3816424" cy="1512170"/>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moves(x: </a:t>
            </a:r>
            <a:r>
              <a:rPr lang="en-GB" b="1" dirty="0">
                <a:solidFill>
                  <a:srgbClr val="000000"/>
                </a:solidFill>
                <a:latin typeface="Consolas" panose="020B0609020204030204" pitchFamily="49" charset="0"/>
                <a:cs typeface="Consolas" panose="020B0609020204030204" pitchFamily="49" charset="0"/>
              </a:rPr>
              <a:t>&amp;mut </a:t>
            </a:r>
            <a:r>
              <a:rPr lang="en-GB" dirty="0">
                <a:solidFill>
                  <a:srgbClr val="000000"/>
                </a:solidFill>
                <a:latin typeface="Consolas" panose="020B0609020204030204" pitchFamily="49" charset="0"/>
                <a:cs typeface="Consolas" panose="020B0609020204030204" pitchFamily="49" charset="0"/>
              </a:rPr>
              <a:t>Box&lt;</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&gt;)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let </a:t>
            </a:r>
            <a:r>
              <a:rPr lang="en-GB" dirty="0">
                <a:solidFill>
                  <a:srgbClr val="000000"/>
                </a:solidFill>
                <a:latin typeface="Consolas" panose="020B0609020204030204" pitchFamily="49" charset="0"/>
                <a:cs typeface="Consolas" panose="020B0609020204030204" pitchFamily="49" charset="0"/>
              </a:rPr>
              <a:t>y = *x;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6" name="Rectangle 5">
            <a:extLst>
              <a:ext uri="{FF2B5EF4-FFF2-40B4-BE49-F238E27FC236}">
                <a16:creationId xmlns:a16="http://schemas.microsoft.com/office/drawing/2014/main" id="{48D706AA-144A-518C-29F1-17221F09F0D3}"/>
              </a:ext>
            </a:extLst>
          </p:cNvPr>
          <p:cNvSpPr/>
          <p:nvPr/>
        </p:nvSpPr>
        <p:spPr bwMode="auto">
          <a:xfrm>
            <a:off x="1417106" y="4908952"/>
            <a:ext cx="2901446" cy="894488"/>
          </a:xfrm>
          <a:prstGeom prst="rect">
            <a:avLst/>
          </a:prstGeom>
          <a:solidFill>
            <a:srgbClr val="FBE9ED"/>
          </a:solidFill>
          <a:ln w="38100" cap="flat" cmpd="sng" algn="ctr">
            <a:solidFill>
              <a:srgbClr val="FC575E"/>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b="1" dirty="0">
                <a:solidFill>
                  <a:srgbClr val="000000"/>
                </a:solidFill>
              </a:rPr>
              <a:t>Bad: </a:t>
            </a:r>
            <a:r>
              <a:rPr lang="en-US" dirty="0">
                <a:solidFill>
                  <a:srgbClr val="000000"/>
                </a:solidFill>
              </a:rPr>
              <a:t>when the flow returns to the owner, we might attempt to drop a value twice!</a:t>
            </a:r>
            <a:endParaRPr lang="en-CH" dirty="0">
              <a:solidFill>
                <a:srgbClr val="000000"/>
              </a:solidFill>
            </a:endParaRPr>
          </a:p>
        </p:txBody>
      </p:sp>
      <p:sp>
        <p:nvSpPr>
          <p:cNvPr id="7" name="Rectangle 6">
            <a:extLst>
              <a:ext uri="{FF2B5EF4-FFF2-40B4-BE49-F238E27FC236}">
                <a16:creationId xmlns:a16="http://schemas.microsoft.com/office/drawing/2014/main" id="{F1B39335-E0CB-67AB-D6BC-83F23DC6E8D6}"/>
              </a:ext>
            </a:extLst>
          </p:cNvPr>
          <p:cNvSpPr/>
          <p:nvPr/>
        </p:nvSpPr>
        <p:spPr bwMode="auto">
          <a:xfrm>
            <a:off x="6689613" y="3816627"/>
            <a:ext cx="3816424" cy="273630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moves(x: </a:t>
            </a:r>
            <a:r>
              <a:rPr lang="en-GB" b="1" dirty="0">
                <a:solidFill>
                  <a:srgbClr val="000000"/>
                </a:solidFill>
                <a:latin typeface="Consolas" panose="020B0609020204030204" pitchFamily="49" charset="0"/>
                <a:cs typeface="Consolas" panose="020B0609020204030204" pitchFamily="49" charset="0"/>
              </a:rPr>
              <a:t>&amp;mut</a:t>
            </a:r>
            <a:r>
              <a:rPr lang="en-GB" dirty="0">
                <a:solidFill>
                  <a:srgbClr val="000000"/>
                </a:solidFill>
                <a:latin typeface="Consolas" panose="020B0609020204030204" pitchFamily="49" charset="0"/>
                <a:cs typeface="Consolas" panose="020B0609020204030204" pitchFamily="49" charset="0"/>
              </a:rPr>
              <a:t> Box&lt;</a:t>
            </a:r>
            <a:r>
              <a:rPr lang="en-GB" b="1" dirty="0">
                <a:solidFill>
                  <a:srgbClr val="000000"/>
                </a:solidFill>
                <a:latin typeface="Consolas" panose="020B0609020204030204" pitchFamily="49" charset="0"/>
                <a:cs typeface="Consolas" panose="020B0609020204030204" pitchFamily="49" charset="0"/>
              </a:rPr>
              <a:t>i32</a:t>
            </a:r>
            <a:r>
              <a:rPr lang="en-GB" dirty="0">
                <a:solidFill>
                  <a:srgbClr val="000000"/>
                </a:solidFill>
                <a:latin typeface="Consolas" panose="020B0609020204030204" pitchFamily="49" charset="0"/>
                <a:cs typeface="Consolas" panose="020B0609020204030204" pitchFamily="49" charset="0"/>
              </a:rPr>
              <a:t>&gt;)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let</a:t>
            </a:r>
            <a:r>
              <a:rPr lang="en-GB" dirty="0">
                <a:solidFill>
                  <a:srgbClr val="000000"/>
                </a:solidFill>
                <a:latin typeface="Consolas" panose="020B0609020204030204" pitchFamily="49" charset="0"/>
                <a:cs typeface="Consolas" panose="020B0609020204030204" pitchFamily="49" charset="0"/>
              </a:rPr>
              <a:t> y = std::mem::take(x);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let mut</a:t>
            </a:r>
            <a:r>
              <a:rPr lang="en-GB" dirty="0">
                <a:solidFill>
                  <a:srgbClr val="000000"/>
                </a:solidFill>
                <a:latin typeface="Consolas" panose="020B0609020204030204" pitchFamily="49" charset="0"/>
                <a:cs typeface="Consolas" panose="020B0609020204030204" pitchFamily="49" charset="0"/>
              </a:rPr>
              <a:t> z = Box::new(17);</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std::mem::swap(x, </a:t>
            </a:r>
            <a:r>
              <a:rPr lang="en-GB" b="1" dirty="0">
                <a:solidFill>
                  <a:srgbClr val="000000"/>
                </a:solidFill>
                <a:latin typeface="Consolas" panose="020B0609020204030204" pitchFamily="49" charset="0"/>
                <a:cs typeface="Consolas" panose="020B0609020204030204" pitchFamily="49" charset="0"/>
              </a:rPr>
              <a:t>&amp;mut</a:t>
            </a:r>
            <a:r>
              <a:rPr lang="en-GB" dirty="0">
                <a:solidFill>
                  <a:srgbClr val="000000"/>
                </a:solidFill>
                <a:latin typeface="Consolas" panose="020B0609020204030204" pitchFamily="49" charset="0"/>
                <a:cs typeface="Consolas" panose="020B0609020204030204" pitchFamily="49" charset="0"/>
              </a:rPr>
              <a:t> z);</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8" name="Rectangle 7">
            <a:extLst>
              <a:ext uri="{FF2B5EF4-FFF2-40B4-BE49-F238E27FC236}">
                <a16:creationId xmlns:a16="http://schemas.microsoft.com/office/drawing/2014/main" id="{D004B189-3E04-D7D0-C287-3BA3A4856314}"/>
              </a:ext>
            </a:extLst>
          </p:cNvPr>
          <p:cNvSpPr/>
          <p:nvPr/>
        </p:nvSpPr>
        <p:spPr bwMode="auto">
          <a:xfrm>
            <a:off x="8345797" y="4773543"/>
            <a:ext cx="3672408" cy="36506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b="1" dirty="0">
                <a:solidFill>
                  <a:srgbClr val="000000"/>
                </a:solidFill>
              </a:rPr>
              <a:t>Ok:</a:t>
            </a:r>
            <a:r>
              <a:rPr lang="en-US" dirty="0">
                <a:solidFill>
                  <a:srgbClr val="000000"/>
                </a:solidFill>
              </a:rPr>
              <a:t> leave another value in place</a:t>
            </a:r>
            <a:endParaRPr lang="en-CH" dirty="0">
              <a:solidFill>
                <a:srgbClr val="000000"/>
              </a:solidFill>
            </a:endParaRPr>
          </a:p>
        </p:txBody>
      </p:sp>
      <p:sp>
        <p:nvSpPr>
          <p:cNvPr id="11" name="Rectangle 10">
            <a:extLst>
              <a:ext uri="{FF2B5EF4-FFF2-40B4-BE49-F238E27FC236}">
                <a16:creationId xmlns:a16="http://schemas.microsoft.com/office/drawing/2014/main" id="{664CB425-7351-0757-86A3-41544BF6663D}"/>
              </a:ext>
            </a:extLst>
          </p:cNvPr>
          <p:cNvSpPr/>
          <p:nvPr/>
        </p:nvSpPr>
        <p:spPr bwMode="auto">
          <a:xfrm>
            <a:off x="7625717" y="6115854"/>
            <a:ext cx="2939579" cy="60299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b="1" dirty="0">
                <a:solidFill>
                  <a:srgbClr val="000000"/>
                </a:solidFill>
              </a:rPr>
              <a:t>Ok:</a:t>
            </a:r>
            <a:r>
              <a:rPr lang="en-US" dirty="0">
                <a:solidFill>
                  <a:srgbClr val="000000"/>
                </a:solidFill>
              </a:rPr>
              <a:t> swap mut. refs without owning them</a:t>
            </a:r>
            <a:endParaRPr lang="en-CH" dirty="0">
              <a:solidFill>
                <a:srgbClr val="000000"/>
              </a:solidFill>
            </a:endParaRPr>
          </a:p>
        </p:txBody>
      </p:sp>
    </p:spTree>
    <p:extLst>
      <p:ext uri="{BB962C8B-B14F-4D97-AF65-F5344CB8AC3E}">
        <p14:creationId xmlns:p14="http://schemas.microsoft.com/office/powerpoint/2010/main" val="10141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6A0B3-EFE6-3D74-7B9A-2E66C01B46F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B1B5168-BB9C-5AF6-03E7-27D8C9AC2360}"/>
              </a:ext>
            </a:extLst>
          </p:cNvPr>
          <p:cNvSpPr>
            <a:spLocks noGrp="1"/>
          </p:cNvSpPr>
          <p:nvPr>
            <p:ph type="title"/>
          </p:nvPr>
        </p:nvSpPr>
        <p:spPr/>
        <p:txBody>
          <a:bodyPr/>
          <a:lstStyle/>
          <a:p>
            <a:r>
              <a:rPr lang="en-US" dirty="0"/>
              <a:t>5. The flow model for References</a:t>
            </a:r>
          </a:p>
        </p:txBody>
      </p:sp>
      <p:sp>
        <p:nvSpPr>
          <p:cNvPr id="5" name="Text Placeholder 4">
            <a:extLst>
              <a:ext uri="{FF2B5EF4-FFF2-40B4-BE49-F238E27FC236}">
                <a16:creationId xmlns:a16="http://schemas.microsoft.com/office/drawing/2014/main" id="{646AFB6D-DD4A-E965-B931-BF652F6ED3B5}"/>
              </a:ext>
            </a:extLst>
          </p:cNvPr>
          <p:cNvSpPr>
            <a:spLocks noGrp="1"/>
          </p:cNvSpPr>
          <p:nvPr>
            <p:ph type="body" idx="1"/>
          </p:nvPr>
        </p:nvSpPr>
        <p:spPr/>
        <p:txBody>
          <a:bodyPr/>
          <a:lstStyle/>
          <a:p>
            <a:r>
              <a:rPr lang="en-US" dirty="0"/>
              <a:t>A mental model for Checking memory Safety Using borrows and lifetimes</a:t>
            </a:r>
            <a:endParaRPr lang="en-CH" dirty="0"/>
          </a:p>
        </p:txBody>
      </p:sp>
    </p:spTree>
    <p:extLst>
      <p:ext uri="{BB962C8B-B14F-4D97-AF65-F5344CB8AC3E}">
        <p14:creationId xmlns:p14="http://schemas.microsoft.com/office/powerpoint/2010/main" val="10426249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F288508-5D0C-4D2E-016C-9DD2C024DB1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F0E1561-58CA-7BD1-3125-D570B921CBF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BC8FE2B-D81A-813A-60CF-7C52F5C8CCF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A158B21-D62F-B30D-18EC-323BDD4CB096}"/>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01601D96-111E-6D90-36E6-5B7F17E99240}"/>
              </a:ext>
            </a:extLst>
          </p:cNvPr>
          <p:cNvSpPr>
            <a:spLocks noGrp="1"/>
          </p:cNvSpPr>
          <p:nvPr>
            <p:ph type="title"/>
          </p:nvPr>
        </p:nvSpPr>
        <p:spPr>
          <a:xfrm>
            <a:off x="1141413" y="618518"/>
            <a:ext cx="9905998" cy="577236"/>
          </a:xfrm>
        </p:spPr>
        <p:txBody>
          <a:bodyPr>
            <a:normAutofit fontScale="90000"/>
          </a:bodyPr>
          <a:lstStyle/>
          <a:p>
            <a:r>
              <a:rPr lang="en-GB" dirty="0">
                <a:solidFill>
                  <a:srgbClr val="10171E"/>
                </a:solidFill>
                <a:latin typeface="NOVA FLAT" panose="020C0504020404060204" pitchFamily="34" charset="77"/>
              </a:rPr>
              <a:t>How Rust validates References</a:t>
            </a:r>
          </a:p>
        </p:txBody>
      </p:sp>
      <p:sp>
        <p:nvSpPr>
          <p:cNvPr id="5" name="Content Placeholder 4">
            <a:extLst>
              <a:ext uri="{FF2B5EF4-FFF2-40B4-BE49-F238E27FC236}">
                <a16:creationId xmlns:a16="http://schemas.microsoft.com/office/drawing/2014/main" id="{B6C1A856-A81B-B132-56ED-F14821CC811A}"/>
              </a:ext>
            </a:extLst>
          </p:cNvPr>
          <p:cNvSpPr>
            <a:spLocks noGrp="1"/>
          </p:cNvSpPr>
          <p:nvPr>
            <p:ph idx="1"/>
          </p:nvPr>
        </p:nvSpPr>
        <p:spPr>
          <a:xfrm>
            <a:off x="1141412" y="1346752"/>
            <a:ext cx="9905999" cy="4444449"/>
          </a:xfrm>
        </p:spPr>
        <p:txBody>
          <a:bodyPr>
            <a:normAutofit/>
          </a:bodyPr>
          <a:lstStyle/>
          <a:p>
            <a:r>
              <a:rPr lang="en-US" dirty="0">
                <a:solidFill>
                  <a:schemeClr val="bg1"/>
                </a:solidFill>
              </a:rPr>
              <a:t>Rust’s</a:t>
            </a:r>
            <a:r>
              <a:rPr lang="en-US" dirty="0">
                <a:solidFill>
                  <a:schemeClr val="bg2">
                    <a:lumMod val="60000"/>
                    <a:lumOff val="40000"/>
                  </a:schemeClr>
                </a:solidFill>
              </a:rPr>
              <a:t> borrow checker </a:t>
            </a:r>
            <a:r>
              <a:rPr lang="en-US" dirty="0">
                <a:solidFill>
                  <a:schemeClr val="bg1"/>
                </a:solidFill>
              </a:rPr>
              <a:t>ensures that references are safe</a:t>
            </a:r>
          </a:p>
          <a:p>
            <a:pPr lvl="1"/>
            <a:r>
              <a:rPr lang="en-US" dirty="0">
                <a:solidFill>
                  <a:schemeClr val="bg1"/>
                </a:solidFill>
              </a:rPr>
              <a:t>No reference is used after it has been dropped</a:t>
            </a:r>
          </a:p>
          <a:p>
            <a:pPr lvl="1"/>
            <a:r>
              <a:rPr lang="en-US" dirty="0">
                <a:solidFill>
                  <a:schemeClr val="bg1"/>
                </a:solidFill>
              </a:rPr>
              <a:t>Shared references are read-only</a:t>
            </a:r>
          </a:p>
          <a:p>
            <a:pPr lvl="1"/>
            <a:r>
              <a:rPr lang="en-US" dirty="0">
                <a:solidFill>
                  <a:schemeClr val="bg1"/>
                </a:solidFill>
              </a:rPr>
              <a:t>Mutable references give exclusive access</a:t>
            </a:r>
          </a:p>
          <a:p>
            <a:pPr algn="l"/>
            <a:r>
              <a:rPr lang="en-US" sz="2400" dirty="0">
                <a:solidFill>
                  <a:schemeClr val="bg1"/>
                </a:solidFill>
              </a:rPr>
              <a:t>Analysis matches our mental model of capability flows </a:t>
            </a:r>
          </a:p>
          <a:p>
            <a:pPr lvl="1"/>
            <a:r>
              <a:rPr lang="en-US" dirty="0">
                <a:solidFill>
                  <a:schemeClr val="bg1"/>
                </a:solidFill>
                <a:highlight>
                  <a:srgbClr val="ABABFF"/>
                </a:highlight>
              </a:rPr>
              <a:t>Check that the flow of every reference we access does not conflict with parallel flows</a:t>
            </a:r>
          </a:p>
          <a:p>
            <a:pPr lvl="1"/>
            <a:r>
              <a:rPr lang="en-US" dirty="0">
                <a:solidFill>
                  <a:schemeClr val="bg1"/>
                </a:solidFill>
              </a:rPr>
              <a:t>Moves and borrows create new and may block     other flows</a:t>
            </a:r>
          </a:p>
          <a:p>
            <a:pPr lvl="1"/>
            <a:r>
              <a:rPr lang="en-US" dirty="0">
                <a:solidFill>
                  <a:schemeClr val="bg1"/>
                </a:solidFill>
              </a:rPr>
              <a:t>Flow of reference ends: unblock     flow of borrowed-from place</a:t>
            </a:r>
            <a:endParaRPr lang="en-US" sz="2400" dirty="0">
              <a:solidFill>
                <a:schemeClr val="bg1"/>
              </a:solidFill>
            </a:endParaRPr>
          </a:p>
          <a:p>
            <a:pPr algn="l"/>
            <a:r>
              <a:rPr lang="en-US" sz="2400" dirty="0">
                <a:solidFill>
                  <a:schemeClr val="bg1"/>
                </a:solidFill>
              </a:rPr>
              <a:t>Rust assigns a name to flows and calls them </a:t>
            </a:r>
            <a:r>
              <a:rPr lang="en-US" sz="2400" dirty="0">
                <a:solidFill>
                  <a:schemeClr val="bg2">
                    <a:lumMod val="60000"/>
                    <a:lumOff val="40000"/>
                  </a:schemeClr>
                </a:solidFill>
              </a:rPr>
              <a:t>lifetimes</a:t>
            </a:r>
            <a:endParaRPr lang="en-CH" dirty="0">
              <a:solidFill>
                <a:schemeClr val="bg2">
                  <a:lumMod val="60000"/>
                  <a:lumOff val="40000"/>
                </a:schemeClr>
              </a:solidFill>
            </a:endParaRPr>
          </a:p>
          <a:p>
            <a:endParaRPr lang="en-CH" dirty="0">
              <a:solidFill>
                <a:schemeClr val="bg1"/>
              </a:solidFill>
            </a:endParaRPr>
          </a:p>
        </p:txBody>
      </p:sp>
      <p:sp>
        <p:nvSpPr>
          <p:cNvPr id="6" name="Isosceles Triangle 5">
            <a:extLst>
              <a:ext uri="{FF2B5EF4-FFF2-40B4-BE49-F238E27FC236}">
                <a16:creationId xmlns:a16="http://schemas.microsoft.com/office/drawing/2014/main" id="{5B5D00E3-949C-082F-F1B5-5910D5AA99A7}"/>
              </a:ext>
            </a:extLst>
          </p:cNvPr>
          <p:cNvSpPr/>
          <p:nvPr/>
        </p:nvSpPr>
        <p:spPr bwMode="auto">
          <a:xfrm>
            <a:off x="6728757" y="4281752"/>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Isosceles Triangle 6">
            <a:extLst>
              <a:ext uri="{FF2B5EF4-FFF2-40B4-BE49-F238E27FC236}">
                <a16:creationId xmlns:a16="http://schemas.microsoft.com/office/drawing/2014/main" id="{E962D80E-79CC-5172-6A71-063780DADF7D}"/>
              </a:ext>
            </a:extLst>
          </p:cNvPr>
          <p:cNvSpPr/>
          <p:nvPr/>
        </p:nvSpPr>
        <p:spPr bwMode="auto">
          <a:xfrm rot="10800000">
            <a:off x="5174307" y="4710303"/>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7">
            <a:extLst>
              <a:ext uri="{FF2B5EF4-FFF2-40B4-BE49-F238E27FC236}">
                <a16:creationId xmlns:a16="http://schemas.microsoft.com/office/drawing/2014/main" id="{28EBFF4D-E79C-71D2-B9A2-84C04AD6FE36}"/>
              </a:ext>
            </a:extLst>
          </p:cNvPr>
          <p:cNvSpPr/>
          <p:nvPr/>
        </p:nvSpPr>
        <p:spPr bwMode="auto">
          <a:xfrm>
            <a:off x="1969820" y="5723917"/>
            <a:ext cx="8252361" cy="43665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Tree>
    <p:extLst>
      <p:ext uri="{BB962C8B-B14F-4D97-AF65-F5344CB8AC3E}">
        <p14:creationId xmlns:p14="http://schemas.microsoft.com/office/powerpoint/2010/main" val="392979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7D524D82-ADA9-EC03-D4D8-4684BB0F04B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CD977D0-E2D6-418E-8FF6-9916597DB7C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EA55F3FE-1E33-2C39-7DD3-B039549E36E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A698BE5F-C906-8EFA-9159-A47B5F0C52C5}"/>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6EDC1A78-AF52-12AA-1D6C-5A3B13479BD8}"/>
              </a:ext>
            </a:extLst>
          </p:cNvPr>
          <p:cNvSpPr>
            <a:spLocks noGrp="1"/>
          </p:cNvSpPr>
          <p:nvPr>
            <p:ph type="title"/>
          </p:nvPr>
        </p:nvSpPr>
        <p:spPr>
          <a:xfrm>
            <a:off x="1257648" y="583066"/>
            <a:ext cx="9156352" cy="874258"/>
          </a:xfrm>
        </p:spPr>
        <p:txBody>
          <a:bodyPr>
            <a:normAutofit/>
          </a:bodyPr>
          <a:lstStyle/>
          <a:p>
            <a:r>
              <a:rPr lang="en-GB" dirty="0">
                <a:solidFill>
                  <a:srgbClr val="10171E"/>
                </a:solidFill>
                <a:latin typeface="NOVA FLAT" panose="020C0504020404060204" pitchFamily="34" charset="77"/>
              </a:rPr>
              <a:t>The </a:t>
            </a:r>
            <a:r>
              <a:rPr lang="en-GB" dirty="0" err="1">
                <a:solidFill>
                  <a:srgbClr val="10171E"/>
                </a:solidFill>
                <a:latin typeface="NOVA FLAT" panose="020C0504020404060204" pitchFamily="34" charset="77"/>
              </a:rPr>
              <a:t>RusT</a:t>
            </a:r>
            <a:r>
              <a:rPr lang="en-GB" dirty="0">
                <a:solidFill>
                  <a:srgbClr val="10171E"/>
                </a:solidFill>
                <a:latin typeface="NOVA FLAT" panose="020C0504020404060204" pitchFamily="34" charset="77"/>
              </a:rPr>
              <a:t> Programming Language</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DF584CC3-6F40-AB2C-AFE6-15C230AD74C6}"/>
              </a:ext>
            </a:extLst>
          </p:cNvPr>
          <p:cNvSpPr txBox="1">
            <a:spLocks/>
          </p:cNvSpPr>
          <p:nvPr/>
        </p:nvSpPr>
        <p:spPr>
          <a:xfrm>
            <a:off x="1257649" y="1561034"/>
            <a:ext cx="483835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US" dirty="0">
                <a:solidFill>
                  <a:srgbClr val="10171E"/>
                </a:solidFill>
              </a:rPr>
              <a:t>Rust is a modern language aiming at </a:t>
            </a:r>
            <a:r>
              <a:rPr lang="en-US" i="1" dirty="0">
                <a:solidFill>
                  <a:schemeClr val="bg2">
                    <a:lumMod val="60000"/>
                    <a:lumOff val="40000"/>
                  </a:schemeClr>
                </a:solidFill>
              </a:rPr>
              <a:t>safe systems programming</a:t>
            </a:r>
          </a:p>
          <a:p>
            <a:pPr marL="0" indent="0">
              <a:buFont typeface="Arial" panose="020B0604020202020204" pitchFamily="34" charset="0"/>
              <a:buNone/>
            </a:pPr>
            <a:endParaRPr lang="en-US" sz="1200" dirty="0">
              <a:solidFill>
                <a:srgbClr val="10171E"/>
              </a:solidFill>
            </a:endParaRPr>
          </a:p>
          <a:p>
            <a:pPr marL="0" indent="0">
              <a:buFont typeface="Arial" panose="020B0604020202020204" pitchFamily="34" charset="0"/>
              <a:buNone/>
            </a:pPr>
            <a:r>
              <a:rPr lang="en-US" dirty="0">
                <a:solidFill>
                  <a:srgbClr val="10171E"/>
                </a:solidFill>
              </a:rPr>
              <a:t>“</a:t>
            </a:r>
            <a:r>
              <a:rPr lang="en-US" i="1" dirty="0">
                <a:solidFill>
                  <a:srgbClr val="10171E"/>
                </a:solidFill>
              </a:rPr>
              <a:t>The most beloved programming language since 2016</a:t>
            </a:r>
            <a:r>
              <a:rPr lang="en-US" dirty="0">
                <a:solidFill>
                  <a:srgbClr val="10171E"/>
                </a:solidFill>
              </a:rPr>
              <a:t>”</a:t>
            </a:r>
          </a:p>
          <a:p>
            <a:pPr marL="0" indent="0">
              <a:buFont typeface="Arial" panose="020B0604020202020204" pitchFamily="34" charset="0"/>
              <a:buNone/>
            </a:pPr>
            <a:endParaRPr lang="en-US" sz="1200" dirty="0">
              <a:solidFill>
                <a:srgbClr val="10171E"/>
              </a:solidFill>
            </a:endParaRPr>
          </a:p>
          <a:p>
            <a:pPr marL="0" indent="0">
              <a:buFont typeface="Arial" panose="020B0604020202020204" pitchFamily="34" charset="0"/>
              <a:buNone/>
            </a:pPr>
            <a:r>
              <a:rPr lang="en-US" dirty="0">
                <a:solidFill>
                  <a:srgbClr val="10171E"/>
                </a:solidFill>
              </a:rPr>
              <a:t>“</a:t>
            </a:r>
            <a:r>
              <a:rPr lang="en-US" i="1" dirty="0">
                <a:solidFill>
                  <a:srgbClr val="10171E"/>
                </a:solidFill>
              </a:rPr>
              <a:t>Rust is the industry’s best change at safe systems programming</a:t>
            </a:r>
            <a:r>
              <a:rPr lang="en-US" dirty="0">
                <a:solidFill>
                  <a:srgbClr val="10171E"/>
                </a:solidFill>
              </a:rPr>
              <a:t>” </a:t>
            </a:r>
          </a:p>
          <a:p>
            <a:pPr marL="0" indent="0">
              <a:buFont typeface="Arial" panose="020B0604020202020204" pitchFamily="34" charset="0"/>
              <a:buNone/>
            </a:pPr>
            <a:r>
              <a:rPr lang="en-US" dirty="0">
                <a:solidFill>
                  <a:srgbClr val="10171E"/>
                </a:solidFill>
              </a:rPr>
              <a:t>– Ryan </a:t>
            </a:r>
            <a:r>
              <a:rPr lang="en-US" dirty="0" err="1">
                <a:solidFill>
                  <a:srgbClr val="10171E"/>
                </a:solidFill>
              </a:rPr>
              <a:t>Levic</a:t>
            </a:r>
            <a:r>
              <a:rPr lang="en-US" dirty="0">
                <a:solidFill>
                  <a:srgbClr val="10171E"/>
                </a:solidFill>
              </a:rPr>
              <a:t>, Microsoft</a:t>
            </a:r>
          </a:p>
        </p:txBody>
      </p:sp>
      <p:pic>
        <p:nvPicPr>
          <p:cNvPr id="2" name="Picture 1">
            <a:extLst>
              <a:ext uri="{FF2B5EF4-FFF2-40B4-BE49-F238E27FC236}">
                <a16:creationId xmlns:a16="http://schemas.microsoft.com/office/drawing/2014/main" id="{703069AD-F41C-A077-FB92-9B7368A3260B}"/>
              </a:ext>
            </a:extLst>
          </p:cNvPr>
          <p:cNvPicPr>
            <a:picLocks noChangeAspect="1"/>
          </p:cNvPicPr>
          <p:nvPr/>
        </p:nvPicPr>
        <p:blipFill>
          <a:blip r:embed="rId4"/>
          <a:stretch>
            <a:fillRect/>
          </a:stretch>
        </p:blipFill>
        <p:spPr>
          <a:xfrm>
            <a:off x="6322141" y="2732481"/>
            <a:ext cx="4565667" cy="16023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a:extLst>
              <a:ext uri="{FF2B5EF4-FFF2-40B4-BE49-F238E27FC236}">
                <a16:creationId xmlns:a16="http://schemas.microsoft.com/office/drawing/2014/main" id="{64FFC045-5F55-ADB4-3B8B-761E12AFA70D}"/>
              </a:ext>
            </a:extLst>
          </p:cNvPr>
          <p:cNvSpPr txBox="1"/>
          <p:nvPr/>
        </p:nvSpPr>
        <p:spPr>
          <a:xfrm>
            <a:off x="8655050" y="4557724"/>
            <a:ext cx="2245458" cy="369332"/>
          </a:xfrm>
          <a:prstGeom prst="rect">
            <a:avLst/>
          </a:prstGeom>
          <a:noFill/>
        </p:spPr>
        <p:txBody>
          <a:bodyPr wrap="square" rtlCol="0">
            <a:spAutoFit/>
          </a:bodyPr>
          <a:lstStyle/>
          <a:p>
            <a:r>
              <a:rPr lang="en-US" dirty="0">
                <a:solidFill>
                  <a:schemeClr val="bg1"/>
                </a:solidFill>
              </a:rPr>
              <a:t>credits: </a:t>
            </a:r>
            <a:r>
              <a:rPr lang="en-US" dirty="0" err="1">
                <a:solidFill>
                  <a:schemeClr val="bg1"/>
                </a:solidFill>
              </a:rPr>
              <a:t>Stackoverflow</a:t>
            </a:r>
            <a:endParaRPr lang="en-CH" dirty="0">
              <a:solidFill>
                <a:schemeClr val="bg1"/>
              </a:solidFill>
            </a:endParaRPr>
          </a:p>
        </p:txBody>
      </p:sp>
    </p:spTree>
    <p:extLst>
      <p:ext uri="{BB962C8B-B14F-4D97-AF65-F5344CB8AC3E}">
        <p14:creationId xmlns:p14="http://schemas.microsoft.com/office/powerpoint/2010/main" val="15124616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BEB5E326-4D61-E66E-33F7-B68F81B77DF1}"/>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9580B3F-5346-E36E-CDCC-A03321B3140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8C006776-F1F9-9581-1E5A-11B13210400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87D325C7-D3E7-EA62-7EE4-F855AE5AF0E6}"/>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2ABA18A-E8FD-D5ED-5701-DB99A44089F6}"/>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Example I</a:t>
            </a:r>
          </a:p>
        </p:txBody>
      </p:sp>
      <p:sp>
        <p:nvSpPr>
          <p:cNvPr id="2" name="Rectangle 1">
            <a:extLst>
              <a:ext uri="{FF2B5EF4-FFF2-40B4-BE49-F238E27FC236}">
                <a16:creationId xmlns:a16="http://schemas.microsoft.com/office/drawing/2014/main" id="{A8479C9E-36A1-3764-05F5-6497457159ED}"/>
              </a:ext>
            </a:extLst>
          </p:cNvPr>
          <p:cNvSpPr/>
          <p:nvPr/>
        </p:nvSpPr>
        <p:spPr bwMode="auto">
          <a:xfrm>
            <a:off x="4187788" y="1867749"/>
            <a:ext cx="4536504" cy="319623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1;</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r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assert_eq</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(*r, 1);</a:t>
            </a:r>
          </a:p>
        </p:txBody>
      </p:sp>
      <p:sp>
        <p:nvSpPr>
          <p:cNvPr id="4" name="Isosceles Triangle 3">
            <a:extLst>
              <a:ext uri="{FF2B5EF4-FFF2-40B4-BE49-F238E27FC236}">
                <a16:creationId xmlns:a16="http://schemas.microsoft.com/office/drawing/2014/main" id="{BF20FCB9-50F5-3B58-F1C7-69EC04C463D5}"/>
              </a:ext>
            </a:extLst>
          </p:cNvPr>
          <p:cNvSpPr/>
          <p:nvPr/>
        </p:nvSpPr>
        <p:spPr bwMode="auto">
          <a:xfrm rot="5400000">
            <a:off x="3835802" y="2771866"/>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5" name="Arrow: Down 4">
            <a:extLst>
              <a:ext uri="{FF2B5EF4-FFF2-40B4-BE49-F238E27FC236}">
                <a16:creationId xmlns:a16="http://schemas.microsoft.com/office/drawing/2014/main" id="{52C84900-4972-3C4F-E891-DBE19B02D182}"/>
              </a:ext>
            </a:extLst>
          </p:cNvPr>
          <p:cNvSpPr/>
          <p:nvPr/>
        </p:nvSpPr>
        <p:spPr bwMode="auto">
          <a:xfrm>
            <a:off x="3791744" y="3019877"/>
            <a:ext cx="216024" cy="216025"/>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6" name="Isosceles Triangle 5">
            <a:extLst>
              <a:ext uri="{FF2B5EF4-FFF2-40B4-BE49-F238E27FC236}">
                <a16:creationId xmlns:a16="http://schemas.microsoft.com/office/drawing/2014/main" id="{18CE4276-27BA-744F-5DF8-F6F0AE00E6A0}"/>
              </a:ext>
            </a:extLst>
          </p:cNvPr>
          <p:cNvSpPr/>
          <p:nvPr/>
        </p:nvSpPr>
        <p:spPr bwMode="auto">
          <a:xfrm>
            <a:off x="3791744" y="3306514"/>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7" name="Arrow: Down 6">
            <a:extLst>
              <a:ext uri="{FF2B5EF4-FFF2-40B4-BE49-F238E27FC236}">
                <a16:creationId xmlns:a16="http://schemas.microsoft.com/office/drawing/2014/main" id="{D5BFEEC7-4BEA-41F9-890D-C07EECE79568}"/>
              </a:ext>
            </a:extLst>
          </p:cNvPr>
          <p:cNvSpPr/>
          <p:nvPr/>
        </p:nvSpPr>
        <p:spPr bwMode="auto">
          <a:xfrm>
            <a:off x="3791744" y="3633925"/>
            <a:ext cx="216024" cy="394064"/>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8" name="Isosceles Triangle 7">
            <a:extLst>
              <a:ext uri="{FF2B5EF4-FFF2-40B4-BE49-F238E27FC236}">
                <a16:creationId xmlns:a16="http://schemas.microsoft.com/office/drawing/2014/main" id="{A00985B6-54B4-4E43-1198-D2E0E3B7E8A8}"/>
              </a:ext>
            </a:extLst>
          </p:cNvPr>
          <p:cNvSpPr/>
          <p:nvPr/>
        </p:nvSpPr>
        <p:spPr bwMode="auto">
          <a:xfrm rot="16200000">
            <a:off x="3791317" y="402756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2" name="Rectangle 11">
            <a:extLst>
              <a:ext uri="{FF2B5EF4-FFF2-40B4-BE49-F238E27FC236}">
                <a16:creationId xmlns:a16="http://schemas.microsoft.com/office/drawing/2014/main" id="{47530E30-5623-69EE-4516-6D1FA1F24048}"/>
              </a:ext>
            </a:extLst>
          </p:cNvPr>
          <p:cNvSpPr/>
          <p:nvPr/>
        </p:nvSpPr>
        <p:spPr bwMode="auto">
          <a:xfrm>
            <a:off x="4061651" y="2713383"/>
            <a:ext cx="5748271" cy="1458622"/>
          </a:xfrm>
          <a:prstGeom prst="rect">
            <a:avLst/>
          </a:prstGeom>
          <a:solidFill>
            <a:schemeClr val="bg2">
              <a:lumMod val="60000"/>
              <a:lumOff val="40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‘x</a:t>
            </a:r>
          </a:p>
        </p:txBody>
      </p:sp>
      <p:sp>
        <p:nvSpPr>
          <p:cNvPr id="14" name="Rectangle 13">
            <a:extLst>
              <a:ext uri="{FF2B5EF4-FFF2-40B4-BE49-F238E27FC236}">
                <a16:creationId xmlns:a16="http://schemas.microsoft.com/office/drawing/2014/main" id="{561FFD1D-4FC6-5518-2FA3-5CAFE7FA5FE9}"/>
              </a:ext>
            </a:extLst>
          </p:cNvPr>
          <p:cNvSpPr/>
          <p:nvPr/>
        </p:nvSpPr>
        <p:spPr bwMode="auto">
          <a:xfrm>
            <a:off x="4187787" y="3282947"/>
            <a:ext cx="6660741" cy="1399712"/>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‘r</a:t>
            </a:r>
          </a:p>
        </p:txBody>
      </p:sp>
      <p:sp>
        <p:nvSpPr>
          <p:cNvPr id="15" name="Isosceles Triangle 14">
            <a:extLst>
              <a:ext uri="{FF2B5EF4-FFF2-40B4-BE49-F238E27FC236}">
                <a16:creationId xmlns:a16="http://schemas.microsoft.com/office/drawing/2014/main" id="{C33DC9E1-2C74-AC21-F5D6-500C4384950B}"/>
              </a:ext>
            </a:extLst>
          </p:cNvPr>
          <p:cNvSpPr/>
          <p:nvPr/>
        </p:nvSpPr>
        <p:spPr bwMode="auto">
          <a:xfrm rot="5400000">
            <a:off x="6913116" y="331836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6" name="Arrow: Down 15">
            <a:extLst>
              <a:ext uri="{FF2B5EF4-FFF2-40B4-BE49-F238E27FC236}">
                <a16:creationId xmlns:a16="http://schemas.microsoft.com/office/drawing/2014/main" id="{C9B06B23-0720-6610-7B6C-FF4D053603C5}"/>
              </a:ext>
            </a:extLst>
          </p:cNvPr>
          <p:cNvSpPr/>
          <p:nvPr/>
        </p:nvSpPr>
        <p:spPr bwMode="auto">
          <a:xfrm>
            <a:off x="6890895" y="3652289"/>
            <a:ext cx="216024" cy="807748"/>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7" name="Isosceles Triangle 16">
            <a:extLst>
              <a:ext uri="{FF2B5EF4-FFF2-40B4-BE49-F238E27FC236}">
                <a16:creationId xmlns:a16="http://schemas.microsoft.com/office/drawing/2014/main" id="{4C33DC9A-F966-BB41-8377-5C3A99DC2353}"/>
              </a:ext>
            </a:extLst>
          </p:cNvPr>
          <p:cNvSpPr/>
          <p:nvPr/>
        </p:nvSpPr>
        <p:spPr bwMode="auto">
          <a:xfrm rot="16200000">
            <a:off x="6857193" y="457707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0" name="TextBox 19">
            <a:extLst>
              <a:ext uri="{FF2B5EF4-FFF2-40B4-BE49-F238E27FC236}">
                <a16:creationId xmlns:a16="http://schemas.microsoft.com/office/drawing/2014/main" id="{A460456C-CD90-AF83-6B09-BE9745221A45}"/>
              </a:ext>
            </a:extLst>
          </p:cNvPr>
          <p:cNvSpPr txBox="1"/>
          <p:nvPr/>
        </p:nvSpPr>
        <p:spPr>
          <a:xfrm>
            <a:off x="4202374" y="5353849"/>
            <a:ext cx="3787252" cy="461665"/>
          </a:xfrm>
          <a:prstGeom prst="rect">
            <a:avLst/>
          </a:prstGeom>
          <a:noFill/>
        </p:spPr>
        <p:txBody>
          <a:bodyPr wrap="square">
            <a:spAutoFit/>
          </a:bodyPr>
          <a:lstStyle/>
          <a:p>
            <a:pPr algn="ctr" defTabSz="914400" fontAlgn="base">
              <a:spcBef>
                <a:spcPct val="0"/>
              </a:spcBef>
              <a:spcAft>
                <a:spcPct val="0"/>
              </a:spcAft>
              <a:defRPr/>
            </a:pPr>
            <a:r>
              <a:rPr lang="en-US" sz="2400" dirty="0">
                <a:solidFill>
                  <a:srgbClr val="000000"/>
                </a:solidFill>
              </a:rPr>
              <a:t>conflicting flows </a:t>
            </a:r>
            <a:r>
              <a:rPr lang="en-US" sz="2400" dirty="0">
                <a:solidFill>
                  <a:srgbClr val="000000"/>
                </a:solidFill>
                <a:sym typeface="Wingdings" panose="05000000000000000000" pitchFamily="2" charset="2"/>
              </a:rPr>
              <a:t> reject</a:t>
            </a:r>
            <a:endParaRPr lang="en-CH" sz="2400" dirty="0">
              <a:solidFill>
                <a:srgbClr val="000000"/>
              </a:solidFill>
            </a:endParaRPr>
          </a:p>
        </p:txBody>
      </p:sp>
      <p:sp>
        <p:nvSpPr>
          <p:cNvPr id="21" name="Rectangle 20">
            <a:extLst>
              <a:ext uri="{FF2B5EF4-FFF2-40B4-BE49-F238E27FC236}">
                <a16:creationId xmlns:a16="http://schemas.microsoft.com/office/drawing/2014/main" id="{E11D3AAE-99A5-6B9C-4E66-720EE36921E7}"/>
              </a:ext>
            </a:extLst>
          </p:cNvPr>
          <p:cNvSpPr/>
          <p:nvPr/>
        </p:nvSpPr>
        <p:spPr bwMode="auto">
          <a:xfrm>
            <a:off x="7494104" y="253864"/>
            <a:ext cx="4467425" cy="78862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Tree>
    <p:extLst>
      <p:ext uri="{BB962C8B-B14F-4D97-AF65-F5344CB8AC3E}">
        <p14:creationId xmlns:p14="http://schemas.microsoft.com/office/powerpoint/2010/main" val="33711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2" grpId="0" animBg="1"/>
      <p:bldP spid="14" grpId="0" animBg="1"/>
      <p:bldP spid="15" grpId="0" animBg="1"/>
      <p:bldP spid="16" grpId="0" animBg="1"/>
      <p:bldP spid="17" grpId="0" animBg="1"/>
      <p:bldP spid="21" grpId="0" animBg="1"/>
    </p:bldLst>
  </p:timing>
</p:sld>
</file>

<file path=ppt/slides/slide7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8DAE50AF-5F61-33E2-F053-A32F950D93B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69493C4-8D7E-DB7A-AB02-257A764A0B5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7A330D65-F735-19C8-8D0A-B73429F5F665}"/>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7C91D814-AF5C-F9C1-B25B-5EAC8CFE9FDE}"/>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446B11DE-F677-879F-EA04-58551CA65ED0}"/>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Example II</a:t>
            </a:r>
          </a:p>
        </p:txBody>
      </p:sp>
      <p:sp>
        <p:nvSpPr>
          <p:cNvPr id="21" name="Rectangle 20">
            <a:extLst>
              <a:ext uri="{FF2B5EF4-FFF2-40B4-BE49-F238E27FC236}">
                <a16:creationId xmlns:a16="http://schemas.microsoft.com/office/drawing/2014/main" id="{A6443732-70B5-57DF-E9DD-7C541272A2D7}"/>
              </a:ext>
            </a:extLst>
          </p:cNvPr>
          <p:cNvSpPr/>
          <p:nvPr/>
        </p:nvSpPr>
        <p:spPr bwMode="auto">
          <a:xfrm>
            <a:off x="7494104" y="253864"/>
            <a:ext cx="4467425" cy="78862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
        <p:nvSpPr>
          <p:cNvPr id="11" name="Rectangle 10">
            <a:extLst>
              <a:ext uri="{FF2B5EF4-FFF2-40B4-BE49-F238E27FC236}">
                <a16:creationId xmlns:a16="http://schemas.microsoft.com/office/drawing/2014/main" id="{C14A6740-B360-5A5F-EDC5-A8AFEF70537C}"/>
              </a:ext>
            </a:extLst>
          </p:cNvPr>
          <p:cNvSpPr/>
          <p:nvPr/>
        </p:nvSpPr>
        <p:spPr bwMode="auto">
          <a:xfrm>
            <a:off x="3972185" y="1723931"/>
            <a:ext cx="4536504" cy="358356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1;</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r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assert_eq</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(*r, 1);</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p:txBody>
      </p:sp>
      <p:sp>
        <p:nvSpPr>
          <p:cNvPr id="18" name="Isosceles Triangle 17">
            <a:extLst>
              <a:ext uri="{FF2B5EF4-FFF2-40B4-BE49-F238E27FC236}">
                <a16:creationId xmlns:a16="http://schemas.microsoft.com/office/drawing/2014/main" id="{93F1D161-B8FF-328A-879A-5394DD9C3D47}"/>
              </a:ext>
            </a:extLst>
          </p:cNvPr>
          <p:cNvSpPr/>
          <p:nvPr/>
        </p:nvSpPr>
        <p:spPr bwMode="auto">
          <a:xfrm rot="5400000">
            <a:off x="3620199" y="2628048"/>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9" name="Arrow: Down 18">
            <a:extLst>
              <a:ext uri="{FF2B5EF4-FFF2-40B4-BE49-F238E27FC236}">
                <a16:creationId xmlns:a16="http://schemas.microsoft.com/office/drawing/2014/main" id="{FD064F00-F8B2-2362-A536-9A24B755FD7D}"/>
              </a:ext>
            </a:extLst>
          </p:cNvPr>
          <p:cNvSpPr/>
          <p:nvPr/>
        </p:nvSpPr>
        <p:spPr bwMode="auto">
          <a:xfrm>
            <a:off x="3576141" y="2876059"/>
            <a:ext cx="216024" cy="216025"/>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22" name="Isosceles Triangle 21">
            <a:extLst>
              <a:ext uri="{FF2B5EF4-FFF2-40B4-BE49-F238E27FC236}">
                <a16:creationId xmlns:a16="http://schemas.microsoft.com/office/drawing/2014/main" id="{83BADDD6-4AF1-6373-1558-ED53FBC042AA}"/>
              </a:ext>
            </a:extLst>
          </p:cNvPr>
          <p:cNvSpPr/>
          <p:nvPr/>
        </p:nvSpPr>
        <p:spPr bwMode="auto">
          <a:xfrm>
            <a:off x="3576141" y="3162696"/>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23" name="Arrow: Down 22">
            <a:extLst>
              <a:ext uri="{FF2B5EF4-FFF2-40B4-BE49-F238E27FC236}">
                <a16:creationId xmlns:a16="http://schemas.microsoft.com/office/drawing/2014/main" id="{7CD269C8-FB51-3E0A-379C-220EFADE9209}"/>
              </a:ext>
            </a:extLst>
          </p:cNvPr>
          <p:cNvSpPr/>
          <p:nvPr/>
        </p:nvSpPr>
        <p:spPr bwMode="auto">
          <a:xfrm>
            <a:off x="3576141" y="4548830"/>
            <a:ext cx="216024" cy="343453"/>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24" name="Isosceles Triangle 23">
            <a:extLst>
              <a:ext uri="{FF2B5EF4-FFF2-40B4-BE49-F238E27FC236}">
                <a16:creationId xmlns:a16="http://schemas.microsoft.com/office/drawing/2014/main" id="{3BDA32DE-4839-EDCC-A65A-C7E79E540916}"/>
              </a:ext>
            </a:extLst>
          </p:cNvPr>
          <p:cNvSpPr/>
          <p:nvPr/>
        </p:nvSpPr>
        <p:spPr bwMode="auto">
          <a:xfrm rot="16200000">
            <a:off x="3575714" y="4963863"/>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25" name="Rectangle 24">
            <a:extLst>
              <a:ext uri="{FF2B5EF4-FFF2-40B4-BE49-F238E27FC236}">
                <a16:creationId xmlns:a16="http://schemas.microsoft.com/office/drawing/2014/main" id="{B77661A2-1C96-E92A-DE89-EF977EE17334}"/>
              </a:ext>
            </a:extLst>
          </p:cNvPr>
          <p:cNvSpPr/>
          <p:nvPr/>
        </p:nvSpPr>
        <p:spPr bwMode="auto">
          <a:xfrm>
            <a:off x="3846048" y="2569265"/>
            <a:ext cx="5490733" cy="2395026"/>
          </a:xfrm>
          <a:prstGeom prst="rect">
            <a:avLst/>
          </a:prstGeom>
          <a:solidFill>
            <a:schemeClr val="bg2">
              <a:lumMod val="60000"/>
              <a:lumOff val="40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‘x</a:t>
            </a:r>
          </a:p>
        </p:txBody>
      </p:sp>
      <p:sp>
        <p:nvSpPr>
          <p:cNvPr id="26" name="Rectangle 25">
            <a:extLst>
              <a:ext uri="{FF2B5EF4-FFF2-40B4-BE49-F238E27FC236}">
                <a16:creationId xmlns:a16="http://schemas.microsoft.com/office/drawing/2014/main" id="{F94D0FA7-470D-6A22-4043-828AE9BF521F}"/>
              </a:ext>
            </a:extLst>
          </p:cNvPr>
          <p:cNvSpPr/>
          <p:nvPr/>
        </p:nvSpPr>
        <p:spPr bwMode="auto">
          <a:xfrm>
            <a:off x="4152205" y="3092083"/>
            <a:ext cx="4752528" cy="1224136"/>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‘r</a:t>
            </a:r>
          </a:p>
        </p:txBody>
      </p:sp>
      <p:sp>
        <p:nvSpPr>
          <p:cNvPr id="27" name="Isosceles Triangle 26">
            <a:extLst>
              <a:ext uri="{FF2B5EF4-FFF2-40B4-BE49-F238E27FC236}">
                <a16:creationId xmlns:a16="http://schemas.microsoft.com/office/drawing/2014/main" id="{EEEAEB98-A9B4-A923-1EBC-3DB3A7D02FF6}"/>
              </a:ext>
            </a:extLst>
          </p:cNvPr>
          <p:cNvSpPr/>
          <p:nvPr/>
        </p:nvSpPr>
        <p:spPr bwMode="auto">
          <a:xfrm rot="5400000">
            <a:off x="6697513" y="3174551"/>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8" name="Arrow: Down 27">
            <a:extLst>
              <a:ext uri="{FF2B5EF4-FFF2-40B4-BE49-F238E27FC236}">
                <a16:creationId xmlns:a16="http://schemas.microsoft.com/office/drawing/2014/main" id="{5BF37DC7-7CA6-D025-A4FA-F92DC93B65BF}"/>
              </a:ext>
            </a:extLst>
          </p:cNvPr>
          <p:cNvSpPr/>
          <p:nvPr/>
        </p:nvSpPr>
        <p:spPr bwMode="auto">
          <a:xfrm>
            <a:off x="6675292" y="3508471"/>
            <a:ext cx="216024" cy="51971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9" name="Isosceles Triangle 28">
            <a:extLst>
              <a:ext uri="{FF2B5EF4-FFF2-40B4-BE49-F238E27FC236}">
                <a16:creationId xmlns:a16="http://schemas.microsoft.com/office/drawing/2014/main" id="{74DEB6FF-05F1-2172-C8A2-B4A0D2BF3D22}"/>
              </a:ext>
            </a:extLst>
          </p:cNvPr>
          <p:cNvSpPr/>
          <p:nvPr/>
        </p:nvSpPr>
        <p:spPr bwMode="auto">
          <a:xfrm rot="16200000">
            <a:off x="6641590" y="4171776"/>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30" name="Isosceles Triangle 29">
            <a:extLst>
              <a:ext uri="{FF2B5EF4-FFF2-40B4-BE49-F238E27FC236}">
                <a16:creationId xmlns:a16="http://schemas.microsoft.com/office/drawing/2014/main" id="{86E4EFA4-DB5E-AD50-1B1D-A922B2EAE29A}"/>
              </a:ext>
            </a:extLst>
          </p:cNvPr>
          <p:cNvSpPr/>
          <p:nvPr/>
        </p:nvSpPr>
        <p:spPr bwMode="auto">
          <a:xfrm rot="10800000">
            <a:off x="3562257" y="431536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1" name="Arrow: Down 30">
            <a:extLst>
              <a:ext uri="{FF2B5EF4-FFF2-40B4-BE49-F238E27FC236}">
                <a16:creationId xmlns:a16="http://schemas.microsoft.com/office/drawing/2014/main" id="{F0274216-44E1-CC20-3F49-51A2B531534D}"/>
              </a:ext>
            </a:extLst>
          </p:cNvPr>
          <p:cNvSpPr/>
          <p:nvPr/>
        </p:nvSpPr>
        <p:spPr bwMode="auto">
          <a:xfrm>
            <a:off x="3578533" y="3436837"/>
            <a:ext cx="216024" cy="833214"/>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3" name="TextBox 32">
            <a:extLst>
              <a:ext uri="{FF2B5EF4-FFF2-40B4-BE49-F238E27FC236}">
                <a16:creationId xmlns:a16="http://schemas.microsoft.com/office/drawing/2014/main" id="{CBFE42B6-D050-15D3-07D4-2384E91B9293}"/>
              </a:ext>
            </a:extLst>
          </p:cNvPr>
          <p:cNvSpPr txBox="1"/>
          <p:nvPr/>
        </p:nvSpPr>
        <p:spPr>
          <a:xfrm>
            <a:off x="1729861" y="4239139"/>
            <a:ext cx="1566005"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flow unblocked</a:t>
            </a:r>
            <a:endParaRPr lang="en-CH" dirty="0">
              <a:solidFill>
                <a:srgbClr val="000000"/>
              </a:solidFill>
            </a:endParaRPr>
          </a:p>
        </p:txBody>
      </p:sp>
      <p:sp>
        <p:nvSpPr>
          <p:cNvPr id="34" name="TextBox 33">
            <a:extLst>
              <a:ext uri="{FF2B5EF4-FFF2-40B4-BE49-F238E27FC236}">
                <a16:creationId xmlns:a16="http://schemas.microsoft.com/office/drawing/2014/main" id="{15870AC4-68CB-3CEA-4399-6F922E27AF7F}"/>
              </a:ext>
            </a:extLst>
          </p:cNvPr>
          <p:cNvSpPr txBox="1"/>
          <p:nvPr/>
        </p:nvSpPr>
        <p:spPr>
          <a:xfrm>
            <a:off x="1830850" y="3105988"/>
            <a:ext cx="1364027"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rPr>
              <a:t>flow blocked</a:t>
            </a:r>
            <a:endParaRPr lang="en-CH" dirty="0">
              <a:solidFill>
                <a:srgbClr val="000000"/>
              </a:solidFill>
            </a:endParaRPr>
          </a:p>
        </p:txBody>
      </p:sp>
      <p:sp>
        <p:nvSpPr>
          <p:cNvPr id="35" name="TextBox 34">
            <a:extLst>
              <a:ext uri="{FF2B5EF4-FFF2-40B4-BE49-F238E27FC236}">
                <a16:creationId xmlns:a16="http://schemas.microsoft.com/office/drawing/2014/main" id="{7AF8CBBF-AC22-7AD0-91CD-1BE6521EFD95}"/>
              </a:ext>
            </a:extLst>
          </p:cNvPr>
          <p:cNvSpPr txBox="1"/>
          <p:nvPr/>
        </p:nvSpPr>
        <p:spPr>
          <a:xfrm>
            <a:off x="4202374" y="5642085"/>
            <a:ext cx="3787252" cy="461665"/>
          </a:xfrm>
          <a:prstGeom prst="rect">
            <a:avLst/>
          </a:prstGeom>
          <a:noFill/>
        </p:spPr>
        <p:txBody>
          <a:bodyPr wrap="square">
            <a:spAutoFit/>
          </a:bodyPr>
          <a:lstStyle/>
          <a:p>
            <a:pPr algn="ctr" defTabSz="914400" fontAlgn="base">
              <a:spcBef>
                <a:spcPct val="0"/>
              </a:spcBef>
              <a:spcAft>
                <a:spcPct val="0"/>
              </a:spcAft>
              <a:defRPr/>
            </a:pPr>
            <a:r>
              <a:rPr lang="en-US" sz="2400" dirty="0">
                <a:solidFill>
                  <a:srgbClr val="000000"/>
                </a:solidFill>
              </a:rPr>
              <a:t>no conflicting flows </a:t>
            </a:r>
            <a:r>
              <a:rPr lang="en-US" sz="2400" dirty="0">
                <a:solidFill>
                  <a:srgbClr val="000000"/>
                </a:solidFill>
                <a:sym typeface="Wingdings" panose="05000000000000000000" pitchFamily="2" charset="2"/>
              </a:rPr>
              <a:t> accept</a:t>
            </a:r>
            <a:endParaRPr lang="en-CH" sz="2400" dirty="0">
              <a:solidFill>
                <a:srgbClr val="000000"/>
              </a:solidFill>
            </a:endParaRPr>
          </a:p>
        </p:txBody>
      </p:sp>
    </p:spTree>
    <p:extLst>
      <p:ext uri="{BB962C8B-B14F-4D97-AF65-F5344CB8AC3E}">
        <p14:creationId xmlns:p14="http://schemas.microsoft.com/office/powerpoint/2010/main" val="329556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8" grpId="0" animBg="1"/>
      <p:bldP spid="19"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3" grpId="0"/>
      <p:bldP spid="34" grpId="0"/>
    </p:bldLst>
  </p:timing>
</p:sld>
</file>

<file path=ppt/slides/slide7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16B01A7E-EB03-D6A2-7BA7-78D685C75E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C3A4865-778A-F650-5F92-36F8827CD69C}"/>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690DA050-F3B7-861A-3FF0-87BE9E78AF23}"/>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7EA384BC-0F28-217F-4C46-FA4F7A72AB6B}"/>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455287D8-08D4-C71E-5307-1384E3B32979}"/>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Example III</a:t>
            </a:r>
          </a:p>
        </p:txBody>
      </p:sp>
      <p:sp>
        <p:nvSpPr>
          <p:cNvPr id="21" name="Rectangle 20">
            <a:extLst>
              <a:ext uri="{FF2B5EF4-FFF2-40B4-BE49-F238E27FC236}">
                <a16:creationId xmlns:a16="http://schemas.microsoft.com/office/drawing/2014/main" id="{CE434B2E-197E-406D-FD09-37D9235E33CB}"/>
              </a:ext>
            </a:extLst>
          </p:cNvPr>
          <p:cNvSpPr/>
          <p:nvPr/>
        </p:nvSpPr>
        <p:spPr bwMode="auto">
          <a:xfrm>
            <a:off x="7494104" y="253864"/>
            <a:ext cx="4467425" cy="78862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
        <p:nvSpPr>
          <p:cNvPr id="35" name="TextBox 34">
            <a:extLst>
              <a:ext uri="{FF2B5EF4-FFF2-40B4-BE49-F238E27FC236}">
                <a16:creationId xmlns:a16="http://schemas.microsoft.com/office/drawing/2014/main" id="{26C93895-7906-B770-B6BD-414EC7F04928}"/>
              </a:ext>
            </a:extLst>
          </p:cNvPr>
          <p:cNvSpPr txBox="1"/>
          <p:nvPr/>
        </p:nvSpPr>
        <p:spPr>
          <a:xfrm>
            <a:off x="2701957" y="5971855"/>
            <a:ext cx="6788086" cy="830997"/>
          </a:xfrm>
          <a:prstGeom prst="rect">
            <a:avLst/>
          </a:prstGeom>
          <a:noFill/>
        </p:spPr>
        <p:txBody>
          <a:bodyPr wrap="square">
            <a:spAutoFit/>
          </a:bodyPr>
          <a:lstStyle/>
          <a:p>
            <a:pPr algn="ctr" defTabSz="914400" fontAlgn="base">
              <a:spcBef>
                <a:spcPct val="0"/>
              </a:spcBef>
              <a:spcAft>
                <a:spcPct val="0"/>
              </a:spcAft>
              <a:defRPr/>
            </a:pPr>
            <a:r>
              <a:rPr lang="en-US" sz="2400" dirty="0">
                <a:solidFill>
                  <a:srgbClr val="000000"/>
                </a:solidFill>
              </a:rPr>
              <a:t>no conflicting flows </a:t>
            </a:r>
            <a:r>
              <a:rPr lang="en-US" sz="2400" dirty="0">
                <a:solidFill>
                  <a:srgbClr val="000000"/>
                </a:solidFill>
                <a:sym typeface="Wingdings" panose="05000000000000000000" pitchFamily="2" charset="2"/>
              </a:rPr>
              <a:t> accept</a:t>
            </a:r>
          </a:p>
          <a:p>
            <a:pPr algn="ctr" defTabSz="914400" fontAlgn="base">
              <a:spcBef>
                <a:spcPct val="0"/>
              </a:spcBef>
              <a:spcAft>
                <a:spcPct val="0"/>
              </a:spcAft>
              <a:defRPr/>
            </a:pPr>
            <a:r>
              <a:rPr lang="en-US" sz="2400" dirty="0">
                <a:solidFill>
                  <a:srgbClr val="000000"/>
                </a:solidFill>
                <a:sym typeface="Wingdings" panose="05000000000000000000" pitchFamily="2" charset="2"/>
              </a:rPr>
              <a:t>even though lifetime appears to have “holes”</a:t>
            </a:r>
            <a:endParaRPr lang="en-CH" sz="2400" dirty="0">
              <a:solidFill>
                <a:srgbClr val="000000"/>
              </a:solidFill>
            </a:endParaRPr>
          </a:p>
        </p:txBody>
      </p:sp>
      <p:sp>
        <p:nvSpPr>
          <p:cNvPr id="2" name="Arrow: Down 1">
            <a:extLst>
              <a:ext uri="{FF2B5EF4-FFF2-40B4-BE49-F238E27FC236}">
                <a16:creationId xmlns:a16="http://schemas.microsoft.com/office/drawing/2014/main" id="{8334DF9D-BAB3-E426-3F38-2B44EB30C27E}"/>
              </a:ext>
            </a:extLst>
          </p:cNvPr>
          <p:cNvSpPr/>
          <p:nvPr/>
        </p:nvSpPr>
        <p:spPr bwMode="auto">
          <a:xfrm>
            <a:off x="2284812" y="2642307"/>
            <a:ext cx="216024" cy="2385231"/>
          </a:xfrm>
          <a:prstGeom prst="downArrow">
            <a:avLst>
              <a:gd name="adj1" fmla="val 50000"/>
              <a:gd name="adj2" fmla="val 50000"/>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4" name="Rectangle 3">
            <a:extLst>
              <a:ext uri="{FF2B5EF4-FFF2-40B4-BE49-F238E27FC236}">
                <a16:creationId xmlns:a16="http://schemas.microsoft.com/office/drawing/2014/main" id="{86A9E724-4E98-2D51-4B57-162AE18765DA}"/>
              </a:ext>
            </a:extLst>
          </p:cNvPr>
          <p:cNvSpPr/>
          <p:nvPr/>
        </p:nvSpPr>
        <p:spPr bwMode="auto">
          <a:xfrm>
            <a:off x="3033713" y="1500002"/>
            <a:ext cx="4536504" cy="424847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a:t>
            </a:r>
            <a:r>
              <a:rPr lang="en-GB" dirty="0">
                <a:solidFill>
                  <a:srgbClr val="000000"/>
                </a:solidFill>
                <a:latin typeface="Consolas" panose="020B0609020204030204" pitchFamily="49" charset="0"/>
                <a:cs typeface="Consolas" panose="020B0609020204030204" pitchFamily="49" charset="0"/>
              </a:rPr>
              <a:t> x = </a:t>
            </a:r>
            <a:r>
              <a:rPr lang="en-GB" b="1" dirty="0">
                <a:solidFill>
                  <a:srgbClr val="000000"/>
                </a:solidFill>
                <a:latin typeface="Consolas" panose="020B0609020204030204" pitchFamily="49" charset="0"/>
                <a:cs typeface="Consolas" panose="020B0609020204030204" pitchFamily="49" charset="0"/>
              </a:rPr>
              <a:t>Box::new</a:t>
            </a:r>
            <a:r>
              <a:rPr lang="en-GB" dirty="0">
                <a:solidFill>
                  <a:srgbClr val="000000"/>
                </a:solidFill>
                <a:latin typeface="Consolas" panose="020B0609020204030204" pitchFamily="49" charset="0"/>
                <a:cs typeface="Consolas" panose="020B0609020204030204" pitchFamily="49" charset="0"/>
              </a:rPr>
              <a:t>(42); </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r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x;</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rand() &gt; 0.5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*x = 84;</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println</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 r);</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println</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 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p:txBody>
      </p:sp>
      <p:sp>
        <p:nvSpPr>
          <p:cNvPr id="5" name="Isosceles Triangle 4">
            <a:extLst>
              <a:ext uri="{FF2B5EF4-FFF2-40B4-BE49-F238E27FC236}">
                <a16:creationId xmlns:a16="http://schemas.microsoft.com/office/drawing/2014/main" id="{03920136-E238-9139-3A51-44C1DDE35F43}"/>
              </a:ext>
            </a:extLst>
          </p:cNvPr>
          <p:cNvSpPr/>
          <p:nvPr/>
        </p:nvSpPr>
        <p:spPr bwMode="auto">
          <a:xfrm rot="5400000">
            <a:off x="2653958" y="1612714"/>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6" name="Arrow: Down 5">
            <a:extLst>
              <a:ext uri="{FF2B5EF4-FFF2-40B4-BE49-F238E27FC236}">
                <a16:creationId xmlns:a16="http://schemas.microsoft.com/office/drawing/2014/main" id="{885CE0EC-4D56-CC4A-F0D0-36A9BEC79F58}"/>
              </a:ext>
            </a:extLst>
          </p:cNvPr>
          <p:cNvSpPr/>
          <p:nvPr/>
        </p:nvSpPr>
        <p:spPr bwMode="auto">
          <a:xfrm>
            <a:off x="2609900" y="1860725"/>
            <a:ext cx="216024" cy="359360"/>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7" name="Isosceles Triangle 6">
            <a:extLst>
              <a:ext uri="{FF2B5EF4-FFF2-40B4-BE49-F238E27FC236}">
                <a16:creationId xmlns:a16="http://schemas.microsoft.com/office/drawing/2014/main" id="{C2092995-821D-8A1D-7044-0CF014BE38A4}"/>
              </a:ext>
            </a:extLst>
          </p:cNvPr>
          <p:cNvSpPr/>
          <p:nvPr/>
        </p:nvSpPr>
        <p:spPr bwMode="auto">
          <a:xfrm>
            <a:off x="2605783" y="2251644"/>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8" name="Isosceles Triangle 7">
            <a:extLst>
              <a:ext uri="{FF2B5EF4-FFF2-40B4-BE49-F238E27FC236}">
                <a16:creationId xmlns:a16="http://schemas.microsoft.com/office/drawing/2014/main" id="{15886597-6E36-0011-AC08-F014DCFB1219}"/>
              </a:ext>
            </a:extLst>
          </p:cNvPr>
          <p:cNvSpPr/>
          <p:nvPr/>
        </p:nvSpPr>
        <p:spPr bwMode="auto">
          <a:xfrm rot="5400000">
            <a:off x="5533426" y="2143205"/>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2" name="Arrow: Down 11">
            <a:extLst>
              <a:ext uri="{FF2B5EF4-FFF2-40B4-BE49-F238E27FC236}">
                <a16:creationId xmlns:a16="http://schemas.microsoft.com/office/drawing/2014/main" id="{5BB73091-DA96-D1B0-38B4-58E33E40BED0}"/>
              </a:ext>
            </a:extLst>
          </p:cNvPr>
          <p:cNvSpPr/>
          <p:nvPr/>
        </p:nvSpPr>
        <p:spPr bwMode="auto">
          <a:xfrm>
            <a:off x="5704342" y="2468523"/>
            <a:ext cx="216024" cy="2158662"/>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4" name="Arrow: Down 13">
            <a:extLst>
              <a:ext uri="{FF2B5EF4-FFF2-40B4-BE49-F238E27FC236}">
                <a16:creationId xmlns:a16="http://schemas.microsoft.com/office/drawing/2014/main" id="{DCE8B0B4-AE98-CA40-BCBF-0C4B7E491297}"/>
              </a:ext>
            </a:extLst>
          </p:cNvPr>
          <p:cNvSpPr/>
          <p:nvPr/>
        </p:nvSpPr>
        <p:spPr bwMode="auto">
          <a:xfrm>
            <a:off x="5373973" y="2468524"/>
            <a:ext cx="216024" cy="339697"/>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5" name="Isosceles Triangle 14">
            <a:extLst>
              <a:ext uri="{FF2B5EF4-FFF2-40B4-BE49-F238E27FC236}">
                <a16:creationId xmlns:a16="http://schemas.microsoft.com/office/drawing/2014/main" id="{B96FF1C3-3D3A-5409-656D-9369F47C02AF}"/>
              </a:ext>
            </a:extLst>
          </p:cNvPr>
          <p:cNvSpPr/>
          <p:nvPr/>
        </p:nvSpPr>
        <p:spPr bwMode="auto">
          <a:xfrm rot="10800000">
            <a:off x="2589390" y="3088397"/>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6" name="Isosceles Triangle 15">
            <a:extLst>
              <a:ext uri="{FF2B5EF4-FFF2-40B4-BE49-F238E27FC236}">
                <a16:creationId xmlns:a16="http://schemas.microsoft.com/office/drawing/2014/main" id="{91C03DCA-1E8E-C3A1-3D5C-533833ABD4FA}"/>
              </a:ext>
            </a:extLst>
          </p:cNvPr>
          <p:cNvSpPr/>
          <p:nvPr/>
        </p:nvSpPr>
        <p:spPr bwMode="auto">
          <a:xfrm rot="10800000">
            <a:off x="2277629" y="5027539"/>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7" name="Arrow: Down 16">
            <a:extLst>
              <a:ext uri="{FF2B5EF4-FFF2-40B4-BE49-F238E27FC236}">
                <a16:creationId xmlns:a16="http://schemas.microsoft.com/office/drawing/2014/main" id="{8C67BEC4-DB8E-4A9C-C16B-1AF53DAACDDF}"/>
              </a:ext>
            </a:extLst>
          </p:cNvPr>
          <p:cNvSpPr/>
          <p:nvPr/>
        </p:nvSpPr>
        <p:spPr bwMode="auto">
          <a:xfrm>
            <a:off x="2589389" y="3355442"/>
            <a:ext cx="216024" cy="304800"/>
          </a:xfrm>
          <a:prstGeom prst="downArrow">
            <a:avLst>
              <a:gd name="adj1" fmla="val 50000"/>
              <a:gd name="adj2" fmla="val 50000"/>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20" name="Arrow: Down 19">
            <a:extLst>
              <a:ext uri="{FF2B5EF4-FFF2-40B4-BE49-F238E27FC236}">
                <a16:creationId xmlns:a16="http://schemas.microsoft.com/office/drawing/2014/main" id="{5441D2CA-FA74-031A-FA36-98EF18436617}"/>
              </a:ext>
            </a:extLst>
          </p:cNvPr>
          <p:cNvSpPr/>
          <p:nvPr/>
        </p:nvSpPr>
        <p:spPr bwMode="auto">
          <a:xfrm>
            <a:off x="2281176" y="5325608"/>
            <a:ext cx="216024" cy="216879"/>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2" name="Isosceles Triangle 31">
            <a:extLst>
              <a:ext uri="{FF2B5EF4-FFF2-40B4-BE49-F238E27FC236}">
                <a16:creationId xmlns:a16="http://schemas.microsoft.com/office/drawing/2014/main" id="{A2F8B228-E360-3AD5-1FBB-709ECDC72FED}"/>
              </a:ext>
            </a:extLst>
          </p:cNvPr>
          <p:cNvSpPr/>
          <p:nvPr/>
        </p:nvSpPr>
        <p:spPr bwMode="auto">
          <a:xfrm rot="16200000">
            <a:off x="2385642" y="5676039"/>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36" name="Arrow: Down 35">
            <a:extLst>
              <a:ext uri="{FF2B5EF4-FFF2-40B4-BE49-F238E27FC236}">
                <a16:creationId xmlns:a16="http://schemas.microsoft.com/office/drawing/2014/main" id="{E5F276E4-B9F2-6314-D3AF-0B93ED667A7E}"/>
              </a:ext>
            </a:extLst>
          </p:cNvPr>
          <p:cNvSpPr/>
          <p:nvPr/>
        </p:nvSpPr>
        <p:spPr bwMode="auto">
          <a:xfrm>
            <a:off x="2583747" y="3773482"/>
            <a:ext cx="216024" cy="1769005"/>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7" name="Rectangle 36">
            <a:extLst>
              <a:ext uri="{FF2B5EF4-FFF2-40B4-BE49-F238E27FC236}">
                <a16:creationId xmlns:a16="http://schemas.microsoft.com/office/drawing/2014/main" id="{D665EBBD-9E33-7A6E-B6EA-5DBFAE8679F9}"/>
              </a:ext>
            </a:extLst>
          </p:cNvPr>
          <p:cNvSpPr/>
          <p:nvPr/>
        </p:nvSpPr>
        <p:spPr bwMode="auto">
          <a:xfrm>
            <a:off x="2907576" y="2040405"/>
            <a:ext cx="5490733" cy="921034"/>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‘a</a:t>
            </a:r>
          </a:p>
        </p:txBody>
      </p:sp>
      <p:sp>
        <p:nvSpPr>
          <p:cNvPr id="38" name="Arrow: Down 37">
            <a:extLst>
              <a:ext uri="{FF2B5EF4-FFF2-40B4-BE49-F238E27FC236}">
                <a16:creationId xmlns:a16="http://schemas.microsoft.com/office/drawing/2014/main" id="{FC21A0B9-B8DC-7B74-FE89-6CAB6978819A}"/>
              </a:ext>
            </a:extLst>
          </p:cNvPr>
          <p:cNvSpPr/>
          <p:nvPr/>
        </p:nvSpPr>
        <p:spPr bwMode="auto">
          <a:xfrm>
            <a:off x="2592706" y="2517415"/>
            <a:ext cx="216024" cy="496989"/>
          </a:xfrm>
          <a:prstGeom prst="downArrow">
            <a:avLst>
              <a:gd name="adj1" fmla="val 50000"/>
              <a:gd name="adj2" fmla="val 50000"/>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39" name="Rectangle 38">
            <a:extLst>
              <a:ext uri="{FF2B5EF4-FFF2-40B4-BE49-F238E27FC236}">
                <a16:creationId xmlns:a16="http://schemas.microsoft.com/office/drawing/2014/main" id="{8DC8E74E-0323-2C84-2FC5-2D2A1C58B498}"/>
              </a:ext>
            </a:extLst>
          </p:cNvPr>
          <p:cNvSpPr/>
          <p:nvPr/>
        </p:nvSpPr>
        <p:spPr bwMode="auto">
          <a:xfrm>
            <a:off x="2870410" y="4334154"/>
            <a:ext cx="5490733" cy="601112"/>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‘a</a:t>
            </a:r>
          </a:p>
        </p:txBody>
      </p:sp>
      <p:sp>
        <p:nvSpPr>
          <p:cNvPr id="40" name="Isosceles Triangle 39">
            <a:extLst>
              <a:ext uri="{FF2B5EF4-FFF2-40B4-BE49-F238E27FC236}">
                <a16:creationId xmlns:a16="http://schemas.microsoft.com/office/drawing/2014/main" id="{B0881D92-9DA4-3329-5594-DA76FFD3B409}"/>
              </a:ext>
            </a:extLst>
          </p:cNvPr>
          <p:cNvSpPr/>
          <p:nvPr/>
        </p:nvSpPr>
        <p:spPr bwMode="auto">
          <a:xfrm rot="16200000">
            <a:off x="5704770" y="4809645"/>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41" name="Isosceles Triangle 40">
            <a:extLst>
              <a:ext uri="{FF2B5EF4-FFF2-40B4-BE49-F238E27FC236}">
                <a16:creationId xmlns:a16="http://schemas.microsoft.com/office/drawing/2014/main" id="{D76A64C5-E39C-95DE-7387-EC56B115005C}"/>
              </a:ext>
            </a:extLst>
          </p:cNvPr>
          <p:cNvSpPr/>
          <p:nvPr/>
        </p:nvSpPr>
        <p:spPr bwMode="auto">
          <a:xfrm rot="16200000">
            <a:off x="5379194" y="2850280"/>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42" name="TextBox 41">
            <a:extLst>
              <a:ext uri="{FF2B5EF4-FFF2-40B4-BE49-F238E27FC236}">
                <a16:creationId xmlns:a16="http://schemas.microsoft.com/office/drawing/2014/main" id="{70CBAFE5-AD67-D90F-B2AE-FC6F9AE842E8}"/>
              </a:ext>
            </a:extLst>
          </p:cNvPr>
          <p:cNvSpPr txBox="1"/>
          <p:nvPr/>
        </p:nvSpPr>
        <p:spPr>
          <a:xfrm>
            <a:off x="7804159" y="3105229"/>
            <a:ext cx="3320199" cy="646331"/>
          </a:xfrm>
          <a:prstGeom prst="rect">
            <a:avLst/>
          </a:prstGeom>
          <a:noFill/>
        </p:spPr>
        <p:txBody>
          <a:bodyPr wrap="square">
            <a:spAutoFit/>
          </a:bodyPr>
          <a:lstStyle/>
          <a:p>
            <a:pPr defTabSz="914400" fontAlgn="base">
              <a:spcBef>
                <a:spcPct val="0"/>
              </a:spcBef>
              <a:spcAft>
                <a:spcPct val="0"/>
              </a:spcAft>
              <a:defRPr/>
            </a:pPr>
            <a:r>
              <a:rPr lang="en-US" dirty="0">
                <a:solidFill>
                  <a:srgbClr val="000000"/>
                </a:solidFill>
              </a:rPr>
              <a:t>r is not needed in this branch </a:t>
            </a:r>
          </a:p>
          <a:p>
            <a:pPr defTabSz="914400" fontAlgn="base">
              <a:spcBef>
                <a:spcPct val="0"/>
              </a:spcBef>
              <a:spcAft>
                <a:spcPct val="0"/>
              </a:spcAft>
              <a:defRPr/>
            </a:pPr>
            <a:r>
              <a:rPr lang="en-US" dirty="0">
                <a:solidFill>
                  <a:srgbClr val="000000"/>
                </a:solidFill>
                <a:sym typeface="Wingdings" panose="05000000000000000000" pitchFamily="2" charset="2"/>
              </a:rPr>
              <a:t> expire and unblock x</a:t>
            </a:r>
            <a:endParaRPr lang="en-CH" dirty="0">
              <a:solidFill>
                <a:srgbClr val="000000"/>
              </a:solidFill>
            </a:endParaRPr>
          </a:p>
        </p:txBody>
      </p:sp>
      <p:sp>
        <p:nvSpPr>
          <p:cNvPr id="43" name="TextBox 42">
            <a:extLst>
              <a:ext uri="{FF2B5EF4-FFF2-40B4-BE49-F238E27FC236}">
                <a16:creationId xmlns:a16="http://schemas.microsoft.com/office/drawing/2014/main" id="{DAEED4D6-C2BE-E900-DE51-6081E2276A33}"/>
              </a:ext>
            </a:extLst>
          </p:cNvPr>
          <p:cNvSpPr txBox="1"/>
          <p:nvPr/>
        </p:nvSpPr>
        <p:spPr>
          <a:xfrm>
            <a:off x="8487280" y="4334170"/>
            <a:ext cx="2758324" cy="646331"/>
          </a:xfrm>
          <a:prstGeom prst="rect">
            <a:avLst/>
          </a:prstGeom>
          <a:noFill/>
        </p:spPr>
        <p:txBody>
          <a:bodyPr wrap="square">
            <a:spAutoFit/>
          </a:bodyPr>
          <a:lstStyle/>
          <a:p>
            <a:pPr defTabSz="914400" fontAlgn="base">
              <a:spcBef>
                <a:spcPct val="0"/>
              </a:spcBef>
              <a:spcAft>
                <a:spcPct val="0"/>
              </a:spcAft>
              <a:defRPr/>
            </a:pPr>
            <a:r>
              <a:rPr lang="en-US" dirty="0">
                <a:solidFill>
                  <a:srgbClr val="000000"/>
                </a:solidFill>
              </a:rPr>
              <a:t>r is needed in this branch </a:t>
            </a:r>
          </a:p>
          <a:p>
            <a:pPr defTabSz="914400" fontAlgn="base">
              <a:spcBef>
                <a:spcPct val="0"/>
              </a:spcBef>
              <a:spcAft>
                <a:spcPct val="0"/>
              </a:spcAft>
              <a:defRPr/>
            </a:pPr>
            <a:r>
              <a:rPr lang="en-US" dirty="0">
                <a:solidFill>
                  <a:srgbClr val="000000"/>
                </a:solidFill>
                <a:sym typeface="Wingdings" panose="05000000000000000000" pitchFamily="2" charset="2"/>
              </a:rPr>
              <a:t> x still blocked</a:t>
            </a:r>
            <a:endParaRPr lang="en-CH" dirty="0">
              <a:solidFill>
                <a:srgbClr val="000000"/>
              </a:solidFill>
            </a:endParaRPr>
          </a:p>
        </p:txBody>
      </p:sp>
    </p:spTree>
    <p:extLst>
      <p:ext uri="{BB962C8B-B14F-4D97-AF65-F5344CB8AC3E}">
        <p14:creationId xmlns:p14="http://schemas.microsoft.com/office/powerpoint/2010/main" val="121263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4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 grpId="0" animBg="1"/>
      <p:bldP spid="5" grpId="0" animBg="1"/>
      <p:bldP spid="6" grpId="0" animBg="1"/>
      <p:bldP spid="7" grpId="0" animBg="1"/>
      <p:bldP spid="8" grpId="0" animBg="1"/>
      <p:bldP spid="12" grpId="0" animBg="1"/>
      <p:bldP spid="14" grpId="0" animBg="1"/>
      <p:bldP spid="15" grpId="0" animBg="1"/>
      <p:bldP spid="16" grpId="0" animBg="1"/>
      <p:bldP spid="17" grpId="0" animBg="1"/>
      <p:bldP spid="20" grpId="0" animBg="1"/>
      <p:bldP spid="32" grpId="0" animBg="1"/>
      <p:bldP spid="36" grpId="0" animBg="1"/>
      <p:bldP spid="37" grpId="0" animBg="1"/>
      <p:bldP spid="38" grpId="0" animBg="1"/>
      <p:bldP spid="39" grpId="0" animBg="1"/>
      <p:bldP spid="40" grpId="0" animBg="1"/>
      <p:bldP spid="41" grpId="0" animBg="1"/>
    </p:bldLst>
  </p:timing>
</p:sld>
</file>

<file path=ppt/slides/slide7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E9EAC929-87B5-119C-4B6D-B7FE6CC90C1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8CE100C-7992-E57B-E2BB-94FC2F19623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5F60CBE-EA67-19B0-8EB0-5C7DEB4EE87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FB3DC76C-8528-5A95-82A2-0D2607C5C60D}"/>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63504FF8-3808-42DF-45C4-FD695F111CE3}"/>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Example IV</a:t>
            </a:r>
          </a:p>
        </p:txBody>
      </p:sp>
      <p:sp>
        <p:nvSpPr>
          <p:cNvPr id="21" name="Rectangle 20">
            <a:extLst>
              <a:ext uri="{FF2B5EF4-FFF2-40B4-BE49-F238E27FC236}">
                <a16:creationId xmlns:a16="http://schemas.microsoft.com/office/drawing/2014/main" id="{012487AA-1745-B64F-4763-44219E2C9B58}"/>
              </a:ext>
            </a:extLst>
          </p:cNvPr>
          <p:cNvSpPr/>
          <p:nvPr/>
        </p:nvSpPr>
        <p:spPr bwMode="auto">
          <a:xfrm>
            <a:off x="7494104" y="253864"/>
            <a:ext cx="4467425" cy="78862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
        <p:nvSpPr>
          <p:cNvPr id="4" name="Rectangle 3">
            <a:extLst>
              <a:ext uri="{FF2B5EF4-FFF2-40B4-BE49-F238E27FC236}">
                <a16:creationId xmlns:a16="http://schemas.microsoft.com/office/drawing/2014/main" id="{02DBEC8B-33DA-C90C-B3C0-CE0F70EC0852}"/>
              </a:ext>
            </a:extLst>
          </p:cNvPr>
          <p:cNvSpPr/>
          <p:nvPr/>
        </p:nvSpPr>
        <p:spPr bwMode="auto">
          <a:xfrm>
            <a:off x="3033713" y="1500002"/>
            <a:ext cx="4536504" cy="424847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a:t>
            </a:r>
            <a:r>
              <a:rPr lang="en-GB" dirty="0">
                <a:solidFill>
                  <a:srgbClr val="000000"/>
                </a:solidFill>
                <a:latin typeface="Consolas" panose="020B0609020204030204" pitchFamily="49" charset="0"/>
                <a:cs typeface="Consolas" panose="020B0609020204030204" pitchFamily="49" charset="0"/>
              </a:rPr>
              <a:t> x = </a:t>
            </a:r>
            <a:r>
              <a:rPr lang="en-GB" b="1" dirty="0">
                <a:solidFill>
                  <a:srgbClr val="000000"/>
                </a:solidFill>
                <a:latin typeface="Consolas" panose="020B0609020204030204" pitchFamily="49" charset="0"/>
                <a:cs typeface="Consolas" panose="020B0609020204030204" pitchFamily="49" charset="0"/>
              </a:rPr>
              <a:t>Box::new</a:t>
            </a:r>
            <a:r>
              <a:rPr lang="en-GB" dirty="0">
                <a:solidFill>
                  <a:srgbClr val="000000"/>
                </a:solidFill>
                <a:latin typeface="Consolas" panose="020B0609020204030204" pitchFamily="49" charset="0"/>
                <a:cs typeface="Consolas" panose="020B0609020204030204" pitchFamily="49" charset="0"/>
              </a:rPr>
              <a:t>(42); </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r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x;</a:t>
            </a:r>
          </a:p>
          <a:p>
            <a:pPr defTabSz="914400" fontAlgn="base">
              <a:spcBef>
                <a:spcPct val="0"/>
              </a:spcBef>
              <a:spcAft>
                <a:spcPct val="0"/>
              </a:spcAft>
              <a:defRPr/>
            </a:pPr>
            <a:endParaRPr lang="en-GB" b="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rand() &gt; 0.5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*x = 84;</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else</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println</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 r);</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println</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 </a:t>
            </a:r>
            <a:r>
              <a:rPr lang="en-GB" dirty="0">
                <a:solidFill>
                  <a:schemeClr val="bg1"/>
                </a:solidFill>
                <a:highlight>
                  <a:srgbClr val="FC575E"/>
                </a:highlight>
                <a:latin typeface="Consolas" panose="020B0609020204030204" pitchFamily="49" charset="0"/>
                <a:cs typeface="Consolas" panose="020B0609020204030204" pitchFamily="49" charset="0"/>
              </a:rPr>
              <a:t>r</a:t>
            </a:r>
            <a:r>
              <a:rPr lang="en-GB" dirty="0">
                <a:solidFill>
                  <a:srgbClr val="000000"/>
                </a:solidFill>
                <a:latin typeface="Consolas" panose="020B0609020204030204" pitchFamily="49" charset="0"/>
                <a:cs typeface="Consolas" panose="020B0609020204030204" pitchFamily="49" charset="0"/>
              </a:rPr>
              <a:t>);</a:t>
            </a:r>
          </a:p>
        </p:txBody>
      </p:sp>
      <p:sp>
        <p:nvSpPr>
          <p:cNvPr id="45" name="Rectangle 44">
            <a:extLst>
              <a:ext uri="{FF2B5EF4-FFF2-40B4-BE49-F238E27FC236}">
                <a16:creationId xmlns:a16="http://schemas.microsoft.com/office/drawing/2014/main" id="{206AB299-4325-01FC-7950-BA06261A850A}"/>
              </a:ext>
            </a:extLst>
          </p:cNvPr>
          <p:cNvSpPr/>
          <p:nvPr/>
        </p:nvSpPr>
        <p:spPr bwMode="auto">
          <a:xfrm>
            <a:off x="2883864" y="2010581"/>
            <a:ext cx="5807906" cy="3636062"/>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‘a</a:t>
            </a:r>
          </a:p>
        </p:txBody>
      </p:sp>
      <p:sp>
        <p:nvSpPr>
          <p:cNvPr id="46" name="Isosceles Triangle 45">
            <a:extLst>
              <a:ext uri="{FF2B5EF4-FFF2-40B4-BE49-F238E27FC236}">
                <a16:creationId xmlns:a16="http://schemas.microsoft.com/office/drawing/2014/main" id="{2059692F-A066-0121-B7D2-0A4BA9D3623E}"/>
              </a:ext>
            </a:extLst>
          </p:cNvPr>
          <p:cNvSpPr/>
          <p:nvPr/>
        </p:nvSpPr>
        <p:spPr bwMode="auto">
          <a:xfrm rot="5400000">
            <a:off x="2630246" y="158289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47" name="Arrow: Down 46">
            <a:extLst>
              <a:ext uri="{FF2B5EF4-FFF2-40B4-BE49-F238E27FC236}">
                <a16:creationId xmlns:a16="http://schemas.microsoft.com/office/drawing/2014/main" id="{2016E4F8-91BC-56D0-4B25-B36EB4C2D30B}"/>
              </a:ext>
            </a:extLst>
          </p:cNvPr>
          <p:cNvSpPr/>
          <p:nvPr/>
        </p:nvSpPr>
        <p:spPr bwMode="auto">
          <a:xfrm>
            <a:off x="2586188" y="1830902"/>
            <a:ext cx="216024" cy="359360"/>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48" name="Isosceles Triangle 47">
            <a:extLst>
              <a:ext uri="{FF2B5EF4-FFF2-40B4-BE49-F238E27FC236}">
                <a16:creationId xmlns:a16="http://schemas.microsoft.com/office/drawing/2014/main" id="{D6C19AC3-B03B-5DB7-FB34-68BCE5A4AC75}"/>
              </a:ext>
            </a:extLst>
          </p:cNvPr>
          <p:cNvSpPr/>
          <p:nvPr/>
        </p:nvSpPr>
        <p:spPr bwMode="auto">
          <a:xfrm>
            <a:off x="2582071" y="2221821"/>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49" name="Isosceles Triangle 48">
            <a:extLst>
              <a:ext uri="{FF2B5EF4-FFF2-40B4-BE49-F238E27FC236}">
                <a16:creationId xmlns:a16="http://schemas.microsoft.com/office/drawing/2014/main" id="{699FE6D6-3271-4F2F-4ACD-04C04C53FDB3}"/>
              </a:ext>
            </a:extLst>
          </p:cNvPr>
          <p:cNvSpPr/>
          <p:nvPr/>
        </p:nvSpPr>
        <p:spPr bwMode="auto">
          <a:xfrm rot="5400000">
            <a:off x="5847297" y="2113382"/>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50" name="Arrow: Down 49">
            <a:extLst>
              <a:ext uri="{FF2B5EF4-FFF2-40B4-BE49-F238E27FC236}">
                <a16:creationId xmlns:a16="http://schemas.microsoft.com/office/drawing/2014/main" id="{8793ED99-3464-FE0A-5402-5E8AC587ED19}"/>
              </a:ext>
            </a:extLst>
          </p:cNvPr>
          <p:cNvSpPr/>
          <p:nvPr/>
        </p:nvSpPr>
        <p:spPr bwMode="auto">
          <a:xfrm>
            <a:off x="5998333" y="2622308"/>
            <a:ext cx="216024" cy="1975054"/>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52" name="Arrow: Down 51">
            <a:extLst>
              <a:ext uri="{FF2B5EF4-FFF2-40B4-BE49-F238E27FC236}">
                <a16:creationId xmlns:a16="http://schemas.microsoft.com/office/drawing/2014/main" id="{493E3A90-F67B-2BD8-F398-D8FA30219B66}"/>
              </a:ext>
            </a:extLst>
          </p:cNvPr>
          <p:cNvSpPr/>
          <p:nvPr/>
        </p:nvSpPr>
        <p:spPr bwMode="auto">
          <a:xfrm>
            <a:off x="2565677" y="2514926"/>
            <a:ext cx="216024" cy="216879"/>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53" name="Isosceles Triangle 52">
            <a:extLst>
              <a:ext uri="{FF2B5EF4-FFF2-40B4-BE49-F238E27FC236}">
                <a16:creationId xmlns:a16="http://schemas.microsoft.com/office/drawing/2014/main" id="{EAE65EC6-0D33-43C3-BCDF-4709F2D07578}"/>
              </a:ext>
            </a:extLst>
          </p:cNvPr>
          <p:cNvSpPr/>
          <p:nvPr/>
        </p:nvSpPr>
        <p:spPr bwMode="auto">
          <a:xfrm rot="16200000">
            <a:off x="2397505" y="6006255"/>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54" name="Arrow: Down 53">
            <a:extLst>
              <a:ext uri="{FF2B5EF4-FFF2-40B4-BE49-F238E27FC236}">
                <a16:creationId xmlns:a16="http://schemas.microsoft.com/office/drawing/2014/main" id="{1630C48A-5B51-B95D-052A-94C67AD57F4D}"/>
              </a:ext>
            </a:extLst>
          </p:cNvPr>
          <p:cNvSpPr/>
          <p:nvPr/>
        </p:nvSpPr>
        <p:spPr bwMode="auto">
          <a:xfrm>
            <a:off x="5997346" y="4710538"/>
            <a:ext cx="216024" cy="700343"/>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55" name="Isosceles Triangle 54">
            <a:extLst>
              <a:ext uri="{FF2B5EF4-FFF2-40B4-BE49-F238E27FC236}">
                <a16:creationId xmlns:a16="http://schemas.microsoft.com/office/drawing/2014/main" id="{16AF3AB1-E497-1764-DCD2-2EEA1FFAA8A4}"/>
              </a:ext>
            </a:extLst>
          </p:cNvPr>
          <p:cNvSpPr/>
          <p:nvPr/>
        </p:nvSpPr>
        <p:spPr bwMode="auto">
          <a:xfrm rot="16200000">
            <a:off x="5747901" y="5574208"/>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56" name="Isosceles Triangle 55">
            <a:extLst>
              <a:ext uri="{FF2B5EF4-FFF2-40B4-BE49-F238E27FC236}">
                <a16:creationId xmlns:a16="http://schemas.microsoft.com/office/drawing/2014/main" id="{711FF200-C001-4627-BB4C-A335FC1ED356}"/>
              </a:ext>
            </a:extLst>
          </p:cNvPr>
          <p:cNvSpPr/>
          <p:nvPr/>
        </p:nvSpPr>
        <p:spPr bwMode="auto">
          <a:xfrm rot="10800000">
            <a:off x="2397933" y="5713578"/>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57" name="Arrow: Down 56">
            <a:extLst>
              <a:ext uri="{FF2B5EF4-FFF2-40B4-BE49-F238E27FC236}">
                <a16:creationId xmlns:a16="http://schemas.microsoft.com/office/drawing/2014/main" id="{DBFD55FB-3EE4-3FC8-1705-26FDE2040A17}"/>
              </a:ext>
            </a:extLst>
          </p:cNvPr>
          <p:cNvSpPr/>
          <p:nvPr/>
        </p:nvSpPr>
        <p:spPr bwMode="auto">
          <a:xfrm>
            <a:off x="2582071" y="2808030"/>
            <a:ext cx="216024" cy="715011"/>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58" name="Arrow: Down 57">
            <a:extLst>
              <a:ext uri="{FF2B5EF4-FFF2-40B4-BE49-F238E27FC236}">
                <a16:creationId xmlns:a16="http://schemas.microsoft.com/office/drawing/2014/main" id="{589C2F75-F8A3-351B-6943-8E58A5ED7462}"/>
              </a:ext>
            </a:extLst>
          </p:cNvPr>
          <p:cNvSpPr/>
          <p:nvPr/>
        </p:nvSpPr>
        <p:spPr bwMode="auto">
          <a:xfrm>
            <a:off x="2277089" y="2808030"/>
            <a:ext cx="216024" cy="2753096"/>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59" name="Arrow: Down 58">
            <a:extLst>
              <a:ext uri="{FF2B5EF4-FFF2-40B4-BE49-F238E27FC236}">
                <a16:creationId xmlns:a16="http://schemas.microsoft.com/office/drawing/2014/main" id="{63E87A1D-377C-DC11-2D4B-26A29CEF258B}"/>
              </a:ext>
            </a:extLst>
          </p:cNvPr>
          <p:cNvSpPr/>
          <p:nvPr/>
        </p:nvSpPr>
        <p:spPr bwMode="auto">
          <a:xfrm>
            <a:off x="2582071" y="3710684"/>
            <a:ext cx="216024" cy="1850442"/>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60" name="Arrow: Down 59">
            <a:extLst>
              <a:ext uri="{FF2B5EF4-FFF2-40B4-BE49-F238E27FC236}">
                <a16:creationId xmlns:a16="http://schemas.microsoft.com/office/drawing/2014/main" id="{B7471B5E-4043-9E0D-A6F6-29C24076D774}"/>
              </a:ext>
            </a:extLst>
          </p:cNvPr>
          <p:cNvSpPr/>
          <p:nvPr/>
        </p:nvSpPr>
        <p:spPr bwMode="auto">
          <a:xfrm>
            <a:off x="5667964" y="2622308"/>
            <a:ext cx="216024" cy="2788573"/>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61" name="TextBox 60">
            <a:extLst>
              <a:ext uri="{FF2B5EF4-FFF2-40B4-BE49-F238E27FC236}">
                <a16:creationId xmlns:a16="http://schemas.microsoft.com/office/drawing/2014/main" id="{0966CCB6-E813-1BF3-F30C-5E059210A9C9}"/>
              </a:ext>
            </a:extLst>
          </p:cNvPr>
          <p:cNvSpPr txBox="1"/>
          <p:nvPr/>
        </p:nvSpPr>
        <p:spPr>
          <a:xfrm>
            <a:off x="8911921" y="3369646"/>
            <a:ext cx="3049608" cy="400110"/>
          </a:xfrm>
          <a:prstGeom prst="rect">
            <a:avLst/>
          </a:prstGeom>
          <a:noFill/>
        </p:spPr>
        <p:txBody>
          <a:bodyPr wrap="square">
            <a:spAutoFit/>
          </a:bodyPr>
          <a:lstStyle/>
          <a:p>
            <a:pPr algn="ctr" defTabSz="914400" fontAlgn="base">
              <a:spcBef>
                <a:spcPct val="0"/>
              </a:spcBef>
              <a:spcAft>
                <a:spcPct val="0"/>
              </a:spcAft>
              <a:defRPr/>
            </a:pPr>
            <a:r>
              <a:rPr lang="en-US" sz="2000" dirty="0">
                <a:solidFill>
                  <a:srgbClr val="000000"/>
                </a:solidFill>
              </a:rPr>
              <a:t>conflicting flows </a:t>
            </a:r>
            <a:r>
              <a:rPr lang="en-US" sz="2000" dirty="0">
                <a:solidFill>
                  <a:srgbClr val="000000"/>
                </a:solidFill>
                <a:sym typeface="Wingdings" panose="05000000000000000000" pitchFamily="2" charset="2"/>
              </a:rPr>
              <a:t> reject</a:t>
            </a:r>
            <a:endParaRPr lang="en-CH" sz="2000" dirty="0">
              <a:solidFill>
                <a:srgbClr val="000000"/>
              </a:solidFill>
            </a:endParaRPr>
          </a:p>
        </p:txBody>
      </p:sp>
      <p:sp>
        <p:nvSpPr>
          <p:cNvPr id="63" name="TextBox 62">
            <a:extLst>
              <a:ext uri="{FF2B5EF4-FFF2-40B4-BE49-F238E27FC236}">
                <a16:creationId xmlns:a16="http://schemas.microsoft.com/office/drawing/2014/main" id="{9B91EE6B-6F02-3560-8A1A-D7A6E2416859}"/>
              </a:ext>
            </a:extLst>
          </p:cNvPr>
          <p:cNvSpPr txBox="1"/>
          <p:nvPr/>
        </p:nvSpPr>
        <p:spPr>
          <a:xfrm>
            <a:off x="8911921" y="1500002"/>
            <a:ext cx="3204031" cy="707886"/>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ea typeface="+mn-ea"/>
                <a:cs typeface="+mn-cs"/>
              </a:rPr>
              <a:t>What happens if we replace x by </a:t>
            </a:r>
            <a:r>
              <a:rPr kumimoji="0" lang="en-US" sz="2000" b="0" i="0" u="none" strike="noStrike" kern="1200" cap="none" spc="0" normalizeH="0" baseline="0" noProof="0" dirty="0">
                <a:ln>
                  <a:noFill/>
                </a:ln>
                <a:solidFill>
                  <a:srgbClr val="000000"/>
                </a:solidFill>
                <a:effectLst/>
                <a:highlight>
                  <a:srgbClr val="FC575E"/>
                </a:highlight>
                <a:uLnTx/>
                <a:uFillTx/>
                <a:ea typeface="+mn-ea"/>
                <a:cs typeface="+mn-cs"/>
              </a:rPr>
              <a:t>r</a:t>
            </a:r>
            <a:r>
              <a:rPr kumimoji="0" lang="en-US" sz="2000" b="0" i="0" u="none" strike="noStrike" kern="1200" cap="none" spc="0" normalizeH="0" baseline="0" noProof="0" dirty="0">
                <a:ln>
                  <a:noFill/>
                </a:ln>
                <a:solidFill>
                  <a:srgbClr val="000000"/>
                </a:solidFill>
                <a:effectLst/>
                <a:uLnTx/>
                <a:uFillTx/>
                <a:ea typeface="+mn-ea"/>
                <a:cs typeface="+mn-cs"/>
              </a:rPr>
              <a:t> in the last line?</a:t>
            </a:r>
          </a:p>
        </p:txBody>
      </p:sp>
    </p:spTree>
    <p:extLst>
      <p:ext uri="{BB962C8B-B14F-4D97-AF65-F5344CB8AC3E}">
        <p14:creationId xmlns:p14="http://schemas.microsoft.com/office/powerpoint/2010/main" val="316896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45" grpId="0" animBg="1"/>
      <p:bldP spid="46" grpId="0" animBg="1"/>
      <p:bldP spid="47" grpId="0" animBg="1"/>
      <p:bldP spid="48" grpId="0" animBg="1"/>
      <p:bldP spid="49" grpId="0" animBg="1"/>
      <p:bldP spid="50" grpId="0" animBg="1"/>
      <p:bldP spid="53" grpId="0" animBg="1"/>
      <p:bldP spid="54" grpId="0" animBg="1"/>
      <p:bldP spid="55" grpId="0" animBg="1"/>
      <p:bldP spid="56" grpId="0" animBg="1"/>
      <p:bldP spid="57" grpId="0" animBg="1"/>
      <p:bldP spid="58" grpId="0" animBg="1"/>
      <p:bldP spid="59" grpId="0" animBg="1"/>
      <p:bldP spid="60" grpId="0" animBg="1"/>
    </p:bldLst>
  </p:timing>
</p:sld>
</file>

<file path=ppt/slides/slide7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Example V</a:t>
            </a:r>
          </a:p>
        </p:txBody>
      </p:sp>
      <p:sp>
        <p:nvSpPr>
          <p:cNvPr id="21" name="Rectangle 20">
            <a:extLst>
              <a:ext uri="{FF2B5EF4-FFF2-40B4-BE49-F238E27FC236}">
                <a16:creationId xmlns:a16="http://schemas.microsoft.com/office/drawing/2014/main" id="{2F846C06-A26A-F0C8-8B4B-C14F6F42AA0F}"/>
              </a:ext>
            </a:extLst>
          </p:cNvPr>
          <p:cNvSpPr/>
          <p:nvPr/>
        </p:nvSpPr>
        <p:spPr bwMode="auto">
          <a:xfrm>
            <a:off x="7494104" y="253864"/>
            <a:ext cx="4467425" cy="78862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GB" altLang="en-CH" sz="2000" b="1" dirty="0">
                <a:solidFill>
                  <a:srgbClr val="000000"/>
                </a:solidFill>
                <a:cs typeface="Courier New" panose="02070309020205020404" pitchFamily="49" charset="0"/>
              </a:rPr>
              <a:t>Lifetime constraint:</a:t>
            </a:r>
            <a:r>
              <a:rPr lang="en-GB" altLang="en-CH" sz="2000" dirty="0">
                <a:solidFill>
                  <a:srgbClr val="000000"/>
                </a:solidFill>
                <a:cs typeface="Courier New" panose="02070309020205020404" pitchFamily="49" charset="0"/>
              </a:rPr>
              <a:t> a variable’s lifetime must contain the lifetime of its borrows.</a:t>
            </a:r>
          </a:p>
        </p:txBody>
      </p:sp>
      <p:sp>
        <p:nvSpPr>
          <p:cNvPr id="2" name="Rectangle 1">
            <a:extLst>
              <a:ext uri="{FF2B5EF4-FFF2-40B4-BE49-F238E27FC236}">
                <a16:creationId xmlns:a16="http://schemas.microsoft.com/office/drawing/2014/main" id="{1182E297-869C-9712-C9DA-2367BAB453B3}"/>
              </a:ext>
            </a:extLst>
          </p:cNvPr>
          <p:cNvSpPr/>
          <p:nvPr/>
        </p:nvSpPr>
        <p:spPr bwMode="auto">
          <a:xfrm>
            <a:off x="4187788" y="1753446"/>
            <a:ext cx="4536504" cy="424847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a:t>
            </a:r>
            <a:r>
              <a:rPr lang="en-GB" dirty="0">
                <a:solidFill>
                  <a:srgbClr val="000000"/>
                </a:solidFill>
                <a:latin typeface="Consolas" panose="020B0609020204030204" pitchFamily="49" charset="0"/>
                <a:cs typeface="Consolas" panose="020B0609020204030204" pitchFamily="49" charset="0"/>
              </a:rPr>
              <a:t> x = Box::new(42);</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mut</a:t>
            </a:r>
            <a:r>
              <a:rPr lang="en-GB" dirty="0">
                <a:solidFill>
                  <a:srgbClr val="000000"/>
                </a:solidFill>
                <a:latin typeface="Consolas" panose="020B0609020204030204" pitchFamily="49" charset="0"/>
                <a:cs typeface="Consolas" panose="020B0609020204030204" pitchFamily="49" charset="0"/>
              </a:rPr>
              <a:t> z = &amp;x;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0..100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z);</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x = Box::new(</a:t>
            </a:r>
            <a:r>
              <a:rPr lang="en-GB" dirty="0" err="1">
                <a:solidFill>
                  <a:srgbClr val="000000"/>
                </a:solidFill>
                <a:latin typeface="Consolas" panose="020B0609020204030204" pitchFamily="49" charset="0"/>
                <a:cs typeface="Consolas" panose="020B0609020204030204" pitchFamily="49" charset="0"/>
              </a:rPr>
              <a:t>i</a:t>
            </a: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z = </a:t>
            </a:r>
            <a:r>
              <a:rPr lang="en-GB" b="1" dirty="0">
                <a:solidFill>
                  <a:srgbClr val="000000"/>
                </a:solidFill>
                <a:latin typeface="Consolas" panose="020B0609020204030204" pitchFamily="49" charset="0"/>
                <a:cs typeface="Consolas" panose="020B0609020204030204" pitchFamily="49" charset="0"/>
              </a:rPr>
              <a:t>&amp;</a:t>
            </a:r>
            <a:r>
              <a:rPr lang="en-GB" dirty="0">
                <a:solidFill>
                  <a:srgbClr val="000000"/>
                </a:solidFill>
                <a:latin typeface="Consolas" panose="020B0609020204030204" pitchFamily="49" charset="0"/>
                <a:cs typeface="Consolas" panose="020B0609020204030204" pitchFamily="49" charset="0"/>
              </a:rPr>
              <a:t>x;</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err="1">
                <a:solidFill>
                  <a:srgbClr val="000000"/>
                </a:solidFill>
                <a:latin typeface="Consolas" panose="020B0609020204030204" pitchFamily="49" charset="0"/>
                <a:cs typeface="Consolas" panose="020B0609020204030204" pitchFamily="49" charset="0"/>
              </a:rPr>
              <a:t>println</a:t>
            </a:r>
            <a:r>
              <a:rPr lang="en-GB" dirty="0">
                <a:solidFill>
                  <a:srgbClr val="000000"/>
                </a:solidFill>
                <a:latin typeface="Consolas" panose="020B0609020204030204" pitchFamily="49" charset="0"/>
                <a:cs typeface="Consolas" panose="020B0609020204030204" pitchFamily="49" charset="0"/>
              </a:rPr>
              <a:t>!(“{}”, z);</a:t>
            </a:r>
          </a:p>
        </p:txBody>
      </p:sp>
      <p:sp>
        <p:nvSpPr>
          <p:cNvPr id="5" name="Isosceles Triangle 4">
            <a:extLst>
              <a:ext uri="{FF2B5EF4-FFF2-40B4-BE49-F238E27FC236}">
                <a16:creationId xmlns:a16="http://schemas.microsoft.com/office/drawing/2014/main" id="{CB1691CC-ED43-60EE-89C0-B03FAC6CCB6D}"/>
              </a:ext>
            </a:extLst>
          </p:cNvPr>
          <p:cNvSpPr/>
          <p:nvPr/>
        </p:nvSpPr>
        <p:spPr bwMode="auto">
          <a:xfrm rot="5400000">
            <a:off x="3808033" y="1866158"/>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6" name="Arrow: Down 5">
            <a:extLst>
              <a:ext uri="{FF2B5EF4-FFF2-40B4-BE49-F238E27FC236}">
                <a16:creationId xmlns:a16="http://schemas.microsoft.com/office/drawing/2014/main" id="{8607598E-A715-A727-9557-B891D0872D35}"/>
              </a:ext>
            </a:extLst>
          </p:cNvPr>
          <p:cNvSpPr/>
          <p:nvPr/>
        </p:nvSpPr>
        <p:spPr bwMode="auto">
          <a:xfrm>
            <a:off x="3763975" y="2114169"/>
            <a:ext cx="216024" cy="359360"/>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7" name="Isosceles Triangle 6">
            <a:extLst>
              <a:ext uri="{FF2B5EF4-FFF2-40B4-BE49-F238E27FC236}">
                <a16:creationId xmlns:a16="http://schemas.microsoft.com/office/drawing/2014/main" id="{1D3A5A55-C1B1-2E7F-068F-8D7F9193EA53}"/>
              </a:ext>
            </a:extLst>
          </p:cNvPr>
          <p:cNvSpPr/>
          <p:nvPr/>
        </p:nvSpPr>
        <p:spPr bwMode="auto">
          <a:xfrm>
            <a:off x="3759858" y="2505088"/>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8" name="Arrow: Down 7">
            <a:extLst>
              <a:ext uri="{FF2B5EF4-FFF2-40B4-BE49-F238E27FC236}">
                <a16:creationId xmlns:a16="http://schemas.microsoft.com/office/drawing/2014/main" id="{FD12E8C3-A336-2858-4C47-D4B391F99296}"/>
              </a:ext>
            </a:extLst>
          </p:cNvPr>
          <p:cNvSpPr/>
          <p:nvPr/>
        </p:nvSpPr>
        <p:spPr bwMode="auto">
          <a:xfrm>
            <a:off x="3743464" y="2798193"/>
            <a:ext cx="216024" cy="216879"/>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1" name="Isosceles Triangle 10">
            <a:extLst>
              <a:ext uri="{FF2B5EF4-FFF2-40B4-BE49-F238E27FC236}">
                <a16:creationId xmlns:a16="http://schemas.microsoft.com/office/drawing/2014/main" id="{18ADA078-2007-FFDE-C0B5-FE9618CA73F8}"/>
              </a:ext>
            </a:extLst>
          </p:cNvPr>
          <p:cNvSpPr/>
          <p:nvPr/>
        </p:nvSpPr>
        <p:spPr bwMode="auto">
          <a:xfrm rot="10800000">
            <a:off x="3759858" y="5971783"/>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2" name="Arrow: Down 11">
            <a:extLst>
              <a:ext uri="{FF2B5EF4-FFF2-40B4-BE49-F238E27FC236}">
                <a16:creationId xmlns:a16="http://schemas.microsoft.com/office/drawing/2014/main" id="{849D8FF1-68CD-1218-1099-708E1DC095BB}"/>
              </a:ext>
            </a:extLst>
          </p:cNvPr>
          <p:cNvSpPr/>
          <p:nvPr/>
        </p:nvSpPr>
        <p:spPr bwMode="auto">
          <a:xfrm>
            <a:off x="3759858" y="3091297"/>
            <a:ext cx="216024" cy="715011"/>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4" name="Arrow: Down 13">
            <a:extLst>
              <a:ext uri="{FF2B5EF4-FFF2-40B4-BE49-F238E27FC236}">
                <a16:creationId xmlns:a16="http://schemas.microsoft.com/office/drawing/2014/main" id="{7C42D12E-F4E8-7CAA-86A9-97688E6CA825}"/>
              </a:ext>
            </a:extLst>
          </p:cNvPr>
          <p:cNvSpPr/>
          <p:nvPr/>
        </p:nvSpPr>
        <p:spPr bwMode="auto">
          <a:xfrm>
            <a:off x="3759858" y="4999824"/>
            <a:ext cx="216024" cy="844568"/>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5" name="Isosceles Triangle 14">
            <a:extLst>
              <a:ext uri="{FF2B5EF4-FFF2-40B4-BE49-F238E27FC236}">
                <a16:creationId xmlns:a16="http://schemas.microsoft.com/office/drawing/2014/main" id="{EDFE3DFD-30C8-C36C-BB05-B261079A866C}"/>
              </a:ext>
            </a:extLst>
          </p:cNvPr>
          <p:cNvSpPr/>
          <p:nvPr/>
        </p:nvSpPr>
        <p:spPr bwMode="auto">
          <a:xfrm rot="16200000">
            <a:off x="3747406" y="3791690"/>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6" name="Isosceles Triangle 15">
            <a:extLst>
              <a:ext uri="{FF2B5EF4-FFF2-40B4-BE49-F238E27FC236}">
                <a16:creationId xmlns:a16="http://schemas.microsoft.com/office/drawing/2014/main" id="{E3B7B33C-93AA-83D8-BB3E-B47EC99FE0D6}"/>
              </a:ext>
            </a:extLst>
          </p:cNvPr>
          <p:cNvSpPr/>
          <p:nvPr/>
        </p:nvSpPr>
        <p:spPr bwMode="auto">
          <a:xfrm rot="5400000">
            <a:off x="3805724" y="4109460"/>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7" name="Arrow: Down 16">
            <a:extLst>
              <a:ext uri="{FF2B5EF4-FFF2-40B4-BE49-F238E27FC236}">
                <a16:creationId xmlns:a16="http://schemas.microsoft.com/office/drawing/2014/main" id="{8575F82E-82E7-1EF2-0313-6ADBA6770BD4}"/>
              </a:ext>
            </a:extLst>
          </p:cNvPr>
          <p:cNvSpPr/>
          <p:nvPr/>
        </p:nvSpPr>
        <p:spPr bwMode="auto">
          <a:xfrm>
            <a:off x="3762956" y="4402137"/>
            <a:ext cx="216024" cy="261929"/>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18" name="Isosceles Triangle 17">
            <a:extLst>
              <a:ext uri="{FF2B5EF4-FFF2-40B4-BE49-F238E27FC236}">
                <a16:creationId xmlns:a16="http://schemas.microsoft.com/office/drawing/2014/main" id="{4DC3B4FD-CD13-8C9C-0E8C-92C18CFDBEDE}"/>
              </a:ext>
            </a:extLst>
          </p:cNvPr>
          <p:cNvSpPr/>
          <p:nvPr/>
        </p:nvSpPr>
        <p:spPr bwMode="auto">
          <a:xfrm>
            <a:off x="3759858" y="4706720"/>
            <a:ext cx="216024" cy="216879"/>
          </a:xfrm>
          <a:prstGeom prst="triangle">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solidFill>
                <a:srgbClr val="000000"/>
              </a:solidFill>
              <a:latin typeface="Arial" charset="0"/>
            </a:endParaRPr>
          </a:p>
        </p:txBody>
      </p:sp>
      <p:sp>
        <p:nvSpPr>
          <p:cNvPr id="19" name="Arrow: Down 18">
            <a:extLst>
              <a:ext uri="{FF2B5EF4-FFF2-40B4-BE49-F238E27FC236}">
                <a16:creationId xmlns:a16="http://schemas.microsoft.com/office/drawing/2014/main" id="{983C8F97-51BF-7C29-53CB-BFADA30DF94B}"/>
              </a:ext>
            </a:extLst>
          </p:cNvPr>
          <p:cNvSpPr/>
          <p:nvPr/>
        </p:nvSpPr>
        <p:spPr bwMode="auto">
          <a:xfrm rot="10800000">
            <a:off x="3432222" y="3088188"/>
            <a:ext cx="216024" cy="1911636"/>
          </a:xfrm>
          <a:prstGeom prst="downArrow">
            <a:avLst/>
          </a:prstGeom>
          <a:solidFill>
            <a:srgbClr val="ABABFF"/>
          </a:solidFill>
          <a:ln w="38100" cap="flat" cmpd="sng" algn="ctr">
            <a:no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algn="ctr" defTabSz="914400" fontAlgn="base">
              <a:spcBef>
                <a:spcPct val="0"/>
              </a:spcBef>
              <a:spcAft>
                <a:spcPct val="0"/>
              </a:spcAft>
              <a:defRPr/>
            </a:pPr>
            <a:endParaRPr lang="en-CH" sz="1400">
              <a:ln>
                <a:solidFill>
                  <a:srgbClr val="ABABFF"/>
                </a:solidFill>
              </a:ln>
              <a:solidFill>
                <a:srgbClr val="ABABFF"/>
              </a:solidFill>
              <a:latin typeface="Arial" charset="0"/>
            </a:endParaRPr>
          </a:p>
        </p:txBody>
      </p:sp>
      <p:sp>
        <p:nvSpPr>
          <p:cNvPr id="20" name="Rectangle 19">
            <a:extLst>
              <a:ext uri="{FF2B5EF4-FFF2-40B4-BE49-F238E27FC236}">
                <a16:creationId xmlns:a16="http://schemas.microsoft.com/office/drawing/2014/main" id="{EE5AC3FA-EA4E-1E0E-EA55-5489666DB47B}"/>
              </a:ext>
            </a:extLst>
          </p:cNvPr>
          <p:cNvSpPr/>
          <p:nvPr/>
        </p:nvSpPr>
        <p:spPr bwMode="auto">
          <a:xfrm>
            <a:off x="4187788" y="2293848"/>
            <a:ext cx="5825886" cy="1463867"/>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‘z</a:t>
            </a:r>
          </a:p>
        </p:txBody>
      </p:sp>
      <p:sp>
        <p:nvSpPr>
          <p:cNvPr id="22" name="Rectangle 21">
            <a:extLst>
              <a:ext uri="{FF2B5EF4-FFF2-40B4-BE49-F238E27FC236}">
                <a16:creationId xmlns:a16="http://schemas.microsoft.com/office/drawing/2014/main" id="{C8A0A2B6-B91E-7900-DA43-C603F63B52FC}"/>
              </a:ext>
            </a:extLst>
          </p:cNvPr>
          <p:cNvSpPr/>
          <p:nvPr/>
        </p:nvSpPr>
        <p:spPr bwMode="auto">
          <a:xfrm>
            <a:off x="4190886" y="4501074"/>
            <a:ext cx="5822788" cy="1500846"/>
          </a:xfrm>
          <a:prstGeom prst="rect">
            <a:avLst/>
          </a:prstGeom>
          <a:solidFill>
            <a:schemeClr val="accent2">
              <a:lumMod val="75000"/>
              <a:alpha val="25000"/>
            </a:schemeClr>
          </a:solidFill>
          <a:ln w="38100" cap="flat" cmpd="sng" algn="ctr">
            <a:no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lifetime ‘z</a:t>
            </a:r>
          </a:p>
        </p:txBody>
      </p:sp>
      <p:sp>
        <p:nvSpPr>
          <p:cNvPr id="23" name="Isosceles Triangle 22">
            <a:extLst>
              <a:ext uri="{FF2B5EF4-FFF2-40B4-BE49-F238E27FC236}">
                <a16:creationId xmlns:a16="http://schemas.microsoft.com/office/drawing/2014/main" id="{C65E89FD-31BF-6B5E-7054-0BDBA885A923}"/>
              </a:ext>
            </a:extLst>
          </p:cNvPr>
          <p:cNvSpPr/>
          <p:nvPr/>
        </p:nvSpPr>
        <p:spPr bwMode="auto">
          <a:xfrm rot="5400000">
            <a:off x="6925689" y="239664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4" name="Arrow: Down 23">
            <a:extLst>
              <a:ext uri="{FF2B5EF4-FFF2-40B4-BE49-F238E27FC236}">
                <a16:creationId xmlns:a16="http://schemas.microsoft.com/office/drawing/2014/main" id="{85B5F024-88C8-7F07-6214-F78522C000A5}"/>
              </a:ext>
            </a:extLst>
          </p:cNvPr>
          <p:cNvSpPr/>
          <p:nvPr/>
        </p:nvSpPr>
        <p:spPr bwMode="auto">
          <a:xfrm rot="10800000">
            <a:off x="7176120" y="2905575"/>
            <a:ext cx="216024" cy="2018024"/>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5" name="Arrow: Down 24">
            <a:extLst>
              <a:ext uri="{FF2B5EF4-FFF2-40B4-BE49-F238E27FC236}">
                <a16:creationId xmlns:a16="http://schemas.microsoft.com/office/drawing/2014/main" id="{AF8571B7-441A-745B-BF75-72C0C2828C71}"/>
              </a:ext>
            </a:extLst>
          </p:cNvPr>
          <p:cNvSpPr/>
          <p:nvPr/>
        </p:nvSpPr>
        <p:spPr bwMode="auto">
          <a:xfrm>
            <a:off x="6845751" y="2721968"/>
            <a:ext cx="216024" cy="859655"/>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6" name="Isosceles Triangle 25">
            <a:extLst>
              <a:ext uri="{FF2B5EF4-FFF2-40B4-BE49-F238E27FC236}">
                <a16:creationId xmlns:a16="http://schemas.microsoft.com/office/drawing/2014/main" id="{59063BB6-225B-1DE3-1480-58A96DCDEDEB}"/>
              </a:ext>
            </a:extLst>
          </p:cNvPr>
          <p:cNvSpPr/>
          <p:nvPr/>
        </p:nvSpPr>
        <p:spPr bwMode="auto">
          <a:xfrm rot="16200000">
            <a:off x="6795985" y="5861916"/>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7" name="Arrow: Down 26">
            <a:extLst>
              <a:ext uri="{FF2B5EF4-FFF2-40B4-BE49-F238E27FC236}">
                <a16:creationId xmlns:a16="http://schemas.microsoft.com/office/drawing/2014/main" id="{110E92AD-79EE-CCD8-D89E-56731807BA20}"/>
              </a:ext>
            </a:extLst>
          </p:cNvPr>
          <p:cNvSpPr/>
          <p:nvPr/>
        </p:nvSpPr>
        <p:spPr bwMode="auto">
          <a:xfrm>
            <a:off x="6808677" y="4935683"/>
            <a:ext cx="216024" cy="759057"/>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8" name="Isosceles Triangle 27">
            <a:extLst>
              <a:ext uri="{FF2B5EF4-FFF2-40B4-BE49-F238E27FC236}">
                <a16:creationId xmlns:a16="http://schemas.microsoft.com/office/drawing/2014/main" id="{28F99FB2-84C6-429E-D891-A0EF1EC5C7E9}"/>
              </a:ext>
            </a:extLst>
          </p:cNvPr>
          <p:cNvSpPr/>
          <p:nvPr/>
        </p:nvSpPr>
        <p:spPr bwMode="auto">
          <a:xfrm rot="16200000">
            <a:off x="6809665" y="362268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9" name="Isosceles Triangle 28">
            <a:extLst>
              <a:ext uri="{FF2B5EF4-FFF2-40B4-BE49-F238E27FC236}">
                <a16:creationId xmlns:a16="http://schemas.microsoft.com/office/drawing/2014/main" id="{4400A756-37C7-0DC0-4508-17BA06D5380C}"/>
              </a:ext>
            </a:extLst>
          </p:cNvPr>
          <p:cNvSpPr/>
          <p:nvPr/>
        </p:nvSpPr>
        <p:spPr bwMode="auto">
          <a:xfrm rot="5400000">
            <a:off x="6846178" y="462131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30" name="TextBox 29">
            <a:extLst>
              <a:ext uri="{FF2B5EF4-FFF2-40B4-BE49-F238E27FC236}">
                <a16:creationId xmlns:a16="http://schemas.microsoft.com/office/drawing/2014/main" id="{2C378C96-AA7E-FA9D-DA92-D352E8CCD072}"/>
              </a:ext>
            </a:extLst>
          </p:cNvPr>
          <p:cNvSpPr txBox="1"/>
          <p:nvPr/>
        </p:nvSpPr>
        <p:spPr>
          <a:xfrm>
            <a:off x="4606738" y="6199040"/>
            <a:ext cx="3787252" cy="461665"/>
          </a:xfrm>
          <a:prstGeom prst="rect">
            <a:avLst/>
          </a:prstGeom>
          <a:noFill/>
        </p:spPr>
        <p:txBody>
          <a:bodyPr wrap="square">
            <a:spAutoFit/>
          </a:bodyPr>
          <a:lstStyle/>
          <a:p>
            <a:pPr algn="ctr" defTabSz="914400" fontAlgn="base">
              <a:spcBef>
                <a:spcPct val="0"/>
              </a:spcBef>
              <a:spcAft>
                <a:spcPct val="0"/>
              </a:spcAft>
              <a:defRPr/>
            </a:pPr>
            <a:r>
              <a:rPr lang="en-US" sz="2400" dirty="0">
                <a:solidFill>
                  <a:srgbClr val="000000"/>
                </a:solidFill>
              </a:rPr>
              <a:t>no conflicting flows </a:t>
            </a:r>
            <a:r>
              <a:rPr lang="en-US" sz="2400" dirty="0">
                <a:solidFill>
                  <a:srgbClr val="000000"/>
                </a:solidFill>
                <a:sym typeface="Wingdings" panose="05000000000000000000" pitchFamily="2" charset="2"/>
              </a:rPr>
              <a:t> accept</a:t>
            </a:r>
            <a:endParaRPr lang="en-CH" sz="2400" dirty="0">
              <a:solidFill>
                <a:srgbClr val="000000"/>
              </a:solidFill>
            </a:endParaRPr>
          </a:p>
        </p:txBody>
      </p:sp>
    </p:spTree>
    <p:extLst>
      <p:ext uri="{BB962C8B-B14F-4D97-AF65-F5344CB8AC3E}">
        <p14:creationId xmlns:p14="http://schemas.microsoft.com/office/powerpoint/2010/main" val="208863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animBg="1"/>
      <p:bldP spid="6" grpId="0" animBg="1"/>
      <p:bldP spid="7" grpId="0" animBg="1"/>
      <p:bldP spid="8" grpId="0" animBg="1"/>
      <p:bldP spid="11" grpId="0" animBg="1"/>
      <p:bldP spid="12"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257647" y="583066"/>
            <a:ext cx="10485435" cy="874258"/>
          </a:xfrm>
        </p:spPr>
        <p:txBody>
          <a:bodyPr>
            <a:normAutofit/>
          </a:bodyPr>
          <a:lstStyle/>
          <a:p>
            <a:r>
              <a:rPr lang="en-GB" dirty="0">
                <a:solidFill>
                  <a:srgbClr val="10171E"/>
                </a:solidFill>
                <a:latin typeface="NOVA FLAT" panose="020C0504020404060204" pitchFamily="34" charset="77"/>
              </a:rPr>
              <a:t>Lifetimes In custom types</a:t>
            </a:r>
          </a:p>
        </p:txBody>
      </p:sp>
      <p:sp>
        <p:nvSpPr>
          <p:cNvPr id="4" name="Rectangle 3">
            <a:extLst>
              <a:ext uri="{FF2B5EF4-FFF2-40B4-BE49-F238E27FC236}">
                <a16:creationId xmlns:a16="http://schemas.microsoft.com/office/drawing/2014/main" id="{30CDDE24-3A2A-12DE-1C43-6192287998C6}"/>
              </a:ext>
            </a:extLst>
          </p:cNvPr>
          <p:cNvSpPr/>
          <p:nvPr/>
        </p:nvSpPr>
        <p:spPr bwMode="auto">
          <a:xfrm>
            <a:off x="885621" y="1477768"/>
            <a:ext cx="4536504" cy="40324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 </a:t>
            </a:r>
            <a:r>
              <a:rPr lang="en-GB" dirty="0">
                <a:solidFill>
                  <a:srgbClr val="000000"/>
                </a:solidFill>
                <a:latin typeface="Consolas" panose="020B0609020204030204" pitchFamily="49" charset="0"/>
                <a:cs typeface="Consolas" panose="020B0609020204030204" pitchFamily="49" charset="0"/>
              </a:rPr>
              <a:t>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r: &amp;i32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endParaRPr lang="en-GB" i="1"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let 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let x = 10;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 = S { r : &amp;x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bad: reads from dropped x</a:t>
            </a: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assert_eq</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a:t>
            </a:r>
            <a:r>
              <a:rPr lang="en-GB" dirty="0" err="1">
                <a:solidFill>
                  <a:srgbClr val="000000"/>
                </a:solidFill>
                <a:latin typeface="Consolas" panose="020B0609020204030204" pitchFamily="49" charset="0"/>
                <a:cs typeface="Consolas" panose="020B0609020204030204" pitchFamily="49" charset="0"/>
              </a:rPr>
              <a:t>s.r</a:t>
            </a:r>
            <a:r>
              <a:rPr lang="en-GB" dirty="0">
                <a:solidFill>
                  <a:srgbClr val="000000"/>
                </a:solidFill>
                <a:latin typeface="Consolas" panose="020B0609020204030204" pitchFamily="49" charset="0"/>
                <a:cs typeface="Consolas" panose="020B0609020204030204" pitchFamily="49" charset="0"/>
              </a:rPr>
              <a:t>, 10); </a:t>
            </a:r>
            <a:endParaRPr lang="en-GB" i="1" dirty="0">
              <a:solidFill>
                <a:srgbClr val="000000"/>
              </a:solidFill>
              <a:latin typeface="Consolas" panose="020B0609020204030204" pitchFamily="49" charset="0"/>
              <a:cs typeface="Consolas" panose="020B0609020204030204" pitchFamily="49" charset="0"/>
            </a:endParaRPr>
          </a:p>
        </p:txBody>
      </p:sp>
      <p:sp>
        <p:nvSpPr>
          <p:cNvPr id="31" name="Rectangle 30">
            <a:extLst>
              <a:ext uri="{FF2B5EF4-FFF2-40B4-BE49-F238E27FC236}">
                <a16:creationId xmlns:a16="http://schemas.microsoft.com/office/drawing/2014/main" id="{969CE51F-4231-84EC-9AB3-001EF07DB874}"/>
              </a:ext>
            </a:extLst>
          </p:cNvPr>
          <p:cNvSpPr/>
          <p:nvPr/>
        </p:nvSpPr>
        <p:spPr bwMode="auto">
          <a:xfrm>
            <a:off x="5926181" y="1477768"/>
            <a:ext cx="5472608" cy="1224136"/>
          </a:xfrm>
          <a:prstGeom prst="rect">
            <a:avLst/>
          </a:prstGeom>
          <a:solidFill>
            <a:srgbClr val="FBE9ED"/>
          </a:solidFill>
          <a:ln w="38100" cap="flat" cmpd="sng" algn="ctr">
            <a:solidFill>
              <a:srgbClr val="FFFFFF">
                <a:lumMod val="65000"/>
              </a:srgb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error: </a:t>
            </a:r>
            <a:r>
              <a:rPr kumimoji="0" lang="en-US" sz="1800" b="1" i="0" u="none" strike="noStrike" kern="0" cap="none" spc="0" normalizeH="0" baseline="0" noProof="0" dirty="0">
                <a:ln>
                  <a:noFill/>
                </a:ln>
                <a:solidFill>
                  <a:srgbClr val="000000"/>
                </a:solidFill>
                <a:effectLst/>
                <a:uLnTx/>
                <a:uFillTx/>
                <a:latin typeface="Consolas" panose="020B0609020204030204" pitchFamily="49" charset="0"/>
              </a:rPr>
              <a:t>missing lifetime specifier</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  </a:t>
            </a:r>
            <a:r>
              <a:rPr kumimoji="0" lang="en-CH" sz="1800" b="0" i="0" u="none" strike="noStrike" kern="0" cap="none" spc="0" normalizeH="0" baseline="0" noProof="0" dirty="0">
                <a:ln>
                  <a:noFill/>
                </a:ln>
                <a:solidFill>
                  <a:srgbClr val="000000"/>
                </a:solidFill>
                <a:effectLst/>
                <a:uLnTx/>
                <a:uFillTx/>
                <a:latin typeface="Consolas" panose="020B0609020204030204" pitchFamily="49" charset="0"/>
              </a:rPr>
              <a:t>|</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  | r: &amp;i32</a:t>
            </a:r>
          </a:p>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Consolas" panose="020B0609020204030204" pitchFamily="49" charset="0"/>
              </a:rPr>
              <a:t>  |    ^ expected lifetime parameter</a:t>
            </a:r>
          </a:p>
        </p:txBody>
      </p:sp>
      <p:sp>
        <p:nvSpPr>
          <p:cNvPr id="32" name="Rectangle 31">
            <a:extLst>
              <a:ext uri="{FF2B5EF4-FFF2-40B4-BE49-F238E27FC236}">
                <a16:creationId xmlns:a16="http://schemas.microsoft.com/office/drawing/2014/main" id="{31FD9181-7CDA-BF9A-89A3-D7C025C146CA}"/>
              </a:ext>
            </a:extLst>
          </p:cNvPr>
          <p:cNvSpPr/>
          <p:nvPr/>
        </p:nvSpPr>
        <p:spPr bwMode="auto">
          <a:xfrm>
            <a:off x="5926181" y="3061944"/>
            <a:ext cx="5472608" cy="93610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2000" dirty="0">
                <a:solidFill>
                  <a:srgbClr val="000000"/>
                </a:solidFill>
              </a:rPr>
              <a:t>How does the borrow checker validate the lifetimes of references inside of structs?</a:t>
            </a:r>
          </a:p>
          <a:p>
            <a:pPr defTabSz="914400" fontAlgn="base">
              <a:spcBef>
                <a:spcPct val="0"/>
              </a:spcBef>
              <a:spcAft>
                <a:spcPct val="0"/>
              </a:spcAft>
              <a:defRPr/>
            </a:pPr>
            <a:r>
              <a:rPr lang="en-US" sz="2000" dirty="0">
                <a:solidFill>
                  <a:srgbClr val="000000"/>
                </a:solidFill>
                <a:sym typeface="Wingdings" panose="05000000000000000000" pitchFamily="2" charset="2"/>
              </a:rPr>
              <a:t> </a:t>
            </a:r>
            <a:r>
              <a:rPr lang="en-US" sz="2000" b="1" dirty="0">
                <a:solidFill>
                  <a:srgbClr val="000000"/>
                </a:solidFill>
                <a:sym typeface="Wingdings" panose="05000000000000000000" pitchFamily="2" charset="2"/>
              </a:rPr>
              <a:t>lifetime annotations</a:t>
            </a:r>
            <a:endParaRPr lang="en-CH" sz="2000" b="1" dirty="0">
              <a:solidFill>
                <a:srgbClr val="000000"/>
              </a:solidFill>
            </a:endParaRPr>
          </a:p>
        </p:txBody>
      </p:sp>
      <p:sp>
        <p:nvSpPr>
          <p:cNvPr id="33" name="Rectangle 32">
            <a:extLst>
              <a:ext uri="{FF2B5EF4-FFF2-40B4-BE49-F238E27FC236}">
                <a16:creationId xmlns:a16="http://schemas.microsoft.com/office/drawing/2014/main" id="{10C5C040-72CF-C09B-FE02-433E16AEFC87}"/>
              </a:ext>
            </a:extLst>
          </p:cNvPr>
          <p:cNvSpPr/>
          <p:nvPr/>
        </p:nvSpPr>
        <p:spPr bwMode="auto">
          <a:xfrm>
            <a:off x="5926181" y="4358089"/>
            <a:ext cx="2376264" cy="93610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a:t>
            </a:r>
            <a:r>
              <a:rPr lang="en-GB" dirty="0">
                <a:solidFill>
                  <a:srgbClr val="000000"/>
                </a:solidFill>
                <a:latin typeface="Consolas" panose="020B0609020204030204" pitchFamily="49" charset="0"/>
                <a:cs typeface="Consolas" panose="020B0609020204030204" pitchFamily="49" charset="0"/>
              </a:rPr>
              <a:t> 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r: </a:t>
            </a:r>
            <a:r>
              <a:rPr lang="en-GB" b="1" dirty="0">
                <a:solidFill>
                  <a:srgbClr val="000000"/>
                </a:solidFill>
                <a:latin typeface="Consolas" panose="020B0609020204030204" pitchFamily="49" charset="0"/>
                <a:cs typeface="Consolas" panose="020B0609020204030204" pitchFamily="49" charset="0"/>
              </a:rPr>
              <a:t>&amp;’static i32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34" name="Rectangle 33">
            <a:extLst>
              <a:ext uri="{FF2B5EF4-FFF2-40B4-BE49-F238E27FC236}">
                <a16:creationId xmlns:a16="http://schemas.microsoft.com/office/drawing/2014/main" id="{E71B1438-A1EF-68B8-26C5-5F30AF0B032F}"/>
              </a:ext>
            </a:extLst>
          </p:cNvPr>
          <p:cNvSpPr/>
          <p:nvPr/>
        </p:nvSpPr>
        <p:spPr bwMode="auto">
          <a:xfrm>
            <a:off x="9022525" y="4356171"/>
            <a:ext cx="2376264" cy="93610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a:t>
            </a:r>
            <a:r>
              <a:rPr lang="en-GB" dirty="0">
                <a:solidFill>
                  <a:srgbClr val="000000"/>
                </a:solidFill>
                <a:latin typeface="Consolas" panose="020B0609020204030204" pitchFamily="49" charset="0"/>
                <a:cs typeface="Consolas" panose="020B0609020204030204" pitchFamily="49" charset="0"/>
              </a:rPr>
              <a:t> S&lt;’a&gt;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r: </a:t>
            </a:r>
            <a:r>
              <a:rPr lang="en-GB" b="1" dirty="0">
                <a:solidFill>
                  <a:srgbClr val="000000"/>
                </a:solidFill>
                <a:latin typeface="Consolas" panose="020B0609020204030204" pitchFamily="49" charset="0"/>
                <a:cs typeface="Consolas" panose="020B0609020204030204" pitchFamily="49" charset="0"/>
              </a:rPr>
              <a:t>&amp;’a i32</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35" name="TextBox 34">
            <a:extLst>
              <a:ext uri="{FF2B5EF4-FFF2-40B4-BE49-F238E27FC236}">
                <a16:creationId xmlns:a16="http://schemas.microsoft.com/office/drawing/2014/main" id="{12FF8EF2-3EA7-0526-0C12-DC0BEA57A75E}"/>
              </a:ext>
            </a:extLst>
          </p:cNvPr>
          <p:cNvSpPr txBox="1"/>
          <p:nvPr/>
        </p:nvSpPr>
        <p:spPr>
          <a:xfrm>
            <a:off x="5926181" y="5510216"/>
            <a:ext cx="2376263" cy="923330"/>
          </a:xfrm>
          <a:prstGeom prst="rect">
            <a:avLst/>
          </a:prstGeom>
          <a:noFill/>
        </p:spPr>
        <p:txBody>
          <a:bodyPr wrap="square" rtlCol="0">
            <a:spAutoFit/>
          </a:bodyPr>
          <a:lstStyle/>
          <a:p>
            <a:pPr defTabSz="914400" fontAlgn="base">
              <a:spcBef>
                <a:spcPct val="0"/>
              </a:spcBef>
              <a:spcAft>
                <a:spcPct val="0"/>
              </a:spcAft>
              <a:defRPr/>
            </a:pPr>
            <a:r>
              <a:rPr lang="en-US" dirty="0">
                <a:solidFill>
                  <a:srgbClr val="000000"/>
                </a:solidFill>
              </a:rPr>
              <a:t>r can only refer to values that live until program termination</a:t>
            </a:r>
            <a:endParaRPr lang="en-CH" dirty="0">
              <a:solidFill>
                <a:srgbClr val="000000"/>
              </a:solidFill>
            </a:endParaRPr>
          </a:p>
        </p:txBody>
      </p:sp>
      <p:sp>
        <p:nvSpPr>
          <p:cNvPr id="36" name="TextBox 35">
            <a:extLst>
              <a:ext uri="{FF2B5EF4-FFF2-40B4-BE49-F238E27FC236}">
                <a16:creationId xmlns:a16="http://schemas.microsoft.com/office/drawing/2014/main" id="{7FCAA3EB-D8FE-487A-39DC-92AE8F0C1965}"/>
              </a:ext>
            </a:extLst>
          </p:cNvPr>
          <p:cNvSpPr txBox="1"/>
          <p:nvPr/>
        </p:nvSpPr>
        <p:spPr>
          <a:xfrm>
            <a:off x="9022525" y="5510216"/>
            <a:ext cx="2376264" cy="923330"/>
          </a:xfrm>
          <a:prstGeom prst="rect">
            <a:avLst/>
          </a:prstGeom>
          <a:noFill/>
        </p:spPr>
        <p:txBody>
          <a:bodyPr wrap="square" rtlCol="0">
            <a:spAutoFit/>
          </a:bodyPr>
          <a:lstStyle/>
          <a:p>
            <a:pPr defTabSz="914400" fontAlgn="base">
              <a:spcBef>
                <a:spcPct val="0"/>
              </a:spcBef>
              <a:spcAft>
                <a:spcPct val="0"/>
              </a:spcAft>
              <a:defRPr/>
            </a:pPr>
            <a:r>
              <a:rPr lang="en-US" dirty="0">
                <a:solidFill>
                  <a:srgbClr val="000000"/>
                </a:solidFill>
              </a:rPr>
              <a:t>each instance of S gets a new lifetime constrained by usage</a:t>
            </a:r>
            <a:endParaRPr lang="en-CH" dirty="0">
              <a:solidFill>
                <a:srgbClr val="000000"/>
              </a:solidFill>
            </a:endParaRPr>
          </a:p>
        </p:txBody>
      </p:sp>
      <p:sp>
        <p:nvSpPr>
          <p:cNvPr id="37" name="Rectangle 36">
            <a:extLst>
              <a:ext uri="{FF2B5EF4-FFF2-40B4-BE49-F238E27FC236}">
                <a16:creationId xmlns:a16="http://schemas.microsoft.com/office/drawing/2014/main" id="{FF68CCBC-0290-6E81-F421-9602DF4A8A39}"/>
              </a:ext>
            </a:extLst>
          </p:cNvPr>
          <p:cNvSpPr/>
          <p:nvPr/>
        </p:nvSpPr>
        <p:spPr bwMode="auto">
          <a:xfrm>
            <a:off x="2999656" y="3509955"/>
            <a:ext cx="2448272" cy="36003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’a must not outlive ’x</a:t>
            </a:r>
            <a:endParaRPr kumimoji="0" lang="en-CH" sz="1800" b="0" i="0" u="none" strike="noStrike" kern="1200" cap="none" spc="0" normalizeH="0" baseline="0" noProof="0" dirty="0">
              <a:ln>
                <a:noFill/>
              </a:ln>
              <a:solidFill>
                <a:srgbClr val="000000"/>
              </a:solidFill>
              <a:effectLst/>
              <a:uLnTx/>
              <a:uFillTx/>
              <a:ea typeface="+mn-ea"/>
              <a:cs typeface="+mn-cs"/>
            </a:endParaRPr>
          </a:p>
        </p:txBody>
      </p:sp>
      <p:sp>
        <p:nvSpPr>
          <p:cNvPr id="38" name="Rectangle 37">
            <a:extLst>
              <a:ext uri="{FF2B5EF4-FFF2-40B4-BE49-F238E27FC236}">
                <a16:creationId xmlns:a16="http://schemas.microsoft.com/office/drawing/2014/main" id="{FDA1030F-DCD5-B1E1-19D2-65E5F211251B}"/>
              </a:ext>
            </a:extLst>
          </p:cNvPr>
          <p:cNvSpPr/>
          <p:nvPr/>
        </p:nvSpPr>
        <p:spPr bwMode="auto">
          <a:xfrm>
            <a:off x="1473520" y="4390908"/>
            <a:ext cx="1713817" cy="360039"/>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conflicting flow!</a:t>
            </a:r>
            <a:endParaRPr kumimoji="0" lang="en-CH" sz="1800" b="0" i="0" u="none" strike="noStrike" kern="1200" cap="none" spc="0" normalizeH="0" baseline="0" noProof="0" dirty="0">
              <a:ln>
                <a:noFill/>
              </a:ln>
              <a:solidFill>
                <a:srgbClr val="000000"/>
              </a:solidFill>
              <a:effectLst/>
              <a:uLnTx/>
              <a:uFillTx/>
              <a:ea typeface="+mn-ea"/>
              <a:cs typeface="+mn-cs"/>
            </a:endParaRPr>
          </a:p>
        </p:txBody>
      </p:sp>
      <p:sp>
        <p:nvSpPr>
          <p:cNvPr id="39" name="Isosceles Triangle 12">
            <a:extLst>
              <a:ext uri="{FF2B5EF4-FFF2-40B4-BE49-F238E27FC236}">
                <a16:creationId xmlns:a16="http://schemas.microsoft.com/office/drawing/2014/main" id="{A74B1081-E1CE-A458-938D-2B01A8084FAB}"/>
              </a:ext>
            </a:extLst>
          </p:cNvPr>
          <p:cNvSpPr/>
          <p:nvPr/>
        </p:nvSpPr>
        <p:spPr bwMode="auto">
          <a:xfrm rot="5400000">
            <a:off x="703330" y="4019627"/>
            <a:ext cx="216024" cy="216879"/>
          </a:xfrm>
          <a:prstGeom prst="triangle">
            <a:avLst/>
          </a:prstGeom>
          <a:solidFill>
            <a:srgbClr val="FF6600"/>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0" name="Arrow: Down 13">
            <a:extLst>
              <a:ext uri="{FF2B5EF4-FFF2-40B4-BE49-F238E27FC236}">
                <a16:creationId xmlns:a16="http://schemas.microsoft.com/office/drawing/2014/main" id="{F0F52869-7480-C370-FCD4-5B73BCBABF52}"/>
              </a:ext>
            </a:extLst>
          </p:cNvPr>
          <p:cNvSpPr/>
          <p:nvPr/>
        </p:nvSpPr>
        <p:spPr bwMode="auto">
          <a:xfrm>
            <a:off x="623392" y="4344946"/>
            <a:ext cx="216024" cy="1119388"/>
          </a:xfrm>
          <a:prstGeom prst="downArrow">
            <a:avLst/>
          </a:prstGeom>
          <a:solidFill>
            <a:srgbClr val="FF6600"/>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solidFill>
                  <a:srgbClr val="ABABFF"/>
                </a:solidFill>
              </a:ln>
              <a:solidFill>
                <a:srgbClr val="ABABFF"/>
              </a:solidFill>
              <a:effectLst/>
              <a:uLnTx/>
              <a:uFillTx/>
              <a:latin typeface="Arial" charset="0"/>
              <a:ea typeface="+mn-ea"/>
              <a:cs typeface="+mn-cs"/>
            </a:endParaRPr>
          </a:p>
        </p:txBody>
      </p:sp>
      <p:sp>
        <p:nvSpPr>
          <p:cNvPr id="41" name="Isosceles Triangle 14">
            <a:extLst>
              <a:ext uri="{FF2B5EF4-FFF2-40B4-BE49-F238E27FC236}">
                <a16:creationId xmlns:a16="http://schemas.microsoft.com/office/drawing/2014/main" id="{C777FAC4-A16A-2F37-2C9A-8079668D92DD}"/>
              </a:ext>
            </a:extLst>
          </p:cNvPr>
          <p:cNvSpPr/>
          <p:nvPr/>
        </p:nvSpPr>
        <p:spPr bwMode="auto">
          <a:xfrm rot="16200000">
            <a:off x="587306" y="5535914"/>
            <a:ext cx="216024" cy="216879"/>
          </a:xfrm>
          <a:prstGeom prst="triangle">
            <a:avLst/>
          </a:prstGeom>
          <a:solidFill>
            <a:srgbClr val="FF6600"/>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Isosceles Triangle 15">
            <a:extLst>
              <a:ext uri="{FF2B5EF4-FFF2-40B4-BE49-F238E27FC236}">
                <a16:creationId xmlns:a16="http://schemas.microsoft.com/office/drawing/2014/main" id="{4E332B7F-C5A3-94F4-A121-E3C29E2353CA}"/>
              </a:ext>
            </a:extLst>
          </p:cNvPr>
          <p:cNvSpPr/>
          <p:nvPr/>
        </p:nvSpPr>
        <p:spPr bwMode="auto">
          <a:xfrm rot="5400000">
            <a:off x="237285" y="3783240"/>
            <a:ext cx="216024" cy="216879"/>
          </a:xfrm>
          <a:prstGeom prst="triangle">
            <a:avLst/>
          </a:prstGeom>
          <a:solidFill>
            <a:srgbClr val="ABABFF"/>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Isosceles Triangle 17">
            <a:extLst>
              <a:ext uri="{FF2B5EF4-FFF2-40B4-BE49-F238E27FC236}">
                <a16:creationId xmlns:a16="http://schemas.microsoft.com/office/drawing/2014/main" id="{4B1EF1F0-F06F-18C5-7CF5-FC9B6648D45A}"/>
              </a:ext>
            </a:extLst>
          </p:cNvPr>
          <p:cNvSpPr/>
          <p:nvPr/>
        </p:nvSpPr>
        <p:spPr bwMode="auto">
          <a:xfrm>
            <a:off x="237713" y="4067322"/>
            <a:ext cx="216024" cy="216879"/>
          </a:xfrm>
          <a:prstGeom prst="triangle">
            <a:avLst/>
          </a:prstGeom>
          <a:solidFill>
            <a:srgbClr val="ABABFF"/>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Isosceles Triangle 18">
            <a:extLst>
              <a:ext uri="{FF2B5EF4-FFF2-40B4-BE49-F238E27FC236}">
                <a16:creationId xmlns:a16="http://schemas.microsoft.com/office/drawing/2014/main" id="{FD58C0B3-62F6-EC88-76E1-5167E98C1BD2}"/>
              </a:ext>
            </a:extLst>
          </p:cNvPr>
          <p:cNvSpPr/>
          <p:nvPr/>
        </p:nvSpPr>
        <p:spPr bwMode="auto">
          <a:xfrm rot="16200000">
            <a:off x="212854" y="4381869"/>
            <a:ext cx="216024" cy="216879"/>
          </a:xfrm>
          <a:prstGeom prst="triangle">
            <a:avLst/>
          </a:prstGeom>
          <a:solidFill>
            <a:srgbClr val="ABABFF"/>
          </a:solidFill>
          <a:ln w="19050" cap="flat" cmpd="sng" algn="ctr">
            <a:solidFill>
              <a:schemeClr val="tx1"/>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CH"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TextBox 44">
            <a:extLst>
              <a:ext uri="{FF2B5EF4-FFF2-40B4-BE49-F238E27FC236}">
                <a16:creationId xmlns:a16="http://schemas.microsoft.com/office/drawing/2014/main" id="{DEB4781D-D556-FBFC-5858-5339ED2159AA}"/>
              </a:ext>
            </a:extLst>
          </p:cNvPr>
          <p:cNvSpPr txBox="1"/>
          <p:nvPr/>
        </p:nvSpPr>
        <p:spPr>
          <a:xfrm>
            <a:off x="57567" y="3348723"/>
            <a:ext cx="817853"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rPr>
              <a:t>‘x ‘a</a:t>
            </a:r>
            <a:endParaRPr kumimoji="0" 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mn-cs"/>
            </a:endParaRPr>
          </a:p>
        </p:txBody>
      </p:sp>
    </p:spTree>
    <p:extLst>
      <p:ext uri="{BB962C8B-B14F-4D97-AF65-F5344CB8AC3E}">
        <p14:creationId xmlns:p14="http://schemas.microsoft.com/office/powerpoint/2010/main" val="142972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4"/>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p:bldP spid="36" grpId="0"/>
      <p:bldP spid="37" grpId="0" animBg="1"/>
      <p:bldP spid="38" grpId="0" animBg="1"/>
      <p:bldP spid="39" grpId="0" animBg="1"/>
      <p:bldP spid="40" grpId="0" animBg="1"/>
      <p:bldP spid="41" grpId="0" animBg="1"/>
      <p:bldP spid="42" grpId="0" animBg="1"/>
      <p:bldP spid="43" grpId="0" animBg="1"/>
      <p:bldP spid="44" grpId="0" animBg="1"/>
      <p:bldP spid="45" grpId="0"/>
    </p:bldLst>
  </p:timing>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18611"/>
          </a:xfrm>
        </p:spPr>
        <p:txBody>
          <a:bodyPr>
            <a:normAutofit/>
          </a:bodyPr>
          <a:lstStyle/>
          <a:p>
            <a:r>
              <a:rPr lang="en-GB" dirty="0">
                <a:solidFill>
                  <a:srgbClr val="10171E"/>
                </a:solidFill>
                <a:latin typeface="NOVA FLAT" panose="020C0504020404060204" pitchFamily="34" charset="77"/>
              </a:rPr>
              <a:t>Explicit Lifetime parameters</a:t>
            </a:r>
          </a:p>
        </p:txBody>
      </p:sp>
      <p:sp>
        <p:nvSpPr>
          <p:cNvPr id="2" name="Content Placeholder 1">
            <a:extLst>
              <a:ext uri="{FF2B5EF4-FFF2-40B4-BE49-F238E27FC236}">
                <a16:creationId xmlns:a16="http://schemas.microsoft.com/office/drawing/2014/main" id="{B8A59FA5-6814-C88B-71A0-5E94C17A293C}"/>
              </a:ext>
            </a:extLst>
          </p:cNvPr>
          <p:cNvSpPr>
            <a:spLocks noGrp="1"/>
          </p:cNvSpPr>
          <p:nvPr>
            <p:ph idx="1"/>
          </p:nvPr>
        </p:nvSpPr>
        <p:spPr>
          <a:xfrm>
            <a:off x="1141412" y="1541929"/>
            <a:ext cx="9905999" cy="1075765"/>
          </a:xfrm>
        </p:spPr>
        <p:txBody>
          <a:bodyPr/>
          <a:lstStyle/>
          <a:p>
            <a:pPr marL="0" indent="0">
              <a:buNone/>
            </a:pPr>
            <a:r>
              <a:rPr kumimoji="0" lang="en-GB" altLang="en-CH" sz="2400" b="0" i="0" u="none" strike="noStrike" kern="1200" cap="none" spc="0" normalizeH="0" baseline="0" noProof="0" dirty="0">
                <a:ln>
                  <a:noFill/>
                </a:ln>
                <a:solidFill>
                  <a:srgbClr val="000000"/>
                </a:solidFill>
                <a:effectLst/>
                <a:uLnTx/>
                <a:uFillTx/>
                <a:ea typeface="+mn-ea"/>
                <a:cs typeface="Courier New" panose="02070309020205020404" pitchFamily="49" charset="0"/>
              </a:rPr>
              <a:t>Explicit lifetime parameters reveal whether there are non-static references and how their lifetimes are related</a:t>
            </a:r>
          </a:p>
          <a:p>
            <a:pPr marL="0" indent="0">
              <a:buNone/>
            </a:pPr>
            <a:endParaRPr lang="en-DK" dirty="0"/>
          </a:p>
        </p:txBody>
      </p:sp>
      <p:sp>
        <p:nvSpPr>
          <p:cNvPr id="5" name="Rectangle 4">
            <a:extLst>
              <a:ext uri="{FF2B5EF4-FFF2-40B4-BE49-F238E27FC236}">
                <a16:creationId xmlns:a16="http://schemas.microsoft.com/office/drawing/2014/main" id="{FBC7FFBB-6D6C-49C7-EED7-1928BAAF9189}"/>
              </a:ext>
            </a:extLst>
          </p:cNvPr>
          <p:cNvSpPr/>
          <p:nvPr/>
        </p:nvSpPr>
        <p:spPr bwMode="auto">
          <a:xfrm>
            <a:off x="1415480" y="3025838"/>
            <a:ext cx="2376264" cy="208823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S&lt;’a&gt;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r: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 i32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D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s: S&lt;</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‘static</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6" name="TextBox 5">
            <a:extLst>
              <a:ext uri="{FF2B5EF4-FFF2-40B4-BE49-F238E27FC236}">
                <a16:creationId xmlns:a16="http://schemas.microsoft.com/office/drawing/2014/main" id="{44273011-5119-9C95-FD4C-1C394433100A}"/>
              </a:ext>
            </a:extLst>
          </p:cNvPr>
          <p:cNvSpPr txBox="1"/>
          <p:nvPr/>
        </p:nvSpPr>
        <p:spPr>
          <a:xfrm>
            <a:off x="1438891" y="5330094"/>
            <a:ext cx="2376263"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ea typeface="+mn-ea"/>
                <a:cs typeface="+mn-cs"/>
              </a:rPr>
              <a:t>Restrictive: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D can only borrow values that live for the entire program</a:t>
            </a:r>
            <a:endParaRPr kumimoji="0" lang="en-CH" sz="1800" b="0" i="0" u="none" strike="noStrike" kern="1200" cap="none" spc="0" normalizeH="0" baseline="0" noProof="0" dirty="0">
              <a:ln>
                <a:noFill/>
              </a:ln>
              <a:solidFill>
                <a:srgbClr val="000000"/>
              </a:solidFill>
              <a:effectLst/>
              <a:uLnTx/>
              <a:uFillTx/>
              <a:ea typeface="+mn-ea"/>
              <a:cs typeface="+mn-cs"/>
            </a:endParaRPr>
          </a:p>
        </p:txBody>
      </p:sp>
      <p:sp>
        <p:nvSpPr>
          <p:cNvPr id="7" name="Rectangle 6">
            <a:extLst>
              <a:ext uri="{FF2B5EF4-FFF2-40B4-BE49-F238E27FC236}">
                <a16:creationId xmlns:a16="http://schemas.microsoft.com/office/drawing/2014/main" id="{18564031-D7FF-A853-A5F3-BD1A161D9626}"/>
              </a:ext>
            </a:extLst>
          </p:cNvPr>
          <p:cNvSpPr/>
          <p:nvPr/>
        </p:nvSpPr>
        <p:spPr bwMode="auto">
          <a:xfrm>
            <a:off x="5712550" y="3025838"/>
            <a:ext cx="2376264" cy="208823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S&lt;’a&gt;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r: </a:t>
            </a: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&amp;’a i32</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struct</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D&lt;</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s: S&lt;</a:t>
            </a:r>
            <a:r>
              <a:rPr kumimoji="0" lang="en-GB"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a:t>
            </a: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a:t>
            </a:r>
          </a:p>
        </p:txBody>
      </p:sp>
      <p:sp>
        <p:nvSpPr>
          <p:cNvPr id="8" name="TextBox 7">
            <a:extLst>
              <a:ext uri="{FF2B5EF4-FFF2-40B4-BE49-F238E27FC236}">
                <a16:creationId xmlns:a16="http://schemas.microsoft.com/office/drawing/2014/main" id="{C3AB84CF-D286-E96C-AF56-F0E34A2DB0F1}"/>
              </a:ext>
            </a:extLst>
          </p:cNvPr>
          <p:cNvSpPr txBox="1"/>
          <p:nvPr/>
        </p:nvSpPr>
        <p:spPr>
          <a:xfrm>
            <a:off x="5735961" y="5330094"/>
            <a:ext cx="2376263" cy="1200329"/>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ea typeface="+mn-ea"/>
                <a:cs typeface="+mn-cs"/>
              </a:rPr>
              <a:t>Permissive: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D can borrow any values, including those in local scope</a:t>
            </a:r>
            <a:endParaRPr kumimoji="0" lang="en-CH" sz="1800" b="0" i="0" u="none" strike="noStrike" kern="1200" cap="none" spc="0" normalizeH="0" baseline="0" noProof="0" dirty="0">
              <a:ln>
                <a:noFill/>
              </a:ln>
              <a:solidFill>
                <a:srgbClr val="000000"/>
              </a:solidFill>
              <a:effectLst/>
              <a:uLnTx/>
              <a:uFillTx/>
              <a:ea typeface="+mn-ea"/>
              <a:cs typeface="+mn-cs"/>
            </a:endParaRPr>
          </a:p>
        </p:txBody>
      </p:sp>
      <p:sp>
        <p:nvSpPr>
          <p:cNvPr id="11" name="Rectangle 10">
            <a:extLst>
              <a:ext uri="{FF2B5EF4-FFF2-40B4-BE49-F238E27FC236}">
                <a16:creationId xmlns:a16="http://schemas.microsoft.com/office/drawing/2014/main" id="{C6EEC0F8-F233-9670-C0D8-440FE4CBE84D}"/>
              </a:ext>
            </a:extLst>
          </p:cNvPr>
          <p:cNvSpPr/>
          <p:nvPr/>
        </p:nvSpPr>
        <p:spPr bwMode="auto">
          <a:xfrm>
            <a:off x="8616280" y="4465998"/>
            <a:ext cx="2304256" cy="648072"/>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read &lt;‘a&gt; as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000000"/>
                </a:solidFill>
                <a:effectLst/>
                <a:uLnTx/>
                <a:uFillTx/>
                <a:ea typeface="+mn-ea"/>
                <a:cs typeface="+mn-cs"/>
              </a:rPr>
              <a:t>for any lifetime ‘a</a:t>
            </a:r>
            <a:endParaRPr kumimoji="0" lang="en-CH" sz="1800" b="0" i="0" u="none" strike="noStrike" kern="1200" cap="none" spc="0" normalizeH="0" baseline="0" noProof="0" dirty="0">
              <a:ln>
                <a:noFill/>
              </a:ln>
              <a:solidFill>
                <a:srgbClr val="000000"/>
              </a:solidFill>
              <a:effectLst/>
              <a:uLnTx/>
              <a:uFillTx/>
              <a:ea typeface="+mn-ea"/>
              <a:cs typeface="+mn-cs"/>
            </a:endParaRPr>
          </a:p>
        </p:txBody>
      </p:sp>
    </p:spTree>
    <p:extLst>
      <p:ext uri="{BB962C8B-B14F-4D97-AF65-F5344CB8AC3E}">
        <p14:creationId xmlns:p14="http://schemas.microsoft.com/office/powerpoint/2010/main" val="166502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1" grpId="0" animBg="1"/>
    </p:bldLst>
  </p:timing>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Lifetimes of functions</a:t>
            </a:r>
          </a:p>
        </p:txBody>
      </p:sp>
      <p:sp>
        <p:nvSpPr>
          <p:cNvPr id="4" name="Rectangle 3">
            <a:extLst>
              <a:ext uri="{FF2B5EF4-FFF2-40B4-BE49-F238E27FC236}">
                <a16:creationId xmlns:a16="http://schemas.microsoft.com/office/drawing/2014/main" id="{47ADFC39-A0F3-6817-D527-B0D746DFB546}"/>
              </a:ext>
            </a:extLst>
          </p:cNvPr>
          <p:cNvSpPr/>
          <p:nvPr/>
        </p:nvSpPr>
        <p:spPr bwMode="auto">
          <a:xfrm>
            <a:off x="492116" y="1405435"/>
            <a:ext cx="5112568" cy="187220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g</a:t>
            </a:r>
            <a:r>
              <a:rPr lang="en-GB" dirty="0">
                <a:solidFill>
                  <a:srgbClr val="000000"/>
                </a:solidFill>
                <a:latin typeface="Consolas" panose="020B0609020204030204" pitchFamily="49" charset="0"/>
                <a:cs typeface="Consolas" panose="020B0609020204030204" pitchFamily="49" charset="0"/>
              </a:rPr>
              <a:t>&lt;</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&gt;(p: &amp;’a i32) { ...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10;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g(&amp;x) </a:t>
            </a:r>
            <a:r>
              <a:rPr lang="en-GB" i="1" dirty="0">
                <a:solidFill>
                  <a:srgbClr val="000000"/>
                </a:solidFill>
                <a:latin typeface="Consolas" panose="020B0609020204030204" pitchFamily="49" charset="0"/>
                <a:cs typeface="Consolas" panose="020B0609020204030204" pitchFamily="49" charset="0"/>
              </a:rPr>
              <a:t>// ok: x flows into the call</a:t>
            </a:r>
            <a:endParaRPr lang="en-GB" dirty="0">
              <a:solidFill>
                <a:srgbClr val="000000"/>
              </a:solidFill>
              <a:latin typeface="Consolas" panose="020B0609020204030204" pitchFamily="49" charset="0"/>
              <a:cs typeface="Consolas" panose="020B0609020204030204" pitchFamily="49" charset="0"/>
            </a:endParaRPr>
          </a:p>
        </p:txBody>
      </p:sp>
      <p:sp>
        <p:nvSpPr>
          <p:cNvPr id="12" name="Rectangle 11">
            <a:extLst>
              <a:ext uri="{FF2B5EF4-FFF2-40B4-BE49-F238E27FC236}">
                <a16:creationId xmlns:a16="http://schemas.microsoft.com/office/drawing/2014/main" id="{41A6D8A7-F483-AC56-4A8E-173F45677291}"/>
              </a:ext>
            </a:extLst>
          </p:cNvPr>
          <p:cNvSpPr/>
          <p:nvPr/>
        </p:nvSpPr>
        <p:spPr bwMode="auto">
          <a:xfrm>
            <a:off x="461556" y="3565675"/>
            <a:ext cx="5143128" cy="43204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read as: any lifetime that contains g works for ’a</a:t>
            </a:r>
            <a:endParaRPr lang="en-CH" dirty="0">
              <a:solidFill>
                <a:srgbClr val="000000"/>
              </a:solidFill>
            </a:endParaRPr>
          </a:p>
        </p:txBody>
      </p:sp>
      <p:sp>
        <p:nvSpPr>
          <p:cNvPr id="14" name="Rectangle 13">
            <a:extLst>
              <a:ext uri="{FF2B5EF4-FFF2-40B4-BE49-F238E27FC236}">
                <a16:creationId xmlns:a16="http://schemas.microsoft.com/office/drawing/2014/main" id="{2BD86DEF-6F10-C28E-83A0-D83C5032E88E}"/>
              </a:ext>
            </a:extLst>
          </p:cNvPr>
          <p:cNvSpPr/>
          <p:nvPr/>
        </p:nvSpPr>
        <p:spPr bwMode="auto">
          <a:xfrm>
            <a:off x="6684804" y="1405435"/>
            <a:ext cx="5112568" cy="187220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g</a:t>
            </a:r>
            <a:r>
              <a:rPr lang="en-GB" dirty="0">
                <a:solidFill>
                  <a:srgbClr val="000000"/>
                </a:solidFill>
                <a:latin typeface="Consolas" panose="020B0609020204030204" pitchFamily="49" charset="0"/>
                <a:cs typeface="Consolas" panose="020B0609020204030204" pitchFamily="49" charset="0"/>
              </a:rPr>
              <a:t>(p: &amp;</a:t>
            </a:r>
            <a:r>
              <a:rPr lang="en-GB" dirty="0">
                <a:solidFill>
                  <a:srgbClr val="ABABFF"/>
                </a:solidFill>
                <a:latin typeface="Consolas" panose="020B0609020204030204" pitchFamily="49" charset="0"/>
                <a:cs typeface="Consolas" panose="020B0609020204030204" pitchFamily="49" charset="0"/>
              </a:rPr>
              <a:t>’static</a:t>
            </a:r>
            <a:r>
              <a:rPr lang="en-GB" dirty="0">
                <a:solidFill>
                  <a:srgbClr val="000000"/>
                </a:solidFill>
                <a:latin typeface="Consolas" panose="020B0609020204030204" pitchFamily="49" charset="0"/>
                <a:cs typeface="Consolas" panose="020B0609020204030204" pitchFamily="49" charset="0"/>
              </a:rPr>
              <a:t> i32) { ... }</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x = 10;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g(&amp;x) </a:t>
            </a:r>
            <a:r>
              <a:rPr lang="en-GB" i="1" dirty="0">
                <a:solidFill>
                  <a:srgbClr val="000000"/>
                </a:solidFill>
                <a:latin typeface="Consolas" panose="020B0609020204030204" pitchFamily="49" charset="0"/>
                <a:cs typeface="Consolas" panose="020B0609020204030204" pitchFamily="49" charset="0"/>
              </a:rPr>
              <a:t>// fail: &amp;x does not</a:t>
            </a:r>
          </a:p>
          <a:p>
            <a:pPr defTabSz="914400" fontAlgn="base">
              <a:spcBef>
                <a:spcPct val="0"/>
              </a:spcBef>
              <a:spcAft>
                <a:spcPct val="0"/>
              </a:spcAft>
              <a:defRPr/>
            </a:pPr>
            <a:r>
              <a:rPr lang="en-GB" i="1" dirty="0">
                <a:solidFill>
                  <a:srgbClr val="000000"/>
                </a:solidFill>
                <a:latin typeface="Consolas" panose="020B0609020204030204" pitchFamily="49" charset="0"/>
                <a:cs typeface="Consolas" panose="020B0609020204030204" pitchFamily="49" charset="0"/>
              </a:rPr>
              <a:t>      //       live until termination </a:t>
            </a:r>
            <a:endParaRPr lang="en-GB" dirty="0">
              <a:solidFill>
                <a:srgbClr val="000000"/>
              </a:solidFill>
              <a:latin typeface="Consolas" panose="020B0609020204030204" pitchFamily="49" charset="0"/>
              <a:cs typeface="Consolas" panose="020B0609020204030204" pitchFamily="49" charset="0"/>
            </a:endParaRPr>
          </a:p>
        </p:txBody>
      </p:sp>
      <p:sp>
        <p:nvSpPr>
          <p:cNvPr id="15" name="Rectangle 14">
            <a:extLst>
              <a:ext uri="{FF2B5EF4-FFF2-40B4-BE49-F238E27FC236}">
                <a16:creationId xmlns:a16="http://schemas.microsoft.com/office/drawing/2014/main" id="{93FAFE31-868F-1326-1CCF-49A6255568F9}"/>
              </a:ext>
            </a:extLst>
          </p:cNvPr>
          <p:cNvSpPr/>
          <p:nvPr/>
        </p:nvSpPr>
        <p:spPr bwMode="auto">
          <a:xfrm>
            <a:off x="6684804" y="3565675"/>
            <a:ext cx="5143128" cy="43204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read as: parameter must live until termination</a:t>
            </a:r>
            <a:endParaRPr lang="en-CH" dirty="0">
              <a:solidFill>
                <a:srgbClr val="000000"/>
              </a:solidFill>
            </a:endParaRPr>
          </a:p>
        </p:txBody>
      </p:sp>
      <p:sp>
        <p:nvSpPr>
          <p:cNvPr id="16" name="Rectangle 15">
            <a:extLst>
              <a:ext uri="{FF2B5EF4-FFF2-40B4-BE49-F238E27FC236}">
                <a16:creationId xmlns:a16="http://schemas.microsoft.com/office/drawing/2014/main" id="{3B607007-39EF-7910-BA42-DCC84F3200B4}"/>
              </a:ext>
            </a:extLst>
          </p:cNvPr>
          <p:cNvSpPr/>
          <p:nvPr/>
        </p:nvSpPr>
        <p:spPr bwMode="auto">
          <a:xfrm>
            <a:off x="2675620" y="4654129"/>
            <a:ext cx="6588732" cy="43204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parse&lt;</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&gt;(input: &amp;</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 [u8]) -&gt; Record&lt;</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&gt; { ... }</a:t>
            </a:r>
          </a:p>
        </p:txBody>
      </p:sp>
      <p:sp>
        <p:nvSpPr>
          <p:cNvPr id="17" name="Rectangle 16">
            <a:extLst>
              <a:ext uri="{FF2B5EF4-FFF2-40B4-BE49-F238E27FC236}">
                <a16:creationId xmlns:a16="http://schemas.microsoft.com/office/drawing/2014/main" id="{0A7822F3-89A1-0C62-139F-E586B1DF87CE}"/>
              </a:ext>
            </a:extLst>
          </p:cNvPr>
          <p:cNvSpPr/>
          <p:nvPr/>
        </p:nvSpPr>
        <p:spPr bwMode="auto">
          <a:xfrm>
            <a:off x="2675620" y="5445224"/>
            <a:ext cx="6588732" cy="648072"/>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“whatever (non-static) references the returned record contains, they must point into the input buffer”</a:t>
            </a:r>
            <a:endParaRPr kumimoji="0" lang="en-CH" sz="1800" b="0" i="0" u="none" strike="noStrike" kern="0" cap="none" spc="0" normalizeH="0" baseline="0" noProof="0" dirty="0">
              <a:ln>
                <a:noFill/>
              </a:ln>
              <a:solidFill>
                <a:srgbClr val="000000"/>
              </a:solidFill>
              <a:effectLst/>
              <a:uLnTx/>
              <a:uFillTx/>
            </a:endParaRPr>
          </a:p>
          <a:p>
            <a:pPr marL="0" marR="0" lvl="0" indent="0"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00000"/>
              </a:solidFill>
              <a:effectLst/>
              <a:uLnTx/>
              <a:uFillTx/>
            </a:endParaRPr>
          </a:p>
        </p:txBody>
      </p:sp>
      <p:sp>
        <p:nvSpPr>
          <p:cNvPr id="18" name="Rectangle 17">
            <a:extLst>
              <a:ext uri="{FF2B5EF4-FFF2-40B4-BE49-F238E27FC236}">
                <a16:creationId xmlns:a16="http://schemas.microsoft.com/office/drawing/2014/main" id="{B7E0AB4F-E9C6-ADCE-1939-35031613EEDB}"/>
              </a:ext>
            </a:extLst>
          </p:cNvPr>
          <p:cNvSpPr/>
          <p:nvPr/>
        </p:nvSpPr>
        <p:spPr bwMode="auto">
          <a:xfrm>
            <a:off x="407368" y="4654129"/>
            <a:ext cx="2016224" cy="935112"/>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result must live at least as long as input</a:t>
            </a:r>
            <a:endParaRPr lang="en-CH" dirty="0">
              <a:solidFill>
                <a:srgbClr val="000000"/>
              </a:solidFill>
            </a:endParaRPr>
          </a:p>
        </p:txBody>
      </p:sp>
      <p:sp>
        <p:nvSpPr>
          <p:cNvPr id="19" name="Rectangle 18">
            <a:extLst>
              <a:ext uri="{FF2B5EF4-FFF2-40B4-BE49-F238E27FC236}">
                <a16:creationId xmlns:a16="http://schemas.microsoft.com/office/drawing/2014/main" id="{1D3BF279-E14C-D15C-7169-5536E45AFFC1}"/>
              </a:ext>
            </a:extLst>
          </p:cNvPr>
          <p:cNvSpPr/>
          <p:nvPr/>
        </p:nvSpPr>
        <p:spPr bwMode="auto">
          <a:xfrm>
            <a:off x="9513119" y="4654129"/>
            <a:ext cx="2340260" cy="93511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Rust can often infer lifetimes for functions automatically</a:t>
            </a:r>
            <a:endParaRPr lang="en-CH" dirty="0">
              <a:solidFill>
                <a:srgbClr val="000000"/>
              </a:solidFill>
            </a:endParaRPr>
          </a:p>
        </p:txBody>
      </p:sp>
    </p:spTree>
    <p:extLst>
      <p:ext uri="{BB962C8B-B14F-4D97-AF65-F5344CB8AC3E}">
        <p14:creationId xmlns:p14="http://schemas.microsoft.com/office/powerpoint/2010/main" val="2180737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Lst>
  </p:timing>
</p:sld>
</file>

<file path=ppt/slides/slide7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Example</a:t>
            </a:r>
          </a:p>
        </p:txBody>
      </p:sp>
      <p:sp>
        <p:nvSpPr>
          <p:cNvPr id="24" name="Rectangle 23">
            <a:extLst>
              <a:ext uri="{FF2B5EF4-FFF2-40B4-BE49-F238E27FC236}">
                <a16:creationId xmlns:a16="http://schemas.microsoft.com/office/drawing/2014/main" id="{4BCA7BE8-0DC4-27AD-B7E2-8E448D4932D1}"/>
              </a:ext>
            </a:extLst>
          </p:cNvPr>
          <p:cNvSpPr/>
          <p:nvPr/>
        </p:nvSpPr>
        <p:spPr bwMode="auto">
          <a:xfrm>
            <a:off x="4703418" y="4397600"/>
            <a:ext cx="5580620" cy="187220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values = [7, 4, 1, 0, 1, 4, 7];</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 = min(&amp;values)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assert_eq</a:t>
            </a:r>
            <a:r>
              <a:rPr lang="en-GB" b="1" dirty="0">
                <a:solidFill>
                  <a:srgbClr val="000000"/>
                </a:solidFill>
                <a:latin typeface="Consolas" panose="020B0609020204030204" pitchFamily="49" charset="0"/>
                <a:cs typeface="Consolas" panose="020B0609020204030204" pitchFamily="49" charset="0"/>
              </a:rPr>
              <a:t>!</a:t>
            </a:r>
            <a:r>
              <a:rPr lang="en-GB" dirty="0">
                <a:solidFill>
                  <a:srgbClr val="000000"/>
                </a:solidFill>
                <a:latin typeface="Consolas" panose="020B0609020204030204" pitchFamily="49" charset="0"/>
                <a:cs typeface="Consolas" panose="020B0609020204030204" pitchFamily="49" charset="0"/>
              </a:rPr>
              <a:t>(*s, 0); </a:t>
            </a:r>
          </a:p>
        </p:txBody>
      </p:sp>
      <p:sp>
        <p:nvSpPr>
          <p:cNvPr id="25" name="Rectangle 24">
            <a:extLst>
              <a:ext uri="{FF2B5EF4-FFF2-40B4-BE49-F238E27FC236}">
                <a16:creationId xmlns:a16="http://schemas.microsoft.com/office/drawing/2014/main" id="{2DCAEB4A-11A2-2EDE-CCF7-329670B8649C}"/>
              </a:ext>
            </a:extLst>
          </p:cNvPr>
          <p:cNvSpPr/>
          <p:nvPr/>
        </p:nvSpPr>
        <p:spPr bwMode="auto">
          <a:xfrm>
            <a:off x="4703418" y="1373264"/>
            <a:ext cx="5580620" cy="266429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min&lt;</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&gt;(values: &amp;</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 [i32]) -&gt; &amp;</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 i32 {</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let mut</a:t>
            </a:r>
            <a:r>
              <a:rPr lang="en-GB" dirty="0">
                <a:solidFill>
                  <a:srgbClr val="000000"/>
                </a:solidFill>
                <a:latin typeface="Consolas" panose="020B0609020204030204" pitchFamily="49" charset="0"/>
                <a:cs typeface="Consolas" panose="020B0609020204030204" pitchFamily="49" charset="0"/>
              </a:rPr>
              <a:t> s = &amp;v[0];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r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&amp;v[1..]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*r &lt; *s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 = 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26" name="Rectangle 25">
            <a:extLst>
              <a:ext uri="{FF2B5EF4-FFF2-40B4-BE49-F238E27FC236}">
                <a16:creationId xmlns:a16="http://schemas.microsoft.com/office/drawing/2014/main" id="{0EABB9BA-06B9-6DBD-15F8-DD2BA88007A7}"/>
              </a:ext>
            </a:extLst>
          </p:cNvPr>
          <p:cNvSpPr/>
          <p:nvPr/>
        </p:nvSpPr>
        <p:spPr bwMode="auto">
          <a:xfrm>
            <a:off x="1661080" y="1373264"/>
            <a:ext cx="2664296" cy="57606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result must live at least as long as values</a:t>
            </a:r>
            <a:endParaRPr lang="en-CH" dirty="0">
              <a:solidFill>
                <a:srgbClr val="000000"/>
              </a:solidFill>
            </a:endParaRPr>
          </a:p>
        </p:txBody>
      </p:sp>
      <p:sp>
        <p:nvSpPr>
          <p:cNvPr id="27" name="Rectangle 26">
            <a:extLst>
              <a:ext uri="{FF2B5EF4-FFF2-40B4-BE49-F238E27FC236}">
                <a16:creationId xmlns:a16="http://schemas.microsoft.com/office/drawing/2014/main" id="{E3D82A5D-C569-073B-2E3E-9B33893F617A}"/>
              </a:ext>
            </a:extLst>
          </p:cNvPr>
          <p:cNvSpPr/>
          <p:nvPr/>
        </p:nvSpPr>
        <p:spPr bwMode="auto">
          <a:xfrm>
            <a:off x="7349712" y="5697754"/>
            <a:ext cx="3456384" cy="39048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conflicting flow from values to s</a:t>
            </a:r>
            <a:endParaRPr lang="en-CH" dirty="0">
              <a:solidFill>
                <a:srgbClr val="000000"/>
              </a:solidFill>
            </a:endParaRPr>
          </a:p>
        </p:txBody>
      </p:sp>
      <p:sp>
        <p:nvSpPr>
          <p:cNvPr id="28" name="Rectangle 27">
            <a:extLst>
              <a:ext uri="{FF2B5EF4-FFF2-40B4-BE49-F238E27FC236}">
                <a16:creationId xmlns:a16="http://schemas.microsoft.com/office/drawing/2014/main" id="{A30F845E-6A1A-4C44-B4F5-F981260AFB39}"/>
              </a:ext>
            </a:extLst>
          </p:cNvPr>
          <p:cNvSpPr/>
          <p:nvPr/>
        </p:nvSpPr>
        <p:spPr bwMode="auto">
          <a:xfrm>
            <a:off x="1661080" y="2237360"/>
            <a:ext cx="2664296" cy="57606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add flow from values to result</a:t>
            </a:r>
            <a:endParaRPr lang="en-CH" dirty="0">
              <a:solidFill>
                <a:srgbClr val="000000"/>
              </a:solidFill>
            </a:endParaRPr>
          </a:p>
        </p:txBody>
      </p:sp>
      <p:sp>
        <p:nvSpPr>
          <p:cNvPr id="29" name="Rectangle 28">
            <a:extLst>
              <a:ext uri="{FF2B5EF4-FFF2-40B4-BE49-F238E27FC236}">
                <a16:creationId xmlns:a16="http://schemas.microsoft.com/office/drawing/2014/main" id="{335874B3-3E94-E1F1-87C9-A0F0440F8C29}"/>
              </a:ext>
            </a:extLst>
          </p:cNvPr>
          <p:cNvSpPr/>
          <p:nvPr/>
        </p:nvSpPr>
        <p:spPr bwMode="auto">
          <a:xfrm>
            <a:off x="1517064" y="5557416"/>
            <a:ext cx="2808312" cy="671155"/>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error: `values` does not live long enough</a:t>
            </a:r>
          </a:p>
        </p:txBody>
      </p:sp>
    </p:spTree>
    <p:extLst>
      <p:ext uri="{BB962C8B-B14F-4D97-AF65-F5344CB8AC3E}">
        <p14:creationId xmlns:p14="http://schemas.microsoft.com/office/powerpoint/2010/main" val="34225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28" grpId="0" animBg="1"/>
      <p:bldP spid="29" grpId="0" animBg="1"/>
    </p:bldLst>
  </p:timing>
</p:sld>
</file>

<file path=ppt/slides/slide7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Example continued</a:t>
            </a:r>
          </a:p>
        </p:txBody>
      </p:sp>
      <p:sp>
        <p:nvSpPr>
          <p:cNvPr id="24" name="Rectangle 23">
            <a:extLst>
              <a:ext uri="{FF2B5EF4-FFF2-40B4-BE49-F238E27FC236}">
                <a16:creationId xmlns:a16="http://schemas.microsoft.com/office/drawing/2014/main" id="{4BCA7BE8-0DC4-27AD-B7E2-8E448D4932D1}"/>
              </a:ext>
            </a:extLst>
          </p:cNvPr>
          <p:cNvSpPr/>
          <p:nvPr/>
        </p:nvSpPr>
        <p:spPr bwMode="auto">
          <a:xfrm>
            <a:off x="4703418" y="4397600"/>
            <a:ext cx="5580620" cy="1872208"/>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let </a:t>
            </a:r>
            <a:r>
              <a:rPr lang="en-GB" dirty="0">
                <a:solidFill>
                  <a:srgbClr val="000000"/>
                </a:solidFill>
                <a:latin typeface="Consolas" panose="020B0609020204030204" pitchFamily="49" charset="0"/>
                <a:cs typeface="Consolas" panose="020B0609020204030204" pitchFamily="49" charset="0"/>
              </a:rPr>
              <a:t>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let</a:t>
            </a:r>
            <a:r>
              <a:rPr lang="en-GB" dirty="0">
                <a:solidFill>
                  <a:srgbClr val="000000"/>
                </a:solidFill>
                <a:latin typeface="Consolas" panose="020B0609020204030204" pitchFamily="49" charset="0"/>
                <a:cs typeface="Consolas" panose="020B0609020204030204" pitchFamily="49" charset="0"/>
              </a:rPr>
              <a:t> values = [7, 4, 1, 0, 1, 4, 7];</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 = min(&amp;values);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highlight>
                  <a:srgbClr val="ABABFF"/>
                </a:highlight>
                <a:latin typeface="Consolas" panose="020B0609020204030204" pitchFamily="49" charset="0"/>
                <a:cs typeface="Consolas" panose="020B0609020204030204" pitchFamily="49" charset="0"/>
              </a:rPr>
              <a:t>assert_eq</a:t>
            </a:r>
            <a:r>
              <a:rPr lang="en-GB" b="1" dirty="0">
                <a:solidFill>
                  <a:srgbClr val="000000"/>
                </a:solidFill>
                <a:highlight>
                  <a:srgbClr val="ABABFF"/>
                </a:highlight>
                <a:latin typeface="Consolas" panose="020B0609020204030204" pitchFamily="49" charset="0"/>
                <a:cs typeface="Consolas" panose="020B0609020204030204" pitchFamily="49" charset="0"/>
              </a:rPr>
              <a:t>!</a:t>
            </a:r>
            <a:r>
              <a:rPr lang="en-GB" dirty="0">
                <a:solidFill>
                  <a:srgbClr val="000000"/>
                </a:solidFill>
                <a:highlight>
                  <a:srgbClr val="ABABFF"/>
                </a:highlight>
                <a:latin typeface="Consolas" panose="020B0609020204030204" pitchFamily="49" charset="0"/>
                <a:cs typeface="Consolas" panose="020B0609020204030204" pitchFamily="49" charset="0"/>
              </a:rPr>
              <a:t>(*s, 0);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25" name="Rectangle 24">
            <a:extLst>
              <a:ext uri="{FF2B5EF4-FFF2-40B4-BE49-F238E27FC236}">
                <a16:creationId xmlns:a16="http://schemas.microsoft.com/office/drawing/2014/main" id="{2DCAEB4A-11A2-2EDE-CCF7-329670B8649C}"/>
              </a:ext>
            </a:extLst>
          </p:cNvPr>
          <p:cNvSpPr/>
          <p:nvPr/>
        </p:nvSpPr>
        <p:spPr bwMode="auto">
          <a:xfrm>
            <a:off x="4703418" y="1373264"/>
            <a:ext cx="5580620" cy="266429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b="1" dirty="0">
                <a:solidFill>
                  <a:srgbClr val="000000"/>
                </a:solidFill>
                <a:latin typeface="Consolas" panose="020B0609020204030204" pitchFamily="49" charset="0"/>
                <a:cs typeface="Consolas" panose="020B0609020204030204" pitchFamily="49" charset="0"/>
              </a:rPr>
              <a:t> </a:t>
            </a:r>
            <a:r>
              <a:rPr lang="en-GB" dirty="0">
                <a:solidFill>
                  <a:srgbClr val="000000"/>
                </a:solidFill>
                <a:latin typeface="Consolas" panose="020B0609020204030204" pitchFamily="49" charset="0"/>
                <a:cs typeface="Consolas" panose="020B0609020204030204" pitchFamily="49" charset="0"/>
              </a:rPr>
              <a:t>min&lt;</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&gt;(values: &amp;</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 [i32]) -&gt; &amp;</a:t>
            </a:r>
            <a:r>
              <a:rPr lang="en-GB" dirty="0">
                <a:solidFill>
                  <a:srgbClr val="ABABFF"/>
                </a:solidFill>
                <a:latin typeface="Consolas" panose="020B0609020204030204" pitchFamily="49" charset="0"/>
                <a:cs typeface="Consolas" panose="020B0609020204030204" pitchFamily="49" charset="0"/>
              </a:rPr>
              <a:t>’a</a:t>
            </a:r>
            <a:r>
              <a:rPr lang="en-GB" dirty="0">
                <a:solidFill>
                  <a:srgbClr val="000000"/>
                </a:solidFill>
                <a:latin typeface="Consolas" panose="020B0609020204030204" pitchFamily="49" charset="0"/>
                <a:cs typeface="Consolas" panose="020B0609020204030204" pitchFamily="49" charset="0"/>
              </a:rPr>
              <a:t> i32 {</a:t>
            </a:r>
          </a:p>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  let mut</a:t>
            </a:r>
            <a:r>
              <a:rPr lang="en-GB" dirty="0">
                <a:solidFill>
                  <a:srgbClr val="000000"/>
                </a:solidFill>
                <a:latin typeface="Consolas" panose="020B0609020204030204" pitchFamily="49" charset="0"/>
                <a:cs typeface="Consolas" panose="020B0609020204030204" pitchFamily="49" charset="0"/>
              </a:rPr>
              <a:t> s = &amp;v[0];</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for</a:t>
            </a:r>
            <a:r>
              <a:rPr lang="en-GB" dirty="0">
                <a:solidFill>
                  <a:srgbClr val="000000"/>
                </a:solidFill>
                <a:latin typeface="Consolas" panose="020B0609020204030204" pitchFamily="49" charset="0"/>
                <a:cs typeface="Consolas" panose="020B0609020204030204" pitchFamily="49" charset="0"/>
              </a:rPr>
              <a:t> r </a:t>
            </a:r>
            <a:r>
              <a:rPr lang="en-GB" b="1" dirty="0">
                <a:solidFill>
                  <a:srgbClr val="000000"/>
                </a:solidFill>
                <a:latin typeface="Consolas" panose="020B0609020204030204" pitchFamily="49" charset="0"/>
                <a:cs typeface="Consolas" panose="020B0609020204030204" pitchFamily="49" charset="0"/>
              </a:rPr>
              <a:t>in</a:t>
            </a:r>
            <a:r>
              <a:rPr lang="en-GB" dirty="0">
                <a:solidFill>
                  <a:srgbClr val="000000"/>
                </a:solidFill>
                <a:latin typeface="Consolas" panose="020B0609020204030204" pitchFamily="49" charset="0"/>
                <a:cs typeface="Consolas" panose="020B0609020204030204" pitchFamily="49" charset="0"/>
              </a:rPr>
              <a:t> &amp;v[1..]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if</a:t>
            </a:r>
            <a:r>
              <a:rPr lang="en-GB" dirty="0">
                <a:solidFill>
                  <a:srgbClr val="000000"/>
                </a:solidFill>
                <a:latin typeface="Consolas" panose="020B0609020204030204" pitchFamily="49" charset="0"/>
                <a:cs typeface="Consolas" panose="020B0609020204030204" pitchFamily="49" charset="0"/>
              </a:rPr>
              <a:t> *r &lt; *s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 = 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s</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26" name="Rectangle 25">
            <a:extLst>
              <a:ext uri="{FF2B5EF4-FFF2-40B4-BE49-F238E27FC236}">
                <a16:creationId xmlns:a16="http://schemas.microsoft.com/office/drawing/2014/main" id="{0EABB9BA-06B9-6DBD-15F8-DD2BA88007A7}"/>
              </a:ext>
            </a:extLst>
          </p:cNvPr>
          <p:cNvSpPr/>
          <p:nvPr/>
        </p:nvSpPr>
        <p:spPr bwMode="auto">
          <a:xfrm>
            <a:off x="1661080" y="1373264"/>
            <a:ext cx="2664296" cy="57606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result must live at least as long as values</a:t>
            </a:r>
            <a:endParaRPr lang="en-CH" dirty="0">
              <a:solidFill>
                <a:srgbClr val="000000"/>
              </a:solidFill>
            </a:endParaRPr>
          </a:p>
        </p:txBody>
      </p:sp>
      <p:sp>
        <p:nvSpPr>
          <p:cNvPr id="27" name="Rectangle 26">
            <a:extLst>
              <a:ext uri="{FF2B5EF4-FFF2-40B4-BE49-F238E27FC236}">
                <a16:creationId xmlns:a16="http://schemas.microsoft.com/office/drawing/2014/main" id="{E3D82A5D-C569-073B-2E3E-9B33893F617A}"/>
              </a:ext>
            </a:extLst>
          </p:cNvPr>
          <p:cNvSpPr/>
          <p:nvPr/>
        </p:nvSpPr>
        <p:spPr bwMode="auto">
          <a:xfrm>
            <a:off x="7349712" y="5697754"/>
            <a:ext cx="3456384" cy="39048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no conflicting flows</a:t>
            </a:r>
            <a:endParaRPr lang="en-CH" dirty="0">
              <a:solidFill>
                <a:srgbClr val="000000"/>
              </a:solidFill>
            </a:endParaRPr>
          </a:p>
        </p:txBody>
      </p:sp>
      <p:sp>
        <p:nvSpPr>
          <p:cNvPr id="28" name="Rectangle 27">
            <a:extLst>
              <a:ext uri="{FF2B5EF4-FFF2-40B4-BE49-F238E27FC236}">
                <a16:creationId xmlns:a16="http://schemas.microsoft.com/office/drawing/2014/main" id="{A30F845E-6A1A-4C44-B4F5-F981260AFB39}"/>
              </a:ext>
            </a:extLst>
          </p:cNvPr>
          <p:cNvSpPr/>
          <p:nvPr/>
        </p:nvSpPr>
        <p:spPr bwMode="auto">
          <a:xfrm>
            <a:off x="1661080" y="2237360"/>
            <a:ext cx="2664296" cy="57606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add flow from values to result</a:t>
            </a:r>
            <a:endParaRPr lang="en-CH" dirty="0">
              <a:solidFill>
                <a:srgbClr val="000000"/>
              </a:solidFill>
            </a:endParaRPr>
          </a:p>
        </p:txBody>
      </p:sp>
      <p:sp>
        <p:nvSpPr>
          <p:cNvPr id="29" name="Rectangle 28">
            <a:extLst>
              <a:ext uri="{FF2B5EF4-FFF2-40B4-BE49-F238E27FC236}">
                <a16:creationId xmlns:a16="http://schemas.microsoft.com/office/drawing/2014/main" id="{335874B3-3E94-E1F1-87C9-A0F0440F8C29}"/>
              </a:ext>
            </a:extLst>
          </p:cNvPr>
          <p:cNvSpPr/>
          <p:nvPr/>
        </p:nvSpPr>
        <p:spPr bwMode="auto">
          <a:xfrm>
            <a:off x="1517064" y="5557416"/>
            <a:ext cx="2808312" cy="671155"/>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rPr>
              <a:t>error: `values` does not live long enough</a:t>
            </a:r>
          </a:p>
        </p:txBody>
      </p:sp>
    </p:spTree>
    <p:extLst>
      <p:ext uri="{BB962C8B-B14F-4D97-AF65-F5344CB8AC3E}">
        <p14:creationId xmlns:p14="http://schemas.microsoft.com/office/powerpoint/2010/main" val="206048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animBg="1"/>
      <p:bldP spid="27" grpId="0" animBg="1"/>
      <p:bldP spid="28" grpId="0" animBg="1"/>
      <p:bldP spid="29"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E466BD9-8EA6-B1B1-0B0D-17716A931E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31F051A-0370-D65C-9217-95F8933D98F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01136137-DBA1-36FA-E914-B96BD1CE40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6D502AA1-6E17-75DB-1FFD-9EDE8C67896C}"/>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59F3B406-9473-5EF7-43E6-C75DEBDF2753}"/>
              </a:ext>
            </a:extLst>
          </p:cNvPr>
          <p:cNvSpPr>
            <a:spLocks noGrp="1"/>
          </p:cNvSpPr>
          <p:nvPr>
            <p:ph type="title"/>
          </p:nvPr>
        </p:nvSpPr>
        <p:spPr>
          <a:xfrm>
            <a:off x="1257648" y="583066"/>
            <a:ext cx="7441852" cy="874258"/>
          </a:xfrm>
        </p:spPr>
        <p:txBody>
          <a:bodyPr>
            <a:normAutofit/>
          </a:bodyPr>
          <a:lstStyle/>
          <a:p>
            <a:r>
              <a:rPr lang="en-GB" b="0" i="0" u="none" strike="noStrike" dirty="0">
                <a:solidFill>
                  <a:srgbClr val="10171E"/>
                </a:solidFill>
                <a:effectLst/>
                <a:latin typeface="NOVA FLAT" panose="020C0504020404060204" pitchFamily="34" charset="77"/>
              </a:rPr>
              <a:t>Characteristic Features of Rust</a:t>
            </a:r>
            <a:endParaRPr lang="en-DK" dirty="0">
              <a:solidFill>
                <a:srgbClr val="10171E"/>
              </a:solidFill>
              <a:latin typeface="NOVA FLAT" panose="020C0504020404060204" pitchFamily="34" charset="77"/>
            </a:endParaRPr>
          </a:p>
        </p:txBody>
      </p:sp>
      <p:grpSp>
        <p:nvGrpSpPr>
          <p:cNvPr id="11" name="Group 10">
            <a:extLst>
              <a:ext uri="{FF2B5EF4-FFF2-40B4-BE49-F238E27FC236}">
                <a16:creationId xmlns:a16="http://schemas.microsoft.com/office/drawing/2014/main" id="{85B5CB8A-D880-CB54-5C67-47881D5054E9}"/>
              </a:ext>
            </a:extLst>
          </p:cNvPr>
          <p:cNvGrpSpPr/>
          <p:nvPr/>
        </p:nvGrpSpPr>
        <p:grpSpPr>
          <a:xfrm>
            <a:off x="2598413" y="1837593"/>
            <a:ext cx="6995173" cy="4134812"/>
            <a:chOff x="5632450" y="1662184"/>
            <a:chExt cx="5125020" cy="3178646"/>
          </a:xfrm>
        </p:grpSpPr>
        <p:graphicFrame>
          <p:nvGraphicFramePr>
            <p:cNvPr id="5" name="Diagram 4">
              <a:extLst>
                <a:ext uri="{FF2B5EF4-FFF2-40B4-BE49-F238E27FC236}">
                  <a16:creationId xmlns:a16="http://schemas.microsoft.com/office/drawing/2014/main" id="{DA0757B8-08ED-1E44-CB30-4808B1C7A9DD}"/>
                </a:ext>
              </a:extLst>
            </p:cNvPr>
            <p:cNvGraphicFramePr/>
            <p:nvPr>
              <p:extLst>
                <p:ext uri="{D42A27DB-BD31-4B8C-83A1-F6EECF244321}">
                  <p14:modId xmlns:p14="http://schemas.microsoft.com/office/powerpoint/2010/main" val="2517054587"/>
                </p:ext>
              </p:extLst>
            </p:nvPr>
          </p:nvGraphicFramePr>
          <p:xfrm>
            <a:off x="5632450" y="1662184"/>
            <a:ext cx="5125020" cy="31786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descr="A black and white logo&#10;&#10;Description automatically generated with low confidence">
              <a:extLst>
                <a:ext uri="{FF2B5EF4-FFF2-40B4-BE49-F238E27FC236}">
                  <a16:creationId xmlns:a16="http://schemas.microsoft.com/office/drawing/2014/main" id="{7C1EE535-6811-D399-6A43-72C20F04F11A}"/>
                </a:ext>
              </a:extLst>
            </p:cNvPr>
            <p:cNvPicPr>
              <a:picLocks noChangeAspect="1"/>
            </p:cNvPicPr>
            <p:nvPr/>
          </p:nvPicPr>
          <p:blipFill rotWithShape="1">
            <a:blip r:embed="rId9" cstate="hqprint">
              <a:extLst>
                <a:ext uri="{28A0092B-C50C-407E-A947-70E740481C1C}">
                  <a14:useLocalDpi xmlns:a14="http://schemas.microsoft.com/office/drawing/2010/main"/>
                </a:ext>
                <a:ext uri="{837473B0-CC2E-450A-ABE3-18F120FF3D39}">
                  <a1611:picAttrSrcUrl xmlns:a1611="http://schemas.microsoft.com/office/drawing/2016/11/main" r:id="rId10"/>
                </a:ext>
              </a:extLst>
            </a:blip>
            <a:srcRect/>
            <a:stretch/>
          </p:blipFill>
          <p:spPr>
            <a:xfrm>
              <a:off x="7814642" y="2854177"/>
              <a:ext cx="767771" cy="794661"/>
            </a:xfrm>
            <a:prstGeom prst="rect">
              <a:avLst/>
            </a:prstGeom>
          </p:spPr>
        </p:pic>
      </p:grpSp>
    </p:spTree>
    <p:extLst>
      <p:ext uri="{BB962C8B-B14F-4D97-AF65-F5344CB8AC3E}">
        <p14:creationId xmlns:p14="http://schemas.microsoft.com/office/powerpoint/2010/main" val="14113913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Multiple Lifetime Parameters</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075765"/>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GB" altLang="en-CH" dirty="0">
                <a:solidFill>
                  <a:srgbClr val="000000"/>
                </a:solidFill>
                <a:cs typeface="Courier New" panose="02070309020205020404" pitchFamily="49" charset="0"/>
              </a:rPr>
              <a:t>One lifetime is sufficient unless a method </a:t>
            </a:r>
            <a:r>
              <a:rPr kumimoji="0" lang="en-US" sz="2400" b="0" i="0" u="none" strike="noStrike" kern="1200" cap="none" spc="0" normalizeH="0" baseline="0" noProof="0" dirty="0">
                <a:ln>
                  <a:noFill/>
                </a:ln>
                <a:solidFill>
                  <a:srgbClr val="000000"/>
                </a:solidFill>
                <a:effectLst/>
                <a:uLnTx/>
                <a:uFillTx/>
                <a:ea typeface="+mn-ea"/>
                <a:cs typeface="+mn-cs"/>
              </a:rPr>
              <a:t>returns a subset of a type’s references</a:t>
            </a:r>
            <a:endParaRPr lang="en-DK" dirty="0"/>
          </a:p>
        </p:txBody>
      </p:sp>
      <p:sp>
        <p:nvSpPr>
          <p:cNvPr id="4" name="Rectangle 3">
            <a:extLst>
              <a:ext uri="{FF2B5EF4-FFF2-40B4-BE49-F238E27FC236}">
                <a16:creationId xmlns:a16="http://schemas.microsoft.com/office/drawing/2014/main" id="{C7CD250F-0B35-1256-C715-955564791054}"/>
              </a:ext>
            </a:extLst>
          </p:cNvPr>
          <p:cNvSpPr/>
          <p:nvPr/>
        </p:nvSpPr>
        <p:spPr bwMode="auto">
          <a:xfrm>
            <a:off x="2819636" y="2121846"/>
            <a:ext cx="6552728" cy="4233033"/>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b="1" dirty="0">
                <a:solidFill>
                  <a:srgbClr val="000000"/>
                </a:solidFill>
                <a:latin typeface="Consolas" panose="020B0609020204030204" pitchFamily="49" charset="0"/>
                <a:cs typeface="Consolas" panose="020B0609020204030204" pitchFamily="49" charset="0"/>
              </a:rPr>
              <a:t>struct</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StrSplit</a:t>
            </a:r>
            <a:r>
              <a:rPr lang="en-GB" dirty="0">
                <a:solidFill>
                  <a:srgbClr val="000000"/>
                </a:solidFill>
                <a:latin typeface="Consolas" panose="020B0609020204030204" pitchFamily="49" charset="0"/>
                <a:cs typeface="Consolas" panose="020B0609020204030204" pitchFamily="49" charset="0"/>
              </a:rPr>
              <a:t>&lt;’s, ’p&gt;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delimiter: &amp;’p str,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document: &amp;’s str,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impl</a:t>
            </a:r>
            <a:r>
              <a:rPr lang="en-GB" dirty="0">
                <a:solidFill>
                  <a:srgbClr val="000000"/>
                </a:solidFill>
                <a:latin typeface="Consolas" panose="020B0609020204030204" pitchFamily="49" charset="0"/>
                <a:cs typeface="Consolas" panose="020B0609020204030204" pitchFamily="49" charset="0"/>
              </a:rPr>
              <a:t>&lt;’s, ’p&gt; Iterator for </a:t>
            </a:r>
            <a:r>
              <a:rPr lang="en-GB" dirty="0" err="1">
                <a:solidFill>
                  <a:srgbClr val="000000"/>
                </a:solidFill>
                <a:latin typeface="Consolas" panose="020B0609020204030204" pitchFamily="49" charset="0"/>
                <a:cs typeface="Consolas" panose="020B0609020204030204" pitchFamily="49" charset="0"/>
              </a:rPr>
              <a:t>StrSplit</a:t>
            </a:r>
            <a:r>
              <a:rPr lang="en-GB" dirty="0">
                <a:solidFill>
                  <a:srgbClr val="000000"/>
                </a:solidFill>
                <a:latin typeface="Consolas" panose="020B0609020204030204" pitchFamily="49" charset="0"/>
                <a:cs typeface="Consolas" panose="020B0609020204030204" pitchFamily="49" charset="0"/>
              </a:rPr>
              <a:t>&lt;’s, ’p&gt;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a:solidFill>
                  <a:srgbClr val="000000"/>
                </a:solidFill>
                <a:latin typeface="Consolas" panose="020B0609020204030204" pitchFamily="49" charset="0"/>
                <a:cs typeface="Consolas" panose="020B0609020204030204" pitchFamily="49" charset="0"/>
              </a:rPr>
              <a:t>type</a:t>
            </a:r>
            <a:r>
              <a:rPr lang="en-GB" dirty="0">
                <a:solidFill>
                  <a:srgbClr val="000000"/>
                </a:solidFill>
                <a:latin typeface="Consolas" panose="020B0609020204030204" pitchFamily="49" charset="0"/>
                <a:cs typeface="Consolas" panose="020B0609020204030204" pitchFamily="49" charset="0"/>
              </a:rPr>
              <a:t> Item = &amp;’s str;</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next(&amp;self) -&gt; Option&lt;Self::Item&gt; { ...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GB"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r>
              <a:rPr lang="en-GB" b="1" dirty="0" err="1">
                <a:solidFill>
                  <a:srgbClr val="000000"/>
                </a:solidFill>
                <a:latin typeface="Consolas" panose="020B0609020204030204" pitchFamily="49" charset="0"/>
                <a:cs typeface="Consolas" panose="020B0609020204030204" pitchFamily="49" charset="0"/>
              </a:rPr>
              <a:t>fn</a:t>
            </a: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str_before</a:t>
            </a:r>
            <a:r>
              <a:rPr lang="en-GB" dirty="0">
                <a:solidFill>
                  <a:srgbClr val="000000"/>
                </a:solidFill>
                <a:latin typeface="Consolas" panose="020B0609020204030204" pitchFamily="49" charset="0"/>
                <a:cs typeface="Consolas" panose="020B0609020204030204" pitchFamily="49" charset="0"/>
              </a:rPr>
              <a:t>(x: &amp;str, c: char) -&gt; Option&lt;&amp;str&gt;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a:t>
            </a:r>
            <a:r>
              <a:rPr lang="en-GB" dirty="0" err="1">
                <a:solidFill>
                  <a:srgbClr val="000000"/>
                </a:solidFill>
                <a:latin typeface="Consolas" panose="020B0609020204030204" pitchFamily="49" charset="0"/>
                <a:cs typeface="Consolas" panose="020B0609020204030204" pitchFamily="49" charset="0"/>
              </a:rPr>
              <a:t>StrSplit</a:t>
            </a:r>
            <a:r>
              <a:rPr lang="en-GB"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document: x, delimiter: &amp;</a:t>
            </a:r>
            <a:r>
              <a:rPr lang="en-GB" dirty="0" err="1">
                <a:solidFill>
                  <a:srgbClr val="FF6600"/>
                </a:solidFill>
                <a:latin typeface="Consolas" panose="020B0609020204030204" pitchFamily="49" charset="0"/>
                <a:cs typeface="Consolas" panose="020B0609020204030204" pitchFamily="49" charset="0"/>
              </a:rPr>
              <a:t>c.to_string</a:t>
            </a:r>
            <a:r>
              <a:rPr lang="en-GB" dirty="0">
                <a:solidFill>
                  <a:srgbClr val="FF66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  }.next()</a:t>
            </a:r>
          </a:p>
          <a:p>
            <a:pPr defTabSz="914400" fontAlgn="base">
              <a:spcBef>
                <a:spcPct val="0"/>
              </a:spcBef>
              <a:spcAft>
                <a:spcPct val="0"/>
              </a:spcAft>
              <a:defRPr/>
            </a:pPr>
            <a:r>
              <a:rPr lang="en-GB" dirty="0">
                <a:solidFill>
                  <a:srgbClr val="000000"/>
                </a:solidFill>
                <a:latin typeface="Consolas" panose="020B0609020204030204" pitchFamily="49" charset="0"/>
                <a:cs typeface="Consolas" panose="020B0609020204030204" pitchFamily="49" charset="0"/>
              </a:rPr>
              <a:t>}</a:t>
            </a:r>
          </a:p>
        </p:txBody>
      </p:sp>
      <p:sp>
        <p:nvSpPr>
          <p:cNvPr id="5" name="Rectangle 4">
            <a:extLst>
              <a:ext uri="{FF2B5EF4-FFF2-40B4-BE49-F238E27FC236}">
                <a16:creationId xmlns:a16="http://schemas.microsoft.com/office/drawing/2014/main" id="{C86485F3-C005-E5C2-0B99-7D5C855C3E05}"/>
              </a:ext>
            </a:extLst>
          </p:cNvPr>
          <p:cNvSpPr/>
          <p:nvPr/>
        </p:nvSpPr>
        <p:spPr bwMode="auto">
          <a:xfrm>
            <a:off x="6868194" y="4425735"/>
            <a:ext cx="5040560" cy="360040"/>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we get a reference into the original document</a:t>
            </a:r>
            <a:endParaRPr lang="en-CH" dirty="0">
              <a:solidFill>
                <a:srgbClr val="000000"/>
              </a:solidFill>
            </a:endParaRPr>
          </a:p>
        </p:txBody>
      </p:sp>
      <p:sp>
        <p:nvSpPr>
          <p:cNvPr id="6" name="Rectangle 5">
            <a:extLst>
              <a:ext uri="{FF2B5EF4-FFF2-40B4-BE49-F238E27FC236}">
                <a16:creationId xmlns:a16="http://schemas.microsoft.com/office/drawing/2014/main" id="{1162287E-5694-53C5-E1DE-9BFD5870517E}"/>
              </a:ext>
            </a:extLst>
          </p:cNvPr>
          <p:cNvSpPr/>
          <p:nvPr/>
        </p:nvSpPr>
        <p:spPr bwMode="auto">
          <a:xfrm>
            <a:off x="191344" y="4770703"/>
            <a:ext cx="2376264" cy="151216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for </a:t>
            </a:r>
            <a:r>
              <a:rPr lang="en-GB" dirty="0">
                <a:solidFill>
                  <a:srgbClr val="000000"/>
                </a:solidFill>
                <a:cs typeface="Consolas" panose="020B0609020204030204" pitchFamily="49" charset="0"/>
              </a:rPr>
              <a:t>’s = ’p, result </a:t>
            </a:r>
          </a:p>
          <a:p>
            <a:pPr defTabSz="914400" fontAlgn="base">
              <a:spcBef>
                <a:spcPct val="0"/>
              </a:spcBef>
              <a:spcAft>
                <a:spcPct val="0"/>
              </a:spcAft>
              <a:defRPr/>
            </a:pPr>
            <a:r>
              <a:rPr lang="en-GB" dirty="0">
                <a:solidFill>
                  <a:srgbClr val="000000"/>
                </a:solidFill>
                <a:cs typeface="Consolas" panose="020B0609020204030204" pitchFamily="49" charset="0"/>
              </a:rPr>
              <a:t>would be constrained by the document </a:t>
            </a:r>
            <a:r>
              <a:rPr lang="en-GB" i="1" dirty="0">
                <a:solidFill>
                  <a:srgbClr val="000000"/>
                </a:solidFill>
                <a:cs typeface="Consolas" panose="020B0609020204030204" pitchFamily="49" charset="0"/>
              </a:rPr>
              <a:t>and</a:t>
            </a:r>
            <a:r>
              <a:rPr lang="en-GB" dirty="0">
                <a:solidFill>
                  <a:srgbClr val="000000"/>
                </a:solidFill>
                <a:cs typeface="Consolas" panose="020B0609020204030204" pitchFamily="49" charset="0"/>
              </a:rPr>
              <a:t> a </a:t>
            </a:r>
            <a:r>
              <a:rPr lang="en-GB" dirty="0">
                <a:solidFill>
                  <a:srgbClr val="FF6600"/>
                </a:solidFill>
                <a:cs typeface="Consolas" panose="020B0609020204030204" pitchFamily="49" charset="0"/>
              </a:rPr>
              <a:t>local variable</a:t>
            </a:r>
          </a:p>
          <a:p>
            <a:pPr defTabSz="914400" fontAlgn="base">
              <a:spcBef>
                <a:spcPct val="0"/>
              </a:spcBef>
              <a:spcAft>
                <a:spcPct val="0"/>
              </a:spcAft>
              <a:defRPr/>
            </a:pPr>
            <a:r>
              <a:rPr lang="en-US" dirty="0">
                <a:solidFill>
                  <a:srgbClr val="000000"/>
                </a:solidFill>
                <a:sym typeface="Wingdings" panose="05000000000000000000" pitchFamily="2" charset="2"/>
              </a:rPr>
              <a:t> not possible</a:t>
            </a:r>
            <a:endParaRPr lang="en-GB" dirty="0">
              <a:solidFill>
                <a:srgbClr val="000000"/>
              </a:solidFill>
              <a:cs typeface="Consolas" panose="020B0609020204030204" pitchFamily="49" charset="0"/>
            </a:endParaRPr>
          </a:p>
        </p:txBody>
      </p:sp>
    </p:spTree>
    <p:extLst>
      <p:ext uri="{BB962C8B-B14F-4D97-AF65-F5344CB8AC3E}">
        <p14:creationId xmlns:p14="http://schemas.microsoft.com/office/powerpoint/2010/main" val="1486843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8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Checking lifetime parameters</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887071"/>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solidFill>
                  <a:schemeClr val="bg1"/>
                </a:solidFill>
              </a:rPr>
              <a:t>Lifetimes parameters are types that interact with the borrow checker</a:t>
            </a:r>
          </a:p>
          <a:p>
            <a:pPr marL="0" indent="0">
              <a:buNone/>
            </a:pPr>
            <a:endParaRPr lang="en-US" sz="1200" dirty="0">
              <a:solidFill>
                <a:schemeClr val="bg1"/>
              </a:solidFill>
            </a:endParaRPr>
          </a:p>
          <a:p>
            <a:pPr marL="0" indent="0">
              <a:buNone/>
            </a:pPr>
            <a:r>
              <a:rPr lang="en-US" dirty="0">
                <a:solidFill>
                  <a:schemeClr val="bg1"/>
                </a:solidFill>
              </a:rPr>
              <a:t>A type’s </a:t>
            </a:r>
            <a:r>
              <a:rPr lang="en-US" dirty="0">
                <a:solidFill>
                  <a:schemeClr val="bg2">
                    <a:lumMod val="60000"/>
                    <a:lumOff val="40000"/>
                  </a:schemeClr>
                </a:solidFill>
              </a:rPr>
              <a:t>variance</a:t>
            </a:r>
            <a:r>
              <a:rPr lang="en-US" dirty="0">
                <a:solidFill>
                  <a:schemeClr val="bg1"/>
                </a:solidFill>
              </a:rPr>
              <a:t> describes which types can be used in its place</a:t>
            </a:r>
          </a:p>
          <a:p>
            <a:pPr lvl="1"/>
            <a:r>
              <a:rPr lang="en-US" dirty="0">
                <a:solidFill>
                  <a:schemeClr val="bg1"/>
                </a:solidFill>
              </a:rPr>
              <a:t>Covariance</a:t>
            </a:r>
          </a:p>
          <a:p>
            <a:pPr lvl="1"/>
            <a:r>
              <a:rPr lang="en-US" dirty="0">
                <a:solidFill>
                  <a:schemeClr val="bg1"/>
                </a:solidFill>
              </a:rPr>
              <a:t>Invariance</a:t>
            </a:r>
          </a:p>
          <a:p>
            <a:pPr lvl="1"/>
            <a:r>
              <a:rPr lang="en-US" dirty="0">
                <a:solidFill>
                  <a:schemeClr val="bg1"/>
                </a:solidFill>
              </a:rPr>
              <a:t>Contravariance</a:t>
            </a:r>
          </a:p>
        </p:txBody>
      </p:sp>
      <p:sp>
        <p:nvSpPr>
          <p:cNvPr id="12" name="Rectangle 11">
            <a:extLst>
              <a:ext uri="{FF2B5EF4-FFF2-40B4-BE49-F238E27FC236}">
                <a16:creationId xmlns:a16="http://schemas.microsoft.com/office/drawing/2014/main" id="{D6225BA8-CBC8-60F1-2203-FB9A3489C75A}"/>
              </a:ext>
            </a:extLst>
          </p:cNvPr>
          <p:cNvSpPr/>
          <p:nvPr/>
        </p:nvSpPr>
        <p:spPr bwMode="auto">
          <a:xfrm>
            <a:off x="7219527" y="3704339"/>
            <a:ext cx="2956438" cy="540345"/>
          </a:xfrm>
          <a:prstGeom prst="rect">
            <a:avLst/>
          </a:prstGeom>
          <a:solidFill>
            <a:srgbClr val="ABABFF"/>
          </a:solidFill>
          <a:ln w="38100" cap="flat" cmpd="sng" algn="ctr">
            <a:solidFill>
              <a:srgbClr val="6B90F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2400" dirty="0">
                <a:solidFill>
                  <a:srgbClr val="000000"/>
                </a:solidFill>
              </a:rPr>
              <a:t>’static subtype of ’a</a:t>
            </a:r>
            <a:endParaRPr lang="en-CH" sz="2400" dirty="0">
              <a:solidFill>
                <a:srgbClr val="000000"/>
              </a:solidFill>
            </a:endParaRPr>
          </a:p>
        </p:txBody>
      </p:sp>
      <p:sp>
        <p:nvSpPr>
          <p:cNvPr id="14" name="Left Brace 13">
            <a:extLst>
              <a:ext uri="{FF2B5EF4-FFF2-40B4-BE49-F238E27FC236}">
                <a16:creationId xmlns:a16="http://schemas.microsoft.com/office/drawing/2014/main" id="{1A92B872-94AF-FEEB-C531-D3615E4C6F0E}"/>
              </a:ext>
            </a:extLst>
          </p:cNvPr>
          <p:cNvSpPr/>
          <p:nvPr/>
        </p:nvSpPr>
        <p:spPr bwMode="auto">
          <a:xfrm rot="16200000">
            <a:off x="8561690" y="3635427"/>
            <a:ext cx="344672" cy="1342462"/>
          </a:xfrm>
          <a:prstGeom prst="lef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5" name="TextBox 14">
            <a:extLst>
              <a:ext uri="{FF2B5EF4-FFF2-40B4-BE49-F238E27FC236}">
                <a16:creationId xmlns:a16="http://schemas.microsoft.com/office/drawing/2014/main" id="{9A822908-892F-8248-4CD0-2BD0071676D5}"/>
              </a:ext>
            </a:extLst>
          </p:cNvPr>
          <p:cNvSpPr txBox="1"/>
          <p:nvPr/>
        </p:nvSpPr>
        <p:spPr>
          <a:xfrm>
            <a:off x="7927310" y="4444327"/>
            <a:ext cx="1824795" cy="461665"/>
          </a:xfrm>
          <a:prstGeom prst="rect">
            <a:avLst/>
          </a:prstGeom>
          <a:noFill/>
        </p:spPr>
        <p:txBody>
          <a:bodyPr wrap="none" rtlCol="0">
            <a:spAutoFit/>
          </a:bodyPr>
          <a:lstStyle/>
          <a:p>
            <a:pPr algn="ctr" defTabSz="914400" fontAlgn="base">
              <a:spcBef>
                <a:spcPct val="0"/>
              </a:spcBef>
              <a:spcAft>
                <a:spcPct val="0"/>
              </a:spcAft>
              <a:defRPr/>
            </a:pPr>
            <a:r>
              <a:rPr lang="en-US" sz="2400" dirty="0">
                <a:solidFill>
                  <a:srgbClr val="000000"/>
                </a:solidFill>
              </a:rPr>
              <a:t>r</a:t>
            </a:r>
            <a:r>
              <a:rPr lang="en-US" sz="2400" dirty="0" err="1">
                <a:solidFill>
                  <a:srgbClr val="000000"/>
                </a:solidFill>
              </a:rPr>
              <a:t>ead</a:t>
            </a:r>
            <a:r>
              <a:rPr lang="en-US" sz="2400" dirty="0">
                <a:solidFill>
                  <a:srgbClr val="000000"/>
                </a:solidFill>
              </a:rPr>
              <a:t>: outlives</a:t>
            </a:r>
            <a:endParaRPr lang="en-CH" sz="2400" dirty="0">
              <a:solidFill>
                <a:srgbClr val="000000"/>
              </a:solidFill>
            </a:endParaRPr>
          </a:p>
        </p:txBody>
      </p:sp>
    </p:spTree>
    <p:extLst>
      <p:ext uri="{BB962C8B-B14F-4D97-AF65-F5344CB8AC3E}">
        <p14:creationId xmlns:p14="http://schemas.microsoft.com/office/powerpoint/2010/main" val="23490645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Covariant Lifetimes</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887071"/>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Allow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subtypes</a:t>
            </a:r>
            <a:r>
              <a:rPr kumimoji="0" lang="en-US" sz="2400" b="0" i="0" u="none" strike="noStrike" kern="1200" cap="none" spc="0" normalizeH="0" baseline="0" noProof="0" dirty="0">
                <a:ln>
                  <a:noFill/>
                </a:ln>
                <a:solidFill>
                  <a:srgbClr val="000000"/>
                </a:solidFill>
                <a:effectLst/>
                <a:uLnTx/>
                <a:uFillTx/>
                <a:ea typeface="+mn-ea"/>
                <a:cs typeface="+mn-cs"/>
              </a:rPr>
              <a:t> instead of the actual type </a:t>
            </a:r>
          </a:p>
          <a:p>
            <a:pPr fontAlgn="base">
              <a:lnSpc>
                <a:spcPct val="100000"/>
              </a:lnSpc>
              <a:spcBef>
                <a:spcPct val="0"/>
              </a:spcBef>
              <a:spcAft>
                <a:spcPct val="0"/>
              </a:spcAft>
              <a:buSzTx/>
              <a:defRPr/>
            </a:pPr>
            <a:endParaRPr lang="en-US" dirty="0">
              <a:solidFill>
                <a:srgbClr val="000000"/>
              </a:solidFill>
            </a:endParaRPr>
          </a:p>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T subtype S  implies  C&lt;T&gt; subtype C&lt;S&gt;</a:t>
            </a:r>
          </a:p>
          <a:p>
            <a:pPr marL="0" marR="0" lvl="0" indent="0" algn="l" defTabSz="914400" rtl="0" eaLnBrk="1" fontAlgn="base" latinLnBrk="0" hangingPunct="1">
              <a:lnSpc>
                <a:spcPct val="100000"/>
              </a:lnSpc>
              <a:spcBef>
                <a:spcPct val="0"/>
              </a:spcBef>
              <a:spcAft>
                <a:spcPct val="0"/>
              </a:spcAft>
              <a:buClrTx/>
              <a:buSzTx/>
              <a:buFontTx/>
              <a:buNone/>
              <a:tabLst/>
              <a:defRPr/>
            </a:pPr>
            <a:endParaRPr lang="en-US" dirty="0">
              <a:solidFill>
                <a:srgbClr val="000000"/>
              </a:solidFill>
            </a:endParaRPr>
          </a:p>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&amp;’a T is covariant in ’a and T</a:t>
            </a:r>
            <a:endParaRPr lang="en-US" dirty="0">
              <a:solidFill>
                <a:srgbClr val="000000"/>
              </a:solidFill>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
        <p:nvSpPr>
          <p:cNvPr id="12" name="Rectangle 11">
            <a:extLst>
              <a:ext uri="{FF2B5EF4-FFF2-40B4-BE49-F238E27FC236}">
                <a16:creationId xmlns:a16="http://schemas.microsoft.com/office/drawing/2014/main" id="{D6225BA8-CBC8-60F1-2203-FB9A3489C75A}"/>
              </a:ext>
            </a:extLst>
          </p:cNvPr>
          <p:cNvSpPr/>
          <p:nvPr/>
        </p:nvSpPr>
        <p:spPr bwMode="auto">
          <a:xfrm>
            <a:off x="8852384" y="348345"/>
            <a:ext cx="2956438" cy="540345"/>
          </a:xfrm>
          <a:prstGeom prst="rect">
            <a:avLst/>
          </a:prstGeom>
          <a:solidFill>
            <a:srgbClr val="ABABFF"/>
          </a:solidFill>
          <a:ln w="38100" cap="flat" cmpd="sng" algn="ctr">
            <a:solidFill>
              <a:srgbClr val="6B90F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2400" dirty="0">
                <a:solidFill>
                  <a:srgbClr val="000000"/>
                </a:solidFill>
              </a:rPr>
              <a:t>’static subtype of ’a</a:t>
            </a:r>
            <a:endParaRPr lang="en-CH" sz="2400" dirty="0">
              <a:solidFill>
                <a:srgbClr val="000000"/>
              </a:solidFill>
            </a:endParaRPr>
          </a:p>
        </p:txBody>
      </p:sp>
      <p:sp>
        <p:nvSpPr>
          <p:cNvPr id="14" name="Left Brace 13">
            <a:extLst>
              <a:ext uri="{FF2B5EF4-FFF2-40B4-BE49-F238E27FC236}">
                <a16:creationId xmlns:a16="http://schemas.microsoft.com/office/drawing/2014/main" id="{1A92B872-94AF-FEEB-C531-D3615E4C6F0E}"/>
              </a:ext>
            </a:extLst>
          </p:cNvPr>
          <p:cNvSpPr/>
          <p:nvPr/>
        </p:nvSpPr>
        <p:spPr bwMode="auto">
          <a:xfrm rot="16200000">
            <a:off x="10194547" y="279433"/>
            <a:ext cx="344672" cy="1342462"/>
          </a:xfrm>
          <a:prstGeom prst="lef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5" name="TextBox 14">
            <a:extLst>
              <a:ext uri="{FF2B5EF4-FFF2-40B4-BE49-F238E27FC236}">
                <a16:creationId xmlns:a16="http://schemas.microsoft.com/office/drawing/2014/main" id="{9A822908-892F-8248-4CD0-2BD0071676D5}"/>
              </a:ext>
            </a:extLst>
          </p:cNvPr>
          <p:cNvSpPr txBox="1"/>
          <p:nvPr/>
        </p:nvSpPr>
        <p:spPr>
          <a:xfrm>
            <a:off x="9560167" y="1088333"/>
            <a:ext cx="1824795" cy="461665"/>
          </a:xfrm>
          <a:prstGeom prst="rect">
            <a:avLst/>
          </a:prstGeom>
          <a:noFill/>
        </p:spPr>
        <p:txBody>
          <a:bodyPr wrap="none" rtlCol="0">
            <a:spAutoFit/>
          </a:bodyPr>
          <a:lstStyle/>
          <a:p>
            <a:pPr algn="ctr" defTabSz="914400" fontAlgn="base">
              <a:spcBef>
                <a:spcPct val="0"/>
              </a:spcBef>
              <a:spcAft>
                <a:spcPct val="0"/>
              </a:spcAft>
              <a:defRPr/>
            </a:pPr>
            <a:r>
              <a:rPr lang="en-US" sz="2400" dirty="0">
                <a:solidFill>
                  <a:srgbClr val="000000"/>
                </a:solidFill>
              </a:rPr>
              <a:t>r</a:t>
            </a:r>
            <a:r>
              <a:rPr lang="en-US" sz="2400" dirty="0" err="1">
                <a:solidFill>
                  <a:srgbClr val="000000"/>
                </a:solidFill>
              </a:rPr>
              <a:t>ead</a:t>
            </a:r>
            <a:r>
              <a:rPr lang="en-US" sz="2400" dirty="0">
                <a:solidFill>
                  <a:srgbClr val="000000"/>
                </a:solidFill>
              </a:rPr>
              <a:t>: outlives</a:t>
            </a:r>
            <a:endParaRPr lang="en-CH" sz="2400" dirty="0">
              <a:solidFill>
                <a:srgbClr val="000000"/>
              </a:solidFill>
            </a:endParaRPr>
          </a:p>
        </p:txBody>
      </p:sp>
      <p:sp>
        <p:nvSpPr>
          <p:cNvPr id="4" name="Rectangle 3">
            <a:extLst>
              <a:ext uri="{FF2B5EF4-FFF2-40B4-BE49-F238E27FC236}">
                <a16:creationId xmlns:a16="http://schemas.microsoft.com/office/drawing/2014/main" id="{D62F6B9A-3BDA-87E9-4621-A3AB12E6328F}"/>
              </a:ext>
            </a:extLst>
          </p:cNvPr>
          <p:cNvSpPr/>
          <p:nvPr/>
        </p:nvSpPr>
        <p:spPr bwMode="auto">
          <a:xfrm>
            <a:off x="3071529" y="4095339"/>
            <a:ext cx="6045764" cy="122073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fn</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foo(x: &amp;</a:t>
            </a:r>
            <a:r>
              <a:rPr kumimoji="0" lang="en-GB" sz="20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Vec</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&lt;</a:t>
            </a:r>
            <a:r>
              <a:rPr kumimoji="0" lang="en-GB" sz="20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&amp;’a str</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 {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 &amp;</a:t>
            </a:r>
            <a:r>
              <a:rPr kumimoji="0" lang="en-GB" sz="20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Vec</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&lt;</a:t>
            </a:r>
            <a:r>
              <a:rPr kumimoji="0" lang="en-GB" sz="20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&amp;’static str</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foo(y) // ok</a:t>
            </a:r>
          </a:p>
        </p:txBody>
      </p:sp>
    </p:spTree>
    <p:extLst>
      <p:ext uri="{BB962C8B-B14F-4D97-AF65-F5344CB8AC3E}">
        <p14:creationId xmlns:p14="http://schemas.microsoft.com/office/powerpoint/2010/main" val="365080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Invariant lifetimes </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887071"/>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Allow only the </a:t>
            </a:r>
            <a:r>
              <a:rPr kumimoji="0" lang="en-US" sz="2400" b="0" u="none" strike="noStrike" kern="1200" cap="none" spc="0" normalizeH="0" baseline="0" noProof="0" dirty="0">
                <a:ln>
                  <a:noFill/>
                </a:ln>
                <a:solidFill>
                  <a:schemeClr val="bg2">
                    <a:lumMod val="60000"/>
                    <a:lumOff val="40000"/>
                  </a:schemeClr>
                </a:solidFill>
                <a:effectLst/>
                <a:uLnTx/>
                <a:uFillTx/>
                <a:ea typeface="+mn-ea"/>
                <a:cs typeface="+mn-cs"/>
              </a:rPr>
              <a:t>exact</a:t>
            </a:r>
            <a:r>
              <a:rPr kumimoji="0" lang="en-US" sz="2400" b="0" i="0" u="none" strike="noStrike" kern="1200" cap="none" spc="0" normalizeH="0" baseline="0" noProof="0" dirty="0">
                <a:ln>
                  <a:noFill/>
                </a:ln>
                <a:solidFill>
                  <a:srgbClr val="000000"/>
                </a:solidFill>
                <a:effectLst/>
                <a:uLnTx/>
                <a:uFillTx/>
                <a:ea typeface="+mn-ea"/>
                <a:cs typeface="+mn-cs"/>
              </a:rPr>
              <a:t> type</a:t>
            </a:r>
          </a:p>
          <a:p>
            <a:pPr fontAlgn="base">
              <a:lnSpc>
                <a:spcPct val="100000"/>
              </a:lnSpc>
              <a:spcBef>
                <a:spcPct val="0"/>
              </a:spcBef>
              <a:spcAft>
                <a:spcPct val="0"/>
              </a:spcAft>
              <a:buSzTx/>
              <a:defRPr/>
            </a:pPr>
            <a:endParaRPr lang="en-US" dirty="0">
              <a:solidFill>
                <a:srgbClr val="000000"/>
              </a:solidFill>
            </a:endParaRPr>
          </a:p>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&amp;mut T is invariant</a:t>
            </a:r>
            <a:endParaRPr kumimoji="0" lang="en-CH" sz="2400" b="0" i="0" u="none" strike="noStrike" kern="1200" cap="none" spc="0" normalizeH="0" baseline="0" noProof="0">
              <a:ln>
                <a:noFill/>
              </a:ln>
              <a:solidFill>
                <a:srgbClr val="000000"/>
              </a:solidFill>
              <a:effectLst/>
              <a:uLnTx/>
              <a:uFillTx/>
              <a:ea typeface="+mn-ea"/>
              <a:cs typeface="+mn-cs"/>
            </a:endParaRPr>
          </a:p>
        </p:txBody>
      </p:sp>
      <p:sp>
        <p:nvSpPr>
          <p:cNvPr id="12" name="Rectangle 11">
            <a:extLst>
              <a:ext uri="{FF2B5EF4-FFF2-40B4-BE49-F238E27FC236}">
                <a16:creationId xmlns:a16="http://schemas.microsoft.com/office/drawing/2014/main" id="{D6225BA8-CBC8-60F1-2203-FB9A3489C75A}"/>
              </a:ext>
            </a:extLst>
          </p:cNvPr>
          <p:cNvSpPr/>
          <p:nvPr/>
        </p:nvSpPr>
        <p:spPr bwMode="auto">
          <a:xfrm>
            <a:off x="8852384" y="348345"/>
            <a:ext cx="2956438" cy="540345"/>
          </a:xfrm>
          <a:prstGeom prst="rect">
            <a:avLst/>
          </a:prstGeom>
          <a:solidFill>
            <a:srgbClr val="ABABFF"/>
          </a:solidFill>
          <a:ln w="38100" cap="flat" cmpd="sng" algn="ctr">
            <a:solidFill>
              <a:srgbClr val="6B90F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2400" dirty="0">
                <a:solidFill>
                  <a:srgbClr val="000000"/>
                </a:solidFill>
              </a:rPr>
              <a:t>’static subtype of ’a</a:t>
            </a:r>
            <a:endParaRPr lang="en-CH" sz="2400" dirty="0">
              <a:solidFill>
                <a:srgbClr val="000000"/>
              </a:solidFill>
            </a:endParaRPr>
          </a:p>
        </p:txBody>
      </p:sp>
      <p:sp>
        <p:nvSpPr>
          <p:cNvPr id="14" name="Left Brace 13">
            <a:extLst>
              <a:ext uri="{FF2B5EF4-FFF2-40B4-BE49-F238E27FC236}">
                <a16:creationId xmlns:a16="http://schemas.microsoft.com/office/drawing/2014/main" id="{1A92B872-94AF-FEEB-C531-D3615E4C6F0E}"/>
              </a:ext>
            </a:extLst>
          </p:cNvPr>
          <p:cNvSpPr/>
          <p:nvPr/>
        </p:nvSpPr>
        <p:spPr bwMode="auto">
          <a:xfrm rot="16200000">
            <a:off x="10194547" y="279433"/>
            <a:ext cx="344672" cy="1342462"/>
          </a:xfrm>
          <a:prstGeom prst="lef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5" name="TextBox 14">
            <a:extLst>
              <a:ext uri="{FF2B5EF4-FFF2-40B4-BE49-F238E27FC236}">
                <a16:creationId xmlns:a16="http://schemas.microsoft.com/office/drawing/2014/main" id="{9A822908-892F-8248-4CD0-2BD0071676D5}"/>
              </a:ext>
            </a:extLst>
          </p:cNvPr>
          <p:cNvSpPr txBox="1"/>
          <p:nvPr/>
        </p:nvSpPr>
        <p:spPr>
          <a:xfrm>
            <a:off x="9560167" y="1088333"/>
            <a:ext cx="1824795" cy="461665"/>
          </a:xfrm>
          <a:prstGeom prst="rect">
            <a:avLst/>
          </a:prstGeom>
          <a:noFill/>
        </p:spPr>
        <p:txBody>
          <a:bodyPr wrap="none" rtlCol="0">
            <a:spAutoFit/>
          </a:bodyPr>
          <a:lstStyle/>
          <a:p>
            <a:pPr algn="ctr" defTabSz="914400" fontAlgn="base">
              <a:spcBef>
                <a:spcPct val="0"/>
              </a:spcBef>
              <a:spcAft>
                <a:spcPct val="0"/>
              </a:spcAft>
              <a:defRPr/>
            </a:pPr>
            <a:r>
              <a:rPr lang="en-US" sz="2400" dirty="0">
                <a:solidFill>
                  <a:srgbClr val="000000"/>
                </a:solidFill>
              </a:rPr>
              <a:t>r</a:t>
            </a:r>
            <a:r>
              <a:rPr lang="en-US" sz="2400" dirty="0" err="1">
                <a:solidFill>
                  <a:srgbClr val="000000"/>
                </a:solidFill>
              </a:rPr>
              <a:t>ead</a:t>
            </a:r>
            <a:r>
              <a:rPr lang="en-US" sz="2400" dirty="0">
                <a:solidFill>
                  <a:srgbClr val="000000"/>
                </a:solidFill>
              </a:rPr>
              <a:t>: outlives</a:t>
            </a:r>
            <a:endParaRPr lang="en-CH" sz="2400" dirty="0">
              <a:solidFill>
                <a:srgbClr val="000000"/>
              </a:solidFill>
            </a:endParaRPr>
          </a:p>
        </p:txBody>
      </p:sp>
      <p:sp>
        <p:nvSpPr>
          <p:cNvPr id="4" name="Rectangle 3">
            <a:extLst>
              <a:ext uri="{FF2B5EF4-FFF2-40B4-BE49-F238E27FC236}">
                <a16:creationId xmlns:a16="http://schemas.microsoft.com/office/drawing/2014/main" id="{D62F6B9A-3BDA-87E9-4621-A3AB12E6328F}"/>
              </a:ext>
            </a:extLst>
          </p:cNvPr>
          <p:cNvSpPr/>
          <p:nvPr/>
        </p:nvSpPr>
        <p:spPr bwMode="auto">
          <a:xfrm>
            <a:off x="3071529" y="4095339"/>
            <a:ext cx="6045764" cy="122073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fn</a:t>
            </a: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foo(x: &amp;</a:t>
            </a:r>
            <a:r>
              <a:rPr kumimoji="0" lang="en-GB" sz="20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Vec</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&lt;</a:t>
            </a:r>
            <a:r>
              <a:rPr kumimoji="0" lang="en-GB" sz="20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&amp;’a str</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 {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let</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 y: &amp;</a:t>
            </a:r>
            <a:r>
              <a:rPr kumimoji="0" lang="en-GB" sz="20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nsolas" panose="020B0609020204030204" pitchFamily="49" charset="0"/>
              </a:rPr>
              <a:t>Vec</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&lt;</a:t>
            </a:r>
            <a:r>
              <a:rPr kumimoji="0" lang="en-GB" sz="20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nsolas" panose="020B0609020204030204" pitchFamily="49" charset="0"/>
              </a:rPr>
              <a:t>&amp;’static str</a:t>
            </a: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&gt;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Consolas" panose="020B0609020204030204" pitchFamily="49" charset="0"/>
                <a:ea typeface="+mn-ea"/>
                <a:cs typeface="Consolas" panose="020B0609020204030204" pitchFamily="49" charset="0"/>
              </a:rPr>
              <a:t>foo(y) // ok</a:t>
            </a:r>
          </a:p>
        </p:txBody>
      </p:sp>
    </p:spTree>
    <p:extLst>
      <p:ext uri="{BB962C8B-B14F-4D97-AF65-F5344CB8AC3E}">
        <p14:creationId xmlns:p14="http://schemas.microsoft.com/office/powerpoint/2010/main" val="3984961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Contravariant Lifetimes</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887071"/>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Allow </a:t>
            </a:r>
            <a:r>
              <a:rPr kumimoji="0" lang="en-US" sz="2400" b="0" i="0" u="none" strike="noStrike" kern="1200" cap="none" spc="0" normalizeH="0" baseline="0" noProof="0" dirty="0">
                <a:ln>
                  <a:noFill/>
                </a:ln>
                <a:solidFill>
                  <a:schemeClr val="bg2">
                    <a:lumMod val="60000"/>
                    <a:lumOff val="40000"/>
                  </a:schemeClr>
                </a:solidFill>
                <a:effectLst/>
                <a:uLnTx/>
                <a:uFillTx/>
                <a:ea typeface="+mn-ea"/>
                <a:cs typeface="+mn-cs"/>
              </a:rPr>
              <a:t>supertypes</a:t>
            </a:r>
            <a:r>
              <a:rPr kumimoji="0" lang="en-US" sz="2400" b="0" i="0" u="none" strike="noStrike" kern="1200" cap="none" spc="0" normalizeH="0" baseline="0" noProof="0" dirty="0">
                <a:ln>
                  <a:noFill/>
                </a:ln>
                <a:solidFill>
                  <a:srgbClr val="000000"/>
                </a:solidFill>
                <a:effectLst/>
                <a:uLnTx/>
                <a:uFillTx/>
                <a:ea typeface="+mn-ea"/>
                <a:cs typeface="+mn-cs"/>
              </a:rPr>
              <a:t> instead of the actual type </a:t>
            </a:r>
            <a:endParaRPr lang="en-US" dirty="0">
              <a:solidFill>
                <a:srgbClr val="000000"/>
              </a:solidFill>
            </a:endParaRPr>
          </a:p>
          <a:p>
            <a:pPr fontAlgn="base">
              <a:lnSpc>
                <a:spcPct val="100000"/>
              </a:lnSpc>
              <a:spcBef>
                <a:spcPct val="0"/>
              </a:spcBef>
              <a:spcAft>
                <a:spcPct val="0"/>
              </a:spcAft>
              <a:buSzTx/>
              <a:defRPr/>
            </a:pPr>
            <a:endParaRPr kumimoji="0" lang="en-US" sz="2400" b="0" i="0" u="none" strike="noStrike" kern="1200" cap="none" spc="0" normalizeH="0" baseline="0" noProof="0" dirty="0">
              <a:ln>
                <a:noFill/>
              </a:ln>
              <a:solidFill>
                <a:srgbClr val="000000"/>
              </a:solidFill>
              <a:effectLst/>
              <a:uLnTx/>
              <a:uFillTx/>
              <a:ea typeface="+mn-ea"/>
              <a:cs typeface="+mn-cs"/>
            </a:endParaRPr>
          </a:p>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T subtype S  implies  </a:t>
            </a:r>
            <a:r>
              <a:rPr kumimoji="0" lang="en-US" sz="2400" b="0" i="0" u="none" strike="noStrike" kern="1200" cap="none" spc="0" normalizeH="0" baseline="0" noProof="0" dirty="0" err="1">
                <a:ln>
                  <a:noFill/>
                </a:ln>
                <a:solidFill>
                  <a:srgbClr val="000000"/>
                </a:solidFill>
                <a:effectLst/>
                <a:uLnTx/>
                <a:uFillTx/>
                <a:ea typeface="+mn-ea"/>
                <a:cs typeface="+mn-cs"/>
              </a:rPr>
              <a:t>Fn</a:t>
            </a:r>
            <a:r>
              <a:rPr kumimoji="0" lang="en-US" sz="2400" b="0" i="0" u="none" strike="noStrike" kern="1200" cap="none" spc="0" normalizeH="0" baseline="0" noProof="0" dirty="0">
                <a:ln>
                  <a:noFill/>
                </a:ln>
                <a:solidFill>
                  <a:srgbClr val="000000"/>
                </a:solidFill>
                <a:effectLst/>
                <a:uLnTx/>
                <a:uFillTx/>
                <a:ea typeface="+mn-ea"/>
                <a:cs typeface="+mn-cs"/>
              </a:rPr>
              <a:t>(S) subtype </a:t>
            </a:r>
            <a:r>
              <a:rPr kumimoji="0" lang="en-US" sz="2400" b="0" i="0" u="none" strike="noStrike" kern="1200" cap="none" spc="0" normalizeH="0" baseline="0" noProof="0" dirty="0" err="1">
                <a:ln>
                  <a:noFill/>
                </a:ln>
                <a:solidFill>
                  <a:srgbClr val="000000"/>
                </a:solidFill>
                <a:effectLst/>
                <a:uLnTx/>
                <a:uFillTx/>
                <a:ea typeface="+mn-ea"/>
                <a:cs typeface="+mn-cs"/>
              </a:rPr>
              <a:t>Fn</a:t>
            </a:r>
            <a:r>
              <a:rPr kumimoji="0" lang="en-US" sz="2400" b="0" i="0" u="none" strike="noStrike" kern="1200" cap="none" spc="0" normalizeH="0" baseline="0" noProof="0" dirty="0">
                <a:ln>
                  <a:noFill/>
                </a:ln>
                <a:solidFill>
                  <a:srgbClr val="000000"/>
                </a:solidFill>
                <a:effectLst/>
                <a:uLnTx/>
                <a:uFillTx/>
                <a:ea typeface="+mn-ea"/>
                <a:cs typeface="+mn-cs"/>
              </a:rPr>
              <a:t>(T)</a:t>
            </a:r>
            <a:endParaRPr lang="en-US" dirty="0">
              <a:solidFill>
                <a:srgbClr val="000000"/>
              </a:solidFill>
            </a:endParaRPr>
          </a:p>
          <a:p>
            <a:pPr fontAlgn="base">
              <a:lnSpc>
                <a:spcPct val="100000"/>
              </a:lnSpc>
              <a:spcBef>
                <a:spcPct val="0"/>
              </a:spcBef>
              <a:spcAft>
                <a:spcPct val="0"/>
              </a:spcAft>
              <a:buSzTx/>
              <a:defRPr/>
            </a:pPr>
            <a:endParaRPr kumimoji="0" lang="en-US" sz="2400" b="0" i="0" u="none" strike="noStrike" kern="1200" cap="none" spc="0" normalizeH="0" baseline="0" noProof="0" dirty="0">
              <a:ln>
                <a:noFill/>
              </a:ln>
              <a:solidFill>
                <a:srgbClr val="000000"/>
              </a:solidFill>
              <a:effectLst/>
              <a:uLnTx/>
              <a:uFillTx/>
              <a:ea typeface="+mn-ea"/>
              <a:cs typeface="+mn-cs"/>
            </a:endParaRPr>
          </a:p>
          <a:p>
            <a:pPr fontAlgn="base">
              <a:lnSpc>
                <a:spcPct val="100000"/>
              </a:lnSpc>
              <a:spcBef>
                <a:spcPct val="0"/>
              </a:spcBef>
              <a:spcAft>
                <a:spcPct val="0"/>
              </a:spcAft>
              <a:buSzTx/>
              <a:defRPr/>
            </a:pPr>
            <a:r>
              <a:rPr kumimoji="0" lang="en-US" sz="2400" b="0" i="0" u="none" strike="noStrike" kern="1200" cap="none" spc="0" normalizeH="0" baseline="0" noProof="0" dirty="0" err="1">
                <a:ln>
                  <a:noFill/>
                </a:ln>
                <a:solidFill>
                  <a:srgbClr val="000000"/>
                </a:solidFill>
                <a:effectLst/>
                <a:uLnTx/>
                <a:uFillTx/>
                <a:ea typeface="+mn-ea"/>
                <a:cs typeface="+mn-cs"/>
              </a:rPr>
              <a:t>Fn</a:t>
            </a:r>
            <a:r>
              <a:rPr kumimoji="0" lang="en-US" sz="2400" b="0" i="0" u="none" strike="noStrike" kern="1200" cap="none" spc="0" normalizeH="0" baseline="0" noProof="0" dirty="0">
                <a:ln>
                  <a:noFill/>
                </a:ln>
                <a:solidFill>
                  <a:srgbClr val="000000"/>
                </a:solidFill>
                <a:effectLst/>
                <a:uLnTx/>
                <a:uFillTx/>
                <a:ea typeface="+mn-ea"/>
                <a:cs typeface="+mn-cs"/>
              </a:rPr>
              <a:t>(T) is contravariant in 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ea typeface="+mn-ea"/>
              <a:cs typeface="+mn-cs"/>
            </a:endParaRPr>
          </a:p>
        </p:txBody>
      </p:sp>
      <p:sp>
        <p:nvSpPr>
          <p:cNvPr id="4" name="Rectangle 3">
            <a:extLst>
              <a:ext uri="{FF2B5EF4-FFF2-40B4-BE49-F238E27FC236}">
                <a16:creationId xmlns:a16="http://schemas.microsoft.com/office/drawing/2014/main" id="{D62F6B9A-3BDA-87E9-4621-A3AB12E6328F}"/>
              </a:ext>
            </a:extLst>
          </p:cNvPr>
          <p:cNvSpPr/>
          <p:nvPr/>
        </p:nvSpPr>
        <p:spPr bwMode="auto">
          <a:xfrm>
            <a:off x="3071529" y="3900284"/>
            <a:ext cx="6045764" cy="122073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lvl="0" defTabSz="914400" fontAlgn="base">
              <a:spcBef>
                <a:spcPct val="0"/>
              </a:spcBef>
              <a:spcAft>
                <a:spcPct val="0"/>
              </a:spcAft>
              <a:defRPr/>
            </a:pPr>
            <a:r>
              <a:rPr lang="en-GB" sz="2000" i="1" dirty="0">
                <a:solidFill>
                  <a:srgbClr val="000000"/>
                </a:solidFill>
                <a:latin typeface="Consolas" panose="020B0609020204030204" pitchFamily="49" charset="0"/>
                <a:cs typeface="Consolas" panose="020B0609020204030204" pitchFamily="49" charset="0"/>
              </a:rPr>
              <a:t>// &amp;’static str outlives &amp;’a str</a:t>
            </a:r>
          </a:p>
          <a:p>
            <a:pPr lvl="0" defTabSz="914400" fontAlgn="base">
              <a:spcBef>
                <a:spcPct val="0"/>
              </a:spcBef>
              <a:spcAft>
                <a:spcPct val="0"/>
              </a:spcAft>
              <a:defRPr/>
            </a:pPr>
            <a:r>
              <a:rPr lang="en-GB" sz="2000" b="1" dirty="0" err="1">
                <a:solidFill>
                  <a:srgbClr val="000000"/>
                </a:solidFill>
                <a:latin typeface="Consolas" panose="020B0609020204030204" pitchFamily="49" charset="0"/>
                <a:cs typeface="Consolas" panose="020B0609020204030204" pitchFamily="49" charset="0"/>
              </a:rPr>
              <a:t>fn</a:t>
            </a:r>
            <a:r>
              <a:rPr lang="en-GB" sz="2000" dirty="0">
                <a:solidFill>
                  <a:srgbClr val="000000"/>
                </a:solidFill>
                <a:latin typeface="Consolas" panose="020B0609020204030204" pitchFamily="49" charset="0"/>
                <a:cs typeface="Consolas" panose="020B0609020204030204" pitchFamily="49" charset="0"/>
              </a:rPr>
              <a:t> f(&amp;’static str) </a:t>
            </a:r>
            <a:r>
              <a:rPr lang="en-GB" sz="2000" i="1" dirty="0">
                <a:solidFill>
                  <a:srgbClr val="000000"/>
                </a:solidFill>
                <a:latin typeface="Consolas" panose="020B0609020204030204" pitchFamily="49" charset="0"/>
                <a:cs typeface="Consolas" panose="020B0609020204030204" pitchFamily="49" charset="0"/>
              </a:rPr>
              <a:t>// admits only ‘static</a:t>
            </a:r>
          </a:p>
          <a:p>
            <a:pPr lvl="0" defTabSz="914400" fontAlgn="base">
              <a:spcBef>
                <a:spcPct val="0"/>
              </a:spcBef>
              <a:spcAft>
                <a:spcPct val="0"/>
              </a:spcAft>
              <a:defRPr/>
            </a:pPr>
            <a:r>
              <a:rPr lang="en-GB" sz="2000" b="1" dirty="0" err="1">
                <a:solidFill>
                  <a:srgbClr val="000000"/>
                </a:solidFill>
                <a:latin typeface="Consolas" panose="020B0609020204030204" pitchFamily="49" charset="0"/>
                <a:cs typeface="Consolas" panose="020B0609020204030204" pitchFamily="49" charset="0"/>
              </a:rPr>
              <a:t>fn</a:t>
            </a:r>
            <a:r>
              <a:rPr lang="en-GB" sz="2000" dirty="0">
                <a:solidFill>
                  <a:srgbClr val="000000"/>
                </a:solidFill>
                <a:latin typeface="Consolas" panose="020B0609020204030204" pitchFamily="49" charset="0"/>
                <a:cs typeface="Consolas" panose="020B0609020204030204" pitchFamily="49" charset="0"/>
              </a:rPr>
              <a:t> g(&amp;’a str) </a:t>
            </a:r>
            <a:r>
              <a:rPr lang="en-GB" sz="2000" i="1" dirty="0">
                <a:solidFill>
                  <a:srgbClr val="000000"/>
                </a:solidFill>
                <a:latin typeface="Consolas" panose="020B0609020204030204" pitchFamily="49" charset="0"/>
                <a:cs typeface="Consolas" panose="020B0609020204030204" pitchFamily="49" charset="0"/>
              </a:rPr>
              <a:t>// admits any lifetime ‘a</a:t>
            </a:r>
          </a:p>
        </p:txBody>
      </p:sp>
      <p:sp>
        <p:nvSpPr>
          <p:cNvPr id="5" name="Rectangle 4">
            <a:extLst>
              <a:ext uri="{FF2B5EF4-FFF2-40B4-BE49-F238E27FC236}">
                <a16:creationId xmlns:a16="http://schemas.microsoft.com/office/drawing/2014/main" id="{5E757AAE-D142-257F-D4F4-05E2A00606BE}"/>
              </a:ext>
            </a:extLst>
          </p:cNvPr>
          <p:cNvSpPr/>
          <p:nvPr/>
        </p:nvSpPr>
        <p:spPr bwMode="auto">
          <a:xfrm>
            <a:off x="8852384" y="348345"/>
            <a:ext cx="2956438" cy="540345"/>
          </a:xfrm>
          <a:prstGeom prst="rect">
            <a:avLst/>
          </a:prstGeom>
          <a:solidFill>
            <a:srgbClr val="ABABFF"/>
          </a:solidFill>
          <a:ln w="38100" cap="flat" cmpd="sng" algn="ctr">
            <a:solidFill>
              <a:srgbClr val="6B90FF"/>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sz="2400" dirty="0">
                <a:solidFill>
                  <a:srgbClr val="000000"/>
                </a:solidFill>
              </a:rPr>
              <a:t>’static subtype of ’a</a:t>
            </a:r>
            <a:endParaRPr lang="en-CH" sz="2400" dirty="0">
              <a:solidFill>
                <a:srgbClr val="000000"/>
              </a:solidFill>
            </a:endParaRPr>
          </a:p>
        </p:txBody>
      </p:sp>
      <p:sp>
        <p:nvSpPr>
          <p:cNvPr id="6" name="Left Brace 5">
            <a:extLst>
              <a:ext uri="{FF2B5EF4-FFF2-40B4-BE49-F238E27FC236}">
                <a16:creationId xmlns:a16="http://schemas.microsoft.com/office/drawing/2014/main" id="{29EC7433-5715-1FE3-83D3-C0BA1F86C1E3}"/>
              </a:ext>
            </a:extLst>
          </p:cNvPr>
          <p:cNvSpPr/>
          <p:nvPr/>
        </p:nvSpPr>
        <p:spPr bwMode="auto">
          <a:xfrm rot="16200000">
            <a:off x="10194547" y="279433"/>
            <a:ext cx="344672" cy="1342462"/>
          </a:xfrm>
          <a:prstGeom prst="leftBrace">
            <a:avLst/>
          </a:prstGeom>
          <a:no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7" name="TextBox 6">
            <a:extLst>
              <a:ext uri="{FF2B5EF4-FFF2-40B4-BE49-F238E27FC236}">
                <a16:creationId xmlns:a16="http://schemas.microsoft.com/office/drawing/2014/main" id="{4B9707F6-36FE-70F7-2C1D-047D64786020}"/>
              </a:ext>
            </a:extLst>
          </p:cNvPr>
          <p:cNvSpPr txBox="1"/>
          <p:nvPr/>
        </p:nvSpPr>
        <p:spPr>
          <a:xfrm>
            <a:off x="9560167" y="1088333"/>
            <a:ext cx="1824795" cy="461665"/>
          </a:xfrm>
          <a:prstGeom prst="rect">
            <a:avLst/>
          </a:prstGeom>
          <a:noFill/>
        </p:spPr>
        <p:txBody>
          <a:bodyPr wrap="none" rtlCol="0">
            <a:spAutoFit/>
          </a:bodyPr>
          <a:lstStyle/>
          <a:p>
            <a:pPr algn="ctr" defTabSz="914400" fontAlgn="base">
              <a:spcBef>
                <a:spcPct val="0"/>
              </a:spcBef>
              <a:spcAft>
                <a:spcPct val="0"/>
              </a:spcAft>
              <a:defRPr/>
            </a:pPr>
            <a:r>
              <a:rPr lang="en-US" sz="2400" dirty="0">
                <a:solidFill>
                  <a:srgbClr val="000000"/>
                </a:solidFill>
              </a:rPr>
              <a:t>r</a:t>
            </a:r>
            <a:r>
              <a:rPr lang="en-US" sz="2400" dirty="0" err="1">
                <a:solidFill>
                  <a:srgbClr val="000000"/>
                </a:solidFill>
              </a:rPr>
              <a:t>ead</a:t>
            </a:r>
            <a:r>
              <a:rPr lang="en-US" sz="2400" dirty="0">
                <a:solidFill>
                  <a:srgbClr val="000000"/>
                </a:solidFill>
              </a:rPr>
              <a:t>: outlives</a:t>
            </a:r>
            <a:endParaRPr lang="en-CH" sz="2400" dirty="0">
              <a:solidFill>
                <a:srgbClr val="000000"/>
              </a:solidFill>
            </a:endParaRPr>
          </a:p>
        </p:txBody>
      </p:sp>
    </p:spTree>
    <p:extLst>
      <p:ext uri="{BB962C8B-B14F-4D97-AF65-F5344CB8AC3E}">
        <p14:creationId xmlns:p14="http://schemas.microsoft.com/office/powerpoint/2010/main" val="1613197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Lifetime Puzzle</a:t>
            </a:r>
          </a:p>
        </p:txBody>
      </p:sp>
      <p:sp>
        <p:nvSpPr>
          <p:cNvPr id="2" name="Content Placeholder 1">
            <a:extLst>
              <a:ext uri="{FF2B5EF4-FFF2-40B4-BE49-F238E27FC236}">
                <a16:creationId xmlns:a16="http://schemas.microsoft.com/office/drawing/2014/main" id="{816CE312-21BB-07A8-4AF6-B39E05CEC91F}"/>
              </a:ext>
            </a:extLst>
          </p:cNvPr>
          <p:cNvSpPr txBox="1">
            <a:spLocks/>
          </p:cNvSpPr>
          <p:nvPr/>
        </p:nvSpPr>
        <p:spPr>
          <a:xfrm>
            <a:off x="1141412" y="1541929"/>
            <a:ext cx="9905999" cy="1887071"/>
          </a:xfrm>
          <a:prstGeom prst="rect">
            <a:avLst/>
          </a:prstGeom>
        </p:spPr>
        <p:txBody>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fontAlgn="base">
              <a:lnSpc>
                <a:spcPct val="100000"/>
              </a:lnSpc>
              <a:spcBef>
                <a:spcPct val="0"/>
              </a:spcBef>
              <a:spcAft>
                <a:spcPct val="0"/>
              </a:spcAft>
              <a:buSzTx/>
              <a:defRPr/>
            </a:pPr>
            <a:r>
              <a:rPr kumimoji="0" lang="en-US" sz="2400" b="0" i="0" u="none" strike="noStrike" kern="1200" cap="none" spc="0" normalizeH="0" baseline="0" noProof="0" dirty="0">
                <a:ln>
                  <a:noFill/>
                </a:ln>
                <a:solidFill>
                  <a:srgbClr val="000000"/>
                </a:solidFill>
                <a:effectLst/>
                <a:uLnTx/>
                <a:uFillTx/>
                <a:ea typeface="+mn-ea"/>
                <a:cs typeface="+mn-cs"/>
              </a:rPr>
              <a:t>Should the Rust compiler accept this?</a:t>
            </a:r>
          </a:p>
          <a:p>
            <a:pPr fontAlgn="base">
              <a:lnSpc>
                <a:spcPct val="100000"/>
              </a:lnSpc>
              <a:spcBef>
                <a:spcPct val="0"/>
              </a:spcBef>
              <a:spcAft>
                <a:spcPct val="0"/>
              </a:spcAft>
              <a:buSzTx/>
              <a:defRPr/>
            </a:pPr>
            <a:r>
              <a:rPr lang="en-US" dirty="0">
                <a:solidFill>
                  <a:srgbClr val="000000"/>
                </a:solidFill>
              </a:rPr>
              <a:t>Are both lifetime parameters needed?</a:t>
            </a:r>
            <a:endParaRPr kumimoji="0" lang="en-US" sz="2400" b="0" i="0" u="none" strike="noStrike" kern="1200" cap="none" spc="0" normalizeH="0" baseline="0" noProof="0" dirty="0">
              <a:ln>
                <a:noFill/>
              </a:ln>
              <a:solidFill>
                <a:srgbClr val="000000"/>
              </a:solidFill>
              <a:effectLst/>
              <a:uLnTx/>
              <a:uFillTx/>
              <a:ea typeface="+mn-ea"/>
              <a:cs typeface="+mn-cs"/>
            </a:endParaRPr>
          </a:p>
        </p:txBody>
      </p:sp>
      <p:sp>
        <p:nvSpPr>
          <p:cNvPr id="4" name="Rectangle 3">
            <a:extLst>
              <a:ext uri="{FF2B5EF4-FFF2-40B4-BE49-F238E27FC236}">
                <a16:creationId xmlns:a16="http://schemas.microsoft.com/office/drawing/2014/main" id="{D62F6B9A-3BDA-87E9-4621-A3AB12E6328F}"/>
              </a:ext>
            </a:extLst>
          </p:cNvPr>
          <p:cNvSpPr/>
          <p:nvPr/>
        </p:nvSpPr>
        <p:spPr bwMode="auto">
          <a:xfrm>
            <a:off x="3071529" y="2800098"/>
            <a:ext cx="6045764" cy="2991394"/>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lvl="0" defTabSz="914400" fontAlgn="base">
              <a:spcBef>
                <a:spcPct val="0"/>
              </a:spcBef>
              <a:spcAft>
                <a:spcPct val="0"/>
              </a:spcAft>
              <a:defRPr/>
            </a:pPr>
            <a:r>
              <a:rPr lang="en-GB" altLang="en-CH" sz="2000" b="1" dirty="0">
                <a:solidFill>
                  <a:srgbClr val="000000"/>
                </a:solidFill>
                <a:latin typeface="Consolas" panose="020B0609020204030204" pitchFamily="49" charset="0"/>
                <a:cs typeface="Courier New" panose="02070309020205020404" pitchFamily="49" charset="0"/>
              </a:rPr>
              <a:t>struct</a:t>
            </a:r>
            <a:r>
              <a:rPr lang="en-GB" altLang="en-CH" sz="2000" dirty="0">
                <a:solidFill>
                  <a:srgbClr val="000000"/>
                </a:solidFill>
                <a:latin typeface="Consolas" panose="020B0609020204030204" pitchFamily="49" charset="0"/>
                <a:cs typeface="Courier New" panose="02070309020205020404" pitchFamily="49" charset="0"/>
              </a:rPr>
              <a:t> </a:t>
            </a:r>
            <a:r>
              <a:rPr lang="en-GB" altLang="en-CH" sz="2000" dirty="0" err="1">
                <a:solidFill>
                  <a:srgbClr val="000000"/>
                </a:solidFill>
                <a:latin typeface="Consolas" panose="020B0609020204030204" pitchFamily="49" charset="0"/>
                <a:cs typeface="Courier New" panose="02070309020205020404" pitchFamily="49" charset="0"/>
              </a:rPr>
              <a:t>MutString</a:t>
            </a:r>
            <a:r>
              <a:rPr lang="en-GB" altLang="en-CH" sz="2000" dirty="0">
                <a:solidFill>
                  <a:srgbClr val="000000"/>
                </a:solidFill>
                <a:latin typeface="Consolas" panose="020B0609020204030204" pitchFamily="49" charset="0"/>
                <a:cs typeface="Courier New" panose="02070309020205020404" pitchFamily="49" charset="0"/>
              </a:rPr>
              <a:t>&lt;‘a, ‘b&gt; {</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  s: &amp;’a </a:t>
            </a:r>
            <a:r>
              <a:rPr lang="en-GB" altLang="en-CH" sz="2000" b="1" dirty="0">
                <a:solidFill>
                  <a:srgbClr val="000000"/>
                </a:solidFill>
                <a:latin typeface="Consolas" panose="020B0609020204030204" pitchFamily="49" charset="0"/>
                <a:cs typeface="Courier New" panose="02070309020205020404" pitchFamily="49" charset="0"/>
              </a:rPr>
              <a:t>mut</a:t>
            </a:r>
            <a:r>
              <a:rPr lang="en-GB" altLang="en-CH" sz="2000" dirty="0">
                <a:solidFill>
                  <a:srgbClr val="000000"/>
                </a:solidFill>
                <a:latin typeface="Consolas" panose="020B0609020204030204" pitchFamily="49" charset="0"/>
                <a:cs typeface="Courier New" panose="02070309020205020404" pitchFamily="49" charset="0"/>
              </a:rPr>
              <a:t> &amp;’b str</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a:t>
            </a:r>
          </a:p>
          <a:p>
            <a:pPr lvl="0" defTabSz="914400" fontAlgn="base">
              <a:spcBef>
                <a:spcPct val="0"/>
              </a:spcBef>
              <a:spcAft>
                <a:spcPct val="0"/>
              </a:spcAft>
              <a:defRPr/>
            </a:pPr>
            <a:endParaRPr lang="en-GB" altLang="en-CH" sz="2000" dirty="0">
              <a:solidFill>
                <a:srgbClr val="000000"/>
              </a:solidFill>
              <a:latin typeface="Consolas" panose="020B0609020204030204" pitchFamily="49" charset="0"/>
              <a:cs typeface="Courier New" panose="02070309020205020404" pitchFamily="49" charset="0"/>
            </a:endParaRPr>
          </a:p>
          <a:p>
            <a:pPr lvl="0" defTabSz="914400" fontAlgn="base">
              <a:spcBef>
                <a:spcPct val="0"/>
              </a:spcBef>
              <a:spcAft>
                <a:spcPct val="0"/>
              </a:spcAft>
              <a:defRPr/>
            </a:pPr>
            <a:r>
              <a:rPr lang="en-GB" altLang="en-CH" sz="2000" b="1" dirty="0" err="1">
                <a:solidFill>
                  <a:srgbClr val="000000"/>
                </a:solidFill>
                <a:latin typeface="Consolas" panose="020B0609020204030204" pitchFamily="49" charset="0"/>
                <a:cs typeface="Courier New" panose="02070309020205020404" pitchFamily="49" charset="0"/>
              </a:rPr>
              <a:t>fn</a:t>
            </a:r>
            <a:r>
              <a:rPr lang="en-GB" altLang="en-CH" sz="2000" dirty="0">
                <a:solidFill>
                  <a:srgbClr val="000000"/>
                </a:solidFill>
                <a:latin typeface="Consolas" panose="020B0609020204030204" pitchFamily="49" charset="0"/>
                <a:cs typeface="Courier New" panose="02070309020205020404" pitchFamily="49" charset="0"/>
              </a:rPr>
              <a:t> main() {</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  let </a:t>
            </a:r>
            <a:r>
              <a:rPr lang="en-GB" altLang="en-CH" sz="2000" b="1" dirty="0">
                <a:solidFill>
                  <a:srgbClr val="000000"/>
                </a:solidFill>
                <a:latin typeface="Consolas" panose="020B0609020204030204" pitchFamily="49" charset="0"/>
                <a:cs typeface="Courier New" panose="02070309020205020404" pitchFamily="49" charset="0"/>
              </a:rPr>
              <a:t>mut</a:t>
            </a:r>
            <a:r>
              <a:rPr lang="en-GB" altLang="en-CH" sz="2000" dirty="0">
                <a:solidFill>
                  <a:srgbClr val="000000"/>
                </a:solidFill>
                <a:latin typeface="Consolas" panose="020B0609020204030204" pitchFamily="49" charset="0"/>
                <a:cs typeface="Courier New" panose="02070309020205020404" pitchFamily="49" charset="0"/>
              </a:rPr>
              <a:t> s = “hello”;</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  *</a:t>
            </a:r>
            <a:r>
              <a:rPr lang="en-GB" altLang="en-CH" sz="2000" dirty="0" err="1">
                <a:solidFill>
                  <a:srgbClr val="000000"/>
                </a:solidFill>
                <a:latin typeface="Consolas" panose="020B0609020204030204" pitchFamily="49" charset="0"/>
                <a:cs typeface="Courier New" panose="02070309020205020404" pitchFamily="49" charset="0"/>
              </a:rPr>
              <a:t>MutString</a:t>
            </a:r>
            <a:r>
              <a:rPr lang="en-GB" altLang="en-CH" sz="2000" dirty="0">
                <a:solidFill>
                  <a:srgbClr val="000000"/>
                </a:solidFill>
                <a:latin typeface="Consolas" panose="020B0609020204030204" pitchFamily="49" charset="0"/>
                <a:cs typeface="Courier New" panose="02070309020205020404" pitchFamily="49" charset="0"/>
              </a:rPr>
              <a:t> { s: &amp;</a:t>
            </a:r>
            <a:r>
              <a:rPr lang="en-GB" altLang="en-CH" sz="2000" b="1" dirty="0">
                <a:solidFill>
                  <a:srgbClr val="000000"/>
                </a:solidFill>
                <a:latin typeface="Consolas" panose="020B0609020204030204" pitchFamily="49" charset="0"/>
                <a:cs typeface="Courier New" panose="02070309020205020404" pitchFamily="49" charset="0"/>
              </a:rPr>
              <a:t>mut</a:t>
            </a:r>
            <a:r>
              <a:rPr lang="en-GB" altLang="en-CH" sz="2000" dirty="0">
                <a:solidFill>
                  <a:srgbClr val="000000"/>
                </a:solidFill>
                <a:latin typeface="Consolas" panose="020B0609020204030204" pitchFamily="49" charset="0"/>
                <a:cs typeface="Courier New" panose="02070309020205020404" pitchFamily="49" charset="0"/>
              </a:rPr>
              <a:t> s }.s = “world”;</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  </a:t>
            </a:r>
            <a:r>
              <a:rPr lang="en-GB" altLang="en-CH" sz="2000" b="1" dirty="0" err="1">
                <a:solidFill>
                  <a:srgbClr val="000000"/>
                </a:solidFill>
                <a:latin typeface="Consolas" panose="020B0609020204030204" pitchFamily="49" charset="0"/>
                <a:cs typeface="Courier New" panose="02070309020205020404" pitchFamily="49" charset="0"/>
              </a:rPr>
              <a:t>println</a:t>
            </a:r>
            <a:r>
              <a:rPr lang="en-GB" altLang="en-CH" sz="2000" b="1" dirty="0">
                <a:solidFill>
                  <a:srgbClr val="000000"/>
                </a:solidFill>
                <a:latin typeface="Consolas" panose="020B0609020204030204" pitchFamily="49" charset="0"/>
                <a:cs typeface="Courier New" panose="02070309020205020404" pitchFamily="49" charset="0"/>
              </a:rPr>
              <a:t>!</a:t>
            </a:r>
            <a:r>
              <a:rPr lang="en-GB" altLang="en-CH" sz="2000" dirty="0">
                <a:solidFill>
                  <a:srgbClr val="000000"/>
                </a:solidFill>
                <a:latin typeface="Consolas" panose="020B0609020204030204" pitchFamily="49" charset="0"/>
                <a:cs typeface="Courier New" panose="02070309020205020404" pitchFamily="49" charset="0"/>
              </a:rPr>
              <a:t>(“{}”, s);</a:t>
            </a:r>
          </a:p>
          <a:p>
            <a:pPr lvl="0" defTabSz="914400" fontAlgn="base">
              <a:spcBef>
                <a:spcPct val="0"/>
              </a:spcBef>
              <a:spcAft>
                <a:spcPct val="0"/>
              </a:spcAft>
              <a:defRPr/>
            </a:pPr>
            <a:r>
              <a:rPr lang="en-GB" altLang="en-CH" sz="2000" dirty="0">
                <a:solidFill>
                  <a:srgbClr val="000000"/>
                </a:solidFill>
                <a:latin typeface="Consolas" panose="020B0609020204030204" pitchFamily="49" charset="0"/>
                <a:cs typeface="Courier New" panose="02070309020205020404" pitchFamily="49" charset="0"/>
              </a:rPr>
              <a:t>}</a:t>
            </a:r>
          </a:p>
        </p:txBody>
      </p:sp>
    </p:spTree>
    <p:extLst>
      <p:ext uri="{BB962C8B-B14F-4D97-AF65-F5344CB8AC3E}">
        <p14:creationId xmlns:p14="http://schemas.microsoft.com/office/powerpoint/2010/main" val="3188544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Puzzle Solution</a:t>
            </a:r>
          </a:p>
        </p:txBody>
      </p:sp>
      <p:sp>
        <p:nvSpPr>
          <p:cNvPr id="5" name="Rectangle 4">
            <a:extLst>
              <a:ext uri="{FF2B5EF4-FFF2-40B4-BE49-F238E27FC236}">
                <a16:creationId xmlns:a16="http://schemas.microsoft.com/office/drawing/2014/main" id="{C75E9065-7365-BE73-C816-DB35976353B4}"/>
              </a:ext>
            </a:extLst>
          </p:cNvPr>
          <p:cNvSpPr/>
          <p:nvPr/>
        </p:nvSpPr>
        <p:spPr bwMode="auto">
          <a:xfrm>
            <a:off x="3520061" y="1386327"/>
            <a:ext cx="5151879" cy="374441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struct</a:t>
            </a:r>
            <a:r>
              <a:rPr lang="en-GB" altLang="en-CH" dirty="0">
                <a:solidFill>
                  <a:srgbClr val="000000"/>
                </a:solidFill>
                <a:latin typeface="Consolas" panose="020B0609020204030204" pitchFamily="49" charset="0"/>
                <a:cs typeface="Courier New" panose="02070309020205020404" pitchFamily="49" charset="0"/>
              </a:rPr>
              <a:t> MutString&lt;‘a, ‘b&gt; {</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s: &amp;’a </a:t>
            </a:r>
            <a:r>
              <a:rPr lang="en-GB" altLang="en-CH" b="1" dirty="0">
                <a:solidFill>
                  <a:srgbClr val="000000"/>
                </a:solidFill>
                <a:latin typeface="Consolas" panose="020B0609020204030204" pitchFamily="49" charset="0"/>
                <a:cs typeface="Courier New" panose="02070309020205020404" pitchFamily="49" charset="0"/>
              </a:rPr>
              <a:t>mut</a:t>
            </a:r>
            <a:r>
              <a:rPr lang="en-GB" altLang="en-CH" dirty="0">
                <a:solidFill>
                  <a:srgbClr val="000000"/>
                </a:solidFill>
                <a:latin typeface="Consolas" panose="020B0609020204030204" pitchFamily="49" charset="0"/>
                <a:cs typeface="Courier New" panose="02070309020205020404" pitchFamily="49" charset="0"/>
              </a:rPr>
              <a:t> &amp;’b str</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fn</a:t>
            </a:r>
            <a:r>
              <a:rPr lang="en-GB" altLang="en-CH" dirty="0">
                <a:solidFill>
                  <a:srgbClr val="000000"/>
                </a:solidFill>
                <a:latin typeface="Consolas" panose="020B0609020204030204" pitchFamily="49" charset="0"/>
                <a:cs typeface="Courier New" panose="02070309020205020404" pitchFamily="49" charset="0"/>
              </a:rPr>
              <a:t> main() {</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let </a:t>
            </a:r>
            <a:r>
              <a:rPr lang="en-GB" altLang="en-CH" b="1" dirty="0">
                <a:solidFill>
                  <a:srgbClr val="000000"/>
                </a:solidFill>
                <a:latin typeface="Consolas" panose="020B0609020204030204" pitchFamily="49" charset="0"/>
                <a:cs typeface="Courier New" panose="02070309020205020404" pitchFamily="49" charset="0"/>
              </a:rPr>
              <a:t>mut</a:t>
            </a:r>
            <a:r>
              <a:rPr lang="en-GB" altLang="en-CH" dirty="0">
                <a:solidFill>
                  <a:srgbClr val="000000"/>
                </a:solidFill>
                <a:latin typeface="Consolas" panose="020B0609020204030204" pitchFamily="49" charset="0"/>
                <a:cs typeface="Courier New" panose="02070309020205020404" pitchFamily="49" charset="0"/>
              </a:rPr>
              <a:t> s = “hello”;</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*MutString { s: </a:t>
            </a:r>
            <a:r>
              <a:rPr lang="en-GB" altLang="en-CH" dirty="0">
                <a:solidFill>
                  <a:srgbClr val="000000"/>
                </a:solidFill>
                <a:highlight>
                  <a:srgbClr val="ABABFF"/>
                </a:highlight>
                <a:latin typeface="Consolas" panose="020B0609020204030204" pitchFamily="49" charset="0"/>
                <a:cs typeface="Courier New" panose="02070309020205020404" pitchFamily="49" charset="0"/>
              </a:rPr>
              <a:t>&amp;</a:t>
            </a:r>
            <a:r>
              <a:rPr lang="en-GB" altLang="en-CH" b="1" dirty="0">
                <a:solidFill>
                  <a:srgbClr val="000000"/>
                </a:solidFill>
                <a:highlight>
                  <a:srgbClr val="ABABFF"/>
                </a:highlight>
                <a:latin typeface="Consolas" panose="020B0609020204030204" pitchFamily="49" charset="0"/>
                <a:cs typeface="Courier New" panose="02070309020205020404" pitchFamily="49" charset="0"/>
              </a:rPr>
              <a:t>mut</a:t>
            </a:r>
            <a:r>
              <a:rPr lang="en-GB" altLang="en-CH" dirty="0">
                <a:solidFill>
                  <a:srgbClr val="000000"/>
                </a:solidFill>
                <a:highlight>
                  <a:srgbClr val="ABABFF"/>
                </a:highlight>
                <a:latin typeface="Consolas" panose="020B0609020204030204" pitchFamily="49" charset="0"/>
                <a:cs typeface="Courier New" panose="02070309020205020404" pitchFamily="49" charset="0"/>
              </a:rPr>
              <a:t> s </a:t>
            </a:r>
            <a:r>
              <a:rPr lang="en-GB" altLang="en-CH" dirty="0">
                <a:solidFill>
                  <a:srgbClr val="000000"/>
                </a:solidFill>
                <a:latin typeface="Consolas" panose="020B0609020204030204" pitchFamily="49" charset="0"/>
                <a:cs typeface="Courier New" panose="02070309020205020404" pitchFamily="49" charset="0"/>
              </a:rPr>
              <a:t>}.s = “world”;</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a:t>
            </a:r>
          </a:p>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  </a:t>
            </a:r>
            <a:r>
              <a:rPr lang="en-GB" altLang="en-CH" b="1" dirty="0" err="1">
                <a:solidFill>
                  <a:srgbClr val="000000"/>
                </a:solidFill>
                <a:latin typeface="Consolas" panose="020B0609020204030204" pitchFamily="49" charset="0"/>
                <a:cs typeface="Courier New" panose="02070309020205020404" pitchFamily="49" charset="0"/>
              </a:rPr>
              <a:t>println</a:t>
            </a:r>
            <a:r>
              <a:rPr lang="en-GB" altLang="en-CH" b="1" dirty="0">
                <a:solidFill>
                  <a:srgbClr val="000000"/>
                </a:solidFill>
                <a:latin typeface="Consolas" panose="020B0609020204030204" pitchFamily="49" charset="0"/>
                <a:cs typeface="Courier New" panose="02070309020205020404" pitchFamily="49" charset="0"/>
              </a:rPr>
              <a:t>!</a:t>
            </a:r>
            <a:r>
              <a:rPr lang="en-GB" altLang="en-CH" dirty="0">
                <a:solidFill>
                  <a:srgbClr val="000000"/>
                </a:solidFill>
                <a:latin typeface="Consolas" panose="020B0609020204030204" pitchFamily="49" charset="0"/>
                <a:cs typeface="Courier New" panose="02070309020205020404" pitchFamily="49" charset="0"/>
              </a:rPr>
              <a:t>(“{}”, s);</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a:t>
            </a:r>
          </a:p>
        </p:txBody>
      </p:sp>
      <p:sp>
        <p:nvSpPr>
          <p:cNvPr id="6" name="Rectangle 5">
            <a:extLst>
              <a:ext uri="{FF2B5EF4-FFF2-40B4-BE49-F238E27FC236}">
                <a16:creationId xmlns:a16="http://schemas.microsoft.com/office/drawing/2014/main" id="{FF8A7C2F-2151-3EF3-9B16-7FBB933280F2}"/>
              </a:ext>
            </a:extLst>
          </p:cNvPr>
          <p:cNvSpPr/>
          <p:nvPr/>
        </p:nvSpPr>
        <p:spPr bwMode="auto">
          <a:xfrm>
            <a:off x="8576768" y="3480456"/>
            <a:ext cx="3096344" cy="360040"/>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 lifetime of &amp;mut s</a:t>
            </a:r>
            <a:endParaRPr lang="en-CH" dirty="0">
              <a:solidFill>
                <a:srgbClr val="000000"/>
              </a:solidFill>
            </a:endParaRPr>
          </a:p>
        </p:txBody>
      </p:sp>
      <p:sp>
        <p:nvSpPr>
          <p:cNvPr id="7" name="Rectangle 6">
            <a:extLst>
              <a:ext uri="{FF2B5EF4-FFF2-40B4-BE49-F238E27FC236}">
                <a16:creationId xmlns:a16="http://schemas.microsoft.com/office/drawing/2014/main" id="{054D4AD0-0D54-8FC9-BE8D-AF77A140D67E}"/>
              </a:ext>
            </a:extLst>
          </p:cNvPr>
          <p:cNvSpPr/>
          <p:nvPr/>
        </p:nvSpPr>
        <p:spPr bwMode="auto">
          <a:xfrm>
            <a:off x="5519936" y="2610463"/>
            <a:ext cx="4392488" cy="360040"/>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‘b = ‘static, lifetime of “hello”</a:t>
            </a:r>
            <a:endParaRPr lang="en-CH" dirty="0">
              <a:solidFill>
                <a:srgbClr val="000000"/>
              </a:solidFill>
            </a:endParaRPr>
          </a:p>
        </p:txBody>
      </p:sp>
      <p:sp>
        <p:nvSpPr>
          <p:cNvPr id="8" name="Rectangle 7">
            <a:extLst>
              <a:ext uri="{FF2B5EF4-FFF2-40B4-BE49-F238E27FC236}">
                <a16:creationId xmlns:a16="http://schemas.microsoft.com/office/drawing/2014/main" id="{30A14B4E-FC39-7A1C-1289-54B2192C2C19}"/>
              </a:ext>
            </a:extLst>
          </p:cNvPr>
          <p:cNvSpPr/>
          <p:nvPr/>
        </p:nvSpPr>
        <p:spPr bwMode="auto">
          <a:xfrm>
            <a:off x="8598290" y="4010328"/>
            <a:ext cx="3074822" cy="119911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covariance: ’static str shortened to ‘a str such that print can borrow from s</a:t>
            </a:r>
            <a:endParaRPr lang="en-CH" dirty="0">
              <a:solidFill>
                <a:srgbClr val="000000"/>
              </a:solidFill>
            </a:endParaRPr>
          </a:p>
        </p:txBody>
      </p:sp>
      <p:sp>
        <p:nvSpPr>
          <p:cNvPr id="15" name="TextBox 14">
            <a:extLst>
              <a:ext uri="{FF2B5EF4-FFF2-40B4-BE49-F238E27FC236}">
                <a16:creationId xmlns:a16="http://schemas.microsoft.com/office/drawing/2014/main" id="{11ECAA44-1DEC-6628-1819-71E60AA976D7}"/>
              </a:ext>
            </a:extLst>
          </p:cNvPr>
          <p:cNvSpPr txBox="1"/>
          <p:nvPr/>
        </p:nvSpPr>
        <p:spPr>
          <a:xfrm>
            <a:off x="2542698" y="2421151"/>
            <a:ext cx="817853" cy="369332"/>
          </a:xfrm>
          <a:prstGeom prst="rect">
            <a:avLst/>
          </a:prstGeom>
          <a:noFill/>
          <a:ln>
            <a:noFill/>
          </a:ln>
        </p:spPr>
        <p:txBody>
          <a:bodyPr wrap="none" rtlCol="0">
            <a:spAutoFit/>
          </a:bodyPr>
          <a:lstStyle/>
          <a:p>
            <a:pPr algn="ctr" defTabSz="914400" fontAlgn="base">
              <a:spcBef>
                <a:spcPct val="0"/>
              </a:spcBef>
              <a:spcAft>
                <a:spcPct val="0"/>
              </a:spcAft>
              <a:defRPr/>
            </a:pPr>
            <a:r>
              <a:rPr lang="en-US" dirty="0">
                <a:solidFill>
                  <a:srgbClr val="000000"/>
                </a:solidFill>
                <a:latin typeface="Consolas" panose="020B0609020204030204" pitchFamily="49" charset="0"/>
              </a:rPr>
              <a:t>‘b ‘a</a:t>
            </a:r>
            <a:endParaRPr lang="en-CH" dirty="0">
              <a:solidFill>
                <a:srgbClr val="000000"/>
              </a:solidFill>
              <a:latin typeface="Consolas" panose="020B0609020204030204" pitchFamily="49" charset="0"/>
            </a:endParaRPr>
          </a:p>
        </p:txBody>
      </p:sp>
      <p:sp>
        <p:nvSpPr>
          <p:cNvPr id="20" name="Rectangle 19">
            <a:extLst>
              <a:ext uri="{FF2B5EF4-FFF2-40B4-BE49-F238E27FC236}">
                <a16:creationId xmlns:a16="http://schemas.microsoft.com/office/drawing/2014/main" id="{4B9A9272-9B98-ADA1-1D88-46D073A6AD07}"/>
              </a:ext>
            </a:extLst>
          </p:cNvPr>
          <p:cNvSpPr/>
          <p:nvPr/>
        </p:nvSpPr>
        <p:spPr bwMode="auto">
          <a:xfrm>
            <a:off x="3575720" y="5493581"/>
            <a:ext cx="5096220" cy="426452"/>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algn="ctr" defTabSz="914400" fontAlgn="base">
              <a:spcBef>
                <a:spcPct val="0"/>
              </a:spcBef>
              <a:spcAft>
                <a:spcPct val="0"/>
              </a:spcAft>
              <a:defRPr/>
            </a:pPr>
            <a:r>
              <a:rPr lang="en-US" dirty="0">
                <a:solidFill>
                  <a:srgbClr val="000000"/>
                </a:solidFill>
              </a:rPr>
              <a:t>No conflicting flows </a:t>
            </a:r>
            <a:r>
              <a:rPr lang="en-US" dirty="0">
                <a:solidFill>
                  <a:srgbClr val="000000"/>
                </a:solidFill>
                <a:sym typeface="Wingdings" panose="05000000000000000000" pitchFamily="2" charset="2"/>
              </a:rPr>
              <a:t> </a:t>
            </a:r>
            <a:r>
              <a:rPr lang="en-US" dirty="0">
                <a:solidFill>
                  <a:srgbClr val="000000"/>
                </a:solidFill>
                <a:highlight>
                  <a:srgbClr val="ABABFF"/>
                </a:highlight>
                <a:sym typeface="Wingdings" panose="05000000000000000000" pitchFamily="2" charset="2"/>
              </a:rPr>
              <a:t>accept</a:t>
            </a:r>
            <a:r>
              <a:rPr lang="en-US" dirty="0">
                <a:solidFill>
                  <a:srgbClr val="000000"/>
                </a:solidFill>
                <a:highlight>
                  <a:srgbClr val="ABABFF"/>
                </a:highlight>
              </a:rPr>
              <a:t> </a:t>
            </a:r>
            <a:endParaRPr lang="en-CH" dirty="0">
              <a:solidFill>
                <a:srgbClr val="000000"/>
              </a:solidFill>
              <a:highlight>
                <a:srgbClr val="ABABFF"/>
              </a:highlight>
            </a:endParaRPr>
          </a:p>
        </p:txBody>
      </p:sp>
      <p:sp>
        <p:nvSpPr>
          <p:cNvPr id="28" name="Isosceles Triangle 12">
            <a:extLst>
              <a:ext uri="{FF2B5EF4-FFF2-40B4-BE49-F238E27FC236}">
                <a16:creationId xmlns:a16="http://schemas.microsoft.com/office/drawing/2014/main" id="{5A602F99-3B25-A6D0-6966-491A1D675582}"/>
              </a:ext>
            </a:extLst>
          </p:cNvPr>
          <p:cNvSpPr/>
          <p:nvPr/>
        </p:nvSpPr>
        <p:spPr bwMode="auto">
          <a:xfrm rot="16200000">
            <a:off x="2687514" y="4978672"/>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9" name="Isosceles Triangle 13">
            <a:extLst>
              <a:ext uri="{FF2B5EF4-FFF2-40B4-BE49-F238E27FC236}">
                <a16:creationId xmlns:a16="http://schemas.microsoft.com/office/drawing/2014/main" id="{3D541663-6D25-C1BA-684F-D49B28AC8FF2}"/>
              </a:ext>
            </a:extLst>
          </p:cNvPr>
          <p:cNvSpPr/>
          <p:nvPr/>
        </p:nvSpPr>
        <p:spPr bwMode="auto">
          <a:xfrm rot="5400000">
            <a:off x="3144099" y="3647492"/>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30" name="Isosceles Triangle 15">
            <a:extLst>
              <a:ext uri="{FF2B5EF4-FFF2-40B4-BE49-F238E27FC236}">
                <a16:creationId xmlns:a16="http://schemas.microsoft.com/office/drawing/2014/main" id="{D06F814C-3DD6-B5D6-BA18-05FEC8D851EC}"/>
              </a:ext>
            </a:extLst>
          </p:cNvPr>
          <p:cNvSpPr/>
          <p:nvPr/>
        </p:nvSpPr>
        <p:spPr bwMode="auto">
          <a:xfrm rot="16200000">
            <a:off x="3144100" y="3978188"/>
            <a:ext cx="216024" cy="216879"/>
          </a:xfrm>
          <a:prstGeom prst="triangle">
            <a:avLst/>
          </a:prstGeom>
          <a:solidFill>
            <a:srgbClr val="ABABFF"/>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31" name="Isosceles Triangle 17">
            <a:extLst>
              <a:ext uri="{FF2B5EF4-FFF2-40B4-BE49-F238E27FC236}">
                <a16:creationId xmlns:a16="http://schemas.microsoft.com/office/drawing/2014/main" id="{15021EB3-6E24-F6EE-276E-E0EA8E394EE1}"/>
              </a:ext>
            </a:extLst>
          </p:cNvPr>
          <p:cNvSpPr/>
          <p:nvPr/>
        </p:nvSpPr>
        <p:spPr bwMode="auto">
          <a:xfrm rot="5400000">
            <a:off x="2735172" y="3074781"/>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32" name="Arrow: Down 18">
            <a:extLst>
              <a:ext uri="{FF2B5EF4-FFF2-40B4-BE49-F238E27FC236}">
                <a16:creationId xmlns:a16="http://schemas.microsoft.com/office/drawing/2014/main" id="{C905803F-BB1A-7E43-DF81-0BCD31F966E6}"/>
              </a:ext>
            </a:extLst>
          </p:cNvPr>
          <p:cNvSpPr/>
          <p:nvPr/>
        </p:nvSpPr>
        <p:spPr bwMode="auto">
          <a:xfrm>
            <a:off x="2698351" y="3374296"/>
            <a:ext cx="216024" cy="42760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33" name="Arrow: Down 19">
            <a:extLst>
              <a:ext uri="{FF2B5EF4-FFF2-40B4-BE49-F238E27FC236}">
                <a16:creationId xmlns:a16="http://schemas.microsoft.com/office/drawing/2014/main" id="{F07A4635-063E-D964-07BF-FCBF3211B6E0}"/>
              </a:ext>
            </a:extLst>
          </p:cNvPr>
          <p:cNvSpPr/>
          <p:nvPr/>
        </p:nvSpPr>
        <p:spPr bwMode="auto">
          <a:xfrm>
            <a:off x="2695091" y="3891603"/>
            <a:ext cx="216024" cy="48305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34" name="Arrow: Down 20">
            <a:extLst>
              <a:ext uri="{FF2B5EF4-FFF2-40B4-BE49-F238E27FC236}">
                <a16:creationId xmlns:a16="http://schemas.microsoft.com/office/drawing/2014/main" id="{214F3D89-EC7D-578E-389C-4AEDD5629DBB}"/>
              </a:ext>
            </a:extLst>
          </p:cNvPr>
          <p:cNvSpPr/>
          <p:nvPr/>
        </p:nvSpPr>
        <p:spPr bwMode="auto">
          <a:xfrm>
            <a:off x="2695091" y="4435351"/>
            <a:ext cx="216024" cy="48305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Tree>
    <p:extLst>
      <p:ext uri="{BB962C8B-B14F-4D97-AF65-F5344CB8AC3E}">
        <p14:creationId xmlns:p14="http://schemas.microsoft.com/office/powerpoint/2010/main" val="73393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5" grpId="0"/>
      <p:bldP spid="20" grpId="0" animBg="1"/>
      <p:bldP spid="28" grpId="0" animBg="1"/>
      <p:bldP spid="29" grpId="0" animBg="1"/>
      <p:bldP spid="30" grpId="0" animBg="1"/>
      <p:bldP spid="31" grpId="0" animBg="1"/>
      <p:bldP spid="32" grpId="0" animBg="1"/>
      <p:bldP spid="33" grpId="0" animBg="1"/>
      <p:bldP spid="34" grpId="0" animBg="1"/>
    </p:bldLst>
  </p:timing>
</p:sld>
</file>

<file path=ppt/slides/slide8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Puzzle Solution II</a:t>
            </a:r>
          </a:p>
        </p:txBody>
      </p:sp>
      <p:sp>
        <p:nvSpPr>
          <p:cNvPr id="2" name="Rectangle 1">
            <a:extLst>
              <a:ext uri="{FF2B5EF4-FFF2-40B4-BE49-F238E27FC236}">
                <a16:creationId xmlns:a16="http://schemas.microsoft.com/office/drawing/2014/main" id="{8C10A209-0B5F-01DB-6FFE-7CBC503F1C08}"/>
              </a:ext>
            </a:extLst>
          </p:cNvPr>
          <p:cNvSpPr/>
          <p:nvPr/>
        </p:nvSpPr>
        <p:spPr bwMode="auto">
          <a:xfrm>
            <a:off x="3520061" y="1334075"/>
            <a:ext cx="5151879" cy="3744416"/>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struct</a:t>
            </a:r>
            <a:r>
              <a:rPr lang="en-GB" altLang="en-CH" dirty="0">
                <a:solidFill>
                  <a:srgbClr val="000000"/>
                </a:solidFill>
                <a:latin typeface="Consolas" panose="020B0609020204030204" pitchFamily="49" charset="0"/>
                <a:cs typeface="Courier New" panose="02070309020205020404" pitchFamily="49" charset="0"/>
              </a:rPr>
              <a:t> </a:t>
            </a:r>
            <a:r>
              <a:rPr lang="en-GB" altLang="en-CH" dirty="0" err="1">
                <a:solidFill>
                  <a:srgbClr val="000000"/>
                </a:solidFill>
                <a:latin typeface="Consolas" panose="020B0609020204030204" pitchFamily="49" charset="0"/>
                <a:cs typeface="Courier New" panose="02070309020205020404" pitchFamily="49" charset="0"/>
              </a:rPr>
              <a:t>MutString</a:t>
            </a:r>
            <a:r>
              <a:rPr lang="en-GB" altLang="en-CH" dirty="0">
                <a:solidFill>
                  <a:srgbClr val="000000"/>
                </a:solidFill>
                <a:highlight>
                  <a:srgbClr val="FF6600"/>
                </a:highlight>
                <a:latin typeface="Consolas" panose="020B0609020204030204" pitchFamily="49" charset="0"/>
                <a:cs typeface="Courier New" panose="02070309020205020404" pitchFamily="49" charset="0"/>
              </a:rPr>
              <a:t>&lt;’a&gt;</a:t>
            </a:r>
            <a:r>
              <a:rPr lang="en-GB" altLang="en-CH" dirty="0">
                <a:solidFill>
                  <a:srgbClr val="000000"/>
                </a:solidFill>
                <a:latin typeface="Consolas" panose="020B0609020204030204" pitchFamily="49" charset="0"/>
                <a:cs typeface="Courier New" panose="02070309020205020404" pitchFamily="49" charset="0"/>
              </a:rPr>
              <a:t> {</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s: &amp;’a </a:t>
            </a:r>
            <a:r>
              <a:rPr lang="en-GB" altLang="en-CH" b="1" dirty="0">
                <a:solidFill>
                  <a:srgbClr val="000000"/>
                </a:solidFill>
                <a:latin typeface="Consolas" panose="020B0609020204030204" pitchFamily="49" charset="0"/>
                <a:cs typeface="Courier New" panose="02070309020205020404" pitchFamily="49" charset="0"/>
              </a:rPr>
              <a:t>mut</a:t>
            </a:r>
            <a:r>
              <a:rPr lang="en-GB" altLang="en-CH" dirty="0">
                <a:solidFill>
                  <a:srgbClr val="000000"/>
                </a:solidFill>
                <a:latin typeface="Consolas" panose="020B0609020204030204" pitchFamily="49" charset="0"/>
                <a:cs typeface="Courier New" panose="02070309020205020404" pitchFamily="49" charset="0"/>
              </a:rPr>
              <a:t> &amp;</a:t>
            </a:r>
            <a:r>
              <a:rPr lang="en-GB" altLang="en-CH" dirty="0">
                <a:solidFill>
                  <a:srgbClr val="000000"/>
                </a:solidFill>
                <a:highlight>
                  <a:srgbClr val="FF6600"/>
                </a:highlight>
                <a:latin typeface="Consolas" panose="020B0609020204030204" pitchFamily="49" charset="0"/>
                <a:cs typeface="Courier New" panose="02070309020205020404" pitchFamily="49" charset="0"/>
              </a:rPr>
              <a:t>’a</a:t>
            </a:r>
            <a:r>
              <a:rPr lang="en-GB" altLang="en-CH" dirty="0">
                <a:solidFill>
                  <a:srgbClr val="000000"/>
                </a:solidFill>
                <a:latin typeface="Consolas" panose="020B0609020204030204" pitchFamily="49" charset="0"/>
                <a:cs typeface="Courier New" panose="02070309020205020404" pitchFamily="49" charset="0"/>
              </a:rPr>
              <a:t> str</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fn</a:t>
            </a:r>
            <a:r>
              <a:rPr lang="en-GB" altLang="en-CH" dirty="0">
                <a:solidFill>
                  <a:srgbClr val="000000"/>
                </a:solidFill>
                <a:latin typeface="Consolas" panose="020B0609020204030204" pitchFamily="49" charset="0"/>
                <a:cs typeface="Courier New" panose="02070309020205020404" pitchFamily="49" charset="0"/>
              </a:rPr>
              <a:t> main() {</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let </a:t>
            </a:r>
            <a:r>
              <a:rPr lang="en-GB" altLang="en-CH" b="1" dirty="0">
                <a:solidFill>
                  <a:srgbClr val="000000"/>
                </a:solidFill>
                <a:latin typeface="Consolas" panose="020B0609020204030204" pitchFamily="49" charset="0"/>
                <a:cs typeface="Courier New" panose="02070309020205020404" pitchFamily="49" charset="0"/>
              </a:rPr>
              <a:t>mut</a:t>
            </a:r>
            <a:r>
              <a:rPr lang="en-GB" altLang="en-CH" dirty="0">
                <a:solidFill>
                  <a:srgbClr val="000000"/>
                </a:solidFill>
                <a:latin typeface="Consolas" panose="020B0609020204030204" pitchFamily="49" charset="0"/>
                <a:cs typeface="Courier New" panose="02070309020205020404" pitchFamily="49" charset="0"/>
              </a:rPr>
              <a:t> s = “hello”;</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*MutString { s: </a:t>
            </a:r>
            <a:r>
              <a:rPr lang="en-GB" altLang="en-CH" dirty="0">
                <a:solidFill>
                  <a:srgbClr val="000000"/>
                </a:solidFill>
                <a:highlight>
                  <a:srgbClr val="ABABFF"/>
                </a:highlight>
                <a:latin typeface="Consolas" panose="020B0609020204030204" pitchFamily="49" charset="0"/>
                <a:cs typeface="Courier New" panose="02070309020205020404" pitchFamily="49" charset="0"/>
              </a:rPr>
              <a:t>&amp;</a:t>
            </a:r>
            <a:r>
              <a:rPr lang="en-GB" altLang="en-CH" b="1" dirty="0">
                <a:solidFill>
                  <a:srgbClr val="000000"/>
                </a:solidFill>
                <a:highlight>
                  <a:srgbClr val="ABABFF"/>
                </a:highlight>
                <a:latin typeface="Consolas" panose="020B0609020204030204" pitchFamily="49" charset="0"/>
                <a:cs typeface="Courier New" panose="02070309020205020404" pitchFamily="49" charset="0"/>
              </a:rPr>
              <a:t>mut</a:t>
            </a:r>
            <a:r>
              <a:rPr lang="en-GB" altLang="en-CH" dirty="0">
                <a:solidFill>
                  <a:srgbClr val="000000"/>
                </a:solidFill>
                <a:highlight>
                  <a:srgbClr val="ABABFF"/>
                </a:highlight>
                <a:latin typeface="Consolas" panose="020B0609020204030204" pitchFamily="49" charset="0"/>
                <a:cs typeface="Courier New" panose="02070309020205020404" pitchFamily="49" charset="0"/>
              </a:rPr>
              <a:t> s </a:t>
            </a:r>
            <a:r>
              <a:rPr lang="en-GB" altLang="en-CH" dirty="0">
                <a:solidFill>
                  <a:srgbClr val="000000"/>
                </a:solidFill>
                <a:latin typeface="Consolas" panose="020B0609020204030204" pitchFamily="49" charset="0"/>
                <a:cs typeface="Courier New" panose="02070309020205020404" pitchFamily="49" charset="0"/>
              </a:rPr>
              <a:t>}.s = “world”;</a:t>
            </a: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  </a:t>
            </a:r>
          </a:p>
          <a:p>
            <a:pPr defTabSz="914400" fontAlgn="base">
              <a:spcBef>
                <a:spcPct val="0"/>
              </a:spcBef>
              <a:spcAft>
                <a:spcPct val="0"/>
              </a:spcAft>
              <a:defRPr/>
            </a:pPr>
            <a:r>
              <a:rPr lang="en-GB" altLang="en-CH" b="1" dirty="0">
                <a:solidFill>
                  <a:srgbClr val="000000"/>
                </a:solidFill>
                <a:latin typeface="Consolas" panose="020B0609020204030204" pitchFamily="49" charset="0"/>
                <a:cs typeface="Courier New" panose="02070309020205020404" pitchFamily="49" charset="0"/>
              </a:rPr>
              <a:t>  </a:t>
            </a:r>
            <a:r>
              <a:rPr lang="en-GB" altLang="en-CH" b="1" dirty="0" err="1">
                <a:solidFill>
                  <a:srgbClr val="000000"/>
                </a:solidFill>
                <a:latin typeface="Consolas" panose="020B0609020204030204" pitchFamily="49" charset="0"/>
                <a:cs typeface="Courier New" panose="02070309020205020404" pitchFamily="49" charset="0"/>
              </a:rPr>
              <a:t>println</a:t>
            </a:r>
            <a:r>
              <a:rPr lang="en-GB" altLang="en-CH" b="1" dirty="0">
                <a:solidFill>
                  <a:srgbClr val="000000"/>
                </a:solidFill>
                <a:latin typeface="Consolas" panose="020B0609020204030204" pitchFamily="49" charset="0"/>
                <a:cs typeface="Courier New" panose="02070309020205020404" pitchFamily="49" charset="0"/>
              </a:rPr>
              <a:t>!</a:t>
            </a:r>
            <a:r>
              <a:rPr lang="en-GB" altLang="en-CH" dirty="0">
                <a:solidFill>
                  <a:srgbClr val="000000"/>
                </a:solidFill>
                <a:latin typeface="Consolas" panose="020B0609020204030204" pitchFamily="49" charset="0"/>
                <a:cs typeface="Courier New" panose="02070309020205020404" pitchFamily="49" charset="0"/>
              </a:rPr>
              <a:t>(“{}”, s);</a:t>
            </a:r>
          </a:p>
          <a:p>
            <a:pPr defTabSz="914400" fontAlgn="base">
              <a:spcBef>
                <a:spcPct val="0"/>
              </a:spcBef>
              <a:spcAft>
                <a:spcPct val="0"/>
              </a:spcAft>
              <a:defRPr/>
            </a:pPr>
            <a:endParaRPr lang="en-GB" altLang="en-CH" dirty="0">
              <a:solidFill>
                <a:srgbClr val="000000"/>
              </a:solidFill>
              <a:latin typeface="Consolas" panose="020B0609020204030204" pitchFamily="49" charset="0"/>
              <a:cs typeface="Courier New" panose="02070309020205020404" pitchFamily="49" charset="0"/>
            </a:endParaRPr>
          </a:p>
          <a:p>
            <a:pPr defTabSz="914400" fontAlgn="base">
              <a:spcBef>
                <a:spcPct val="0"/>
              </a:spcBef>
              <a:spcAft>
                <a:spcPct val="0"/>
              </a:spcAft>
              <a:defRPr/>
            </a:pPr>
            <a:r>
              <a:rPr lang="en-GB" altLang="en-CH" dirty="0">
                <a:solidFill>
                  <a:srgbClr val="000000"/>
                </a:solidFill>
                <a:latin typeface="Consolas" panose="020B0609020204030204" pitchFamily="49" charset="0"/>
                <a:cs typeface="Courier New" panose="02070309020205020404" pitchFamily="49" charset="0"/>
              </a:rPr>
              <a:t>}</a:t>
            </a:r>
          </a:p>
        </p:txBody>
      </p:sp>
      <p:sp>
        <p:nvSpPr>
          <p:cNvPr id="4" name="Rectangle 3">
            <a:extLst>
              <a:ext uri="{FF2B5EF4-FFF2-40B4-BE49-F238E27FC236}">
                <a16:creationId xmlns:a16="http://schemas.microsoft.com/office/drawing/2014/main" id="{B4F8A893-6884-A3B7-E782-BE0D48DAE9C7}"/>
              </a:ext>
            </a:extLst>
          </p:cNvPr>
          <p:cNvSpPr/>
          <p:nvPr/>
        </p:nvSpPr>
        <p:spPr bwMode="auto">
          <a:xfrm>
            <a:off x="8472264" y="3493519"/>
            <a:ext cx="3096344" cy="360040"/>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highlight>
                  <a:srgbClr val="FF6600"/>
                </a:highlight>
              </a:rPr>
              <a:t>’a</a:t>
            </a:r>
            <a:r>
              <a:rPr lang="en-US" dirty="0">
                <a:solidFill>
                  <a:srgbClr val="000000"/>
                </a:solidFill>
              </a:rPr>
              <a:t>: lifetime of &amp;mut s</a:t>
            </a:r>
            <a:endParaRPr lang="en-CH" dirty="0">
              <a:solidFill>
                <a:srgbClr val="000000"/>
              </a:solidFill>
            </a:endParaRPr>
          </a:p>
        </p:txBody>
      </p:sp>
      <p:sp>
        <p:nvSpPr>
          <p:cNvPr id="5" name="Rectangle 4">
            <a:extLst>
              <a:ext uri="{FF2B5EF4-FFF2-40B4-BE49-F238E27FC236}">
                <a16:creationId xmlns:a16="http://schemas.microsoft.com/office/drawing/2014/main" id="{71EF0A85-17E1-A4FA-BAE8-B686368F7212}"/>
              </a:ext>
            </a:extLst>
          </p:cNvPr>
          <p:cNvSpPr/>
          <p:nvPr/>
        </p:nvSpPr>
        <p:spPr bwMode="auto">
          <a:xfrm>
            <a:off x="5519936" y="2558211"/>
            <a:ext cx="4392488" cy="360040"/>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highlight>
                  <a:srgbClr val="FF6600"/>
                </a:highlight>
              </a:rPr>
              <a:t>’a</a:t>
            </a:r>
            <a:r>
              <a:rPr lang="en-US" dirty="0">
                <a:solidFill>
                  <a:srgbClr val="000000"/>
                </a:solidFill>
              </a:rPr>
              <a:t> = ‘static, lifetime of “hello”</a:t>
            </a:r>
            <a:endParaRPr lang="en-CH" dirty="0">
              <a:solidFill>
                <a:srgbClr val="000000"/>
              </a:solidFill>
            </a:endParaRPr>
          </a:p>
        </p:txBody>
      </p:sp>
      <p:sp>
        <p:nvSpPr>
          <p:cNvPr id="6" name="Isosceles Triangle 12">
            <a:extLst>
              <a:ext uri="{FF2B5EF4-FFF2-40B4-BE49-F238E27FC236}">
                <a16:creationId xmlns:a16="http://schemas.microsoft.com/office/drawing/2014/main" id="{1DC1772F-0A8A-7AC2-77AD-3658DCF7DD86}"/>
              </a:ext>
            </a:extLst>
          </p:cNvPr>
          <p:cNvSpPr/>
          <p:nvPr/>
        </p:nvSpPr>
        <p:spPr bwMode="auto">
          <a:xfrm rot="16200000">
            <a:off x="2687514" y="4926420"/>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7" name="Isosceles Triangle 13">
            <a:extLst>
              <a:ext uri="{FF2B5EF4-FFF2-40B4-BE49-F238E27FC236}">
                <a16:creationId xmlns:a16="http://schemas.microsoft.com/office/drawing/2014/main" id="{E2E8F662-29E5-58F1-B416-C043C0A2E730}"/>
              </a:ext>
            </a:extLst>
          </p:cNvPr>
          <p:cNvSpPr/>
          <p:nvPr/>
        </p:nvSpPr>
        <p:spPr bwMode="auto">
          <a:xfrm rot="5400000">
            <a:off x="3144099" y="3595240"/>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8" name="Isosceles Triangle 15">
            <a:extLst>
              <a:ext uri="{FF2B5EF4-FFF2-40B4-BE49-F238E27FC236}">
                <a16:creationId xmlns:a16="http://schemas.microsoft.com/office/drawing/2014/main" id="{2D1ADC61-DBC3-18D5-53B5-19FC9907C329}"/>
              </a:ext>
            </a:extLst>
          </p:cNvPr>
          <p:cNvSpPr/>
          <p:nvPr/>
        </p:nvSpPr>
        <p:spPr bwMode="auto">
          <a:xfrm rot="16200000">
            <a:off x="3094131" y="4926420"/>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1" name="TextBox 10">
            <a:extLst>
              <a:ext uri="{FF2B5EF4-FFF2-40B4-BE49-F238E27FC236}">
                <a16:creationId xmlns:a16="http://schemas.microsoft.com/office/drawing/2014/main" id="{32D6EF48-30F6-A120-D3A5-8D90BF64383A}"/>
              </a:ext>
            </a:extLst>
          </p:cNvPr>
          <p:cNvSpPr txBox="1"/>
          <p:nvPr/>
        </p:nvSpPr>
        <p:spPr>
          <a:xfrm>
            <a:off x="2009224" y="2360093"/>
            <a:ext cx="1451039" cy="369332"/>
          </a:xfrm>
          <a:prstGeom prst="rect">
            <a:avLst/>
          </a:prstGeom>
          <a:noFill/>
        </p:spPr>
        <p:txBody>
          <a:bodyPr wrap="none" rtlCol="0">
            <a:spAutoFit/>
          </a:bodyPr>
          <a:lstStyle/>
          <a:p>
            <a:pPr algn="ctr" defTabSz="914400" fontAlgn="base">
              <a:spcBef>
                <a:spcPct val="0"/>
              </a:spcBef>
              <a:spcAft>
                <a:spcPct val="0"/>
              </a:spcAft>
              <a:defRPr/>
            </a:pPr>
            <a:r>
              <a:rPr lang="en-US" dirty="0">
                <a:solidFill>
                  <a:srgbClr val="000000"/>
                </a:solidFill>
                <a:latin typeface="Consolas" panose="020B0609020204030204" pitchFamily="49" charset="0"/>
              </a:rPr>
              <a:t>‘a  ‘a  ‘a</a:t>
            </a:r>
            <a:endParaRPr lang="en-CH" dirty="0">
              <a:solidFill>
                <a:srgbClr val="000000"/>
              </a:solidFill>
              <a:latin typeface="Consolas" panose="020B0609020204030204" pitchFamily="49" charset="0"/>
            </a:endParaRPr>
          </a:p>
        </p:txBody>
      </p:sp>
      <p:sp>
        <p:nvSpPr>
          <p:cNvPr id="12" name="Isosceles Triangle 17">
            <a:extLst>
              <a:ext uri="{FF2B5EF4-FFF2-40B4-BE49-F238E27FC236}">
                <a16:creationId xmlns:a16="http://schemas.microsoft.com/office/drawing/2014/main" id="{1F1C53AA-11D0-4935-BB20-59B45777BF2C}"/>
              </a:ext>
            </a:extLst>
          </p:cNvPr>
          <p:cNvSpPr/>
          <p:nvPr/>
        </p:nvSpPr>
        <p:spPr bwMode="auto">
          <a:xfrm rot="5400000">
            <a:off x="2735172" y="3022529"/>
            <a:ext cx="216024" cy="216879"/>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14" name="Arrow: Down 18">
            <a:extLst>
              <a:ext uri="{FF2B5EF4-FFF2-40B4-BE49-F238E27FC236}">
                <a16:creationId xmlns:a16="http://schemas.microsoft.com/office/drawing/2014/main" id="{500062F5-08ED-0927-826A-D4CE818DD37E}"/>
              </a:ext>
            </a:extLst>
          </p:cNvPr>
          <p:cNvSpPr/>
          <p:nvPr/>
        </p:nvSpPr>
        <p:spPr bwMode="auto">
          <a:xfrm>
            <a:off x="2698351" y="3322044"/>
            <a:ext cx="216024" cy="42760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5" name="Arrow: Down 19">
            <a:extLst>
              <a:ext uri="{FF2B5EF4-FFF2-40B4-BE49-F238E27FC236}">
                <a16:creationId xmlns:a16="http://schemas.microsoft.com/office/drawing/2014/main" id="{AEB648D2-395E-8909-1A52-C1FA5019E49B}"/>
              </a:ext>
            </a:extLst>
          </p:cNvPr>
          <p:cNvSpPr/>
          <p:nvPr/>
        </p:nvSpPr>
        <p:spPr bwMode="auto">
          <a:xfrm>
            <a:off x="2695091" y="3839351"/>
            <a:ext cx="216024" cy="48305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6" name="Arrow: Down 20">
            <a:extLst>
              <a:ext uri="{FF2B5EF4-FFF2-40B4-BE49-F238E27FC236}">
                <a16:creationId xmlns:a16="http://schemas.microsoft.com/office/drawing/2014/main" id="{D8CF3548-5A61-8F16-C698-2DB53106EBC3}"/>
              </a:ext>
            </a:extLst>
          </p:cNvPr>
          <p:cNvSpPr/>
          <p:nvPr/>
        </p:nvSpPr>
        <p:spPr bwMode="auto">
          <a:xfrm>
            <a:off x="2695091" y="4383099"/>
            <a:ext cx="216024" cy="483056"/>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7" name="Rectangle 16">
            <a:extLst>
              <a:ext uri="{FF2B5EF4-FFF2-40B4-BE49-F238E27FC236}">
                <a16:creationId xmlns:a16="http://schemas.microsoft.com/office/drawing/2014/main" id="{9CEDD207-5980-B77B-FFBE-01B32EBCC81D}"/>
              </a:ext>
            </a:extLst>
          </p:cNvPr>
          <p:cNvSpPr/>
          <p:nvPr/>
        </p:nvSpPr>
        <p:spPr bwMode="auto">
          <a:xfrm>
            <a:off x="240265" y="4574435"/>
            <a:ext cx="2077133" cy="146402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conflicting flows: attempt to borrow while there is a mutable reference</a:t>
            </a:r>
          </a:p>
          <a:p>
            <a:pPr defTabSz="914400" fontAlgn="base">
              <a:spcBef>
                <a:spcPct val="0"/>
              </a:spcBef>
              <a:spcAft>
                <a:spcPct val="0"/>
              </a:spcAft>
              <a:defRPr/>
            </a:pPr>
            <a:r>
              <a:rPr lang="en-US" dirty="0">
                <a:solidFill>
                  <a:srgbClr val="000000"/>
                </a:solidFill>
              </a:rPr>
              <a:t> </a:t>
            </a:r>
            <a:r>
              <a:rPr lang="en-US" dirty="0">
                <a:solidFill>
                  <a:srgbClr val="000000"/>
                </a:solidFill>
                <a:sym typeface="Wingdings" panose="05000000000000000000" pitchFamily="2" charset="2"/>
              </a:rPr>
              <a:t> reject</a:t>
            </a:r>
            <a:endParaRPr lang="en-CH" dirty="0">
              <a:solidFill>
                <a:srgbClr val="000000"/>
              </a:solidFill>
            </a:endParaRPr>
          </a:p>
        </p:txBody>
      </p:sp>
      <p:sp>
        <p:nvSpPr>
          <p:cNvPr id="18" name="Arrow: Down 25">
            <a:extLst>
              <a:ext uri="{FF2B5EF4-FFF2-40B4-BE49-F238E27FC236}">
                <a16:creationId xmlns:a16="http://schemas.microsoft.com/office/drawing/2014/main" id="{AFBEAC5E-5C48-CDE2-4314-9251DAF40FBB}"/>
              </a:ext>
            </a:extLst>
          </p:cNvPr>
          <p:cNvSpPr/>
          <p:nvPr/>
        </p:nvSpPr>
        <p:spPr bwMode="auto">
          <a:xfrm>
            <a:off x="3143671" y="3900123"/>
            <a:ext cx="216024" cy="422284"/>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19" name="Arrow: Down 26">
            <a:extLst>
              <a:ext uri="{FF2B5EF4-FFF2-40B4-BE49-F238E27FC236}">
                <a16:creationId xmlns:a16="http://schemas.microsoft.com/office/drawing/2014/main" id="{5C51D3BB-EBEF-D538-F6EB-6783F13EC198}"/>
              </a:ext>
            </a:extLst>
          </p:cNvPr>
          <p:cNvSpPr/>
          <p:nvPr/>
        </p:nvSpPr>
        <p:spPr bwMode="auto">
          <a:xfrm>
            <a:off x="3149736" y="4443871"/>
            <a:ext cx="216024" cy="422284"/>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
        <p:nvSpPr>
          <p:cNvPr id="20" name="Rectangle 19">
            <a:extLst>
              <a:ext uri="{FF2B5EF4-FFF2-40B4-BE49-F238E27FC236}">
                <a16:creationId xmlns:a16="http://schemas.microsoft.com/office/drawing/2014/main" id="{FC2123C4-A6BD-713B-3E4C-B428B16BEDD3}"/>
              </a:ext>
            </a:extLst>
          </p:cNvPr>
          <p:cNvSpPr/>
          <p:nvPr/>
        </p:nvSpPr>
        <p:spPr bwMode="auto">
          <a:xfrm>
            <a:off x="3575720" y="5441329"/>
            <a:ext cx="5096220" cy="426452"/>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algn="ctr" defTabSz="914400" fontAlgn="base">
              <a:spcBef>
                <a:spcPct val="0"/>
              </a:spcBef>
              <a:spcAft>
                <a:spcPct val="0"/>
              </a:spcAft>
              <a:defRPr/>
            </a:pPr>
            <a:r>
              <a:rPr lang="en-US" dirty="0">
                <a:solidFill>
                  <a:srgbClr val="000000"/>
                </a:solidFill>
                <a:highlight>
                  <a:srgbClr val="ABABFF"/>
                </a:highlight>
              </a:rPr>
              <a:t>One lifetime is insufficient</a:t>
            </a:r>
            <a:endParaRPr lang="en-CH" dirty="0">
              <a:solidFill>
                <a:srgbClr val="000000"/>
              </a:solidFill>
              <a:highlight>
                <a:srgbClr val="ABABFF"/>
              </a:highlight>
            </a:endParaRPr>
          </a:p>
        </p:txBody>
      </p:sp>
      <p:sp>
        <p:nvSpPr>
          <p:cNvPr id="21" name="Rectangle 20">
            <a:extLst>
              <a:ext uri="{FF2B5EF4-FFF2-40B4-BE49-F238E27FC236}">
                <a16:creationId xmlns:a16="http://schemas.microsoft.com/office/drawing/2014/main" id="{54F16D6C-9A2A-7202-06AB-F7CA9633E6F6}"/>
              </a:ext>
            </a:extLst>
          </p:cNvPr>
          <p:cNvSpPr/>
          <p:nvPr/>
        </p:nvSpPr>
        <p:spPr bwMode="auto">
          <a:xfrm>
            <a:off x="8493786" y="4023391"/>
            <a:ext cx="3074822" cy="842764"/>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defTabSz="914400" fontAlgn="base">
              <a:spcBef>
                <a:spcPct val="0"/>
              </a:spcBef>
              <a:spcAft>
                <a:spcPct val="0"/>
              </a:spcAft>
              <a:defRPr/>
            </a:pPr>
            <a:r>
              <a:rPr lang="en-US" dirty="0">
                <a:solidFill>
                  <a:srgbClr val="000000"/>
                </a:solidFill>
              </a:rPr>
              <a:t>&amp;’static mut str is invariant and cannot be shortened</a:t>
            </a:r>
            <a:endParaRPr lang="en-CH" dirty="0">
              <a:solidFill>
                <a:srgbClr val="000000"/>
              </a:solidFill>
            </a:endParaRPr>
          </a:p>
        </p:txBody>
      </p:sp>
      <p:sp>
        <p:nvSpPr>
          <p:cNvPr id="22" name="Isosceles Triangle 29">
            <a:extLst>
              <a:ext uri="{FF2B5EF4-FFF2-40B4-BE49-F238E27FC236}">
                <a16:creationId xmlns:a16="http://schemas.microsoft.com/office/drawing/2014/main" id="{1123897B-40BD-9C56-05B3-EF36BCEF54AB}"/>
              </a:ext>
            </a:extLst>
          </p:cNvPr>
          <p:cNvSpPr/>
          <p:nvPr/>
        </p:nvSpPr>
        <p:spPr bwMode="auto">
          <a:xfrm rot="5400000">
            <a:off x="2209385" y="3929918"/>
            <a:ext cx="216024" cy="186947"/>
          </a:xfrm>
          <a:prstGeom prst="triangle">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noFill/>
              </a:ln>
              <a:solidFill>
                <a:srgbClr val="000000"/>
              </a:solidFill>
              <a:effectLst/>
              <a:uLnTx/>
              <a:uFillTx/>
              <a:latin typeface="Arial" charset="0"/>
            </a:endParaRPr>
          </a:p>
        </p:txBody>
      </p:sp>
      <p:sp>
        <p:nvSpPr>
          <p:cNvPr id="23" name="Arrow: Down 30">
            <a:extLst>
              <a:ext uri="{FF2B5EF4-FFF2-40B4-BE49-F238E27FC236}">
                <a16:creationId xmlns:a16="http://schemas.microsoft.com/office/drawing/2014/main" id="{FE03B36A-4589-6C4F-2C93-64A48283F8ED}"/>
              </a:ext>
            </a:extLst>
          </p:cNvPr>
          <p:cNvSpPr/>
          <p:nvPr/>
        </p:nvSpPr>
        <p:spPr bwMode="auto">
          <a:xfrm>
            <a:off x="2180654" y="4171957"/>
            <a:ext cx="216024" cy="150450"/>
          </a:xfrm>
          <a:prstGeom prst="downArrow">
            <a:avLst/>
          </a:prstGeom>
          <a:solidFill>
            <a:srgbClr val="FF6600"/>
          </a:solidFill>
          <a:ln w="19050" cap="flat" cmpd="sng" algn="ctr">
            <a:solidFill>
              <a:srgbClr val="000000"/>
            </a:solidFill>
            <a:prstDash val="solid"/>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CH" sz="1400" b="0" i="0" u="none" strike="noStrike" kern="0" cap="none" spc="0" normalizeH="0" baseline="0" noProof="0">
              <a:ln>
                <a:solidFill>
                  <a:srgbClr val="ABABFF"/>
                </a:solidFill>
              </a:ln>
              <a:solidFill>
                <a:srgbClr val="ABABFF"/>
              </a:solidFill>
              <a:effectLst/>
              <a:uLnTx/>
              <a:uFillTx/>
              <a:latin typeface="Arial" charset="0"/>
            </a:endParaRPr>
          </a:p>
        </p:txBody>
      </p:sp>
    </p:spTree>
    <p:extLst>
      <p:ext uri="{BB962C8B-B14F-4D97-AF65-F5344CB8AC3E}">
        <p14:creationId xmlns:p14="http://schemas.microsoft.com/office/powerpoint/2010/main" val="3360566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11" grpId="0"/>
      <p:bldP spid="12" grpId="0" animBg="1"/>
      <p:bldP spid="14" grpId="0" animBg="1"/>
      <p:bldP spid="15" grpId="0" animBg="1"/>
      <p:bldP spid="16" grpId="0" animBg="1"/>
      <p:bldP spid="17" grpId="0" animBg="1"/>
      <p:bldP spid="18" grpId="0" animBg="1"/>
      <p:bldP spid="19" grpId="0" animBg="1"/>
      <p:bldP spid="21" grpId="0" animBg="1"/>
      <p:bldP spid="22" grpId="0" animBg="1"/>
      <p:bldP spid="23" grpId="0" animBg="1"/>
    </p:bldLst>
  </p:timing>
</p:sld>
</file>

<file path=ppt/slides/slide8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579"/>
          </a:xfrm>
        </p:spPr>
        <p:txBody>
          <a:bodyPr>
            <a:normAutofit/>
          </a:bodyPr>
          <a:lstStyle/>
          <a:p>
            <a:r>
              <a:rPr lang="en-GB" dirty="0">
                <a:solidFill>
                  <a:srgbClr val="10171E"/>
                </a:solidFill>
                <a:latin typeface="NOVA FLAT" panose="020C0504020404060204" pitchFamily="34" charset="77"/>
              </a:rPr>
              <a:t>Exception: Interior Mutability</a:t>
            </a:r>
          </a:p>
        </p:txBody>
      </p:sp>
      <p:sp>
        <p:nvSpPr>
          <p:cNvPr id="24" name="Content Placeholder 23">
            <a:extLst>
              <a:ext uri="{FF2B5EF4-FFF2-40B4-BE49-F238E27FC236}">
                <a16:creationId xmlns:a16="http://schemas.microsoft.com/office/drawing/2014/main" id="{1B1B46D4-6E52-B993-559F-11C32640ACBB}"/>
              </a:ext>
            </a:extLst>
          </p:cNvPr>
          <p:cNvSpPr>
            <a:spLocks noGrp="1"/>
          </p:cNvSpPr>
          <p:nvPr>
            <p:ph idx="1"/>
          </p:nvPr>
        </p:nvSpPr>
        <p:spPr>
          <a:xfrm>
            <a:off x="1141412" y="1619794"/>
            <a:ext cx="9905999" cy="4171407"/>
          </a:xfrm>
        </p:spPr>
        <p:txBody>
          <a:bodyPr>
            <a:noAutofit/>
          </a:bodyPr>
          <a:lstStyle/>
          <a:p>
            <a:r>
              <a:rPr lang="en-GB" dirty="0">
                <a:solidFill>
                  <a:schemeClr val="bg1"/>
                </a:solidFill>
              </a:rPr>
              <a:t>Some types allow sharing </a:t>
            </a:r>
            <a:r>
              <a:rPr lang="en-GB" i="1" dirty="0">
                <a:solidFill>
                  <a:schemeClr val="bg1"/>
                </a:solidFill>
              </a:rPr>
              <a:t>and</a:t>
            </a:r>
            <a:r>
              <a:rPr lang="en-GB" dirty="0">
                <a:solidFill>
                  <a:schemeClr val="bg1"/>
                </a:solidFill>
              </a:rPr>
              <a:t> mutation</a:t>
            </a:r>
          </a:p>
          <a:p>
            <a:r>
              <a:rPr lang="en-GB" dirty="0">
                <a:solidFill>
                  <a:schemeClr val="bg1"/>
                </a:solidFill>
              </a:rPr>
              <a:t>Those types maintain the abstraction</a:t>
            </a:r>
          </a:p>
          <a:p>
            <a:pPr marL="457200" lvl="1" indent="0" algn="ctr">
              <a:buNone/>
            </a:pPr>
            <a:r>
              <a:rPr lang="en-GB" sz="2400" dirty="0">
                <a:solidFill>
                  <a:schemeClr val="bg1"/>
                </a:solidFill>
              </a:rPr>
              <a:t>“exclusive read-write access XOR shared read-only access”</a:t>
            </a:r>
            <a:endParaRPr lang="en-GB" dirty="0">
              <a:solidFill>
                <a:schemeClr val="bg1"/>
              </a:solidFill>
            </a:endParaRPr>
          </a:p>
          <a:p>
            <a:r>
              <a:rPr lang="en-GB" dirty="0">
                <a:solidFill>
                  <a:schemeClr val="bg1"/>
                </a:solidFill>
              </a:rPr>
              <a:t>These types are safe but rely on external safety mechanisms (e.g. locks)</a:t>
            </a:r>
          </a:p>
          <a:p>
            <a:r>
              <a:rPr lang="en-GB" dirty="0">
                <a:solidFill>
                  <a:schemeClr val="bg1"/>
                </a:solidFill>
              </a:rPr>
              <a:t>Two main kinds of interior mutability</a:t>
            </a:r>
          </a:p>
          <a:p>
            <a:pPr lvl="1"/>
            <a:r>
              <a:rPr lang="en-GB" dirty="0">
                <a:solidFill>
                  <a:schemeClr val="bg1"/>
                </a:solidFill>
              </a:rPr>
              <a:t>Mutex, </a:t>
            </a:r>
            <a:r>
              <a:rPr lang="en-GB" dirty="0" err="1">
                <a:solidFill>
                  <a:schemeClr val="bg1"/>
                </a:solidFill>
              </a:rPr>
              <a:t>RefCell</a:t>
            </a:r>
            <a:r>
              <a:rPr lang="en-GB" dirty="0">
                <a:solidFill>
                  <a:schemeClr val="bg1"/>
                </a:solidFill>
              </a:rPr>
              <a:t>: get a mutable reference through a shared reference</a:t>
            </a:r>
          </a:p>
          <a:p>
            <a:pPr lvl="1"/>
            <a:r>
              <a:rPr lang="en-GB" dirty="0">
                <a:solidFill>
                  <a:schemeClr val="bg1"/>
                </a:solidFill>
              </a:rPr>
              <a:t>Cell, sync::Atomic: replace an immutable value </a:t>
            </a:r>
          </a:p>
          <a:p>
            <a:endParaRPr lang="en-GB" dirty="0">
              <a:solidFill>
                <a:schemeClr val="bg1"/>
              </a:solidFill>
            </a:endParaRPr>
          </a:p>
          <a:p>
            <a:endParaRPr lang="en-DK" dirty="0">
              <a:solidFill>
                <a:schemeClr val="bg1"/>
              </a:solidFill>
            </a:endParaRPr>
          </a:p>
        </p:txBody>
      </p:sp>
    </p:spTree>
    <p:extLst>
      <p:ext uri="{BB962C8B-B14F-4D97-AF65-F5344CB8AC3E}">
        <p14:creationId xmlns:p14="http://schemas.microsoft.com/office/powerpoint/2010/main" val="28636123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Example: Mutex</a:t>
            </a:r>
          </a:p>
        </p:txBody>
      </p:sp>
      <p:sp>
        <p:nvSpPr>
          <p:cNvPr id="2" name="Rectangle 1">
            <a:extLst>
              <a:ext uri="{FF2B5EF4-FFF2-40B4-BE49-F238E27FC236}">
                <a16:creationId xmlns:a16="http://schemas.microsoft.com/office/drawing/2014/main" id="{5D67ED94-211C-2C58-B7E5-0A794D18CC51}"/>
              </a:ext>
            </a:extLst>
          </p:cNvPr>
          <p:cNvSpPr/>
          <p:nvPr/>
        </p:nvSpPr>
        <p:spPr bwMode="auto">
          <a:xfrm>
            <a:off x="3518472" y="2152987"/>
            <a:ext cx="5151879" cy="280831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fn</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critical(</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mutex: &amp;Mutex&lt;Data&gt;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CH" sz="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1"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get mutable reference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1"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block read access from others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let mut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data = </a:t>
            </a:r>
            <a:r>
              <a:rPr kumimoji="0" lang="en-GB" altLang="en-CH" sz="1800" b="0" i="0" u="none" strike="noStrike" kern="1200" cap="none" spc="0" normalizeH="0" baseline="0" noProof="0" dirty="0" err="1">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mutex.lock</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CH" sz="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data.payload</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23;</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altLang="en-CH" sz="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1"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drop data =&gt; drop exclusive access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1"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=&gt; release lock</a:t>
            </a:r>
            <a:endPar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t>
            </a:r>
          </a:p>
        </p:txBody>
      </p:sp>
    </p:spTree>
    <p:extLst>
      <p:ext uri="{BB962C8B-B14F-4D97-AF65-F5344CB8AC3E}">
        <p14:creationId xmlns:p14="http://schemas.microsoft.com/office/powerpoint/2010/main" val="682254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2E466BD9-8EA6-B1B1-0B0D-17716A931E54}"/>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431F051A-0370-D65C-9217-95F8933D98FB}"/>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1430000" y="157276"/>
            <a:ext cx="762000" cy="5443423"/>
          </a:xfrm>
          <a:prstGeom prst="rect">
            <a:avLst/>
          </a:prstGeom>
        </p:spPr>
      </p:pic>
      <p:pic>
        <p:nvPicPr>
          <p:cNvPr id="10" name="Picture 9">
            <a:extLst>
              <a:ext uri="{FF2B5EF4-FFF2-40B4-BE49-F238E27FC236}">
                <a16:creationId xmlns:a16="http://schemas.microsoft.com/office/drawing/2014/main" id="{01136137-DBA1-36FA-E914-B96BD1CE40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 y="6092848"/>
            <a:ext cx="744932" cy="765152"/>
          </a:xfrm>
          <a:prstGeom prst="rect">
            <a:avLst/>
          </a:prstGeom>
        </p:spPr>
      </p:pic>
      <p:pic>
        <p:nvPicPr>
          <p:cNvPr id="3" name="Picture 2">
            <a:extLst>
              <a:ext uri="{FF2B5EF4-FFF2-40B4-BE49-F238E27FC236}">
                <a16:creationId xmlns:a16="http://schemas.microsoft.com/office/drawing/2014/main" id="{6D502AA1-6E17-75DB-1FFD-9EDE8C67896C}"/>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08241" y="4967830"/>
            <a:ext cx="650582" cy="1004575"/>
          </a:xfrm>
          <a:prstGeom prst="rect">
            <a:avLst/>
          </a:prstGeom>
        </p:spPr>
      </p:pic>
      <p:sp>
        <p:nvSpPr>
          <p:cNvPr id="13" name="Title 1">
            <a:extLst>
              <a:ext uri="{FF2B5EF4-FFF2-40B4-BE49-F238E27FC236}">
                <a16:creationId xmlns:a16="http://schemas.microsoft.com/office/drawing/2014/main" id="{59F3B406-9473-5EF7-43E6-C75DEBDF2753}"/>
              </a:ext>
            </a:extLst>
          </p:cNvPr>
          <p:cNvSpPr>
            <a:spLocks noGrp="1"/>
          </p:cNvSpPr>
          <p:nvPr>
            <p:ph type="title"/>
          </p:nvPr>
        </p:nvSpPr>
        <p:spPr>
          <a:xfrm>
            <a:off x="1257648" y="583066"/>
            <a:ext cx="7441852" cy="874258"/>
          </a:xfrm>
        </p:spPr>
        <p:txBody>
          <a:bodyPr>
            <a:normAutofit/>
          </a:bodyPr>
          <a:lstStyle/>
          <a:p>
            <a:r>
              <a:rPr lang="en-GB" b="0" i="0" u="none" strike="noStrike" dirty="0">
                <a:solidFill>
                  <a:srgbClr val="10171E"/>
                </a:solidFill>
                <a:effectLst/>
                <a:latin typeface="NOVA FLAT" panose="020C0504020404060204" pitchFamily="34" charset="77"/>
              </a:rPr>
              <a:t>Our Focus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19A3F287-956A-E271-A3AE-D6A781603406}"/>
              </a:ext>
            </a:extLst>
          </p:cNvPr>
          <p:cNvSpPr txBox="1">
            <a:spLocks/>
          </p:cNvSpPr>
          <p:nvPr/>
        </p:nvSpPr>
        <p:spPr>
          <a:xfrm>
            <a:off x="1024951" y="1662184"/>
            <a:ext cx="9177139" cy="4310221"/>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solidFill>
                  <a:srgbClr val="10171E"/>
                </a:solidFill>
              </a:rPr>
              <a:t>Reasoning about the safety features of Rust code</a:t>
            </a:r>
          </a:p>
          <a:p>
            <a:pPr lvl="1"/>
            <a:r>
              <a:rPr lang="en-US" i="1" dirty="0">
                <a:solidFill>
                  <a:schemeClr val="bg2">
                    <a:lumMod val="60000"/>
                    <a:lumOff val="40000"/>
                  </a:schemeClr>
                </a:solidFill>
              </a:rPr>
              <a:t>mental models </a:t>
            </a:r>
            <a:r>
              <a:rPr lang="en-US" dirty="0">
                <a:solidFill>
                  <a:srgbClr val="10171E"/>
                </a:solidFill>
              </a:rPr>
              <a:t>for memory safety</a:t>
            </a:r>
          </a:p>
          <a:p>
            <a:pPr lvl="1"/>
            <a:r>
              <a:rPr lang="en-US" dirty="0">
                <a:solidFill>
                  <a:srgbClr val="10171E"/>
                </a:solidFill>
              </a:rPr>
              <a:t>functional correctness guarantees</a:t>
            </a:r>
          </a:p>
          <a:p>
            <a:pPr marL="0" indent="0">
              <a:buNone/>
            </a:pPr>
            <a:r>
              <a:rPr lang="en-US" dirty="0">
                <a:solidFill>
                  <a:srgbClr val="10171E"/>
                </a:solidFill>
                <a:sym typeface="Wingdings" pitchFamily="2" charset="2"/>
              </a:rPr>
              <a:t>This will help you to write safer and more secure code</a:t>
            </a:r>
          </a:p>
          <a:p>
            <a:pPr marL="457200" lvl="1" indent="0">
              <a:buNone/>
            </a:pPr>
            <a:r>
              <a:rPr lang="en-US" dirty="0">
                <a:solidFill>
                  <a:srgbClr val="10171E"/>
                </a:solidFill>
                <a:sym typeface="Wingdings" pitchFamily="2" charset="2"/>
              </a:rPr>
              <a:t>even if you never use Rust</a:t>
            </a:r>
          </a:p>
          <a:p>
            <a:pPr marL="457200" lvl="1" indent="0">
              <a:buNone/>
            </a:pPr>
            <a:endParaRPr lang="en-US" dirty="0">
              <a:solidFill>
                <a:srgbClr val="10171E"/>
              </a:solidFill>
            </a:endParaRPr>
          </a:p>
          <a:p>
            <a:pPr marL="0" indent="0">
              <a:buFont typeface="Arial" panose="020B0604020202020204" pitchFamily="34" charset="0"/>
              <a:buNone/>
            </a:pPr>
            <a:r>
              <a:rPr lang="en-US" b="1" dirty="0">
                <a:solidFill>
                  <a:srgbClr val="10171E"/>
                </a:solidFill>
              </a:rPr>
              <a:t>But:</a:t>
            </a:r>
            <a:r>
              <a:rPr lang="en-US" dirty="0">
                <a:solidFill>
                  <a:srgbClr val="10171E"/>
                </a:solidFill>
              </a:rPr>
              <a:t> this is </a:t>
            </a:r>
            <a:r>
              <a:rPr lang="en-US" b="1" dirty="0">
                <a:solidFill>
                  <a:srgbClr val="10171E"/>
                </a:solidFill>
              </a:rPr>
              <a:t>not</a:t>
            </a:r>
            <a:r>
              <a:rPr lang="en-US" dirty="0">
                <a:solidFill>
                  <a:srgbClr val="10171E"/>
                </a:solidFill>
              </a:rPr>
              <a:t> a Rust programming course</a:t>
            </a:r>
          </a:p>
          <a:p>
            <a:pPr lvl="1"/>
            <a:r>
              <a:rPr lang="en-US" dirty="0">
                <a:solidFill>
                  <a:schemeClr val="bg1"/>
                </a:solidFill>
                <a:hlinkClick r:id="rId4">
                  <a:extLst>
                    <a:ext uri="{A12FA001-AC4F-418D-AE19-62706E023703}">
                      <ahyp:hlinkClr xmlns:ahyp="http://schemas.microsoft.com/office/drawing/2018/hyperlinkcolor" val="tx"/>
                    </a:ext>
                  </a:extLst>
                </a:hlinkClick>
              </a:rPr>
              <a:t>Rust Book</a:t>
            </a:r>
            <a:endParaRPr lang="en-US" dirty="0">
              <a:solidFill>
                <a:schemeClr val="bg1"/>
              </a:solidFill>
            </a:endParaRPr>
          </a:p>
          <a:p>
            <a:pPr lvl="1"/>
            <a:r>
              <a:rPr lang="en-US" dirty="0">
                <a:solidFill>
                  <a:schemeClr val="bg1"/>
                </a:solidFill>
                <a:hlinkClick r:id="rId5">
                  <a:extLst>
                    <a:ext uri="{A12FA001-AC4F-418D-AE19-62706E023703}">
                      <ahyp:hlinkClr xmlns:ahyp="http://schemas.microsoft.com/office/drawing/2018/hyperlinkcolor" val="tx"/>
                    </a:ext>
                  </a:extLst>
                </a:hlinkClick>
              </a:rPr>
              <a:t>Rust by Example</a:t>
            </a:r>
            <a:endParaRPr lang="en-US" dirty="0">
              <a:solidFill>
                <a:schemeClr val="bg1"/>
              </a:solidFill>
            </a:endParaRPr>
          </a:p>
        </p:txBody>
      </p:sp>
    </p:spTree>
    <p:extLst>
      <p:ext uri="{BB962C8B-B14F-4D97-AF65-F5344CB8AC3E}">
        <p14:creationId xmlns:p14="http://schemas.microsoft.com/office/powerpoint/2010/main" val="400257831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a:solidFill>
                  <a:srgbClr val="10171E"/>
                </a:solidFill>
                <a:latin typeface="NOVA FLAT" panose="020C0504020404060204" pitchFamily="34" charset="77"/>
              </a:rPr>
              <a:t>Example: Cell</a:t>
            </a:r>
          </a:p>
        </p:txBody>
      </p:sp>
      <p:sp>
        <p:nvSpPr>
          <p:cNvPr id="4" name="Rectangle 3">
            <a:extLst>
              <a:ext uri="{FF2B5EF4-FFF2-40B4-BE49-F238E27FC236}">
                <a16:creationId xmlns:a16="http://schemas.microsoft.com/office/drawing/2014/main" id="{21853229-4160-DEB7-EA0B-545B134C0DEA}"/>
              </a:ext>
            </a:extLst>
          </p:cNvPr>
          <p:cNvSpPr/>
          <p:nvPr/>
        </p:nvSpPr>
        <p:spPr bwMode="auto">
          <a:xfrm>
            <a:off x="3520061" y="2024844"/>
            <a:ext cx="5151879" cy="2808312"/>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struct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Robot { </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count: Cell&lt;</a:t>
            </a:r>
            <a:r>
              <a:rPr kumimoji="0" lang="en-GB" altLang="en-CH" sz="1800" b="1"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u32</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&gt;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impl</a:t>
            </a:r>
            <a:r>
              <a:rPr kumimoji="0" lang="en-GB" altLang="en-CH"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Robot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fn</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add_error</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(&amp;self)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let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n = </a:t>
            </a:r>
            <a:r>
              <a:rPr kumimoji="0" lang="en-GB" altLang="en-CH"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count.get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err="1">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self.count.set</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(n+1);</a:t>
            </a:r>
            <a:r>
              <a:rPr kumimoji="0" lang="en-GB" altLang="en-CH" sz="1800" b="0" i="1"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 why ok?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1"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fn</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err="1">
                <a:ln>
                  <a:noFill/>
                </a:ln>
                <a:solidFill>
                  <a:srgbClr val="000000"/>
                </a:solidFill>
                <a:effectLst/>
                <a:uLnTx/>
                <a:uFillTx/>
                <a:latin typeface="Consolas" panose="020B0609020204030204" pitchFamily="49" charset="0"/>
                <a:ea typeface="+mn-ea"/>
                <a:cs typeface="Courier New" panose="02070309020205020404" pitchFamily="49" charset="0"/>
              </a:rPr>
              <a:t>has_errors</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(&amp;self) -&gt; </a:t>
            </a:r>
            <a:r>
              <a:rPr kumimoji="0" lang="en-GB" altLang="en-CH" sz="1800" b="1"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bool</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r>
              <a:rPr kumimoji="0" lang="en-GB" altLang="en-CH" sz="1800" b="0" i="0" u="none" strike="noStrike" kern="1200" cap="none" spc="0" normalizeH="0" baseline="0" noProof="0" dirty="0" err="1">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self.count.get</a:t>
            </a:r>
            <a:r>
              <a:rPr kumimoji="0" lang="en-GB" altLang="en-CH" sz="1800" b="0" i="0" u="none" strike="noStrike" kern="1200" cap="none" spc="0" normalizeH="0" baseline="0" noProof="0" dirty="0">
                <a:ln>
                  <a:noFill/>
                </a:ln>
                <a:solidFill>
                  <a:srgbClr val="000000"/>
                </a:solidFill>
                <a:effectLst/>
                <a:highlight>
                  <a:srgbClr val="ABABFF"/>
                </a:highlight>
                <a:uLnTx/>
                <a:uFillTx/>
                <a:latin typeface="Consolas" panose="020B0609020204030204" pitchFamily="49" charset="0"/>
                <a:ea typeface="+mn-ea"/>
                <a:cs typeface="Courier New" panose="02070309020205020404" pitchFamily="49" charset="0"/>
              </a:rPr>
              <a:t>()</a:t>
            </a: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&gt; 0</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altLang="en-CH" sz="1800" b="0" i="0" u="none" strike="noStrike" kern="1200" cap="none" spc="0" normalizeH="0" baseline="0" noProof="0" dirty="0">
                <a:ln>
                  <a:noFill/>
                </a:ln>
                <a:solidFill>
                  <a:srgbClr val="000000"/>
                </a:solidFill>
                <a:effectLst/>
                <a:uLnTx/>
                <a:uFillTx/>
                <a:latin typeface="Consolas" panose="020B0609020204030204" pitchFamily="49" charset="0"/>
                <a:ea typeface="+mn-ea"/>
                <a:cs typeface="Courier New" panose="02070309020205020404" pitchFamily="49" charset="0"/>
              </a:rPr>
              <a:t>}</a:t>
            </a:r>
          </a:p>
        </p:txBody>
      </p:sp>
    </p:spTree>
    <p:extLst>
      <p:ext uri="{BB962C8B-B14F-4D97-AF65-F5344CB8AC3E}">
        <p14:creationId xmlns:p14="http://schemas.microsoft.com/office/powerpoint/2010/main" val="87203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F5AB8F54-EB9B-2CFB-0F35-8E55D1D1AE9D}"/>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36D05C9-2339-21F2-E0D7-293EB0F1552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C90BBB02-9FA7-EB09-90DD-A49D3059783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08281AA3-E097-C442-7E69-5C2E07B52DB0}"/>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A95F5287-C5BE-4849-91F8-B548783CB96E}"/>
              </a:ext>
            </a:extLst>
          </p:cNvPr>
          <p:cNvSpPr>
            <a:spLocks noGrp="1"/>
          </p:cNvSpPr>
          <p:nvPr>
            <p:ph type="title"/>
          </p:nvPr>
        </p:nvSpPr>
        <p:spPr>
          <a:xfrm>
            <a:off x="1141413" y="618518"/>
            <a:ext cx="9905998" cy="648072"/>
          </a:xfrm>
        </p:spPr>
        <p:txBody>
          <a:bodyPr>
            <a:normAutofit/>
          </a:bodyPr>
          <a:lstStyle/>
          <a:p>
            <a:r>
              <a:rPr lang="en-GB" dirty="0" err="1">
                <a:solidFill>
                  <a:srgbClr val="10171E"/>
                </a:solidFill>
                <a:latin typeface="NOVA FLAT" panose="020C0504020404060204" pitchFamily="34" charset="77"/>
              </a:rPr>
              <a:t>Wrap-UP</a:t>
            </a:r>
            <a:r>
              <a:rPr lang="en-GB" dirty="0">
                <a:solidFill>
                  <a:srgbClr val="10171E"/>
                </a:solidFill>
                <a:latin typeface="NOVA FLAT" panose="020C0504020404060204" pitchFamily="34" charset="77"/>
              </a:rPr>
              <a:t>: Rust’s Memory Safety Guarantees</a:t>
            </a:r>
          </a:p>
        </p:txBody>
      </p:sp>
      <p:sp>
        <p:nvSpPr>
          <p:cNvPr id="2" name="Content Placeholder 23">
            <a:extLst>
              <a:ext uri="{FF2B5EF4-FFF2-40B4-BE49-F238E27FC236}">
                <a16:creationId xmlns:a16="http://schemas.microsoft.com/office/drawing/2014/main" id="{DC6318D8-0E72-CBCC-B107-41194D4124FB}"/>
              </a:ext>
            </a:extLst>
          </p:cNvPr>
          <p:cNvSpPr txBox="1">
            <a:spLocks/>
          </p:cNvSpPr>
          <p:nvPr/>
        </p:nvSpPr>
        <p:spPr>
          <a:xfrm>
            <a:off x="1141412" y="3526972"/>
            <a:ext cx="9905999" cy="2073728"/>
          </a:xfrm>
          <a:prstGeom prst="rect">
            <a:avLst/>
          </a:prstGeom>
        </p:spPr>
        <p:txBody>
          <a:bodyPr>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GB" dirty="0">
                <a:solidFill>
                  <a:schemeClr val="bg1"/>
                </a:solidFill>
              </a:rPr>
              <a:t>Components</a:t>
            </a:r>
          </a:p>
          <a:p>
            <a:pPr lvl="1"/>
            <a:r>
              <a:rPr lang="en-GB" dirty="0">
                <a:solidFill>
                  <a:schemeClr val="bg1"/>
                </a:solidFill>
              </a:rPr>
              <a:t>Ownership system: for every value a unique owner is in charge of disposal</a:t>
            </a:r>
          </a:p>
          <a:p>
            <a:pPr lvl="1"/>
            <a:r>
              <a:rPr lang="en-GB" dirty="0">
                <a:solidFill>
                  <a:schemeClr val="bg1"/>
                </a:solidFill>
              </a:rPr>
              <a:t>Borrow checker: references are only used when they are valid</a:t>
            </a:r>
          </a:p>
          <a:p>
            <a:pPr lvl="1"/>
            <a:r>
              <a:rPr lang="en-GB" dirty="0">
                <a:solidFill>
                  <a:schemeClr val="bg1"/>
                </a:solidFill>
              </a:rPr>
              <a:t>Reference contracts: exclusive write-access XOR shared read-only access</a:t>
            </a:r>
          </a:p>
          <a:p>
            <a:endParaRPr lang="en-DK" dirty="0">
              <a:solidFill>
                <a:schemeClr val="bg1"/>
              </a:solidFill>
            </a:endParaRPr>
          </a:p>
        </p:txBody>
      </p:sp>
      <p:sp>
        <p:nvSpPr>
          <p:cNvPr id="5" name="Rectangle 4">
            <a:extLst>
              <a:ext uri="{FF2B5EF4-FFF2-40B4-BE49-F238E27FC236}">
                <a16:creationId xmlns:a16="http://schemas.microsoft.com/office/drawing/2014/main" id="{60BFD826-8379-838C-D24A-E63B6BE80913}"/>
              </a:ext>
            </a:extLst>
          </p:cNvPr>
          <p:cNvSpPr/>
          <p:nvPr/>
        </p:nvSpPr>
        <p:spPr bwMode="auto">
          <a:xfrm>
            <a:off x="1631504" y="1581625"/>
            <a:ext cx="8928992" cy="1007791"/>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algn="ctr" defTabSz="914400" fontAlgn="base">
              <a:spcBef>
                <a:spcPct val="0"/>
              </a:spcBef>
              <a:spcAft>
                <a:spcPct val="0"/>
              </a:spcAft>
              <a:defRPr/>
            </a:pPr>
            <a:r>
              <a:rPr lang="en-US" sz="2400" b="1" dirty="0">
                <a:solidFill>
                  <a:srgbClr val="000000"/>
                </a:solidFill>
                <a:latin typeface="Arial" charset="0"/>
              </a:rPr>
              <a:t>Rust enforces </a:t>
            </a:r>
            <a:r>
              <a:rPr lang="en-US" sz="2400" b="1" dirty="0">
                <a:solidFill>
                  <a:srgbClr val="ABABFF"/>
                </a:solidFill>
                <a:latin typeface="Arial" charset="0"/>
              </a:rPr>
              <a:t>aliasing</a:t>
            </a:r>
            <a:r>
              <a:rPr lang="en-US" sz="2400" b="1" dirty="0">
                <a:solidFill>
                  <a:srgbClr val="000000"/>
                </a:solidFill>
                <a:latin typeface="Arial" charset="0"/>
              </a:rPr>
              <a:t> XOR </a:t>
            </a:r>
            <a:r>
              <a:rPr lang="en-US" sz="2400" b="1" dirty="0">
                <a:solidFill>
                  <a:srgbClr val="FF6600"/>
                </a:solidFill>
                <a:latin typeface="Arial" charset="0"/>
              </a:rPr>
              <a:t>mutation</a:t>
            </a:r>
          </a:p>
          <a:p>
            <a:pPr algn="ctr" defTabSz="914400" fontAlgn="base">
              <a:spcBef>
                <a:spcPct val="0"/>
              </a:spcBef>
              <a:spcAft>
                <a:spcPct val="0"/>
              </a:spcAft>
              <a:defRPr/>
            </a:pPr>
            <a:r>
              <a:rPr lang="en-US" sz="2400" b="1" dirty="0">
                <a:solidFill>
                  <a:srgbClr val="000000"/>
                </a:solidFill>
                <a:latin typeface="Arial" charset="0"/>
              </a:rPr>
              <a:t> and requires </a:t>
            </a:r>
            <a:r>
              <a:rPr lang="en-US" sz="2400" b="1" dirty="0">
                <a:solidFill>
                  <a:srgbClr val="00B050"/>
                </a:solidFill>
                <a:latin typeface="Arial" charset="0"/>
              </a:rPr>
              <a:t>synchronization</a:t>
            </a:r>
            <a:r>
              <a:rPr lang="en-US" sz="2400" b="1" dirty="0">
                <a:solidFill>
                  <a:srgbClr val="000000"/>
                </a:solidFill>
                <a:latin typeface="Arial" charset="0"/>
              </a:rPr>
              <a:t> for exceptions</a:t>
            </a:r>
            <a:endParaRPr lang="en-CH" sz="2400" b="1" dirty="0">
              <a:solidFill>
                <a:srgbClr val="000000"/>
              </a:solidFill>
              <a:latin typeface="Arial" charset="0"/>
            </a:endParaRPr>
          </a:p>
        </p:txBody>
      </p:sp>
    </p:spTree>
    <p:extLst>
      <p:ext uri="{BB962C8B-B14F-4D97-AF65-F5344CB8AC3E}">
        <p14:creationId xmlns:p14="http://schemas.microsoft.com/office/powerpoint/2010/main" val="22133978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F1A76-D432-6EE0-AD3C-84FFECAFF3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CA454B-84E9-9FEA-6A4F-2FDE6963D193}"/>
              </a:ext>
            </a:extLst>
          </p:cNvPr>
          <p:cNvSpPr>
            <a:spLocks noGrp="1"/>
          </p:cNvSpPr>
          <p:nvPr>
            <p:ph type="title"/>
          </p:nvPr>
        </p:nvSpPr>
        <p:spPr/>
        <p:txBody>
          <a:bodyPr/>
          <a:lstStyle/>
          <a:p>
            <a:r>
              <a:rPr lang="en-US" dirty="0"/>
              <a:t>6. </a:t>
            </a:r>
            <a:r>
              <a:rPr lang="en-US" dirty="0" err="1"/>
              <a:t>Prusti</a:t>
            </a:r>
            <a:endParaRPr lang="en-US" dirty="0"/>
          </a:p>
        </p:txBody>
      </p:sp>
      <p:sp>
        <p:nvSpPr>
          <p:cNvPr id="5" name="Text Placeholder 4">
            <a:extLst>
              <a:ext uri="{FF2B5EF4-FFF2-40B4-BE49-F238E27FC236}">
                <a16:creationId xmlns:a16="http://schemas.microsoft.com/office/drawing/2014/main" id="{46E88440-8BD8-A994-5FA1-40D6EDBC678A}"/>
              </a:ext>
            </a:extLst>
          </p:cNvPr>
          <p:cNvSpPr>
            <a:spLocks noGrp="1"/>
          </p:cNvSpPr>
          <p:nvPr>
            <p:ph type="body" idx="1"/>
          </p:nvPr>
        </p:nvSpPr>
        <p:spPr/>
        <p:txBody>
          <a:bodyPr/>
          <a:lstStyle/>
          <a:p>
            <a:r>
              <a:rPr lang="en-US" dirty="0"/>
              <a:t>Obtaining guarantees beyond memory safety</a:t>
            </a:r>
            <a:endParaRPr lang="en-CH" dirty="0"/>
          </a:p>
        </p:txBody>
      </p:sp>
    </p:spTree>
    <p:extLst>
      <p:ext uri="{BB962C8B-B14F-4D97-AF65-F5344CB8AC3E}">
        <p14:creationId xmlns:p14="http://schemas.microsoft.com/office/powerpoint/2010/main" val="18276576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GB" b="0" i="0" u="none" strike="noStrike" dirty="0">
                <a:solidFill>
                  <a:srgbClr val="10171E"/>
                </a:solidFill>
                <a:effectLst/>
                <a:latin typeface="NOVA FLAT" panose="020C0504020404060204" pitchFamily="34" charset="77"/>
              </a:rPr>
              <a:t>What could possibly Go Wrong?</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9" y="1561034"/>
            <a:ext cx="5482786" cy="106460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de-DE" dirty="0">
                <a:solidFill>
                  <a:srgbClr val="10171E"/>
                </a:solidFill>
              </a:rPr>
              <a:t>Task: </a:t>
            </a:r>
            <a:r>
              <a:rPr lang="de-DE" dirty="0" err="1">
                <a:solidFill>
                  <a:srgbClr val="10171E"/>
                </a:solidFill>
              </a:rPr>
              <a:t>write</a:t>
            </a:r>
            <a:r>
              <a:rPr lang="de-DE" dirty="0">
                <a:solidFill>
                  <a:srgbClr val="10171E"/>
                </a:solidFill>
              </a:rPr>
              <a:t> a Rust </a:t>
            </a:r>
            <a:r>
              <a:rPr lang="de-DE" dirty="0" err="1">
                <a:solidFill>
                  <a:srgbClr val="10171E"/>
                </a:solidFill>
              </a:rPr>
              <a:t>program</a:t>
            </a:r>
            <a:r>
              <a:rPr lang="de-DE" dirty="0">
                <a:solidFill>
                  <a:srgbClr val="10171E"/>
                </a:solidFill>
              </a:rPr>
              <a:t> </a:t>
            </a:r>
            <a:r>
              <a:rPr lang="de-DE" dirty="0" err="1">
                <a:solidFill>
                  <a:srgbClr val="10171E"/>
                </a:solidFill>
              </a:rPr>
              <a:t>that</a:t>
            </a:r>
            <a:r>
              <a:rPr lang="de-DE" dirty="0">
                <a:solidFill>
                  <a:srgbClr val="10171E"/>
                </a:solidFill>
              </a:rPr>
              <a:t> </a:t>
            </a:r>
            <a:r>
              <a:rPr lang="de-DE" dirty="0" err="1">
                <a:solidFill>
                  <a:srgbClr val="10171E"/>
                </a:solidFill>
              </a:rPr>
              <a:t>returns</a:t>
            </a:r>
            <a:r>
              <a:rPr lang="de-DE" dirty="0">
                <a:solidFill>
                  <a:srgbClr val="10171E"/>
                </a:solidFill>
              </a:rPr>
              <a:t> </a:t>
            </a:r>
            <a:r>
              <a:rPr lang="de-DE" dirty="0" err="1">
                <a:solidFill>
                  <a:srgbClr val="10171E"/>
                </a:solidFill>
              </a:rPr>
              <a:t>the</a:t>
            </a:r>
            <a:r>
              <a:rPr lang="de-DE" dirty="0">
                <a:solidFill>
                  <a:srgbClr val="10171E"/>
                </a:solidFill>
              </a:rPr>
              <a:t> absolute </a:t>
            </a:r>
            <a:r>
              <a:rPr lang="de-DE" dirty="0" err="1">
                <a:solidFill>
                  <a:srgbClr val="10171E"/>
                </a:solidFill>
              </a:rPr>
              <a:t>value</a:t>
            </a:r>
            <a:r>
              <a:rPr lang="de-DE" dirty="0">
                <a:solidFill>
                  <a:srgbClr val="10171E"/>
                </a:solidFill>
              </a:rPr>
              <a:t> </a:t>
            </a:r>
            <a:r>
              <a:rPr lang="de-DE" dirty="0" err="1">
                <a:solidFill>
                  <a:srgbClr val="10171E"/>
                </a:solidFill>
              </a:rPr>
              <a:t>of</a:t>
            </a:r>
            <a:r>
              <a:rPr lang="de-DE" dirty="0">
                <a:solidFill>
                  <a:srgbClr val="10171E"/>
                </a:solidFill>
              </a:rPr>
              <a:t> an integer (type: i32) x</a:t>
            </a:r>
            <a:endParaRPr lang="en-DK" dirty="0">
              <a:solidFill>
                <a:srgbClr val="10171E"/>
              </a:solidFill>
            </a:endParaRPr>
          </a:p>
        </p:txBody>
      </p:sp>
      <p:sp>
        <p:nvSpPr>
          <p:cNvPr id="2" name="Rectangle 1">
            <a:extLst>
              <a:ext uri="{FF2B5EF4-FFF2-40B4-BE49-F238E27FC236}">
                <a16:creationId xmlns:a16="http://schemas.microsoft.com/office/drawing/2014/main" id="{98527CB5-AEFC-DAA9-EAF6-524B48B972F2}"/>
              </a:ext>
            </a:extLst>
          </p:cNvPr>
          <p:cNvSpPr/>
          <p:nvPr/>
        </p:nvSpPr>
        <p:spPr bwMode="auto">
          <a:xfrm>
            <a:off x="1257648" y="2878987"/>
            <a:ext cx="3528392" cy="2273137"/>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sz="2000" b="1" dirty="0" err="1">
                <a:solidFill>
                  <a:srgbClr val="000000"/>
                </a:solidFill>
                <a:latin typeface="Consolas" panose="020B0609020204030204" pitchFamily="49" charset="0"/>
                <a:cs typeface="Consolas" panose="020B0609020204030204" pitchFamily="49" charset="0"/>
              </a:rPr>
              <a:t>fn</a:t>
            </a:r>
            <a:r>
              <a:rPr lang="en-GB" sz="2000" dirty="0">
                <a:solidFill>
                  <a:srgbClr val="000000"/>
                </a:solidFill>
                <a:latin typeface="Consolas" panose="020B0609020204030204" pitchFamily="49" charset="0"/>
                <a:cs typeface="Consolas" panose="020B0609020204030204" pitchFamily="49" charset="0"/>
              </a:rPr>
              <a:t> abs(x:</a:t>
            </a:r>
            <a:r>
              <a:rPr lang="en-GB" sz="2000" b="1" dirty="0">
                <a:solidFill>
                  <a:srgbClr val="000000"/>
                </a:solidFill>
                <a:latin typeface="Consolas" panose="020B0609020204030204" pitchFamily="49" charset="0"/>
                <a:cs typeface="Consolas" panose="020B0609020204030204" pitchFamily="49" charset="0"/>
              </a:rPr>
              <a:t>i32</a:t>
            </a:r>
            <a:r>
              <a:rPr lang="en-GB" sz="2000" dirty="0">
                <a:solidFill>
                  <a:srgbClr val="000000"/>
                </a:solidFill>
                <a:latin typeface="Consolas" panose="020B0609020204030204" pitchFamily="49" charset="0"/>
                <a:cs typeface="Consolas" panose="020B0609020204030204" pitchFamily="49" charset="0"/>
              </a:rPr>
              <a:t>) -&gt; </a:t>
            </a:r>
            <a:r>
              <a:rPr lang="en-GB" sz="2000" b="1" dirty="0">
                <a:solidFill>
                  <a:srgbClr val="000000"/>
                </a:solidFill>
                <a:latin typeface="Consolas" panose="020B0609020204030204" pitchFamily="49" charset="0"/>
                <a:cs typeface="Consolas" panose="020B0609020204030204" pitchFamily="49" charset="0"/>
              </a:rPr>
              <a:t>i32</a:t>
            </a:r>
            <a:r>
              <a:rPr lang="en-GB" sz="2000"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  </a:t>
            </a:r>
            <a:r>
              <a:rPr lang="en-GB" sz="2000" b="1" dirty="0">
                <a:solidFill>
                  <a:srgbClr val="000000"/>
                </a:solidFill>
                <a:latin typeface="Consolas" panose="020B0609020204030204" pitchFamily="49" charset="0"/>
                <a:cs typeface="Consolas" panose="020B0609020204030204" pitchFamily="49" charset="0"/>
              </a:rPr>
              <a:t>if</a:t>
            </a:r>
            <a:r>
              <a:rPr lang="en-GB" sz="2000" dirty="0">
                <a:solidFill>
                  <a:srgbClr val="000000"/>
                </a:solidFill>
                <a:latin typeface="Consolas" panose="020B0609020204030204" pitchFamily="49" charset="0"/>
                <a:cs typeface="Consolas" panose="020B0609020204030204" pitchFamily="49" charset="0"/>
              </a:rPr>
              <a:t> x &gt;= 0 {</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    x</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  } </a:t>
            </a:r>
            <a:r>
              <a:rPr lang="en-GB" sz="2000" b="1" dirty="0">
                <a:solidFill>
                  <a:srgbClr val="000000"/>
                </a:solidFill>
                <a:latin typeface="Consolas" panose="020B0609020204030204" pitchFamily="49" charset="0"/>
                <a:cs typeface="Consolas" panose="020B0609020204030204" pitchFamily="49" charset="0"/>
              </a:rPr>
              <a:t>else</a:t>
            </a:r>
            <a:r>
              <a:rPr lang="en-GB" sz="2000"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   -x</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  }</a:t>
            </a:r>
          </a:p>
          <a:p>
            <a:pPr defTabSz="914400" fontAlgn="base">
              <a:spcBef>
                <a:spcPct val="0"/>
              </a:spcBef>
              <a:spcAft>
                <a:spcPct val="0"/>
              </a:spcAft>
              <a:defRPr/>
            </a:pPr>
            <a:r>
              <a:rPr lang="en-GB" sz="2000" dirty="0">
                <a:solidFill>
                  <a:srgbClr val="000000"/>
                </a:solidFill>
                <a:latin typeface="Consolas" panose="020B0609020204030204" pitchFamily="49" charset="0"/>
                <a:cs typeface="Consolas" panose="020B0609020204030204" pitchFamily="49" charset="0"/>
              </a:rPr>
              <a:t>}</a:t>
            </a:r>
          </a:p>
          <a:p>
            <a:pPr defTabSz="914400" fontAlgn="base">
              <a:spcBef>
                <a:spcPct val="0"/>
              </a:spcBef>
              <a:spcAft>
                <a:spcPct val="0"/>
              </a:spcAft>
              <a:defRPr/>
            </a:pPr>
            <a:endParaRPr lang="en-US" sz="2000" b="1" dirty="0">
              <a:solidFill>
                <a:srgbClr val="FF6600"/>
              </a:solidFill>
              <a:latin typeface="Consolas" panose="020B0609020204030204" pitchFamily="49" charset="0"/>
              <a:cs typeface="Consolas" panose="020B0609020204030204" pitchFamily="49" charset="0"/>
            </a:endParaRPr>
          </a:p>
        </p:txBody>
      </p:sp>
      <p:sp>
        <p:nvSpPr>
          <p:cNvPr id="4" name="Content Placeholder 4">
            <a:extLst>
              <a:ext uri="{FF2B5EF4-FFF2-40B4-BE49-F238E27FC236}">
                <a16:creationId xmlns:a16="http://schemas.microsoft.com/office/drawing/2014/main" id="{43189962-7259-571F-ECC9-AD4919B55157}"/>
              </a:ext>
            </a:extLst>
          </p:cNvPr>
          <p:cNvSpPr txBox="1">
            <a:spLocks/>
          </p:cNvSpPr>
          <p:nvPr/>
        </p:nvSpPr>
        <p:spPr>
          <a:xfrm>
            <a:off x="1257649" y="5370842"/>
            <a:ext cx="3993620" cy="10646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de-DE" dirty="0">
                <a:solidFill>
                  <a:srgbClr val="10171E"/>
                </a:solidFill>
              </a:rPr>
              <a:t>This </a:t>
            </a:r>
            <a:r>
              <a:rPr lang="de-DE" dirty="0" err="1">
                <a:solidFill>
                  <a:srgbClr val="10171E"/>
                </a:solidFill>
              </a:rPr>
              <a:t>is</a:t>
            </a:r>
            <a:r>
              <a:rPr lang="de-DE" dirty="0">
                <a:solidFill>
                  <a:srgbClr val="10171E"/>
                </a:solidFill>
              </a:rPr>
              <a:t> a </a:t>
            </a:r>
            <a:r>
              <a:rPr lang="de-DE" dirty="0" err="1">
                <a:solidFill>
                  <a:srgbClr val="10171E"/>
                </a:solidFill>
              </a:rPr>
              <a:t>safe</a:t>
            </a:r>
            <a:r>
              <a:rPr lang="de-DE" dirty="0">
                <a:solidFill>
                  <a:srgbClr val="10171E"/>
                </a:solidFill>
              </a:rPr>
              <a:t> Rust </a:t>
            </a:r>
            <a:r>
              <a:rPr lang="de-DE" dirty="0" err="1">
                <a:solidFill>
                  <a:srgbClr val="10171E"/>
                </a:solidFill>
              </a:rPr>
              <a:t>program</a:t>
            </a:r>
            <a:endParaRPr lang="de-DE" dirty="0">
              <a:solidFill>
                <a:srgbClr val="10171E"/>
              </a:solidFill>
            </a:endParaRPr>
          </a:p>
          <a:p>
            <a:pPr marL="0" indent="0">
              <a:buFont typeface="Arial" panose="020B0604020202020204" pitchFamily="34" charset="0"/>
              <a:buNone/>
            </a:pPr>
            <a:r>
              <a:rPr lang="en-GB" b="1" dirty="0">
                <a:solidFill>
                  <a:srgbClr val="10171E"/>
                </a:solidFill>
              </a:rPr>
              <a:t>B</a:t>
            </a:r>
            <a:r>
              <a:rPr lang="en-DK" b="1" dirty="0">
                <a:solidFill>
                  <a:srgbClr val="10171E"/>
                </a:solidFill>
              </a:rPr>
              <a:t>ut: it’s also logically wrong!</a:t>
            </a:r>
          </a:p>
        </p:txBody>
      </p:sp>
      <p:sp>
        <p:nvSpPr>
          <p:cNvPr id="5" name="Rectangle 4">
            <a:extLst>
              <a:ext uri="{FF2B5EF4-FFF2-40B4-BE49-F238E27FC236}">
                <a16:creationId xmlns:a16="http://schemas.microsoft.com/office/drawing/2014/main" id="{D5428428-9695-73E5-2534-83697516B95C}"/>
              </a:ext>
            </a:extLst>
          </p:cNvPr>
          <p:cNvSpPr/>
          <p:nvPr/>
        </p:nvSpPr>
        <p:spPr bwMode="auto">
          <a:xfrm>
            <a:off x="5752318" y="3184934"/>
            <a:ext cx="5331265" cy="1626608"/>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Consolas" panose="020B0609020204030204" pitchFamily="49" charset="0"/>
              </a:rPr>
              <a:t>i32: </a:t>
            </a:r>
            <a:r>
              <a:rPr kumimoji="0" lang="en-US" sz="2000" b="0" i="0" u="none" strike="noStrike" kern="0" cap="none" spc="0" normalizeH="0" baseline="0" noProof="0" dirty="0">
                <a:ln>
                  <a:noFill/>
                </a:ln>
                <a:solidFill>
                  <a:srgbClr val="000000"/>
                </a:solidFill>
                <a:effectLst/>
                <a:uLnTx/>
                <a:uFillTx/>
              </a:rPr>
              <a:t>32-bit integers in two’s complement!</a:t>
            </a:r>
          </a:p>
          <a:p>
            <a:pPr marL="0" marR="0" lvl="0" indent="0" defTabSz="914400" eaLnBrk="1" fontAlgn="base" latinLnBrk="0" hangingPunct="1">
              <a:lnSpc>
                <a:spcPct val="100000"/>
              </a:lnSpc>
              <a:spcBef>
                <a:spcPct val="0"/>
              </a:spcBef>
              <a:spcAft>
                <a:spcPct val="0"/>
              </a:spcAft>
              <a:buClrTx/>
              <a:buSzTx/>
              <a:buFontTx/>
              <a:buNone/>
              <a:tabLst/>
              <a:defRPr/>
            </a:pPr>
            <a:endParaRPr kumimoji="0" lang="en-US" sz="800" b="0" i="0" u="none" strike="noStrike" kern="0" cap="none" spc="0" normalizeH="0" baseline="0" noProof="0" dirty="0">
              <a:ln>
                <a:noFill/>
              </a:ln>
              <a:solidFill>
                <a:srgbClr val="000000"/>
              </a:solidFill>
              <a:effectLst/>
              <a:uLnTx/>
              <a:uFillTx/>
              <a:latin typeface="Arial"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i32::MIN    </a:t>
            </a:r>
            <a:r>
              <a:rPr kumimoji="0" lang="en-GB" sz="2000" b="0" i="0" u="none" strike="noStrike" kern="0" cap="none" spc="0" normalizeH="0" baseline="0" noProof="0" dirty="0">
                <a:ln>
                  <a:noFill/>
                </a:ln>
                <a:solidFill>
                  <a:srgbClr val="000000"/>
                </a:solidFill>
                <a:effectLst/>
                <a:uLnTx/>
                <a:uFillTx/>
                <a:latin typeface="Arial" charset="0"/>
              </a:rPr>
              <a:t>is</a:t>
            </a: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    -2_147_483_64</a:t>
            </a:r>
            <a:r>
              <a:rPr kumimoji="0" lang="en-GB" sz="2000" b="0" i="0" u="none" strike="noStrike" kern="0" cap="none" spc="0" normalizeH="0" baseline="0" noProof="0" dirty="0">
                <a:ln>
                  <a:noFill/>
                </a:ln>
                <a:solidFill>
                  <a:srgbClr val="3366FF"/>
                </a:solidFill>
                <a:effectLst/>
                <a:uLnTx/>
                <a:uFillTx/>
                <a:latin typeface="Consolas" panose="020B0609020204030204" pitchFamily="49" charset="0"/>
                <a:cs typeface="Consolas" panose="020B0609020204030204" pitchFamily="49" charset="0"/>
              </a:rPr>
              <a:t>8</a:t>
            </a: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i32</a:t>
            </a:r>
            <a:endParaRPr kumimoji="0" lang="en-GB" sz="2000" b="0" i="0" u="none" strike="noStrike" kern="0" cap="none" spc="0" normalizeH="0" baseline="0" noProof="0" dirty="0">
              <a:ln>
                <a:noFill/>
              </a:ln>
              <a:solidFill>
                <a:srgbClr val="000000"/>
              </a:solidFill>
              <a:effectLst/>
              <a:uLnTx/>
              <a:uFillTx/>
              <a:latin typeface="Consolas" panose="020B0609020204030204" pitchFamily="49"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i32::MAX    </a:t>
            </a:r>
            <a:r>
              <a:rPr kumimoji="0" lang="en-GB" sz="2000" b="0" i="0" u="none" strike="noStrike" kern="0" cap="none" spc="0" normalizeH="0" baseline="0" noProof="0" dirty="0">
                <a:ln>
                  <a:noFill/>
                </a:ln>
                <a:solidFill>
                  <a:srgbClr val="000000"/>
                </a:solidFill>
                <a:effectLst/>
                <a:uLnTx/>
                <a:uFillTx/>
                <a:latin typeface="Arial" charset="0"/>
              </a:rPr>
              <a:t>is</a:t>
            </a: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     2_147_483_64</a:t>
            </a:r>
            <a:r>
              <a:rPr kumimoji="0" lang="en-GB" sz="2000" b="0" i="0" u="none" strike="noStrike" kern="0" cap="none" spc="0" normalizeH="0" baseline="0" noProof="0" dirty="0">
                <a:ln>
                  <a:noFill/>
                </a:ln>
                <a:solidFill>
                  <a:srgbClr val="FF6600"/>
                </a:solidFill>
                <a:effectLst/>
                <a:uLnTx/>
                <a:uFillTx/>
                <a:latin typeface="Consolas" panose="020B0609020204030204" pitchFamily="49" charset="0"/>
                <a:cs typeface="Consolas" panose="020B0609020204030204" pitchFamily="49" charset="0"/>
              </a:rPr>
              <a:t>7</a:t>
            </a:r>
            <a:r>
              <a:rPr kumimoji="0" lang="en-GB" sz="20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rPr>
              <a:t>i32</a:t>
            </a:r>
          </a:p>
          <a:p>
            <a:pPr marL="0" marR="0" lvl="0" indent="0" defTabSz="914400" eaLnBrk="1" fontAlgn="base" latinLnBrk="0" hangingPunct="1">
              <a:lnSpc>
                <a:spcPct val="100000"/>
              </a:lnSpc>
              <a:spcBef>
                <a:spcPct val="0"/>
              </a:spcBef>
              <a:spcAft>
                <a:spcPct val="0"/>
              </a:spcAft>
              <a:buClrTx/>
              <a:buSzTx/>
              <a:buFontTx/>
              <a:buNone/>
              <a:tabLst/>
              <a:defRPr/>
            </a:pPr>
            <a:endParaRPr kumimoji="0" lang="en-GB" sz="800" b="0" i="0" u="none" strike="noStrike" kern="0" cap="none" spc="0" normalizeH="0" baseline="0" noProof="0" dirty="0">
              <a:ln>
                <a:noFill/>
              </a:ln>
              <a:solidFill>
                <a:srgbClr val="000000"/>
              </a:solidFill>
              <a:effectLst/>
              <a:uLnTx/>
              <a:uFillTx/>
              <a:latin typeface="Consolas" panose="020B0609020204030204" pitchFamily="49" charset="0"/>
              <a:cs typeface="Consolas" panose="020B0609020204030204" pitchFamily="49" charset="0"/>
            </a:endParaRPr>
          </a:p>
          <a:p>
            <a:pPr marL="0" marR="0" lvl="0" indent="0" defTabSz="914400" eaLnBrk="1" fontAlgn="base" latinLnBrk="0" hangingPunct="1">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chemeClr val="bg1"/>
                </a:solidFill>
                <a:effectLst/>
                <a:highlight>
                  <a:srgbClr val="ABABFF"/>
                </a:highlight>
                <a:uLnTx/>
                <a:uFillTx/>
                <a:latin typeface="Consolas" panose="020B0609020204030204" pitchFamily="49" charset="0"/>
                <a:cs typeface="Consolas" panose="020B0609020204030204" pitchFamily="49" charset="0"/>
              </a:rPr>
              <a:t>abs(i32::MIN) == ???</a:t>
            </a:r>
            <a:endParaRPr kumimoji="0" lang="en-US" sz="2000" b="0" i="0" u="none" strike="noStrike" kern="0" cap="none" spc="0" normalizeH="0" baseline="0" noProof="0" dirty="0">
              <a:ln>
                <a:noFill/>
              </a:ln>
              <a:solidFill>
                <a:schemeClr val="bg1"/>
              </a:solidFill>
              <a:effectLst/>
              <a:highlight>
                <a:srgbClr val="ABABFF"/>
              </a:highlight>
              <a:uLnTx/>
              <a:uFillTx/>
              <a:latin typeface="Consolas" panose="020B0609020204030204" pitchFamily="49" charset="0"/>
              <a:cs typeface="Consolas" panose="020B0609020204030204" pitchFamily="49" charset="0"/>
            </a:endParaRPr>
          </a:p>
        </p:txBody>
      </p:sp>
      <p:sp>
        <p:nvSpPr>
          <p:cNvPr id="7" name="Content Placeholder 4">
            <a:extLst>
              <a:ext uri="{FF2B5EF4-FFF2-40B4-BE49-F238E27FC236}">
                <a16:creationId xmlns:a16="http://schemas.microsoft.com/office/drawing/2014/main" id="{17739E36-6B76-BA92-133F-149EA0CE5B5F}"/>
              </a:ext>
            </a:extLst>
          </p:cNvPr>
          <p:cNvSpPr txBox="1">
            <a:spLocks/>
          </p:cNvSpPr>
          <p:nvPr/>
        </p:nvSpPr>
        <p:spPr>
          <a:xfrm>
            <a:off x="5752318" y="5370842"/>
            <a:ext cx="5331265" cy="106460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Font typeface="Arial" panose="020B0604020202020204" pitchFamily="34" charset="0"/>
              <a:buNone/>
            </a:pPr>
            <a:r>
              <a:rPr lang="en-DK" dirty="0">
                <a:solidFill>
                  <a:srgbClr val="10171E"/>
                </a:solidFill>
                <a:sym typeface="Wingdings" pitchFamily="2" charset="2"/>
              </a:rPr>
              <a:t> </a:t>
            </a:r>
            <a:r>
              <a:rPr lang="en-DK" dirty="0">
                <a:solidFill>
                  <a:srgbClr val="10171E"/>
                </a:solidFill>
              </a:rPr>
              <a:t>Rust does </a:t>
            </a:r>
            <a:r>
              <a:rPr lang="en-DK" b="1" dirty="0">
                <a:solidFill>
                  <a:srgbClr val="10171E"/>
                </a:solidFill>
              </a:rPr>
              <a:t>not</a:t>
            </a:r>
            <a:r>
              <a:rPr lang="en-DK" dirty="0">
                <a:solidFill>
                  <a:srgbClr val="10171E"/>
                </a:solidFill>
              </a:rPr>
              <a:t> guarantee functional correctness</a:t>
            </a:r>
          </a:p>
        </p:txBody>
      </p:sp>
    </p:spTree>
    <p:extLst>
      <p:ext uri="{BB962C8B-B14F-4D97-AF65-F5344CB8AC3E}">
        <p14:creationId xmlns:p14="http://schemas.microsoft.com/office/powerpoint/2010/main" val="105349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6110868" cy="874258"/>
          </a:xfrm>
        </p:spPr>
        <p:txBody>
          <a:bodyPr>
            <a:normAutofit/>
          </a:bodyPr>
          <a:lstStyle/>
          <a:p>
            <a:r>
              <a:rPr lang="en-GB" b="0" i="0" u="none" strike="noStrike" dirty="0">
                <a:solidFill>
                  <a:srgbClr val="10171E"/>
                </a:solidFill>
                <a:effectLst/>
                <a:latin typeface="NOVA FLAT" panose="020C0504020404060204" pitchFamily="34" charset="77"/>
              </a:rPr>
              <a:t>Beyond Memory Safety</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9898032" cy="45318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GB" dirty="0">
                <a:solidFill>
                  <a:schemeClr val="bg1"/>
                </a:solidFill>
              </a:rPr>
              <a:t>Rust comes with </a:t>
            </a:r>
            <a:r>
              <a:rPr lang="en-GB" dirty="0">
                <a:solidFill>
                  <a:schemeClr val="bg2">
                    <a:lumMod val="60000"/>
                    <a:lumOff val="40000"/>
                  </a:schemeClr>
                </a:solidFill>
              </a:rPr>
              <a:t>compile-time safety guarantees</a:t>
            </a:r>
          </a:p>
          <a:p>
            <a:pPr lvl="1"/>
            <a:r>
              <a:rPr lang="en-GB" dirty="0">
                <a:solidFill>
                  <a:schemeClr val="bg1"/>
                </a:solidFill>
              </a:rPr>
              <a:t>no uninitialized values, no dangling pointers, no data races</a:t>
            </a:r>
          </a:p>
          <a:p>
            <a:pPr lvl="1"/>
            <a:r>
              <a:rPr lang="en-GB" dirty="0">
                <a:solidFill>
                  <a:schemeClr val="bg1"/>
                </a:solidFill>
              </a:rPr>
              <a:t>no double-free, null pointer, or use-after-free bugs</a:t>
            </a:r>
          </a:p>
          <a:p>
            <a:pPr lvl="1"/>
            <a:r>
              <a:rPr lang="en-GB" dirty="0">
                <a:solidFill>
                  <a:schemeClr val="bg1"/>
                </a:solidFill>
              </a:rPr>
              <a:t>prevents many (but not all) memory leaks</a:t>
            </a:r>
          </a:p>
          <a:p>
            <a:r>
              <a:rPr lang="en-GB" dirty="0">
                <a:solidFill>
                  <a:schemeClr val="bg1"/>
                </a:solidFill>
              </a:rPr>
              <a:t>Memory safety is enforced by checking privileges and obligations</a:t>
            </a:r>
          </a:p>
          <a:p>
            <a:pPr lvl="1"/>
            <a:r>
              <a:rPr lang="en-GB" dirty="0">
                <a:solidFill>
                  <a:schemeClr val="bg1"/>
                </a:solidFill>
              </a:rPr>
              <a:t>Ownership, borrowing, lifetimes</a:t>
            </a:r>
          </a:p>
          <a:p>
            <a:pPr lvl="1"/>
            <a:r>
              <a:rPr lang="en-GB" dirty="0">
                <a:solidFill>
                  <a:schemeClr val="bg1"/>
                </a:solidFill>
              </a:rPr>
              <a:t>The Rust compiler requires annotations to check safety</a:t>
            </a:r>
          </a:p>
          <a:p>
            <a:pPr marL="0" indent="0">
              <a:buNone/>
            </a:pPr>
            <a:endParaRPr lang="en-GB" sz="1200" dirty="0">
              <a:solidFill>
                <a:schemeClr val="bg1"/>
              </a:solidFill>
            </a:endParaRPr>
          </a:p>
          <a:p>
            <a:pPr marL="0" indent="0">
              <a:buNone/>
            </a:pPr>
            <a:r>
              <a:rPr lang="en-GB" dirty="0">
                <a:solidFill>
                  <a:schemeClr val="bg1"/>
                </a:solidFill>
                <a:sym typeface="Wingdings" pitchFamily="2" charset="2"/>
              </a:rPr>
              <a:t> </a:t>
            </a:r>
            <a:r>
              <a:rPr lang="en-GB" dirty="0">
                <a:solidFill>
                  <a:schemeClr val="bg2">
                    <a:lumMod val="60000"/>
                    <a:lumOff val="40000"/>
                  </a:schemeClr>
                </a:solidFill>
                <a:sym typeface="Wingdings" pitchFamily="2" charset="2"/>
              </a:rPr>
              <a:t>Can we trade writing more annotations for stronger correctness guarantees </a:t>
            </a:r>
          </a:p>
          <a:p>
            <a:pPr marL="0" indent="0">
              <a:buNone/>
            </a:pPr>
            <a:r>
              <a:rPr lang="en-GB" dirty="0">
                <a:solidFill>
                  <a:schemeClr val="bg2">
                    <a:lumMod val="60000"/>
                    <a:lumOff val="40000"/>
                  </a:schemeClr>
                </a:solidFill>
                <a:sym typeface="Wingdings" pitchFamily="2" charset="2"/>
              </a:rPr>
              <a:t>	to also avoid logical security flaws?</a:t>
            </a:r>
            <a:endParaRPr lang="en-GB" dirty="0">
              <a:solidFill>
                <a:schemeClr val="bg1"/>
              </a:solidFill>
            </a:endParaRPr>
          </a:p>
        </p:txBody>
      </p:sp>
    </p:spTree>
    <p:extLst>
      <p:ext uri="{BB962C8B-B14F-4D97-AF65-F5344CB8AC3E}">
        <p14:creationId xmlns:p14="http://schemas.microsoft.com/office/powerpoint/2010/main" val="277228087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4"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GB" b="0" i="0" u="none" strike="noStrike" dirty="0">
                <a:solidFill>
                  <a:srgbClr val="10171E"/>
                </a:solidFill>
                <a:effectLst/>
                <a:latin typeface="NOVA FLAT" panose="020C0504020404060204" pitchFamily="34" charset="77"/>
              </a:rPr>
              <a:t>The </a:t>
            </a:r>
            <a:r>
              <a:rPr lang="en-GB" b="0" i="0" u="none" strike="noStrike" dirty="0" err="1">
                <a:solidFill>
                  <a:srgbClr val="10171E"/>
                </a:solidFill>
                <a:effectLst/>
                <a:latin typeface="NOVA FLAT" panose="020C0504020404060204" pitchFamily="34" charset="77"/>
              </a:rPr>
              <a:t>Prusti</a:t>
            </a:r>
            <a:r>
              <a:rPr lang="en-GB" b="0" i="0" u="none" strike="noStrike" dirty="0">
                <a:solidFill>
                  <a:srgbClr val="10171E"/>
                </a:solidFill>
                <a:effectLst/>
                <a:latin typeface="NOVA FLAT" panose="020C0504020404060204" pitchFamily="34" charset="77"/>
              </a:rPr>
              <a:t> Verifier</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9" y="1561034"/>
            <a:ext cx="5143152" cy="4531814"/>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GB" dirty="0">
                <a:solidFill>
                  <a:srgbClr val="10171E"/>
                </a:solidFill>
              </a:rPr>
              <a:t>Tool for checking functional correctness of Rust functions</a:t>
            </a:r>
          </a:p>
          <a:p>
            <a:r>
              <a:rPr lang="en-GB" dirty="0">
                <a:solidFill>
                  <a:srgbClr val="10171E"/>
                </a:solidFill>
              </a:rPr>
              <a:t>Implemented as a compiler plugin</a:t>
            </a:r>
          </a:p>
          <a:p>
            <a:r>
              <a:rPr lang="en-GB" dirty="0">
                <a:solidFill>
                  <a:srgbClr val="10171E"/>
                </a:solidFill>
              </a:rPr>
              <a:t>Checks may require </a:t>
            </a:r>
            <a:r>
              <a:rPr lang="en-GB" dirty="0">
                <a:solidFill>
                  <a:schemeClr val="bg2">
                    <a:lumMod val="60000"/>
                    <a:lumOff val="40000"/>
                  </a:schemeClr>
                </a:solidFill>
              </a:rPr>
              <a:t>contract annotations</a:t>
            </a:r>
            <a:r>
              <a:rPr lang="en-GB" dirty="0">
                <a:solidFill>
                  <a:srgbClr val="10171E"/>
                </a:solidFill>
              </a:rPr>
              <a:t> written in a subset of Rust</a:t>
            </a:r>
          </a:p>
          <a:p>
            <a:r>
              <a:rPr lang="en-GB" dirty="0">
                <a:solidFill>
                  <a:srgbClr val="10171E"/>
                </a:solidFill>
              </a:rPr>
              <a:t>Open-source </a:t>
            </a:r>
            <a:r>
              <a:rPr lang="en-GB" dirty="0" err="1">
                <a:solidFill>
                  <a:srgbClr val="10171E"/>
                </a:solidFill>
              </a:rPr>
              <a:t>VSCode</a:t>
            </a:r>
            <a:r>
              <a:rPr lang="en-GB" dirty="0">
                <a:solidFill>
                  <a:srgbClr val="10171E"/>
                </a:solidFill>
              </a:rPr>
              <a:t> plugin</a:t>
            </a:r>
          </a:p>
          <a:p>
            <a:pPr lvl="1"/>
            <a:r>
              <a:rPr lang="en-GB" dirty="0">
                <a:solidFill>
                  <a:srgbClr val="10171E"/>
                </a:solidFill>
              </a:rPr>
              <a:t>Can be installed via marketplace</a:t>
            </a:r>
          </a:p>
          <a:p>
            <a:pPr lvl="1"/>
            <a:r>
              <a:rPr lang="en-GB" dirty="0">
                <a:solidFill>
                  <a:srgbClr val="10171E"/>
                </a:solidFill>
              </a:rPr>
              <a:t>Search for “</a:t>
            </a:r>
            <a:r>
              <a:rPr lang="en-GB" dirty="0" err="1">
                <a:solidFill>
                  <a:srgbClr val="10171E"/>
                </a:solidFill>
              </a:rPr>
              <a:t>Prusti</a:t>
            </a:r>
            <a:r>
              <a:rPr lang="en-GB" dirty="0">
                <a:solidFill>
                  <a:srgbClr val="10171E"/>
                </a:solidFill>
              </a:rPr>
              <a:t> Assistant”</a:t>
            </a:r>
          </a:p>
          <a:p>
            <a:pPr lvl="1"/>
            <a:r>
              <a:rPr lang="en-GB" dirty="0">
                <a:solidFill>
                  <a:srgbClr val="10171E"/>
                </a:solidFill>
              </a:rPr>
              <a:t>Needs Java runtime</a:t>
            </a:r>
          </a:p>
          <a:p>
            <a:endParaRPr lang="en-GB" dirty="0">
              <a:solidFill>
                <a:srgbClr val="10171E"/>
              </a:solidFill>
            </a:endParaRPr>
          </a:p>
        </p:txBody>
      </p:sp>
      <p:pic>
        <p:nvPicPr>
          <p:cNvPr id="2" name="Picture 1">
            <a:extLst>
              <a:ext uri="{FF2B5EF4-FFF2-40B4-BE49-F238E27FC236}">
                <a16:creationId xmlns:a16="http://schemas.microsoft.com/office/drawing/2014/main" id="{BEB32593-6837-545D-C852-8F88E76E881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396831" y="518171"/>
            <a:ext cx="5795169" cy="3587664"/>
          </a:xfrm>
          <a:prstGeom prst="rect">
            <a:avLst/>
          </a:prstGeom>
        </p:spPr>
      </p:pic>
      <p:pic>
        <p:nvPicPr>
          <p:cNvPr id="5" name="Picture 4" descr="A screenshot of a computer&#10;&#10;Description automatically generated">
            <a:extLst>
              <a:ext uri="{FF2B5EF4-FFF2-40B4-BE49-F238E27FC236}">
                <a16:creationId xmlns:a16="http://schemas.microsoft.com/office/drawing/2014/main" id="{7C1241C1-017F-EE7D-50D0-A37CEF75DF7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396831" y="4141408"/>
            <a:ext cx="4923505" cy="2657418"/>
          </a:xfrm>
          <a:prstGeom prst="rect">
            <a:avLst/>
          </a:prstGeom>
        </p:spPr>
      </p:pic>
    </p:spTree>
    <p:extLst>
      <p:ext uri="{BB962C8B-B14F-4D97-AF65-F5344CB8AC3E}">
        <p14:creationId xmlns:p14="http://schemas.microsoft.com/office/powerpoint/2010/main" val="1417110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DK" dirty="0">
                <a:solidFill>
                  <a:srgbClr val="10171E"/>
                </a:solidFill>
                <a:latin typeface="NOVA FLAT" panose="020C0504020404060204" pitchFamily="34" charset="77"/>
              </a:rPr>
              <a:t>Absolute Value Revisited</a:t>
            </a:r>
          </a:p>
        </p:txBody>
      </p:sp>
      <p:pic>
        <p:nvPicPr>
          <p:cNvPr id="5" name="Picture 4" descr="A screenshot of a computer error message&#10;&#10;Description automatically generated">
            <a:extLst>
              <a:ext uri="{FF2B5EF4-FFF2-40B4-BE49-F238E27FC236}">
                <a16:creationId xmlns:a16="http://schemas.microsoft.com/office/drawing/2014/main" id="{E53D51BC-707C-84E3-50FC-784442B80971}"/>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680954" y="1953494"/>
            <a:ext cx="10977756" cy="4355477"/>
          </a:xfrm>
          <a:prstGeom prst="rect">
            <a:avLst/>
          </a:prstGeom>
        </p:spPr>
      </p:pic>
    </p:spTree>
    <p:extLst>
      <p:ext uri="{BB962C8B-B14F-4D97-AF65-F5344CB8AC3E}">
        <p14:creationId xmlns:p14="http://schemas.microsoft.com/office/powerpoint/2010/main" val="31643182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583066"/>
            <a:ext cx="9302848" cy="874258"/>
          </a:xfrm>
        </p:spPr>
        <p:txBody>
          <a:bodyPr>
            <a:normAutofit/>
          </a:bodyPr>
          <a:lstStyle/>
          <a:p>
            <a:r>
              <a:rPr lang="en-GB" dirty="0">
                <a:solidFill>
                  <a:srgbClr val="10171E"/>
                </a:solidFill>
                <a:latin typeface="NOVA FLAT" panose="020C0504020404060204" pitchFamily="34" charset="77"/>
              </a:rPr>
              <a:t>Assertions</a:t>
            </a:r>
            <a:endParaRPr lang="en-DK" dirty="0">
              <a:solidFill>
                <a:srgbClr val="10171E"/>
              </a:solidFill>
              <a:latin typeface="NOVA FLAT" panose="020C0504020404060204" pitchFamily="34" charset="77"/>
            </a:endParaRP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561034"/>
            <a:ext cx="9702089" cy="5153352"/>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de-DE" dirty="0" err="1">
                <a:solidFill>
                  <a:srgbClr val="10171E"/>
                </a:solidFill>
              </a:rPr>
              <a:t>Prusti</a:t>
            </a:r>
            <a:r>
              <a:rPr lang="de-DE" dirty="0">
                <a:solidFill>
                  <a:srgbClr val="10171E"/>
                </a:solidFill>
              </a:rPr>
              <a:t> </a:t>
            </a:r>
            <a:r>
              <a:rPr lang="de-DE" dirty="0" err="1">
                <a:solidFill>
                  <a:srgbClr val="10171E"/>
                </a:solidFill>
              </a:rPr>
              <a:t>checks</a:t>
            </a:r>
            <a:r>
              <a:rPr lang="de-DE" dirty="0">
                <a:solidFill>
                  <a:srgbClr val="10171E"/>
                </a:solidFill>
              </a:rPr>
              <a:t> </a:t>
            </a:r>
            <a:r>
              <a:rPr lang="de-DE" dirty="0" err="1">
                <a:solidFill>
                  <a:srgbClr val="10171E"/>
                </a:solidFill>
              </a:rPr>
              <a:t>that</a:t>
            </a:r>
            <a:r>
              <a:rPr lang="de-DE" dirty="0">
                <a:solidFill>
                  <a:srgbClr val="10171E"/>
                </a:solidFill>
              </a:rPr>
              <a:t> </a:t>
            </a:r>
            <a:r>
              <a:rPr lang="de-DE" dirty="0" err="1">
                <a:solidFill>
                  <a:srgbClr val="10171E"/>
                </a:solidFill>
              </a:rPr>
              <a:t>no</a:t>
            </a:r>
            <a:r>
              <a:rPr lang="de-DE" dirty="0">
                <a:solidFill>
                  <a:srgbClr val="10171E"/>
                </a:solidFill>
              </a:rPr>
              <a:t> Rust </a:t>
            </a:r>
            <a:r>
              <a:rPr lang="de-DE" dirty="0" err="1">
                <a:solidFill>
                  <a:srgbClr val="10171E"/>
                </a:solidFill>
              </a:rPr>
              <a:t>assertion</a:t>
            </a:r>
            <a:r>
              <a:rPr lang="de-DE" dirty="0">
                <a:solidFill>
                  <a:srgbClr val="10171E"/>
                </a:solidFill>
              </a:rPr>
              <a:t> </a:t>
            </a:r>
            <a:r>
              <a:rPr lang="de-DE" dirty="0" err="1">
                <a:solidFill>
                  <a:srgbClr val="10171E"/>
                </a:solidFill>
              </a:rPr>
              <a:t>fails</a:t>
            </a:r>
            <a:endParaRPr lang="de-DE" dirty="0">
              <a:solidFill>
                <a:srgbClr val="10171E"/>
              </a:solidFill>
            </a:endParaRPr>
          </a:p>
          <a:p>
            <a:endParaRPr lang="de-DE" dirty="0">
              <a:solidFill>
                <a:srgbClr val="10171E"/>
              </a:solidFill>
            </a:endParaRPr>
          </a:p>
          <a:p>
            <a:endParaRPr lang="de-DE" dirty="0">
              <a:solidFill>
                <a:srgbClr val="10171E"/>
              </a:solidFill>
            </a:endParaRPr>
          </a:p>
          <a:p>
            <a:endParaRPr lang="de-DE" dirty="0">
              <a:solidFill>
                <a:srgbClr val="10171E"/>
              </a:solidFill>
            </a:endParaRPr>
          </a:p>
          <a:p>
            <a:endParaRPr lang="de-DE" dirty="0">
              <a:solidFill>
                <a:srgbClr val="10171E"/>
              </a:solidFill>
            </a:endParaRPr>
          </a:p>
          <a:p>
            <a:endParaRPr lang="de-DE" dirty="0">
              <a:solidFill>
                <a:srgbClr val="10171E"/>
              </a:solidFill>
            </a:endParaRPr>
          </a:p>
          <a:p>
            <a:endParaRPr lang="de-DE" dirty="0">
              <a:solidFill>
                <a:srgbClr val="10171E"/>
              </a:solidFill>
            </a:endParaRPr>
          </a:p>
          <a:p>
            <a:r>
              <a:rPr lang="de-DE" dirty="0" err="1">
                <a:solidFill>
                  <a:srgbClr val="10171E"/>
                </a:solidFill>
              </a:rPr>
              <a:t>Conservative</a:t>
            </a:r>
            <a:r>
              <a:rPr lang="de-DE" dirty="0">
                <a:solidFill>
                  <a:srgbClr val="10171E"/>
                </a:solidFill>
              </a:rPr>
              <a:t> </a:t>
            </a:r>
            <a:r>
              <a:rPr lang="de-DE" dirty="0" err="1">
                <a:solidFill>
                  <a:srgbClr val="10171E"/>
                </a:solidFill>
              </a:rPr>
              <a:t>approach</a:t>
            </a:r>
            <a:r>
              <a:rPr lang="de-DE" dirty="0">
                <a:solidFill>
                  <a:srgbClr val="10171E"/>
                </a:solidFill>
              </a:rPr>
              <a:t>: </a:t>
            </a:r>
            <a:r>
              <a:rPr lang="de-DE" dirty="0" err="1">
                <a:solidFill>
                  <a:srgbClr val="10171E"/>
                </a:solidFill>
              </a:rPr>
              <a:t>compilation</a:t>
            </a:r>
            <a:r>
              <a:rPr lang="de-DE" dirty="0">
                <a:solidFill>
                  <a:srgbClr val="10171E"/>
                </a:solidFill>
              </a:rPr>
              <a:t> </a:t>
            </a:r>
            <a:r>
              <a:rPr lang="de-DE" dirty="0" err="1">
                <a:solidFill>
                  <a:srgbClr val="10171E"/>
                </a:solidFill>
              </a:rPr>
              <a:t>fails</a:t>
            </a:r>
            <a:r>
              <a:rPr lang="de-DE" dirty="0">
                <a:solidFill>
                  <a:srgbClr val="10171E"/>
                </a:solidFill>
              </a:rPr>
              <a:t> </a:t>
            </a:r>
            <a:r>
              <a:rPr lang="de-DE" dirty="0" err="1">
                <a:solidFill>
                  <a:srgbClr val="10171E"/>
                </a:solidFill>
              </a:rPr>
              <a:t>if</a:t>
            </a:r>
            <a:r>
              <a:rPr lang="de-DE" dirty="0">
                <a:solidFill>
                  <a:srgbClr val="10171E"/>
                </a:solidFill>
              </a:rPr>
              <a:t> </a:t>
            </a:r>
            <a:r>
              <a:rPr lang="de-DE" dirty="0" err="1">
                <a:solidFill>
                  <a:srgbClr val="10171E"/>
                </a:solidFill>
              </a:rPr>
              <a:t>correctness</a:t>
            </a:r>
            <a:r>
              <a:rPr lang="de-DE" dirty="0">
                <a:solidFill>
                  <a:srgbClr val="10171E"/>
                </a:solidFill>
              </a:rPr>
              <a:t> </a:t>
            </a:r>
            <a:r>
              <a:rPr lang="de-DE" dirty="0" err="1">
                <a:solidFill>
                  <a:srgbClr val="10171E"/>
                </a:solidFill>
              </a:rPr>
              <a:t>cannot</a:t>
            </a:r>
            <a:r>
              <a:rPr lang="de-DE" dirty="0">
                <a:solidFill>
                  <a:srgbClr val="10171E"/>
                </a:solidFill>
              </a:rPr>
              <a:t> </a:t>
            </a:r>
            <a:r>
              <a:rPr lang="de-DE" dirty="0" err="1">
                <a:solidFill>
                  <a:srgbClr val="10171E"/>
                </a:solidFill>
              </a:rPr>
              <a:t>be</a:t>
            </a:r>
            <a:r>
              <a:rPr lang="de-DE" dirty="0">
                <a:solidFill>
                  <a:srgbClr val="10171E"/>
                </a:solidFill>
              </a:rPr>
              <a:t> </a:t>
            </a:r>
            <a:r>
              <a:rPr lang="de-DE" dirty="0" err="1">
                <a:solidFill>
                  <a:srgbClr val="10171E"/>
                </a:solidFill>
              </a:rPr>
              <a:t>proven</a:t>
            </a:r>
            <a:endParaRPr lang="en-DK" dirty="0">
              <a:solidFill>
                <a:srgbClr val="10171E"/>
              </a:solidFill>
            </a:endParaRPr>
          </a:p>
          <a:p>
            <a:pPr marL="0" indent="0">
              <a:buNone/>
            </a:pPr>
            <a:r>
              <a:rPr lang="de-DE" dirty="0">
                <a:solidFill>
                  <a:srgbClr val="10171E"/>
                </a:solidFill>
                <a:sym typeface="Wingdings" pitchFamily="2" charset="2"/>
              </a:rPr>
              <a:t> </a:t>
            </a:r>
            <a:r>
              <a:rPr lang="de-DE" dirty="0" err="1">
                <a:solidFill>
                  <a:srgbClr val="10171E"/>
                </a:solidFill>
                <a:sym typeface="Wingdings" pitchFamily="2" charset="2"/>
              </a:rPr>
              <a:t>Requires</a:t>
            </a:r>
            <a:r>
              <a:rPr lang="de-DE" dirty="0">
                <a:solidFill>
                  <a:srgbClr val="10171E"/>
                </a:solidFill>
                <a:sym typeface="Wingdings" pitchFamily="2" charset="2"/>
              </a:rPr>
              <a:t> </a:t>
            </a:r>
            <a:r>
              <a:rPr lang="de-DE" dirty="0" err="1">
                <a:solidFill>
                  <a:srgbClr val="10171E"/>
                </a:solidFill>
                <a:sym typeface="Wingdings" pitchFamily="2" charset="2"/>
              </a:rPr>
              <a:t>annotations</a:t>
            </a:r>
            <a:r>
              <a:rPr lang="de-DE" dirty="0">
                <a:solidFill>
                  <a:srgbClr val="10171E"/>
                </a:solidFill>
                <a:sym typeface="Wingdings" pitchFamily="2" charset="2"/>
              </a:rPr>
              <a:t> </a:t>
            </a:r>
            <a:r>
              <a:rPr lang="de-DE" dirty="0" err="1">
                <a:solidFill>
                  <a:srgbClr val="10171E"/>
                </a:solidFill>
                <a:sym typeface="Wingdings" pitchFamily="2" charset="2"/>
              </a:rPr>
              <a:t>about</a:t>
            </a:r>
            <a:r>
              <a:rPr lang="de-DE" dirty="0">
                <a:solidFill>
                  <a:srgbClr val="10171E"/>
                </a:solidFill>
                <a:sym typeface="Wingdings" pitchFamily="2" charset="2"/>
              </a:rPr>
              <a:t> </a:t>
            </a:r>
            <a:r>
              <a:rPr lang="de-DE" dirty="0" err="1">
                <a:solidFill>
                  <a:srgbClr val="10171E"/>
                </a:solidFill>
                <a:sym typeface="Wingdings" pitchFamily="2" charset="2"/>
              </a:rPr>
              <a:t>inputs</a:t>
            </a:r>
            <a:r>
              <a:rPr lang="de-DE" dirty="0">
                <a:solidFill>
                  <a:srgbClr val="10171E"/>
                </a:solidFill>
                <a:sym typeface="Wingdings" pitchFamily="2" charset="2"/>
              </a:rPr>
              <a:t> and </a:t>
            </a:r>
            <a:r>
              <a:rPr lang="de-DE" dirty="0" err="1">
                <a:solidFill>
                  <a:srgbClr val="10171E"/>
                </a:solidFill>
                <a:sym typeface="Wingdings" pitchFamily="2" charset="2"/>
              </a:rPr>
              <a:t>outputs</a:t>
            </a:r>
            <a:r>
              <a:rPr lang="de-DE" dirty="0">
                <a:solidFill>
                  <a:srgbClr val="10171E"/>
                </a:solidFill>
                <a:sym typeface="Wingdings" pitchFamily="2" charset="2"/>
              </a:rPr>
              <a:t> </a:t>
            </a:r>
            <a:r>
              <a:rPr lang="de-DE" dirty="0" err="1">
                <a:solidFill>
                  <a:srgbClr val="10171E"/>
                </a:solidFill>
                <a:sym typeface="Wingdings" pitchFamily="2" charset="2"/>
              </a:rPr>
              <a:t>of</a:t>
            </a:r>
            <a:r>
              <a:rPr lang="de-DE" dirty="0">
                <a:solidFill>
                  <a:srgbClr val="10171E"/>
                </a:solidFill>
                <a:sym typeface="Wingdings" pitchFamily="2" charset="2"/>
              </a:rPr>
              <a:t> </a:t>
            </a:r>
            <a:r>
              <a:rPr lang="de-DE" dirty="0" err="1">
                <a:solidFill>
                  <a:srgbClr val="10171E"/>
                </a:solidFill>
                <a:sym typeface="Wingdings" pitchFamily="2" charset="2"/>
              </a:rPr>
              <a:t>functions</a:t>
            </a:r>
            <a:endParaRPr lang="de-DE" dirty="0">
              <a:solidFill>
                <a:srgbClr val="10171E"/>
              </a:solidFill>
            </a:endParaRPr>
          </a:p>
        </p:txBody>
      </p:sp>
      <p:pic>
        <p:nvPicPr>
          <p:cNvPr id="4" name="Picture 3" descr="A screenshot of a computer&#10;&#10;Description automatically generated">
            <a:extLst>
              <a:ext uri="{FF2B5EF4-FFF2-40B4-BE49-F238E27FC236}">
                <a16:creationId xmlns:a16="http://schemas.microsoft.com/office/drawing/2014/main" id="{4810FD3D-B61D-DD19-2622-A20F364A8093}"/>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916991" y="2297383"/>
            <a:ext cx="4210823" cy="2859276"/>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84673266-1C1B-C88D-8A04-C8881936F400}"/>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p:blipFill>
        <p:spPr>
          <a:xfrm>
            <a:off x="5299874" y="2297383"/>
            <a:ext cx="6615953" cy="2859276"/>
          </a:xfrm>
          <a:prstGeom prst="rect">
            <a:avLst/>
          </a:prstGeom>
        </p:spPr>
      </p:pic>
    </p:spTree>
    <p:extLst>
      <p:ext uri="{BB962C8B-B14F-4D97-AF65-F5344CB8AC3E}">
        <p14:creationId xmlns:p14="http://schemas.microsoft.com/office/powerpoint/2010/main" val="41693053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439373"/>
            <a:ext cx="9302848" cy="874258"/>
          </a:xfrm>
        </p:spPr>
        <p:txBody>
          <a:bodyPr>
            <a:normAutofit/>
          </a:bodyPr>
          <a:lstStyle/>
          <a:p>
            <a:r>
              <a:rPr lang="en-DK" dirty="0">
                <a:solidFill>
                  <a:srgbClr val="10171E"/>
                </a:solidFill>
                <a:latin typeface="NOVA FLAT" panose="020C0504020404060204" pitchFamily="34" charset="77"/>
              </a:rPr>
              <a:t>Contracts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404278"/>
            <a:ext cx="5521975" cy="453181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DK" dirty="0">
                <a:solidFill>
                  <a:schemeClr val="bg1"/>
                </a:solidFill>
              </a:rPr>
              <a:t>Constrain inputs and results of functions</a:t>
            </a:r>
          </a:p>
          <a:p>
            <a:pPr lvl="1"/>
            <a:r>
              <a:rPr lang="en-GB" dirty="0">
                <a:solidFill>
                  <a:schemeClr val="bg2">
                    <a:lumMod val="60000"/>
                    <a:lumOff val="40000"/>
                  </a:schemeClr>
                </a:solidFill>
              </a:rPr>
              <a:t>r</a:t>
            </a:r>
            <a:r>
              <a:rPr lang="en-DK" dirty="0">
                <a:solidFill>
                  <a:schemeClr val="bg2">
                    <a:lumMod val="60000"/>
                    <a:lumOff val="40000"/>
                  </a:schemeClr>
                </a:solidFill>
              </a:rPr>
              <a:t>equires</a:t>
            </a:r>
            <a:r>
              <a:rPr lang="en-DK" dirty="0">
                <a:solidFill>
                  <a:schemeClr val="bg1"/>
                </a:solidFill>
              </a:rPr>
              <a:t> keyword constrains inputs</a:t>
            </a:r>
          </a:p>
          <a:p>
            <a:pPr lvl="1"/>
            <a:r>
              <a:rPr lang="en-GB" dirty="0">
                <a:solidFill>
                  <a:schemeClr val="bg2">
                    <a:lumMod val="60000"/>
                    <a:lumOff val="40000"/>
                  </a:schemeClr>
                </a:solidFill>
              </a:rPr>
              <a:t>e</a:t>
            </a:r>
            <a:r>
              <a:rPr lang="en-DK" dirty="0">
                <a:solidFill>
                  <a:schemeClr val="bg2">
                    <a:lumMod val="60000"/>
                    <a:lumOff val="40000"/>
                  </a:schemeClr>
                </a:solidFill>
              </a:rPr>
              <a:t>nsures</a:t>
            </a:r>
            <a:r>
              <a:rPr lang="en-DK" dirty="0">
                <a:solidFill>
                  <a:schemeClr val="bg1"/>
                </a:solidFill>
              </a:rPr>
              <a:t> keyword constrains outputs</a:t>
            </a:r>
          </a:p>
          <a:p>
            <a:pPr lvl="1"/>
            <a:r>
              <a:rPr lang="en-DK" dirty="0">
                <a:solidFill>
                  <a:schemeClr val="bg1"/>
                </a:solidFill>
              </a:rPr>
              <a:t>Constraints must be side-effect-free, terminating Rust expressions</a:t>
            </a:r>
          </a:p>
          <a:p>
            <a:r>
              <a:rPr lang="en-DK" dirty="0">
                <a:solidFill>
                  <a:schemeClr val="bg1"/>
                </a:solidFill>
              </a:rPr>
              <a:t>Function </a:t>
            </a:r>
            <a:r>
              <a:rPr lang="en-DK" dirty="0">
                <a:solidFill>
                  <a:schemeClr val="bg2">
                    <a:lumMod val="60000"/>
                    <a:lumOff val="40000"/>
                  </a:schemeClr>
                </a:solidFill>
              </a:rPr>
              <a:t>implementors</a:t>
            </a:r>
          </a:p>
          <a:p>
            <a:pPr lvl="1"/>
            <a:r>
              <a:rPr lang="en-DK" b="1" dirty="0">
                <a:solidFill>
                  <a:schemeClr val="bg1"/>
                </a:solidFill>
              </a:rPr>
              <a:t>Privilege: </a:t>
            </a:r>
            <a:r>
              <a:rPr lang="en-DK" dirty="0">
                <a:solidFill>
                  <a:schemeClr val="bg1"/>
                </a:solidFill>
              </a:rPr>
              <a:t>assume inputs comply with contract</a:t>
            </a:r>
          </a:p>
          <a:p>
            <a:pPr lvl="1"/>
            <a:r>
              <a:rPr lang="en-DK" b="1" dirty="0">
                <a:solidFill>
                  <a:schemeClr val="bg1"/>
                </a:solidFill>
              </a:rPr>
              <a:t>Obligation:</a:t>
            </a:r>
            <a:r>
              <a:rPr lang="en-DK" dirty="0">
                <a:solidFill>
                  <a:schemeClr val="bg1"/>
                </a:solidFill>
              </a:rPr>
              <a:t> results must comply with contract</a:t>
            </a:r>
          </a:p>
          <a:p>
            <a:r>
              <a:rPr lang="en-DK" dirty="0">
                <a:solidFill>
                  <a:schemeClr val="bg1"/>
                </a:solidFill>
              </a:rPr>
              <a:t>Function </a:t>
            </a:r>
            <a:r>
              <a:rPr lang="en-DK" dirty="0">
                <a:solidFill>
                  <a:schemeClr val="bg2">
                    <a:lumMod val="60000"/>
                    <a:lumOff val="40000"/>
                  </a:schemeClr>
                </a:solidFill>
              </a:rPr>
              <a:t>clients</a:t>
            </a:r>
          </a:p>
          <a:p>
            <a:pPr lvl="1"/>
            <a:r>
              <a:rPr lang="en-DK" b="1" dirty="0">
                <a:solidFill>
                  <a:schemeClr val="bg1"/>
                </a:solidFill>
              </a:rPr>
              <a:t>Privilege</a:t>
            </a:r>
            <a:r>
              <a:rPr lang="en-DK" dirty="0">
                <a:solidFill>
                  <a:schemeClr val="bg1"/>
                </a:solidFill>
              </a:rPr>
              <a:t>: assume results comply with contract</a:t>
            </a:r>
          </a:p>
          <a:p>
            <a:pPr lvl="1"/>
            <a:r>
              <a:rPr lang="en-DK" b="1" dirty="0">
                <a:solidFill>
                  <a:schemeClr val="bg1"/>
                </a:solidFill>
              </a:rPr>
              <a:t>Obligation</a:t>
            </a:r>
            <a:r>
              <a:rPr lang="en-DK" dirty="0">
                <a:solidFill>
                  <a:schemeClr val="bg1"/>
                </a:solidFill>
              </a:rPr>
              <a:t>: inputs must comply with contract</a:t>
            </a:r>
          </a:p>
        </p:txBody>
      </p:sp>
      <p:sp>
        <p:nvSpPr>
          <p:cNvPr id="2" name="Rectangle 1">
            <a:extLst>
              <a:ext uri="{FF2B5EF4-FFF2-40B4-BE49-F238E27FC236}">
                <a16:creationId xmlns:a16="http://schemas.microsoft.com/office/drawing/2014/main" id="{DE8F3694-D8C1-9FEA-6A31-BDC8ADCC4963}"/>
              </a:ext>
            </a:extLst>
          </p:cNvPr>
          <p:cNvSpPr/>
          <p:nvPr/>
        </p:nvSpPr>
        <p:spPr bwMode="auto">
          <a:xfrm>
            <a:off x="6960096" y="2694807"/>
            <a:ext cx="4950550" cy="146838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sz="2000" b="1" dirty="0" err="1">
                <a:solidFill>
                  <a:srgbClr val="ABABFF"/>
                </a:solidFill>
                <a:latin typeface="Consolas" panose="020B0609020204030204" pitchFamily="49" charset="0"/>
                <a:cs typeface="Consolas" panose="020B0609020204030204" pitchFamily="49" charset="0"/>
              </a:rPr>
              <a:t>#[requires(x != i32::MIN)]</a:t>
            </a:r>
          </a:p>
          <a:p>
            <a:pPr defTabSz="914400" fontAlgn="base">
              <a:spcBef>
                <a:spcPct val="0"/>
              </a:spcBef>
              <a:spcAft>
                <a:spcPct val="0"/>
              </a:spcAft>
              <a:defRPr/>
            </a:pPr>
            <a:r>
              <a:rPr lang="en-GB" sz="2000" b="1" dirty="0" err="1">
                <a:solidFill>
                  <a:srgbClr val="FF8534"/>
                </a:solidFill>
                <a:latin typeface="Consolas" panose="020B0609020204030204" pitchFamily="49" charset="0"/>
                <a:cs typeface="Consolas" panose="020B0609020204030204" pitchFamily="49" charset="0"/>
              </a:rPr>
              <a:t>#[ensures(result &gt;= 0)</a:t>
            </a:r>
          </a:p>
          <a:p>
            <a:pPr defTabSz="914400" fontAlgn="base">
              <a:spcBef>
                <a:spcPct val="0"/>
              </a:spcBef>
              <a:spcAft>
                <a:spcPct val="0"/>
              </a:spcAft>
              <a:defRPr/>
            </a:pPr>
            <a:r>
              <a:rPr lang="en-GB" sz="2000" b="1" dirty="0" err="1">
                <a:solidFill>
                  <a:srgbClr val="FF8534"/>
                </a:solidFill>
                <a:latin typeface="Consolas" panose="020B0609020204030204" pitchFamily="49" charset="0"/>
                <a:cs typeface="Consolas" panose="020B0609020204030204" pitchFamily="49" charset="0"/>
              </a:rPr>
              <a:t>#[ensures(result*result == x * x)]</a:t>
            </a:r>
          </a:p>
          <a:p>
            <a:pPr defTabSz="914400" fontAlgn="base">
              <a:spcBef>
                <a:spcPct val="0"/>
              </a:spcBef>
              <a:spcAft>
                <a:spcPct val="0"/>
              </a:spcAft>
              <a:defRPr/>
            </a:pPr>
            <a:r>
              <a:rPr lang="en-GB" sz="2000" b="1" dirty="0" err="1">
                <a:solidFill>
                  <a:srgbClr val="000000"/>
                </a:solidFill>
                <a:latin typeface="Consolas" panose="020B0609020204030204" pitchFamily="49" charset="0"/>
                <a:cs typeface="Consolas" panose="020B0609020204030204" pitchFamily="49" charset="0"/>
              </a:rPr>
              <a:t>fn</a:t>
            </a:r>
            <a:r>
              <a:rPr lang="en-GB" sz="2000" dirty="0">
                <a:solidFill>
                  <a:srgbClr val="000000"/>
                </a:solidFill>
                <a:latin typeface="Consolas" panose="020B0609020204030204" pitchFamily="49" charset="0"/>
                <a:cs typeface="Consolas" panose="020B0609020204030204" pitchFamily="49" charset="0"/>
              </a:rPr>
              <a:t> abs(x:</a:t>
            </a:r>
            <a:r>
              <a:rPr lang="en-GB" sz="2000" b="1" dirty="0">
                <a:solidFill>
                  <a:srgbClr val="000000"/>
                </a:solidFill>
                <a:latin typeface="Consolas" panose="020B0609020204030204" pitchFamily="49" charset="0"/>
                <a:cs typeface="Consolas" panose="020B0609020204030204" pitchFamily="49" charset="0"/>
              </a:rPr>
              <a:t>i32</a:t>
            </a:r>
            <a:r>
              <a:rPr lang="en-GB" sz="2000" dirty="0">
                <a:solidFill>
                  <a:srgbClr val="000000"/>
                </a:solidFill>
                <a:latin typeface="Consolas" panose="020B0609020204030204" pitchFamily="49" charset="0"/>
                <a:cs typeface="Consolas" panose="020B0609020204030204" pitchFamily="49" charset="0"/>
              </a:rPr>
              <a:t>) -&gt; </a:t>
            </a:r>
            <a:r>
              <a:rPr lang="en-GB" sz="2000" b="1" dirty="0">
                <a:solidFill>
                  <a:srgbClr val="000000"/>
                </a:solidFill>
                <a:latin typeface="Consolas" panose="020B0609020204030204" pitchFamily="49" charset="0"/>
                <a:cs typeface="Consolas" panose="020B0609020204030204" pitchFamily="49" charset="0"/>
              </a:rPr>
              <a:t>i32</a:t>
            </a:r>
            <a:endParaRPr lang="en-GB" sz="2000" dirty="0">
              <a:solidFill>
                <a:srgbClr val="000000"/>
              </a:solidFill>
              <a:latin typeface="Consolas" panose="020B0609020204030204" pitchFamily="49" charset="0"/>
              <a:cs typeface="Consolas" panose="020B0609020204030204" pitchFamily="49" charset="0"/>
            </a:endParaRPr>
          </a:p>
          <a:p>
            <a:pPr defTabSz="914400" fontAlgn="base">
              <a:spcBef>
                <a:spcPct val="0"/>
              </a:spcBef>
              <a:spcAft>
                <a:spcPct val="0"/>
              </a:spcAft>
              <a:defRPr/>
            </a:pPr>
            <a:endParaRPr lang="en-US" sz="2000" b="1" dirty="0">
              <a:solidFill>
                <a:srgbClr val="FF6600"/>
              </a:solidFill>
              <a:latin typeface="Consolas" panose="020B0609020204030204" pitchFamily="49" charset="0"/>
              <a:cs typeface="Consolas" panose="020B0609020204030204" pitchFamily="49" charset="0"/>
            </a:endParaRPr>
          </a:p>
        </p:txBody>
      </p:sp>
      <p:sp>
        <p:nvSpPr>
          <p:cNvPr id="4" name="Rectangle 3">
            <a:extLst>
              <a:ext uri="{FF2B5EF4-FFF2-40B4-BE49-F238E27FC236}">
                <a16:creationId xmlns:a16="http://schemas.microsoft.com/office/drawing/2014/main" id="{500F50C5-651A-E95B-C5B9-243A76FCD12A}"/>
              </a:ext>
            </a:extLst>
          </p:cNvPr>
          <p:cNvSpPr/>
          <p:nvPr/>
        </p:nvSpPr>
        <p:spPr bwMode="auto">
          <a:xfrm>
            <a:off x="7257643" y="1276476"/>
            <a:ext cx="3528392" cy="106620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b="1" i="0" u="none" strike="noStrike" kern="0" cap="none" spc="0" normalizeH="0" baseline="0" noProof="0" dirty="0">
                <a:ln>
                  <a:noFill/>
                </a:ln>
                <a:solidFill>
                  <a:srgbClr val="ABABFF"/>
                </a:solidFill>
                <a:effectLst/>
                <a:uLnTx/>
                <a:uFillTx/>
              </a:rPr>
              <a:t>Precondition:</a:t>
            </a:r>
          </a:p>
          <a:p>
            <a:pPr marL="0" marR="0" lvl="0" indent="0" defTabSz="914400" eaLnBrk="1" fontAlgn="base" latinLnBrk="0" hangingPunct="1">
              <a:lnSpc>
                <a:spcPct val="100000"/>
              </a:lnSpc>
              <a:spcBef>
                <a:spcPct val="0"/>
              </a:spcBef>
              <a:spcAft>
                <a:spcPct val="0"/>
              </a:spcAft>
              <a:buClrTx/>
              <a:buSzTx/>
              <a:buFontTx/>
              <a:buNone/>
              <a:tabLst/>
              <a:defRPr/>
            </a:pPr>
            <a:r>
              <a:rPr kumimoji="0" lang="en-DK" sz="2000" b="0" i="0" u="none" strike="noStrike" kern="0" cap="none" spc="0" normalizeH="0" baseline="0" noProof="0" dirty="0">
                <a:ln>
                  <a:noFill/>
                </a:ln>
                <a:solidFill>
                  <a:srgbClr val="000000"/>
                </a:solidFill>
                <a:effectLst/>
                <a:uLnTx/>
                <a:uFillTx/>
              </a:rPr>
              <a:t>all 32-bit integers but the smallest one are ok</a:t>
            </a:r>
          </a:p>
        </p:txBody>
      </p:sp>
      <p:sp>
        <p:nvSpPr>
          <p:cNvPr id="5" name="Rectangle 4">
            <a:extLst>
              <a:ext uri="{FF2B5EF4-FFF2-40B4-BE49-F238E27FC236}">
                <a16:creationId xmlns:a16="http://schemas.microsoft.com/office/drawing/2014/main" id="{088D05FC-CFA8-6767-F8CA-C689424223FA}"/>
              </a:ext>
            </a:extLst>
          </p:cNvPr>
          <p:cNvSpPr/>
          <p:nvPr/>
        </p:nvSpPr>
        <p:spPr bwMode="auto">
          <a:xfrm>
            <a:off x="7257643" y="4515318"/>
            <a:ext cx="3528392" cy="106620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b="1" i="0" u="none" strike="noStrike" kern="0" cap="none" spc="0" normalizeH="0" baseline="0" noProof="0">
                <a:ln>
                  <a:noFill/>
                </a:ln>
                <a:solidFill>
                  <a:srgbClr val="FF8534"/>
                </a:solidFill>
                <a:effectLst/>
                <a:uLnTx/>
                <a:uFillTx/>
              </a:rPr>
              <a:t>Postcondition:</a:t>
            </a:r>
          </a:p>
          <a:p>
            <a:pPr marL="0" marR="0" lvl="0" indent="0" defTabSz="914400" eaLnBrk="1" fontAlgn="base" latinLnBrk="0" hangingPunct="1">
              <a:lnSpc>
                <a:spcPct val="100000"/>
              </a:lnSpc>
              <a:spcBef>
                <a:spcPct val="0"/>
              </a:spcBef>
              <a:spcAft>
                <a:spcPct val="0"/>
              </a:spcAft>
              <a:buClrTx/>
              <a:buSzTx/>
              <a:buFontTx/>
              <a:buNone/>
              <a:tabLst/>
              <a:defRPr/>
            </a:pPr>
            <a:r>
              <a:rPr kumimoji="0" lang="en-DK" sz="2000" b="0" i="0" u="none" strike="noStrike" kern="0" cap="none" spc="0" normalizeH="0" baseline="0" noProof="0">
                <a:ln>
                  <a:noFill/>
                </a:ln>
                <a:solidFill>
                  <a:srgbClr val="000000"/>
                </a:solidFill>
                <a:effectLst/>
                <a:uLnTx/>
                <a:uFillTx/>
              </a:rPr>
              <a:t>the function’s result will be the absolute value of </a:t>
            </a:r>
            <a:r>
              <a:rPr kumimoji="0" lang="en-GB" sz="2000" b="0" i="0" u="none" strike="noStrike" kern="0" cap="none" spc="0" normalizeH="0" baseline="0" noProof="0" dirty="0">
                <a:ln>
                  <a:noFill/>
                </a:ln>
                <a:solidFill>
                  <a:srgbClr val="000000"/>
                </a:solidFill>
                <a:effectLst/>
                <a:uLnTx/>
                <a:uFillTx/>
                <a:cs typeface="Consolas" panose="020B0609020204030204" pitchFamily="49" charset="0"/>
              </a:rPr>
              <a:t>x</a:t>
            </a:r>
            <a:endParaRPr kumimoji="0" lang="en-DK" sz="2000" b="0" i="0" u="none" strike="noStrike" kern="0" cap="none" spc="0" normalizeH="0" baseline="0" noProof="0">
              <a:ln>
                <a:noFill/>
              </a:ln>
              <a:solidFill>
                <a:srgbClr val="000000"/>
              </a:solidFill>
              <a:effectLst/>
              <a:uLnTx/>
              <a:uFillTx/>
            </a:endParaRPr>
          </a:p>
        </p:txBody>
      </p:sp>
    </p:spTree>
    <p:extLst>
      <p:ext uri="{BB962C8B-B14F-4D97-AF65-F5344CB8AC3E}">
        <p14:creationId xmlns:p14="http://schemas.microsoft.com/office/powerpoint/2010/main" val="166829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a:extLst>
            <a:ext uri="{FF2B5EF4-FFF2-40B4-BE49-F238E27FC236}">
              <a16:creationId xmlns:a16="http://schemas.microsoft.com/office/drawing/2014/main" id="{C14B6DB7-051A-12CF-C56F-A427F434257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7E59B60D-E784-6DD1-4253-EAAF56B98616}"/>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7407"/>
          <a:stretch/>
        </p:blipFill>
        <p:spPr>
          <a:xfrm>
            <a:off x="-17069" y="157276"/>
            <a:ext cx="762000" cy="5443423"/>
          </a:xfrm>
          <a:prstGeom prst="rect">
            <a:avLst/>
          </a:prstGeom>
        </p:spPr>
      </p:pic>
      <p:pic>
        <p:nvPicPr>
          <p:cNvPr id="10" name="Picture 9">
            <a:extLst>
              <a:ext uri="{FF2B5EF4-FFF2-40B4-BE49-F238E27FC236}">
                <a16:creationId xmlns:a16="http://schemas.microsoft.com/office/drawing/2014/main" id="{B5F3DE8D-4880-566B-6935-95F213F22B8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b="84059"/>
          <a:stretch/>
        </p:blipFill>
        <p:spPr>
          <a:xfrm flipH="1">
            <a:off x="11447068" y="6092848"/>
            <a:ext cx="744932" cy="765152"/>
          </a:xfrm>
          <a:prstGeom prst="rect">
            <a:avLst/>
          </a:prstGeom>
        </p:spPr>
      </p:pic>
      <p:pic>
        <p:nvPicPr>
          <p:cNvPr id="3" name="Picture 2">
            <a:extLst>
              <a:ext uri="{FF2B5EF4-FFF2-40B4-BE49-F238E27FC236}">
                <a16:creationId xmlns:a16="http://schemas.microsoft.com/office/drawing/2014/main" id="{24CE623C-C54E-4F18-2AB9-62389C709601}"/>
              </a:ext>
            </a:extLst>
          </p:cNvPr>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11465370" y="4967830"/>
            <a:ext cx="650582" cy="1004575"/>
          </a:xfrm>
          <a:prstGeom prst="rect">
            <a:avLst/>
          </a:prstGeom>
        </p:spPr>
      </p:pic>
      <p:sp>
        <p:nvSpPr>
          <p:cNvPr id="13" name="Title 1">
            <a:extLst>
              <a:ext uri="{FF2B5EF4-FFF2-40B4-BE49-F238E27FC236}">
                <a16:creationId xmlns:a16="http://schemas.microsoft.com/office/drawing/2014/main" id="{5EB8FB2A-A256-1363-D7A6-0183016FB983}"/>
              </a:ext>
            </a:extLst>
          </p:cNvPr>
          <p:cNvSpPr>
            <a:spLocks noGrp="1"/>
          </p:cNvSpPr>
          <p:nvPr>
            <p:ph type="title"/>
          </p:nvPr>
        </p:nvSpPr>
        <p:spPr>
          <a:xfrm>
            <a:off x="1257648" y="439373"/>
            <a:ext cx="9302848" cy="874258"/>
          </a:xfrm>
        </p:spPr>
        <p:txBody>
          <a:bodyPr>
            <a:normAutofit/>
          </a:bodyPr>
          <a:lstStyle/>
          <a:p>
            <a:r>
              <a:rPr lang="en-DK" dirty="0">
                <a:solidFill>
                  <a:srgbClr val="10171E"/>
                </a:solidFill>
                <a:latin typeface="NOVA FLAT" panose="020C0504020404060204" pitchFamily="34" charset="77"/>
              </a:rPr>
              <a:t>Meaning of Contracts</a:t>
            </a:r>
          </a:p>
        </p:txBody>
      </p:sp>
      <p:sp>
        <p:nvSpPr>
          <p:cNvPr id="14" name="Content Placeholder 4">
            <a:extLst>
              <a:ext uri="{FF2B5EF4-FFF2-40B4-BE49-F238E27FC236}">
                <a16:creationId xmlns:a16="http://schemas.microsoft.com/office/drawing/2014/main" id="{B04C3FA2-2E7E-8532-60E7-C49304CFC592}"/>
              </a:ext>
            </a:extLst>
          </p:cNvPr>
          <p:cNvSpPr txBox="1">
            <a:spLocks/>
          </p:cNvSpPr>
          <p:nvPr/>
        </p:nvSpPr>
        <p:spPr>
          <a:xfrm>
            <a:off x="1257648" y="1404278"/>
            <a:ext cx="5521975" cy="4531814"/>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endParaRPr lang="en-DK" dirty="0">
              <a:solidFill>
                <a:schemeClr val="bg1"/>
              </a:solidFill>
            </a:endParaRPr>
          </a:p>
        </p:txBody>
      </p:sp>
      <p:sp>
        <p:nvSpPr>
          <p:cNvPr id="2" name="Rectangle 1">
            <a:extLst>
              <a:ext uri="{FF2B5EF4-FFF2-40B4-BE49-F238E27FC236}">
                <a16:creationId xmlns:a16="http://schemas.microsoft.com/office/drawing/2014/main" id="{DE8F3694-D8C1-9FEA-6A31-BDC8ADCC4963}"/>
              </a:ext>
            </a:extLst>
          </p:cNvPr>
          <p:cNvSpPr/>
          <p:nvPr/>
        </p:nvSpPr>
        <p:spPr bwMode="auto">
          <a:xfrm>
            <a:off x="3620725" y="2689579"/>
            <a:ext cx="4950550" cy="1468385"/>
          </a:xfrm>
          <a:prstGeom prst="rect">
            <a:avLst/>
          </a:prstGeom>
          <a:solidFill>
            <a:srgbClr val="FBE9ED"/>
          </a:solidFill>
          <a:ln w="38100" cap="flat" cmpd="sng" algn="ctr">
            <a:solidFill>
              <a:srgbClr val="E0A5AC"/>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t" anchorCtr="0" compatLnSpc="1">
            <a:prstTxWarp prst="textNoShape">
              <a:avLst/>
            </a:prstTxWarp>
          </a:bodyPr>
          <a:lstStyle/>
          <a:p>
            <a:pPr defTabSz="914400" fontAlgn="base">
              <a:spcBef>
                <a:spcPct val="0"/>
              </a:spcBef>
              <a:spcAft>
                <a:spcPct val="0"/>
              </a:spcAft>
              <a:defRPr/>
            </a:pPr>
            <a:r>
              <a:rPr lang="en-GB" sz="2000" b="1" dirty="0" err="1">
                <a:solidFill>
                  <a:srgbClr val="ABABFF"/>
                </a:solidFill>
                <a:latin typeface="Consolas" panose="020B0609020204030204" pitchFamily="49" charset="0"/>
                <a:cs typeface="Consolas" panose="020B0609020204030204" pitchFamily="49" charset="0"/>
              </a:rPr>
              <a:t>#[requires(x != i32::MIN)]</a:t>
            </a:r>
          </a:p>
          <a:p>
            <a:pPr defTabSz="914400" fontAlgn="base">
              <a:spcBef>
                <a:spcPct val="0"/>
              </a:spcBef>
              <a:spcAft>
                <a:spcPct val="0"/>
              </a:spcAft>
              <a:defRPr/>
            </a:pPr>
            <a:r>
              <a:rPr lang="en-GB" sz="2000" b="1" dirty="0" err="1">
                <a:solidFill>
                  <a:srgbClr val="FF8534"/>
                </a:solidFill>
                <a:latin typeface="Consolas" panose="020B0609020204030204" pitchFamily="49" charset="0"/>
                <a:cs typeface="Consolas" panose="020B0609020204030204" pitchFamily="49" charset="0"/>
              </a:rPr>
              <a:t>#[ensures(result &gt;= 0)</a:t>
            </a:r>
          </a:p>
          <a:p>
            <a:pPr defTabSz="914400" fontAlgn="base">
              <a:spcBef>
                <a:spcPct val="0"/>
              </a:spcBef>
              <a:spcAft>
                <a:spcPct val="0"/>
              </a:spcAft>
              <a:defRPr/>
            </a:pPr>
            <a:r>
              <a:rPr lang="en-GB" sz="2000" b="1" dirty="0" err="1">
                <a:solidFill>
                  <a:srgbClr val="FF8534"/>
                </a:solidFill>
                <a:latin typeface="Consolas" panose="020B0609020204030204" pitchFamily="49" charset="0"/>
                <a:cs typeface="Consolas" panose="020B0609020204030204" pitchFamily="49" charset="0"/>
              </a:rPr>
              <a:t>#[ensures(result*result == x * x)]</a:t>
            </a:r>
          </a:p>
          <a:p>
            <a:pPr defTabSz="914400" fontAlgn="base">
              <a:spcBef>
                <a:spcPct val="0"/>
              </a:spcBef>
              <a:spcAft>
                <a:spcPct val="0"/>
              </a:spcAft>
              <a:defRPr/>
            </a:pPr>
            <a:r>
              <a:rPr lang="en-GB" sz="2000" b="1" dirty="0" err="1">
                <a:solidFill>
                  <a:srgbClr val="000000"/>
                </a:solidFill>
                <a:latin typeface="Consolas" panose="020B0609020204030204" pitchFamily="49" charset="0"/>
                <a:cs typeface="Consolas" panose="020B0609020204030204" pitchFamily="49" charset="0"/>
              </a:rPr>
              <a:t>fn</a:t>
            </a:r>
            <a:r>
              <a:rPr lang="en-GB" sz="2000" dirty="0">
                <a:solidFill>
                  <a:srgbClr val="000000"/>
                </a:solidFill>
                <a:latin typeface="Consolas" panose="020B0609020204030204" pitchFamily="49" charset="0"/>
                <a:cs typeface="Consolas" panose="020B0609020204030204" pitchFamily="49" charset="0"/>
              </a:rPr>
              <a:t> abs(x:</a:t>
            </a:r>
            <a:r>
              <a:rPr lang="en-GB" sz="2000" b="1" dirty="0">
                <a:solidFill>
                  <a:srgbClr val="000000"/>
                </a:solidFill>
                <a:latin typeface="Consolas" panose="020B0609020204030204" pitchFamily="49" charset="0"/>
                <a:cs typeface="Consolas" panose="020B0609020204030204" pitchFamily="49" charset="0"/>
              </a:rPr>
              <a:t>i32</a:t>
            </a:r>
            <a:r>
              <a:rPr lang="en-GB" sz="2000" dirty="0">
                <a:solidFill>
                  <a:srgbClr val="000000"/>
                </a:solidFill>
                <a:latin typeface="Consolas" panose="020B0609020204030204" pitchFamily="49" charset="0"/>
                <a:cs typeface="Consolas" panose="020B0609020204030204" pitchFamily="49" charset="0"/>
              </a:rPr>
              <a:t>) -&gt; </a:t>
            </a:r>
            <a:r>
              <a:rPr lang="en-GB" sz="2000" b="1" dirty="0">
                <a:solidFill>
                  <a:srgbClr val="000000"/>
                </a:solidFill>
                <a:latin typeface="Consolas" panose="020B0609020204030204" pitchFamily="49" charset="0"/>
                <a:cs typeface="Consolas" panose="020B0609020204030204" pitchFamily="49" charset="0"/>
              </a:rPr>
              <a:t>i32</a:t>
            </a:r>
            <a:endParaRPr lang="en-GB" sz="2000" dirty="0">
              <a:solidFill>
                <a:srgbClr val="000000"/>
              </a:solidFill>
              <a:latin typeface="Consolas" panose="020B0609020204030204" pitchFamily="49" charset="0"/>
              <a:cs typeface="Consolas" panose="020B0609020204030204" pitchFamily="49" charset="0"/>
            </a:endParaRPr>
          </a:p>
        </p:txBody>
      </p:sp>
      <p:sp>
        <p:nvSpPr>
          <p:cNvPr id="6" name="Rectangle 5">
            <a:extLst>
              <a:ext uri="{FF2B5EF4-FFF2-40B4-BE49-F238E27FC236}">
                <a16:creationId xmlns:a16="http://schemas.microsoft.com/office/drawing/2014/main" id="{05C1C009-8CE5-29B9-CB3F-B5AF567C9F96}"/>
              </a:ext>
            </a:extLst>
          </p:cNvPr>
          <p:cNvSpPr/>
          <p:nvPr/>
        </p:nvSpPr>
        <p:spPr bwMode="auto">
          <a:xfrm>
            <a:off x="1000534" y="1313631"/>
            <a:ext cx="3528392" cy="106620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b="1" i="0" u="none" strike="noStrike" kern="0" cap="none" spc="0" normalizeH="0" baseline="0" noProof="0" dirty="0">
                <a:ln>
                  <a:noFill/>
                </a:ln>
                <a:solidFill>
                  <a:srgbClr val="ABABFF"/>
                </a:solidFill>
                <a:effectLst/>
                <a:uLnTx/>
                <a:uFillTx/>
              </a:rPr>
              <a:t>Precondition </a:t>
            </a:r>
            <a:r>
              <a:rPr kumimoji="0" lang="en-DK" sz="2000" i="0" u="none" strike="noStrike" kern="0" cap="none" spc="0" normalizeH="0" baseline="0" noProof="0" dirty="0">
                <a:ln>
                  <a:noFill/>
                </a:ln>
                <a:solidFill>
                  <a:srgbClr val="ABABFF"/>
                </a:solidFill>
                <a:effectLst/>
                <a:uLnTx/>
                <a:uFillTx/>
              </a:rPr>
              <a:t>(before call)</a:t>
            </a:r>
            <a:r>
              <a:rPr kumimoji="0" lang="en-DK" sz="2000" b="1" i="0" u="none" strike="noStrike" kern="0" cap="none" spc="0" normalizeH="0" baseline="0" noProof="0" dirty="0">
                <a:ln>
                  <a:noFill/>
                </a:ln>
                <a:solidFill>
                  <a:srgbClr val="ABABFF"/>
                </a:solidFill>
                <a:effectLst/>
                <a:uLnTx/>
                <a:uFillTx/>
              </a:rPr>
              <a:t>:</a:t>
            </a:r>
          </a:p>
          <a:p>
            <a:pPr marL="0" marR="0" lvl="0" indent="0" defTabSz="914400" eaLnBrk="1" fontAlgn="base" latinLnBrk="0" hangingPunct="1">
              <a:lnSpc>
                <a:spcPct val="100000"/>
              </a:lnSpc>
              <a:spcBef>
                <a:spcPct val="0"/>
              </a:spcBef>
              <a:spcAft>
                <a:spcPct val="0"/>
              </a:spcAft>
              <a:buClrTx/>
              <a:buSzTx/>
              <a:buFontTx/>
              <a:buNone/>
              <a:tabLst/>
              <a:defRPr/>
            </a:pPr>
            <a:r>
              <a:rPr kumimoji="0" lang="en-DK" sz="2000" b="0" i="0" u="none" strike="noStrike" kern="0" cap="none" spc="0" normalizeH="0" baseline="0" noProof="0" dirty="0">
                <a:ln>
                  <a:noFill/>
                </a:ln>
                <a:solidFill>
                  <a:srgbClr val="000000"/>
                </a:solidFill>
                <a:effectLst/>
                <a:uLnTx/>
                <a:uFillTx/>
              </a:rPr>
              <a:t>all 32-bit integers but the smallest one are ok</a:t>
            </a:r>
          </a:p>
        </p:txBody>
      </p:sp>
      <p:sp>
        <p:nvSpPr>
          <p:cNvPr id="7" name="Rectangle 6">
            <a:extLst>
              <a:ext uri="{FF2B5EF4-FFF2-40B4-BE49-F238E27FC236}">
                <a16:creationId xmlns:a16="http://schemas.microsoft.com/office/drawing/2014/main" id="{FBCB943E-1172-1402-5CA8-C5D6C13C4176}"/>
              </a:ext>
            </a:extLst>
          </p:cNvPr>
          <p:cNvSpPr/>
          <p:nvPr/>
        </p:nvSpPr>
        <p:spPr bwMode="auto">
          <a:xfrm>
            <a:off x="7936978" y="1313631"/>
            <a:ext cx="3528392" cy="1066206"/>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pPr marL="0" marR="0" lvl="0" indent="0" defTabSz="914400" eaLnBrk="1" fontAlgn="base" latinLnBrk="0" hangingPunct="1">
              <a:lnSpc>
                <a:spcPct val="100000"/>
              </a:lnSpc>
              <a:spcBef>
                <a:spcPct val="0"/>
              </a:spcBef>
              <a:spcAft>
                <a:spcPct val="0"/>
              </a:spcAft>
              <a:buClrTx/>
              <a:buSzTx/>
              <a:buFontTx/>
              <a:buNone/>
              <a:tabLst/>
              <a:defRPr/>
            </a:pPr>
            <a:r>
              <a:rPr kumimoji="0" lang="en-DK" sz="2000" b="1" i="0" u="none" strike="noStrike" kern="0" cap="none" spc="0" normalizeH="0" baseline="0" noProof="0" dirty="0">
                <a:ln>
                  <a:noFill/>
                </a:ln>
                <a:solidFill>
                  <a:srgbClr val="FF8534"/>
                </a:solidFill>
                <a:effectLst/>
                <a:uLnTx/>
                <a:uFillTx/>
              </a:rPr>
              <a:t>Postcondition</a:t>
            </a:r>
            <a:r>
              <a:rPr kumimoji="0" lang="en-DK" sz="2000" i="0" u="none" strike="noStrike" kern="0" cap="none" spc="0" normalizeH="0" baseline="0" noProof="0" dirty="0">
                <a:ln>
                  <a:noFill/>
                </a:ln>
                <a:solidFill>
                  <a:srgbClr val="FF8534"/>
                </a:solidFill>
                <a:effectLst/>
                <a:uLnTx/>
                <a:uFillTx/>
              </a:rPr>
              <a:t> (after call)</a:t>
            </a:r>
            <a:r>
              <a:rPr kumimoji="0" lang="en-DK" sz="2000" b="1" i="0" u="none" strike="noStrike" kern="0" cap="none" spc="0" normalizeH="0" baseline="0" noProof="0" dirty="0">
                <a:ln>
                  <a:noFill/>
                </a:ln>
                <a:solidFill>
                  <a:srgbClr val="FF8534"/>
                </a:solidFill>
                <a:effectLst/>
                <a:uLnTx/>
                <a:uFillTx/>
              </a:rPr>
              <a:t>:</a:t>
            </a:r>
          </a:p>
          <a:p>
            <a:pPr marL="0" marR="0" lvl="0" indent="0" defTabSz="914400" eaLnBrk="1" fontAlgn="base" latinLnBrk="0" hangingPunct="1">
              <a:lnSpc>
                <a:spcPct val="100000"/>
              </a:lnSpc>
              <a:spcBef>
                <a:spcPct val="0"/>
              </a:spcBef>
              <a:spcAft>
                <a:spcPct val="0"/>
              </a:spcAft>
              <a:buClrTx/>
              <a:buSzTx/>
              <a:buFontTx/>
              <a:buNone/>
              <a:tabLst/>
              <a:defRPr/>
            </a:pPr>
            <a:r>
              <a:rPr kumimoji="0" lang="en-DK" sz="2000" b="0" i="0" u="none" strike="noStrike" kern="0" cap="none" spc="0" normalizeH="0" baseline="0" noProof="0" dirty="0">
                <a:ln>
                  <a:noFill/>
                </a:ln>
                <a:solidFill>
                  <a:srgbClr val="000000"/>
                </a:solidFill>
                <a:effectLst/>
                <a:uLnTx/>
                <a:uFillTx/>
              </a:rPr>
              <a:t>the function’s result will be the absolute value of </a:t>
            </a:r>
            <a:r>
              <a:rPr kumimoji="0" lang="en-GB" sz="2000" b="0" i="0" u="none" strike="noStrike" kern="0" cap="none" spc="0" normalizeH="0" baseline="0" noProof="0" dirty="0">
                <a:ln>
                  <a:noFill/>
                </a:ln>
                <a:solidFill>
                  <a:srgbClr val="000000"/>
                </a:solidFill>
                <a:effectLst/>
                <a:uLnTx/>
                <a:uFillTx/>
                <a:cs typeface="Consolas" panose="020B0609020204030204" pitchFamily="49" charset="0"/>
              </a:rPr>
              <a:t>x</a:t>
            </a:r>
            <a:endParaRPr kumimoji="0" lang="en-DK" sz="2000" b="0" i="0" u="none" strike="noStrike" kern="0" cap="none" spc="0" normalizeH="0" baseline="0" noProof="0" dirty="0">
              <a:ln>
                <a:noFill/>
              </a:ln>
              <a:solidFill>
                <a:srgbClr val="000000"/>
              </a:solidFill>
              <a:effectLst/>
              <a:uLnTx/>
              <a:uFillTx/>
            </a:endParaRPr>
          </a:p>
        </p:txBody>
      </p:sp>
      <p:sp>
        <p:nvSpPr>
          <p:cNvPr id="8" name="Content Placeholder 4">
            <a:extLst>
              <a:ext uri="{FF2B5EF4-FFF2-40B4-BE49-F238E27FC236}">
                <a16:creationId xmlns:a16="http://schemas.microsoft.com/office/drawing/2014/main" id="{B335F5A6-CEC9-B70C-BBDC-FA8EB676D360}"/>
              </a:ext>
            </a:extLst>
          </p:cNvPr>
          <p:cNvSpPr txBox="1">
            <a:spLocks/>
          </p:cNvSpPr>
          <p:nvPr/>
        </p:nvSpPr>
        <p:spPr>
          <a:xfrm>
            <a:off x="1410048" y="4478164"/>
            <a:ext cx="9524304" cy="1610328"/>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endParaRPr lang="en-DK" dirty="0">
              <a:solidFill>
                <a:schemeClr val="bg1"/>
              </a:solidFill>
            </a:endParaRPr>
          </a:p>
        </p:txBody>
      </p:sp>
      <p:sp>
        <p:nvSpPr>
          <p:cNvPr id="11" name="Rectangle 10">
            <a:extLst>
              <a:ext uri="{FF2B5EF4-FFF2-40B4-BE49-F238E27FC236}">
                <a16:creationId xmlns:a16="http://schemas.microsoft.com/office/drawing/2014/main" id="{F17338C9-418C-8AB9-5299-89DCFF229694}"/>
              </a:ext>
            </a:extLst>
          </p:cNvPr>
          <p:cNvSpPr/>
          <p:nvPr/>
        </p:nvSpPr>
        <p:spPr bwMode="auto">
          <a:xfrm>
            <a:off x="1190527" y="4800983"/>
            <a:ext cx="9810946" cy="1338267"/>
          </a:xfrm>
          <a:prstGeom prst="rect">
            <a:avLst/>
          </a:prstGeom>
          <a:solidFill>
            <a:srgbClr val="FBE9ED"/>
          </a:solidFill>
          <a:ln w="38100" cap="flat" cmpd="sng" algn="ctr">
            <a:solidFill>
              <a:schemeClr val="bg2">
                <a:lumMod val="60000"/>
                <a:lumOff val="40000"/>
              </a:schemeClr>
            </a:solidFill>
            <a:prstDash val="solid"/>
            <a:round/>
            <a:headEnd type="none" w="med" len="med"/>
            <a:tailEnd type="triangle" w="med" len="med"/>
          </a:ln>
          <a:effectLst>
            <a:outerShdw blurRad="149987" dist="250190" dir="2400000" sx="96000" sy="96000" algn="ctr">
              <a:srgbClr val="000000">
                <a:alpha val="28000"/>
              </a:srgbClr>
            </a:outerShdw>
          </a:effectLst>
          <a:scene3d>
            <a:camera prst="orthographicFront">
              <a:rot lat="0" lon="0" rev="0"/>
            </a:camera>
            <a:lightRig rig="contrasting" dir="t">
              <a:rot lat="0" lon="0" rev="1500000"/>
            </a:lightRig>
          </a:scene3d>
          <a:sp3d prstMaterial="metal"/>
        </p:spPr>
        <p:txBody>
          <a:bodyPr vert="horz" wrap="square" lIns="91440" tIns="45720" rIns="91440" bIns="45720" numCol="1" rtlCol="0" anchor="ctr" anchorCtr="0" compatLnSpc="1">
            <a:prstTxWarp prst="textNoShape">
              <a:avLst/>
            </a:prstTxWarp>
          </a:bodyPr>
          <a:lstStyle/>
          <a:p>
            <a:r>
              <a:rPr lang="de-DE" sz="2400" dirty="0" err="1">
                <a:solidFill>
                  <a:schemeClr val="bg1"/>
                </a:solidFill>
              </a:rPr>
              <a:t>Whenever</a:t>
            </a:r>
            <a:r>
              <a:rPr lang="de-DE" sz="2400" dirty="0">
                <a:solidFill>
                  <a:schemeClr val="bg1"/>
                </a:solidFill>
              </a:rPr>
              <a:t> </a:t>
            </a:r>
            <a:r>
              <a:rPr lang="de-DE" sz="2400" dirty="0" err="1">
                <a:solidFill>
                  <a:schemeClr val="bg1"/>
                </a:solidFill>
              </a:rPr>
              <a:t>we</a:t>
            </a:r>
            <a:r>
              <a:rPr lang="de-DE" sz="2400" dirty="0">
                <a:solidFill>
                  <a:schemeClr val="bg1"/>
                </a:solidFill>
              </a:rPr>
              <a:t> </a:t>
            </a:r>
            <a:r>
              <a:rPr lang="de-DE" sz="2400" dirty="0" err="1">
                <a:solidFill>
                  <a:schemeClr val="bg1"/>
                </a:solidFill>
              </a:rPr>
              <a:t>execute</a:t>
            </a:r>
            <a:r>
              <a:rPr lang="de-DE" sz="2400" dirty="0">
                <a:solidFill>
                  <a:schemeClr val="bg1"/>
                </a:solidFill>
              </a:rPr>
              <a:t> a </a:t>
            </a:r>
            <a:r>
              <a:rPr lang="de-DE" sz="2400" dirty="0" err="1">
                <a:solidFill>
                  <a:schemeClr val="bg1"/>
                </a:solidFill>
              </a:rPr>
              <a:t>function</a:t>
            </a:r>
            <a:r>
              <a:rPr lang="de-DE" sz="2400" dirty="0">
                <a:solidFill>
                  <a:schemeClr val="bg1"/>
                </a:solidFill>
              </a:rPr>
              <a:t> </a:t>
            </a:r>
            <a:r>
              <a:rPr lang="de-DE" sz="2400" dirty="0" err="1">
                <a:solidFill>
                  <a:schemeClr val="bg1"/>
                </a:solidFill>
              </a:rPr>
              <a:t>whose</a:t>
            </a:r>
            <a:r>
              <a:rPr lang="de-DE" sz="2400" dirty="0">
                <a:solidFill>
                  <a:schemeClr val="bg1"/>
                </a:solidFill>
              </a:rPr>
              <a:t> </a:t>
            </a:r>
            <a:r>
              <a:rPr lang="de-DE" sz="2400" dirty="0" err="1">
                <a:solidFill>
                  <a:schemeClr val="bg1"/>
                </a:solidFill>
              </a:rPr>
              <a:t>parameters</a:t>
            </a:r>
            <a:r>
              <a:rPr lang="de-DE" sz="2400" dirty="0">
                <a:solidFill>
                  <a:schemeClr val="bg1"/>
                </a:solidFill>
              </a:rPr>
              <a:t> </a:t>
            </a:r>
            <a:r>
              <a:rPr lang="de-DE" sz="2400" dirty="0" err="1">
                <a:solidFill>
                  <a:schemeClr val="bg1"/>
                </a:solidFill>
              </a:rPr>
              <a:t>satisfy</a:t>
            </a:r>
            <a:r>
              <a:rPr lang="de-DE" sz="2400" dirty="0">
                <a:solidFill>
                  <a:schemeClr val="bg1"/>
                </a:solidFill>
              </a:rPr>
              <a:t> </a:t>
            </a:r>
            <a:r>
              <a:rPr lang="de-DE" sz="2400" dirty="0" err="1">
                <a:solidFill>
                  <a:schemeClr val="bg1"/>
                </a:solidFill>
              </a:rPr>
              <a:t>the</a:t>
            </a:r>
            <a:r>
              <a:rPr lang="de-DE" sz="2400" dirty="0">
                <a:solidFill>
                  <a:schemeClr val="bg1"/>
                </a:solidFill>
              </a:rPr>
              <a:t> </a:t>
            </a:r>
            <a:r>
              <a:rPr lang="de-DE" sz="2400" dirty="0" err="1">
                <a:solidFill>
                  <a:schemeClr val="bg2">
                    <a:lumMod val="60000"/>
                    <a:lumOff val="40000"/>
                  </a:schemeClr>
                </a:solidFill>
              </a:rPr>
              <a:t>precondition</a:t>
            </a:r>
            <a:r>
              <a:rPr lang="de-DE" sz="2400" dirty="0">
                <a:solidFill>
                  <a:schemeClr val="bg1"/>
                </a:solidFill>
              </a:rPr>
              <a:t> </a:t>
            </a:r>
            <a:r>
              <a:rPr lang="de-DE" sz="2400" i="1" dirty="0">
                <a:solidFill>
                  <a:schemeClr val="bg1"/>
                </a:solidFill>
              </a:rPr>
              <a:t>and </a:t>
            </a:r>
            <a:r>
              <a:rPr lang="de-DE" sz="2400" i="1" dirty="0" err="1">
                <a:solidFill>
                  <a:schemeClr val="bg1"/>
                </a:solidFill>
              </a:rPr>
              <a:t>execution</a:t>
            </a:r>
            <a:r>
              <a:rPr lang="de-DE" sz="2400" i="1" dirty="0">
                <a:solidFill>
                  <a:schemeClr val="bg1"/>
                </a:solidFill>
              </a:rPr>
              <a:t> </a:t>
            </a:r>
            <a:r>
              <a:rPr lang="de-DE" sz="2400" i="1" dirty="0" err="1">
                <a:solidFill>
                  <a:schemeClr val="bg1"/>
                </a:solidFill>
              </a:rPr>
              <a:t>terminates</a:t>
            </a:r>
            <a:r>
              <a:rPr lang="de-DE" sz="2400" dirty="0">
                <a:solidFill>
                  <a:schemeClr val="bg1"/>
                </a:solidFill>
              </a:rPr>
              <a:t>, </a:t>
            </a:r>
            <a:r>
              <a:rPr lang="de-DE" sz="2400" dirty="0" err="1">
                <a:solidFill>
                  <a:schemeClr val="bg1"/>
                </a:solidFill>
              </a:rPr>
              <a:t>then</a:t>
            </a:r>
            <a:r>
              <a:rPr lang="de-DE" sz="2400" dirty="0">
                <a:solidFill>
                  <a:schemeClr val="bg1"/>
                </a:solidFill>
              </a:rPr>
              <a:t> </a:t>
            </a:r>
            <a:r>
              <a:rPr lang="de-DE" sz="2400" i="1" dirty="0" err="1">
                <a:solidFill>
                  <a:schemeClr val="bg1"/>
                </a:solidFill>
              </a:rPr>
              <a:t>no</a:t>
            </a:r>
            <a:r>
              <a:rPr lang="de-DE" sz="2400" i="1" dirty="0">
                <a:solidFill>
                  <a:schemeClr val="bg1"/>
                </a:solidFill>
              </a:rPr>
              <a:t> </a:t>
            </a:r>
            <a:r>
              <a:rPr lang="de-DE" sz="2400" i="1" dirty="0" err="1">
                <a:solidFill>
                  <a:schemeClr val="bg1"/>
                </a:solidFill>
              </a:rPr>
              <a:t>run</a:t>
            </a:r>
            <a:r>
              <a:rPr lang="de-DE" sz="2400" i="1" dirty="0">
                <a:solidFill>
                  <a:schemeClr val="bg1"/>
                </a:solidFill>
              </a:rPr>
              <a:t>-time </a:t>
            </a:r>
            <a:r>
              <a:rPr lang="de-DE" sz="2400" i="1" dirty="0" err="1">
                <a:solidFill>
                  <a:schemeClr val="bg1"/>
                </a:solidFill>
              </a:rPr>
              <a:t>error</a:t>
            </a:r>
            <a:r>
              <a:rPr lang="de-DE" sz="2400" i="1" dirty="0">
                <a:solidFill>
                  <a:schemeClr val="bg1"/>
                </a:solidFill>
              </a:rPr>
              <a:t> </a:t>
            </a:r>
            <a:r>
              <a:rPr lang="de-DE" sz="2400" i="1" dirty="0" err="1">
                <a:solidFill>
                  <a:schemeClr val="bg1"/>
                </a:solidFill>
              </a:rPr>
              <a:t>occurs</a:t>
            </a:r>
            <a:r>
              <a:rPr lang="de-DE" sz="2400" i="1" dirty="0">
                <a:solidFill>
                  <a:schemeClr val="bg1"/>
                </a:solidFill>
              </a:rPr>
              <a:t> </a:t>
            </a:r>
            <a:r>
              <a:rPr lang="de-DE" sz="2400" dirty="0">
                <a:solidFill>
                  <a:schemeClr val="bg1"/>
                </a:solidFill>
              </a:rPr>
              <a:t>(e.g. an </a:t>
            </a:r>
            <a:r>
              <a:rPr lang="de-DE" sz="2400" dirty="0" err="1">
                <a:solidFill>
                  <a:schemeClr val="bg1"/>
                </a:solidFill>
              </a:rPr>
              <a:t>assertion</a:t>
            </a:r>
            <a:r>
              <a:rPr lang="de-DE" sz="2400" dirty="0">
                <a:solidFill>
                  <a:schemeClr val="bg1"/>
                </a:solidFill>
              </a:rPr>
              <a:t> </a:t>
            </a:r>
            <a:r>
              <a:rPr lang="de-DE" sz="2400" dirty="0" err="1">
                <a:solidFill>
                  <a:schemeClr val="bg1"/>
                </a:solidFill>
              </a:rPr>
              <a:t>failure</a:t>
            </a:r>
            <a:r>
              <a:rPr lang="de-DE" sz="2400" dirty="0">
                <a:solidFill>
                  <a:schemeClr val="bg1"/>
                </a:solidFill>
              </a:rPr>
              <a:t>) </a:t>
            </a:r>
            <a:r>
              <a:rPr lang="de-DE" sz="2400" dirty="0" err="1">
                <a:solidFill>
                  <a:schemeClr val="bg1"/>
                </a:solidFill>
              </a:rPr>
              <a:t>during</a:t>
            </a:r>
            <a:r>
              <a:rPr lang="de-DE" sz="2400" dirty="0">
                <a:solidFill>
                  <a:schemeClr val="bg1"/>
                </a:solidFill>
              </a:rPr>
              <a:t> </a:t>
            </a:r>
            <a:r>
              <a:rPr lang="de-DE" sz="2400" dirty="0" err="1">
                <a:solidFill>
                  <a:schemeClr val="bg1"/>
                </a:solidFill>
              </a:rPr>
              <a:t>execution</a:t>
            </a:r>
            <a:r>
              <a:rPr lang="de-DE" sz="2400" dirty="0">
                <a:solidFill>
                  <a:schemeClr val="bg1"/>
                </a:solidFill>
              </a:rPr>
              <a:t> </a:t>
            </a:r>
            <a:r>
              <a:rPr lang="de-DE" sz="2400" i="1" dirty="0">
                <a:solidFill>
                  <a:schemeClr val="bg1"/>
                </a:solidFill>
              </a:rPr>
              <a:t>and</a:t>
            </a:r>
            <a:r>
              <a:rPr lang="de-DE" sz="2400" dirty="0">
                <a:solidFill>
                  <a:schemeClr val="bg1"/>
                </a:solidFill>
              </a:rPr>
              <a:t> </a:t>
            </a:r>
            <a:r>
              <a:rPr lang="de-DE" sz="2400" dirty="0" err="1">
                <a:solidFill>
                  <a:schemeClr val="bg1"/>
                </a:solidFill>
              </a:rPr>
              <a:t>the</a:t>
            </a:r>
            <a:r>
              <a:rPr lang="de-DE" sz="2400" dirty="0">
                <a:solidFill>
                  <a:schemeClr val="bg1"/>
                </a:solidFill>
              </a:rPr>
              <a:t> </a:t>
            </a:r>
            <a:r>
              <a:rPr lang="de-DE" sz="2400" dirty="0" err="1">
                <a:solidFill>
                  <a:schemeClr val="accent2">
                    <a:lumMod val="75000"/>
                  </a:schemeClr>
                </a:solidFill>
              </a:rPr>
              <a:t>postcondition</a:t>
            </a:r>
            <a:r>
              <a:rPr lang="de-DE" sz="2400" dirty="0">
                <a:solidFill>
                  <a:schemeClr val="bg1"/>
                </a:solidFill>
              </a:rPr>
              <a:t> </a:t>
            </a:r>
            <a:r>
              <a:rPr lang="de-DE" sz="2400" dirty="0" err="1">
                <a:solidFill>
                  <a:schemeClr val="bg1"/>
                </a:solidFill>
              </a:rPr>
              <a:t>holds</a:t>
            </a:r>
            <a:r>
              <a:rPr lang="de-DE" sz="2400" dirty="0">
                <a:solidFill>
                  <a:schemeClr val="bg1"/>
                </a:solidFill>
              </a:rPr>
              <a:t> upon </a:t>
            </a:r>
            <a:r>
              <a:rPr lang="de-DE" sz="2400" dirty="0" err="1">
                <a:solidFill>
                  <a:schemeClr val="bg1"/>
                </a:solidFill>
              </a:rPr>
              <a:t>termination</a:t>
            </a:r>
            <a:r>
              <a:rPr lang="de-DE" sz="2400" dirty="0">
                <a:solidFill>
                  <a:schemeClr val="bg1"/>
                </a:solidFill>
              </a:rPr>
              <a:t>. </a:t>
            </a:r>
            <a:endParaRPr lang="en-DK" sz="2400" dirty="0">
              <a:solidFill>
                <a:schemeClr val="bg1"/>
              </a:solidFill>
            </a:endParaRPr>
          </a:p>
        </p:txBody>
      </p:sp>
    </p:spTree>
    <p:extLst>
      <p:ext uri="{BB962C8B-B14F-4D97-AF65-F5344CB8AC3E}">
        <p14:creationId xmlns:p14="http://schemas.microsoft.com/office/powerpoint/2010/main" val="368442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963C5DDF42AA34ABFF3D23DB7963EA3" ma:contentTypeVersion="4" ma:contentTypeDescription="Create a new document." ma:contentTypeScope="" ma:versionID="bdd1259b553bb77ab5d401a2ceaea728">
  <xsd:schema xmlns:xsd="http://www.w3.org/2001/XMLSchema" xmlns:xs="http://www.w3.org/2001/XMLSchema" xmlns:p="http://schemas.microsoft.com/office/2006/metadata/properties" xmlns:ns2="7900c5cc-87f6-411f-9889-4e55ce197b85" targetNamespace="http://schemas.microsoft.com/office/2006/metadata/properties" ma:root="true" ma:fieldsID="9df827173f2f1bd43370b25fd8612163" ns2:_="">
    <xsd:import namespace="7900c5cc-87f6-411f-9889-4e55ce197b8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00c5cc-87f6-411f-9889-4e55ce197b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DCD41A-B98B-4F9D-9727-07FFBB193A6D}">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A9D771C-EAE8-43F2-A618-62DD8449C3BE}"/>
</file>

<file path=customXml/itemProps3.xml><?xml version="1.0" encoding="utf-8"?>
<ds:datastoreItem xmlns:ds="http://schemas.openxmlformats.org/officeDocument/2006/customXml" ds:itemID="{0D72A613-6B26-4D56-A8A2-591DDEF43F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Circuit</Template>
  <TotalTime>4516</TotalTime>
  <Words>9422</Words>
  <Application>Microsoft Macintosh PowerPoint</Application>
  <PresentationFormat>Widescreen</PresentationFormat>
  <Paragraphs>1617</Paragraphs>
  <Slides>123</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123</vt:i4>
      </vt:variant>
    </vt:vector>
  </HeadingPairs>
  <TitlesOfParts>
    <vt:vector size="131" baseType="lpstr">
      <vt:lpstr>Arial</vt:lpstr>
      <vt:lpstr>Calibri</vt:lpstr>
      <vt:lpstr>Consolas</vt:lpstr>
      <vt:lpstr>Courier New</vt:lpstr>
      <vt:lpstr>NOVA FLAT</vt:lpstr>
      <vt:lpstr>Tw Cen MT</vt:lpstr>
      <vt:lpstr>Wingdings</vt:lpstr>
      <vt:lpstr>Circuit</vt:lpstr>
      <vt:lpstr>PowerPoint Presentation</vt:lpstr>
      <vt:lpstr>Who is the material for?</vt:lpstr>
      <vt:lpstr>Who Made this material?</vt:lpstr>
      <vt:lpstr>What are the main takeaways for this content? </vt:lpstr>
      <vt:lpstr>Introduction</vt:lpstr>
      <vt:lpstr>There is no security without safety</vt:lpstr>
      <vt:lpstr>The RusT Programming Language</vt:lpstr>
      <vt:lpstr>Characteristic Features of Rust</vt:lpstr>
      <vt:lpstr>Our Focus</vt:lpstr>
      <vt:lpstr>Agenda</vt:lpstr>
      <vt:lpstr>1. High-level Overview</vt:lpstr>
      <vt:lpstr>Metaphor: ISSUES WITH Video Conferences</vt:lpstr>
      <vt:lpstr>Metaphor: ISSUES WITH Video Conferences</vt:lpstr>
      <vt:lpstr>Metaphor: ISSUES WITH Video Conferences</vt:lpstr>
      <vt:lpstr>Metaphor: ISSUES WITH Video Conferences</vt:lpstr>
      <vt:lpstr>Metaphor: ISSUES WITH Video Conferences</vt:lpstr>
      <vt:lpstr>How Rust Prevents Memory Safety Issues</vt:lpstr>
      <vt:lpstr>2. Memory Basics</vt:lpstr>
      <vt:lpstr>Terminology</vt:lpstr>
      <vt:lpstr>Identify all values, pointers, and variables</vt:lpstr>
      <vt:lpstr>Memory Layout</vt:lpstr>
      <vt:lpstr>Where are the places of the following values?</vt:lpstr>
      <vt:lpstr>Where are the places of the following values?</vt:lpstr>
      <vt:lpstr>Stack frames</vt:lpstr>
      <vt:lpstr>Heap</vt:lpstr>
      <vt:lpstr>What could possibly go wrong?</vt:lpstr>
      <vt:lpstr>What ELSE could possibly go wrong?</vt:lpstr>
      <vt:lpstr>What ELSE could possibly go wrong? II</vt:lpstr>
      <vt:lpstr>What ELSE could possibly go wrong? III</vt:lpstr>
      <vt:lpstr>Main reasons for memory safety issues in C</vt:lpstr>
      <vt:lpstr>Disposal strategies for Heap Memory</vt:lpstr>
      <vt:lpstr>3. Ownership</vt:lpstr>
      <vt:lpstr>Ownership rules – Part 1</vt:lpstr>
      <vt:lpstr>Example</vt:lpstr>
      <vt:lpstr>Ownership rules – Part 2</vt:lpstr>
      <vt:lpstr>Example</vt:lpstr>
      <vt:lpstr>Example</vt:lpstr>
      <vt:lpstr>Limitations</vt:lpstr>
      <vt:lpstr>Ownership rules – Part 3</vt:lpstr>
      <vt:lpstr>Example</vt:lpstr>
      <vt:lpstr>Mental Models for understanding Ownership</vt:lpstr>
      <vt:lpstr>Capability Flows</vt:lpstr>
      <vt:lpstr>Example</vt:lpstr>
      <vt:lpstr>Rust’s flow-sensitive Analysis for Ownership</vt:lpstr>
      <vt:lpstr>Example</vt:lpstr>
      <vt:lpstr>Are all flows compatible?</vt:lpstr>
      <vt:lpstr>Are all flows compatible? No!</vt:lpstr>
      <vt:lpstr>Are all flows compatible?</vt:lpstr>
      <vt:lpstr>Are all flows compatible? No!</vt:lpstr>
      <vt:lpstr>Are all flows compatible? </vt:lpstr>
      <vt:lpstr>Are all flows compatible? Yes!</vt:lpstr>
      <vt:lpstr>In what lines can we detect incompatible flows?</vt:lpstr>
      <vt:lpstr>In what lines can we detect incompatible flows?</vt:lpstr>
      <vt:lpstr>Moves and Data Structures</vt:lpstr>
      <vt:lpstr>Moving in and out of Vectors </vt:lpstr>
      <vt:lpstr>Exception: Copy Types</vt:lpstr>
      <vt:lpstr>Exception: Reference Counting</vt:lpstr>
      <vt:lpstr>4. References</vt:lpstr>
      <vt:lpstr>What could possibly go wrong?</vt:lpstr>
      <vt:lpstr>Why borrowing?</vt:lpstr>
      <vt:lpstr>references (or borrows)</vt:lpstr>
      <vt:lpstr>Printing a table without destroying it</vt:lpstr>
      <vt:lpstr>What could possibly go Wrong?</vt:lpstr>
      <vt:lpstr>Do these Programs behave the same?</vt:lpstr>
      <vt:lpstr>Which statements are legal?</vt:lpstr>
      <vt:lpstr>Which statements are legal?</vt:lpstr>
      <vt:lpstr>Taking ownership vs. mutable references</vt:lpstr>
      <vt:lpstr>5. The flow model for References</vt:lpstr>
      <vt:lpstr>How Rust validates References</vt:lpstr>
      <vt:lpstr>Example I</vt:lpstr>
      <vt:lpstr>Example II</vt:lpstr>
      <vt:lpstr>Example III</vt:lpstr>
      <vt:lpstr>Example IV</vt:lpstr>
      <vt:lpstr>Example V</vt:lpstr>
      <vt:lpstr>Lifetimes In custom types</vt:lpstr>
      <vt:lpstr>Explicit Lifetime parameters</vt:lpstr>
      <vt:lpstr>Lifetimes of functions</vt:lpstr>
      <vt:lpstr>Example</vt:lpstr>
      <vt:lpstr>Example continued</vt:lpstr>
      <vt:lpstr>Multiple Lifetime Parameters</vt:lpstr>
      <vt:lpstr>Checking lifetime parameters</vt:lpstr>
      <vt:lpstr>Covariant Lifetimes</vt:lpstr>
      <vt:lpstr>Invariant lifetimes </vt:lpstr>
      <vt:lpstr>Contravariant Lifetimes</vt:lpstr>
      <vt:lpstr>Lifetime Puzzle</vt:lpstr>
      <vt:lpstr>Puzzle Solution</vt:lpstr>
      <vt:lpstr>Puzzle Solution II</vt:lpstr>
      <vt:lpstr>Exception: Interior Mutability</vt:lpstr>
      <vt:lpstr>Example: Mutex</vt:lpstr>
      <vt:lpstr>Example: Cell</vt:lpstr>
      <vt:lpstr>Wrap-UP: Rust’s Memory Safety Guarantees</vt:lpstr>
      <vt:lpstr>6. Prusti</vt:lpstr>
      <vt:lpstr>What could possibly Go Wrong?</vt:lpstr>
      <vt:lpstr>Beyond Memory Safety</vt:lpstr>
      <vt:lpstr>The Prusti Verifier</vt:lpstr>
      <vt:lpstr>Absolute Value Revisited</vt:lpstr>
      <vt:lpstr>Assertions</vt:lpstr>
      <vt:lpstr>Contracts</vt:lpstr>
      <vt:lpstr>Meaning of Contracts</vt:lpstr>
      <vt:lpstr>Absolute Value with Contract</vt:lpstr>
      <vt:lpstr>A Client of abs</vt:lpstr>
      <vt:lpstr>Modular Contract Verification</vt:lpstr>
      <vt:lpstr>Example: Swap by reference</vt:lpstr>
      <vt:lpstr>Example: Client of Swap</vt:lpstr>
      <vt:lpstr>Example: Faulty Client of Swap</vt:lpstr>
      <vt:lpstr>Ignoring Overflows</vt:lpstr>
      <vt:lpstr>Pure Functions</vt:lpstr>
      <vt:lpstr>Example</vt:lpstr>
      <vt:lpstr>Example</vt:lpstr>
      <vt:lpstr>Termination</vt:lpstr>
      <vt:lpstr>Trusted Functions</vt:lpstr>
      <vt:lpstr>Example</vt:lpstr>
      <vt:lpstr>Loop Invariants</vt:lpstr>
      <vt:lpstr>Summary: Prusti Specifications </vt:lpstr>
      <vt:lpstr>Exercise</vt:lpstr>
      <vt:lpstr>Solution</vt:lpstr>
      <vt:lpstr>Summary</vt:lpstr>
      <vt:lpstr>What are the main takeaways for this content? </vt:lpstr>
      <vt:lpstr>Further Reading</vt:lpstr>
      <vt:lpstr>Who is behind</vt:lpstr>
      <vt:lpstr>Challenges</vt:lpstr>
      <vt:lpstr>Challenges</vt:lpstr>
      <vt:lpstr>Comments on Challenges</vt:lpstr>
    </vt:vector>
  </TitlesOfParts>
  <Manager/>
  <Company>DTU Compute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GameSS</dc:title>
  <dc:subject>Memory Safety and Code Verification in Rust</dc:subject>
  <dc:creator>Christoph Matheja</dc:creator>
  <cp:keywords>Memory Safety, Verification, Rust, Prusti</cp:keywords>
  <dc:description/>
  <cp:lastModifiedBy>Christoph Matheja</cp:lastModifiedBy>
  <cp:revision>39</cp:revision>
  <dcterms:created xsi:type="dcterms:W3CDTF">2023-08-18T16:21:51Z</dcterms:created>
  <dcterms:modified xsi:type="dcterms:W3CDTF">2024-02-19T17:11:27Z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0x0101005963C5DDF42AA34ABFF3D23DB7963EA3</vt:lpwstr>
  </property>
</Properties>
</file>