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256" r:id="rId3"/>
    <p:sldId id="261" r:id="rId4"/>
    <p:sldId id="284" r:id="rId5"/>
    <p:sldId id="280" r:id="rId6"/>
    <p:sldId id="279" r:id="rId7"/>
    <p:sldId id="282" r:id="rId8"/>
    <p:sldId id="283" r:id="rId9"/>
    <p:sldId id="287" r:id="rId10"/>
    <p:sldId id="281" r:id="rId11"/>
    <p:sldId id="286" r:id="rId12"/>
    <p:sldId id="285" r:id="rId13"/>
    <p:sldId id="277" r:id="rId1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4660"/>
  </p:normalViewPr>
  <p:slideViewPr>
    <p:cSldViewPr snapToGrid="0">
      <p:cViewPr varScale="1">
        <p:scale>
          <a:sx n="71" d="100"/>
          <a:sy n="71" d="100"/>
        </p:scale>
        <p:origin x="3518" y="58"/>
      </p:cViewPr>
      <p:guideLst/>
    </p:cSldViewPr>
  </p:slideViewPr>
  <p:notesTextViewPr>
    <p:cViewPr>
      <p:scale>
        <a:sx n="1" d="1"/>
        <a:sy n="1" d="1"/>
      </p:scale>
      <p:origin x="0" y="0"/>
    </p:cViewPr>
  </p:notesTextViewPr>
  <p:sorterViewPr>
    <p:cViewPr>
      <p:scale>
        <a:sx n="120" d="100"/>
        <a:sy n="120" d="100"/>
      </p:scale>
      <p:origin x="0" y="-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6777F-2484-4EB3-A959-16448976DD3B}" type="datetimeFigureOut">
              <a:rPr lang="nb-NO" smtClean="0"/>
              <a:t>07.02.2024</a:t>
            </a:fld>
            <a:endParaRPr lang="nb-NO"/>
          </a:p>
        </p:txBody>
      </p:sp>
      <p:sp>
        <p:nvSpPr>
          <p:cNvPr id="4" name="Plassholder for lysbilde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4B4E7-AA95-4709-BE50-D6A6E4C78908}" type="slidenum">
              <a:rPr lang="nb-NO" smtClean="0"/>
              <a:t>‹#›</a:t>
            </a:fld>
            <a:endParaRPr lang="nb-NO"/>
          </a:p>
        </p:txBody>
      </p:sp>
    </p:spTree>
    <p:extLst>
      <p:ext uri="{BB962C8B-B14F-4D97-AF65-F5344CB8AC3E}">
        <p14:creationId xmlns:p14="http://schemas.microsoft.com/office/powerpoint/2010/main" val="2924339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nb-NO"/>
              <a:t>Klikk for å redigere tittelstil</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3323999B-9C6D-42D7-819F-D502C8008264}" type="datetime1">
              <a:rPr lang="nb-NO" smtClean="0"/>
              <a:t>07.02.2024</a:t>
            </a:fld>
            <a:endParaRPr lang="nb-NO"/>
          </a:p>
        </p:txBody>
      </p:sp>
      <p:sp>
        <p:nvSpPr>
          <p:cNvPr id="5" name="Footer Placeholder 4"/>
          <p:cNvSpPr>
            <a:spLocks noGrp="1"/>
          </p:cNvSpPr>
          <p:nvPr>
            <p:ph type="ftr" sz="quarter" idx="11"/>
          </p:nvPr>
        </p:nvSpPr>
        <p:spPr/>
        <p:txBody>
          <a:bodyPr/>
          <a:lstStyle/>
          <a:p>
            <a:r>
              <a:rPr lang="nb-NO"/>
              <a:t>Årsrapport Hasle-Løren Fotball 2021</a:t>
            </a:r>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2590286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D2465B90-5DA7-4385-877B-5210274FF61D}" type="datetime1">
              <a:rPr lang="nb-NO" smtClean="0"/>
              <a:t>07.02.2024</a:t>
            </a:fld>
            <a:endParaRPr lang="nb-NO"/>
          </a:p>
        </p:txBody>
      </p:sp>
      <p:sp>
        <p:nvSpPr>
          <p:cNvPr id="5" name="Footer Placeholder 4"/>
          <p:cNvSpPr>
            <a:spLocks noGrp="1"/>
          </p:cNvSpPr>
          <p:nvPr>
            <p:ph type="ftr" sz="quarter" idx="11"/>
          </p:nvPr>
        </p:nvSpPr>
        <p:spPr/>
        <p:txBody>
          <a:bodyPr/>
          <a:lstStyle/>
          <a:p>
            <a:r>
              <a:rPr lang="nb-NO"/>
              <a:t>Årsrapport Hasle-Løren Fotball 2021</a:t>
            </a:r>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86158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EEC198B-7F88-41AD-8932-192518FC00EE}" type="datetime1">
              <a:rPr lang="nb-NO" smtClean="0"/>
              <a:t>07.02.2024</a:t>
            </a:fld>
            <a:endParaRPr lang="nb-NO"/>
          </a:p>
        </p:txBody>
      </p:sp>
      <p:sp>
        <p:nvSpPr>
          <p:cNvPr id="5" name="Footer Placeholder 4"/>
          <p:cNvSpPr>
            <a:spLocks noGrp="1"/>
          </p:cNvSpPr>
          <p:nvPr>
            <p:ph type="ftr" sz="quarter" idx="11"/>
          </p:nvPr>
        </p:nvSpPr>
        <p:spPr/>
        <p:txBody>
          <a:bodyPr/>
          <a:lstStyle/>
          <a:p>
            <a:r>
              <a:rPr lang="nb-NO"/>
              <a:t>Årsrapport Hasle-Løren Fotball 2021</a:t>
            </a:r>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698686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nb-NO"/>
              <a:t>Klikk for å redigere tittelstil</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3B674EFC-E1C6-41D1-8CD6-014AB76AEB76}" type="datetimeFigureOut">
              <a:rPr lang="nb-NO" smtClean="0"/>
              <a:t>07.02.2024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525876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B674EFC-E1C6-41D1-8CD6-014AB76AEB76}" type="datetimeFigureOut">
              <a:rPr lang="nb-NO" smtClean="0"/>
              <a:t>07.02.2024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4017508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nb-NO"/>
              <a:t>Klikk for å redigere tittelstil</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3B674EFC-E1C6-41D1-8CD6-014AB76AEB76}" type="datetimeFigureOut">
              <a:rPr lang="nb-NO" smtClean="0"/>
              <a:t>07.02.2024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1170337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3B674EFC-E1C6-41D1-8CD6-014AB76AEB76}" type="datetimeFigureOut">
              <a:rPr lang="nb-NO" smtClean="0"/>
              <a:t>07.02.2024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2598645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nb-NO"/>
              <a:t>Klikk for å redigere tittelstil</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4" name="Content Placeholder 3"/>
          <p:cNvSpPr>
            <a:spLocks noGrp="1"/>
          </p:cNvSpPr>
          <p:nvPr>
            <p:ph sz="half" idx="2"/>
          </p:nvPr>
        </p:nvSpPr>
        <p:spPr>
          <a:xfrm>
            <a:off x="472381" y="4453467"/>
            <a:ext cx="2901255" cy="655037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6" name="Content Placeholder 5"/>
          <p:cNvSpPr>
            <a:spLocks noGrp="1"/>
          </p:cNvSpPr>
          <p:nvPr>
            <p:ph sz="quarter" idx="4"/>
          </p:nvPr>
        </p:nvSpPr>
        <p:spPr>
          <a:xfrm>
            <a:off x="3471863" y="4453467"/>
            <a:ext cx="2915543" cy="655037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3B674EFC-E1C6-41D1-8CD6-014AB76AEB76}" type="datetimeFigureOut">
              <a:rPr lang="nb-NO" smtClean="0"/>
              <a:t>07.02.2024</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739693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3B674EFC-E1C6-41D1-8CD6-014AB76AEB76}" type="datetimeFigureOut">
              <a:rPr lang="nb-NO" smtClean="0"/>
              <a:t>07.02.2024</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527783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74EFC-E1C6-41D1-8CD6-014AB76AEB76}" type="datetimeFigureOut">
              <a:rPr lang="nb-NO" smtClean="0"/>
              <a:t>07.02.2024</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172552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nb-NO"/>
              <a:t>Klikk for å redigere tittelstil</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B674EFC-E1C6-41D1-8CD6-014AB76AEB76}" type="datetimeFigureOut">
              <a:rPr lang="nb-NO" smtClean="0"/>
              <a:t>07.02.2024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168538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CDFE4E5-41F1-415C-9059-D1090FB171FE}" type="datetime1">
              <a:rPr lang="nb-NO" smtClean="0"/>
              <a:t>07.02.2024</a:t>
            </a:fld>
            <a:endParaRPr lang="nb-NO"/>
          </a:p>
        </p:txBody>
      </p:sp>
      <p:sp>
        <p:nvSpPr>
          <p:cNvPr id="5" name="Footer Placeholder 4"/>
          <p:cNvSpPr>
            <a:spLocks noGrp="1"/>
          </p:cNvSpPr>
          <p:nvPr>
            <p:ph type="ftr" sz="quarter" idx="11"/>
          </p:nvPr>
        </p:nvSpPr>
        <p:spPr/>
        <p:txBody>
          <a:bodyPr/>
          <a:lstStyle/>
          <a:p>
            <a:r>
              <a:rPr lang="nb-NO"/>
              <a:t>Årsrapport Hasle-Løren Fotball 2021</a:t>
            </a:r>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6528090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nb-NO"/>
              <a:t>Klikk for å redigere tittelstil</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b-NO"/>
              <a:t>Klikk på ikonet for å legge til et bilde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B674EFC-E1C6-41D1-8CD6-014AB76AEB76}" type="datetimeFigureOut">
              <a:rPr lang="nb-NO" smtClean="0"/>
              <a:t>07.02.2024</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28026512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B674EFC-E1C6-41D1-8CD6-014AB76AEB76}" type="datetimeFigureOut">
              <a:rPr lang="nb-NO" smtClean="0"/>
              <a:t>07.02.2024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8476103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3B674EFC-E1C6-41D1-8CD6-014AB76AEB76}" type="datetimeFigureOut">
              <a:rPr lang="nb-NO" smtClean="0"/>
              <a:t>07.02.2024</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1411166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nb-NO"/>
              <a:t>Klikk for å redigere tittelstil</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84EA58F5-468D-4B9A-8FD7-37ED49C40FE7}" type="datetime1">
              <a:rPr lang="nb-NO" smtClean="0"/>
              <a:t>07.02.2024</a:t>
            </a:fld>
            <a:endParaRPr lang="nb-NO"/>
          </a:p>
        </p:txBody>
      </p:sp>
      <p:sp>
        <p:nvSpPr>
          <p:cNvPr id="5" name="Footer Placeholder 4"/>
          <p:cNvSpPr>
            <a:spLocks noGrp="1"/>
          </p:cNvSpPr>
          <p:nvPr>
            <p:ph type="ftr" sz="quarter" idx="11"/>
          </p:nvPr>
        </p:nvSpPr>
        <p:spPr/>
        <p:txBody>
          <a:bodyPr/>
          <a:lstStyle/>
          <a:p>
            <a:r>
              <a:rPr lang="nb-NO"/>
              <a:t>Årsrapport Hasle-Løren Fotball 2021</a:t>
            </a:r>
          </a:p>
        </p:txBody>
      </p:sp>
      <p:sp>
        <p:nvSpPr>
          <p:cNvPr id="6" name="Slide Number Placeholder 5"/>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2883337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77E70502-6334-4A5D-B8AA-C3440B92109C}" type="datetime1">
              <a:rPr lang="nb-NO" smtClean="0"/>
              <a:t>07.02.2024</a:t>
            </a:fld>
            <a:endParaRPr lang="nb-NO"/>
          </a:p>
        </p:txBody>
      </p:sp>
      <p:sp>
        <p:nvSpPr>
          <p:cNvPr id="6" name="Footer Placeholder 5"/>
          <p:cNvSpPr>
            <a:spLocks noGrp="1"/>
          </p:cNvSpPr>
          <p:nvPr>
            <p:ph type="ftr" sz="quarter" idx="11"/>
          </p:nvPr>
        </p:nvSpPr>
        <p:spPr/>
        <p:txBody>
          <a:bodyPr/>
          <a:lstStyle/>
          <a:p>
            <a:r>
              <a:rPr lang="nb-NO"/>
              <a:t>Årsrapport Hasle-Løren Fotball 2021</a:t>
            </a:r>
          </a:p>
        </p:txBody>
      </p:sp>
      <p:sp>
        <p:nvSpPr>
          <p:cNvPr id="7" name="Slide Number Placeholder 6"/>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2182770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nb-NO"/>
              <a:t>Klikk for å redigere tittelstil</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4" name="Content Placeholder 3"/>
          <p:cNvSpPr>
            <a:spLocks noGrp="1"/>
          </p:cNvSpPr>
          <p:nvPr>
            <p:ph sz="half" idx="2"/>
          </p:nvPr>
        </p:nvSpPr>
        <p:spPr>
          <a:xfrm>
            <a:off x="472381" y="4453467"/>
            <a:ext cx="2901255" cy="655037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6" name="Content Placeholder 5"/>
          <p:cNvSpPr>
            <a:spLocks noGrp="1"/>
          </p:cNvSpPr>
          <p:nvPr>
            <p:ph sz="quarter" idx="4"/>
          </p:nvPr>
        </p:nvSpPr>
        <p:spPr>
          <a:xfrm>
            <a:off x="3471863" y="4453467"/>
            <a:ext cx="2915543" cy="655037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CBA2680F-CF03-442B-AA87-D1FB051C0656}" type="datetime1">
              <a:rPr lang="nb-NO" smtClean="0"/>
              <a:t>07.02.2024</a:t>
            </a:fld>
            <a:endParaRPr lang="nb-NO"/>
          </a:p>
        </p:txBody>
      </p:sp>
      <p:sp>
        <p:nvSpPr>
          <p:cNvPr id="8" name="Footer Placeholder 7"/>
          <p:cNvSpPr>
            <a:spLocks noGrp="1"/>
          </p:cNvSpPr>
          <p:nvPr>
            <p:ph type="ftr" sz="quarter" idx="11"/>
          </p:nvPr>
        </p:nvSpPr>
        <p:spPr/>
        <p:txBody>
          <a:bodyPr/>
          <a:lstStyle/>
          <a:p>
            <a:r>
              <a:rPr lang="nb-NO"/>
              <a:t>Årsrapport Hasle-Løren Fotball 2021</a:t>
            </a:r>
          </a:p>
        </p:txBody>
      </p:sp>
      <p:sp>
        <p:nvSpPr>
          <p:cNvPr id="9" name="Slide Number Placeholder 8"/>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40782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339D0D6-80C3-459E-A667-1E9A658FD045}" type="datetime1">
              <a:rPr lang="nb-NO" smtClean="0"/>
              <a:t>07.02.2024</a:t>
            </a:fld>
            <a:endParaRPr lang="nb-NO"/>
          </a:p>
        </p:txBody>
      </p:sp>
      <p:sp>
        <p:nvSpPr>
          <p:cNvPr id="4" name="Footer Placeholder 3"/>
          <p:cNvSpPr>
            <a:spLocks noGrp="1"/>
          </p:cNvSpPr>
          <p:nvPr>
            <p:ph type="ftr" sz="quarter" idx="11"/>
          </p:nvPr>
        </p:nvSpPr>
        <p:spPr/>
        <p:txBody>
          <a:bodyPr/>
          <a:lstStyle/>
          <a:p>
            <a:r>
              <a:rPr lang="nb-NO"/>
              <a:t>Årsrapport Hasle-Løren Fotball 2021</a:t>
            </a:r>
          </a:p>
        </p:txBody>
      </p:sp>
      <p:sp>
        <p:nvSpPr>
          <p:cNvPr id="5" name="Slide Number Placeholder 4"/>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39332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C1CE0-2BC7-4810-AB71-ECE0FEB93EAD}" type="datetime1">
              <a:rPr lang="nb-NO" smtClean="0"/>
              <a:t>07.02.2024</a:t>
            </a:fld>
            <a:endParaRPr lang="nb-NO"/>
          </a:p>
        </p:txBody>
      </p:sp>
      <p:sp>
        <p:nvSpPr>
          <p:cNvPr id="3" name="Footer Placeholder 2"/>
          <p:cNvSpPr>
            <a:spLocks noGrp="1"/>
          </p:cNvSpPr>
          <p:nvPr>
            <p:ph type="ftr" sz="quarter" idx="11"/>
          </p:nvPr>
        </p:nvSpPr>
        <p:spPr/>
        <p:txBody>
          <a:bodyPr/>
          <a:lstStyle/>
          <a:p>
            <a:r>
              <a:rPr lang="nb-NO"/>
              <a:t>Årsrapport Hasle-Løren Fotball 2021</a:t>
            </a:r>
          </a:p>
        </p:txBody>
      </p:sp>
      <p:sp>
        <p:nvSpPr>
          <p:cNvPr id="4" name="Slide Number Placeholder 3"/>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88310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nb-NO"/>
              <a:t>Klikk for å redigere tittelstil</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6592E1AA-22F4-4C33-84F0-6C037BB05371}" type="datetime1">
              <a:rPr lang="nb-NO" smtClean="0"/>
              <a:t>07.02.2024</a:t>
            </a:fld>
            <a:endParaRPr lang="nb-NO"/>
          </a:p>
        </p:txBody>
      </p:sp>
      <p:sp>
        <p:nvSpPr>
          <p:cNvPr id="6" name="Footer Placeholder 5"/>
          <p:cNvSpPr>
            <a:spLocks noGrp="1"/>
          </p:cNvSpPr>
          <p:nvPr>
            <p:ph type="ftr" sz="quarter" idx="11"/>
          </p:nvPr>
        </p:nvSpPr>
        <p:spPr/>
        <p:txBody>
          <a:bodyPr/>
          <a:lstStyle/>
          <a:p>
            <a:r>
              <a:rPr lang="nb-NO"/>
              <a:t>Årsrapport Hasle-Løren Fotball 2021</a:t>
            </a:r>
          </a:p>
        </p:txBody>
      </p:sp>
      <p:sp>
        <p:nvSpPr>
          <p:cNvPr id="7" name="Slide Number Placeholder 6"/>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3209351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nb-NO"/>
              <a:t>Klikk for å redigere tittelstil</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b-NO"/>
              <a:t>Klikk på ikonet for å legge til et bilde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160EC14-B1BB-4EBE-8117-3D985E6B3A29}" type="datetime1">
              <a:rPr lang="nb-NO" smtClean="0"/>
              <a:t>07.02.2024</a:t>
            </a:fld>
            <a:endParaRPr lang="nb-NO"/>
          </a:p>
        </p:txBody>
      </p:sp>
      <p:sp>
        <p:nvSpPr>
          <p:cNvPr id="6" name="Footer Placeholder 5"/>
          <p:cNvSpPr>
            <a:spLocks noGrp="1"/>
          </p:cNvSpPr>
          <p:nvPr>
            <p:ph type="ftr" sz="quarter" idx="11"/>
          </p:nvPr>
        </p:nvSpPr>
        <p:spPr/>
        <p:txBody>
          <a:bodyPr/>
          <a:lstStyle/>
          <a:p>
            <a:r>
              <a:rPr lang="nb-NO"/>
              <a:t>Årsrapport Hasle-Løren Fotball 2021</a:t>
            </a:r>
          </a:p>
        </p:txBody>
      </p:sp>
      <p:sp>
        <p:nvSpPr>
          <p:cNvPr id="7" name="Slide Number Placeholder 6"/>
          <p:cNvSpPr>
            <a:spLocks noGrp="1"/>
          </p:cNvSpPr>
          <p:nvPr>
            <p:ph type="sldNum" sz="quarter" idx="12"/>
          </p:nvPr>
        </p:nvSpPr>
        <p:spPr/>
        <p:txBody>
          <a:bodyPr/>
          <a:lstStyle/>
          <a:p>
            <a:fld id="{3EEA20C8-80CF-44D9-A27C-E432505A7371}" type="slidenum">
              <a:rPr lang="nb-NO" smtClean="0"/>
              <a:t>‹#›</a:t>
            </a:fld>
            <a:endParaRPr lang="nb-NO"/>
          </a:p>
        </p:txBody>
      </p:sp>
    </p:spTree>
    <p:extLst>
      <p:ext uri="{BB962C8B-B14F-4D97-AF65-F5344CB8AC3E}">
        <p14:creationId xmlns:p14="http://schemas.microsoft.com/office/powerpoint/2010/main" val="126926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4BCF12B4-5F46-4F5E-B66F-CD6DD0D74F66}" type="datetime1">
              <a:rPr lang="nb-NO" smtClean="0"/>
              <a:t>07.02.2024</a:t>
            </a:fld>
            <a:endParaRPr lang="nb-NO"/>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nb-NO"/>
              <a:t>Årsrapport Hasle-Løren Fotball 2021</a:t>
            </a: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EEA20C8-80CF-44D9-A27C-E432505A7371}" type="slidenum">
              <a:rPr lang="nb-NO" smtClean="0"/>
              <a:t>‹#›</a:t>
            </a:fld>
            <a:endParaRPr lang="nb-NO"/>
          </a:p>
        </p:txBody>
      </p:sp>
    </p:spTree>
    <p:extLst>
      <p:ext uri="{BB962C8B-B14F-4D97-AF65-F5344CB8AC3E}">
        <p14:creationId xmlns:p14="http://schemas.microsoft.com/office/powerpoint/2010/main" val="867979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B674EFC-E1C6-41D1-8CD6-014AB76AEB76}" type="datetimeFigureOut">
              <a:rPr lang="nb-NO" smtClean="0"/>
              <a:t>07.02.2024</a:t>
            </a:fld>
            <a:endParaRPr lang="nb-NO"/>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3EEA20C8-80CF-44D9-A27C-E432505A7371}" type="slidenum">
              <a:rPr lang="nb-NO" smtClean="0"/>
              <a:t>‹#›</a:t>
            </a:fld>
            <a:endParaRPr lang="nb-NO"/>
          </a:p>
        </p:txBody>
      </p:sp>
    </p:spTree>
    <p:extLst>
      <p:ext uri="{BB962C8B-B14F-4D97-AF65-F5344CB8AC3E}">
        <p14:creationId xmlns:p14="http://schemas.microsoft.com/office/powerpoint/2010/main" val="7626016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58000" cy="12192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40343"/>
            <a:ext cx="6857999" cy="77762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59497" y="418394"/>
            <a:ext cx="7776990" cy="6858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0999" y="546887"/>
            <a:ext cx="7776228" cy="660176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0337"/>
            <a:ext cx="4805147" cy="7776223"/>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3344304" y="-1834760"/>
            <a:ext cx="2806958" cy="7891787"/>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tel 1">
            <a:extLst>
              <a:ext uri="{FF2B5EF4-FFF2-40B4-BE49-F238E27FC236}">
                <a16:creationId xmlns:a16="http://schemas.microsoft.com/office/drawing/2014/main" id="{FF0282D0-8905-4B2E-A133-92A40926B256}"/>
              </a:ext>
            </a:extLst>
          </p:cNvPr>
          <p:cNvSpPr>
            <a:spLocks noGrp="1"/>
          </p:cNvSpPr>
          <p:nvPr>
            <p:ph type="ctrTitle"/>
          </p:nvPr>
        </p:nvSpPr>
        <p:spPr>
          <a:xfrm>
            <a:off x="739588" y="1306855"/>
            <a:ext cx="5655242" cy="5206169"/>
          </a:xfrm>
        </p:spPr>
        <p:txBody>
          <a:bodyPr anchor="b">
            <a:normAutofit/>
          </a:bodyPr>
          <a:lstStyle/>
          <a:p>
            <a:pPr algn="l"/>
            <a:r>
              <a:rPr lang="nb-NO" sz="5600">
                <a:solidFill>
                  <a:srgbClr val="FFFFFF"/>
                </a:solidFill>
              </a:rPr>
              <a:t>Årsberetning</a:t>
            </a:r>
          </a:p>
        </p:txBody>
      </p:sp>
      <p:sp>
        <p:nvSpPr>
          <p:cNvPr id="3" name="Undertittel 2">
            <a:extLst>
              <a:ext uri="{FF2B5EF4-FFF2-40B4-BE49-F238E27FC236}">
                <a16:creationId xmlns:a16="http://schemas.microsoft.com/office/drawing/2014/main" id="{A97131CB-FD4B-4249-BDF7-9F39DCC913B0}"/>
              </a:ext>
            </a:extLst>
          </p:cNvPr>
          <p:cNvSpPr>
            <a:spLocks noGrp="1"/>
          </p:cNvSpPr>
          <p:nvPr>
            <p:ph type="subTitle" idx="1"/>
          </p:nvPr>
        </p:nvSpPr>
        <p:spPr>
          <a:xfrm>
            <a:off x="2967193" y="8292686"/>
            <a:ext cx="3675903" cy="2592459"/>
          </a:xfrm>
        </p:spPr>
        <p:txBody>
          <a:bodyPr anchor="ctr">
            <a:normAutofit/>
          </a:bodyPr>
          <a:lstStyle/>
          <a:p>
            <a:pPr algn="l"/>
            <a:r>
              <a:rPr lang="nb-NO" dirty="0"/>
              <a:t>Hasle-Løren Fotball - 2024</a:t>
            </a:r>
          </a:p>
        </p:txBody>
      </p:sp>
      <p:sp>
        <p:nvSpPr>
          <p:cNvPr id="7" name="Plassholder for lysbildenummer 6">
            <a:extLst>
              <a:ext uri="{FF2B5EF4-FFF2-40B4-BE49-F238E27FC236}">
                <a16:creationId xmlns:a16="http://schemas.microsoft.com/office/drawing/2014/main" id="{01DA75CF-757F-4891-B3A6-F5F2B848E18E}"/>
              </a:ext>
            </a:extLst>
          </p:cNvPr>
          <p:cNvSpPr>
            <a:spLocks noGrp="1"/>
          </p:cNvSpPr>
          <p:nvPr>
            <p:ph type="sldNum" sz="quarter" idx="12"/>
          </p:nvPr>
        </p:nvSpPr>
        <p:spPr/>
        <p:txBody>
          <a:bodyPr/>
          <a:lstStyle/>
          <a:p>
            <a:fld id="{3EEA20C8-80CF-44D9-A27C-E432505A7371}" type="slidenum">
              <a:rPr lang="nb-NO" smtClean="0"/>
              <a:t>1</a:t>
            </a:fld>
            <a:endParaRPr lang="nb-NO"/>
          </a:p>
        </p:txBody>
      </p:sp>
      <p:pic>
        <p:nvPicPr>
          <p:cNvPr id="12" name="Bilde 11">
            <a:extLst>
              <a:ext uri="{FF2B5EF4-FFF2-40B4-BE49-F238E27FC236}">
                <a16:creationId xmlns:a16="http://schemas.microsoft.com/office/drawing/2014/main" id="{6D549094-5381-42C2-BA1B-B241706A3D1B}"/>
              </a:ext>
            </a:extLst>
          </p:cNvPr>
          <p:cNvPicPr>
            <a:picLocks noChangeAspect="1"/>
          </p:cNvPicPr>
          <p:nvPr/>
        </p:nvPicPr>
        <p:blipFill>
          <a:blip r:embed="rId2"/>
          <a:stretch>
            <a:fillRect/>
          </a:stretch>
        </p:blipFill>
        <p:spPr>
          <a:xfrm>
            <a:off x="1180478" y="9301934"/>
            <a:ext cx="1191143" cy="573962"/>
          </a:xfrm>
          <a:prstGeom prst="rect">
            <a:avLst/>
          </a:prstGeom>
        </p:spPr>
      </p:pic>
    </p:spTree>
    <p:extLst>
      <p:ext uri="{BB962C8B-B14F-4D97-AF65-F5344CB8AC3E}">
        <p14:creationId xmlns:p14="http://schemas.microsoft.com/office/powerpoint/2010/main" val="1544455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8592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Viggo Anthonsen</a:t>
                      </a:r>
                    </a:p>
                  </a:txBody>
                  <a:tcPr/>
                </a:tc>
                <a:tc>
                  <a:txBody>
                    <a:bodyPr/>
                    <a:lstStyle/>
                    <a:p>
                      <a:r>
                        <a:rPr lang="nb-NO" sz="1000" dirty="0"/>
                        <a:t>Lagleder</a:t>
                      </a:r>
                    </a:p>
                  </a:txBody>
                  <a:tcPr/>
                </a:tc>
                <a:tc>
                  <a:txBody>
                    <a:bodyPr/>
                    <a:lstStyle/>
                    <a:p>
                      <a:r>
                        <a:rPr lang="nb-NO" sz="1000" dirty="0"/>
                        <a:t>Viggo Anthonsen</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Alexander </a:t>
                      </a:r>
                      <a:r>
                        <a:rPr lang="nb-NO" sz="1000" dirty="0" err="1"/>
                        <a:t>Jigouline</a:t>
                      </a:r>
                      <a:endParaRPr lang="nb-NO" sz="1000" dirty="0"/>
                    </a:p>
                  </a:txBody>
                  <a:tcPr/>
                </a:tc>
                <a:tc>
                  <a:txBody>
                    <a:bodyPr/>
                    <a:lstStyle/>
                    <a:p>
                      <a:r>
                        <a:rPr lang="nb-NO" sz="1000" dirty="0"/>
                        <a:t>Dugnadsansvarlig</a:t>
                      </a:r>
                    </a:p>
                  </a:txBody>
                  <a:tcPr/>
                </a:tc>
                <a:tc>
                  <a:txBody>
                    <a:bodyPr/>
                    <a:lstStyle/>
                    <a:p>
                      <a:r>
                        <a:rPr lang="nb-NO" sz="1000" dirty="0"/>
                        <a:t>Merete Susort og Lisbeth Hamnvik</a:t>
                      </a:r>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Øystein Haga</a:t>
                      </a:r>
                    </a:p>
                  </a:txBody>
                  <a:tcPr/>
                </a:tc>
                <a:tc>
                  <a:txBody>
                    <a:bodyPr/>
                    <a:lstStyle/>
                    <a:p>
                      <a:r>
                        <a:rPr lang="nb-NO" sz="1000" dirty="0"/>
                        <a:t>Sosialansvarlig</a:t>
                      </a:r>
                    </a:p>
                  </a:txBody>
                  <a:tcPr/>
                </a:tc>
                <a:tc>
                  <a:txBody>
                    <a:bodyPr/>
                    <a:lstStyle/>
                    <a:p>
                      <a:r>
                        <a:rPr lang="nb-NO" sz="1000" dirty="0"/>
                        <a:t>Viggo Anthonsen</a:t>
                      </a:r>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r>
                        <a:rPr lang="nb-NO" sz="1000" dirty="0"/>
                        <a:t>Peter </a:t>
                      </a:r>
                      <a:r>
                        <a:rPr lang="nb-NO" sz="1000" dirty="0" err="1"/>
                        <a:t>Salia</a:t>
                      </a:r>
                      <a:r>
                        <a:rPr lang="nb-NO" sz="1000" dirty="0"/>
                        <a:t>-Bao</a:t>
                      </a:r>
                    </a:p>
                  </a:txBody>
                  <a:tcPr/>
                </a:tc>
                <a:tc>
                  <a:txBody>
                    <a:bodyPr/>
                    <a:lstStyle/>
                    <a:p>
                      <a:r>
                        <a:rPr lang="nb-NO" sz="1000" dirty="0"/>
                        <a:t>Materialforvalter</a:t>
                      </a:r>
                    </a:p>
                  </a:txBody>
                  <a:tcPr/>
                </a:tc>
                <a:tc>
                  <a:txBody>
                    <a:bodyPr/>
                    <a:lstStyle/>
                    <a:p>
                      <a:r>
                        <a:rPr lang="nb-NO" sz="1000" dirty="0"/>
                        <a:t>Viggo Anthonsen</a:t>
                      </a:r>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r>
                        <a:rPr lang="nb-NO" sz="1000" dirty="0"/>
                        <a:t>Terje Bjørkedal</a:t>
                      </a:r>
                    </a:p>
                  </a:txBody>
                  <a:tcPr/>
                </a:tc>
                <a:tc>
                  <a:txBody>
                    <a:bodyPr/>
                    <a:lstStyle/>
                    <a:p>
                      <a:r>
                        <a:rPr lang="nb-NO" sz="1000" dirty="0"/>
                        <a:t>Antall Spillere</a:t>
                      </a:r>
                    </a:p>
                  </a:txBody>
                  <a:tcPr/>
                </a:tc>
                <a:tc>
                  <a:txBody>
                    <a:bodyPr/>
                    <a:lstStyle/>
                    <a:p>
                      <a:r>
                        <a:rPr lang="nb-NO" sz="1000" dirty="0"/>
                        <a:t>60</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r>
                        <a:rPr lang="nb-NO" sz="1000" dirty="0"/>
                        <a:t>Theodore Omar </a:t>
                      </a:r>
                      <a:r>
                        <a:rPr lang="nb-NO" sz="1000" dirty="0" err="1"/>
                        <a:t>Chammas</a:t>
                      </a:r>
                      <a:r>
                        <a:rPr lang="nb-NO" sz="1000" dirty="0"/>
                        <a:t> Ellingsen</a:t>
                      </a:r>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a:t>
            </a:r>
            <a:r>
              <a:rPr kumimoji="0" lang="nb-NO" sz="1800" b="0"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G2008</a:t>
            </a:r>
            <a:endPar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7"/>
            <a:ext cx="5761496" cy="1323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Hvor mange lag var med? Hvilket nivå meldt opp i? Hva har fungert og hva har ikke fungert?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Fire lag fordelt på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1.div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2.div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3. div og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4.div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Det fungerte bra på alle nivåer, og gledelig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1.div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kvalifiserte til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interkrets</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og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2.div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-laget rykket opp til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1.div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2024.</a:t>
            </a: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945757"/>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Hvilke cuper deltok i?  Overnattingscuper for lag det er aktuelt for (2012 og oppover)? Utenlandscuper ((2011 og oppover)?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deltok på Vinterserie på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Gothia</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Cup, Adidas Cup, Obos Cup, Norway Cup og Stjernecup.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Vant Adidas Cup, Norway Cup og Obos Cup</a:t>
            </a: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656111"/>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76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sosiale aktiviteter? Hvilke sosiale aktiviteter=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Et par Pizza-samlinger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437830" y="10628589"/>
            <a:ext cx="5761496" cy="1020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Hva har vært det beste i laget? Hvor opplever dere at det er størst utfordringer?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Det var mange sportslige høydepunkter og seier i Norway Cup var det største øyeblikket. Det som fungerte dårlig var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4.laget</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der vi sleit med å få spillerne til </a:t>
            </a:r>
            <a:r>
              <a:rPr kumimoji="0" lang="nb-NO"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å møte.</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550437"/>
            <a:ext cx="5761496" cy="7494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foreldremøter? Hvilke tema har vært berørt?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Ett foreldremøte: Status lag, seriepåmelding, cuper, roller rundt laget, fair-play, sosialt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Hvilke dugnader har laget hatt? Hva var positivt- hva kunne vært bedre?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Felles-dugnad gjennom klubben, Påske-egg salg, Kaffe-salg</a:t>
            </a: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6"/>
            <a:ext cx="5761496" cy="686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Hvordan har laget jobbet med Fair Play?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Snakket om det jevnlig på trening/kamp</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550437"/>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647711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7068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Kim Larsen</a:t>
                      </a:r>
                    </a:p>
                  </a:txBody>
                  <a:tcPr/>
                </a:tc>
                <a:tc>
                  <a:txBody>
                    <a:bodyPr/>
                    <a:lstStyle/>
                    <a:p>
                      <a:r>
                        <a:rPr lang="nb-NO" sz="1000" dirty="0"/>
                        <a:t>Lagleder</a:t>
                      </a:r>
                    </a:p>
                  </a:txBody>
                  <a:tcPr/>
                </a:tc>
                <a:tc>
                  <a:txBody>
                    <a:bodyPr/>
                    <a:lstStyle/>
                    <a:p>
                      <a:r>
                        <a:rPr lang="nb-NO" sz="1000" dirty="0"/>
                        <a:t>Kai Rist</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Nelson </a:t>
                      </a:r>
                      <a:r>
                        <a:rPr lang="nb-NO" sz="1000" dirty="0" err="1"/>
                        <a:t>Monteiro</a:t>
                      </a:r>
                      <a:endParaRPr lang="nb-NO" sz="1000" dirty="0"/>
                    </a:p>
                  </a:txBody>
                  <a:tcPr/>
                </a:tc>
                <a:tc>
                  <a:txBody>
                    <a:bodyPr/>
                    <a:lstStyle/>
                    <a:p>
                      <a:r>
                        <a:rPr lang="nb-NO" sz="1000" dirty="0"/>
                        <a:t>Dugnadsansvarlig</a:t>
                      </a:r>
                    </a:p>
                  </a:txBody>
                  <a:tcPr/>
                </a:tc>
                <a:tc>
                  <a:txBody>
                    <a:bodyPr/>
                    <a:lstStyle/>
                    <a:p>
                      <a:endParaRPr lang="nb-NO" sz="1000" dirty="0"/>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Sosialansvarlig</a:t>
                      </a:r>
                    </a:p>
                  </a:txBody>
                  <a:tcPr/>
                </a:tc>
                <a:tc>
                  <a:txBody>
                    <a:bodyPr/>
                    <a:lstStyle/>
                    <a:p>
                      <a:endParaRPr lang="nb-NO" sz="1000" dirty="0"/>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Materialforvalter</a:t>
                      </a:r>
                    </a:p>
                  </a:txBody>
                  <a:tcPr/>
                </a:tc>
                <a:tc>
                  <a:txBody>
                    <a:bodyPr/>
                    <a:lstStyle/>
                    <a:p>
                      <a:r>
                        <a:rPr lang="nb-NO" sz="1000" dirty="0"/>
                        <a:t>Kim Larsen</a:t>
                      </a:r>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Antall Spillere</a:t>
                      </a:r>
                    </a:p>
                  </a:txBody>
                  <a:tcPr/>
                </a:tc>
                <a:tc>
                  <a:txBody>
                    <a:bodyPr/>
                    <a:lstStyle/>
                    <a:p>
                      <a:r>
                        <a:rPr lang="nb-NO" sz="1000" dirty="0" err="1"/>
                        <a:t>Ca</a:t>
                      </a:r>
                      <a:r>
                        <a:rPr lang="nb-NO" sz="1000" dirty="0"/>
                        <a:t> 20</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endParaRPr lang="nb-NO" sz="1000" dirty="0"/>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Junior G19</a:t>
            </a: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7"/>
            <a:ext cx="5761496" cy="1323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Hvor mange lag var med? Hvilket nivå meldt opp i? Hva har fungert og hva har ikke fungert?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Juniorene spilte i 2. divisjon, med et veldig ungt juniorlag – stort sett første-års juniorer. Til tross for dette hadde laget ambisjoner om å kjempe om opprykk, og til tross for en treg start med fire poengdelinger de første fem kampene, og ingen seier før i sjette kamp, hang laget med i opprykks-kampen når høstsesongen begynte.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Høstsesongen var i beste fall ujevn, og resultatene uteble mot slutten av sesongen. Dårlig treningsinnsats fra sommeren av og liten stall får ta sin del av skylden for det.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945757"/>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Deltok i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AdidasCup</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hvor guttene ble slått ut etter straffespark-konkurranse i kvartfinalen mot Ull/Kisa, etter en forrykende (og årsbeste).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Straffespark exit ble det også i Norway Cup, mot Trondheimslaget Trond.</a:t>
            </a: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656111"/>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76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Sesongavslutning med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Cageball</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391331" y="10623666"/>
            <a:ext cx="5761496" cy="1020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Hva har vært det beste i laget? Hvor opplever dere at det er størst utfordringer?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En fin gjeng, med spillere fra ulike bakgrunner, som går gått sammen. Har skapt en fin garderobekultur.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Manglende og ugunstige treningstider utfordret motivasjonen og treningsiveren </a:t>
            </a:r>
            <a:r>
              <a:rPr kumimoji="0" lang="nb-NO"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til guttene.</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711973"/>
            <a:ext cx="5761496" cy="5878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Ingen formelle foreldremøter.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Kioskdugnad og Hasle-Løren Cup dugnad.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6"/>
            <a:ext cx="5761496" cy="686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Fair Play møte før sesongen.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550437"/>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3502368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Administrasjon</a:t>
            </a:r>
          </a:p>
        </p:txBody>
      </p:sp>
      <p:sp>
        <p:nvSpPr>
          <p:cNvPr id="11" name="Rektangel 10">
            <a:extLst>
              <a:ext uri="{FF2B5EF4-FFF2-40B4-BE49-F238E27FC236}">
                <a16:creationId xmlns:a16="http://schemas.microsoft.com/office/drawing/2014/main" id="{2C385BBB-0DFF-461F-A63B-EAD34ABB489F}"/>
              </a:ext>
            </a:extLst>
          </p:cNvPr>
          <p:cNvSpPr/>
          <p:nvPr/>
        </p:nvSpPr>
        <p:spPr>
          <a:xfrm>
            <a:off x="391331" y="1499632"/>
            <a:ext cx="5761496" cy="60060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1258293"/>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Fotballstyret</a:t>
            </a:r>
          </a:p>
        </p:txBody>
      </p:sp>
      <p:sp>
        <p:nvSpPr>
          <p:cNvPr id="2" name="TekstSylinder 1">
            <a:extLst>
              <a:ext uri="{FF2B5EF4-FFF2-40B4-BE49-F238E27FC236}">
                <a16:creationId xmlns:a16="http://schemas.microsoft.com/office/drawing/2014/main" id="{50A1AF45-5126-4A2F-B554-B9F65CC177C5}"/>
              </a:ext>
            </a:extLst>
          </p:cNvPr>
          <p:cNvSpPr txBox="1"/>
          <p:nvPr/>
        </p:nvSpPr>
        <p:spPr>
          <a:xfrm>
            <a:off x="533399" y="1702634"/>
            <a:ext cx="5219701" cy="4524315"/>
          </a:xfrm>
          <a:prstGeom prst="rect">
            <a:avLst/>
          </a:prstGeom>
          <a:noFill/>
        </p:spPr>
        <p:txBody>
          <a:bodyPr wrap="square" rtlCol="0">
            <a:spAutoFit/>
          </a:bodyPr>
          <a:lstStyle/>
          <a:p>
            <a:r>
              <a:rPr lang="nb-NO" sz="1200" dirty="0"/>
              <a:t>Hasle-Løren Fotball styret har gjennomført 7 møter i løpet av 2023. Alle møtene er lagt ut på vår nettside. </a:t>
            </a:r>
          </a:p>
          <a:p>
            <a:endParaRPr lang="nb-NO" sz="1200" dirty="0"/>
          </a:p>
          <a:p>
            <a:r>
              <a:rPr lang="nb-NO" sz="1200" dirty="0"/>
              <a:t>Vi har klart å snu to år med negativ resultat til positivt resultat i 2023. Økte inntekter, reduserte lønnskostnader og andre kostnader er de store endringene som bidrar til et bra resultat. Hovedstyret disponerer særskilt overføringer fra NIF. Eventuell overføring fra hovedstyret er ikke tatt med i foreløpig regnskap eller i budsjettet for 2024. I 2023 ligger det som forslag på overførsel fra Hovedstyret til HL fotball på kr. 608.028,- Fordelingen av midler tildelt av NIF vil bli endelig avgjort under Årsmøte i HL IL. </a:t>
            </a:r>
          </a:p>
          <a:p>
            <a:endParaRPr lang="nb-NO" sz="1200" dirty="0"/>
          </a:p>
          <a:p>
            <a:r>
              <a:rPr lang="nb-NO" sz="1200" dirty="0"/>
              <a:t>En slik overføring vil øke Ordinært resultatet i HL Fotball til kr. 1.262.780,-</a:t>
            </a:r>
          </a:p>
          <a:p>
            <a:endParaRPr lang="nb-NO" sz="1200" dirty="0"/>
          </a:p>
          <a:p>
            <a:r>
              <a:rPr lang="nb-NO" sz="1200" dirty="0"/>
              <a:t>Året har vært preget av mange nye aktive medlemmer noe som har ført til sterkt press på banen og dårlig med treningstider for mange lag. Det bygges mye nye boenheter i vårt nærområde og mange barn og ungdom vil flytte in i vårt nedslagsfelt. Vi har dessverre måtte si nei til for mange barn og ungdom i 2023 med bakgrunn i banekapasitet.  Anleggssituasjonen er vår største utfordring og noe som vi må jobbe aktivt med både fra klubben og fotballens side. </a:t>
            </a:r>
          </a:p>
          <a:p>
            <a:endParaRPr lang="nb-NO" sz="1200" dirty="0"/>
          </a:p>
          <a:p>
            <a:r>
              <a:rPr lang="nb-NO" sz="1200" dirty="0"/>
              <a:t>Anleggskapasitet og bane fri for is vintertid må jobbes med mot rett offentlig instanser slik at vi kan tilby våre medlemmer gode treninger i vårt eget nærområde og nok plass til at alle kan få trene så mye de ønsker. Det er en utfordring som vil ta tid å løse. </a:t>
            </a:r>
          </a:p>
        </p:txBody>
      </p:sp>
      <p:pic>
        <p:nvPicPr>
          <p:cNvPr id="7" name="Bilde 6">
            <a:extLst>
              <a:ext uri="{FF2B5EF4-FFF2-40B4-BE49-F238E27FC236}">
                <a16:creationId xmlns:a16="http://schemas.microsoft.com/office/drawing/2014/main" id="{C622A343-1D1E-4979-9EED-8B6E25D71667}"/>
              </a:ext>
            </a:extLst>
          </p:cNvPr>
          <p:cNvPicPr>
            <a:picLocks noChangeAspect="1"/>
          </p:cNvPicPr>
          <p:nvPr/>
        </p:nvPicPr>
        <p:blipFill>
          <a:blip r:embed="rId2"/>
          <a:stretch>
            <a:fillRect/>
          </a:stretch>
        </p:blipFill>
        <p:spPr>
          <a:xfrm>
            <a:off x="5217406" y="190619"/>
            <a:ext cx="1191143" cy="573962"/>
          </a:xfrm>
          <a:prstGeom prst="rect">
            <a:avLst/>
          </a:prstGeom>
        </p:spPr>
      </p:pic>
      <p:pic>
        <p:nvPicPr>
          <p:cNvPr id="4" name="Bilde 3">
            <a:extLst>
              <a:ext uri="{FF2B5EF4-FFF2-40B4-BE49-F238E27FC236}">
                <a16:creationId xmlns:a16="http://schemas.microsoft.com/office/drawing/2014/main" id="{38427F18-792D-668B-51EA-28A262C62626}"/>
              </a:ext>
            </a:extLst>
          </p:cNvPr>
          <p:cNvPicPr>
            <a:picLocks noChangeAspect="1"/>
          </p:cNvPicPr>
          <p:nvPr/>
        </p:nvPicPr>
        <p:blipFill>
          <a:blip r:embed="rId3"/>
          <a:stretch>
            <a:fillRect/>
          </a:stretch>
        </p:blipFill>
        <p:spPr>
          <a:xfrm>
            <a:off x="892044" y="6565502"/>
            <a:ext cx="5073911" cy="5435879"/>
          </a:xfrm>
          <a:prstGeom prst="rect">
            <a:avLst/>
          </a:prstGeom>
        </p:spPr>
      </p:pic>
    </p:spTree>
    <p:extLst>
      <p:ext uri="{BB962C8B-B14F-4D97-AF65-F5344CB8AC3E}">
        <p14:creationId xmlns:p14="http://schemas.microsoft.com/office/powerpoint/2010/main" val="4052251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kstSylinder 18">
            <a:extLst>
              <a:ext uri="{FF2B5EF4-FFF2-40B4-BE49-F238E27FC236}">
                <a16:creationId xmlns:a16="http://schemas.microsoft.com/office/drawing/2014/main" id="{1B34E432-E71E-48C6-B56D-5DF57CAB705D}"/>
              </a:ext>
            </a:extLst>
          </p:cNvPr>
          <p:cNvSpPr txBox="1"/>
          <p:nvPr/>
        </p:nvSpPr>
        <p:spPr>
          <a:xfrm>
            <a:off x="379710" y="10135384"/>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1884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144603"/>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31652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334613"/>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796902"/>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393845"/>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7068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Alexander </a:t>
                      </a:r>
                      <a:r>
                        <a:rPr lang="nb-NO" sz="1000" kern="1200" dirty="0" err="1">
                          <a:solidFill>
                            <a:schemeClr val="dk1"/>
                          </a:solidFill>
                          <a:latin typeface="+mn-lt"/>
                          <a:ea typeface="+mn-ea"/>
                          <a:cs typeface="+mn-cs"/>
                        </a:rPr>
                        <a:t>Jigouline</a:t>
                      </a:r>
                      <a:r>
                        <a:rPr lang="nb-NO" sz="1000" kern="1200" dirty="0">
                          <a:solidFill>
                            <a:schemeClr val="dk1"/>
                          </a:solidFill>
                          <a:latin typeface="+mn-lt"/>
                          <a:ea typeface="+mn-ea"/>
                          <a:cs typeface="+mn-cs"/>
                        </a:rPr>
                        <a:t> (fra des. 2023)</a:t>
                      </a:r>
                    </a:p>
                  </a:txBody>
                  <a:tcPr/>
                </a:tc>
                <a:tc>
                  <a:txBody>
                    <a:bodyPr/>
                    <a:lstStyle/>
                    <a:p>
                      <a:r>
                        <a:rPr lang="nb-NO" sz="1000" dirty="0"/>
                        <a:t>Lagleder</a:t>
                      </a:r>
                    </a:p>
                  </a:txBody>
                  <a:tcPr/>
                </a:tc>
                <a:tc>
                  <a:txBody>
                    <a:bodyPr/>
                    <a:lstStyle/>
                    <a:p>
                      <a:r>
                        <a:rPr lang="nb-NO" sz="1000" dirty="0"/>
                        <a:t>Kristin Bjerkeland</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Amer </a:t>
                      </a:r>
                      <a:r>
                        <a:rPr lang="nb-NO" sz="1000" dirty="0" err="1"/>
                        <a:t>Ceric</a:t>
                      </a:r>
                      <a:endParaRPr lang="nb-NO" sz="1000" dirty="0"/>
                    </a:p>
                  </a:txBody>
                  <a:tcPr/>
                </a:tc>
                <a:tc>
                  <a:txBody>
                    <a:bodyPr/>
                    <a:lstStyle/>
                    <a:p>
                      <a:r>
                        <a:rPr lang="nb-NO" sz="1000" dirty="0"/>
                        <a:t>Dugnadsansvarlig</a:t>
                      </a:r>
                    </a:p>
                  </a:txBody>
                  <a:tcPr/>
                </a:tc>
                <a:tc>
                  <a:txBody>
                    <a:bodyPr/>
                    <a:lstStyle/>
                    <a:p>
                      <a:r>
                        <a:rPr lang="nb-NO" sz="1000" dirty="0"/>
                        <a:t>Cathrine </a:t>
                      </a:r>
                      <a:r>
                        <a:rPr lang="nb-NO" sz="1000" dirty="0" err="1"/>
                        <a:t>Døscher</a:t>
                      </a:r>
                      <a:endParaRPr lang="nb-NO" sz="1000" dirty="0"/>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Kim-Andre Knive</a:t>
                      </a:r>
                    </a:p>
                  </a:txBody>
                  <a:tcPr/>
                </a:tc>
                <a:tc>
                  <a:txBody>
                    <a:bodyPr/>
                    <a:lstStyle/>
                    <a:p>
                      <a:r>
                        <a:rPr lang="nb-NO" sz="1000" dirty="0"/>
                        <a:t>Sosialansvarlig</a:t>
                      </a:r>
                    </a:p>
                  </a:txBody>
                  <a:tcPr/>
                </a:tc>
                <a:tc>
                  <a:txBody>
                    <a:bodyPr/>
                    <a:lstStyle/>
                    <a:p>
                      <a:r>
                        <a:rPr lang="nb-NO" sz="1000" dirty="0"/>
                        <a:t>(Kristin Bjerkeland)</a:t>
                      </a:r>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r>
                        <a:rPr lang="nb-NO" sz="1000" dirty="0"/>
                        <a:t>Nils Tore Sagen Mosvold</a:t>
                      </a:r>
                    </a:p>
                  </a:txBody>
                  <a:tcPr/>
                </a:tc>
                <a:tc>
                  <a:txBody>
                    <a:bodyPr/>
                    <a:lstStyle/>
                    <a:p>
                      <a:r>
                        <a:rPr lang="nb-NO" sz="1000" dirty="0"/>
                        <a:t>Materialforvalter</a:t>
                      </a:r>
                    </a:p>
                  </a:txBody>
                  <a:tcPr/>
                </a:tc>
                <a:tc>
                  <a:txBody>
                    <a:bodyPr/>
                    <a:lstStyle/>
                    <a:p>
                      <a:r>
                        <a:rPr lang="nb-NO" sz="1000" dirty="0"/>
                        <a:t>Kristin Bjerkeland</a:t>
                      </a:r>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r>
                        <a:rPr lang="nb-NO" sz="1000" dirty="0"/>
                        <a:t>Espen Ruud</a:t>
                      </a:r>
                    </a:p>
                  </a:txBody>
                  <a:tcPr/>
                </a:tc>
                <a:tc>
                  <a:txBody>
                    <a:bodyPr/>
                    <a:lstStyle/>
                    <a:p>
                      <a:r>
                        <a:rPr lang="nb-NO" sz="1000" dirty="0"/>
                        <a:t>Antall Spillere</a:t>
                      </a:r>
                    </a:p>
                  </a:txBody>
                  <a:tcPr/>
                </a:tc>
                <a:tc>
                  <a:txBody>
                    <a:bodyPr/>
                    <a:lstStyle/>
                    <a:p>
                      <a:r>
                        <a:rPr lang="nb-NO" sz="1000" dirty="0"/>
                        <a:t>67 (ved årsskiftet 23/24)</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r>
                        <a:rPr lang="nb-NO" sz="1000" dirty="0"/>
                        <a:t>Erik </a:t>
                      </a:r>
                      <a:r>
                        <a:rPr lang="nb-NO" sz="1000" dirty="0" err="1"/>
                        <a:t>Hatlø</a:t>
                      </a:r>
                      <a:endParaRPr lang="nb-NO" sz="1000" dirty="0"/>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G2011</a:t>
            </a:r>
            <a:endPar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11" name="Rektangel 10">
            <a:extLst>
              <a:ext uri="{FF2B5EF4-FFF2-40B4-BE49-F238E27FC236}">
                <a16:creationId xmlns:a16="http://schemas.microsoft.com/office/drawing/2014/main" id="{2C385BBB-0DFF-461F-A63B-EAD34ABB489F}"/>
              </a:ext>
            </a:extLst>
          </p:cNvPr>
          <p:cNvSpPr/>
          <p:nvPr/>
        </p:nvSpPr>
        <p:spPr>
          <a:xfrm>
            <a:off x="361250" y="3057671"/>
            <a:ext cx="5838074" cy="1348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G2011 hadde tre lag i serien i 2023 </a:t>
            </a:r>
            <a:r>
              <a:rPr kumimoji="0" lang="nb-NO" sz="950" b="0" i="0" u="none" strike="noStrike" kern="1200" cap="none" spc="0" normalizeH="0" baseline="0" noProof="0" dirty="0">
                <a:ln>
                  <a:noFill/>
                </a:ln>
                <a:solidFill>
                  <a:srgbClr val="212121"/>
                </a:solidFill>
                <a:effectLst/>
                <a:uLnTx/>
                <a:uFillTx/>
                <a:latin typeface="Calibri" panose="020F0502020204030204"/>
                <a:ea typeface="+mn-ea"/>
                <a:cs typeface="+mn-cs"/>
              </a:rPr>
              <a:t>i hhv. 1., 2. og 4. divisjon. I vårsesongen hadde alle lagene omtrent like mange seire og tap, og veldig få uavgjort. I høstsesongen hadde 1.-divisjonsguttene en svært bra utvikling,  og laget tapte kun én kamp i serien, mot Skeid, 0-1. Resten av kampene ble vunnet i overbevisende stil. 2. og 4. divisjon hadde også en fin resultatmessig forbedring i forhold til vårsesongen, og vant flere kamper enn de tapte. Flere av spillerne spilte kamper på lag i forskjellige divisjoner i høstsesongen. Dette ble gjort fordi guttene skulle få kjenne på litt forskjellige utfordringer, f.eks. ved å få mer ansvar og en annen rolle i en lavere divisjon. Ordningen fungerte bra både for de guttene det gjaldt og for lagene. Alle tre lagene har også spilt flere treningskamper i året som gikk. Flere av våre spillere hospiterte på G2010 gjennom året, og vårt lag har hatt tre hospitanter fra J2011 og tre fra G2012, begge deler veldig vellykket.</a:t>
            </a:r>
            <a:endPar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sp>
        <p:nvSpPr>
          <p:cNvPr id="14" name="Rektangel 13">
            <a:extLst>
              <a:ext uri="{FF2B5EF4-FFF2-40B4-BE49-F238E27FC236}">
                <a16:creationId xmlns:a16="http://schemas.microsoft.com/office/drawing/2014/main" id="{E7E55219-B945-4BC0-B6CE-C63850B5EAD3}"/>
              </a:ext>
            </a:extLst>
          </p:cNvPr>
          <p:cNvSpPr/>
          <p:nvPr/>
        </p:nvSpPr>
        <p:spPr>
          <a:xfrm>
            <a:off x="361250" y="4662828"/>
            <a:ext cx="5838074" cy="1643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Foruten ordinært seriespill, deltok laget med to lag i Vinterserien på Fjellhamar (januar-mars) og med 3 lag i Vinterserien på Nordstrand (november-desember, og pågår fortsatt). </a:t>
            </a:r>
            <a:r>
              <a:rPr kumimoji="0" lang="nb-NO" sz="950" b="0" i="0" u="none" strike="noStrike" kern="1200" cap="none" spc="0" normalizeH="0" baseline="0" noProof="0" dirty="0" err="1">
                <a:ln>
                  <a:noFill/>
                </a:ln>
                <a:solidFill>
                  <a:prstClr val="black"/>
                </a:solidFill>
                <a:effectLst/>
                <a:uLnTx/>
                <a:uFillTx/>
                <a:latin typeface="Calibri" panose="020F0502020204030204"/>
                <a:ea typeface="Times New Roman" panose="02020603050405020304" pitchFamily="18" charset="0"/>
                <a:cs typeface="+mn-cs"/>
              </a:rPr>
              <a:t>Hovedcupen</a:t>
            </a:r>
            <a:r>
              <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 til laget var, som i 2022, </a:t>
            </a: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Sandar-cup i Sandefjord, 11.-13. august. Vi stilte med to lag, som begge overnattet på skole fra fredag til søndag. Cupen var svært vellykket både sportslig og sosialt – både for guttene og de mange foreldrene som ble med. Fjorten dager senere var vi vertskap på vår egen Hasle-Løren-cup, sammen med J2011. Vi deltok selv på cupen med fire lag i eldste gutteklasse. </a:t>
            </a:r>
            <a:endPar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9. og 10. september deltok vi med to lag på Stjerne-cup på Hamar (og omegn). Her valgte vi å ikke overnatte for å spare penger. Foreldre stilte sporty opp og kjørte tur-retur Hamar både lørdag og søndag, og alle kom seg både fram og hjem igjen. Også denne cupen var vellykket og bød på gode opplevelser sportslig og sosialt. I tillegg deltok vi på de lokale cupene Frigg cup i oktober og Hafslund cup i november.</a:t>
            </a:r>
          </a:p>
        </p:txBody>
      </p:sp>
      <p:sp>
        <p:nvSpPr>
          <p:cNvPr id="16" name="Rektangel 15">
            <a:extLst>
              <a:ext uri="{FF2B5EF4-FFF2-40B4-BE49-F238E27FC236}">
                <a16:creationId xmlns:a16="http://schemas.microsoft.com/office/drawing/2014/main" id="{AF291573-63E1-4417-9672-6A9436744206}"/>
              </a:ext>
            </a:extLst>
          </p:cNvPr>
          <p:cNvSpPr/>
          <p:nvPr/>
        </p:nvSpPr>
        <p:spPr>
          <a:xfrm>
            <a:off x="361250" y="6585517"/>
            <a:ext cx="5838074" cy="6535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Vi har litt å gå på når det gjelder sosiale aktiviteter, og laget har dessverre ingen dedikert sosialansvarlig. Det er naturligvis mye sosialt både ifm. treninger, kamper og cuper, men vi har hatt lite av særskilte, sosiale arrangementer. Men som i 2022 valgte vi å ha juleavslutning med Champions League-kamp på storskjerm og raus pizzafest. Det ble satt stor pris på, og det var </a:t>
            </a:r>
            <a:r>
              <a:rPr kumimoji="0" lang="nb-NO" sz="950" b="0" i="1" u="none" strike="noStrike" kern="1200" cap="none" spc="0" normalizeH="0" baseline="0" noProof="0" dirty="0">
                <a:ln>
                  <a:noFill/>
                </a:ln>
                <a:solidFill>
                  <a:prstClr val="black"/>
                </a:solidFill>
                <a:effectLst/>
                <a:uLnTx/>
                <a:uFillTx/>
                <a:latin typeface="Calibri" panose="020F0502020204030204"/>
                <a:ea typeface="+mn-ea"/>
                <a:cs typeface="+mn-cs"/>
              </a:rPr>
              <a:t>høy</a:t>
            </a: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 lyd og svært god stemning i lokalet.</a:t>
            </a:r>
          </a:p>
        </p:txBody>
      </p:sp>
      <p:sp>
        <p:nvSpPr>
          <p:cNvPr id="18" name="Rektangel 17">
            <a:extLst>
              <a:ext uri="{FF2B5EF4-FFF2-40B4-BE49-F238E27FC236}">
                <a16:creationId xmlns:a16="http://schemas.microsoft.com/office/drawing/2014/main" id="{F218745D-A014-42E8-B08F-BCE8B652B3E8}"/>
              </a:ext>
            </a:extLst>
          </p:cNvPr>
          <p:cNvSpPr/>
          <p:nvPr/>
        </p:nvSpPr>
        <p:spPr>
          <a:xfrm>
            <a:off x="361250" y="10406971"/>
            <a:ext cx="5838074" cy="13379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Det beste i laget er at vi er en stor gruppe med fine gutter, og et godt samhold (og stor stabilitet) i trenerteamet. G2011 har det rett og slett hyggelig både på treninger, kamper og cuper. Midtveis i 2023 fikk laget mange nye spillere, og vi synes det er veldig gøy at så mange har lyst til å trene med oss. Men det førte naturlig nok også til noen praktiske utfordringer, særlig med tanke på kapasitet på trener- og anleggssiden. De nye ble tatt godt imot, og det er godt samhold i gruppa, og ganske gode sportslige resultater. I høst fikk laget også med en spiller på kretslaget for Oslo, noe vi er veldig stolte av. Vi gjennomførte HL-cup (sammen med J2011) til tross for tidenes dårligste vær – med godt resultat, både sportslig og økonomisk. Selv om det er mange som har bidratt med mye tid og arbeid i 2023, er det en utfordring å få nok foreldre til å bidra, både på dugnader og på «løpende» behov som laget har gjennom sesongen, og vi jobber målrettet med å få flere (helst alle) med på laget.</a:t>
            </a:r>
          </a:p>
        </p:txBody>
      </p:sp>
      <p:sp>
        <p:nvSpPr>
          <p:cNvPr id="2" name="Rektangel 1">
            <a:extLst>
              <a:ext uri="{FF2B5EF4-FFF2-40B4-BE49-F238E27FC236}">
                <a16:creationId xmlns:a16="http://schemas.microsoft.com/office/drawing/2014/main" id="{D72BD7FF-928F-46FE-03AE-114558D131AE}"/>
              </a:ext>
            </a:extLst>
          </p:cNvPr>
          <p:cNvSpPr/>
          <p:nvPr/>
        </p:nvSpPr>
        <p:spPr>
          <a:xfrm>
            <a:off x="379709" y="7580498"/>
            <a:ext cx="5819615" cy="5179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Laget har gjennomført flere foreldremøter, blant annet oppstartsmøte før sesongen 2023, og før avreise til Sandar-cup. Tema har vært informasjon om alt fra sportslige ting, sosialt/oppførsel og praktisk ifm. cuper. Det ble også gjennomført flere foreldremøter for å forberede Hasle-Løren-cup.</a:t>
            </a:r>
          </a:p>
        </p:txBody>
      </p:sp>
      <p:sp>
        <p:nvSpPr>
          <p:cNvPr id="3" name="Rektangel 2">
            <a:extLst>
              <a:ext uri="{FF2B5EF4-FFF2-40B4-BE49-F238E27FC236}">
                <a16:creationId xmlns:a16="http://schemas.microsoft.com/office/drawing/2014/main" id="{26BEBAF7-7F3C-0954-10BF-8AD93AA4F72A}"/>
              </a:ext>
            </a:extLst>
          </p:cNvPr>
          <p:cNvSpPr/>
          <p:nvPr/>
        </p:nvSpPr>
        <p:spPr>
          <a:xfrm>
            <a:off x="361251" y="8395363"/>
            <a:ext cx="5838075" cy="9146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Første dugnaden i 2023 var digitalt påskelotteri gjennom </a:t>
            </a:r>
            <a:r>
              <a:rPr kumimoji="0" lang="nb-NO" sz="950" b="0" i="0" u="none" strike="noStrike" kern="1200" cap="none" spc="0" normalizeH="0" baseline="0" noProof="0" dirty="0" err="1">
                <a:ln>
                  <a:noFill/>
                </a:ln>
                <a:solidFill>
                  <a:prstClr val="black"/>
                </a:solidFill>
                <a:effectLst/>
                <a:uLnTx/>
                <a:uFillTx/>
                <a:latin typeface="Calibri" panose="020F0502020204030204"/>
                <a:ea typeface="+mn-ea"/>
                <a:cs typeface="+mn-cs"/>
              </a:rPr>
              <a:t>Spond</a:t>
            </a: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 Dette ble (tett) fulgt av fotballgruppa sin Spleis-dugnad i slutten av april. August bød på vår desidert største dugnad, nemlig å arrangere HL-cup sammen med J2011. Det var et solid krafttak, og laget mønstret stor innsats og la ned uhorvelig mange dugnadstimer. Været var (mildt sagt) elendig, men det ble cup! Vi rakk også et </a:t>
            </a:r>
            <a:r>
              <a:rPr kumimoji="0" lang="nb-NO" sz="950" b="0" i="0" u="none" strike="noStrike" kern="1200" cap="none" spc="0" normalizeH="0" baseline="0" noProof="0" dirty="0" err="1">
                <a:ln>
                  <a:noFill/>
                </a:ln>
                <a:solidFill>
                  <a:prstClr val="black"/>
                </a:solidFill>
                <a:effectLst/>
                <a:uLnTx/>
                <a:uFillTx/>
                <a:latin typeface="Calibri" panose="020F0502020204030204"/>
                <a:ea typeface="+mn-ea"/>
                <a:cs typeface="+mn-cs"/>
              </a:rPr>
              <a:t>Spond</a:t>
            </a: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-lotteri til før jul. Dugnadstotalen i 2023 var stor for laget, og det er gledelig å se hvor mange som bidrar time etter time. Samtidig har vi en relativt stor andel som sjelden eller aldri deltar på dugnad, noe som vi jobber iherdig med å forbedre.</a:t>
            </a:r>
          </a:p>
        </p:txBody>
      </p:sp>
      <p:sp>
        <p:nvSpPr>
          <p:cNvPr id="4" name="Rektangel 3">
            <a:extLst>
              <a:ext uri="{FF2B5EF4-FFF2-40B4-BE49-F238E27FC236}">
                <a16:creationId xmlns:a16="http://schemas.microsoft.com/office/drawing/2014/main" id="{3D3291FC-DEF5-C955-D5DC-15BC0F8762BE}"/>
              </a:ext>
            </a:extLst>
          </p:cNvPr>
          <p:cNvSpPr/>
          <p:nvPr/>
        </p:nvSpPr>
        <p:spPr>
          <a:xfrm>
            <a:off x="361250" y="9567116"/>
            <a:ext cx="5838075" cy="5183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950" b="0" i="0" u="none" strike="noStrike" kern="1200" cap="none" spc="0" normalizeH="0" baseline="0" noProof="0" dirty="0">
                <a:ln>
                  <a:noFill/>
                </a:ln>
                <a:solidFill>
                  <a:prstClr val="black"/>
                </a:solidFill>
                <a:effectLst/>
                <a:uLnTx/>
                <a:uFillTx/>
                <a:latin typeface="Calibri" panose="020F0502020204030204"/>
                <a:ea typeface="+mn-ea"/>
                <a:cs typeface="+mn-cs"/>
              </a:rPr>
              <a:t>Laget jobber med Fair Play kontinuerlig, på alle treninger og kamper. I tillegg er det alltid et eget punkt på dagsordenen på foreldremøtene våre. Vi stiller med kampverter (nesten alltid to) på alle kamper, og hadde Fair Play-ansvaret på cupen.</a:t>
            </a:r>
          </a:p>
        </p:txBody>
      </p:sp>
    </p:spTree>
    <p:extLst>
      <p:ext uri="{BB962C8B-B14F-4D97-AF65-F5344CB8AC3E}">
        <p14:creationId xmlns:p14="http://schemas.microsoft.com/office/powerpoint/2010/main" val="375441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F5CAB566-1A1A-3C3A-FAE3-B55805F90EA7}"/>
              </a:ext>
            </a:extLst>
          </p:cNvPr>
          <p:cNvPicPr>
            <a:picLocks noChangeAspect="1"/>
          </p:cNvPicPr>
          <p:nvPr/>
        </p:nvPicPr>
        <p:blipFill>
          <a:blip r:embed="rId2"/>
          <a:stretch>
            <a:fillRect/>
          </a:stretch>
        </p:blipFill>
        <p:spPr>
          <a:xfrm>
            <a:off x="265471" y="421015"/>
            <a:ext cx="6091084" cy="10926661"/>
          </a:xfrm>
          <a:prstGeom prst="rect">
            <a:avLst/>
          </a:prstGeom>
        </p:spPr>
      </p:pic>
    </p:spTree>
    <p:extLst>
      <p:ext uri="{BB962C8B-B14F-4D97-AF65-F5344CB8AC3E}">
        <p14:creationId xmlns:p14="http://schemas.microsoft.com/office/powerpoint/2010/main" val="593085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7068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Beate Riise</a:t>
                      </a:r>
                    </a:p>
                  </a:txBody>
                  <a:tcPr/>
                </a:tc>
                <a:tc>
                  <a:txBody>
                    <a:bodyPr/>
                    <a:lstStyle/>
                    <a:p>
                      <a:r>
                        <a:rPr lang="nb-NO" sz="1000" dirty="0"/>
                        <a:t>Lagleder</a:t>
                      </a:r>
                    </a:p>
                  </a:txBody>
                  <a:tcPr/>
                </a:tc>
                <a:tc>
                  <a:txBody>
                    <a:bodyPr/>
                    <a:lstStyle/>
                    <a:p>
                      <a:r>
                        <a:rPr lang="nb-NO" sz="1000" dirty="0"/>
                        <a:t>Reidar Evensen</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Bjørn Songe-Møller</a:t>
                      </a:r>
                    </a:p>
                  </a:txBody>
                  <a:tcPr/>
                </a:tc>
                <a:tc>
                  <a:txBody>
                    <a:bodyPr/>
                    <a:lstStyle/>
                    <a:p>
                      <a:r>
                        <a:rPr lang="nb-NO" sz="1000" dirty="0"/>
                        <a:t>Dugnadsansvarlig</a:t>
                      </a:r>
                    </a:p>
                  </a:txBody>
                  <a:tcPr/>
                </a:tc>
                <a:tc>
                  <a:txBody>
                    <a:bodyPr/>
                    <a:lstStyle/>
                    <a:p>
                      <a:endParaRPr lang="nb-NO" sz="1000" dirty="0"/>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Reidar Evensen</a:t>
                      </a:r>
                    </a:p>
                  </a:txBody>
                  <a:tcPr/>
                </a:tc>
                <a:tc>
                  <a:txBody>
                    <a:bodyPr/>
                    <a:lstStyle/>
                    <a:p>
                      <a:r>
                        <a:rPr lang="nb-NO" sz="1000" dirty="0"/>
                        <a:t>Sosialansvarlig</a:t>
                      </a:r>
                    </a:p>
                  </a:txBody>
                  <a:tcPr/>
                </a:tc>
                <a:tc>
                  <a:txBody>
                    <a:bodyPr/>
                    <a:lstStyle/>
                    <a:p>
                      <a:endParaRPr lang="nb-NO" sz="1000" dirty="0"/>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Materialforvalter</a:t>
                      </a:r>
                    </a:p>
                  </a:txBody>
                  <a:tcPr/>
                </a:tc>
                <a:tc>
                  <a:txBody>
                    <a:bodyPr/>
                    <a:lstStyle/>
                    <a:p>
                      <a:endParaRPr lang="nb-NO" sz="1000" dirty="0"/>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Antall spillere</a:t>
                      </a:r>
                    </a:p>
                  </a:txBody>
                  <a:tcPr/>
                </a:tc>
                <a:tc>
                  <a:txBody>
                    <a:bodyPr/>
                    <a:lstStyle/>
                    <a:p>
                      <a:r>
                        <a:rPr lang="nb-NO" sz="1000" dirty="0"/>
                        <a:t>20</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endParaRPr lang="nb-NO" sz="1000" dirty="0"/>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J2011</a:t>
            </a:r>
            <a:endPar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6"/>
            <a:ext cx="5761496" cy="17068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J2011 hadde mange fine og tøffe kamper både i øvet nier og i sjuer i 2023. Det var stor stemning da serien starta i april. Jentene fikk stort utbytte fotballmessig og sosialt av kampene og viste stor framgang gjennom sesongen.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Flere J2012-spillere hospiterte på J2011 øvet kamper. </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J2011 fikk veldig god bistand fra J2012 i noen turneringer, som vi setter stor pris på. </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Flere 2011-jenter spilte også kamper for J2010. </a:t>
            </a: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945757"/>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J2011 deltok i flere cuper gjennom sesongen, både på våren og høsten. Høydepunktet var selvfølgelig vår egen Hasle-Løren-cup i august.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Planen var å være med på Gothia cup i Gøteborg i juli, men for få påmeldte gjorde at laget ikke deltok. Men sju J2011 spilte for J2010 i denne overnattingscupen. J2011 var med på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Jitex</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-cup utenfor Gøteborg i oktober.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J2011 arrangerte en egen niercup på Lørenbanen i november mot en del andre lag.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656111"/>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76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J2011 hadde flere sosiale treff gjennom året, de fleste knyttet til ulike arrangementer laget deltok på. Laget fikk flere nye spillere gjennom året.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391331" y="10623666"/>
            <a:ext cx="5761496" cy="1020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 20 jentene på J2011 har godt samhold og god treningskultur. Mange spillere tok store steggjennom sesongen og laget utviklet seg i svært positiv retning.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Den største utfordringen er at vi er litt for på spillere, så vi ser fram til samarbeidet i Vålerenga &amp; Hasle-Løren i 2024.</a:t>
            </a: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711973"/>
            <a:ext cx="5761496" cy="5878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J2011 hadde foreldremøte før sesongen der alle spillerne og foreldre var invitert, der fair play var tema, i tillegg til informasjon om sesongen. Det var også et foreldremøte på høsten med informasjon om det nye samarbeidslaget Vålerenga &amp; Hasle-Løren fra 2024.</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J2011 deltok på klubbens dugnad på våren.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Niercupen vi arrangerte i november ga en del inntekter fra loddsalg og kiosk.</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6"/>
            <a:ext cx="5761496" cy="686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Fair play var tema på møtet med spillerne og foreldrene før sesongen, slik det også har vært tidligere år. Og det var prioritert gjennom sesongen. Både spillere og trenere er opptatt av fair play. Vi hadde ingen større hendelser gjennom året.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413684"/>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3754454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7068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err="1"/>
                        <a:t>Melenie</a:t>
                      </a:r>
                      <a:r>
                        <a:rPr lang="nb-NO" sz="1000" dirty="0"/>
                        <a:t> Watts</a:t>
                      </a:r>
                    </a:p>
                  </a:txBody>
                  <a:tcPr/>
                </a:tc>
                <a:tc>
                  <a:txBody>
                    <a:bodyPr/>
                    <a:lstStyle/>
                    <a:p>
                      <a:r>
                        <a:rPr lang="nb-NO" sz="1000" dirty="0"/>
                        <a:t>Lagleder</a:t>
                      </a:r>
                    </a:p>
                  </a:txBody>
                  <a:tcPr/>
                </a:tc>
                <a:tc>
                  <a:txBody>
                    <a:bodyPr/>
                    <a:lstStyle/>
                    <a:p>
                      <a:r>
                        <a:rPr lang="nb-NO" sz="1000" dirty="0"/>
                        <a:t>Reidar Evensen</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Runar Amundsen</a:t>
                      </a:r>
                    </a:p>
                  </a:txBody>
                  <a:tcPr/>
                </a:tc>
                <a:tc>
                  <a:txBody>
                    <a:bodyPr/>
                    <a:lstStyle/>
                    <a:p>
                      <a:r>
                        <a:rPr lang="nb-NO" sz="1000" dirty="0"/>
                        <a:t>Dugnadsansvarlig</a:t>
                      </a:r>
                    </a:p>
                  </a:txBody>
                  <a:tcPr/>
                </a:tc>
                <a:tc>
                  <a:txBody>
                    <a:bodyPr/>
                    <a:lstStyle/>
                    <a:p>
                      <a:endParaRPr lang="nb-NO" sz="1000" dirty="0"/>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Ståle Hamnvik</a:t>
                      </a:r>
                    </a:p>
                  </a:txBody>
                  <a:tcPr/>
                </a:tc>
                <a:tc>
                  <a:txBody>
                    <a:bodyPr/>
                    <a:lstStyle/>
                    <a:p>
                      <a:r>
                        <a:rPr lang="nb-NO" sz="1000" dirty="0"/>
                        <a:t>Sosialansvarlig</a:t>
                      </a:r>
                    </a:p>
                  </a:txBody>
                  <a:tcPr/>
                </a:tc>
                <a:tc>
                  <a:txBody>
                    <a:bodyPr/>
                    <a:lstStyle/>
                    <a:p>
                      <a:endParaRPr lang="nb-NO" sz="1000" dirty="0"/>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r>
                        <a:rPr lang="nb-NO" sz="1000" dirty="0"/>
                        <a:t>Simen R. Ridar</a:t>
                      </a:r>
                    </a:p>
                  </a:txBody>
                  <a:tcPr/>
                </a:tc>
                <a:tc>
                  <a:txBody>
                    <a:bodyPr/>
                    <a:lstStyle/>
                    <a:p>
                      <a:r>
                        <a:rPr lang="nb-NO" sz="1000" dirty="0"/>
                        <a:t>Materialforvalter</a:t>
                      </a:r>
                    </a:p>
                  </a:txBody>
                  <a:tcPr/>
                </a:tc>
                <a:tc>
                  <a:txBody>
                    <a:bodyPr/>
                    <a:lstStyle/>
                    <a:p>
                      <a:endParaRPr lang="nb-NO" sz="1000" dirty="0"/>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Antall spillere</a:t>
                      </a:r>
                    </a:p>
                  </a:txBody>
                  <a:tcPr/>
                </a:tc>
                <a:tc>
                  <a:txBody>
                    <a:bodyPr/>
                    <a:lstStyle/>
                    <a:p>
                      <a:r>
                        <a:rPr lang="nb-NO" sz="1000" dirty="0"/>
                        <a:t>26</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endParaRPr lang="nb-NO" sz="1000" dirty="0"/>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J2010</a:t>
            </a:r>
            <a:endPar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7"/>
            <a:ext cx="5761496" cy="1323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J2010 hadde to nierlag i seriespillet i 2022 – i første og andre divisjon. Spillerne fikk stort utbytte av kampene - både ved seier og tap. Mange jenter viste stor framgang gjennom sesongen.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Det første året med poeng og tabell ble likevel ikke så bra resultatmessig som ambisjonen var før sesongen. Fra å knive om å være best i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by’n</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årene tidligere, havnet laget i første divisjon på femteplass til slutt. Andrelaget hadde mange gode kamper, og fikk god og tøff motstand. En del J2010 spiller også kamper for J2009 både i første og tredje divisjon, med stort utbytte.</a:t>
            </a:r>
            <a:endParaRPr kumimoji="0" lang="nb-NO"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37830" y="2917062"/>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På grunn av seriekamper de fleste lørdager og søndager, deltok J2010 bare på noen cuper gjennom året. På Bjørndal cup stilte vi med fire nierlag, med hjelp av J2009 og J2011.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J2010 stilte med to nierlag i Gothia cup i Gøteborg i juli. Begge lag kom til A-sluttspillet. De tapte der etter en og to kamper.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En del J2010 var også med J2009 på Jentetalentcupen på Hamar i august. Her ble det tap i kvartfinalen.</a:t>
            </a: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391331" y="4579206"/>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76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J2010 hadde flere sosiale treff gjennom året, de fleste knyttet til ulike arrangementer laget deltok på.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391331" y="10623666"/>
            <a:ext cx="5761496" cy="1020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 26 jentene på J2011 har godt samhold og god treningskultur. Mange spillere tok store steg gjennom sesongen. Vi har en sammensveiset foreldregruppe som bidrar på en svært god måte.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J2010 hadde en rekke gode kamper med begge nierlagene gjennom sesongen, men resultatmessig ble ikke </a:t>
            </a:r>
            <a:r>
              <a:rPr kumimoji="0" lang="nb-NO"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tabellplasseringen helt der </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ambisjonene lå. Vi ser fram til samarbeidet i Vålerenga &amp; Hasle-Løren i 2024 og å  spille 11-er.</a:t>
            </a: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711973"/>
            <a:ext cx="5761496" cy="5878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J2010 hadde foreldremøte før sesongen der alle spillerne og foreldre var invitert, der fair play var tema, i tillegg til informasjon om sesongen. Det var også et foreldremøte på høsten med informasjon om det nye samarbeidslaget Vålerenga &amp; Hasle-Løren fra 2024.</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 name="Rektangel 2">
            <a:extLst>
              <a:ext uri="{FF2B5EF4-FFF2-40B4-BE49-F238E27FC236}">
                <a16:creationId xmlns:a16="http://schemas.microsoft.com/office/drawing/2014/main" id="{26BEBAF7-7F3C-0954-10BF-8AD93AA4F72A}"/>
              </a:ext>
            </a:extLst>
          </p:cNvPr>
          <p:cNvSpPr/>
          <p:nvPr/>
        </p:nvSpPr>
        <p:spPr>
          <a:xfrm>
            <a:off x="449451" y="8493410"/>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J2010 deltok på klubbens dugnad på våren. Laget hadde også noen egne dugnader.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6"/>
            <a:ext cx="5761496" cy="686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Fair play var tema på møtet med spillerne og foreldrene før sesongen, slik det også har vært tidligere år. Det var prioritert gjennom sesongen. Både spillere og trenere er opptatt av fair play. Vi hadde et par hendelser gjennom året som ble fulgt opp.</a:t>
            </a: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91331" y="7404196"/>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190712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61251" y="518255"/>
          <a:ext cx="5769244" cy="26212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Aslak Eriksrud</a:t>
                      </a:r>
                    </a:p>
                  </a:txBody>
                  <a:tcPr/>
                </a:tc>
                <a:tc>
                  <a:txBody>
                    <a:bodyPr/>
                    <a:lstStyle/>
                    <a:p>
                      <a:r>
                        <a:rPr lang="nb-NO" sz="1000" dirty="0"/>
                        <a:t>Lagleder: </a:t>
                      </a:r>
                    </a:p>
                  </a:txBody>
                  <a:tcPr/>
                </a:tc>
                <a:tc>
                  <a:txBody>
                    <a:bodyPr/>
                    <a:lstStyle/>
                    <a:p>
                      <a:r>
                        <a:rPr lang="nb-NO" sz="1000" dirty="0"/>
                        <a:t>Merete Susort</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Espen Ruud</a:t>
                      </a:r>
                    </a:p>
                  </a:txBody>
                  <a:tcPr/>
                </a:tc>
                <a:tc>
                  <a:txBody>
                    <a:bodyPr/>
                    <a:lstStyle/>
                    <a:p>
                      <a:r>
                        <a:rPr lang="nb-NO" sz="1000" dirty="0"/>
                        <a:t>Dugnadsansvarlig</a:t>
                      </a:r>
                    </a:p>
                  </a:txBody>
                  <a:tcPr/>
                </a:tc>
                <a:tc>
                  <a:txBody>
                    <a:bodyPr/>
                    <a:lstStyle/>
                    <a:p>
                      <a:r>
                        <a:rPr lang="nb-NO" sz="1000" dirty="0"/>
                        <a:t>Ana </a:t>
                      </a:r>
                      <a:r>
                        <a:rPr lang="nb-NO" sz="1000" dirty="0" err="1"/>
                        <a:t>Vidakovic</a:t>
                      </a:r>
                      <a:endParaRPr lang="nb-NO" sz="1000" dirty="0"/>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Bård Mjåland</a:t>
                      </a:r>
                    </a:p>
                  </a:txBody>
                  <a:tcPr/>
                </a:tc>
                <a:tc>
                  <a:txBody>
                    <a:bodyPr/>
                    <a:lstStyle/>
                    <a:p>
                      <a:r>
                        <a:rPr lang="nb-NO" sz="1000" dirty="0"/>
                        <a:t>Sosialansvarlig</a:t>
                      </a:r>
                    </a:p>
                  </a:txBody>
                  <a:tcPr/>
                </a:tc>
                <a:tc>
                  <a:txBody>
                    <a:bodyPr/>
                    <a:lstStyle/>
                    <a:p>
                      <a:r>
                        <a:rPr lang="nb-NO" sz="1000" dirty="0"/>
                        <a:t>Martin Myhre</a:t>
                      </a:r>
                      <a:br>
                        <a:rPr lang="nb-NO" sz="1000" dirty="0"/>
                      </a:br>
                      <a:r>
                        <a:rPr lang="nb-NO" sz="1000" dirty="0"/>
                        <a:t>Monica Djupvik</a:t>
                      </a:r>
                      <a:br>
                        <a:rPr lang="nb-NO" sz="1000" dirty="0"/>
                      </a:br>
                      <a:r>
                        <a:rPr lang="nb-NO" sz="1000" dirty="0"/>
                        <a:t>Helene Hveem</a:t>
                      </a:r>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r>
                        <a:rPr lang="nb-NO" sz="1000" dirty="0"/>
                        <a:t>Amin Nouri</a:t>
                      </a:r>
                    </a:p>
                  </a:txBody>
                  <a:tcPr/>
                </a:tc>
                <a:tc>
                  <a:txBody>
                    <a:bodyPr/>
                    <a:lstStyle/>
                    <a:p>
                      <a:r>
                        <a:rPr lang="nb-NO" sz="1000" dirty="0"/>
                        <a:t>Materialforvalter</a:t>
                      </a:r>
                    </a:p>
                  </a:txBody>
                  <a:tcPr/>
                </a:tc>
                <a:tc>
                  <a:txBody>
                    <a:bodyPr/>
                    <a:lstStyle/>
                    <a:p>
                      <a:r>
                        <a:rPr lang="nb-NO" sz="1000" dirty="0"/>
                        <a:t>Mål i 2024</a:t>
                      </a:r>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r>
                        <a:rPr lang="nb-NO" sz="1000" dirty="0"/>
                        <a:t>Johan </a:t>
                      </a:r>
                      <a:r>
                        <a:rPr lang="nb-NO" sz="1000" dirty="0" err="1"/>
                        <a:t>Wahnstrøm</a:t>
                      </a:r>
                      <a:endParaRPr lang="nb-NO" sz="1000" dirty="0"/>
                    </a:p>
                  </a:txBody>
                  <a:tcPr/>
                </a:tc>
                <a:tc>
                  <a:txBody>
                    <a:bodyPr/>
                    <a:lstStyle/>
                    <a:p>
                      <a:r>
                        <a:rPr lang="nb-NO" sz="1000" dirty="0"/>
                        <a:t>Antall Spillere</a:t>
                      </a:r>
                    </a:p>
                  </a:txBody>
                  <a:tcPr/>
                </a:tc>
                <a:tc>
                  <a:txBody>
                    <a:bodyPr/>
                    <a:lstStyle/>
                    <a:p>
                      <a:r>
                        <a:rPr lang="nb-NO" sz="1000" dirty="0"/>
                        <a:t>60</a:t>
                      </a:r>
                    </a:p>
                  </a:txBody>
                  <a:tcPr/>
                </a:tc>
                <a:extLst>
                  <a:ext uri="{0D108BD9-81ED-4DB2-BD59-A6C34878D82A}">
                    <a16:rowId xmlns:a16="http://schemas.microsoft.com/office/drawing/2014/main" val="268833794"/>
                  </a:ext>
                </a:extLst>
              </a:tr>
              <a:tr h="212749">
                <a:tc>
                  <a:txBody>
                    <a:bodyPr/>
                    <a:lstStyle/>
                    <a:p>
                      <a:r>
                        <a:rPr lang="nb-NO" sz="1000" dirty="0"/>
                        <a:t>Trener</a:t>
                      </a:r>
                      <a:br>
                        <a:rPr lang="nb-NO" sz="1000" dirty="0"/>
                      </a:br>
                      <a:r>
                        <a:rPr lang="nb-NO" sz="1000" dirty="0" err="1"/>
                        <a:t>Trener</a:t>
                      </a:r>
                      <a:br>
                        <a:rPr lang="nb-NO" sz="1000" dirty="0"/>
                      </a:br>
                      <a:r>
                        <a:rPr lang="nb-NO" sz="1000" dirty="0" err="1"/>
                        <a:t>Trener</a:t>
                      </a:r>
                      <a:br>
                        <a:rPr lang="nb-NO" sz="1000" dirty="0"/>
                      </a:br>
                      <a:r>
                        <a:rPr lang="nb-NO" sz="1000" dirty="0" err="1"/>
                        <a:t>Trener</a:t>
                      </a:r>
                      <a:br>
                        <a:rPr lang="nb-NO" sz="1000" dirty="0"/>
                      </a:br>
                      <a:r>
                        <a:rPr lang="nb-NO" sz="1000" dirty="0" err="1"/>
                        <a:t>Trener</a:t>
                      </a:r>
                      <a:endParaRPr lang="nb-NO" sz="1000" dirty="0"/>
                    </a:p>
                  </a:txBody>
                  <a:tcPr/>
                </a:tc>
                <a:tc>
                  <a:txBody>
                    <a:bodyPr/>
                    <a:lstStyle/>
                    <a:p>
                      <a:r>
                        <a:rPr lang="nb-NO" sz="1000" dirty="0"/>
                        <a:t>Josefin </a:t>
                      </a:r>
                      <a:r>
                        <a:rPr lang="nb-NO" sz="1000" dirty="0" err="1"/>
                        <a:t>Ingvarsson</a:t>
                      </a:r>
                      <a:endParaRPr lang="nb-NO" sz="1000" dirty="0"/>
                    </a:p>
                    <a:p>
                      <a:r>
                        <a:rPr lang="nb-NO" sz="1000" dirty="0"/>
                        <a:t>Karl Einar Fossberg</a:t>
                      </a:r>
                    </a:p>
                    <a:p>
                      <a:r>
                        <a:rPr lang="nb-NO" sz="1000" dirty="0"/>
                        <a:t>Kristian </a:t>
                      </a:r>
                      <a:r>
                        <a:rPr lang="nb-NO" sz="1000" dirty="0" err="1"/>
                        <a:t>Hoelscher</a:t>
                      </a:r>
                      <a:br>
                        <a:rPr lang="nb-NO" sz="1000" dirty="0"/>
                      </a:br>
                      <a:r>
                        <a:rPr lang="nb-NO" sz="1000" dirty="0"/>
                        <a:t>Kristian Skjeggedal</a:t>
                      </a:r>
                      <a:br>
                        <a:rPr lang="nb-NO" sz="1000" dirty="0"/>
                      </a:br>
                      <a:r>
                        <a:rPr lang="nb-NO" sz="1000" dirty="0"/>
                        <a:t>Simen Ridar</a:t>
                      </a:r>
                    </a:p>
                  </a:txBody>
                  <a:tcPr/>
                </a:tc>
                <a:tc>
                  <a:txBody>
                    <a:bodyPr/>
                    <a:lstStyle/>
                    <a:p>
                      <a:r>
                        <a:rPr lang="nb-NO" sz="1000" dirty="0" err="1"/>
                        <a:t>Fairplay</a:t>
                      </a:r>
                      <a:r>
                        <a:rPr lang="nb-NO" sz="1000" dirty="0"/>
                        <a:t> ansvarlig</a:t>
                      </a:r>
                      <a:br>
                        <a:rPr lang="nb-NO" sz="1000" dirty="0"/>
                      </a:br>
                      <a:r>
                        <a:rPr lang="nb-NO" sz="1000" dirty="0"/>
                        <a:t>Mediaansvarlig</a:t>
                      </a:r>
                    </a:p>
                  </a:txBody>
                  <a:tcPr/>
                </a:tc>
                <a:tc>
                  <a:txBody>
                    <a:bodyPr/>
                    <a:lstStyle/>
                    <a:p>
                      <a:r>
                        <a:rPr lang="nb-NO" sz="1000" dirty="0"/>
                        <a:t>Kim Granholt</a:t>
                      </a:r>
                      <a:br>
                        <a:rPr lang="nb-NO" sz="1000" dirty="0"/>
                      </a:br>
                      <a:r>
                        <a:rPr lang="nb-NO" sz="1000" dirty="0"/>
                        <a:t>Marte </a:t>
                      </a:r>
                      <a:r>
                        <a:rPr lang="nb-NO" sz="1000" dirty="0" err="1"/>
                        <a:t>Johnslien</a:t>
                      </a:r>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37830" y="175570"/>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a:t>
            </a:r>
            <a:r>
              <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G2014</a:t>
            </a:r>
          </a:p>
        </p:txBody>
      </p:sp>
      <p:sp>
        <p:nvSpPr>
          <p:cNvPr id="11" name="Rektangel 10">
            <a:extLst>
              <a:ext uri="{FF2B5EF4-FFF2-40B4-BE49-F238E27FC236}">
                <a16:creationId xmlns:a16="http://schemas.microsoft.com/office/drawing/2014/main" id="{2C385BBB-0DFF-461F-A63B-EAD34ABB489F}"/>
              </a:ext>
            </a:extLst>
          </p:cNvPr>
          <p:cNvSpPr/>
          <p:nvPr/>
        </p:nvSpPr>
        <p:spPr>
          <a:xfrm>
            <a:off x="338919" y="3941603"/>
            <a:ext cx="5761496" cy="11571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Hvor mange lag var med? Hvilket nivå meldt opp i? Hva har fungert og hva har ikke fungert?</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 meldte på 8 lag,  2 lag på øvet nivå, 5 lag på mindre øvet og så hadde vi 1 lag som spilte i klassen 2013 på nivå 2.</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 hadde en rulleringsordning der alle spilte både opp og ned og dette funket bra. Noen av de mindre øvede lagene hadde noen tøffe kamper selv om vi hadde spillere på høyt nivå med. Dette kan skyldes at mange av motstanderlagene hadde meldt alle sine lag på mindre øvet selv om de var øvede lag. De to lagene våre på øvet og det vi hadde i 2013 serien gjorde det veldig bra.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379709" y="3260744"/>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65125" y="5214803"/>
            <a:ext cx="5761496" cy="12210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Hvilke cuper deltok i?  </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 har deltatt på nabocuper hos Årvoll og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kjelsås</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Vi har samt vært med på Rælingen cup, Tveita cup, Hasle-Løren cup. Vi har spilt i futsalserien.</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338919" y="5245393"/>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9942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sosiale aktiviteter? Hvilke sosiale aktiviteter=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hatt 2 litt større sosiale aktiviteter og 2 små. Vi har hatt kick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off</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før sesongstart i klubbhuset med pizza, kaker og der trenere har informert om hva som skal skje i sesong. I sommer så kjørte vi is til hele gjengen siste trening før ferie. Vi hadde også en  pizza og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kakesfest</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i slutten av november for å markere at seriespillet var over. Vi trente til langt ut i desember og hadde pepperkaker siste trening før juleferie.</a:t>
            </a: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209225" y="10447722"/>
            <a:ext cx="5761496" cy="16057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Hva har vært det beste i laget? Hvor opplever dere at det er størst utfordringer?</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b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En utrolig fin gjeng med gutter og foreldre som stiller opp. De er flinke til å komme på trening og de er veldig ivrige alle sammen. Vi har et fantastisk trenerteam og supre roller rundt laget.</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b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Den største utfordringen er jo at vi er så mange. Vi har måttet ha inntaksstopp da vi ikke kan være mer en 60 spillere. Vi har også hatt en utfordring i forhold til antall trenere som dukker opp på trening, selv om vi er mange i trenergruppa så er vi ofte litt for få på trening med en så stor gjeng. Mye skyldes at vi har hatt veldig tidlig treningstid. </a:t>
            </a: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173291" y="10210393"/>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858213"/>
            <a:ext cx="5761496" cy="4416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foreldremøter? Hvilke tema har vært berørt?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hatt 1 foreldremøte i klubbhuset, der var Vanja og Mette med. Vi gikk da gjennom hva som skulle skje i sesongen, regler etc. Infoen ellers har vært på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Spond</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Hvilke dugnader har laget hatt? Hva var positivt- hva kunne vært bedre?</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vært med på fellesdugnadene, og det har fungert veldig bra.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Rektangel 3">
            <a:extLst>
              <a:ext uri="{FF2B5EF4-FFF2-40B4-BE49-F238E27FC236}">
                <a16:creationId xmlns:a16="http://schemas.microsoft.com/office/drawing/2014/main" id="{3D3291FC-DEF5-C955-D5DC-15BC0F8762BE}"/>
              </a:ext>
            </a:extLst>
          </p:cNvPr>
          <p:cNvSpPr/>
          <p:nvPr/>
        </p:nvSpPr>
        <p:spPr>
          <a:xfrm>
            <a:off x="264331" y="9525608"/>
            <a:ext cx="5761496" cy="73444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Hvordan har laget jobbet med Fair Play?</a:t>
            </a:r>
            <a:b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b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Stort fokus på hver trening og i kamp, dette gikk vi også grundig gjennom sammen med Mette på foreldremøte.  Dette gitt gode resultater men vi må fortsette å ha fokus.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550437"/>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264331" y="9294033"/>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2881406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7068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Arild Opheim</a:t>
                      </a:r>
                    </a:p>
                  </a:txBody>
                  <a:tcPr/>
                </a:tc>
                <a:tc>
                  <a:txBody>
                    <a:bodyPr/>
                    <a:lstStyle/>
                    <a:p>
                      <a:r>
                        <a:rPr lang="nb-NO" sz="1000" dirty="0"/>
                        <a:t>Lagleder</a:t>
                      </a:r>
                    </a:p>
                  </a:txBody>
                  <a:tcPr/>
                </a:tc>
                <a:tc>
                  <a:txBody>
                    <a:bodyPr/>
                    <a:lstStyle/>
                    <a:p>
                      <a:r>
                        <a:rPr lang="nb-NO" sz="1000" dirty="0"/>
                        <a:t>Morten Wiker Røstengen</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err="1"/>
                        <a:t>Gazmend</a:t>
                      </a:r>
                      <a:r>
                        <a:rPr lang="nb-NO" sz="1000" dirty="0"/>
                        <a:t> </a:t>
                      </a:r>
                      <a:r>
                        <a:rPr lang="nb-NO" sz="1000" dirty="0" err="1"/>
                        <a:t>Mamuti</a:t>
                      </a:r>
                      <a:endParaRPr lang="nb-NO" sz="1000" dirty="0"/>
                    </a:p>
                  </a:txBody>
                  <a:tcPr/>
                </a:tc>
                <a:tc>
                  <a:txBody>
                    <a:bodyPr/>
                    <a:lstStyle/>
                    <a:p>
                      <a:r>
                        <a:rPr lang="nb-NO" sz="1000" dirty="0"/>
                        <a:t>Dugnadsansvarlig</a:t>
                      </a:r>
                    </a:p>
                  </a:txBody>
                  <a:tcPr/>
                </a:tc>
                <a:tc>
                  <a:txBody>
                    <a:bodyPr/>
                    <a:lstStyle/>
                    <a:p>
                      <a:r>
                        <a:rPr lang="nb-NO" sz="1000" dirty="0"/>
                        <a:t>Morten Wiker Røstengen</a:t>
                      </a:r>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Håvard Sesseng</a:t>
                      </a:r>
                    </a:p>
                  </a:txBody>
                  <a:tcPr/>
                </a:tc>
                <a:tc>
                  <a:txBody>
                    <a:bodyPr/>
                    <a:lstStyle/>
                    <a:p>
                      <a:r>
                        <a:rPr lang="nb-NO" sz="1000" dirty="0"/>
                        <a:t>Sosialansvarlig</a:t>
                      </a:r>
                    </a:p>
                  </a:txBody>
                  <a:tcPr/>
                </a:tc>
                <a:tc>
                  <a:txBody>
                    <a:bodyPr/>
                    <a:lstStyle/>
                    <a:p>
                      <a:r>
                        <a:rPr lang="nb-NO" sz="1000" dirty="0"/>
                        <a:t>Anette Kirkeby</a:t>
                      </a:r>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r>
                        <a:rPr lang="nb-NO" sz="1000" dirty="0"/>
                        <a:t>Igor </a:t>
                      </a:r>
                      <a:r>
                        <a:rPr lang="nb-NO" sz="1000" dirty="0" err="1"/>
                        <a:t>Mirceta</a:t>
                      </a:r>
                      <a:endParaRPr lang="nb-NO" sz="1000" dirty="0"/>
                    </a:p>
                  </a:txBody>
                  <a:tcPr/>
                </a:tc>
                <a:tc>
                  <a:txBody>
                    <a:bodyPr/>
                    <a:lstStyle/>
                    <a:p>
                      <a:r>
                        <a:rPr lang="nb-NO" sz="1000" dirty="0"/>
                        <a:t>Materialforvalter</a:t>
                      </a:r>
                    </a:p>
                  </a:txBody>
                  <a:tcPr/>
                </a:tc>
                <a:tc>
                  <a:txBody>
                    <a:bodyPr/>
                    <a:lstStyle/>
                    <a:p>
                      <a:r>
                        <a:rPr lang="nb-NO" sz="1000" dirty="0"/>
                        <a:t>Morten Wiker Røstengen</a:t>
                      </a:r>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r>
                        <a:rPr lang="nb-NO" sz="1000" dirty="0"/>
                        <a:t>Irfan Mahmood</a:t>
                      </a:r>
                    </a:p>
                  </a:txBody>
                  <a:tcPr/>
                </a:tc>
                <a:tc>
                  <a:txBody>
                    <a:bodyPr/>
                    <a:lstStyle/>
                    <a:p>
                      <a:r>
                        <a:rPr lang="nb-NO" sz="1000" dirty="0"/>
                        <a:t>Antall Spillere</a:t>
                      </a:r>
                    </a:p>
                  </a:txBody>
                  <a:tcPr/>
                </a:tc>
                <a:tc>
                  <a:txBody>
                    <a:bodyPr/>
                    <a:lstStyle/>
                    <a:p>
                      <a:r>
                        <a:rPr lang="nb-NO" sz="1000" dirty="0" err="1"/>
                        <a:t>Ca</a:t>
                      </a:r>
                      <a:r>
                        <a:rPr lang="nb-NO" sz="1000" dirty="0"/>
                        <a:t> 80</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r>
                        <a:rPr lang="nb-NO" sz="1000" dirty="0"/>
                        <a:t>Maria </a:t>
                      </a:r>
                      <a:r>
                        <a:rPr lang="nb-NO" sz="1000" dirty="0" err="1"/>
                        <a:t>Høibjelke</a:t>
                      </a:r>
                      <a:r>
                        <a:rPr lang="nb-NO" sz="1000" dirty="0"/>
                        <a:t> Sæternes</a:t>
                      </a:r>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Gutter 2015</a:t>
            </a:r>
            <a:endPar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7"/>
            <a:ext cx="5761496" cy="1323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 hadde med 7 lag i seriespill. Lagene er fordelt jevnt med ulike nivåer. Det er hensyntatt skoler for at guttene skulle være på lag med noen fra samme skole.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Generelt sett har det vært jevne kamper. Noe utfordringer med påmelding på enkelte lag som har gjort at det har vært litt hektisk å få på plass spillere til kamp. De fleste lagene har minimum vært 7 pr kamp.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nå med 3 lag i futsal serien. Her skulle vi nok meldt på flere lag da vi ikke kan ta med flere enn 10 pr gang. </a:t>
            </a:r>
            <a:endParaRPr kumimoji="0" lang="nb-NO"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945757"/>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vært med på flere dags cuper.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Gjelleårsen</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Cup, Nordstrand Cup og Hasle Løren cup for å nevne noen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hadde med 4 lag på Norway Cup, hvor vi også tok med oss telt for å lage en liten base under turneringen. Vi ønsker å prøve å ta guttene tidlig på overnattingscup da vi tror dette vil styrke samholdet i gruppen i tillegg så må vi trene på dette både voksne og barn. Trolig vil ikke dette skje før i 2025. </a:t>
            </a: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656111"/>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30171"/>
            <a:ext cx="5761496" cy="6629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hadde en sommerfest/avslutning med frukt og drikke til barna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391331" y="10805823"/>
            <a:ext cx="5761496" cy="13515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Det er en ivrig gjeng med gutter. Vi har generelt ett oppmøte på trening på mellom 30 og 40 gutter. Noen av treningene kolliderer med kamper eller andre aktiviteter.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Det har vært utfordrende første del av sesongen med treningstider og nok plass på banen, dette ble bedre etter sommeren når vi fikk bedre plass.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Nivåforskjellen mellom guttene er også noe vi må finne bedre løsninger på. Vi vil neste år vurdere å melde ett lag på 7’er fotball å spille med 2014. Dette laget kan vil plukke de spillere som er modne fra gruppen til å være med, samtidig som de fortsetter å spille 5’er på sine respektive lag.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Generelt sett er det også en utfordring å kommunisere med 80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stk</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foreldre slik at alle både får og oppfatter beskjeder.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Det har vært en fin start for disse guttene med seriespill og vi voksne lærer fortsatt.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711972"/>
            <a:ext cx="5761496" cy="7472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hatt 2 foreldremøter.  Ett i April og ett i november.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vært innom påmeldingskultur på trening, fair play, differensiering og generelt rundt planer for laget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10705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hatt en egen lodd dugnad via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spond</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Dette for å minske påmeldingsavgifter på cup. Vi har kjøpt inn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keeperhasker</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til lagene og dekket utgifter til sommeravslutning.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også deltatt på Hasle Løren sin fellesdugnad.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5"/>
            <a:ext cx="5761496" cy="8577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tatt dette opp på foreldremøter. I tillegg har vi hatt noen hendelser med noen barn og voksne som vi har vært nødt til å adressere direkte.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Generelt sett har det gått fint denne første sesongen, så prøver vi å ta de hendelser som kommer underveis.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550437"/>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2730440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8592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a:t>Viggo Anthonsen</a:t>
                      </a:r>
                    </a:p>
                  </a:txBody>
                  <a:tcPr/>
                </a:tc>
                <a:tc>
                  <a:txBody>
                    <a:bodyPr/>
                    <a:lstStyle/>
                    <a:p>
                      <a:r>
                        <a:rPr lang="nb-NO" sz="1000" dirty="0"/>
                        <a:t>Lagleder</a:t>
                      </a:r>
                    </a:p>
                  </a:txBody>
                  <a:tcPr/>
                </a:tc>
                <a:tc>
                  <a:txBody>
                    <a:bodyPr/>
                    <a:lstStyle/>
                    <a:p>
                      <a:r>
                        <a:rPr lang="nb-NO" sz="1000" dirty="0"/>
                        <a:t>Viggo Anthonsen</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John Rasmussen</a:t>
                      </a:r>
                    </a:p>
                  </a:txBody>
                  <a:tcPr/>
                </a:tc>
                <a:tc>
                  <a:txBody>
                    <a:bodyPr/>
                    <a:lstStyle/>
                    <a:p>
                      <a:r>
                        <a:rPr lang="nb-NO" sz="1000" dirty="0"/>
                        <a:t>Dugnadsansvarlig</a:t>
                      </a:r>
                    </a:p>
                  </a:txBody>
                  <a:tcPr/>
                </a:tc>
                <a:tc>
                  <a:txBody>
                    <a:bodyPr/>
                    <a:lstStyle/>
                    <a:p>
                      <a:r>
                        <a:rPr lang="nb-NO" sz="1000" dirty="0"/>
                        <a:t>Karianne </a:t>
                      </a:r>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r>
                        <a:rPr lang="nb-NO" sz="1000" dirty="0"/>
                        <a:t>Jarl Espen Ygranes</a:t>
                      </a:r>
                    </a:p>
                  </a:txBody>
                  <a:tcPr/>
                </a:tc>
                <a:tc>
                  <a:txBody>
                    <a:bodyPr/>
                    <a:lstStyle/>
                    <a:p>
                      <a:r>
                        <a:rPr lang="nb-NO" sz="1000" dirty="0"/>
                        <a:t>Sosialansvarlig</a:t>
                      </a:r>
                    </a:p>
                  </a:txBody>
                  <a:tcPr/>
                </a:tc>
                <a:tc>
                  <a:txBody>
                    <a:bodyPr/>
                    <a:lstStyle/>
                    <a:p>
                      <a:r>
                        <a:rPr lang="nb-NO" sz="1000" dirty="0"/>
                        <a:t>Martin Myhre og Cathrine West</a:t>
                      </a:r>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r>
                        <a:rPr lang="nb-NO" sz="1000" dirty="0"/>
                        <a:t>Peter </a:t>
                      </a:r>
                      <a:r>
                        <a:rPr lang="nb-NO" sz="1000" dirty="0" err="1"/>
                        <a:t>Salia</a:t>
                      </a:r>
                      <a:r>
                        <a:rPr lang="nb-NO" sz="1000" dirty="0"/>
                        <a:t>-Bao</a:t>
                      </a:r>
                    </a:p>
                  </a:txBody>
                  <a:tcPr/>
                </a:tc>
                <a:tc>
                  <a:txBody>
                    <a:bodyPr/>
                    <a:lstStyle/>
                    <a:p>
                      <a:r>
                        <a:rPr lang="nb-NO" sz="1000" dirty="0"/>
                        <a:t>Materialforvalter</a:t>
                      </a:r>
                    </a:p>
                  </a:txBody>
                  <a:tcPr/>
                </a:tc>
                <a:tc>
                  <a:txBody>
                    <a:bodyPr/>
                    <a:lstStyle/>
                    <a:p>
                      <a:endParaRPr lang="nb-NO" sz="1000" dirty="0"/>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Antall Spillere</a:t>
                      </a:r>
                    </a:p>
                  </a:txBody>
                  <a:tcPr/>
                </a:tc>
                <a:tc>
                  <a:txBody>
                    <a:bodyPr/>
                    <a:lstStyle/>
                    <a:p>
                      <a:r>
                        <a:rPr lang="nb-NO" sz="1000" dirty="0"/>
                        <a:t>60</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endParaRPr lang="nb-NO" sz="1000" dirty="0"/>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a:t>
            </a:r>
            <a:r>
              <a:rPr kumimoji="0" lang="nb-NO" sz="1800" b="0"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G2010</a:t>
            </a:r>
            <a:endPar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7"/>
            <a:ext cx="5761496" cy="1323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Hvor mange lag var med? Hvilket nivå meldt opp i? Hva har fungert og hva har ikke fungert?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Fire lag fordelt på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1.div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 1. div B,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3.div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og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4.div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Det fungerte bra på alle nivåer, og gledelig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1.div</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A-laget ble kretsmestere.</a:t>
            </a: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945757"/>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Hvilke cuper deltok i?  Overnattingscuper for lag det er aktuelt for (2012 og oppover)? Utenlandscuper ((2011 og oppover)?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deltok på Vinterserie på Fjellhamar,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Gothia</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Cup, Norway Cup og Stjernecup. </a:t>
            </a: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656111"/>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76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sosiale aktiviteter? Hvilke sosiale aktiviteter=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hadde avslutning sommer og til jul.</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437830" y="10628589"/>
            <a:ext cx="5761496" cy="1020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Hva har vært det beste i laget? Hvor opplever dere at det er størst utfordringer?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En stor og fin spillergruppe med mye «drive». Engasjementet fra foreldrene kunne vært enda bedre og mange tar lang sommerferie som gjør at mange mister cup-opplevelser på sommeren og trenings-oppholdet blir litt </a:t>
            </a:r>
            <a:r>
              <a:rPr kumimoji="0" lang="nb-NO"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langt for en del.</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550437"/>
            <a:ext cx="5761496" cy="7494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foreldremøter? Hvilke tema har vært berørt?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To foreldremøter: Status lag, seriepåmelding, cuper, roller rundt laget, fair-play, sosialt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Hvilke dugnader har laget hatt? Hva var positivt- hva kunne vært bedre?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Felles-dugnad gjennom klubben. </a:t>
            </a: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6"/>
            <a:ext cx="5761496" cy="686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Hvordan har laget jobbet med Fair Play?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Deltok på fair-play kveld og snakket om det jevnlig på trening/kamp og på foreldremøter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550437"/>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412710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Et bilde som inneholder tekst, utklipp&#10;&#10;Automatisk generert beskrivelse">
            <a:extLst>
              <a:ext uri="{FF2B5EF4-FFF2-40B4-BE49-F238E27FC236}">
                <a16:creationId xmlns:a16="http://schemas.microsoft.com/office/drawing/2014/main" id="{1E6DE0C1-2776-4A75-BFB0-2ECFF46DD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310" y="170731"/>
            <a:ext cx="1428823" cy="717587"/>
          </a:xfrm>
          <a:prstGeom prst="rect">
            <a:avLst/>
          </a:prstGeom>
        </p:spPr>
      </p:pic>
      <p:graphicFrame>
        <p:nvGraphicFramePr>
          <p:cNvPr id="9" name="Tabell 9">
            <a:extLst>
              <a:ext uri="{FF2B5EF4-FFF2-40B4-BE49-F238E27FC236}">
                <a16:creationId xmlns:a16="http://schemas.microsoft.com/office/drawing/2014/main" id="{6DC7E953-61B7-4065-B7B1-3CD46E363968}"/>
              </a:ext>
            </a:extLst>
          </p:cNvPr>
          <p:cNvGraphicFramePr>
            <a:graphicFrameLocks noGrp="1"/>
          </p:cNvGraphicFramePr>
          <p:nvPr/>
        </p:nvGraphicFramePr>
        <p:xfrm>
          <a:off x="383583" y="1053890"/>
          <a:ext cx="5769244" cy="1706880"/>
        </p:xfrm>
        <a:graphic>
          <a:graphicData uri="http://schemas.openxmlformats.org/drawingml/2006/table">
            <a:tbl>
              <a:tblPr firstRow="1" bandRow="1">
                <a:tableStyleId>{5C22544A-7EE6-4342-B048-85BDC9FD1C3A}</a:tableStyleId>
              </a:tblPr>
              <a:tblGrid>
                <a:gridCol w="623575">
                  <a:extLst>
                    <a:ext uri="{9D8B030D-6E8A-4147-A177-3AD203B41FA5}">
                      <a16:colId xmlns:a16="http://schemas.microsoft.com/office/drawing/2014/main" val="1225885413"/>
                    </a:ext>
                  </a:extLst>
                </a:gridCol>
                <a:gridCol w="2065826">
                  <a:extLst>
                    <a:ext uri="{9D8B030D-6E8A-4147-A177-3AD203B41FA5}">
                      <a16:colId xmlns:a16="http://schemas.microsoft.com/office/drawing/2014/main" val="1870093248"/>
                    </a:ext>
                  </a:extLst>
                </a:gridCol>
                <a:gridCol w="1364620">
                  <a:extLst>
                    <a:ext uri="{9D8B030D-6E8A-4147-A177-3AD203B41FA5}">
                      <a16:colId xmlns:a16="http://schemas.microsoft.com/office/drawing/2014/main" val="1757086386"/>
                    </a:ext>
                  </a:extLst>
                </a:gridCol>
                <a:gridCol w="1715223">
                  <a:extLst>
                    <a:ext uri="{9D8B030D-6E8A-4147-A177-3AD203B41FA5}">
                      <a16:colId xmlns:a16="http://schemas.microsoft.com/office/drawing/2014/main" val="3323232851"/>
                    </a:ext>
                  </a:extLst>
                </a:gridCol>
              </a:tblGrid>
              <a:tr h="212749">
                <a:tc>
                  <a:txBody>
                    <a:bodyPr/>
                    <a:lstStyle/>
                    <a:p>
                      <a:r>
                        <a:rPr lang="nb-NO" sz="1000" dirty="0"/>
                        <a:t>Ansvar</a:t>
                      </a:r>
                    </a:p>
                  </a:txBody>
                  <a:tcPr/>
                </a:tc>
                <a:tc>
                  <a:txBody>
                    <a:bodyPr/>
                    <a:lstStyle/>
                    <a:p>
                      <a:r>
                        <a:rPr lang="nb-NO" sz="1000" dirty="0"/>
                        <a:t>Navn</a:t>
                      </a:r>
                    </a:p>
                  </a:txBody>
                  <a:tcPr/>
                </a:tc>
                <a:tc>
                  <a:txBody>
                    <a:bodyPr/>
                    <a:lstStyle/>
                    <a:p>
                      <a:r>
                        <a:rPr lang="nb-NO" sz="1000" dirty="0"/>
                        <a:t>Ansvar</a:t>
                      </a:r>
                    </a:p>
                  </a:txBody>
                  <a:tcPr/>
                </a:tc>
                <a:tc>
                  <a:txBody>
                    <a:bodyPr/>
                    <a:lstStyle/>
                    <a:p>
                      <a:r>
                        <a:rPr lang="nb-NO" sz="1000" dirty="0"/>
                        <a:t>Navn</a:t>
                      </a:r>
                    </a:p>
                  </a:txBody>
                  <a:tcPr/>
                </a:tc>
                <a:extLst>
                  <a:ext uri="{0D108BD9-81ED-4DB2-BD59-A6C34878D82A}">
                    <a16:rowId xmlns:a16="http://schemas.microsoft.com/office/drawing/2014/main" val="4961093"/>
                  </a:ext>
                </a:extLst>
              </a:tr>
              <a:tr h="212749">
                <a:tc>
                  <a:txBody>
                    <a:bodyPr/>
                    <a:lstStyle/>
                    <a:p>
                      <a:r>
                        <a:rPr lang="nb-NO" sz="1000" dirty="0"/>
                        <a:t>Trener</a:t>
                      </a:r>
                    </a:p>
                  </a:txBody>
                  <a:tcPr/>
                </a:tc>
                <a:tc>
                  <a:txBody>
                    <a:bodyPr/>
                    <a:lstStyle/>
                    <a:p>
                      <a:r>
                        <a:rPr lang="nb-NO" sz="1000" dirty="0" err="1"/>
                        <a:t>Mowafak</a:t>
                      </a:r>
                      <a:endParaRPr lang="nb-NO" sz="1000" dirty="0"/>
                    </a:p>
                  </a:txBody>
                  <a:tcPr/>
                </a:tc>
                <a:tc>
                  <a:txBody>
                    <a:bodyPr/>
                    <a:lstStyle/>
                    <a:p>
                      <a:r>
                        <a:rPr lang="nb-NO" sz="1000" dirty="0"/>
                        <a:t>Lagleder</a:t>
                      </a:r>
                    </a:p>
                  </a:txBody>
                  <a:tcPr/>
                </a:tc>
                <a:tc>
                  <a:txBody>
                    <a:bodyPr/>
                    <a:lstStyle/>
                    <a:p>
                      <a:r>
                        <a:rPr lang="nb-NO" sz="1000" dirty="0"/>
                        <a:t>Christina Haraldsen</a:t>
                      </a:r>
                    </a:p>
                  </a:txBody>
                  <a:tcPr/>
                </a:tc>
                <a:extLst>
                  <a:ext uri="{0D108BD9-81ED-4DB2-BD59-A6C34878D82A}">
                    <a16:rowId xmlns:a16="http://schemas.microsoft.com/office/drawing/2014/main" val="3714436013"/>
                  </a:ext>
                </a:extLst>
              </a:tr>
              <a:tr h="212749">
                <a:tc>
                  <a:txBody>
                    <a:bodyPr/>
                    <a:lstStyle/>
                    <a:p>
                      <a:r>
                        <a:rPr lang="nb-NO" sz="1000" dirty="0"/>
                        <a:t>Trener</a:t>
                      </a:r>
                    </a:p>
                  </a:txBody>
                  <a:tcPr/>
                </a:tc>
                <a:tc>
                  <a:txBody>
                    <a:bodyPr/>
                    <a:lstStyle/>
                    <a:p>
                      <a:r>
                        <a:rPr lang="nb-NO" sz="1000" dirty="0"/>
                        <a:t>Viktor Ringstad</a:t>
                      </a:r>
                    </a:p>
                  </a:txBody>
                  <a:tcPr/>
                </a:tc>
                <a:tc>
                  <a:txBody>
                    <a:bodyPr/>
                    <a:lstStyle/>
                    <a:p>
                      <a:r>
                        <a:rPr lang="nb-NO" sz="1000" dirty="0"/>
                        <a:t>Dugnadsansvarlig</a:t>
                      </a:r>
                    </a:p>
                  </a:txBody>
                  <a:tcPr/>
                </a:tc>
                <a:tc>
                  <a:txBody>
                    <a:bodyPr/>
                    <a:lstStyle/>
                    <a:p>
                      <a:r>
                        <a:rPr lang="nb-NO" sz="1000" dirty="0"/>
                        <a:t>Christina Haraldsen</a:t>
                      </a:r>
                    </a:p>
                  </a:txBody>
                  <a:tcPr/>
                </a:tc>
                <a:extLst>
                  <a:ext uri="{0D108BD9-81ED-4DB2-BD59-A6C34878D82A}">
                    <a16:rowId xmlns:a16="http://schemas.microsoft.com/office/drawing/2014/main" val="10048509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Sosialansvarlig</a:t>
                      </a:r>
                    </a:p>
                  </a:txBody>
                  <a:tcPr/>
                </a:tc>
                <a:tc>
                  <a:txBody>
                    <a:bodyPr/>
                    <a:lstStyle/>
                    <a:p>
                      <a:r>
                        <a:rPr lang="nb-NO" sz="1000" dirty="0"/>
                        <a:t>Christina </a:t>
                      </a:r>
                      <a:r>
                        <a:rPr lang="nb-NO" sz="1000" dirty="0" err="1"/>
                        <a:t>Haraldsern</a:t>
                      </a:r>
                      <a:endParaRPr lang="nb-NO" sz="1000" dirty="0"/>
                    </a:p>
                  </a:txBody>
                  <a:tcPr/>
                </a:tc>
                <a:extLst>
                  <a:ext uri="{0D108BD9-81ED-4DB2-BD59-A6C34878D82A}">
                    <a16:rowId xmlns:a16="http://schemas.microsoft.com/office/drawing/2014/main" val="3251448377"/>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Materialforvalter</a:t>
                      </a:r>
                    </a:p>
                  </a:txBody>
                  <a:tcPr/>
                </a:tc>
                <a:tc>
                  <a:txBody>
                    <a:bodyPr/>
                    <a:lstStyle/>
                    <a:p>
                      <a:r>
                        <a:rPr lang="nb-NO" sz="1000" dirty="0"/>
                        <a:t>Christina Haraldsen</a:t>
                      </a:r>
                    </a:p>
                  </a:txBody>
                  <a:tcPr/>
                </a:tc>
                <a:extLst>
                  <a:ext uri="{0D108BD9-81ED-4DB2-BD59-A6C34878D82A}">
                    <a16:rowId xmlns:a16="http://schemas.microsoft.com/office/drawing/2014/main" val="1631325904"/>
                  </a:ext>
                </a:extLst>
              </a:tr>
              <a:tr h="212749">
                <a:tc>
                  <a:txBody>
                    <a:bodyPr/>
                    <a:lstStyle/>
                    <a:p>
                      <a:r>
                        <a:rPr lang="nb-NO" sz="1000" dirty="0"/>
                        <a:t>Trener</a:t>
                      </a:r>
                    </a:p>
                  </a:txBody>
                  <a:tcPr/>
                </a:tc>
                <a:tc>
                  <a:txBody>
                    <a:bodyPr/>
                    <a:lstStyle/>
                    <a:p>
                      <a:endParaRPr lang="nb-NO" sz="1000" dirty="0"/>
                    </a:p>
                  </a:txBody>
                  <a:tcPr/>
                </a:tc>
                <a:tc>
                  <a:txBody>
                    <a:bodyPr/>
                    <a:lstStyle/>
                    <a:p>
                      <a:r>
                        <a:rPr lang="nb-NO" sz="1000" dirty="0"/>
                        <a:t>Antall Spillere</a:t>
                      </a:r>
                    </a:p>
                  </a:txBody>
                  <a:tcPr/>
                </a:tc>
                <a:tc>
                  <a:txBody>
                    <a:bodyPr/>
                    <a:lstStyle/>
                    <a:p>
                      <a:r>
                        <a:rPr lang="nb-NO" sz="1000" dirty="0"/>
                        <a:t>36</a:t>
                      </a:r>
                    </a:p>
                  </a:txBody>
                  <a:tcPr/>
                </a:tc>
                <a:extLst>
                  <a:ext uri="{0D108BD9-81ED-4DB2-BD59-A6C34878D82A}">
                    <a16:rowId xmlns:a16="http://schemas.microsoft.com/office/drawing/2014/main" val="268833794"/>
                  </a:ext>
                </a:extLst>
              </a:tr>
              <a:tr h="212749">
                <a:tc>
                  <a:txBody>
                    <a:bodyPr/>
                    <a:lstStyle/>
                    <a:p>
                      <a:r>
                        <a:rPr lang="nb-NO" sz="1000" dirty="0"/>
                        <a:t>Trener</a:t>
                      </a:r>
                    </a:p>
                  </a:txBody>
                  <a:tcPr/>
                </a:tc>
                <a:tc>
                  <a:txBody>
                    <a:bodyPr/>
                    <a:lstStyle/>
                    <a:p>
                      <a:endParaRPr lang="nb-NO" sz="1000" dirty="0"/>
                    </a:p>
                  </a:txBody>
                  <a:tcPr/>
                </a:tc>
                <a:tc>
                  <a:txBody>
                    <a:bodyPr/>
                    <a:lstStyle/>
                    <a:p>
                      <a:endParaRPr lang="nb-NO" sz="1000" dirty="0"/>
                    </a:p>
                  </a:txBody>
                  <a:tcPr/>
                </a:tc>
                <a:tc>
                  <a:txBody>
                    <a:bodyPr/>
                    <a:lstStyle/>
                    <a:p>
                      <a:endParaRPr lang="nb-NO" sz="1000" dirty="0"/>
                    </a:p>
                  </a:txBody>
                  <a:tcPr/>
                </a:tc>
                <a:extLst>
                  <a:ext uri="{0D108BD9-81ED-4DB2-BD59-A6C34878D82A}">
                    <a16:rowId xmlns:a16="http://schemas.microsoft.com/office/drawing/2014/main" val="1704224014"/>
                  </a:ext>
                </a:extLst>
              </a:tr>
            </a:tbl>
          </a:graphicData>
        </a:graphic>
      </p:graphicFrame>
      <p:sp>
        <p:nvSpPr>
          <p:cNvPr id="10" name="TekstSylinder 9">
            <a:extLst>
              <a:ext uri="{FF2B5EF4-FFF2-40B4-BE49-F238E27FC236}">
                <a16:creationId xmlns:a16="http://schemas.microsoft.com/office/drawing/2014/main" id="{55936D82-1FCA-4BEB-AA09-95D50753A58B}"/>
              </a:ext>
            </a:extLst>
          </p:cNvPr>
          <p:cNvSpPr txBox="1"/>
          <p:nvPr/>
        </p:nvSpPr>
        <p:spPr>
          <a:xfrm>
            <a:off x="449451" y="542441"/>
            <a:ext cx="367309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a:ea typeface="+mn-ea"/>
                <a:cs typeface="+mn-cs"/>
              </a:rPr>
              <a:t>Lag </a:t>
            </a:r>
            <a:r>
              <a:rPr kumimoji="0" lang="nb-NO" sz="18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G2009</a:t>
            </a:r>
          </a:p>
        </p:txBody>
      </p:sp>
      <p:sp>
        <p:nvSpPr>
          <p:cNvPr id="11" name="Rektangel 10">
            <a:extLst>
              <a:ext uri="{FF2B5EF4-FFF2-40B4-BE49-F238E27FC236}">
                <a16:creationId xmlns:a16="http://schemas.microsoft.com/office/drawing/2014/main" id="{2C385BBB-0DFF-461F-A63B-EAD34ABB489F}"/>
              </a:ext>
            </a:extLst>
          </p:cNvPr>
          <p:cNvSpPr/>
          <p:nvPr/>
        </p:nvSpPr>
        <p:spPr>
          <a:xfrm>
            <a:off x="391331" y="3225197"/>
            <a:ext cx="5761496" cy="1323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Hvor mange lag var med? Hvilket nivå meldt opp i? Hva har fungert og hva har ikke fungert? 2 lag påmeldt i serien- 1 lag 7èr 3.div og 1 lag 11èr i 2.div.</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3.Div lag tapte de fleste kamper.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2.Div lag har ligget på 5 plass på tabellen hele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persioden</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white"/>
                </a:solidFill>
                <a:effectLst/>
                <a:uLnTx/>
                <a:uFillTx/>
                <a:latin typeface="Calibri" panose="020F0502020204030204"/>
                <a:ea typeface="+mn-ea"/>
                <a:cs typeface="+mn-cs"/>
              </a:rPr>
              <a:t>2 lag påmeldt i serien2 2 lag påmeldt i serien. </a:t>
            </a:r>
          </a:p>
        </p:txBody>
      </p:sp>
      <p:sp>
        <p:nvSpPr>
          <p:cNvPr id="12" name="TekstSylinder 11">
            <a:extLst>
              <a:ext uri="{FF2B5EF4-FFF2-40B4-BE49-F238E27FC236}">
                <a16:creationId xmlns:a16="http://schemas.microsoft.com/office/drawing/2014/main" id="{8B5A62AE-0EBB-45AC-8E19-55738E95BD2D}"/>
              </a:ext>
            </a:extLst>
          </p:cNvPr>
          <p:cNvSpPr txBox="1"/>
          <p:nvPr/>
        </p:nvSpPr>
        <p:spPr>
          <a:xfrm>
            <a:off x="449451" y="2945757"/>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Seriespill 2023</a:t>
            </a:r>
          </a:p>
        </p:txBody>
      </p:sp>
      <p:sp>
        <p:nvSpPr>
          <p:cNvPr id="14" name="Rektangel 13">
            <a:extLst>
              <a:ext uri="{FF2B5EF4-FFF2-40B4-BE49-F238E27FC236}">
                <a16:creationId xmlns:a16="http://schemas.microsoft.com/office/drawing/2014/main" id="{E7E55219-B945-4BC0-B6CE-C63850B5EAD3}"/>
              </a:ext>
            </a:extLst>
          </p:cNvPr>
          <p:cNvSpPr/>
          <p:nvPr/>
        </p:nvSpPr>
        <p:spPr>
          <a:xfrm>
            <a:off x="379710" y="4828503"/>
            <a:ext cx="5761496" cy="153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Hvilke cuper deltok i?  Overnattingscuper for lag det er aktuelt for (2012 og oppover)? Utenlandscuper ((2011 og oppover)? Sandarcup</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5" name="TekstSylinder 14">
            <a:extLst>
              <a:ext uri="{FF2B5EF4-FFF2-40B4-BE49-F238E27FC236}">
                <a16:creationId xmlns:a16="http://schemas.microsoft.com/office/drawing/2014/main" id="{6649D1A1-EAEA-4A32-AA48-B56BFD1A570B}"/>
              </a:ext>
            </a:extLst>
          </p:cNvPr>
          <p:cNvSpPr txBox="1"/>
          <p:nvPr/>
        </p:nvSpPr>
        <p:spPr>
          <a:xfrm>
            <a:off x="437830" y="4656111"/>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Turneringer</a:t>
            </a:r>
          </a:p>
        </p:txBody>
      </p:sp>
      <p:sp>
        <p:nvSpPr>
          <p:cNvPr id="16" name="Rektangel 15">
            <a:extLst>
              <a:ext uri="{FF2B5EF4-FFF2-40B4-BE49-F238E27FC236}">
                <a16:creationId xmlns:a16="http://schemas.microsoft.com/office/drawing/2014/main" id="{AF291573-63E1-4417-9672-6A9436744206}"/>
              </a:ext>
            </a:extLst>
          </p:cNvPr>
          <p:cNvSpPr/>
          <p:nvPr/>
        </p:nvSpPr>
        <p:spPr>
          <a:xfrm>
            <a:off x="391331" y="6641783"/>
            <a:ext cx="5761496" cy="7620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sosiale aktiviteter? Hvilke sosiale aktiviteter= 4 sosiale aktiviteter. </a:t>
            </a: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Kamp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Våleranga</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Off</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-Pitch</a:t>
            </a: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Sosialt, teamwork klubbhuset</a:t>
            </a:r>
          </a:p>
          <a:p>
            <a:pPr marL="228600" marR="0" lvl="0" indent="-228600" algn="l" defTabSz="457200" rtl="0" eaLnBrk="1" fontAlgn="auto" latinLnBrk="0" hangingPunct="1">
              <a:lnSpc>
                <a:spcPct val="100000"/>
              </a:lnSpc>
              <a:spcBef>
                <a:spcPts val="0"/>
              </a:spcBef>
              <a:spcAft>
                <a:spcPts val="0"/>
              </a:spcAft>
              <a:buClrTx/>
              <a:buSzTx/>
              <a:buFontTx/>
              <a:buAutoNum type="arabicPeriod"/>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Sosialt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sesongavsluttning</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klubbhuset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7" name="TekstSylinder 16">
            <a:extLst>
              <a:ext uri="{FF2B5EF4-FFF2-40B4-BE49-F238E27FC236}">
                <a16:creationId xmlns:a16="http://schemas.microsoft.com/office/drawing/2014/main" id="{88759845-B800-4367-9275-66FA5A76445F}"/>
              </a:ext>
            </a:extLst>
          </p:cNvPr>
          <p:cNvSpPr txBox="1"/>
          <p:nvPr/>
        </p:nvSpPr>
        <p:spPr>
          <a:xfrm>
            <a:off x="391331" y="6511819"/>
            <a:ext cx="3731218"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Sosialt</a:t>
            </a:r>
          </a:p>
        </p:txBody>
      </p:sp>
      <p:sp>
        <p:nvSpPr>
          <p:cNvPr id="18" name="Rektangel 17">
            <a:extLst>
              <a:ext uri="{FF2B5EF4-FFF2-40B4-BE49-F238E27FC236}">
                <a16:creationId xmlns:a16="http://schemas.microsoft.com/office/drawing/2014/main" id="{F218745D-A014-42E8-B08F-BCE8B652B3E8}"/>
              </a:ext>
            </a:extLst>
          </p:cNvPr>
          <p:cNvSpPr/>
          <p:nvPr/>
        </p:nvSpPr>
        <p:spPr>
          <a:xfrm>
            <a:off x="391331" y="10623666"/>
            <a:ext cx="5761496" cy="1020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Hva har vært det beste i laget? Hvor opplever dere at det er størst utfordringer?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Det er mye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utfordinger</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i laget.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Dene</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størte</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utfordinger</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er at vi er få spillere. Vi har vært nødt til å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løåne</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2010 spillere til alle kamper til vårt 1.lag. </a:t>
            </a:r>
            <a:r>
              <a:rPr kumimoji="0" lang="nb-NO" sz="10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Ikke optimalt. </a:t>
            </a: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19" name="TekstSylinder 18">
            <a:extLst>
              <a:ext uri="{FF2B5EF4-FFF2-40B4-BE49-F238E27FC236}">
                <a16:creationId xmlns:a16="http://schemas.microsoft.com/office/drawing/2014/main" id="{1B34E432-E71E-48C6-B56D-5DF57CAB705D}"/>
              </a:ext>
            </a:extLst>
          </p:cNvPr>
          <p:cNvSpPr txBox="1"/>
          <p:nvPr/>
        </p:nvSpPr>
        <p:spPr>
          <a:xfrm>
            <a:off x="379710" y="10348030"/>
            <a:ext cx="1983783"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Oppsummering av 2023</a:t>
            </a:r>
          </a:p>
        </p:txBody>
      </p:sp>
      <p:sp>
        <p:nvSpPr>
          <p:cNvPr id="2" name="Rektangel 1">
            <a:extLst>
              <a:ext uri="{FF2B5EF4-FFF2-40B4-BE49-F238E27FC236}">
                <a16:creationId xmlns:a16="http://schemas.microsoft.com/office/drawing/2014/main" id="{D72BD7FF-928F-46FE-03AE-114558D131AE}"/>
              </a:ext>
            </a:extLst>
          </p:cNvPr>
          <p:cNvSpPr/>
          <p:nvPr/>
        </p:nvSpPr>
        <p:spPr>
          <a:xfrm>
            <a:off x="379710" y="7711973"/>
            <a:ext cx="5761496" cy="5878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 mange foreldremøter? Hvilke tema har vært berørt?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Foredre,øte</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vinter 2023. Tema var sesongstart og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intoduksjon</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avny</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trener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Foreldremøte januar 2024. Enighet om å slå sammen 2009 med 2008,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pga</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få spillere. </a:t>
            </a:r>
          </a:p>
        </p:txBody>
      </p:sp>
      <p:sp>
        <p:nvSpPr>
          <p:cNvPr id="3" name="Rektangel 2">
            <a:extLst>
              <a:ext uri="{FF2B5EF4-FFF2-40B4-BE49-F238E27FC236}">
                <a16:creationId xmlns:a16="http://schemas.microsoft.com/office/drawing/2014/main" id="{26BEBAF7-7F3C-0954-10BF-8AD93AA4F72A}"/>
              </a:ext>
            </a:extLst>
          </p:cNvPr>
          <p:cNvSpPr/>
          <p:nvPr/>
        </p:nvSpPr>
        <p:spPr>
          <a:xfrm>
            <a:off x="437830" y="8496582"/>
            <a:ext cx="5761496" cy="7817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Hvilke dugnader har laget hatt? Hva var positivt- hva kunne vært bedre? Vi har vært med på dugnad i regi av klubben.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Dugnad i regi av klubben. De fleste deltar, men ikke alle.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Rektangel 3">
            <a:extLst>
              <a:ext uri="{FF2B5EF4-FFF2-40B4-BE49-F238E27FC236}">
                <a16:creationId xmlns:a16="http://schemas.microsoft.com/office/drawing/2014/main" id="{3D3291FC-DEF5-C955-D5DC-15BC0F8762BE}"/>
              </a:ext>
            </a:extLst>
          </p:cNvPr>
          <p:cNvSpPr/>
          <p:nvPr/>
        </p:nvSpPr>
        <p:spPr>
          <a:xfrm>
            <a:off x="391331" y="9567116"/>
            <a:ext cx="5761496" cy="6867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Hvordan har laget jobbet med Fair Play?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Vi har tatt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fairplay</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med inn i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kahootspm</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på sosialt treff. Vi har egen </a:t>
            </a:r>
            <a:r>
              <a:rPr kumimoji="0" lang="nb-NO" sz="1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mn-cs"/>
              </a:rPr>
              <a:t>fairplay</a:t>
            </a:r>
            <a:r>
              <a:rPr kumimoji="0" lang="nb-NO" sz="1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rPr>
              <a:t> ansvarlig</a:t>
            </a:r>
          </a:p>
        </p:txBody>
      </p:sp>
      <p:sp>
        <p:nvSpPr>
          <p:cNvPr id="5" name="TekstSylinder 4">
            <a:extLst>
              <a:ext uri="{FF2B5EF4-FFF2-40B4-BE49-F238E27FC236}">
                <a16:creationId xmlns:a16="http://schemas.microsoft.com/office/drawing/2014/main" id="{694D856B-CA92-F3D5-B14E-CF939F35524C}"/>
              </a:ext>
            </a:extLst>
          </p:cNvPr>
          <p:cNvSpPr txBox="1"/>
          <p:nvPr/>
        </p:nvSpPr>
        <p:spPr>
          <a:xfrm>
            <a:off x="361251" y="8357248"/>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Dugnader</a:t>
            </a:r>
          </a:p>
        </p:txBody>
      </p:sp>
      <p:sp>
        <p:nvSpPr>
          <p:cNvPr id="7" name="TekstSylinder 6">
            <a:extLst>
              <a:ext uri="{FF2B5EF4-FFF2-40B4-BE49-F238E27FC236}">
                <a16:creationId xmlns:a16="http://schemas.microsoft.com/office/drawing/2014/main" id="{5950748A-5BA7-5C4A-06DC-8E6E6F11EA60}"/>
              </a:ext>
            </a:extLst>
          </p:cNvPr>
          <p:cNvSpPr txBox="1"/>
          <p:nvPr/>
        </p:nvSpPr>
        <p:spPr>
          <a:xfrm>
            <a:off x="379710" y="7550437"/>
            <a:ext cx="3344392"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Foreldremøter</a:t>
            </a:r>
          </a:p>
        </p:txBody>
      </p:sp>
      <p:sp>
        <p:nvSpPr>
          <p:cNvPr id="8" name="TekstSylinder 7">
            <a:extLst>
              <a:ext uri="{FF2B5EF4-FFF2-40B4-BE49-F238E27FC236}">
                <a16:creationId xmlns:a16="http://schemas.microsoft.com/office/drawing/2014/main" id="{88A3A976-CD19-330A-F9B9-651AB4BF4451}"/>
              </a:ext>
            </a:extLst>
          </p:cNvPr>
          <p:cNvSpPr txBox="1"/>
          <p:nvPr/>
        </p:nvSpPr>
        <p:spPr>
          <a:xfrm>
            <a:off x="391331" y="9354288"/>
            <a:ext cx="4818480" cy="30777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prstClr val="black"/>
                </a:solidFill>
                <a:effectLst/>
                <a:uLnTx/>
                <a:uFillTx/>
                <a:latin typeface="Calibri" panose="020F0502020204030204"/>
                <a:ea typeface="+mn-ea"/>
                <a:cs typeface="+mn-cs"/>
              </a:rPr>
              <a:t>Fair Play</a:t>
            </a:r>
          </a:p>
        </p:txBody>
      </p:sp>
    </p:spTree>
    <p:extLst>
      <p:ext uri="{BB962C8B-B14F-4D97-AF65-F5344CB8AC3E}">
        <p14:creationId xmlns:p14="http://schemas.microsoft.com/office/powerpoint/2010/main" val="176825280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3563</TotalTime>
  <Words>4388</Words>
  <Application>Microsoft Office PowerPoint</Application>
  <PresentationFormat>Widescreen</PresentationFormat>
  <Paragraphs>445</Paragraphs>
  <Slides>12</Slides>
  <Notes>0</Notes>
  <HiddenSlides>0</HiddenSlides>
  <MMClips>0</MMClips>
  <ScaleCrop>false</ScaleCrop>
  <HeadingPairs>
    <vt:vector size="6" baseType="variant">
      <vt:variant>
        <vt:lpstr>Brukte skrifter</vt:lpstr>
      </vt:variant>
      <vt:variant>
        <vt:i4>4</vt:i4>
      </vt:variant>
      <vt:variant>
        <vt:lpstr>Tema</vt:lpstr>
      </vt:variant>
      <vt:variant>
        <vt:i4>2</vt:i4>
      </vt:variant>
      <vt:variant>
        <vt:lpstr>Lysbildetitler</vt:lpstr>
      </vt:variant>
      <vt:variant>
        <vt:i4>12</vt:i4>
      </vt:variant>
    </vt:vector>
  </HeadingPairs>
  <TitlesOfParts>
    <vt:vector size="18" baseType="lpstr">
      <vt:lpstr>Arial</vt:lpstr>
      <vt:lpstr>Calibri</vt:lpstr>
      <vt:lpstr>Calibri Light</vt:lpstr>
      <vt:lpstr>Times New Roman</vt:lpstr>
      <vt:lpstr>Office-tema</vt:lpstr>
      <vt:lpstr>1_Office-tema</vt:lpstr>
      <vt:lpstr>Årsberetning</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Årsberetning</dc:title>
  <dc:creator>Stale Hamnvik</dc:creator>
  <cp:lastModifiedBy>Stale Hamnvik</cp:lastModifiedBy>
  <cp:revision>29</cp:revision>
  <dcterms:created xsi:type="dcterms:W3CDTF">2022-01-24T12:14:42Z</dcterms:created>
  <dcterms:modified xsi:type="dcterms:W3CDTF">2024-02-07T19:49:31Z</dcterms:modified>
</cp:coreProperties>
</file>