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1" r:id="rId1"/>
  </p:sldMasterIdLst>
  <p:notesMasterIdLst>
    <p:notesMasterId r:id="rId20"/>
  </p:notesMasterIdLst>
  <p:handoutMasterIdLst>
    <p:handoutMasterId r:id="rId21"/>
  </p:handoutMasterIdLst>
  <p:sldIdLst>
    <p:sldId id="385" r:id="rId2"/>
    <p:sldId id="368" r:id="rId3"/>
    <p:sldId id="382" r:id="rId4"/>
    <p:sldId id="370" r:id="rId5"/>
    <p:sldId id="372" r:id="rId6"/>
    <p:sldId id="381" r:id="rId7"/>
    <p:sldId id="324" r:id="rId8"/>
    <p:sldId id="374" r:id="rId9"/>
    <p:sldId id="375" r:id="rId10"/>
    <p:sldId id="376" r:id="rId11"/>
    <p:sldId id="377" r:id="rId12"/>
    <p:sldId id="379" r:id="rId13"/>
    <p:sldId id="391" r:id="rId14"/>
    <p:sldId id="378" r:id="rId15"/>
    <p:sldId id="390" r:id="rId16"/>
    <p:sldId id="392" r:id="rId17"/>
    <p:sldId id="386" r:id="rId18"/>
    <p:sldId id="393" r:id="rId19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3E2D2-1F03-4707-AD84-FCFCABC4A653}" v="21" dt="2024-03-05T14:09:30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88444" autoAdjust="0"/>
  </p:normalViewPr>
  <p:slideViewPr>
    <p:cSldViewPr>
      <p:cViewPr varScale="1">
        <p:scale>
          <a:sx n="78" d="100"/>
          <a:sy n="78" d="100"/>
        </p:scale>
        <p:origin x="1365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64" y="-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Juhl" userId="f34053760b56dcf6" providerId="LiveId" clId="{0E03E2D2-1F03-4707-AD84-FCFCABC4A653}"/>
    <pc:docChg chg="undo custSel addSld delSld modSld sldOrd">
      <pc:chgData name="Christian Juhl" userId="f34053760b56dcf6" providerId="LiveId" clId="{0E03E2D2-1F03-4707-AD84-FCFCABC4A653}" dt="2024-03-05T14:19:40.656" v="949" actId="14100"/>
      <pc:docMkLst>
        <pc:docMk/>
      </pc:docMkLst>
      <pc:sldChg chg="modSp mod">
        <pc:chgData name="Christian Juhl" userId="f34053760b56dcf6" providerId="LiveId" clId="{0E03E2D2-1F03-4707-AD84-FCFCABC4A653}" dt="2024-03-05T14:11:59.397" v="904" actId="14100"/>
        <pc:sldMkLst>
          <pc:docMk/>
          <pc:sldMk cId="4153825784" sldId="368"/>
        </pc:sldMkLst>
        <pc:spChg chg="mod">
          <ac:chgData name="Christian Juhl" userId="f34053760b56dcf6" providerId="LiveId" clId="{0E03E2D2-1F03-4707-AD84-FCFCABC4A653}" dt="2024-03-05T14:11:59.397" v="904" actId="14100"/>
          <ac:spMkLst>
            <pc:docMk/>
            <pc:sldMk cId="4153825784" sldId="368"/>
            <ac:spMk id="7" creationId="{55F4E195-1818-B8F6-1C14-493D09EB4E4B}"/>
          </ac:spMkLst>
        </pc:spChg>
        <pc:graphicFrameChg chg="mod modGraphic">
          <ac:chgData name="Christian Juhl" userId="f34053760b56dcf6" providerId="LiveId" clId="{0E03E2D2-1F03-4707-AD84-FCFCABC4A653}" dt="2024-03-05T13:49:13.050" v="564" actId="14734"/>
          <ac:graphicFrameMkLst>
            <pc:docMk/>
            <pc:sldMk cId="4153825784" sldId="368"/>
            <ac:graphicFrameMk id="12" creationId="{D61DC0D6-E9AF-E523-F38A-193C6D8C3FC1}"/>
          </ac:graphicFrameMkLst>
        </pc:graphicFrameChg>
      </pc:sldChg>
      <pc:sldChg chg="modSp mod">
        <pc:chgData name="Christian Juhl" userId="f34053760b56dcf6" providerId="LiveId" clId="{0E03E2D2-1F03-4707-AD84-FCFCABC4A653}" dt="2024-03-05T14:14:36.766" v="918" actId="1076"/>
        <pc:sldMkLst>
          <pc:docMk/>
          <pc:sldMk cId="3533483125" sldId="370"/>
        </pc:sldMkLst>
        <pc:spChg chg="mod">
          <ac:chgData name="Christian Juhl" userId="f34053760b56dcf6" providerId="LiveId" clId="{0E03E2D2-1F03-4707-AD84-FCFCABC4A653}" dt="2024-03-05T14:14:27.423" v="917" actId="14100"/>
          <ac:spMkLst>
            <pc:docMk/>
            <pc:sldMk cId="3533483125" sldId="370"/>
            <ac:spMk id="7" creationId="{9C5A03B9-F6A9-1077-B462-A1F08B040200}"/>
          </ac:spMkLst>
        </pc:spChg>
        <pc:spChg chg="mod">
          <ac:chgData name="Christian Juhl" userId="f34053760b56dcf6" providerId="LiveId" clId="{0E03E2D2-1F03-4707-AD84-FCFCABC4A653}" dt="2024-03-05T14:14:10.911" v="916" actId="14100"/>
          <ac:spMkLst>
            <pc:docMk/>
            <pc:sldMk cId="3533483125" sldId="370"/>
            <ac:spMk id="9" creationId="{A5C18A14-31B3-B7CE-571D-653EF070A221}"/>
          </ac:spMkLst>
        </pc:spChg>
        <pc:picChg chg="mod">
          <ac:chgData name="Christian Juhl" userId="f34053760b56dcf6" providerId="LiveId" clId="{0E03E2D2-1F03-4707-AD84-FCFCABC4A653}" dt="2024-03-05T14:14:36.766" v="918" actId="1076"/>
          <ac:picMkLst>
            <pc:docMk/>
            <pc:sldMk cId="3533483125" sldId="370"/>
            <ac:picMk id="11" creationId="{AA5BB265-E31D-87D4-CA07-C809D1CC51D6}"/>
          </ac:picMkLst>
        </pc:picChg>
      </pc:sldChg>
      <pc:sldChg chg="del">
        <pc:chgData name="Christian Juhl" userId="f34053760b56dcf6" providerId="LiveId" clId="{0E03E2D2-1F03-4707-AD84-FCFCABC4A653}" dt="2024-03-05T13:38:34.049" v="414" actId="47"/>
        <pc:sldMkLst>
          <pc:docMk/>
          <pc:sldMk cId="2604403139" sldId="371"/>
        </pc:sldMkLst>
      </pc:sldChg>
      <pc:sldChg chg="del">
        <pc:chgData name="Christian Juhl" userId="f34053760b56dcf6" providerId="LiveId" clId="{0E03E2D2-1F03-4707-AD84-FCFCABC4A653}" dt="2024-03-05T13:50:45.833" v="565" actId="47"/>
        <pc:sldMkLst>
          <pc:docMk/>
          <pc:sldMk cId="3020634437" sldId="373"/>
        </pc:sldMkLst>
      </pc:sldChg>
      <pc:sldChg chg="modSp mod">
        <pc:chgData name="Christian Juhl" userId="f34053760b56dcf6" providerId="LiveId" clId="{0E03E2D2-1F03-4707-AD84-FCFCABC4A653}" dt="2024-03-05T13:53:02.116" v="648" actId="20577"/>
        <pc:sldMkLst>
          <pc:docMk/>
          <pc:sldMk cId="1802835451" sldId="377"/>
        </pc:sldMkLst>
        <pc:spChg chg="mod">
          <ac:chgData name="Christian Juhl" userId="f34053760b56dcf6" providerId="LiveId" clId="{0E03E2D2-1F03-4707-AD84-FCFCABC4A653}" dt="2024-03-05T13:53:02.116" v="648" actId="20577"/>
          <ac:spMkLst>
            <pc:docMk/>
            <pc:sldMk cId="1802835451" sldId="377"/>
            <ac:spMk id="3" creationId="{435B9664-AF84-D940-2488-F8E9E0BC8B1C}"/>
          </ac:spMkLst>
        </pc:spChg>
      </pc:sldChg>
      <pc:sldChg chg="ord">
        <pc:chgData name="Christian Juhl" userId="f34053760b56dcf6" providerId="LiveId" clId="{0E03E2D2-1F03-4707-AD84-FCFCABC4A653}" dt="2024-03-05T13:51:04.012" v="569"/>
        <pc:sldMkLst>
          <pc:docMk/>
          <pc:sldMk cId="1072356697" sldId="381"/>
        </pc:sldMkLst>
      </pc:sldChg>
      <pc:sldChg chg="modSp mod">
        <pc:chgData name="Christian Juhl" userId="f34053760b56dcf6" providerId="LiveId" clId="{0E03E2D2-1F03-4707-AD84-FCFCABC4A653}" dt="2024-03-05T14:10:24.141" v="896" actId="14100"/>
        <pc:sldMkLst>
          <pc:docMk/>
          <pc:sldMk cId="3362852476" sldId="385"/>
        </pc:sldMkLst>
        <pc:spChg chg="mod">
          <ac:chgData name="Christian Juhl" userId="f34053760b56dcf6" providerId="LiveId" clId="{0E03E2D2-1F03-4707-AD84-FCFCABC4A653}" dt="2024-03-05T14:10:24.141" v="896" actId="14100"/>
          <ac:spMkLst>
            <pc:docMk/>
            <pc:sldMk cId="3362852476" sldId="385"/>
            <ac:spMk id="5" creationId="{C528D1E3-9C99-74EA-FD74-D69B1F78ED98}"/>
          </ac:spMkLst>
        </pc:spChg>
        <pc:picChg chg="mod">
          <ac:chgData name="Christian Juhl" userId="f34053760b56dcf6" providerId="LiveId" clId="{0E03E2D2-1F03-4707-AD84-FCFCABC4A653}" dt="2024-03-05T14:09:30.925" v="893" actId="1076"/>
          <ac:picMkLst>
            <pc:docMk/>
            <pc:sldMk cId="3362852476" sldId="385"/>
            <ac:picMk id="6146" creationId="{624CBB73-068D-98CD-A9D7-3F0BB33A2394}"/>
          </ac:picMkLst>
        </pc:picChg>
      </pc:sldChg>
      <pc:sldChg chg="modSp mod">
        <pc:chgData name="Christian Juhl" userId="f34053760b56dcf6" providerId="LiveId" clId="{0E03E2D2-1F03-4707-AD84-FCFCABC4A653}" dt="2024-03-05T14:04:30.117" v="804" actId="207"/>
        <pc:sldMkLst>
          <pc:docMk/>
          <pc:sldMk cId="1975092859" sldId="386"/>
        </pc:sldMkLst>
        <pc:spChg chg="mod">
          <ac:chgData name="Christian Juhl" userId="f34053760b56dcf6" providerId="LiveId" clId="{0E03E2D2-1F03-4707-AD84-FCFCABC4A653}" dt="2024-03-05T14:04:30.117" v="804" actId="207"/>
          <ac:spMkLst>
            <pc:docMk/>
            <pc:sldMk cId="1975092859" sldId="386"/>
            <ac:spMk id="4" creationId="{93C618ED-9D6D-C079-8484-1C07EC5D4393}"/>
          </ac:spMkLst>
        </pc:spChg>
        <pc:spChg chg="mod">
          <ac:chgData name="Christian Juhl" userId="f34053760b56dcf6" providerId="LiveId" clId="{0E03E2D2-1F03-4707-AD84-FCFCABC4A653}" dt="2024-03-04T08:20:14.342" v="382" actId="20577"/>
          <ac:spMkLst>
            <pc:docMk/>
            <pc:sldMk cId="1975092859" sldId="386"/>
            <ac:spMk id="6" creationId="{66B6ED14-2EA4-B02B-2CC9-F2CDA3FA3457}"/>
          </ac:spMkLst>
        </pc:spChg>
      </pc:sldChg>
      <pc:sldChg chg="del">
        <pc:chgData name="Christian Juhl" userId="f34053760b56dcf6" providerId="LiveId" clId="{0E03E2D2-1F03-4707-AD84-FCFCABC4A653}" dt="2024-03-05T13:51:37.144" v="570" actId="47"/>
        <pc:sldMkLst>
          <pc:docMk/>
          <pc:sldMk cId="3254281728" sldId="389"/>
        </pc:sldMkLst>
      </pc:sldChg>
      <pc:sldChg chg="addSp delSp modSp mod setBg">
        <pc:chgData name="Christian Juhl" userId="f34053760b56dcf6" providerId="LiveId" clId="{0E03E2D2-1F03-4707-AD84-FCFCABC4A653}" dt="2024-03-05T14:09:07.629" v="892" actId="20577"/>
        <pc:sldMkLst>
          <pc:docMk/>
          <pc:sldMk cId="1056904202" sldId="390"/>
        </pc:sldMkLst>
        <pc:spChg chg="mod">
          <ac:chgData name="Christian Juhl" userId="f34053760b56dcf6" providerId="LiveId" clId="{0E03E2D2-1F03-4707-AD84-FCFCABC4A653}" dt="2024-03-05T14:08:51.489" v="890" actId="20577"/>
          <ac:spMkLst>
            <pc:docMk/>
            <pc:sldMk cId="1056904202" sldId="390"/>
            <ac:spMk id="2" creationId="{416CBC0F-17A4-71AC-C469-FB147B378941}"/>
          </ac:spMkLst>
        </pc:spChg>
        <pc:spChg chg="mod ord">
          <ac:chgData name="Christian Juhl" userId="f34053760b56dcf6" providerId="LiveId" clId="{0E03E2D2-1F03-4707-AD84-FCFCABC4A653}" dt="2024-03-05T14:09:07.629" v="892" actId="20577"/>
          <ac:spMkLst>
            <pc:docMk/>
            <pc:sldMk cId="1056904202" sldId="390"/>
            <ac:spMk id="4" creationId="{B93F2E06-EAF4-922E-E7DA-5D56C90288A0}"/>
          </ac:spMkLst>
        </pc:spChg>
        <pc:spChg chg="add del mod">
          <ac:chgData name="Christian Juhl" userId="f34053760b56dcf6" providerId="LiveId" clId="{0E03E2D2-1F03-4707-AD84-FCFCABC4A653}" dt="2024-03-04T08:18:10.091" v="348"/>
          <ac:spMkLst>
            <pc:docMk/>
            <pc:sldMk cId="1056904202" sldId="390"/>
            <ac:spMk id="5" creationId="{432507D2-3FA3-A558-99EF-98153706FC1A}"/>
          </ac:spMkLst>
        </pc:spChg>
        <pc:spChg chg="add del">
          <ac:chgData name="Christian Juhl" userId="f34053760b56dcf6" providerId="LiveId" clId="{0E03E2D2-1F03-4707-AD84-FCFCABC4A653}" dt="2024-03-04T08:19:25.111" v="356" actId="26606"/>
          <ac:spMkLst>
            <pc:docMk/>
            <pc:sldMk cId="1056904202" sldId="390"/>
            <ac:spMk id="1035" creationId="{989BE678-777B-482A-A616-FEDC47B162E5}"/>
          </ac:spMkLst>
        </pc:spChg>
        <pc:spChg chg="add del">
          <ac:chgData name="Christian Juhl" userId="f34053760b56dcf6" providerId="LiveId" clId="{0E03E2D2-1F03-4707-AD84-FCFCABC4A653}" dt="2024-03-04T08:19:25.111" v="356" actId="26606"/>
          <ac:spMkLst>
            <pc:docMk/>
            <pc:sldMk cId="1056904202" sldId="390"/>
            <ac:spMk id="1041" creationId="{D28BE0C3-2102-4820-B88B-A448B1840D14}"/>
          </ac:spMkLst>
        </pc:spChg>
        <pc:picChg chg="del">
          <ac:chgData name="Christian Juhl" userId="f34053760b56dcf6" providerId="LiveId" clId="{0E03E2D2-1F03-4707-AD84-FCFCABC4A653}" dt="2024-03-04T08:18:04.375" v="347" actId="478"/>
          <ac:picMkLst>
            <pc:docMk/>
            <pc:sldMk cId="1056904202" sldId="390"/>
            <ac:picMk id="6" creationId="{B2827810-0AEC-2EBB-AB88-628E19FD5343}"/>
          </ac:picMkLst>
        </pc:picChg>
        <pc:picChg chg="add mod">
          <ac:chgData name="Christian Juhl" userId="f34053760b56dcf6" providerId="LiveId" clId="{0E03E2D2-1F03-4707-AD84-FCFCABC4A653}" dt="2024-03-05T14:08:34.452" v="852" actId="1076"/>
          <ac:picMkLst>
            <pc:docMk/>
            <pc:sldMk cId="1056904202" sldId="390"/>
            <ac:picMk id="1026" creationId="{4555054F-21A9-0DCD-FB04-68692F206D10}"/>
          </ac:picMkLst>
        </pc:picChg>
        <pc:picChg chg="add del">
          <ac:chgData name="Christian Juhl" userId="f34053760b56dcf6" providerId="LiveId" clId="{0E03E2D2-1F03-4707-AD84-FCFCABC4A653}" dt="2024-03-04T08:19:25.111" v="356" actId="26606"/>
          <ac:picMkLst>
            <pc:docMk/>
            <pc:sldMk cId="1056904202" sldId="390"/>
            <ac:picMk id="1031" creationId="{DF19BAF3-7E20-4B9D-B544-BABAEEA1FA75}"/>
          </ac:picMkLst>
        </pc:picChg>
        <pc:picChg chg="add del">
          <ac:chgData name="Christian Juhl" userId="f34053760b56dcf6" providerId="LiveId" clId="{0E03E2D2-1F03-4707-AD84-FCFCABC4A653}" dt="2024-03-04T08:19:25.111" v="356" actId="26606"/>
          <ac:picMkLst>
            <pc:docMk/>
            <pc:sldMk cId="1056904202" sldId="390"/>
            <ac:picMk id="1033" creationId="{950648F4-ABCD-4DF0-8641-76CFB2354721}"/>
          </ac:picMkLst>
        </pc:picChg>
        <pc:picChg chg="add del">
          <ac:chgData name="Christian Juhl" userId="f34053760b56dcf6" providerId="LiveId" clId="{0E03E2D2-1F03-4707-AD84-FCFCABC4A653}" dt="2024-03-04T08:19:25.111" v="356" actId="26606"/>
          <ac:picMkLst>
            <pc:docMk/>
            <pc:sldMk cId="1056904202" sldId="390"/>
            <ac:picMk id="1037" creationId="{CF1EB4BD-9C7E-4AA3-9681-C7EB0DA6250B}"/>
          </ac:picMkLst>
        </pc:picChg>
        <pc:picChg chg="add del">
          <ac:chgData name="Christian Juhl" userId="f34053760b56dcf6" providerId="LiveId" clId="{0E03E2D2-1F03-4707-AD84-FCFCABC4A653}" dt="2024-03-04T08:19:25.111" v="356" actId="26606"/>
          <ac:picMkLst>
            <pc:docMk/>
            <pc:sldMk cId="1056904202" sldId="390"/>
            <ac:picMk id="1039" creationId="{94AAE3AA-3759-4D28-B0EF-575F25A5146C}"/>
          </ac:picMkLst>
        </pc:picChg>
      </pc:sldChg>
      <pc:sldChg chg="modSp mod modNotesTx">
        <pc:chgData name="Christian Juhl" userId="f34053760b56dcf6" providerId="LiveId" clId="{0E03E2D2-1F03-4707-AD84-FCFCABC4A653}" dt="2024-03-05T14:03:23.317" v="803" actId="12"/>
        <pc:sldMkLst>
          <pc:docMk/>
          <pc:sldMk cId="3958514836" sldId="392"/>
        </pc:sldMkLst>
        <pc:spChg chg="mod">
          <ac:chgData name="Christian Juhl" userId="f34053760b56dcf6" providerId="LiveId" clId="{0E03E2D2-1F03-4707-AD84-FCFCABC4A653}" dt="2024-03-05T14:03:23.317" v="803" actId="12"/>
          <ac:spMkLst>
            <pc:docMk/>
            <pc:sldMk cId="3958514836" sldId="392"/>
            <ac:spMk id="5" creationId="{32343924-9531-96EC-9419-8CDD76E477F0}"/>
          </ac:spMkLst>
        </pc:spChg>
      </pc:sldChg>
      <pc:sldChg chg="modSp new mod">
        <pc:chgData name="Christian Juhl" userId="f34053760b56dcf6" providerId="LiveId" clId="{0E03E2D2-1F03-4707-AD84-FCFCABC4A653}" dt="2024-03-05T14:19:40.656" v="949" actId="14100"/>
        <pc:sldMkLst>
          <pc:docMk/>
          <pc:sldMk cId="1560311249" sldId="393"/>
        </pc:sldMkLst>
        <pc:spChg chg="mod">
          <ac:chgData name="Christian Juhl" userId="f34053760b56dcf6" providerId="LiveId" clId="{0E03E2D2-1F03-4707-AD84-FCFCABC4A653}" dt="2024-03-05T14:19:40.656" v="949" actId="14100"/>
          <ac:spMkLst>
            <pc:docMk/>
            <pc:sldMk cId="1560311249" sldId="393"/>
            <ac:spMk id="3" creationId="{A5624DDD-4B19-8840-1738-9C200240DD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DB364-1549-4F57-8B75-F779B04098CB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2153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274A-E309-4310-A53C-27338B146867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771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3CF2-0C11-49E7-94BE-E83974547556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6B1B3-22E7-4375-9E49-1FBF47890C3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353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B1B3-22E7-4375-9E49-1FBF47890C3A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92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Illan</a:t>
            </a:r>
            <a:r>
              <a:rPr lang="da-DK" dirty="0"/>
              <a:t> </a:t>
            </a:r>
            <a:r>
              <a:rPr lang="da-DK" dirty="0" err="1"/>
              <a:t>Pappè</a:t>
            </a:r>
            <a:r>
              <a:rPr lang="da-DK" dirty="0"/>
              <a:t> – israelsk historiker ”</a:t>
            </a:r>
            <a:r>
              <a:rPr lang="da-DK" b="0" i="0" dirty="0">
                <a:solidFill>
                  <a:srgbClr val="333333"/>
                </a:solidFill>
                <a:effectLst/>
                <a:latin typeface="Sanomat Alt Extrabold"/>
              </a:rPr>
              <a:t>At fordrive folk, fordi de er palæstinensere, er etnisk udrensning”</a:t>
            </a:r>
          </a:p>
          <a:p>
            <a:r>
              <a:rPr lang="da-DK" dirty="0"/>
              <a:t>Universitetet i Ester, Storbritannien  </a:t>
            </a:r>
            <a:r>
              <a:rPr lang="da-DK" dirty="0" err="1"/>
              <a:t>tidl</a:t>
            </a:r>
            <a:r>
              <a:rPr lang="da-DK" dirty="0"/>
              <a:t> universitetet i Haifa – flyttede til UK i 2008  - boykot Israel – </a:t>
            </a:r>
          </a:p>
          <a:p>
            <a:r>
              <a:rPr lang="da-DK" dirty="0"/>
              <a:t>Kandidat for </a:t>
            </a:r>
            <a:r>
              <a:rPr lang="da-DK" dirty="0" err="1"/>
              <a:t>Hadash</a:t>
            </a:r>
            <a:r>
              <a:rPr lang="da-DK" dirty="0"/>
              <a:t> ved 2 valg</a:t>
            </a:r>
          </a:p>
          <a:p>
            <a:r>
              <a:rPr lang="da-DK" dirty="0"/>
              <a:t>Morten Thing: Kulturhistoriker – søn af  modstandsmanden Børge Thing og hans moder Dora var barn af russiske jøder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6B1B3-22E7-4375-9E49-1FBF47890C3A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3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773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394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6065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81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0426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5748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940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39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9709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715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467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577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50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83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112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12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297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235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0F0487-655B-40D2-A02D-4874968833B2}" type="datetimeFigureOut">
              <a:rPr lang="da-DK" smtClean="0"/>
              <a:pPr/>
              <a:t>05-03-2024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9C47C-525A-4D8F-84D7-D41F5E17103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563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Christian.juhl@outlook.dk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us06web.zoom.us/j/88966146224?pwd=WvgRkQXycTi4yfY6ijCf6nL9z7wUm7.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enstoredanske.lex.dk/Yassir_Arafat" TargetMode="External"/><Relationship Id="rId3" Type="http://schemas.openxmlformats.org/officeDocument/2006/relationships/hyperlink" Target="https://denstoredanske.lex.dk/Folkenes_Forbund" TargetMode="External"/><Relationship Id="rId7" Type="http://schemas.openxmlformats.org/officeDocument/2006/relationships/hyperlink" Target="https://denstoredanske.lex.dk/Vestbredd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nstoredanske.lex.dk/Gaza" TargetMode="External"/><Relationship Id="rId5" Type="http://schemas.openxmlformats.org/officeDocument/2006/relationships/hyperlink" Target="https://denstoredanske.lex.dk/Intifada" TargetMode="External"/><Relationship Id="rId4" Type="http://schemas.openxmlformats.org/officeDocument/2006/relationships/hyperlink" Target="https://denstoredanske.lex.dk/PLO" TargetMode="External"/><Relationship Id="rId9" Type="http://schemas.openxmlformats.org/officeDocument/2006/relationships/hyperlink" Target="https://denstoredanske.lex.dk/Hama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528D1E3-9C99-74EA-FD74-D69B1F78E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424" y="4964609"/>
            <a:ext cx="8277152" cy="1200695"/>
          </a:xfrm>
        </p:spPr>
        <p:txBody>
          <a:bodyPr anchor="b">
            <a:normAutofit/>
          </a:bodyPr>
          <a:lstStyle/>
          <a:p>
            <a:pPr algn="r"/>
            <a:r>
              <a:rPr lang="da-DK" sz="4000" b="1" dirty="0">
                <a:solidFill>
                  <a:srgbClr val="FF0000"/>
                </a:solidFill>
              </a:rPr>
              <a:t>Palæstina</a:t>
            </a:r>
            <a:r>
              <a:rPr lang="da-DK" sz="1800" dirty="0"/>
              <a:t>-</a:t>
            </a:r>
            <a:r>
              <a:rPr lang="da-DK" sz="2800" dirty="0"/>
              <a:t> er alt håb ude ?</a:t>
            </a:r>
            <a:br>
              <a:rPr lang="da-DK" sz="1800" dirty="0"/>
            </a:br>
            <a:r>
              <a:rPr lang="da-DK" sz="1800" dirty="0"/>
              <a:t>Enhedslisten Frederikshavn 5. marts 2024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1D41434-3DC6-ECDF-1717-11F2623DFF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</p:txBody>
      </p:sp>
      <p:pic>
        <p:nvPicPr>
          <p:cNvPr id="6146" name="Picture 2" descr="Fire børn dræbt ved israelsk Gaza-angreb - sn.dk - Sjællandske Nyheder">
            <a:extLst>
              <a:ext uri="{FF2B5EF4-FFF2-40B4-BE49-F238E27FC236}">
                <a16:creationId xmlns:a16="http://schemas.microsoft.com/office/drawing/2014/main" id="{624CBB73-068D-98CD-A9D7-3F0BB33A2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7523922" cy="537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52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3ED32-6857-8D23-EA51-19592394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111" y="476672"/>
            <a:ext cx="7055380" cy="1400530"/>
          </a:xfrm>
        </p:spPr>
        <p:txBody>
          <a:bodyPr/>
          <a:lstStyle/>
          <a:p>
            <a:r>
              <a:rPr lang="da-DK" dirty="0"/>
              <a:t>Krige i Gaza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DD2CB84-5B8D-6A94-3F9D-89FE15AD0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144" y="2708920"/>
            <a:ext cx="3298115" cy="4200245"/>
          </a:xfrm>
        </p:spPr>
        <p:txBody>
          <a:bodyPr/>
          <a:lstStyle/>
          <a:p>
            <a:r>
              <a:rPr lang="da-DK" dirty="0"/>
              <a:t>2008-09</a:t>
            </a:r>
          </a:p>
          <a:p>
            <a:r>
              <a:rPr lang="da-DK" dirty="0"/>
              <a:t>2012</a:t>
            </a:r>
          </a:p>
          <a:p>
            <a:r>
              <a:rPr lang="da-DK" dirty="0">
                <a:solidFill>
                  <a:srgbClr val="FF0000"/>
                </a:solidFill>
              </a:rPr>
              <a:t>2014 </a:t>
            </a:r>
            <a:r>
              <a:rPr lang="da-DK" dirty="0"/>
              <a:t>– Israel bomber Gaza  og ødelægger </a:t>
            </a:r>
            <a:r>
              <a:rPr lang="da-DK" dirty="0" err="1"/>
              <a:t>skoler,beboelse</a:t>
            </a:r>
            <a:r>
              <a:rPr lang="da-DK" dirty="0"/>
              <a:t>, klinikker, infrastruktur.  2.251 døde (1462 civile) i Gaza. 67 soldater og 6 civile i Israel </a:t>
            </a:r>
          </a:p>
          <a:p>
            <a:r>
              <a:rPr lang="da-DK" dirty="0"/>
              <a:t>2021</a:t>
            </a:r>
          </a:p>
          <a:p>
            <a:r>
              <a:rPr lang="da-DK" dirty="0">
                <a:solidFill>
                  <a:srgbClr val="FF0000"/>
                </a:solidFill>
              </a:rPr>
              <a:t>2023-24</a:t>
            </a:r>
          </a:p>
        </p:txBody>
      </p:sp>
      <p:pic>
        <p:nvPicPr>
          <p:cNvPr id="5124" name="Picture 4" descr="UN Gaza report: Five Palestinians' harrowing stories from the horror of ...">
            <a:extLst>
              <a:ext uri="{FF2B5EF4-FFF2-40B4-BE49-F238E27FC236}">
                <a16:creationId xmlns:a16="http://schemas.microsoft.com/office/drawing/2014/main" id="{48A80F72-6E77-9E58-83EC-43B15588FC0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765" y="1844824"/>
            <a:ext cx="604867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0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ED212-69E2-C488-9535-0E20B1BE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575004"/>
            <a:ext cx="4607810" cy="1400530"/>
          </a:xfrm>
        </p:spPr>
        <p:txBody>
          <a:bodyPr/>
          <a:lstStyle/>
          <a:p>
            <a:r>
              <a:rPr lang="da-DK" dirty="0"/>
              <a:t>Her er vi nu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5B9664-AF84-D940-2488-F8E9E0BC8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01" y="692696"/>
            <a:ext cx="3298113" cy="5491541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7. oktober Hamas laver terrorangreb og raketter.</a:t>
            </a:r>
          </a:p>
          <a:p>
            <a:r>
              <a:rPr lang="da-DK" dirty="0"/>
              <a:t>Gidsler</a:t>
            </a:r>
          </a:p>
          <a:p>
            <a:r>
              <a:rPr lang="da-DK" dirty="0"/>
              <a:t>Israel blokerer for mad, medicin, vand, el i Gaza</a:t>
            </a:r>
          </a:p>
          <a:p>
            <a:r>
              <a:rPr lang="da-DK" dirty="0"/>
              <a:t>Palæstinenserne i presses mod syd til </a:t>
            </a:r>
            <a:r>
              <a:rPr lang="da-DK" dirty="0" err="1"/>
              <a:t>Rafah</a:t>
            </a:r>
            <a:endParaRPr lang="da-DK" dirty="0"/>
          </a:p>
          <a:p>
            <a:r>
              <a:rPr lang="da-DK" dirty="0"/>
              <a:t>”Israel har ret til at forsvare sig”</a:t>
            </a:r>
          </a:p>
          <a:p>
            <a:r>
              <a:rPr lang="da-DK" dirty="0"/>
              <a:t>30.000 dræbte</a:t>
            </a:r>
          </a:p>
          <a:p>
            <a:r>
              <a:rPr lang="da-DK" dirty="0"/>
              <a:t>10.000 dræbte børn</a:t>
            </a:r>
          </a:p>
          <a:p>
            <a:r>
              <a:rPr lang="da-DK" dirty="0"/>
              <a:t>60.000 sårede</a:t>
            </a:r>
          </a:p>
          <a:p>
            <a:r>
              <a:rPr lang="da-DK" dirty="0"/>
              <a:t>5.000 kvinder og børn meldt savnet</a:t>
            </a:r>
          </a:p>
          <a:p>
            <a:r>
              <a:rPr lang="da-DK" dirty="0"/>
              <a:t>40.000 bygninger ødelagte</a:t>
            </a:r>
          </a:p>
          <a:p>
            <a:r>
              <a:rPr lang="da-DK" dirty="0"/>
              <a:t>10.000 lagt totalt i ruiner</a:t>
            </a:r>
          </a:p>
          <a:p>
            <a:r>
              <a:rPr lang="da-DK" dirty="0"/>
              <a:t>Hungersnød &amp; sygdomme</a:t>
            </a:r>
          </a:p>
          <a:p>
            <a:endParaRPr lang="da-DK" dirty="0"/>
          </a:p>
        </p:txBody>
      </p:sp>
      <p:pic>
        <p:nvPicPr>
          <p:cNvPr id="4098" name="Picture 2" descr="Israel-Palestinian conflict: Life in the Gaza Strip - BBC News">
            <a:extLst>
              <a:ext uri="{FF2B5EF4-FFF2-40B4-BE49-F238E27FC236}">
                <a16:creationId xmlns:a16="http://schemas.microsoft.com/office/drawing/2014/main" id="{598DB345-2C46-D587-D9CC-F3063772D8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5602882" cy="42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3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193C7-8EE2-1631-1302-54145184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D63D918-CA38-7BBE-C3DD-6B19B6F9E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6288" y="1308563"/>
            <a:ext cx="3298115" cy="4856741"/>
          </a:xfrm>
        </p:spPr>
        <p:txBody>
          <a:bodyPr>
            <a:normAutofit lnSpcReduction="10000"/>
          </a:bodyPr>
          <a:lstStyle/>
          <a:p>
            <a:r>
              <a:rPr lang="da-DK" dirty="0"/>
              <a:t>FN: Øjeblikkelig våbenhvile og nødhjælp ind</a:t>
            </a:r>
          </a:p>
          <a:p>
            <a:r>
              <a:rPr lang="da-DK" dirty="0"/>
              <a:t>11. november   Arabisk Liga: krigsforbrydelser, våbenhvile, uvildige undersøgelser</a:t>
            </a:r>
          </a:p>
          <a:p>
            <a:r>
              <a:rPr lang="da-DK" dirty="0"/>
              <a:t>Mange lande kræver 2-statsløsning som løsning på krigen</a:t>
            </a:r>
          </a:p>
          <a:p>
            <a:r>
              <a:rPr lang="da-DK" dirty="0"/>
              <a:t>USA og EU kræver 2-statsløsning</a:t>
            </a:r>
          </a:p>
          <a:p>
            <a:r>
              <a:rPr lang="da-DK" dirty="0"/>
              <a:t>Sydafrika indbringer Israel for Den Internationale Domstol i Haag</a:t>
            </a:r>
          </a:p>
          <a:p>
            <a:endParaRPr lang="da-DK" dirty="0"/>
          </a:p>
        </p:txBody>
      </p:sp>
      <p:pic>
        <p:nvPicPr>
          <p:cNvPr id="6" name="Picture 2" descr="'We're rolling out Nakba 2023,' Israeli minister says on northern Gaza Strip evacuation">
            <a:extLst>
              <a:ext uri="{FF2B5EF4-FFF2-40B4-BE49-F238E27FC236}">
                <a16:creationId xmlns:a16="http://schemas.microsoft.com/office/drawing/2014/main" id="{965C9F6C-1D63-FADD-DAF9-95783B68EF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616" y="1412776"/>
            <a:ext cx="82767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2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053E2-41C7-C756-64A7-665762A1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Israels intentioner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596D74-C60E-4EEB-03CA-7B1F6D98DE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Bef>
                <a:spcPts val="1350"/>
              </a:spcBef>
              <a:spcAft>
                <a:spcPts val="1350"/>
              </a:spcAft>
            </a:pPr>
            <a:r>
              <a:rPr lang="da-DK" sz="7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da-DK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Hele civilbefolkningen i Gaza er beordret til at forlade området øjeblikkeligt. Vi vil vinde. De vil ikke modtage en dråbe vand eller et enkelt batteri, før de forlader hele verden”                             </a:t>
            </a:r>
            <a:r>
              <a:rPr lang="da-DK" sz="7200" i="1" kern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Yisrael</a:t>
            </a:r>
            <a:r>
              <a:rPr lang="da-DK" sz="7200" i="1" kern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Katz</a:t>
            </a:r>
            <a:r>
              <a:rPr lang="da-DK" sz="72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a-DK" sz="72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Likud</a:t>
            </a:r>
            <a:r>
              <a:rPr lang="da-DK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a-DK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350"/>
              </a:spcBef>
              <a:spcAft>
                <a:spcPts val="1350"/>
              </a:spcAft>
            </a:pPr>
            <a:r>
              <a:rPr lang="da-DK" sz="7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da-DK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 har vi alle ét fælles mål at udslette Gazastriben fra jordens overflade”          </a:t>
            </a:r>
            <a:r>
              <a:rPr lang="da-DK" sz="7200" i="1" kern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Nissim</a:t>
            </a:r>
            <a:r>
              <a:rPr lang="da-DK" sz="7200" i="1" kern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sz="7200" i="1" kern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Vaturi</a:t>
            </a:r>
            <a:r>
              <a:rPr lang="da-DK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da-DK" sz="72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Likud</a:t>
            </a:r>
            <a:endParaRPr lang="da-DK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E5A318F-6800-4B4D-8554-899328C428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a-DK" sz="7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”D</a:t>
            </a:r>
            <a:r>
              <a:rPr lang="da-DK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 er nu mange diskussioner om, hvad man skal gøre med Gaza. Udslette dem? Hvad skal der gøres? Kaste en atombombe på dem? Det er en mulighed. Vi gennemfører en </a:t>
            </a:r>
            <a:r>
              <a:rPr lang="da-DK" sz="7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da-DK" sz="72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akba</a:t>
            </a:r>
            <a:r>
              <a:rPr lang="da-DK" sz="72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</a:t>
            </a:r>
            <a:r>
              <a:rPr lang="da-DK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</a:t>
            </a:r>
            <a:r>
              <a:rPr lang="da-DK" sz="7200" i="1" kern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Avi</a:t>
            </a:r>
            <a:r>
              <a:rPr lang="da-DK" sz="7200" i="1" kern="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a-DK" sz="7200" i="1" kern="0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Dichter</a:t>
            </a:r>
            <a:r>
              <a:rPr lang="da-DK" sz="7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minister for Landbrug</a:t>
            </a:r>
            <a:endParaRPr lang="da-DK" sz="7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219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92F2C-C499-85E3-8286-FC3004DB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150" y="476672"/>
            <a:ext cx="6377940" cy="648403"/>
          </a:xfrm>
        </p:spPr>
        <p:txBody>
          <a:bodyPr/>
          <a:lstStyle/>
          <a:p>
            <a:r>
              <a:rPr lang="da-DK" dirty="0"/>
              <a:t>Hvad nu 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D0292DA-1EEC-AC09-A026-715EBB206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2160" y="1556792"/>
            <a:ext cx="3240360" cy="4778856"/>
          </a:xfrm>
        </p:spPr>
        <p:txBody>
          <a:bodyPr>
            <a:normAutofit lnSpcReduction="10000"/>
          </a:bodyPr>
          <a:lstStyle/>
          <a:p>
            <a:r>
              <a:rPr lang="da-DK" dirty="0"/>
              <a:t>Krigsforbrydelser ?</a:t>
            </a:r>
          </a:p>
          <a:p>
            <a:r>
              <a:rPr lang="da-DK" dirty="0"/>
              <a:t>Gidsler ?  </a:t>
            </a:r>
          </a:p>
          <a:p>
            <a:r>
              <a:rPr lang="da-DK" dirty="0"/>
              <a:t>”Ubetinget støtte” til Israel ?</a:t>
            </a:r>
          </a:p>
          <a:p>
            <a:r>
              <a:rPr lang="da-DK" dirty="0"/>
              <a:t>Våbenhandel med Israel ?</a:t>
            </a:r>
          </a:p>
          <a:p>
            <a:r>
              <a:rPr lang="da-DK" dirty="0"/>
              <a:t>2-stats løsning ?</a:t>
            </a:r>
          </a:p>
          <a:p>
            <a:r>
              <a:rPr lang="da-DK" dirty="0"/>
              <a:t>Boykot ?</a:t>
            </a:r>
          </a:p>
          <a:p>
            <a:r>
              <a:rPr lang="da-DK" dirty="0"/>
              <a:t>Den danske regering ?</a:t>
            </a:r>
          </a:p>
          <a:p>
            <a:r>
              <a:rPr lang="da-DK" dirty="0"/>
              <a:t>EU, Nordisk Råd, FN ?</a:t>
            </a:r>
          </a:p>
          <a:p>
            <a:r>
              <a:rPr lang="da-DK" dirty="0"/>
              <a:t>International straffedomstol</a:t>
            </a:r>
          </a:p>
          <a:p>
            <a:r>
              <a:rPr lang="da-DK" dirty="0"/>
              <a:t>Folkelige bevægelser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7170" name="Picture 2" descr="Israel og Palæstina | Nyheder | Europa-Parlamentet">
            <a:extLst>
              <a:ext uri="{FF2B5EF4-FFF2-40B4-BE49-F238E27FC236}">
                <a16:creationId xmlns:a16="http://schemas.microsoft.com/office/drawing/2014/main" id="{AF29CF68-A29D-C7D0-1D1D-91C629304FF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015" y="1628800"/>
            <a:ext cx="659517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8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CBC0F-17A4-71AC-C469-FB147B37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Krav til regering, EU &amp; FN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3F2E06-EAF4-922E-E7DA-5D56C9028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040" y="1872542"/>
            <a:ext cx="4032449" cy="4200245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Varig våbenhvile NU</a:t>
            </a:r>
          </a:p>
          <a:p>
            <a:r>
              <a:rPr lang="da-DK" dirty="0"/>
              <a:t>Betingelsesløs frigivelse af gidsler</a:t>
            </a:r>
          </a:p>
          <a:p>
            <a:r>
              <a:rPr lang="da-DK" dirty="0"/>
              <a:t>Nødhjælp</a:t>
            </a:r>
          </a:p>
          <a:p>
            <a:r>
              <a:rPr lang="da-DK" dirty="0"/>
              <a:t>Sanktioner mod Israel - stop for våbenhandel</a:t>
            </a:r>
          </a:p>
          <a:p>
            <a:r>
              <a:rPr lang="da-DK" dirty="0"/>
              <a:t>Sagen ved ICJ i Haag </a:t>
            </a:r>
          </a:p>
          <a:p>
            <a:r>
              <a:rPr lang="da-DK" dirty="0"/>
              <a:t>Anerkendelse af Palæstina som selvstændig stat</a:t>
            </a:r>
          </a:p>
          <a:p>
            <a:r>
              <a:rPr lang="da-DK" dirty="0"/>
              <a:t>Sikkerhed for palæstinensere &amp; israelere</a:t>
            </a:r>
          </a:p>
          <a:p>
            <a:r>
              <a:rPr lang="da-DK" dirty="0"/>
              <a:t>Fredsbevarende styrker</a:t>
            </a:r>
          </a:p>
          <a:p>
            <a:r>
              <a:rPr lang="da-DK" dirty="0"/>
              <a:t>Genopbygning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1026" name="Picture 2" descr="fredsministerium.dk">
            <a:extLst>
              <a:ext uri="{FF2B5EF4-FFF2-40B4-BE49-F238E27FC236}">
                <a16:creationId xmlns:a16="http://schemas.microsoft.com/office/drawing/2014/main" id="{4555054F-21A9-0DCD-FB04-68692F206D1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/>
          <a:stretch/>
        </p:blipFill>
        <p:spPr bwMode="auto">
          <a:xfrm>
            <a:off x="251520" y="1882073"/>
            <a:ext cx="448849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0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206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2063" name="Picture 206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2065" name="Oval 206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2067" name="Picture 206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071" name="Rectangle 207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12567B-D1BF-7F3A-0A4B-B6AC1747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948" y="452718"/>
            <a:ext cx="3479177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dirty="0" err="1"/>
              <a:t>Læs</a:t>
            </a:r>
            <a:r>
              <a:rPr lang="en-US" dirty="0"/>
              <a:t> mere</a:t>
            </a:r>
          </a:p>
        </p:txBody>
      </p:sp>
      <p:sp>
        <p:nvSpPr>
          <p:cNvPr id="2075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71281" y="-1573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Palestina | Anticapitalistas Murcia">
            <a:extLst>
              <a:ext uri="{FF2B5EF4-FFF2-40B4-BE49-F238E27FC236}">
                <a16:creationId xmlns:a16="http://schemas.microsoft.com/office/drawing/2014/main" id="{6FF345FF-A0DD-82CD-CF73-E762079F21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7" r="13057"/>
          <a:stretch/>
        </p:blipFill>
        <p:spPr bwMode="auto">
          <a:xfrm>
            <a:off x="2" y="10"/>
            <a:ext cx="3729824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7" name="Rectangle 2076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2343924-9531-96EC-9419-8CDD76E47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0106" y="1968169"/>
            <a:ext cx="4618244" cy="4437113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 defTabSz="457200">
              <a:tabLst>
                <a:tab pos="457200" algn="l"/>
              </a:tabLst>
            </a:pPr>
            <a:r>
              <a:rPr lang="en-US" sz="2800" b="1" dirty="0" err="1">
                <a:solidFill>
                  <a:srgbClr val="FF0000"/>
                </a:solidFill>
                <a:effectLst/>
              </a:rPr>
              <a:t>Illan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</a:rPr>
              <a:t>Pappé</a:t>
            </a:r>
            <a:endParaRPr lang="en-US" sz="2800" b="1" dirty="0">
              <a:solidFill>
                <a:srgbClr val="FF0000"/>
              </a:solidFill>
              <a:effectLst/>
            </a:endParaRPr>
          </a:p>
          <a:p>
            <a:pPr marL="0" lvl="0" indent="0" defTabSz="457200">
              <a:buNone/>
              <a:tabLst>
                <a:tab pos="457200" algn="l"/>
              </a:tabLst>
            </a:pPr>
            <a:r>
              <a:rPr lang="en-US" dirty="0">
                <a:effectLst/>
              </a:rPr>
              <a:t>Den </a:t>
            </a:r>
            <a:r>
              <a:rPr lang="en-US" dirty="0" err="1">
                <a:effectLst/>
              </a:rPr>
              <a:t>Etniske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Udrensning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af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Palæstina</a:t>
            </a:r>
            <a:endParaRPr lang="en-US" dirty="0">
              <a:effectLst/>
            </a:endParaRPr>
          </a:p>
          <a:p>
            <a:pPr marL="0" lvl="0" indent="0" defTabSz="457200">
              <a:buNone/>
              <a:tabLst>
                <a:tab pos="457200" algn="l"/>
              </a:tabLst>
            </a:pPr>
            <a:r>
              <a:rPr lang="en-US" dirty="0">
                <a:effectLst/>
              </a:rPr>
              <a:t>Det Moderne </a:t>
            </a:r>
            <a:r>
              <a:rPr lang="en-US" dirty="0" err="1">
                <a:effectLst/>
              </a:rPr>
              <a:t>Palæstinas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Historie</a:t>
            </a:r>
            <a:endParaRPr lang="en-US" dirty="0">
              <a:effectLst/>
            </a:endParaRPr>
          </a:p>
          <a:p>
            <a:pPr marL="0" indent="0" defTabSz="457200">
              <a:buNone/>
            </a:pPr>
            <a:r>
              <a:rPr lang="en-US" dirty="0" err="1"/>
              <a:t>Forlaget</a:t>
            </a:r>
            <a:r>
              <a:rPr lang="en-US" dirty="0"/>
              <a:t> </a:t>
            </a:r>
            <a:r>
              <a:rPr lang="en-US" dirty="0" err="1"/>
              <a:t>Klim</a:t>
            </a: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r>
              <a:rPr lang="en-US" sz="2800" b="1" dirty="0">
                <a:solidFill>
                  <a:srgbClr val="FF0000"/>
                </a:solidFill>
              </a:rPr>
              <a:t>Morten Thing</a:t>
            </a:r>
          </a:p>
          <a:p>
            <a:pPr marL="0" indent="0" defTabSz="457200">
              <a:buNone/>
            </a:pPr>
            <a:r>
              <a:rPr lang="en-US" dirty="0"/>
              <a:t>Israel, et </a:t>
            </a:r>
            <a:r>
              <a:rPr lang="en-US" dirty="0" err="1"/>
              <a:t>mislykket</a:t>
            </a:r>
            <a:r>
              <a:rPr lang="en-US" dirty="0"/>
              <a:t> </a:t>
            </a:r>
            <a:r>
              <a:rPr lang="en-US" dirty="0" err="1"/>
              <a:t>samfund</a:t>
            </a:r>
            <a:r>
              <a:rPr lang="en-US" dirty="0"/>
              <a:t>, en </a:t>
            </a:r>
            <a:r>
              <a:rPr lang="en-US" dirty="0" err="1"/>
              <a:t>mislykket</a:t>
            </a:r>
            <a:r>
              <a:rPr lang="en-US" dirty="0"/>
              <a:t> stat</a:t>
            </a:r>
          </a:p>
          <a:p>
            <a:pPr marL="0" indent="0" defTabSz="457200">
              <a:buNone/>
            </a:pPr>
            <a:r>
              <a:rPr lang="en-US" dirty="0" err="1"/>
              <a:t>Forlaget</a:t>
            </a:r>
            <a:r>
              <a:rPr lang="en-US" dirty="0"/>
              <a:t> Solidaritet</a:t>
            </a:r>
          </a:p>
        </p:txBody>
      </p:sp>
    </p:spTree>
    <p:extLst>
      <p:ext uri="{BB962C8B-B14F-4D97-AF65-F5344CB8AC3E}">
        <p14:creationId xmlns:p14="http://schemas.microsoft.com/office/powerpoint/2010/main" val="3958514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3C618ED-9D6D-C079-8484-1C07EC5D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5733256"/>
            <a:ext cx="6408712" cy="566738"/>
          </a:xfrm>
        </p:spPr>
        <p:txBody>
          <a:bodyPr>
            <a:normAutofit fontScale="90000"/>
          </a:bodyPr>
          <a:lstStyle/>
          <a:p>
            <a:pPr algn="r"/>
            <a:r>
              <a:rPr lang="da-DK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Christian.juhl@outlook.dk</a:t>
            </a:r>
            <a:br>
              <a:rPr lang="da-DK" dirty="0"/>
            </a:br>
            <a:r>
              <a:rPr lang="da-DK" dirty="0"/>
              <a:t>53 70 50 98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66B6ED14-2EA4-B02B-2CC9-F2CDA3FA3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7624" y="476672"/>
            <a:ext cx="6620966" cy="493712"/>
          </a:xfrm>
        </p:spPr>
        <p:txBody>
          <a:bodyPr>
            <a:noAutofit/>
          </a:bodyPr>
          <a:lstStyle/>
          <a:p>
            <a:r>
              <a:rPr lang="da-DK" sz="3600" dirty="0"/>
              <a:t>Nyhedsbrev</a:t>
            </a:r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478132D1-9A39-8844-9450-AE60263516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131" b="7131"/>
          <a:stretch/>
        </p:blipFill>
        <p:spPr>
          <a:xfrm>
            <a:off x="771474" y="1283318"/>
            <a:ext cx="7601051" cy="4179584"/>
          </a:xfrm>
        </p:spPr>
      </p:pic>
    </p:spTree>
    <p:extLst>
      <p:ext uri="{BB962C8B-B14F-4D97-AF65-F5344CB8AC3E}">
        <p14:creationId xmlns:p14="http://schemas.microsoft.com/office/powerpoint/2010/main" val="197509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98B9F-39CC-C051-9D77-5A8E7A90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624DDD-4B19-8840-1738-9C200240D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48680"/>
            <a:ext cx="8263754" cy="585660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kern="1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ZOOM-MØDE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2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Den internationale domstol </a:t>
            </a:r>
          </a:p>
          <a:p>
            <a:pPr marL="0" indent="0">
              <a:buNone/>
            </a:pPr>
            <a:r>
              <a:rPr lang="da-DK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Zoom-møde torsdag 14. marts kl. 19.00 – 21.00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Frederik Harhoff,</a:t>
            </a:r>
            <a:r>
              <a:rPr lang="da-DK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da-DK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folkerets-ekspert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i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Elna Søndergaard</a:t>
            </a:r>
            <a:r>
              <a:rPr lang="da-DK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fra </a:t>
            </a:r>
            <a:r>
              <a:rPr lang="da-DK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Dignity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Hvordan fungerer ICJ?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kern="1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Hvilke konsekvenser har domstolens afgørelse i forhold til GAZA?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kern="1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Hvilke opgaver/pligter har Danmark? Hvem har ansvaret?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kern="1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Hvad sker der fremover?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Zoom:</a:t>
            </a:r>
            <a:r>
              <a:rPr lang="en-US" sz="1800" u="sng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800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://us06web.zoom.us/j/88966146224?pwd=WvgRkQXycTi4yfY6ijCf6nL9z7wUm7.1</a:t>
            </a:r>
            <a:r>
              <a:rPr lang="en-US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Meeting ID: 889 6614 6224   </a:t>
            </a:r>
            <a:r>
              <a:rPr lang="da-DK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Passcode</a:t>
            </a:r>
            <a:r>
              <a:rPr lang="da-DK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: 284880</a:t>
            </a:r>
            <a:endParaRPr lang="da-DK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kern="1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 kan deltage. </a:t>
            </a:r>
            <a:r>
              <a:rPr lang="da-DK" sz="1800" kern="1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</a:t>
            </a:r>
            <a:r>
              <a:rPr lang="da-DK" sz="1800" kern="1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Enhedslistens Palæstinaudvalg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031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5F4E195-1818-B8F6-1C14-493D09EB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52718"/>
            <a:ext cx="7272808" cy="1400530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400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Nedslag i Palæstinas historie</a:t>
            </a:r>
          </a:p>
        </p:txBody>
      </p:sp>
      <p:graphicFrame>
        <p:nvGraphicFramePr>
          <p:cNvPr id="12" name="Pladsholder til indhold 11">
            <a:extLst>
              <a:ext uri="{FF2B5EF4-FFF2-40B4-BE49-F238E27FC236}">
                <a16:creationId xmlns:a16="http://schemas.microsoft.com/office/drawing/2014/main" id="{D61DC0D6-E9AF-E523-F38A-193C6D8C3F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224298"/>
              </p:ext>
            </p:extLst>
          </p:nvPr>
        </p:nvGraphicFramePr>
        <p:xfrm>
          <a:off x="611560" y="1412776"/>
          <a:ext cx="7053264" cy="4993025"/>
        </p:xfrm>
        <a:graphic>
          <a:graphicData uri="http://schemas.openxmlformats.org/drawingml/2006/table">
            <a:tbl>
              <a:tblPr firstRow="1" bandRow="1"/>
              <a:tblGrid>
                <a:gridCol w="1187980">
                  <a:extLst>
                    <a:ext uri="{9D8B030D-6E8A-4147-A177-3AD203B41FA5}">
                      <a16:colId xmlns:a16="http://schemas.microsoft.com/office/drawing/2014/main" val="3523531661"/>
                    </a:ext>
                  </a:extLst>
                </a:gridCol>
                <a:gridCol w="5865284">
                  <a:extLst>
                    <a:ext uri="{9D8B030D-6E8A-4147-A177-3AD203B41FA5}">
                      <a16:colId xmlns:a16="http://schemas.microsoft.com/office/drawing/2014/main" val="3003397560"/>
                    </a:ext>
                  </a:extLst>
                </a:gridCol>
              </a:tblGrid>
              <a:tr h="315023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>
                          <a:effectLst/>
                        </a:rPr>
                        <a:t>1880'erne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dirty="0">
                          <a:effectLst/>
                        </a:rPr>
                        <a:t>Den organiserede jødiske indvandring begynder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32056"/>
                  </a:ext>
                </a:extLst>
              </a:tr>
              <a:tr h="583938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>
                          <a:effectLst/>
                        </a:rPr>
                        <a:t>1920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dirty="0">
                          <a:effectLst/>
                        </a:rPr>
                        <a:t>Palæstina bliver britisk mandatområde under </a:t>
                      </a:r>
                      <a:r>
                        <a:rPr lang="da-DK" sz="1800" u="none" strike="noStrike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Folkenes Forbund</a:t>
                      </a:r>
                      <a:endParaRPr lang="da-DK" sz="1800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950066"/>
                  </a:ext>
                </a:extLst>
              </a:tr>
              <a:tr h="315023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>
                          <a:effectLst/>
                        </a:rPr>
                        <a:t>1936-39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>
                          <a:effectLst/>
                        </a:rPr>
                        <a:t>Araberne gør oprør mod den jødiske indvandring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236620"/>
                  </a:ext>
                </a:extLst>
              </a:tr>
              <a:tr h="370192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>
                          <a:effectLst/>
                        </a:rPr>
                        <a:t>1948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>
                          <a:effectLst/>
                        </a:rPr>
                        <a:t>Staten Israel oprettes 14. maj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445938"/>
                  </a:ext>
                </a:extLst>
              </a:tr>
              <a:tr h="315023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dirty="0">
                          <a:effectLst/>
                        </a:rPr>
                        <a:t>1964</a:t>
                      </a:r>
                    </a:p>
                    <a:p>
                      <a:pPr algn="l" fontAlgn="t"/>
                      <a:r>
                        <a:rPr lang="da-DK" sz="1800" dirty="0">
                          <a:effectLst/>
                        </a:rPr>
                        <a:t>1967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dirty="0">
                          <a:effectLst/>
                        </a:rPr>
                        <a:t>Palæstinensiske Befrielsesorganisation, </a:t>
                      </a:r>
                      <a:r>
                        <a:rPr lang="da-DK" sz="1800" u="none" strike="noStrike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PLO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a-DK" sz="1800" dirty="0">
                          <a:effectLst/>
                        </a:rPr>
                        <a:t>dannes</a:t>
                      </a:r>
                    </a:p>
                    <a:p>
                      <a:pPr algn="l" fontAlgn="t"/>
                      <a:r>
                        <a:rPr lang="da-DK" sz="1800" dirty="0">
                          <a:effectLst/>
                        </a:rPr>
                        <a:t>6-dages krigen</a:t>
                      </a:r>
                    </a:p>
                    <a:p>
                      <a:pPr algn="l" fontAlgn="t"/>
                      <a:r>
                        <a:rPr lang="da-DK" sz="1800" dirty="0">
                          <a:effectLst/>
                        </a:rPr>
                        <a:t>De første bosættelser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804104"/>
                  </a:ext>
                </a:extLst>
              </a:tr>
              <a:tr h="583938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>
                          <a:effectLst/>
                        </a:rPr>
                        <a:t>1987-90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Intifadaen</a:t>
                      </a:r>
                      <a:r>
                        <a:rPr lang="da-DK" sz="1800" dirty="0">
                          <a:effectLst/>
                        </a:rPr>
                        <a:t>; palæstinensisk oprør mod Israels fortsatte besættelse af </a:t>
                      </a:r>
                      <a:r>
                        <a:rPr lang="da-DK" sz="1800" u="none" strike="noStrike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Gaza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</a:rPr>
                        <a:t> og </a:t>
                      </a:r>
                      <a:r>
                        <a:rPr lang="da-DK" sz="1800" u="none" strike="noStrike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Vestbredden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171467"/>
                  </a:ext>
                </a:extLst>
              </a:tr>
              <a:tr h="315023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dirty="0">
                          <a:effectLst/>
                        </a:rPr>
                        <a:t>1993-95</a:t>
                      </a:r>
                    </a:p>
                    <a:p>
                      <a:pPr algn="l" fontAlgn="t"/>
                      <a:r>
                        <a:rPr lang="da-DK" sz="1800" dirty="0">
                          <a:effectLst/>
                        </a:rPr>
                        <a:t>1994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dirty="0">
                          <a:effectLst/>
                        </a:rPr>
                        <a:t>Osloaftalerne / Osloprocessen</a:t>
                      </a:r>
                    </a:p>
                    <a:p>
                      <a:pPr algn="l" fontAlgn="t"/>
                      <a:r>
                        <a:rPr lang="da-DK" sz="1800" dirty="0">
                          <a:effectLst/>
                        </a:rPr>
                        <a:t>Et palæstinensisk selvstyre oprettes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505660"/>
                  </a:ext>
                </a:extLst>
              </a:tr>
              <a:tr h="315023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dirty="0">
                          <a:effectLst/>
                        </a:rPr>
                        <a:t>2000</a:t>
                      </a:r>
                    </a:p>
                    <a:p>
                      <a:pPr algn="l" fontAlgn="t"/>
                      <a:r>
                        <a:rPr lang="da-DK" sz="1800" dirty="0">
                          <a:effectLst/>
                        </a:rPr>
                        <a:t>2001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dirty="0" err="1">
                          <a:effectLst/>
                        </a:rPr>
                        <a:t>Capp</a:t>
                      </a:r>
                      <a:r>
                        <a:rPr lang="da-DK" sz="1800" dirty="0">
                          <a:effectLst/>
                        </a:rPr>
                        <a:t> David</a:t>
                      </a:r>
                    </a:p>
                    <a:p>
                      <a:pPr algn="l" fontAlgn="t"/>
                      <a:r>
                        <a:rPr lang="da-DK" sz="1800" dirty="0">
                          <a:effectLst/>
                        </a:rPr>
                        <a:t>Den anden Intifada begynder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897203"/>
                  </a:ext>
                </a:extLst>
              </a:tr>
              <a:tr h="315023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>
                          <a:solidFill>
                            <a:schemeClr val="tx1"/>
                          </a:solidFill>
                          <a:effectLst/>
                        </a:rPr>
                        <a:t>2004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Yassir Arafat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</a:rPr>
                        <a:t> dør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98987"/>
                  </a:ext>
                </a:extLst>
              </a:tr>
              <a:tr h="315023"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>
                          <a:effectLst/>
                        </a:rPr>
                        <a:t>2006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800" u="none" strike="noStrike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Hamas</a:t>
                      </a:r>
                      <a:r>
                        <a:rPr lang="da-DK" sz="1800" dirty="0">
                          <a:solidFill>
                            <a:schemeClr val="tx1"/>
                          </a:solidFill>
                          <a:effectLst/>
                        </a:rPr>
                        <a:t> vinder </a:t>
                      </a:r>
                      <a:r>
                        <a:rPr lang="da-DK" sz="1800" dirty="0">
                          <a:effectLst/>
                        </a:rPr>
                        <a:t>parlamentsvalget i selvstyreområderne</a:t>
                      </a:r>
                    </a:p>
                  </a:txBody>
                  <a:tcPr marL="10251" marR="10251" marT="5126" marB="512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07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82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A8ED0198-FD02-B383-A8E6-770DC247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EB1D162A-1221-595C-8279-610C14F78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71D5733-3660-E3E6-0077-5C6F6AAA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489"/>
            <a:ext cx="9144000" cy="60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1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C5A03B9-F6A9-1077-B462-A1F08B04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270158"/>
            <a:ext cx="8571634" cy="648403"/>
          </a:xfrm>
        </p:spPr>
        <p:txBody>
          <a:bodyPr/>
          <a:lstStyle/>
          <a:p>
            <a:r>
              <a:rPr lang="da-DK" dirty="0"/>
              <a:t>Osloaftalerne 1993</a:t>
            </a:r>
          </a:p>
        </p:txBody>
      </p:sp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AA5BB265-E31D-87D4-CA07-C809D1CC51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1340768"/>
            <a:ext cx="4080453" cy="4896544"/>
          </a:xfrm>
        </p:spPr>
      </p:pic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A5C18A14-31B3-B7CE-571D-653EF070A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4299213" cy="4122772"/>
          </a:xfrm>
        </p:spPr>
        <p:txBody>
          <a:bodyPr>
            <a:noAutofit/>
          </a:bodyPr>
          <a:lstStyle/>
          <a:p>
            <a:r>
              <a:rPr lang="da-DK" sz="2400" dirty="0"/>
              <a:t>Gensidig anerkendelse af PLO og Israel</a:t>
            </a:r>
          </a:p>
          <a:p>
            <a:r>
              <a:rPr lang="da-DK" sz="2400" dirty="0"/>
              <a:t>Palæstinensisk selvstyre i Gaza og på Vestbredden</a:t>
            </a:r>
          </a:p>
          <a:p>
            <a:r>
              <a:rPr lang="da-DK" sz="2400" dirty="0"/>
              <a:t>Tidsfrist på 5 år</a:t>
            </a:r>
          </a:p>
          <a:p>
            <a:r>
              <a:rPr lang="da-DK" sz="2400" dirty="0"/>
              <a:t>1948-flygtninge ikke </a:t>
            </a:r>
            <a:r>
              <a:rPr lang="da-DK" sz="2400" dirty="0" err="1"/>
              <a:t>omfatten</a:t>
            </a:r>
            <a:r>
              <a:rPr lang="da-DK" sz="2400" dirty="0"/>
              <a:t> af aftalerne</a:t>
            </a:r>
          </a:p>
          <a:p>
            <a:r>
              <a:rPr lang="da-DK" sz="2400" dirty="0"/>
              <a:t>Oslo-2: Drejebog for valg</a:t>
            </a:r>
          </a:p>
          <a:p>
            <a:r>
              <a:rPr lang="da-DK" sz="2400" dirty="0"/>
              <a:t>Valg i 1996 – Hamas boykotter</a:t>
            </a:r>
          </a:p>
        </p:txBody>
      </p:sp>
    </p:spTree>
    <p:extLst>
      <p:ext uri="{BB962C8B-B14F-4D97-AF65-F5344CB8AC3E}">
        <p14:creationId xmlns:p14="http://schemas.microsoft.com/office/powerpoint/2010/main" val="3533483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6D815-DAA4-D5D8-3C50-605A59A8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92919"/>
            <a:ext cx="7218000" cy="504056"/>
          </a:xfrm>
        </p:spPr>
        <p:txBody>
          <a:bodyPr>
            <a:normAutofit fontScale="90000"/>
          </a:bodyPr>
          <a:lstStyle/>
          <a:p>
            <a:r>
              <a:rPr lang="da-DK" dirty="0"/>
              <a:t>Israel ud af Gaza &amp; valg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94A1F933-83B0-EDD5-1CB4-D4BDE2D152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772816"/>
            <a:ext cx="4189252" cy="4835833"/>
          </a:xfr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B6C8B14-D8D5-16BB-52DC-95F671ABD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5224" y="1772816"/>
            <a:ext cx="3744416" cy="4439519"/>
          </a:xfrm>
        </p:spPr>
        <p:txBody>
          <a:bodyPr>
            <a:normAutofit/>
          </a:bodyPr>
          <a:lstStyle/>
          <a:p>
            <a:r>
              <a:rPr lang="da-DK" dirty="0"/>
              <a:t>2005 Israel nedlægger alle bosættelser i Gaza og trækker militæret ud</a:t>
            </a:r>
          </a:p>
          <a:p>
            <a:r>
              <a:rPr lang="da-DK" dirty="0"/>
              <a:t>Blokade mod Gaza</a:t>
            </a:r>
          </a:p>
          <a:p>
            <a:r>
              <a:rPr lang="da-DK" dirty="0"/>
              <a:t>2006 Valg – USA insisterer på at Hamas kan stille op</a:t>
            </a:r>
          </a:p>
          <a:p>
            <a:r>
              <a:rPr lang="da-DK" dirty="0"/>
              <a:t>Hamas vinder valgene</a:t>
            </a:r>
          </a:p>
          <a:p>
            <a:r>
              <a:rPr lang="da-DK" dirty="0"/>
              <a:t>Fatah vil ikke afgive magt - splittelse af selvstyret </a:t>
            </a:r>
          </a:p>
          <a:p>
            <a:r>
              <a:rPr lang="da-DK" dirty="0"/>
              <a:t>Hamas har magten i Gaza og Fatah på Vestbredden</a:t>
            </a:r>
          </a:p>
        </p:txBody>
      </p:sp>
    </p:spTree>
    <p:extLst>
      <p:ext uri="{BB962C8B-B14F-4D97-AF65-F5344CB8AC3E}">
        <p14:creationId xmlns:p14="http://schemas.microsoft.com/office/powerpoint/2010/main" val="111106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9D4F5-DD37-DEBF-34F3-75781C6E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5" y="548680"/>
            <a:ext cx="5362955" cy="1400530"/>
          </a:xfrm>
        </p:spPr>
        <p:txBody>
          <a:bodyPr/>
          <a:lstStyle/>
          <a:p>
            <a:r>
              <a:rPr lang="da-DK" dirty="0"/>
              <a:t>Bosættelser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94C29DC-B782-47BA-2FD1-DE6FFD9A1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9467" y="1844824"/>
            <a:ext cx="3298115" cy="4920325"/>
          </a:xfrm>
        </p:spPr>
        <p:txBody>
          <a:bodyPr/>
          <a:lstStyle/>
          <a:p>
            <a:r>
              <a:rPr lang="da-DK" dirty="0"/>
              <a:t>90 ud af 131 officielle bosættelser er kvalificeret som nationale prioritetsområder</a:t>
            </a:r>
          </a:p>
          <a:p>
            <a:r>
              <a:rPr lang="da-DK" dirty="0"/>
              <a:t>Billig jord</a:t>
            </a:r>
          </a:p>
          <a:p>
            <a:r>
              <a:rPr lang="da-DK" dirty="0"/>
              <a:t>Fordelagtige lån</a:t>
            </a:r>
          </a:p>
          <a:p>
            <a:r>
              <a:rPr lang="da-DK" dirty="0"/>
              <a:t>Tilskud til boligkøb</a:t>
            </a:r>
          </a:p>
          <a:p>
            <a:r>
              <a:rPr lang="da-DK" dirty="0"/>
              <a:t>Tilskud til investeringer</a:t>
            </a:r>
          </a:p>
          <a:p>
            <a:r>
              <a:rPr lang="da-DK" dirty="0"/>
              <a:t>Reduktion i indkomstskat for personer og virksomheder</a:t>
            </a:r>
          </a:p>
        </p:txBody>
      </p:sp>
      <p:pic>
        <p:nvPicPr>
          <p:cNvPr id="4" name="Pladsholder til indhold 3" descr="Muren 2.jpg">
            <a:extLst>
              <a:ext uri="{FF2B5EF4-FFF2-40B4-BE49-F238E27FC236}">
                <a16:creationId xmlns:a16="http://schemas.microsoft.com/office/drawing/2014/main" id="{4791021B-9A45-65AD-11FE-DA07069DF0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476672" y="1949210"/>
            <a:ext cx="721684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5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28" y="-35455"/>
            <a:ext cx="12187408" cy="699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6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215C-8C18-100F-3A12-EE7EB59C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– men kun i Israel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2523B2A6-0ABE-78FC-AA08-B8EAB27C98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72816"/>
            <a:ext cx="5875855" cy="3888432"/>
          </a:xfr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C3D00F-F536-2E7D-D261-DE32445DA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144" y="1700808"/>
            <a:ext cx="3010083" cy="4200245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2021 planer om valg på Vestbred og i Gaza</a:t>
            </a:r>
          </a:p>
          <a:p>
            <a:r>
              <a:rPr lang="da-DK" dirty="0"/>
              <a:t>Abbas udskyder (igen)</a:t>
            </a:r>
          </a:p>
          <a:p>
            <a:r>
              <a:rPr lang="da-DK" dirty="0"/>
              <a:t>Inkompetent og korrupt selvstyre på Vestbredden</a:t>
            </a:r>
          </a:p>
          <a:p>
            <a:r>
              <a:rPr lang="da-DK" dirty="0"/>
              <a:t>Vold mod bønder og udsættelse af huse</a:t>
            </a:r>
          </a:p>
          <a:p>
            <a:r>
              <a:rPr lang="da-DK" dirty="0"/>
              <a:t>670.000 bosættere</a:t>
            </a:r>
          </a:p>
          <a:p>
            <a:r>
              <a:rPr lang="da-DK" dirty="0"/>
              <a:t>Strejker og demonstrationer i Jerusalem</a:t>
            </a:r>
          </a:p>
          <a:p>
            <a:r>
              <a:rPr lang="da-DK" dirty="0"/>
              <a:t>Hamas bomber Israel</a:t>
            </a:r>
          </a:p>
          <a:p>
            <a:r>
              <a:rPr lang="da-DK" dirty="0"/>
              <a:t>Valg i Israel</a:t>
            </a:r>
          </a:p>
          <a:p>
            <a:r>
              <a:rPr lang="da-DK" dirty="0"/>
              <a:t>Mettes mærkelige besøg</a:t>
            </a:r>
          </a:p>
        </p:txBody>
      </p:sp>
    </p:spTree>
    <p:extLst>
      <p:ext uri="{BB962C8B-B14F-4D97-AF65-F5344CB8AC3E}">
        <p14:creationId xmlns:p14="http://schemas.microsoft.com/office/powerpoint/2010/main" val="250297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B4B27-D60F-C6AF-9F92-2E256A747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619377"/>
            <a:ext cx="6377940" cy="1008112"/>
          </a:xfrm>
        </p:spPr>
        <p:txBody>
          <a:bodyPr/>
          <a:lstStyle/>
          <a:p>
            <a:r>
              <a:rPr lang="da-DK" dirty="0"/>
              <a:t>Netanyahus regering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D794A8EC-B23E-3A23-B67F-EF9B2174B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3" y="1654200"/>
            <a:ext cx="3096343" cy="4490824"/>
          </a:xfrm>
        </p:spPr>
        <p:txBody>
          <a:bodyPr>
            <a:normAutofit lnSpcReduction="10000"/>
          </a:bodyPr>
          <a:lstStyle/>
          <a:p>
            <a:r>
              <a:rPr lang="da-DK" dirty="0"/>
              <a:t>Ny lov:</a:t>
            </a:r>
          </a:p>
          <a:p>
            <a:r>
              <a:rPr lang="da-DK" dirty="0"/>
              <a:t>Israel er det historiske hjemland for det jødiske folk, og de har en eksklusiv ret til national selvbestemmelse i det</a:t>
            </a:r>
          </a:p>
          <a:p>
            <a:r>
              <a:rPr lang="da-DK" dirty="0"/>
              <a:t>Ændring af domstolene</a:t>
            </a:r>
          </a:p>
          <a:p>
            <a:r>
              <a:rPr lang="da-DK" dirty="0"/>
              <a:t>Støtte til nye bosættelser og plan om annektering</a:t>
            </a:r>
          </a:p>
          <a:p>
            <a:r>
              <a:rPr lang="da-DK" dirty="0"/>
              <a:t>100.000 i demonstration uge efter uge</a:t>
            </a:r>
          </a:p>
          <a:p>
            <a:endParaRPr lang="da-DK" dirty="0"/>
          </a:p>
        </p:txBody>
      </p:sp>
      <p:pic>
        <p:nvPicPr>
          <p:cNvPr id="3074" name="Picture 2" descr="عشرات آلاف الإسرائيليين في الشوارع احتجاجاً على الإصلاح القضائي">
            <a:extLst>
              <a:ext uri="{FF2B5EF4-FFF2-40B4-BE49-F238E27FC236}">
                <a16:creationId xmlns:a16="http://schemas.microsoft.com/office/drawing/2014/main" id="{8B04341F-AF5E-389E-5BCD-B2078BD3B8E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95" y="1811380"/>
            <a:ext cx="615392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90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2578</TotalTime>
  <Words>828</Words>
  <Application>Microsoft Office PowerPoint</Application>
  <PresentationFormat>Skærmshow (4:3)</PresentationFormat>
  <Paragraphs>146</Paragraphs>
  <Slides>18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6" baseType="lpstr">
      <vt:lpstr>Aptos</vt:lpstr>
      <vt:lpstr>Calibri</vt:lpstr>
      <vt:lpstr>Century Gothic</vt:lpstr>
      <vt:lpstr>Sanomat Alt Extrabold</vt:lpstr>
      <vt:lpstr>Times New Roman</vt:lpstr>
      <vt:lpstr>Verdana</vt:lpstr>
      <vt:lpstr>Wingdings 3</vt:lpstr>
      <vt:lpstr>Ion</vt:lpstr>
      <vt:lpstr>Palæstina- er alt håb ude ? Enhedslisten Frederikshavn 5. marts 2024</vt:lpstr>
      <vt:lpstr>Nedslag i Palæstinas historie</vt:lpstr>
      <vt:lpstr>PowerPoint-præsentation</vt:lpstr>
      <vt:lpstr>Osloaftalerne 1993</vt:lpstr>
      <vt:lpstr>Israel ud af Gaza &amp; valg</vt:lpstr>
      <vt:lpstr>Bosættelser</vt:lpstr>
      <vt:lpstr>PowerPoint-præsentation</vt:lpstr>
      <vt:lpstr>Valg – men kun i Israel</vt:lpstr>
      <vt:lpstr>Netanyahus regering</vt:lpstr>
      <vt:lpstr>Krige i Gaza</vt:lpstr>
      <vt:lpstr>Her er vi nu</vt:lpstr>
      <vt:lpstr>PowerPoint-præsentation</vt:lpstr>
      <vt:lpstr>Israels intentioner</vt:lpstr>
      <vt:lpstr>Hvad nu ?</vt:lpstr>
      <vt:lpstr>Krav til regering, EU &amp; FN</vt:lpstr>
      <vt:lpstr>Læs mere</vt:lpstr>
      <vt:lpstr>Christian.juhl@outlook.dk 53 70 50 98</vt:lpstr>
      <vt:lpstr>PowerPoint-præsentation</vt:lpstr>
    </vt:vector>
  </TitlesOfParts>
  <Company>Folketinget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Folketingsvalgkamp 2013-2015</dc:title>
  <dc:creator>Anne Marie Engtoft Larsen</dc:creator>
  <cp:lastModifiedBy>Christian Juhl</cp:lastModifiedBy>
  <cp:revision>129</cp:revision>
  <cp:lastPrinted>2017-06-06T17:59:06Z</cp:lastPrinted>
  <dcterms:created xsi:type="dcterms:W3CDTF">2013-05-23T19:44:05Z</dcterms:created>
  <dcterms:modified xsi:type="dcterms:W3CDTF">2024-03-05T14:19:44Z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