
<file path=[Content_Types].xml><?xml version="1.0" encoding="utf-8"?>
<Types xmlns="http://schemas.openxmlformats.org/package/2006/content-types">
  <Default Extension="jpeg" ContentType="image/jpeg"/>
  <Default Extension="jpg" ContentType="image/jpeg"/>
  <Default Extension="mk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6" r:id="rId3"/>
    <p:sldId id="297" r:id="rId4"/>
    <p:sldId id="298" r:id="rId5"/>
    <p:sldId id="290" r:id="rId6"/>
    <p:sldId id="291" r:id="rId7"/>
    <p:sldId id="292" r:id="rId8"/>
    <p:sldId id="288" r:id="rId9"/>
    <p:sldId id="299" r:id="rId10"/>
    <p:sldId id="300" r:id="rId11"/>
    <p:sldId id="301" r:id="rId12"/>
    <p:sldId id="302" r:id="rId13"/>
    <p:sldId id="271" r:id="rId14"/>
    <p:sldId id="265" r:id="rId15"/>
    <p:sldId id="266" r:id="rId16"/>
    <p:sldId id="306" r:id="rId17"/>
    <p:sldId id="308" r:id="rId18"/>
    <p:sldId id="307" r:id="rId19"/>
    <p:sldId id="272" r:id="rId20"/>
    <p:sldId id="273" r:id="rId21"/>
    <p:sldId id="274" r:id="rId22"/>
    <p:sldId id="303" r:id="rId23"/>
    <p:sldId id="304" r:id="rId24"/>
    <p:sldId id="305" r:id="rId25"/>
    <p:sldId id="280" r:id="rId26"/>
    <p:sldId id="281" r:id="rId27"/>
    <p:sldId id="282" r:id="rId28"/>
    <p:sldId id="283" r:id="rId29"/>
    <p:sldId id="284" r:id="rId30"/>
    <p:sldId id="295" r:id="rId3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92E80FFD-B684-4161-9516-282D50BBAE66}">
          <p14:sldIdLst>
            <p14:sldId id="256"/>
            <p14:sldId id="296"/>
            <p14:sldId id="297"/>
          </p14:sldIdLst>
        </p14:section>
        <p14:section name="Ikke-navngivet sektion" id="{31C5FEB1-57BE-4E75-8BEE-681E8302BF4E}">
          <p14:sldIdLst>
            <p14:sldId id="298"/>
            <p14:sldId id="290"/>
            <p14:sldId id="291"/>
            <p14:sldId id="292"/>
            <p14:sldId id="288"/>
            <p14:sldId id="299"/>
            <p14:sldId id="300"/>
            <p14:sldId id="301"/>
            <p14:sldId id="302"/>
            <p14:sldId id="271"/>
            <p14:sldId id="265"/>
            <p14:sldId id="266"/>
            <p14:sldId id="306"/>
            <p14:sldId id="308"/>
            <p14:sldId id="307"/>
            <p14:sldId id="272"/>
            <p14:sldId id="273"/>
            <p14:sldId id="274"/>
            <p14:sldId id="303"/>
            <p14:sldId id="304"/>
            <p14:sldId id="305"/>
            <p14:sldId id="280"/>
            <p14:sldId id="281"/>
            <p14:sldId id="282"/>
            <p14:sldId id="283"/>
            <p14:sldId id="284"/>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0" d="100"/>
          <a:sy n="50" d="100"/>
        </p:scale>
        <p:origin x="48" y="9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1E3D8-0215-403C-BF38-6F3B2B0B77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3FC99B3-B578-44CF-9898-C45413919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E7CC803-E2B7-4EA6-B344-618A924089DB}"/>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5" name="Pladsholder til sidefod 4">
            <a:extLst>
              <a:ext uri="{FF2B5EF4-FFF2-40B4-BE49-F238E27FC236}">
                <a16:creationId xmlns:a16="http://schemas.microsoft.com/office/drawing/2014/main" id="{6F7B205F-412C-4F1D-813E-26710B6C66E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AF83DA3-0059-4FDD-BA2D-5A5E5E166F7D}"/>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205162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552D8-737B-45AA-A5D1-9F8EF5DB0C26}"/>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19A3AC0-5EE9-414C-966A-FEFA354B261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02BECB3-79F3-4DF8-9495-D231F0B0D1B2}"/>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5" name="Pladsholder til sidefod 4">
            <a:extLst>
              <a:ext uri="{FF2B5EF4-FFF2-40B4-BE49-F238E27FC236}">
                <a16:creationId xmlns:a16="http://schemas.microsoft.com/office/drawing/2014/main" id="{933C6BEF-3C25-4E16-A45D-C884E25B5AE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48FBCD9-9C43-4C46-B00E-B32BC893E42F}"/>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149419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620B3D8-F211-4160-9D3B-7A2F161A5FC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8A58701-B222-4683-B3A8-040C865FC05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BE7CBAB-D1BC-4D2A-BF4A-94C8923F169D}"/>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5" name="Pladsholder til sidefod 4">
            <a:extLst>
              <a:ext uri="{FF2B5EF4-FFF2-40B4-BE49-F238E27FC236}">
                <a16:creationId xmlns:a16="http://schemas.microsoft.com/office/drawing/2014/main" id="{3424F76C-3855-4CA8-A4FE-3B26C683BE8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8BB6A0F-271C-40A5-8D86-38B767D8AC35}"/>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91245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D48A2-9435-489C-BADB-C85F30DEB4C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87EDA7C-DE60-4CD8-AFCE-13C62AB69DD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EBEDC2A-AB61-41AC-B0B9-52ED316ED56E}"/>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5" name="Pladsholder til sidefod 4">
            <a:extLst>
              <a:ext uri="{FF2B5EF4-FFF2-40B4-BE49-F238E27FC236}">
                <a16:creationId xmlns:a16="http://schemas.microsoft.com/office/drawing/2014/main" id="{B79888FD-500E-4B5D-82C3-58E1E85E7BA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A79DA0F-5F15-49F5-BE4D-F8069FCD551C}"/>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315318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3BF54-E94C-4B1E-82D3-7E63689B5A6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FA30E32-50E1-4B20-839E-E4B8DEF1D2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19230FE-311E-44DD-8506-CE040C3096B5}"/>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5" name="Pladsholder til sidefod 4">
            <a:extLst>
              <a:ext uri="{FF2B5EF4-FFF2-40B4-BE49-F238E27FC236}">
                <a16:creationId xmlns:a16="http://schemas.microsoft.com/office/drawing/2014/main" id="{4B9F683E-A2BA-49C1-9F86-8DC02C7C575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BBD510B-500F-4CDB-931E-DC2506836587}"/>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97465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2525B-6EDE-47B0-B75E-4D4D9DB6399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2A5707D-FB5F-415C-A7B7-FDC924144F7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A1518D4-9ACD-4B0F-8E2E-E10D775E73D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0B39A07-F5D0-487C-890F-403E9DA83E52}"/>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6" name="Pladsholder til sidefod 5">
            <a:extLst>
              <a:ext uri="{FF2B5EF4-FFF2-40B4-BE49-F238E27FC236}">
                <a16:creationId xmlns:a16="http://schemas.microsoft.com/office/drawing/2014/main" id="{8FA572D0-87A9-44DA-8ACE-6012A7EAE0E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914E351-1A53-4FE7-A964-002DCB86DF5B}"/>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996019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7896B-10D6-4714-A44D-96E050CAED6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CDC690D-8B14-4021-9F5C-4890394BE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074086C-8B8B-4A62-AFF2-3E5456B28E6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C4326DA6-8ECD-44E3-BCD5-FA6CAEB8D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A27346C-7189-49BC-BE3C-A83C503E6F7F}"/>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92FE1F1-032F-485E-95B7-8EB4C1B3EAC0}"/>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8" name="Pladsholder til sidefod 7">
            <a:extLst>
              <a:ext uri="{FF2B5EF4-FFF2-40B4-BE49-F238E27FC236}">
                <a16:creationId xmlns:a16="http://schemas.microsoft.com/office/drawing/2014/main" id="{4DAED433-EB39-4310-8DD8-734B3BCA5444}"/>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AA4E68D-6045-4E11-BD92-E74355C73463}"/>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65564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E9B6C-B317-46D4-B9BF-C80B0951233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6440326-BA1E-48A5-99D3-28D60219C2DC}"/>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4" name="Pladsholder til sidefod 3">
            <a:extLst>
              <a:ext uri="{FF2B5EF4-FFF2-40B4-BE49-F238E27FC236}">
                <a16:creationId xmlns:a16="http://schemas.microsoft.com/office/drawing/2014/main" id="{25BEF08F-F6FB-4D5C-87D2-714A0EA1D79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A80F35C-E934-4F43-A2D7-1D14826031BB}"/>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340514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8055E65-D0CE-411D-B46E-AC7A42C34D99}"/>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3" name="Pladsholder til sidefod 2">
            <a:extLst>
              <a:ext uri="{FF2B5EF4-FFF2-40B4-BE49-F238E27FC236}">
                <a16:creationId xmlns:a16="http://schemas.microsoft.com/office/drawing/2014/main" id="{96D46298-47F7-480E-9209-43C58AE6B09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B943358-9CB4-42DB-983B-E54616F3C382}"/>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403729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B0E54-C0B4-45AB-9CBB-1BC79841C14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1A20825-D988-4590-8FB6-4D49D042F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32B1BE1-710B-4510-BC59-A26073C26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F90A24C-53CE-4624-BA76-CAE963965B2A}"/>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6" name="Pladsholder til sidefod 5">
            <a:extLst>
              <a:ext uri="{FF2B5EF4-FFF2-40B4-BE49-F238E27FC236}">
                <a16:creationId xmlns:a16="http://schemas.microsoft.com/office/drawing/2014/main" id="{E9280A9B-00C2-4D7D-83D3-691166C679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490961F-C40D-44D2-8B94-008C60263A83}"/>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345940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C5984-FCCB-4BFD-BE66-5DA46B0C3DC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566A1C1-40E8-48F9-8907-A337944A3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3FC7593-2DE8-40D0-B405-7E9C08539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AE0182E-5D2B-46EB-8B20-A055ABA2F7C7}"/>
              </a:ext>
            </a:extLst>
          </p:cNvPr>
          <p:cNvSpPr>
            <a:spLocks noGrp="1"/>
          </p:cNvSpPr>
          <p:nvPr>
            <p:ph type="dt" sz="half" idx="10"/>
          </p:nvPr>
        </p:nvSpPr>
        <p:spPr/>
        <p:txBody>
          <a:bodyPr/>
          <a:lstStyle/>
          <a:p>
            <a:fld id="{46CA9B5D-C23B-48B6-8107-356E6DF6AC9A}" type="datetimeFigureOut">
              <a:rPr lang="da-DK" smtClean="0"/>
              <a:t>06-09-2021</a:t>
            </a:fld>
            <a:endParaRPr lang="da-DK"/>
          </a:p>
        </p:txBody>
      </p:sp>
      <p:sp>
        <p:nvSpPr>
          <p:cNvPr id="6" name="Pladsholder til sidefod 5">
            <a:extLst>
              <a:ext uri="{FF2B5EF4-FFF2-40B4-BE49-F238E27FC236}">
                <a16:creationId xmlns:a16="http://schemas.microsoft.com/office/drawing/2014/main" id="{45AD0860-7879-4D51-8968-66D9F4E5E3B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B5123AC-51FE-4F01-8B1A-9FAE01429B61}"/>
              </a:ext>
            </a:extLst>
          </p:cNvPr>
          <p:cNvSpPr>
            <a:spLocks noGrp="1"/>
          </p:cNvSpPr>
          <p:nvPr>
            <p:ph type="sldNum" sz="quarter" idx="12"/>
          </p:nvPr>
        </p:nvSpPr>
        <p:spPr/>
        <p:txBody>
          <a:bodyPr/>
          <a:lstStyle/>
          <a:p>
            <a:fld id="{6A5CA98D-2B99-4BC2-83A8-7513B35BBC11}" type="slidenum">
              <a:rPr lang="da-DK" smtClean="0"/>
              <a:t>‹nr.›</a:t>
            </a:fld>
            <a:endParaRPr lang="da-DK"/>
          </a:p>
        </p:txBody>
      </p:sp>
    </p:spTree>
    <p:extLst>
      <p:ext uri="{BB962C8B-B14F-4D97-AF65-F5344CB8AC3E}">
        <p14:creationId xmlns:p14="http://schemas.microsoft.com/office/powerpoint/2010/main" val="401863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E8DB8B9-D39D-4E4C-88A0-B7071BD94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DDBDD39-A791-4F71-9932-0D937D958A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5212FB7-EB35-4C5E-B248-FC1465F40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A9B5D-C23B-48B6-8107-356E6DF6AC9A}" type="datetimeFigureOut">
              <a:rPr lang="da-DK" smtClean="0"/>
              <a:t>06-09-2021</a:t>
            </a:fld>
            <a:endParaRPr lang="da-DK"/>
          </a:p>
        </p:txBody>
      </p:sp>
      <p:sp>
        <p:nvSpPr>
          <p:cNvPr id="5" name="Pladsholder til sidefod 4">
            <a:extLst>
              <a:ext uri="{FF2B5EF4-FFF2-40B4-BE49-F238E27FC236}">
                <a16:creationId xmlns:a16="http://schemas.microsoft.com/office/drawing/2014/main" id="{D833D120-44C6-49BF-A4D0-6E590EF90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F60A7BD6-8F74-4C2D-8C8A-D8EB8E838F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CA98D-2B99-4BC2-83A8-7513B35BBC11}" type="slidenum">
              <a:rPr lang="da-DK" smtClean="0"/>
              <a:t>‹nr.›</a:t>
            </a:fld>
            <a:endParaRPr lang="da-DK"/>
          </a:p>
        </p:txBody>
      </p:sp>
    </p:spTree>
    <p:extLst>
      <p:ext uri="{BB962C8B-B14F-4D97-AF65-F5344CB8AC3E}">
        <p14:creationId xmlns:p14="http://schemas.microsoft.com/office/powerpoint/2010/main" val="48150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ipri.org/sites/default/files/Data%20for%20all%20countries%20from%201988%E2%80%932019%20in%20constant%20%282018%29%20USD.pdf" TargetMode="External"/><Relationship Id="rId2" Type="http://schemas.openxmlformats.org/officeDocument/2006/relationships/hyperlink" Target="https://www.sipri.org/databases/milex" TargetMode="External"/><Relationship Id="rId1" Type="http://schemas.openxmlformats.org/officeDocument/2006/relationships/slideLayout" Target="../slideLayouts/slideLayout2.xml"/><Relationship Id="rId4" Type="http://schemas.openxmlformats.org/officeDocument/2006/relationships/hyperlink" Target="https://www.sipri.org/databases/milex/frequently-asked-question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nytkampfly.dk/archives/10337"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finans.dk/erhverv/ECE10240480/pentagonrapport-der-er-stadig-omkring-1000-mangler-paa-f35-danmarks-kommende-kampfly/?ctxref=ext" TargetMode="External"/><Relationship Id="rId2" Type="http://schemas.openxmlformats.org/officeDocument/2006/relationships/hyperlink" Target="https://www.dr.dk/nyheder/indland/forsvarsministeren-skal-forklare-dyre-f35-kampfly" TargetMode="External"/><Relationship Id="rId1" Type="http://schemas.openxmlformats.org/officeDocument/2006/relationships/slideLayout" Target="../slideLayouts/slideLayout2.xml"/><Relationship Id="rId4" Type="http://schemas.openxmlformats.org/officeDocument/2006/relationships/hyperlink" Target="https://www.dr.dk/nyheder/udland/danmarks-nye-f-35-fly-ramt-af-fejl-og-forsinkelser"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kv"/><Relationship Id="rId1" Type="http://schemas.microsoft.com/office/2007/relationships/media" Target="../media/media1.mk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dr.dk/nyheder/indland/eksperter-om-russiske-fly-i-dansk-luftrum-det-skal-tages-alvorligt-men-er-ikk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afrundede hjørner 3">
            <a:extLst>
              <a:ext uri="{FF2B5EF4-FFF2-40B4-BE49-F238E27FC236}">
                <a16:creationId xmlns:a16="http://schemas.microsoft.com/office/drawing/2014/main" id="{3C210AC2-45EC-4196-A74F-325D98D1B46E}"/>
              </a:ext>
            </a:extLst>
          </p:cNvPr>
          <p:cNvSpPr/>
          <p:nvPr/>
        </p:nvSpPr>
        <p:spPr>
          <a:xfrm>
            <a:off x="2062716" y="946298"/>
            <a:ext cx="7953154" cy="350874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a-DK"/>
          </a:p>
        </p:txBody>
      </p:sp>
      <p:sp>
        <p:nvSpPr>
          <p:cNvPr id="2" name="Titel 1">
            <a:extLst>
              <a:ext uri="{FF2B5EF4-FFF2-40B4-BE49-F238E27FC236}">
                <a16:creationId xmlns:a16="http://schemas.microsoft.com/office/drawing/2014/main" id="{18BC6E15-C688-4C16-91A7-34ADF4E010D3}"/>
              </a:ext>
            </a:extLst>
          </p:cNvPr>
          <p:cNvSpPr>
            <a:spLocks noGrp="1"/>
          </p:cNvSpPr>
          <p:nvPr>
            <p:ph type="ctrTitle"/>
          </p:nvPr>
        </p:nvSpPr>
        <p:spPr/>
        <p:txBody>
          <a:bodyPr>
            <a:normAutofit fontScale="90000"/>
          </a:bodyPr>
          <a:lstStyle/>
          <a:p>
            <a:r>
              <a:rPr lang="da-DK" dirty="0"/>
              <a:t>Våbenindustri,</a:t>
            </a:r>
            <a:br>
              <a:rPr lang="da-DK" dirty="0"/>
            </a:br>
            <a:r>
              <a:rPr lang="da-DK" dirty="0"/>
              <a:t>massemedier og</a:t>
            </a:r>
            <a:br>
              <a:rPr lang="da-DK" dirty="0"/>
            </a:br>
            <a:r>
              <a:rPr lang="da-DK" dirty="0"/>
              <a:t>politiske beslutninger</a:t>
            </a:r>
          </a:p>
        </p:txBody>
      </p:sp>
      <p:sp>
        <p:nvSpPr>
          <p:cNvPr id="8" name="Undertitel 7">
            <a:extLst>
              <a:ext uri="{FF2B5EF4-FFF2-40B4-BE49-F238E27FC236}">
                <a16:creationId xmlns:a16="http://schemas.microsoft.com/office/drawing/2014/main" id="{9CC217C4-B2F3-418D-ABE2-4BFA769B0C8F}"/>
              </a:ext>
            </a:extLst>
          </p:cNvPr>
          <p:cNvSpPr>
            <a:spLocks noGrp="1"/>
          </p:cNvSpPr>
          <p:nvPr>
            <p:ph type="subTitle" idx="1"/>
          </p:nvPr>
        </p:nvSpPr>
        <p:spPr>
          <a:xfrm>
            <a:off x="4914014" y="3686028"/>
            <a:ext cx="2250558" cy="418139"/>
          </a:xfrm>
        </p:spPr>
        <p:txBody>
          <a:bodyPr>
            <a:normAutofit lnSpcReduction="10000"/>
          </a:bodyPr>
          <a:lstStyle/>
          <a:p>
            <a:r>
              <a:rPr lang="da-DK" dirty="0"/>
              <a:t>Fup og Fakta</a:t>
            </a:r>
          </a:p>
        </p:txBody>
      </p:sp>
    </p:spTree>
    <p:extLst>
      <p:ext uri="{BB962C8B-B14F-4D97-AF65-F5344CB8AC3E}">
        <p14:creationId xmlns:p14="http://schemas.microsoft.com/office/powerpoint/2010/main" val="195176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CD555-AF98-489D-89F5-A78E4A13AECD}"/>
              </a:ext>
            </a:extLst>
          </p:cNvPr>
          <p:cNvSpPr>
            <a:spLocks noGrp="1"/>
          </p:cNvSpPr>
          <p:nvPr>
            <p:ph type="title"/>
          </p:nvPr>
        </p:nvSpPr>
        <p:spPr/>
        <p:txBody>
          <a:bodyPr>
            <a:normAutofit/>
          </a:bodyPr>
          <a:lstStyle/>
          <a:p>
            <a:pPr algn="ctr"/>
            <a:r>
              <a:rPr lang="da-DK" sz="3200" b="1" dirty="0"/>
              <a:t>Nato </a:t>
            </a:r>
            <a:r>
              <a:rPr lang="da-DK" sz="3200" b="1" dirty="0" err="1"/>
              <a:t>ca</a:t>
            </a:r>
            <a:r>
              <a:rPr lang="da-DK" sz="3200" b="1" dirty="0"/>
              <a:t> 20 gange så stærkt som Rusland </a:t>
            </a:r>
          </a:p>
        </p:txBody>
      </p:sp>
      <p:sp>
        <p:nvSpPr>
          <p:cNvPr id="3" name="Pladsholder til indhold 2">
            <a:extLst>
              <a:ext uri="{FF2B5EF4-FFF2-40B4-BE49-F238E27FC236}">
                <a16:creationId xmlns:a16="http://schemas.microsoft.com/office/drawing/2014/main" id="{0A4B2F6C-5F70-48FE-A465-A43A1552C9B6}"/>
              </a:ext>
            </a:extLst>
          </p:cNvPr>
          <p:cNvSpPr>
            <a:spLocks noGrp="1"/>
          </p:cNvSpPr>
          <p:nvPr>
            <p:ph idx="1"/>
          </p:nvPr>
        </p:nvSpPr>
        <p:spPr/>
        <p:txBody>
          <a:bodyPr/>
          <a:lstStyle/>
          <a:p>
            <a:r>
              <a:rPr lang="da-DK" dirty="0"/>
              <a:t>”NATO er i forvejen </a:t>
            </a:r>
            <a:r>
              <a:rPr lang="da-DK" dirty="0" err="1"/>
              <a:t>ca</a:t>
            </a:r>
            <a:r>
              <a:rPr lang="da-DK" dirty="0"/>
              <a:t> 20 gange så stærkt som Rusland, og bruger </a:t>
            </a:r>
            <a:r>
              <a:rPr lang="da-DK" dirty="0" err="1"/>
              <a:t>ca</a:t>
            </a:r>
            <a:r>
              <a:rPr lang="da-DK" dirty="0"/>
              <a:t> 20 gange så mange midler – hvert år”</a:t>
            </a:r>
          </a:p>
          <a:p>
            <a:endParaRPr lang="da-DK" dirty="0"/>
          </a:p>
          <a:p>
            <a:r>
              <a:rPr lang="da-DK" sz="2800" dirty="0"/>
              <a:t>Martin Lidegaard. R. </a:t>
            </a:r>
            <a:r>
              <a:rPr lang="da-DK" dirty="0"/>
              <a:t> Tidligere Forsvarsminister</a:t>
            </a:r>
          </a:p>
          <a:p>
            <a:r>
              <a:rPr lang="da-DK" dirty="0"/>
              <a:t>Debatten. DR2. 12.10. 2017.</a:t>
            </a:r>
          </a:p>
        </p:txBody>
      </p:sp>
    </p:spTree>
    <p:extLst>
      <p:ext uri="{BB962C8B-B14F-4D97-AF65-F5344CB8AC3E}">
        <p14:creationId xmlns:p14="http://schemas.microsoft.com/office/powerpoint/2010/main" val="219528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56C91-77A9-41CD-BBFA-D62E6F493532}"/>
              </a:ext>
            </a:extLst>
          </p:cNvPr>
          <p:cNvSpPr>
            <a:spLocks noGrp="1"/>
          </p:cNvSpPr>
          <p:nvPr>
            <p:ph type="title"/>
          </p:nvPr>
        </p:nvSpPr>
        <p:spPr/>
        <p:txBody>
          <a:bodyPr/>
          <a:lstStyle/>
          <a:p>
            <a:r>
              <a:rPr lang="da-DK" dirty="0"/>
              <a:t>			      </a:t>
            </a:r>
            <a:r>
              <a:rPr lang="da-DK" sz="3200" b="1" dirty="0"/>
              <a:t>Nato langt, lang overlegen</a:t>
            </a:r>
          </a:p>
        </p:txBody>
      </p:sp>
      <p:sp>
        <p:nvSpPr>
          <p:cNvPr id="3" name="Pladsholder til indhold 2">
            <a:extLst>
              <a:ext uri="{FF2B5EF4-FFF2-40B4-BE49-F238E27FC236}">
                <a16:creationId xmlns:a16="http://schemas.microsoft.com/office/drawing/2014/main" id="{64D41079-3560-452F-B79E-B2B55D8A117B}"/>
              </a:ext>
            </a:extLst>
          </p:cNvPr>
          <p:cNvSpPr>
            <a:spLocks noGrp="1"/>
          </p:cNvSpPr>
          <p:nvPr>
            <p:ph idx="1"/>
          </p:nvPr>
        </p:nvSpPr>
        <p:spPr/>
        <p:txBody>
          <a:bodyPr/>
          <a:lstStyle/>
          <a:p>
            <a:r>
              <a:rPr lang="da-DK" dirty="0"/>
              <a:t>”Jeg synes det er meget vigtigt at forstå det her med. Selvfølgelig er NATO langt, langt overlegen i forhold til Rusland: Meget, meget større styrker, større </a:t>
            </a:r>
            <a:r>
              <a:rPr lang="da-DK" dirty="0" err="1"/>
              <a:t>Atom-arsenal</a:t>
            </a:r>
            <a:r>
              <a:rPr lang="da-DK" dirty="0"/>
              <a:t>, alt muligt. Så i en total krig ville NATO selvfølgelig vinde overlegent. Så var jorden ødelagt bagefter”</a:t>
            </a:r>
          </a:p>
          <a:p>
            <a:endParaRPr lang="da-DK" dirty="0"/>
          </a:p>
          <a:p>
            <a:r>
              <a:rPr lang="da-DK" dirty="0"/>
              <a:t>Rasmus Jarlov. Forsvarsordfører. K </a:t>
            </a:r>
          </a:p>
          <a:p>
            <a:r>
              <a:rPr lang="da-DK" dirty="0"/>
              <a:t>Debatten. DR2. 12.10. 2017.</a:t>
            </a:r>
          </a:p>
          <a:p>
            <a:endParaRPr lang="da-DK" dirty="0"/>
          </a:p>
        </p:txBody>
      </p:sp>
    </p:spTree>
    <p:extLst>
      <p:ext uri="{BB962C8B-B14F-4D97-AF65-F5344CB8AC3E}">
        <p14:creationId xmlns:p14="http://schemas.microsoft.com/office/powerpoint/2010/main" val="1618446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2276E9-265A-415A-87F3-D159037FF48E}"/>
              </a:ext>
            </a:extLst>
          </p:cNvPr>
          <p:cNvSpPr>
            <a:spLocks noGrp="1"/>
          </p:cNvSpPr>
          <p:nvPr>
            <p:ph type="title"/>
          </p:nvPr>
        </p:nvSpPr>
        <p:spPr>
          <a:xfrm>
            <a:off x="838200" y="365125"/>
            <a:ext cx="10515600" cy="963945"/>
          </a:xfrm>
        </p:spPr>
        <p:txBody>
          <a:bodyPr>
            <a:normAutofit/>
          </a:bodyPr>
          <a:lstStyle/>
          <a:p>
            <a:pPr algn="ctr"/>
            <a:r>
              <a:rPr lang="da-DK" sz="3200" b="1" dirty="0"/>
              <a:t>Putins plan: Sikre Ruslands grænser….</a:t>
            </a:r>
          </a:p>
        </p:txBody>
      </p:sp>
      <p:sp>
        <p:nvSpPr>
          <p:cNvPr id="3" name="Pladsholder til indhold 2">
            <a:extLst>
              <a:ext uri="{FF2B5EF4-FFF2-40B4-BE49-F238E27FC236}">
                <a16:creationId xmlns:a16="http://schemas.microsoft.com/office/drawing/2014/main" id="{A10133F6-D136-4995-A381-3994B0BB5B6C}"/>
              </a:ext>
            </a:extLst>
          </p:cNvPr>
          <p:cNvSpPr>
            <a:spLocks noGrp="1"/>
          </p:cNvSpPr>
          <p:nvPr>
            <p:ph idx="1"/>
          </p:nvPr>
        </p:nvSpPr>
        <p:spPr>
          <a:xfrm>
            <a:off x="838200" y="1616149"/>
            <a:ext cx="10515600" cy="4560814"/>
          </a:xfrm>
        </p:spPr>
        <p:txBody>
          <a:bodyPr>
            <a:normAutofit fontScale="92500" lnSpcReduction="10000"/>
          </a:bodyPr>
          <a:lstStyle/>
          <a:p>
            <a:r>
              <a:rPr lang="da-DK" dirty="0"/>
              <a:t>Clement: Har Putin en plan ?</a:t>
            </a:r>
          </a:p>
          <a:p>
            <a:r>
              <a:rPr lang="da-DK" dirty="0"/>
              <a:t>”Jeg tror Putin har en plan, men jeg tror ikke det er en plan der indebærer at man ligefrem skal invadere Bornholm eller De baltiske Lande. Men Putins plan er jo, så vidt jeg kan se det, at </a:t>
            </a:r>
            <a:r>
              <a:rPr lang="da-DK" dirty="0" err="1"/>
              <a:t>pørve</a:t>
            </a:r>
            <a:r>
              <a:rPr lang="da-DK" dirty="0"/>
              <a:t> at genrejse Rusland og skabe en eller anden form for stolthed og blive taget alvorligt af os og hele den globale virkelighed. Han vil….. betragtes som en stormagt. Det er den ene.</a:t>
            </a:r>
          </a:p>
          <a:p>
            <a:r>
              <a:rPr lang="da-DK" dirty="0"/>
              <a:t>Den anden, det er holde sig ved magten og fortsat blive velhavende og det tredje er at sikre sit eftermæle og sikre Ruslands grænser”</a:t>
            </a:r>
          </a:p>
          <a:p>
            <a:endParaRPr lang="da-DK" dirty="0"/>
          </a:p>
          <a:p>
            <a:r>
              <a:rPr lang="da-DK" dirty="0"/>
              <a:t>Leif Davidsen, forfatter og Ruslandsekspert i</a:t>
            </a:r>
          </a:p>
          <a:p>
            <a:r>
              <a:rPr lang="da-DK" dirty="0"/>
              <a:t>Debatten. DR2. 12.10. 2017.</a:t>
            </a:r>
          </a:p>
          <a:p>
            <a:endParaRPr lang="da-DK" dirty="0"/>
          </a:p>
        </p:txBody>
      </p:sp>
    </p:spTree>
    <p:extLst>
      <p:ext uri="{BB962C8B-B14F-4D97-AF65-F5344CB8AC3E}">
        <p14:creationId xmlns:p14="http://schemas.microsoft.com/office/powerpoint/2010/main" val="3278690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E848D-C96E-46A8-B8EF-5FFDFA65110A}"/>
              </a:ext>
            </a:extLst>
          </p:cNvPr>
          <p:cNvSpPr>
            <a:spLocks noGrp="1"/>
          </p:cNvSpPr>
          <p:nvPr>
            <p:ph type="title"/>
          </p:nvPr>
        </p:nvSpPr>
        <p:spPr>
          <a:xfrm>
            <a:off x="1640072" y="434375"/>
            <a:ext cx="8911856" cy="1325563"/>
          </a:xfrm>
        </p:spPr>
        <p:txBody>
          <a:bodyPr>
            <a:normAutofit/>
          </a:bodyPr>
          <a:lstStyle/>
          <a:p>
            <a:pPr algn="ctr"/>
            <a:r>
              <a:rPr lang="da-DK" sz="3200" dirty="0"/>
              <a:t>Niels Bo Poulsen, Forsvarsakademiet</a:t>
            </a:r>
            <a:br>
              <a:rPr lang="da-DK" sz="3200" dirty="0"/>
            </a:br>
            <a:r>
              <a:rPr lang="da-DK" sz="3200" dirty="0"/>
              <a:t>Kommer russerne?</a:t>
            </a:r>
          </a:p>
        </p:txBody>
      </p:sp>
      <p:sp>
        <p:nvSpPr>
          <p:cNvPr id="3" name="Pladsholder til indhold 2">
            <a:extLst>
              <a:ext uri="{FF2B5EF4-FFF2-40B4-BE49-F238E27FC236}">
                <a16:creationId xmlns:a16="http://schemas.microsoft.com/office/drawing/2014/main" id="{627C0260-AF4B-4770-BAD7-C0794B7A135F}"/>
              </a:ext>
            </a:extLst>
          </p:cNvPr>
          <p:cNvSpPr>
            <a:spLocks noGrp="1"/>
          </p:cNvSpPr>
          <p:nvPr>
            <p:ph idx="1"/>
          </p:nvPr>
        </p:nvSpPr>
        <p:spPr/>
        <p:txBody>
          <a:bodyPr>
            <a:normAutofit lnSpcReduction="10000"/>
          </a:bodyPr>
          <a:lstStyle/>
          <a:p>
            <a:r>
              <a:rPr lang="da-DK" sz="2400" b="1" dirty="0">
                <a:effectLst/>
                <a:latin typeface="Calibri" panose="020F0502020204030204" pitchFamily="34" charset="0"/>
                <a:ea typeface="Calibri" panose="020F0502020204030204" pitchFamily="34" charset="0"/>
                <a:cs typeface="Times New Roman" panose="02020603050405020304" pitchFamily="18" charset="0"/>
              </a:rPr>
              <a:t>Trussel =	 evne x vilje</a:t>
            </a: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ea typeface="Times New Roman" panose="02020603050405020304" pitchFamily="18" charset="0"/>
                <a:cs typeface="Times New Roman" panose="02020603050405020304" pitchFamily="18" charset="0"/>
              </a:rPr>
              <a:t>Har Rusland </a:t>
            </a:r>
            <a:r>
              <a:rPr lang="da-DK" sz="1800" b="1" dirty="0">
                <a:effectLst/>
                <a:ea typeface="Times New Roman" panose="02020603050405020304" pitchFamily="18" charset="0"/>
                <a:cs typeface="Times New Roman" panose="02020603050405020304" pitchFamily="18" charset="0"/>
              </a:rPr>
              <a:t>vilje</a:t>
            </a:r>
            <a:r>
              <a:rPr lang="da-DK" sz="1800" dirty="0">
                <a:effectLst/>
                <a:ea typeface="Times New Roman" panose="02020603050405020304" pitchFamily="18" charset="0"/>
                <a:cs typeface="Times New Roman" panose="02020603050405020304" pitchFamily="18" charset="0"/>
              </a:rPr>
              <a:t> til at bruge militær magt: ? JA, hvis dets eksistens er truet (eller dets interesser ?) </a:t>
            </a:r>
            <a:r>
              <a:rPr lang="da-DK" sz="1800" b="1" dirty="0">
                <a:effectLst/>
                <a:ea typeface="Times New Roman" panose="02020603050405020304" pitchFamily="18" charset="0"/>
                <a:cs typeface="Times New Roman" panose="02020603050405020304" pitchFamily="18" charset="0"/>
              </a:rPr>
              <a:t>Men ikke vilje </a:t>
            </a:r>
            <a:r>
              <a:rPr lang="da-DK" sz="1800" b="1" dirty="0" err="1">
                <a:effectLst/>
                <a:ea typeface="Times New Roman" panose="02020603050405020304" pitchFamily="18" charset="0"/>
                <a:cs typeface="Times New Roman" panose="02020603050405020304" pitchFamily="18" charset="0"/>
              </a:rPr>
              <a:t>mhp</a:t>
            </a:r>
            <a:r>
              <a:rPr lang="da-DK" sz="1800" b="1" dirty="0">
                <a:effectLst/>
                <a:ea typeface="Times New Roman" panose="02020603050405020304" pitchFamily="18" charset="0"/>
                <a:cs typeface="Times New Roman" panose="02020603050405020304" pitchFamily="18" charset="0"/>
              </a:rPr>
              <a:t> at erobre landområder, hverken Baltikum eller Ukraine.</a:t>
            </a:r>
            <a:endParaRPr lang="da-DK" sz="18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ea typeface="Times New Roman" panose="02020603050405020304" pitchFamily="18" charset="0"/>
                <a:cs typeface="Times New Roman" panose="02020603050405020304" pitchFamily="18" charset="0"/>
              </a:rPr>
              <a:t> </a:t>
            </a:r>
            <a:r>
              <a:rPr lang="da-DK" sz="1800" dirty="0" err="1">
                <a:effectLst/>
                <a:ea typeface="Times New Roman" panose="02020603050405020304" pitchFamily="18" charset="0"/>
                <a:cs typeface="Times New Roman" panose="02020603050405020304" pitchFamily="18" charset="0"/>
              </a:rPr>
              <a:t>Ang</a:t>
            </a:r>
            <a:r>
              <a:rPr lang="da-DK" sz="1800" dirty="0">
                <a:effectLst/>
                <a:ea typeface="Times New Roman" panose="02020603050405020304" pitchFamily="18" charset="0"/>
                <a:cs typeface="Times New Roman" panose="02020603050405020304" pitchFamily="18" charset="0"/>
              </a:rPr>
              <a:t> </a:t>
            </a:r>
            <a:r>
              <a:rPr lang="da-DK" sz="1800" b="1" dirty="0">
                <a:effectLst/>
                <a:ea typeface="Times New Roman" panose="02020603050405020304" pitchFamily="18" charset="0"/>
                <a:cs typeface="Times New Roman" panose="02020603050405020304" pitchFamily="18" charset="0"/>
              </a:rPr>
              <a:t>Evne: </a:t>
            </a:r>
            <a:r>
              <a:rPr lang="da-DK" sz="1800" dirty="0">
                <a:effectLst/>
                <a:ea typeface="Times New Roman" panose="02020603050405020304" pitchFamily="18" charset="0"/>
                <a:cs typeface="Times New Roman" panose="02020603050405020304" pitchFamily="18" charset="0"/>
              </a:rPr>
              <a:t>Ruslands Militærbudgetter halter langt efter Nato og USA, men budgetter giver ikke et retvisende billede: </a:t>
            </a:r>
            <a:r>
              <a:rPr lang="da-DK" sz="1800" dirty="0" err="1">
                <a:effectLst/>
                <a:ea typeface="Times New Roman" panose="02020603050405020304" pitchFamily="18" charset="0"/>
                <a:cs typeface="Times New Roman" panose="02020603050405020304" pitchFamily="18" charset="0"/>
              </a:rPr>
              <a:t>Mht</a:t>
            </a:r>
            <a:r>
              <a:rPr lang="da-DK" sz="1800" dirty="0">
                <a:effectLst/>
                <a:ea typeface="Times New Roman" panose="02020603050405020304" pitchFamily="18" charset="0"/>
                <a:cs typeface="Times New Roman" panose="02020603050405020304" pitchFamily="18" charset="0"/>
              </a:rPr>
              <a:t> kampklare brigader er Rusland mere "potent". Men ikke nok til langstrakt krig.</a:t>
            </a:r>
          </a:p>
          <a:p>
            <a:pPr>
              <a:lnSpc>
                <a:spcPct val="107000"/>
              </a:lnSpc>
              <a:spcAft>
                <a:spcPts val="800"/>
              </a:spcAft>
            </a:pP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Niels Bo Poulsens Tilføjelse:</a:t>
            </a:r>
          </a:p>
          <a:p>
            <a:pPr>
              <a:lnSpc>
                <a:spcPct val="107000"/>
              </a:lnSpc>
              <a:spcAft>
                <a:spcPts val="800"/>
              </a:spcAft>
            </a:pPr>
            <a:r>
              <a:rPr lang="da-DK" sz="18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”Rusland kan nok godt finde på at benytte ”hybride” virkemidler ift. en række lande i dets grænseegne eller på Balkan. Og det vil være med henblik på at destabilisere dem, ideelt set få indsat </a:t>
            </a:r>
            <a:r>
              <a:rPr lang="da-DK" sz="18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prorussiske</a:t>
            </a:r>
            <a:r>
              <a:rPr lang="da-DK" sz="18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regeringer og fa NATO og EU til at vakle.  I den forstand ser jeg ikke den russiske adfærd som defensiv, men som offensiv.”</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Tekstfelt 3">
            <a:extLst>
              <a:ext uri="{FF2B5EF4-FFF2-40B4-BE49-F238E27FC236}">
                <a16:creationId xmlns:a16="http://schemas.microsoft.com/office/drawing/2014/main" id="{874BDF71-3030-4513-928B-FA94C188E503}"/>
              </a:ext>
            </a:extLst>
          </p:cNvPr>
          <p:cNvSpPr txBox="1"/>
          <p:nvPr/>
        </p:nvSpPr>
        <p:spPr>
          <a:xfrm>
            <a:off x="10614302" y="91688"/>
            <a:ext cx="1478995" cy="276999"/>
          </a:xfrm>
          <a:prstGeom prst="rect">
            <a:avLst/>
          </a:prstGeom>
          <a:noFill/>
        </p:spPr>
        <p:txBody>
          <a:bodyPr wrap="none" rtlCol="0">
            <a:spAutoFit/>
          </a:bodyPr>
          <a:lstStyle/>
          <a:p>
            <a:r>
              <a:rPr lang="da-DK" sz="1200" dirty="0"/>
              <a:t>Foredrag 22.11.2017</a:t>
            </a:r>
          </a:p>
        </p:txBody>
      </p:sp>
    </p:spTree>
    <p:extLst>
      <p:ext uri="{BB962C8B-B14F-4D97-AF65-F5344CB8AC3E}">
        <p14:creationId xmlns:p14="http://schemas.microsoft.com/office/powerpoint/2010/main" val="160579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41E11D-6609-4E72-B8F0-E7CF9ED15897}"/>
              </a:ext>
            </a:extLst>
          </p:cNvPr>
          <p:cNvSpPr>
            <a:spLocks noGrp="1"/>
          </p:cNvSpPr>
          <p:nvPr>
            <p:ph type="title"/>
          </p:nvPr>
        </p:nvSpPr>
        <p:spPr/>
        <p:txBody>
          <a:bodyPr>
            <a:normAutofit fontScale="90000"/>
          </a:bodyPr>
          <a:lstStyle/>
          <a:p>
            <a:r>
              <a:rPr lang="da-DK" dirty="0"/>
              <a:t>			   </a:t>
            </a:r>
            <a:r>
              <a:rPr lang="da-DK" b="1" dirty="0"/>
              <a:t>Hvem truer hvem ?</a:t>
            </a:r>
            <a:br>
              <a:rPr lang="da-DK" dirty="0"/>
            </a:br>
            <a:r>
              <a:rPr lang="da-DK" dirty="0"/>
              <a:t>			</a:t>
            </a:r>
            <a:r>
              <a:rPr lang="da-DK"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da-DK" sz="1800" b="1" dirty="0">
                <a:effectLst/>
                <a:latin typeface="Times New Roman" panose="02020603050405020304" pitchFamily="18" charset="0"/>
                <a:ea typeface="Calibri" panose="020F0502020204030204" pitchFamily="34" charset="0"/>
                <a:cs typeface="Times New Roman" panose="02020603050405020304" pitchFamily="18" charset="0"/>
              </a:rPr>
              <a:t>NATO’s</a:t>
            </a:r>
            <a:r>
              <a:rPr lang="da-DK" sz="1800" dirty="0">
                <a:effectLst/>
                <a:latin typeface="Times New Roman" panose="02020603050405020304" pitchFamily="18" charset="0"/>
                <a:ea typeface="Calibri" panose="020F0502020204030204" pitchFamily="34" charset="0"/>
                <a:cs typeface="Times New Roman" panose="02020603050405020304" pitchFamily="18" charset="0"/>
              </a:rPr>
              <a:t> militærudgifter er </a:t>
            </a:r>
            <a:r>
              <a:rPr lang="da-DK" sz="1800" b="1" dirty="0">
                <a:effectLst/>
                <a:latin typeface="Times New Roman" panose="02020603050405020304" pitchFamily="18" charset="0"/>
                <a:ea typeface="Calibri" panose="020F0502020204030204" pitchFamily="34" charset="0"/>
                <a:cs typeface="Times New Roman" panose="02020603050405020304" pitchFamily="18" charset="0"/>
              </a:rPr>
              <a:t>16 gange større</a:t>
            </a:r>
            <a:r>
              <a:rPr lang="da-DK" sz="1800" dirty="0">
                <a:effectLst/>
                <a:latin typeface="Times New Roman" panose="02020603050405020304" pitchFamily="18" charset="0"/>
                <a:ea typeface="Calibri" panose="020F0502020204030204" pitchFamily="34" charset="0"/>
                <a:cs typeface="Times New Roman" panose="02020603050405020304" pitchFamily="18" charset="0"/>
              </a:rPr>
              <a:t> end Ruslands !</a:t>
            </a:r>
            <a:br>
              <a:rPr lang="da-DK" sz="1800" dirty="0">
                <a:effectLst/>
                <a:latin typeface="Book Antiqua" panose="02040602050305030304" pitchFamily="18" charset="0"/>
                <a:ea typeface="Calibri" panose="020F0502020204030204" pitchFamily="34" charset="0"/>
                <a:cs typeface="Times New Roman" panose="02020603050405020304" pitchFamily="18" charset="0"/>
              </a:rPr>
            </a:br>
            <a:r>
              <a:rPr lang="da-DK" sz="1800" dirty="0">
                <a:effectLst/>
                <a:latin typeface="Times New Roman" panose="02020603050405020304" pitchFamily="18" charset="0"/>
                <a:ea typeface="Calibri" panose="020F0502020204030204" pitchFamily="34" charset="0"/>
              </a:rPr>
              <a:t>      	 		  Selv uden USA og Canada er de 4,5 gange større.</a:t>
            </a:r>
            <a:endParaRPr lang="da-DK" sz="1800" dirty="0"/>
          </a:p>
        </p:txBody>
      </p:sp>
      <p:pic>
        <p:nvPicPr>
          <p:cNvPr id="4" name="Pladsholder til indhold 3">
            <a:extLst>
              <a:ext uri="{FF2B5EF4-FFF2-40B4-BE49-F238E27FC236}">
                <a16:creationId xmlns:a16="http://schemas.microsoft.com/office/drawing/2014/main" id="{CA6E2FEE-305C-4088-A42B-A7D75A040F78}"/>
              </a:ext>
            </a:extLst>
          </p:cNvPr>
          <p:cNvPicPr>
            <a:picLocks noGrp="1" noChangeAspect="1"/>
          </p:cNvPicPr>
          <p:nvPr>
            <p:ph idx="1"/>
          </p:nvPr>
        </p:nvPicPr>
        <p:blipFill>
          <a:blip r:embed="rId2"/>
          <a:stretch>
            <a:fillRect/>
          </a:stretch>
        </p:blipFill>
        <p:spPr>
          <a:xfrm>
            <a:off x="2708734" y="1817370"/>
            <a:ext cx="7068739" cy="4285718"/>
          </a:xfrm>
          <a:prstGeom prst="rect">
            <a:avLst/>
          </a:prstGeom>
        </p:spPr>
      </p:pic>
      <p:sp>
        <p:nvSpPr>
          <p:cNvPr id="3" name="Tekstfelt 2">
            <a:extLst>
              <a:ext uri="{FF2B5EF4-FFF2-40B4-BE49-F238E27FC236}">
                <a16:creationId xmlns:a16="http://schemas.microsoft.com/office/drawing/2014/main" id="{6FFF86BF-0DEF-47C8-B19A-619DB68FF577}"/>
              </a:ext>
            </a:extLst>
          </p:cNvPr>
          <p:cNvSpPr txBox="1"/>
          <p:nvPr/>
        </p:nvSpPr>
        <p:spPr>
          <a:xfrm>
            <a:off x="2708735" y="6294474"/>
            <a:ext cx="7068738" cy="369332"/>
          </a:xfrm>
          <a:prstGeom prst="rect">
            <a:avLst/>
          </a:prstGeom>
          <a:noFill/>
        </p:spPr>
        <p:txBody>
          <a:bodyPr wrap="square" rtlCol="0">
            <a:spAutoFit/>
          </a:bodyPr>
          <a:lstStyle/>
          <a:p>
            <a:endParaRPr lang="da-DK" dirty="0"/>
          </a:p>
        </p:txBody>
      </p:sp>
      <p:sp>
        <p:nvSpPr>
          <p:cNvPr id="5" name="Tekstfelt 4">
            <a:extLst>
              <a:ext uri="{FF2B5EF4-FFF2-40B4-BE49-F238E27FC236}">
                <a16:creationId xmlns:a16="http://schemas.microsoft.com/office/drawing/2014/main" id="{F52F05DE-DB2B-4A17-AA32-3A8ACDDFF2B0}"/>
              </a:ext>
            </a:extLst>
          </p:cNvPr>
          <p:cNvSpPr txBox="1"/>
          <p:nvPr/>
        </p:nvSpPr>
        <p:spPr>
          <a:xfrm>
            <a:off x="11227982" y="88126"/>
            <a:ext cx="859531" cy="276999"/>
          </a:xfrm>
          <a:prstGeom prst="rect">
            <a:avLst/>
          </a:prstGeom>
          <a:noFill/>
        </p:spPr>
        <p:txBody>
          <a:bodyPr wrap="none" rtlCol="0">
            <a:spAutoFit/>
          </a:bodyPr>
          <a:lstStyle/>
          <a:p>
            <a:r>
              <a:rPr lang="da-DK" sz="1200" dirty="0"/>
              <a:t>Kilde: </a:t>
            </a:r>
            <a:r>
              <a:rPr lang="da-DK" sz="1200" dirty="0" err="1"/>
              <a:t>sipri</a:t>
            </a:r>
            <a:endParaRPr lang="da-DK" sz="1200" dirty="0"/>
          </a:p>
        </p:txBody>
      </p:sp>
    </p:spTree>
    <p:extLst>
      <p:ext uri="{BB962C8B-B14F-4D97-AF65-F5344CB8AC3E}">
        <p14:creationId xmlns:p14="http://schemas.microsoft.com/office/powerpoint/2010/main" val="361552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F9F5C-E016-46B6-AD78-35E7C35F0116}"/>
              </a:ext>
            </a:extLst>
          </p:cNvPr>
          <p:cNvSpPr>
            <a:spLocks noGrp="1"/>
          </p:cNvSpPr>
          <p:nvPr>
            <p:ph type="title"/>
          </p:nvPr>
        </p:nvSpPr>
        <p:spPr/>
        <p:txBody>
          <a:bodyPr/>
          <a:lstStyle/>
          <a:p>
            <a:r>
              <a:rPr lang="da-DK" dirty="0"/>
              <a:t>					</a:t>
            </a:r>
            <a:r>
              <a:rPr lang="da-DK" b="1" dirty="0"/>
              <a:t>KILDE</a:t>
            </a:r>
          </a:p>
        </p:txBody>
      </p:sp>
      <p:sp>
        <p:nvSpPr>
          <p:cNvPr id="3" name="Pladsholder til indhold 2">
            <a:extLst>
              <a:ext uri="{FF2B5EF4-FFF2-40B4-BE49-F238E27FC236}">
                <a16:creationId xmlns:a16="http://schemas.microsoft.com/office/drawing/2014/main" id="{F44A7D13-23F1-4BEC-9456-5AA7A86890E3}"/>
              </a:ext>
            </a:extLst>
          </p:cNvPr>
          <p:cNvSpPr>
            <a:spLocks noGrp="1"/>
          </p:cNvSpPr>
          <p:nvPr>
            <p:ph idx="1"/>
          </p:nvPr>
        </p:nvSpPr>
        <p:spPr>
          <a:xfrm>
            <a:off x="838200" y="1846891"/>
            <a:ext cx="10515600" cy="4351338"/>
          </a:xfrm>
        </p:spPr>
        <p:txBody>
          <a:bodyPr>
            <a:normAutofit/>
          </a:bodyPr>
          <a:lstStyle/>
          <a:p>
            <a:pPr algn="ctr">
              <a:lnSpc>
                <a:spcPct val="107000"/>
              </a:lnSpc>
              <a:spcAft>
                <a:spcPts val="600"/>
              </a:spcAft>
            </a:pPr>
            <a:r>
              <a:rPr lang="da-DK" sz="1800" b="1"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da-DK" sz="1800" dirty="0">
                <a:effectLst/>
                <a:latin typeface="Book Antiqua" panose="02040602050305030304" pitchFamily="18" charset="0"/>
                <a:ea typeface="Calibri" panose="020F0502020204030204" pitchFamily="34" charset="0"/>
                <a:cs typeface="Times New Roman" panose="02020603050405020304" pitchFamily="18" charset="0"/>
              </a:rPr>
              <a:t> </a:t>
            </a:r>
            <a:r>
              <a:rPr lang="da-DK" sz="2000" b="1" dirty="0">
                <a:effectLst/>
                <a:latin typeface="Book Antiqua" panose="02040602050305030304" pitchFamily="18" charset="0"/>
                <a:ea typeface="Calibri" panose="020F0502020204030204" pitchFamily="34" charset="0"/>
                <a:cs typeface="Times New Roman" panose="02020603050405020304" pitchFamily="18" charset="0"/>
              </a:rPr>
              <a:t>Kilde: </a:t>
            </a:r>
            <a:r>
              <a:rPr lang="da-DK" sz="2000" b="1" u="sng" dirty="0">
                <a:solidFill>
                  <a:srgbClr val="0563C1"/>
                </a:solidFill>
                <a:effectLst/>
                <a:latin typeface="Book Antiqua" panose="02040602050305030304" pitchFamily="18" charset="0"/>
                <a:ea typeface="Times New Roman" panose="02020603050405020304" pitchFamily="18" charset="0"/>
                <a:cs typeface="Arial" panose="020B0604020202020204" pitchFamily="34" charset="0"/>
                <a:hlinkClick r:id="rId2"/>
              </a:rPr>
              <a:t>https://www.sipri.org/databases/milex</a:t>
            </a:r>
            <a:endParaRPr lang="da-DK" sz="2000" b="1" dirty="0">
              <a:effectLst/>
              <a:latin typeface="Book Antiqua" panose="02040602050305030304" pitchFamily="18"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en-US" sz="1800" dirty="0">
                <a:solidFill>
                  <a:srgbClr val="000000"/>
                </a:solidFill>
                <a:effectLst/>
                <a:latin typeface="Book Antiqua" panose="02040602050305030304" pitchFamily="18" charset="0"/>
                <a:ea typeface="Times New Roman" panose="02020603050405020304" pitchFamily="18" charset="0"/>
                <a:cs typeface="Arial" panose="020B0604020202020204" pitchFamily="34" charset="0"/>
              </a:rPr>
              <a:t> </a:t>
            </a:r>
            <a:r>
              <a:rPr lang="en-US" sz="1800" b="1" dirty="0">
                <a:solidFill>
                  <a:srgbClr val="000000"/>
                </a:solidFill>
                <a:effectLst/>
                <a:latin typeface="Book Antiqua" panose="02040602050305030304" pitchFamily="18" charset="0"/>
                <a:ea typeface="Times New Roman" panose="02020603050405020304" pitchFamily="18" charset="0"/>
                <a:cs typeface="Arial" panose="020B0604020202020204" pitchFamily="34" charset="0"/>
              </a:rPr>
              <a:t>Pdf files: </a:t>
            </a:r>
            <a:r>
              <a:rPr lang="en-US" sz="1800" b="1"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a:rPr>
              <a:t>Data for all countries from 1988–2019 in constant (2018) USD (pdf)</a:t>
            </a:r>
            <a:endParaRPr lang="en-US" sz="1800" b="1"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07000"/>
              </a:lnSpc>
              <a:spcAft>
                <a:spcPts val="600"/>
              </a:spcAft>
              <a:buNone/>
            </a:pPr>
            <a:endParaRPr lang="da-DK" sz="1800" b="1" dirty="0">
              <a:effectLst/>
              <a:latin typeface="Book Antiqua" panose="02040602050305030304" pitchFamily="18" charset="0"/>
              <a:ea typeface="Calibri" panose="020F0502020204030204" pitchFamily="34" charset="0"/>
              <a:cs typeface="Times New Roman" panose="02020603050405020304" pitchFamily="18" charset="0"/>
            </a:endParaRPr>
          </a:p>
          <a:p>
            <a:r>
              <a:rPr lang="da-DK" sz="2000" dirty="0">
                <a:effectLst/>
                <a:latin typeface="Calibri" panose="020F0502020204030204" pitchFamily="34" charset="0"/>
                <a:ea typeface="Calibri" panose="020F0502020204030204" pitchFamily="34" charset="0"/>
                <a:cs typeface="Times New Roman" panose="02020603050405020304" pitchFamily="18" charset="0"/>
              </a:rPr>
              <a:t>SIPRI advarer- af forskellige grunde -  kraftigt mod at sætte lighedstegn mellem militærbudget og militær slagkraft, men peger samtidig på en vis sammenhæng:</a:t>
            </a:r>
          </a:p>
          <a:p>
            <a:r>
              <a:rPr lang="da-DK" sz="2000" dirty="0">
                <a:effectLst/>
                <a:latin typeface="Calibri" panose="020F0502020204030204" pitchFamily="34" charset="0"/>
                <a:ea typeface="Calibri" panose="020F0502020204030204" pitchFamily="34" charset="0"/>
                <a:cs typeface="Times New Roman" panose="02020603050405020304" pitchFamily="18" charset="0"/>
              </a:rPr>
              <a:t> ”et land med et forsvarsbudget på 50 mia. $ har næsten med sikkerhed en større militær slagkraft end et land med et budget på 5 </a:t>
            </a:r>
            <a:r>
              <a:rPr lang="da-DK" sz="2000" dirty="0" err="1">
                <a:effectLst/>
                <a:latin typeface="Calibri" panose="020F0502020204030204" pitchFamily="34" charset="0"/>
                <a:ea typeface="Calibri" panose="020F0502020204030204" pitchFamily="34" charset="0"/>
                <a:cs typeface="Times New Roman" panose="02020603050405020304" pitchFamily="18" charset="0"/>
              </a:rPr>
              <a:t>mia</a:t>
            </a:r>
            <a:r>
              <a:rPr lang="da-DK" sz="2000" dirty="0">
                <a:effectLst/>
                <a:latin typeface="Calibri" panose="020F0502020204030204" pitchFamily="34" charset="0"/>
                <a:ea typeface="Calibri" panose="020F0502020204030204" pitchFamily="34" charset="0"/>
                <a:cs typeface="Times New Roman" panose="02020603050405020304" pitchFamily="18" charset="0"/>
              </a:rPr>
              <a:t> $.”</a:t>
            </a:r>
          </a:p>
          <a:p>
            <a:r>
              <a:rPr lang="da-DK" sz="20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https://www.sipri.org/databases/milex/frequently-asked-questions</a:t>
            </a:r>
            <a:r>
              <a:rPr lang="da-DK" sz="2000" dirty="0">
                <a:effectLst/>
                <a:latin typeface="Times New Roman" panose="02020603050405020304" pitchFamily="18" charset="0"/>
                <a:ea typeface="Times New Roman" panose="02020603050405020304" pitchFamily="18" charset="0"/>
                <a:cs typeface="Times New Roman" panose="02020603050405020304" pitchFamily="18" charset="0"/>
              </a:rPr>
              <a:t> (p.7)</a:t>
            </a:r>
            <a:endParaRPr lang="da-DK" sz="2000" dirty="0">
              <a:effectLst/>
              <a:latin typeface="Book Antiqua" panose="02040602050305030304" pitchFamily="18" charset="0"/>
              <a:ea typeface="Calibri" panose="020F0502020204030204" pitchFamily="34" charset="0"/>
              <a:cs typeface="Times New Roman" panose="02020603050405020304" pitchFamily="18" charset="0"/>
            </a:endParaRPr>
          </a:p>
          <a:p>
            <a:endParaRPr lang="da-DK" sz="2000" dirty="0"/>
          </a:p>
        </p:txBody>
      </p:sp>
    </p:spTree>
    <p:extLst>
      <p:ext uri="{BB962C8B-B14F-4D97-AF65-F5344CB8AC3E}">
        <p14:creationId xmlns:p14="http://schemas.microsoft.com/office/powerpoint/2010/main" val="2338874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C6FF8-A7B4-4840-B0E7-F650378F5EE7}"/>
              </a:ext>
            </a:extLst>
          </p:cNvPr>
          <p:cNvSpPr>
            <a:spLocks noGrp="1"/>
          </p:cNvSpPr>
          <p:nvPr>
            <p:ph type="title"/>
          </p:nvPr>
        </p:nvSpPr>
        <p:spPr/>
        <p:txBody>
          <a:bodyPr/>
          <a:lstStyle/>
          <a:p>
            <a:r>
              <a:rPr lang="da-DK" dirty="0"/>
              <a:t>			     </a:t>
            </a:r>
            <a:r>
              <a:rPr lang="da-DK" b="1" dirty="0"/>
              <a:t>Oprustning historisk</a:t>
            </a:r>
          </a:p>
        </p:txBody>
      </p:sp>
      <p:sp>
        <p:nvSpPr>
          <p:cNvPr id="3" name="Pladsholder til indhold 2">
            <a:extLst>
              <a:ext uri="{FF2B5EF4-FFF2-40B4-BE49-F238E27FC236}">
                <a16:creationId xmlns:a16="http://schemas.microsoft.com/office/drawing/2014/main" id="{9B755717-9E3F-4F9E-B452-F817E5CA6573}"/>
              </a:ext>
            </a:extLst>
          </p:cNvPr>
          <p:cNvSpPr>
            <a:spLocks noGrp="1"/>
          </p:cNvSpPr>
          <p:nvPr>
            <p:ph idx="1"/>
          </p:nvPr>
        </p:nvSpPr>
        <p:spPr/>
        <p:txBody>
          <a:bodyPr/>
          <a:lstStyle/>
          <a:p>
            <a:endParaRPr lang="da-DK" dirty="0"/>
          </a:p>
          <a:p>
            <a:r>
              <a:rPr lang="da-DK" dirty="0"/>
              <a:t>1: 2010 -2016	F2: Nato nedruster lidt,   Rusland holder status quo</a:t>
            </a:r>
          </a:p>
          <a:p>
            <a:pPr marL="2743200" lvl="6" indent="0">
              <a:buNone/>
            </a:pPr>
            <a:r>
              <a:rPr lang="da-DK" sz="2800" dirty="0"/>
              <a:t>Kina fordobler</a:t>
            </a:r>
          </a:p>
          <a:p>
            <a:endParaRPr lang="da-DK" dirty="0"/>
          </a:p>
          <a:p>
            <a:r>
              <a:rPr lang="da-DK" dirty="0"/>
              <a:t>2: 2016 -2019	Nato’s militærbudget går fra 13,5 til 16 x Ruslands </a:t>
            </a:r>
          </a:p>
        </p:txBody>
      </p:sp>
    </p:spTree>
    <p:extLst>
      <p:ext uri="{BB962C8B-B14F-4D97-AF65-F5344CB8AC3E}">
        <p14:creationId xmlns:p14="http://schemas.microsoft.com/office/powerpoint/2010/main" val="1850929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7CA0A0-97E1-4483-9C5E-65280CA2F80B}"/>
              </a:ext>
            </a:extLst>
          </p:cNvPr>
          <p:cNvSpPr>
            <a:spLocks noGrp="1"/>
          </p:cNvSpPr>
          <p:nvPr>
            <p:ph type="title"/>
          </p:nvPr>
        </p:nvSpPr>
        <p:spPr>
          <a:xfrm>
            <a:off x="838200" y="365125"/>
            <a:ext cx="10515600" cy="846987"/>
          </a:xfrm>
        </p:spPr>
        <p:txBody>
          <a:bodyPr>
            <a:normAutofit/>
          </a:bodyPr>
          <a:lstStyle/>
          <a:p>
            <a:r>
              <a:rPr lang="da-DK" sz="3200" b="1" dirty="0"/>
              <a:t>			Oprustning historisk: 2010 -2016</a:t>
            </a:r>
          </a:p>
        </p:txBody>
      </p:sp>
      <p:pic>
        <p:nvPicPr>
          <p:cNvPr id="5" name="Pladsholder til indhold 4">
            <a:extLst>
              <a:ext uri="{FF2B5EF4-FFF2-40B4-BE49-F238E27FC236}">
                <a16:creationId xmlns:a16="http://schemas.microsoft.com/office/drawing/2014/main" id="{9852007B-513A-4221-B34E-990E4A2CEC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6115" y="1212113"/>
            <a:ext cx="6259770" cy="4976036"/>
          </a:xfrm>
        </p:spPr>
      </p:pic>
    </p:spTree>
    <p:extLst>
      <p:ext uri="{BB962C8B-B14F-4D97-AF65-F5344CB8AC3E}">
        <p14:creationId xmlns:p14="http://schemas.microsoft.com/office/powerpoint/2010/main" val="3323735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E09CF-B930-49BB-BE14-471913E58C01}"/>
              </a:ext>
            </a:extLst>
          </p:cNvPr>
          <p:cNvSpPr>
            <a:spLocks noGrp="1"/>
          </p:cNvSpPr>
          <p:nvPr>
            <p:ph type="title"/>
          </p:nvPr>
        </p:nvSpPr>
        <p:spPr/>
        <p:txBody>
          <a:bodyPr/>
          <a:lstStyle/>
          <a:p>
            <a:r>
              <a:rPr lang="da-DK" dirty="0"/>
              <a:t>				   </a:t>
            </a:r>
            <a:r>
              <a:rPr lang="da-DK" b="1" dirty="0"/>
              <a:t>Konklusion</a:t>
            </a:r>
          </a:p>
        </p:txBody>
      </p:sp>
      <p:sp>
        <p:nvSpPr>
          <p:cNvPr id="3" name="Pladsholder til indhold 2">
            <a:extLst>
              <a:ext uri="{FF2B5EF4-FFF2-40B4-BE49-F238E27FC236}">
                <a16:creationId xmlns:a16="http://schemas.microsoft.com/office/drawing/2014/main" id="{41E84B0F-2492-4626-8A83-6FFCE9C0D5F3}"/>
              </a:ext>
            </a:extLst>
          </p:cNvPr>
          <p:cNvSpPr>
            <a:spLocks noGrp="1"/>
          </p:cNvSpPr>
          <p:nvPr>
            <p:ph idx="1"/>
          </p:nvPr>
        </p:nvSpPr>
        <p:spPr/>
        <p:txBody>
          <a:bodyPr>
            <a:normAutofit/>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Regering okt. 2017	Danmark er truet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Krimaffæren		Ikke bare en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annektion</a:t>
            </a:r>
            <a:r>
              <a:rPr lang="da-DK" sz="1800" dirty="0">
                <a:effectLst/>
                <a:latin typeface="Calibri" panose="020F0502020204030204" pitchFamily="34" charset="0"/>
                <a:ea typeface="Calibri" panose="020F0502020204030204" pitchFamily="34" charset="0"/>
                <a:cs typeface="Times New Roman" panose="02020603050405020304" pitchFamily="18" charset="0"/>
              </a:rPr>
              <a:t>, eller hvad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Bornholm og jagerfly	Ramt af Putins vrede. Russerne kommer eller kontrolleret provokation</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Lidegaard og Jarlov	Nato er overlegen</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Davidsen		Putin vil sikre Ruslands grænser og sit eftermæle</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Niels Bo Poulsen		Russernes Evne og vilje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SIPRI			Våbenbudgetterne er ikke lig militær slagkraft, men alligevel….</a:t>
            </a:r>
          </a:p>
          <a:p>
            <a:pPr>
              <a:lnSpc>
                <a:spcPct val="107000"/>
              </a:lnSpc>
              <a:spcAft>
                <a:spcPts val="800"/>
              </a:spcAft>
            </a:pPr>
            <a:r>
              <a:rPr lang="da-DK" sz="2000" b="1" dirty="0">
                <a:effectLst/>
                <a:latin typeface="Calibri" panose="020F0502020204030204" pitchFamily="34" charset="0"/>
                <a:ea typeface="Calibri" panose="020F0502020204030204" pitchFamily="34" charset="0"/>
                <a:cs typeface="Times New Roman" panose="02020603050405020304" pitchFamily="18" charset="0"/>
              </a:rPr>
              <a:t>Konklusion: 		Er Danmark truet ?</a:t>
            </a:r>
          </a:p>
          <a:p>
            <a:endParaRPr lang="da-DK" dirty="0"/>
          </a:p>
        </p:txBody>
      </p:sp>
    </p:spTree>
    <p:extLst>
      <p:ext uri="{BB962C8B-B14F-4D97-AF65-F5344CB8AC3E}">
        <p14:creationId xmlns:p14="http://schemas.microsoft.com/office/powerpoint/2010/main" val="101058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70F51-236E-48D2-8ED3-671814DFDF25}"/>
              </a:ext>
            </a:extLst>
          </p:cNvPr>
          <p:cNvSpPr>
            <a:spLocks noGrp="1"/>
          </p:cNvSpPr>
          <p:nvPr>
            <p:ph type="title"/>
          </p:nvPr>
        </p:nvSpPr>
        <p:spPr/>
        <p:txBody>
          <a:bodyPr/>
          <a:lstStyle/>
          <a:p>
            <a:r>
              <a:rPr lang="da-DK" dirty="0"/>
              <a:t>Alligevel beslutning: Oprustning! Hvorfor ?</a:t>
            </a:r>
          </a:p>
        </p:txBody>
      </p:sp>
      <p:sp>
        <p:nvSpPr>
          <p:cNvPr id="3" name="Pladsholder til indhold 2">
            <a:extLst>
              <a:ext uri="{FF2B5EF4-FFF2-40B4-BE49-F238E27FC236}">
                <a16:creationId xmlns:a16="http://schemas.microsoft.com/office/drawing/2014/main" id="{91E7F450-83D8-4A91-B4C0-358C757E61A9}"/>
              </a:ext>
            </a:extLst>
          </p:cNvPr>
          <p:cNvSpPr>
            <a:spLocks noGrp="1"/>
          </p:cNvSpPr>
          <p:nvPr>
            <p:ph idx="1"/>
          </p:nvPr>
        </p:nvSpPr>
        <p:spPr/>
        <p:txBody>
          <a:bodyPr>
            <a:normAutofit/>
          </a:bodyPr>
          <a:lstStyle/>
          <a:p>
            <a:pPr marL="0" indent="0">
              <a:lnSpc>
                <a:spcPct val="107000"/>
              </a:lnSpc>
              <a:spcAft>
                <a:spcPts val="800"/>
              </a:spcAft>
              <a:buNone/>
            </a:pPr>
            <a:r>
              <a:rPr lang="da-DK" sz="1800" b="1" dirty="0">
                <a:effectLst/>
                <a:latin typeface="Verdana" panose="020B0604030504040204" pitchFamily="34" charset="0"/>
                <a:ea typeface="Calibri" panose="020F0502020204030204" pitchFamily="34" charset="0"/>
                <a:cs typeface="Arial" panose="020B0604020202020204" pitchFamily="34" charset="0"/>
              </a:rPr>
              <a:t>De politiske beslutninger:</a:t>
            </a:r>
            <a:r>
              <a:rPr lang="da-DK" sz="1800" dirty="0">
                <a:effectLst/>
                <a:latin typeface="Verdana" panose="020B0604030504040204" pitchFamily="34" charset="0"/>
                <a:ea typeface="Calibri" panose="020F0502020204030204" pitchFamily="34" charset="0"/>
                <a:cs typeface="Arial" panose="020B0604020202020204" pitchFamily="34" charset="0"/>
              </a:rPr>
              <a:t> Alligevel på trods af eksperternes dom træffer FT beslutning om oprustning og anskaffelse af F-35: Hvorfor ???	</a:t>
            </a:r>
          </a:p>
          <a:p>
            <a:pPr marL="228600">
              <a:lnSpc>
                <a:spcPct val="107000"/>
              </a:lnSpc>
              <a:spcAft>
                <a:spcPts val="800"/>
              </a:spcAft>
            </a:pPr>
            <a:endParaRPr lang="da-DK" sz="1800" dirty="0">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	</a:t>
            </a:r>
            <a:r>
              <a:rPr lang="da-DK" sz="1800" b="1" dirty="0">
                <a:effectLst/>
                <a:latin typeface="Verdana" panose="020B0604030504040204" pitchFamily="34" charset="0"/>
                <a:ea typeface="Calibri" panose="020F0502020204030204" pitchFamily="34" charset="0"/>
                <a:cs typeface="Arial" panose="020B0604020202020204" pitchFamily="34" charset="0"/>
              </a:rPr>
              <a:t>A:Begrundelse: Jarlov: I Baltikum er Russerne langt </a:t>
            </a:r>
            <a:r>
              <a:rPr lang="da-DK" sz="1800" b="1" dirty="0" err="1">
                <a:effectLst/>
                <a:latin typeface="Verdana" panose="020B0604030504040204" pitchFamily="34" charset="0"/>
                <a:ea typeface="Calibri" panose="020F0502020204030204" pitchFamily="34" charset="0"/>
                <a:cs typeface="Arial" panose="020B0604020202020204" pitchFamily="34" charset="0"/>
              </a:rPr>
              <a:t>langt</a:t>
            </a:r>
            <a:r>
              <a:rPr lang="da-DK" sz="1800" b="1" dirty="0">
                <a:effectLst/>
                <a:latin typeface="Verdana" panose="020B0604030504040204" pitchFamily="34" charset="0"/>
                <a:ea typeface="Calibri" panose="020F0502020204030204" pitchFamily="34" charset="0"/>
                <a:cs typeface="Arial" panose="020B0604020202020204" pitchFamily="34" charset="0"/>
              </a:rPr>
              <a:t> overlegne: </a:t>
            </a:r>
          </a:p>
          <a:p>
            <a:pPr marL="228600">
              <a:lnSpc>
                <a:spcPct val="107000"/>
              </a:lnSpc>
              <a:spcAft>
                <a:spcPts val="800"/>
              </a:spcAft>
            </a:pPr>
            <a:r>
              <a:rPr lang="da-DK" sz="1800" b="1" dirty="0">
                <a:latin typeface="Verdana" panose="020B0604030504040204" pitchFamily="34" charset="0"/>
                <a:ea typeface="Calibri" panose="020F0502020204030204" pitchFamily="34" charset="0"/>
                <a:cs typeface="Arial" panose="020B0604020202020204" pitchFamily="34" charset="0"/>
              </a:rPr>
              <a:t>         B:Bornholm</a:t>
            </a:r>
          </a:p>
          <a:p>
            <a:pPr marL="228600">
              <a:lnSpc>
                <a:spcPct val="107000"/>
              </a:lnSpc>
              <a:spcAft>
                <a:spcPts val="800"/>
              </a:spcAft>
            </a:pPr>
            <a:r>
              <a:rPr lang="da-DK" sz="1800" b="1" dirty="0">
                <a:effectLst/>
                <a:latin typeface="Verdana" panose="020B0604030504040204" pitchFamily="34" charset="0"/>
                <a:ea typeface="Calibri" panose="020F0502020204030204" pitchFamily="34" charset="0"/>
                <a:cs typeface="Arial" panose="020B0604020202020204" pitchFamily="34" charset="0"/>
              </a:rPr>
              <a:t>         </a:t>
            </a:r>
            <a:r>
              <a:rPr lang="da-DK" sz="1800" b="1" dirty="0">
                <a:latin typeface="Verdana" panose="020B0604030504040204" pitchFamily="34" charset="0"/>
                <a:ea typeface="Calibri" panose="020F0502020204030204" pitchFamily="34" charset="0"/>
                <a:cs typeface="Arial" panose="020B0604020202020204" pitchFamily="34" charset="0"/>
              </a:rPr>
              <a:t>C:Fjendebilledet: Aggressive farlige russere</a:t>
            </a:r>
            <a:endParaRPr lang="da-DK" sz="1800" b="1"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	</a:t>
            </a:r>
            <a:r>
              <a:rPr lang="da-DK" sz="1800" b="1" dirty="0">
                <a:effectLst/>
                <a:latin typeface="Verdana" panose="020B0604030504040204" pitchFamily="34" charset="0"/>
                <a:ea typeface="Calibri" panose="020F0502020204030204" pitchFamily="34" charset="0"/>
                <a:cs typeface="Arial" panose="020B0604020202020204" pitchFamily="34" charset="0"/>
              </a:rPr>
              <a:t>D:Presset fra USA:     de 2 %....som følge af Krim</a:t>
            </a:r>
            <a:endParaRPr lang="da-DK"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121080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4C63F-2B7F-419C-A6F5-423DA9334298}"/>
              </a:ext>
            </a:extLst>
          </p:cNvPr>
          <p:cNvSpPr>
            <a:spLocks noGrp="1"/>
          </p:cNvSpPr>
          <p:nvPr>
            <p:ph type="title"/>
          </p:nvPr>
        </p:nvSpPr>
        <p:spPr/>
        <p:txBody>
          <a:bodyPr>
            <a:normAutofit/>
          </a:bodyPr>
          <a:lstStyle/>
          <a:p>
            <a:pPr algn="ctr"/>
            <a:r>
              <a:rPr lang="da-DK" sz="3200" dirty="0"/>
              <a:t>Nyt forsvarsforlig 2018: Optakt: Danmark er truet</a:t>
            </a:r>
          </a:p>
        </p:txBody>
      </p:sp>
      <p:sp>
        <p:nvSpPr>
          <p:cNvPr id="3" name="Pladsholder til indhold 2">
            <a:extLst>
              <a:ext uri="{FF2B5EF4-FFF2-40B4-BE49-F238E27FC236}">
                <a16:creationId xmlns:a16="http://schemas.microsoft.com/office/drawing/2014/main" id="{D14B0B96-50BB-464F-9245-098B75A4B71A}"/>
              </a:ext>
            </a:extLst>
          </p:cNvPr>
          <p:cNvSpPr>
            <a:spLocks noGrp="1"/>
          </p:cNvSpPr>
          <p:nvPr>
            <p:ph idx="1"/>
          </p:nvPr>
        </p:nvSpPr>
        <p:spPr>
          <a:xfrm>
            <a:off x="838200" y="1857523"/>
            <a:ext cx="10515600" cy="4351338"/>
          </a:xfrm>
        </p:spPr>
        <p:txBody>
          <a:bodyPr/>
          <a:lstStyle/>
          <a:p>
            <a:r>
              <a:rPr lang="da-DK" dirty="0"/>
              <a:t>”Det samlede trusselsbillede er mere alvorligt end i nogen anden periode efter murens fald. Vi kan ikke længere bare tage vores sikkerhed for givet”</a:t>
            </a:r>
          </a:p>
          <a:p>
            <a:endParaRPr lang="da-DK" dirty="0"/>
          </a:p>
          <a:p>
            <a:r>
              <a:rPr lang="da-DK" dirty="0"/>
              <a:t>Lars Løkke Rasmussen. 11.10.2017</a:t>
            </a:r>
          </a:p>
        </p:txBody>
      </p:sp>
    </p:spTree>
    <p:extLst>
      <p:ext uri="{BB962C8B-B14F-4D97-AF65-F5344CB8AC3E}">
        <p14:creationId xmlns:p14="http://schemas.microsoft.com/office/powerpoint/2010/main" val="1016779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D9628-2D4F-48FF-86EF-3CC0D77B1D43}"/>
              </a:ext>
            </a:extLst>
          </p:cNvPr>
          <p:cNvSpPr>
            <a:spLocks noGrp="1"/>
          </p:cNvSpPr>
          <p:nvPr>
            <p:ph type="ctrTitle"/>
          </p:nvPr>
        </p:nvSpPr>
        <p:spPr>
          <a:xfrm>
            <a:off x="1524000" y="1122363"/>
            <a:ext cx="9144000" cy="843597"/>
          </a:xfrm>
        </p:spPr>
        <p:txBody>
          <a:bodyPr>
            <a:normAutofit fontScale="90000"/>
          </a:bodyPr>
          <a:lstStyle/>
          <a:p>
            <a:r>
              <a:rPr lang="da-DK" dirty="0" err="1"/>
              <a:t>Shadow</a:t>
            </a:r>
            <a:r>
              <a:rPr lang="da-DK" dirty="0"/>
              <a:t> World</a:t>
            </a:r>
          </a:p>
        </p:txBody>
      </p:sp>
      <p:sp>
        <p:nvSpPr>
          <p:cNvPr id="3" name="Undertitel 2">
            <a:extLst>
              <a:ext uri="{FF2B5EF4-FFF2-40B4-BE49-F238E27FC236}">
                <a16:creationId xmlns:a16="http://schemas.microsoft.com/office/drawing/2014/main" id="{BC05851E-9110-4873-8D95-45F46D6ED929}"/>
              </a:ext>
            </a:extLst>
          </p:cNvPr>
          <p:cNvSpPr>
            <a:spLocks noGrp="1"/>
          </p:cNvSpPr>
          <p:nvPr>
            <p:ph type="subTitle" idx="1"/>
          </p:nvPr>
        </p:nvSpPr>
        <p:spPr>
          <a:xfrm>
            <a:off x="1524000" y="1965960"/>
            <a:ext cx="9144000" cy="3291840"/>
          </a:xfrm>
        </p:spPr>
        <p:txBody>
          <a:bodyPr>
            <a:normAutofit fontScale="92500" lnSpcReduction="20000"/>
          </a:bodyPr>
          <a:lstStyle/>
          <a:p>
            <a:pPr marL="228600">
              <a:lnSpc>
                <a:spcPct val="107000"/>
              </a:lnSpc>
              <a:spcAft>
                <a:spcPts val="800"/>
              </a:spcAft>
            </a:pPr>
            <a:r>
              <a:rPr lang="da-DK" sz="1900" dirty="0">
                <a:effectLst/>
                <a:ea typeface="Calibri" panose="020F0502020204030204" pitchFamily="34" charset="0"/>
                <a:cs typeface="Arial" panose="020B0604020202020204" pitchFamily="34" charset="0"/>
              </a:rPr>
              <a:t>Et tip: </a:t>
            </a:r>
            <a:r>
              <a:rPr lang="da-DK" sz="1900" b="1" dirty="0" err="1">
                <a:effectLst/>
                <a:ea typeface="Calibri" panose="020F0502020204030204" pitchFamily="34" charset="0"/>
                <a:cs typeface="Arial" panose="020B0604020202020204" pitchFamily="34" charset="0"/>
              </a:rPr>
              <a:t>Shadow</a:t>
            </a:r>
            <a:r>
              <a:rPr lang="da-DK" sz="1900" b="1" dirty="0">
                <a:effectLst/>
                <a:ea typeface="Calibri" panose="020F0502020204030204" pitchFamily="34" charset="0"/>
                <a:cs typeface="Arial" panose="020B0604020202020204" pitchFamily="34" charset="0"/>
              </a:rPr>
              <a:t> World</a:t>
            </a:r>
            <a:r>
              <a:rPr lang="da-DK" sz="1900" dirty="0">
                <a:effectLst/>
                <a:ea typeface="Calibri" panose="020F0502020204030204" pitchFamily="34" charset="0"/>
                <a:cs typeface="Arial" panose="020B0604020202020204" pitchFamily="34" charset="0"/>
              </a:rPr>
              <a:t>: DR2. 15-11-2016 (og 24.4.2017) </a:t>
            </a:r>
          </a:p>
          <a:p>
            <a:pPr marL="228600">
              <a:lnSpc>
                <a:spcPct val="107000"/>
              </a:lnSpc>
              <a:spcAft>
                <a:spcPts val="800"/>
              </a:spcAft>
            </a:pPr>
            <a:r>
              <a:rPr lang="da-DK" sz="1900" dirty="0">
                <a:solidFill>
                  <a:srgbClr val="FF0000"/>
                </a:solidFill>
                <a:effectLst/>
                <a:ea typeface="Calibri" panose="020F0502020204030204" pitchFamily="34" charset="0"/>
                <a:cs typeface="Arial" panose="020B0604020202020204" pitchFamily="34" charset="0"/>
              </a:rPr>
              <a:t>Dokumentar om Våbenindustriens strategi for at få solgt våben:</a:t>
            </a:r>
            <a:endParaRPr lang="da-DK" sz="1900" dirty="0">
              <a:solidFill>
                <a:srgbClr val="FF0000"/>
              </a:solidFill>
              <a:effectLst/>
              <a:ea typeface="Calibri" panose="020F0502020204030204" pitchFamily="34" charset="0"/>
              <a:cs typeface="Times New Roman" panose="02020603050405020304" pitchFamily="18" charset="0"/>
            </a:endParaRPr>
          </a:p>
          <a:p>
            <a:pPr algn="l"/>
            <a:r>
              <a:rPr lang="da-DK" sz="1900" kern="150" dirty="0">
                <a:effectLst/>
                <a:ea typeface="SimSun" panose="02010600030101010101" pitchFamily="2" charset="-122"/>
                <a:cs typeface="Arial" panose="020B0604020202020204" pitchFamily="34" charset="0"/>
              </a:rPr>
              <a:t>	</a:t>
            </a:r>
            <a:r>
              <a:rPr lang="da-DK" sz="1900" kern="150" dirty="0">
                <a:effectLst/>
                <a:ea typeface="SimSun" panose="02010600030101010101" pitchFamily="2" charset="-122"/>
                <a:cs typeface="Times New Roman" panose="02020603050405020304" pitchFamily="18" charset="0"/>
              </a:rPr>
              <a:t>1-3: Undervurdere Prisen,  Overvurdere Produktets Kvalitet,  Sprede fortjeneste 	(Arbejdspladser/Modkøb)</a:t>
            </a:r>
          </a:p>
          <a:p>
            <a:pPr algn="l"/>
            <a:r>
              <a:rPr lang="da-DK" sz="1900" kern="150" dirty="0">
                <a:effectLst/>
                <a:ea typeface="SimSun" panose="02010600030101010101" pitchFamily="2" charset="-122"/>
                <a:cs typeface="Times New Roman" panose="02020603050405020304" pitchFamily="18" charset="0"/>
              </a:rPr>
              <a:t>	4: Spille på Frygten</a:t>
            </a:r>
          </a:p>
          <a:p>
            <a:pPr algn="l"/>
            <a:r>
              <a:rPr lang="da-DK" sz="1900" kern="150" dirty="0">
                <a:effectLst/>
                <a:ea typeface="SimSun" panose="02010600030101010101" pitchFamily="2" charset="-122"/>
                <a:cs typeface="Times New Roman" panose="02020603050405020304" pitchFamily="18" charset="0"/>
              </a:rPr>
              <a:t>	5: Underminerer demokratiet og parlamentarisk kontrol</a:t>
            </a:r>
          </a:p>
          <a:p>
            <a:pPr marL="228600" algn="l">
              <a:lnSpc>
                <a:spcPct val="107000"/>
              </a:lnSpc>
              <a:spcAft>
                <a:spcPts val="800"/>
              </a:spcAft>
            </a:pPr>
            <a:r>
              <a:rPr lang="da-DK" sz="1900" dirty="0">
                <a:effectLst/>
                <a:ea typeface="Calibri" panose="020F0502020204030204" pitchFamily="34" charset="0"/>
                <a:cs typeface="Times New Roman" panose="02020603050405020304" pitchFamily="18" charset="0"/>
              </a:rPr>
              <a:t>	Desuden: uklarhed om produktet (= købe katten i sækken: hvad hører med i prisen </a:t>
            </a:r>
            <a:r>
              <a:rPr lang="da-DK" sz="1900" dirty="0">
                <a:ea typeface="Calibri" panose="020F0502020204030204" pitchFamily="34" charset="0"/>
                <a:cs typeface="Times New Roman" panose="02020603050405020304" pitchFamily="18" charset="0"/>
              </a:rPr>
              <a:t>og 	</a:t>
            </a:r>
            <a:r>
              <a:rPr lang="da-DK" sz="1900" dirty="0">
                <a:effectLst/>
                <a:ea typeface="Calibri" panose="020F0502020204030204" pitchFamily="34" charset="0"/>
                <a:cs typeface="Times New Roman" panose="02020603050405020304" pitchFamily="18" charset="0"/>
              </a:rPr>
              <a:t>hvad er ekstra udgifter) - samt bestikkelse ! 				</a:t>
            </a:r>
          </a:p>
          <a:p>
            <a:pPr marL="228600" algn="l">
              <a:lnSpc>
                <a:spcPct val="107000"/>
              </a:lnSpc>
              <a:spcAft>
                <a:spcPts val="800"/>
              </a:spcAft>
            </a:pPr>
            <a:r>
              <a:rPr lang="da-DK" sz="1900" dirty="0">
                <a:effectLst/>
                <a:ea typeface="Calibri" panose="020F0502020204030204" pitchFamily="34" charset="0"/>
                <a:cs typeface="Times New Roman" panose="02020603050405020304" pitchFamily="18" charset="0"/>
              </a:rPr>
              <a:t>	Mange af de samme problemer ser vi med købet af det nye Kampfly F-35</a:t>
            </a:r>
          </a:p>
          <a:p>
            <a:endParaRPr lang="da-DK" dirty="0"/>
          </a:p>
        </p:txBody>
      </p:sp>
    </p:spTree>
    <p:extLst>
      <p:ext uri="{BB962C8B-B14F-4D97-AF65-F5344CB8AC3E}">
        <p14:creationId xmlns:p14="http://schemas.microsoft.com/office/powerpoint/2010/main" val="1747955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B5A33-33B3-43FE-BA39-9B5615F77CD6}"/>
              </a:ext>
            </a:extLst>
          </p:cNvPr>
          <p:cNvSpPr>
            <a:spLocks noGrp="1"/>
          </p:cNvSpPr>
          <p:nvPr>
            <p:ph type="ctrTitle"/>
          </p:nvPr>
        </p:nvSpPr>
        <p:spPr>
          <a:xfrm>
            <a:off x="1524000" y="1122363"/>
            <a:ext cx="9144000" cy="477837"/>
          </a:xfrm>
        </p:spPr>
        <p:txBody>
          <a:bodyPr/>
          <a:lstStyle/>
          <a:p>
            <a:r>
              <a:rPr lang="da-DK" sz="1800" b="1" dirty="0">
                <a:effectLst/>
                <a:latin typeface="Verdana" panose="020B0604030504040204" pitchFamily="34" charset="0"/>
                <a:ea typeface="Calibri" panose="020F0502020204030204" pitchFamily="34" charset="0"/>
                <a:cs typeface="Arial" panose="020B0604020202020204" pitchFamily="34" charset="0"/>
              </a:rPr>
              <a:t>Problematiske forhold ang. beslutningen om køb af F-35</a:t>
            </a:r>
            <a:endParaRPr lang="da-DK" dirty="0"/>
          </a:p>
        </p:txBody>
      </p:sp>
      <p:sp>
        <p:nvSpPr>
          <p:cNvPr id="3" name="Undertitel 2">
            <a:extLst>
              <a:ext uri="{FF2B5EF4-FFF2-40B4-BE49-F238E27FC236}">
                <a16:creationId xmlns:a16="http://schemas.microsoft.com/office/drawing/2014/main" id="{36AE96CA-FED7-45D3-8434-0A9819C5D7B6}"/>
              </a:ext>
            </a:extLst>
          </p:cNvPr>
          <p:cNvSpPr>
            <a:spLocks noGrp="1"/>
          </p:cNvSpPr>
          <p:nvPr>
            <p:ph type="subTitle" idx="1"/>
          </p:nvPr>
        </p:nvSpPr>
        <p:spPr>
          <a:xfrm>
            <a:off x="1524000" y="1600200"/>
            <a:ext cx="9144000" cy="3657600"/>
          </a:xfrm>
        </p:spPr>
        <p:txBody>
          <a:bodyPr/>
          <a:lstStyle/>
          <a:p>
            <a:pPr marL="228600">
              <a:lnSpc>
                <a:spcPct val="107000"/>
              </a:lnSpc>
              <a:spcAft>
                <a:spcPts val="800"/>
              </a:spcAft>
            </a:pPr>
            <a:r>
              <a:rPr lang="da-DK" sz="1800" b="1" dirty="0">
                <a:effectLst/>
                <a:latin typeface="Verdana" panose="020B0604030504040204" pitchFamily="34" charset="0"/>
                <a:ea typeface="Calibri" panose="020F0502020204030204" pitchFamily="34" charset="0"/>
                <a:cs typeface="Arial" panose="020B0604020202020204" pitchFamily="34" charset="0"/>
              </a:rPr>
              <a:t>1:Usikkerhed</a:t>
            </a:r>
            <a:r>
              <a:rPr lang="da-DK" sz="1800" dirty="0">
                <a:effectLst/>
                <a:latin typeface="Verdana" panose="020B0604030504040204" pitchFamily="34" charset="0"/>
                <a:ea typeface="Calibri" panose="020F0502020204030204" pitchFamily="34" charset="0"/>
                <a:cs typeface="Arial" panose="020B0604020202020204" pitchFamily="34" charset="0"/>
              </a:rPr>
              <a:t> </a:t>
            </a:r>
            <a:r>
              <a:rPr lang="da-DK" sz="1800" b="1" dirty="0">
                <a:effectLst/>
                <a:latin typeface="Verdana" panose="020B0604030504040204" pitchFamily="34" charset="0"/>
                <a:ea typeface="Calibri" panose="020F0502020204030204" pitchFamily="34" charset="0"/>
                <a:cs typeface="Arial" panose="020B0604020202020204" pitchFamily="34" charset="0"/>
              </a:rPr>
              <a:t>om rigtig mange ting:</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Pris, produktet (flyets færdigheder), forsinkelser med udviklingen, flyets evner som kampfly, problemer med software der ikke vil arbejde sammen, tekniske fejl, reservedele og reparationstid, modkøb contra ”</a:t>
            </a:r>
            <a:r>
              <a:rPr lang="da-DK" sz="1800" dirty="0" err="1">
                <a:effectLst/>
                <a:latin typeface="Verdana" panose="020B0604030504040204" pitchFamily="34" charset="0"/>
                <a:ea typeface="Calibri" panose="020F0502020204030204" pitchFamily="34" charset="0"/>
                <a:cs typeface="Arial" panose="020B0604020202020204" pitchFamily="34" charset="0"/>
              </a:rPr>
              <a:t>best</a:t>
            </a:r>
            <a:r>
              <a:rPr lang="da-DK" sz="1800" dirty="0">
                <a:effectLst/>
                <a:latin typeface="Verdana" panose="020B0604030504040204" pitchFamily="34" charset="0"/>
                <a:ea typeface="Calibri" panose="020F0502020204030204" pitchFamily="34" charset="0"/>
                <a:cs typeface="Arial" panose="020B0604020202020204" pitchFamily="34" charset="0"/>
              </a:rPr>
              <a:t> </a:t>
            </a:r>
            <a:r>
              <a:rPr lang="da-DK" sz="1800" dirty="0" err="1">
                <a:effectLst/>
                <a:latin typeface="Verdana" panose="020B0604030504040204" pitchFamily="34" charset="0"/>
                <a:ea typeface="Calibri" panose="020F0502020204030204" pitchFamily="34" charset="0"/>
                <a:cs typeface="Arial" panose="020B0604020202020204" pitchFamily="34" charset="0"/>
              </a:rPr>
              <a:t>value</a:t>
            </a:r>
            <a:r>
              <a:rPr lang="da-DK" sz="1800" dirty="0">
                <a:effectLst/>
                <a:latin typeface="Verdana" panose="020B0604030504040204" pitchFamily="34" charset="0"/>
                <a:ea typeface="Calibri" panose="020F0502020204030204" pitchFamily="34" charset="0"/>
                <a:cs typeface="Arial" panose="020B0604020202020204" pitchFamily="34" charset="0"/>
              </a:rPr>
              <a:t>” (modkøb kun hvis danske firmaer kan matche udenlandske), </a:t>
            </a:r>
            <a:r>
              <a:rPr lang="da-DK" sz="1800" b="1" dirty="0">
                <a:effectLst/>
                <a:latin typeface="Verdana" panose="020B0604030504040204" pitchFamily="34" charset="0"/>
                <a:ea typeface="Calibri" panose="020F0502020204030204" pitchFamily="34" charset="0"/>
                <a:cs typeface="Arial" panose="020B0604020202020204" pitchFamily="34" charset="0"/>
              </a:rPr>
              <a:t>støj, </a:t>
            </a:r>
            <a:r>
              <a:rPr lang="da-DK" sz="1800" dirty="0">
                <a:effectLst/>
                <a:latin typeface="Verdana" panose="020B0604030504040204" pitchFamily="34" charset="0"/>
                <a:ea typeface="Calibri" panose="020F0502020204030204" pitchFamily="34" charset="0"/>
                <a:cs typeface="Arial" panose="020B0604020202020204" pitchFamily="34" charset="0"/>
              </a:rPr>
              <a: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kern="150" dirty="0">
                <a:effectLst/>
                <a:latin typeface="Verdana" panose="020B0604030504040204" pitchFamily="34" charset="0"/>
                <a:ea typeface="SimSun" panose="02010600030101010101" pitchFamily="2" charset="-122"/>
                <a:cs typeface="Arial" panose="020B0604020202020204" pitchFamily="34" charset="0"/>
              </a:rPr>
              <a:t>	Fx: </a:t>
            </a:r>
            <a:r>
              <a:rPr lang="da-DK" sz="1800" kern="150" dirty="0">
                <a:effectLst/>
                <a:latin typeface="Times New Roman" panose="02020603050405020304" pitchFamily="18" charset="0"/>
                <a:ea typeface="SimSun" panose="02010600030101010101" pitchFamily="2" charset="-122"/>
                <a:cs typeface="Arial" panose="020B0604020202020204" pitchFamily="34" charset="0"/>
              </a:rPr>
              <a:t>Det tager i gennemsnit knap et halvt år at reparere reservedele til det amerikanske 	forsvars F-35’ere. Det er dobbelt så lang tid som planlagt og for 20 procent af delene 	tager det mere end to år	</a:t>
            </a:r>
          </a:p>
          <a:p>
            <a:r>
              <a:rPr lang="da-DK" sz="1800" kern="150" dirty="0">
                <a:effectLst/>
                <a:latin typeface="Times New Roman" panose="02020603050405020304" pitchFamily="18" charset="0"/>
                <a:ea typeface="SimSun" panose="02010600030101010101" pitchFamily="2" charset="-122"/>
                <a:cs typeface="Arial" panose="020B0604020202020204" pitchFamily="34" charset="0"/>
              </a:rPr>
              <a:t>	</a:t>
            </a:r>
            <a:r>
              <a:rPr lang="da-DK" sz="1800" b="1" u="sng" kern="150" dirty="0">
                <a:solidFill>
                  <a:srgbClr val="0563C1"/>
                </a:solidFill>
                <a:effectLst/>
                <a:latin typeface="Times New Roman" panose="02020603050405020304" pitchFamily="18" charset="0"/>
                <a:ea typeface="SimSun" panose="02010600030101010101" pitchFamily="2" charset="-122"/>
                <a:cs typeface="Arial" panose="020B0604020202020204" pitchFamily="34" charset="0"/>
                <a:hlinkClick r:id="rId2"/>
              </a:rPr>
              <a:t>http://nytkampfly.dk/archives/10337</a:t>
            </a:r>
            <a:r>
              <a:rPr lang="da-DK" sz="1800" kern="150" dirty="0">
                <a:effectLst/>
                <a:latin typeface="Times New Roman" panose="02020603050405020304" pitchFamily="18" charset="0"/>
                <a:ea typeface="SimSun" panose="02010600030101010101" pitchFamily="2" charset="-122"/>
                <a:cs typeface="Arial" panose="020B0604020202020204" pitchFamily="34" charset="0"/>
              </a:rPr>
              <a:t>	31.10.2017 (Link ude af funktion)</a:t>
            </a:r>
          </a:p>
          <a:p>
            <a:endParaRPr lang="da-DK" dirty="0"/>
          </a:p>
        </p:txBody>
      </p:sp>
    </p:spTree>
    <p:extLst>
      <p:ext uri="{BB962C8B-B14F-4D97-AF65-F5344CB8AC3E}">
        <p14:creationId xmlns:p14="http://schemas.microsoft.com/office/powerpoint/2010/main" val="387098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6F11B-2192-48D7-8DB7-946D3EB03779}"/>
              </a:ext>
            </a:extLst>
          </p:cNvPr>
          <p:cNvSpPr>
            <a:spLocks noGrp="1"/>
          </p:cNvSpPr>
          <p:nvPr>
            <p:ph type="title"/>
          </p:nvPr>
        </p:nvSpPr>
        <p:spPr/>
        <p:txBody>
          <a:bodyPr>
            <a:normAutofit fontScale="90000"/>
          </a:bodyPr>
          <a:lstStyle/>
          <a:p>
            <a:r>
              <a:rPr lang="da-DK" sz="2000" b="1" dirty="0">
                <a:effectLst/>
                <a:latin typeface="Verdana" panose="020B0604030504040204" pitchFamily="34" charset="0"/>
                <a:ea typeface="Calibri" panose="020F0502020204030204" pitchFamily="34" charset="0"/>
                <a:cs typeface="Arial" panose="020B0604020202020204" pitchFamily="34" charset="0"/>
              </a:rPr>
              <a:t>Problematiske forhold ang. beslutningen om køb af F-35 </a:t>
            </a:r>
            <a:br>
              <a:rPr lang="da-DK" sz="2000" b="1" dirty="0">
                <a:effectLst/>
                <a:latin typeface="Verdana" panose="020B0604030504040204" pitchFamily="34" charset="0"/>
                <a:ea typeface="Calibri" panose="020F0502020204030204" pitchFamily="34" charset="0"/>
                <a:cs typeface="Arial" panose="020B0604020202020204" pitchFamily="34" charset="0"/>
              </a:rPr>
            </a:br>
            <a:br>
              <a:rPr lang="da-DK" sz="2000" b="1" dirty="0">
                <a:effectLst/>
                <a:latin typeface="Verdana" panose="020B0604030504040204" pitchFamily="34" charset="0"/>
                <a:ea typeface="Calibri" panose="020F0502020204030204" pitchFamily="34" charset="0"/>
                <a:cs typeface="Arial" panose="020B0604020202020204" pitchFamily="34" charset="0"/>
              </a:rPr>
            </a:br>
            <a:br>
              <a:rPr lang="da-DK" sz="1800" b="1" dirty="0">
                <a:effectLst/>
                <a:latin typeface="Verdana" panose="020B0604030504040204" pitchFamily="34" charset="0"/>
                <a:ea typeface="Calibri" panose="020F0502020204030204" pitchFamily="34" charset="0"/>
                <a:cs typeface="Arial" panose="020B0604020202020204" pitchFamily="34" charset="0"/>
              </a:rPr>
            </a:br>
            <a:r>
              <a:rPr lang="da-DK" sz="1800" b="1" dirty="0">
                <a:effectLst/>
                <a:latin typeface="Verdana" panose="020B0604030504040204" pitchFamily="34" charset="0"/>
                <a:ea typeface="Calibri" panose="020F0502020204030204" pitchFamily="34" charset="0"/>
                <a:cs typeface="Arial" panose="020B0604020202020204" pitchFamily="34" charset="0"/>
              </a:rPr>
              <a:t>2: Manglende debat</a:t>
            </a:r>
            <a:r>
              <a:rPr lang="da-DK" sz="1800" dirty="0">
                <a:effectLst/>
                <a:latin typeface="Verdana" panose="020B0604030504040204" pitchFamily="34" charset="0"/>
                <a:ea typeface="Calibri" panose="020F0502020204030204" pitchFamily="34" charset="0"/>
                <a:cs typeface="Arial" panose="020B0604020202020204" pitchFamily="34" charset="0"/>
              </a:rPr>
              <a:t> i samfundet og folketing til trods for at det var ”århundredets våbenhandel”</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da-DK" sz="1800" dirty="0"/>
          </a:p>
        </p:txBody>
      </p:sp>
      <p:sp>
        <p:nvSpPr>
          <p:cNvPr id="3" name="Pladsholder til indhold 2">
            <a:extLst>
              <a:ext uri="{FF2B5EF4-FFF2-40B4-BE49-F238E27FC236}">
                <a16:creationId xmlns:a16="http://schemas.microsoft.com/office/drawing/2014/main" id="{6A9FE464-3A7B-4398-BC7D-893FE628B8A8}"/>
              </a:ext>
            </a:extLst>
          </p:cNvPr>
          <p:cNvSpPr>
            <a:spLocks noGrp="1"/>
          </p:cNvSpPr>
          <p:nvPr>
            <p:ph idx="1"/>
          </p:nvPr>
        </p:nvSpPr>
        <p:spPr/>
        <p:txBody>
          <a:bodyPr>
            <a:normAutofit lnSpcReduction="10000"/>
          </a:bodyPr>
          <a:lstStyle/>
          <a:p>
            <a:r>
              <a:rPr lang="da-DK" dirty="0"/>
              <a:t>”Der er to store beslutninger i det her forløb. Den første er: Skal vi have kampfly ? Og den næste er. Hvad for et kampfly skal vi have ?</a:t>
            </a:r>
          </a:p>
          <a:p>
            <a:r>
              <a:rPr lang="da-DK" dirty="0"/>
              <a:t>Den første fes helt ud. Hvornår det var at vi besluttede at vi skulle have kampfly, det var der ingen der nogensinde fandt ud af. Den beslutning kom bare krybende gradvist. Den har der ikke været en ordentlig samfundsdebat af.”</a:t>
            </a:r>
          </a:p>
          <a:p>
            <a:endParaRPr lang="da-DK" dirty="0"/>
          </a:p>
          <a:p>
            <a:endParaRPr lang="da-DK" dirty="0"/>
          </a:p>
          <a:p>
            <a:r>
              <a:rPr lang="da-DK" dirty="0"/>
              <a:t>Ole Wæver. Professor i International Politik</a:t>
            </a:r>
            <a:r>
              <a:rPr lang="da-DK" sz="2800" dirty="0">
                <a:effectLst/>
                <a:latin typeface="Calibri" panose="020F0502020204030204" pitchFamily="34" charset="0"/>
                <a:ea typeface="Calibri" panose="020F0502020204030204" pitchFamily="34" charset="0"/>
                <a:cs typeface="Times New Roman" panose="02020603050405020304" pitchFamily="18" charset="0"/>
              </a:rPr>
              <a:t> </a:t>
            </a:r>
          </a:p>
          <a:p>
            <a:r>
              <a:rPr lang="da-DK" sz="1600" dirty="0">
                <a:effectLst/>
                <a:latin typeface="Calibri" panose="020F0502020204030204" pitchFamily="34" charset="0"/>
                <a:ea typeface="Calibri" panose="020F0502020204030204" pitchFamily="34" charset="0"/>
                <a:cs typeface="Times New Roman" panose="02020603050405020304" pitchFamily="18" charset="0"/>
              </a:rPr>
              <a:t>TV2. Kampfly for milliarder – bag lukkede døre. 2.5.2016</a:t>
            </a:r>
            <a:endParaRPr lang="da-DK" sz="1600" dirty="0"/>
          </a:p>
          <a:p>
            <a:endParaRPr lang="da-DK" dirty="0"/>
          </a:p>
          <a:p>
            <a:endParaRPr lang="da-DK" dirty="0"/>
          </a:p>
          <a:p>
            <a:endParaRPr lang="da-DK" dirty="0"/>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1644076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FBA12-6A0C-4B98-BAB5-9253C53E4BBE}"/>
              </a:ext>
            </a:extLst>
          </p:cNvPr>
          <p:cNvSpPr>
            <a:spLocks noGrp="1"/>
          </p:cNvSpPr>
          <p:nvPr>
            <p:ph type="title"/>
          </p:nvPr>
        </p:nvSpPr>
        <p:spPr/>
        <p:txBody>
          <a:bodyPr>
            <a:normAutofit/>
          </a:bodyPr>
          <a:lstStyle/>
          <a:p>
            <a:r>
              <a:rPr lang="da-DK" sz="1800" b="1" dirty="0">
                <a:effectLst/>
                <a:latin typeface="Verdana" panose="020B0604030504040204" pitchFamily="34" charset="0"/>
                <a:ea typeface="Calibri" panose="020F0502020204030204" pitchFamily="34" charset="0"/>
                <a:cs typeface="Arial" panose="020B0604020202020204" pitchFamily="34" charset="0"/>
              </a:rPr>
              <a:t>Problematiske forhold </a:t>
            </a:r>
            <a:r>
              <a:rPr lang="da-DK" sz="1800" b="1" dirty="0" err="1">
                <a:effectLst/>
                <a:latin typeface="Verdana" panose="020B0604030504040204" pitchFamily="34" charset="0"/>
                <a:ea typeface="Calibri" panose="020F0502020204030204" pitchFamily="34" charset="0"/>
                <a:cs typeface="Arial" panose="020B0604020202020204" pitchFamily="34" charset="0"/>
              </a:rPr>
              <a:t>ang</a:t>
            </a:r>
            <a:r>
              <a:rPr lang="da-DK" sz="1800" b="1" dirty="0">
                <a:effectLst/>
                <a:latin typeface="Verdana" panose="020B0604030504040204" pitchFamily="34" charset="0"/>
                <a:ea typeface="Calibri" panose="020F0502020204030204" pitchFamily="34" charset="0"/>
                <a:cs typeface="Arial" panose="020B0604020202020204" pitchFamily="34" charset="0"/>
              </a:rPr>
              <a:t> beslutningen om køb af F-35</a:t>
            </a:r>
            <a:br>
              <a:rPr lang="da-DK" sz="1800" b="1" dirty="0">
                <a:effectLst/>
                <a:latin typeface="Verdana" panose="020B0604030504040204" pitchFamily="34" charset="0"/>
                <a:ea typeface="Calibri" panose="020F0502020204030204" pitchFamily="34" charset="0"/>
                <a:cs typeface="Arial" panose="020B0604020202020204" pitchFamily="34" charset="0"/>
              </a:rPr>
            </a:br>
            <a:br>
              <a:rPr lang="da-DK" sz="1800" b="1" dirty="0">
                <a:effectLst/>
                <a:latin typeface="Verdana" panose="020B0604030504040204" pitchFamily="34" charset="0"/>
                <a:ea typeface="Calibri" panose="020F0502020204030204" pitchFamily="34" charset="0"/>
                <a:cs typeface="Arial" panose="020B0604020202020204" pitchFamily="34" charset="0"/>
              </a:rPr>
            </a:br>
            <a:r>
              <a:rPr lang="da-DK" sz="1800" b="1" dirty="0">
                <a:effectLst/>
                <a:latin typeface="Verdana" panose="020B0604030504040204" pitchFamily="34" charset="0"/>
                <a:ea typeface="Calibri" panose="020F0502020204030204" pitchFamily="34" charset="0"/>
                <a:cs typeface="Arial" panose="020B0604020202020204" pitchFamily="34" charset="0"/>
              </a:rPr>
              <a:t>3: Stribevis af tunge negative rapporter fra</a:t>
            </a:r>
            <a:endParaRPr lang="da-DK" sz="1800" dirty="0"/>
          </a:p>
        </p:txBody>
      </p:sp>
      <p:sp>
        <p:nvSpPr>
          <p:cNvPr id="3" name="Pladsholder til indhold 2">
            <a:extLst>
              <a:ext uri="{FF2B5EF4-FFF2-40B4-BE49-F238E27FC236}">
                <a16:creationId xmlns:a16="http://schemas.microsoft.com/office/drawing/2014/main" id="{22B304B8-CA01-4D44-B72E-70A0325EE7D4}"/>
              </a:ext>
            </a:extLst>
          </p:cNvPr>
          <p:cNvSpPr>
            <a:spLocks noGrp="1"/>
          </p:cNvSpPr>
          <p:nvPr>
            <p:ph idx="1"/>
          </p:nvPr>
        </p:nvSpPr>
        <p:spPr/>
        <p:txBody>
          <a:bodyPr/>
          <a:lstStyle/>
          <a:p>
            <a:pPr marL="228600">
              <a:lnSpc>
                <a:spcPct val="107000"/>
              </a:lnSpc>
              <a:spcAft>
                <a:spcPts val="800"/>
              </a:spcAft>
            </a:pPr>
            <a:r>
              <a:rPr lang="da-DK" sz="1800" b="1" dirty="0">
                <a:effectLst/>
                <a:latin typeface="Verdana" panose="020B0604030504040204" pitchFamily="34" charset="0"/>
                <a:ea typeface="Calibri" panose="020F0502020204030204" pitchFamily="34" charset="0"/>
                <a:cs typeface="Arial" panose="020B0604020202020204" pitchFamily="34" charset="0"/>
              </a:rPr>
              <a:t>Pentagon</a:t>
            </a:r>
          </a:p>
          <a:p>
            <a:pPr marL="228600">
              <a:lnSpc>
                <a:spcPct val="107000"/>
              </a:lnSpc>
              <a:spcAft>
                <a:spcPts val="800"/>
              </a:spcAft>
            </a:pPr>
            <a:r>
              <a:rPr lang="da-DK" sz="1800" b="1" dirty="0">
                <a:effectLst/>
                <a:latin typeface="Verdana" panose="020B0604030504040204" pitchFamily="34" charset="0"/>
                <a:ea typeface="Calibri" panose="020F0502020204030204" pitchFamily="34" charset="0"/>
                <a:cs typeface="Arial" panose="020B0604020202020204" pitchFamily="34" charset="0"/>
              </a:rPr>
              <a:t>Den danske rigsrevision</a:t>
            </a:r>
          </a:p>
          <a:p>
            <a:pPr marL="228600">
              <a:lnSpc>
                <a:spcPct val="107000"/>
              </a:lnSpc>
              <a:spcAft>
                <a:spcPts val="800"/>
              </a:spcAft>
            </a:pPr>
            <a:r>
              <a:rPr lang="da-DK" sz="1800" b="1" dirty="0">
                <a:effectLst/>
                <a:latin typeface="Verdana" panose="020B0604030504040204" pitchFamily="34" charset="0"/>
                <a:ea typeface="Calibri" panose="020F0502020204030204" pitchFamily="34" charset="0"/>
                <a:cs typeface="Arial" panose="020B0604020202020204" pitchFamily="34" charset="0"/>
              </a:rPr>
              <a:t>Den amerikanske Rigsrevision og</a:t>
            </a:r>
          </a:p>
          <a:p>
            <a:pPr marL="228600">
              <a:lnSpc>
                <a:spcPct val="107000"/>
              </a:lnSpc>
              <a:spcAft>
                <a:spcPts val="800"/>
              </a:spcAft>
            </a:pPr>
            <a:r>
              <a:rPr lang="da-DK" sz="1800" b="1" dirty="0" err="1">
                <a:effectLst/>
                <a:latin typeface="Verdana" panose="020B0604030504040204" pitchFamily="34" charset="0"/>
                <a:ea typeface="Calibri" panose="020F0502020204030204" pitchFamily="34" charset="0"/>
                <a:cs typeface="Arial" panose="020B0604020202020204" pitchFamily="34" charset="0"/>
              </a:rPr>
              <a:t>Kampflykontoret</a:t>
            </a:r>
            <a:r>
              <a:rPr lang="da-DK" sz="1800" b="1" dirty="0">
                <a:effectLst/>
                <a:latin typeface="Verdana" panose="020B0604030504040204" pitchFamily="34" charset="0"/>
                <a:ea typeface="Calibri" panose="020F0502020204030204" pitchFamily="34" charset="0"/>
                <a:cs typeface="Arial" panose="020B0604020202020204" pitchFamily="34" charset="0"/>
              </a:rPr>
              <a:t> </a:t>
            </a:r>
          </a:p>
          <a:p>
            <a:pPr marL="228600">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om </a:t>
            </a:r>
            <a:r>
              <a:rPr lang="da-DK" sz="1800" u="sng" dirty="0">
                <a:effectLst/>
                <a:latin typeface="Verdana" panose="020B0604030504040204" pitchFamily="34" charset="0"/>
                <a:ea typeface="Calibri" panose="020F0502020204030204" pitchFamily="34" charset="0"/>
                <a:cs typeface="Arial" panose="020B0604020202020204" pitchFamily="34" charset="0"/>
              </a:rPr>
              <a:t>massive</a:t>
            </a:r>
            <a:r>
              <a:rPr lang="da-DK" sz="1800" dirty="0">
                <a:effectLst/>
                <a:latin typeface="Verdana" panose="020B0604030504040204" pitchFamily="34" charset="0"/>
                <a:ea typeface="Calibri" panose="020F0502020204030204" pitchFamily="34" charset="0"/>
                <a:cs typeface="Arial" panose="020B0604020202020204" pitchFamily="34" charset="0"/>
              </a:rPr>
              <a:t> problemer, </a:t>
            </a:r>
            <a:r>
              <a:rPr lang="da-DK" sz="1800" dirty="0" err="1">
                <a:effectLst/>
                <a:latin typeface="Verdana" panose="020B0604030504040204" pitchFamily="34" charset="0"/>
                <a:ea typeface="Calibri" panose="020F0502020204030204" pitchFamily="34" charset="0"/>
                <a:cs typeface="Arial" panose="020B0604020202020204" pitchFamily="34" charset="0"/>
              </a:rPr>
              <a:t>f.eks</a:t>
            </a:r>
            <a:r>
              <a:rPr lang="da-DK" sz="1800" dirty="0">
                <a:effectLst/>
                <a:latin typeface="Verdana" panose="020B0604030504040204" pitchFamily="34" charset="0"/>
                <a:ea typeface="Calibri" panose="020F0502020204030204" pitchFamily="34" charset="0"/>
                <a:cs typeface="Arial" panose="020B0604020202020204" pitchFamily="34" charset="0"/>
              </a:rPr>
              <a:t>:</a:t>
            </a:r>
          </a:p>
          <a:p>
            <a:endParaRPr lang="da-DK" dirty="0"/>
          </a:p>
        </p:txBody>
      </p:sp>
    </p:spTree>
    <p:extLst>
      <p:ext uri="{BB962C8B-B14F-4D97-AF65-F5344CB8AC3E}">
        <p14:creationId xmlns:p14="http://schemas.microsoft.com/office/powerpoint/2010/main" val="3808459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AD977-70DC-4B34-91AF-BFAC04B53603}"/>
              </a:ext>
            </a:extLst>
          </p:cNvPr>
          <p:cNvSpPr>
            <a:spLocks noGrp="1"/>
          </p:cNvSpPr>
          <p:nvPr>
            <p:ph type="title"/>
          </p:nvPr>
        </p:nvSpPr>
        <p:spPr/>
        <p:txBody>
          <a:bodyPr>
            <a:normAutofit/>
          </a:bodyPr>
          <a:lstStyle/>
          <a:p>
            <a:r>
              <a:rPr lang="da-DK" sz="1800" b="1" dirty="0">
                <a:effectLst/>
                <a:latin typeface="Verdana" panose="020B0604030504040204" pitchFamily="34" charset="0"/>
                <a:ea typeface="Calibri" panose="020F0502020204030204" pitchFamily="34" charset="0"/>
                <a:cs typeface="Arial" panose="020B0604020202020204" pitchFamily="34" charset="0"/>
              </a:rPr>
              <a:t>Problematiske forhold </a:t>
            </a:r>
            <a:r>
              <a:rPr lang="da-DK" sz="1800" b="1" dirty="0" err="1">
                <a:effectLst/>
                <a:latin typeface="Verdana" panose="020B0604030504040204" pitchFamily="34" charset="0"/>
                <a:ea typeface="Calibri" panose="020F0502020204030204" pitchFamily="34" charset="0"/>
                <a:cs typeface="Arial" panose="020B0604020202020204" pitchFamily="34" charset="0"/>
              </a:rPr>
              <a:t>ang</a:t>
            </a:r>
            <a:r>
              <a:rPr lang="da-DK" sz="1800" b="1" dirty="0">
                <a:effectLst/>
                <a:latin typeface="Verdana" panose="020B0604030504040204" pitchFamily="34" charset="0"/>
                <a:ea typeface="Calibri" panose="020F0502020204030204" pitchFamily="34" charset="0"/>
                <a:cs typeface="Arial" panose="020B0604020202020204" pitchFamily="34" charset="0"/>
              </a:rPr>
              <a:t> beslutningen om køb af F-35</a:t>
            </a:r>
            <a:br>
              <a:rPr lang="da-DK" sz="1800" b="1" dirty="0">
                <a:effectLst/>
                <a:latin typeface="Verdana" panose="020B0604030504040204" pitchFamily="34" charset="0"/>
                <a:ea typeface="Calibri" panose="020F0502020204030204" pitchFamily="34" charset="0"/>
                <a:cs typeface="Arial" panose="020B0604020202020204" pitchFamily="34" charset="0"/>
              </a:rPr>
            </a:br>
            <a:br>
              <a:rPr lang="da-DK" sz="1800" b="1" dirty="0">
                <a:effectLst/>
                <a:latin typeface="Verdana" panose="020B0604030504040204" pitchFamily="34" charset="0"/>
                <a:ea typeface="Calibri" panose="020F0502020204030204" pitchFamily="34" charset="0"/>
                <a:cs typeface="Arial" panose="020B0604020202020204" pitchFamily="34" charset="0"/>
              </a:rPr>
            </a:br>
            <a:r>
              <a:rPr lang="da-DK" sz="1800" b="1" dirty="0">
                <a:effectLst/>
                <a:latin typeface="Verdana" panose="020B0604030504040204" pitchFamily="34" charset="0"/>
                <a:ea typeface="Calibri" panose="020F0502020204030204" pitchFamily="34" charset="0"/>
                <a:cs typeface="Arial" panose="020B0604020202020204" pitchFamily="34" charset="0"/>
              </a:rPr>
              <a:t>4: Rapporter om massive problemer, fejl og mangler </a:t>
            </a:r>
            <a:r>
              <a:rPr lang="da-DK" sz="1800" b="1" dirty="0" err="1">
                <a:effectLst/>
                <a:latin typeface="Verdana" panose="020B0604030504040204" pitchFamily="34" charset="0"/>
                <a:ea typeface="Calibri" panose="020F0502020204030204" pitchFamily="34" charset="0"/>
                <a:cs typeface="Arial" panose="020B0604020202020204" pitchFamily="34" charset="0"/>
              </a:rPr>
              <a:t>f.eks</a:t>
            </a:r>
            <a:endParaRPr lang="da-DK" sz="1800" dirty="0"/>
          </a:p>
        </p:txBody>
      </p:sp>
      <p:sp>
        <p:nvSpPr>
          <p:cNvPr id="3" name="Pladsholder til indhold 2">
            <a:extLst>
              <a:ext uri="{FF2B5EF4-FFF2-40B4-BE49-F238E27FC236}">
                <a16:creationId xmlns:a16="http://schemas.microsoft.com/office/drawing/2014/main" id="{DC0E5F17-9254-4C74-9BF6-FF9E8140CDC7}"/>
              </a:ext>
            </a:extLst>
          </p:cNvPr>
          <p:cNvSpPr>
            <a:spLocks noGrp="1"/>
          </p:cNvSpPr>
          <p:nvPr>
            <p:ph idx="1"/>
          </p:nvPr>
        </p:nvSpPr>
        <p:spPr/>
        <p:txBody>
          <a:bodyPr>
            <a:normAutofit/>
          </a:bodyPr>
          <a:lstStyle/>
          <a:p>
            <a:pPr marL="342900" lvl="0" indent="-342900">
              <a:lnSpc>
                <a:spcPct val="107000"/>
              </a:lnSpc>
              <a:spcAft>
                <a:spcPts val="800"/>
              </a:spcAft>
              <a:buFont typeface="Arial" panose="020B0604020202020204" pitchFamily="34" charset="0"/>
              <a:buChar char="•"/>
              <a:tabLst>
                <a:tab pos="457200" algn="l"/>
              </a:tabLst>
            </a:pPr>
            <a:r>
              <a:rPr lang="da-DK" sz="1800" dirty="0">
                <a:effectLst/>
                <a:latin typeface="Verdana" panose="020B0604030504040204" pitchFamily="34" charset="0"/>
                <a:ea typeface="Verdana" panose="020B0604030504040204" pitchFamily="34" charset="0"/>
                <a:cs typeface="Times New Roman" panose="02020603050405020304" pitchFamily="18" charset="0"/>
              </a:rPr>
              <a:t>1:Usikker pris og produkt (ej færdigudviklet) ”Driftsproblemer” </a:t>
            </a:r>
            <a:r>
              <a:rPr lang="da-DK" sz="1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https://www.dr.dk/nyheder/indland/forsvarsministeren-skal-forklare-dyre-f35-kampfly</a:t>
            </a:r>
            <a:r>
              <a:rPr lang="da-DK" sz="1900" dirty="0">
                <a:effectLst/>
                <a:latin typeface="Calibri" panose="020F0502020204030204" pitchFamily="34" charset="0"/>
                <a:ea typeface="Calibri" panose="020F0502020204030204" pitchFamily="34" charset="0"/>
                <a:cs typeface="Times New Roman" panose="02020603050405020304" pitchFamily="18" charset="0"/>
              </a:rPr>
              <a:t>   4.11.2017</a:t>
            </a:r>
          </a:p>
          <a:p>
            <a:pPr marL="342900" lvl="0" indent="-342900">
              <a:lnSpc>
                <a:spcPct val="107000"/>
              </a:lnSpc>
              <a:spcAft>
                <a:spcPts val="800"/>
              </a:spcAft>
              <a:buFont typeface="Arial" panose="020B0604020202020204" pitchFamily="34" charset="0"/>
              <a:buChar char="•"/>
              <a:tabLst>
                <a:tab pos="457200" algn="l"/>
              </a:tabLst>
            </a:pPr>
            <a:r>
              <a:rPr lang="da-DK" sz="1800" dirty="0">
                <a:effectLst/>
                <a:latin typeface="Verdana" panose="020B0604030504040204" pitchFamily="34" charset="0"/>
                <a:ea typeface="Verdana" panose="020B0604030504040204" pitchFamily="34" charset="0"/>
                <a:cs typeface="Times New Roman" panose="02020603050405020304" pitchFamily="18" charset="0"/>
              </a:rPr>
              <a:t>2:Pentagon-rapport: Der er stadig omkring 1.000 mangler på F-35 - Danmarks kommende kampfly   </a:t>
            </a:r>
            <a:r>
              <a:rPr lang="da-DK" sz="1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https://finans.dk/erhverv/ECE10240480/pentagonrapport-der-er-stadig-omkring-1000-mangler-paa-f35-danmarks-kommende-kampfly/?ctxref=ext</a:t>
            </a:r>
            <a:r>
              <a:rPr lang="da-DK" sz="1900" dirty="0">
                <a:effectLst/>
                <a:latin typeface="Calibri" panose="020F0502020204030204" pitchFamily="34" charset="0"/>
                <a:ea typeface="Calibri" panose="020F0502020204030204" pitchFamily="34" charset="0"/>
                <a:cs typeface="Times New Roman" panose="02020603050405020304" pitchFamily="18" charset="0"/>
              </a:rPr>
              <a:t>    25.1.2018</a:t>
            </a:r>
          </a:p>
          <a:p>
            <a:pPr marL="342900" lvl="0" indent="-342900">
              <a:lnSpc>
                <a:spcPct val="107000"/>
              </a:lnSpc>
              <a:spcAft>
                <a:spcPts val="800"/>
              </a:spcAft>
              <a:buFont typeface="Arial" panose="020B0604020202020204" pitchFamily="34" charset="0"/>
              <a:buChar char="•"/>
              <a:tabLst>
                <a:tab pos="457200" algn="l"/>
              </a:tabLst>
            </a:pPr>
            <a:r>
              <a:rPr lang="da-DK" sz="1800" dirty="0">
                <a:effectLst/>
                <a:latin typeface="Verdana" panose="020B0604030504040204" pitchFamily="34" charset="0"/>
                <a:ea typeface="Verdana" panose="020B0604030504040204" pitchFamily="34" charset="0"/>
                <a:cs typeface="Times New Roman" panose="02020603050405020304" pitchFamily="18" charset="0"/>
              </a:rPr>
              <a:t>3:Rapport om flyets støjniveau hemmeligholdt for Folketinget af forsvarsministeren Peter Christensen (venstre) : </a:t>
            </a:r>
            <a:r>
              <a:rPr lang="da-DK" sz="1900" dirty="0">
                <a:effectLst/>
                <a:latin typeface="Calibri" panose="020F0502020204030204" pitchFamily="34" charset="0"/>
                <a:ea typeface="Calibri" panose="020F0502020204030204" pitchFamily="34" charset="0"/>
                <a:cs typeface="Times New Roman" panose="02020603050405020304" pitchFamily="18" charset="0"/>
              </a:rPr>
              <a:t>”Regeringen beskyldes for fusk i sag om kampfly” JP 17.3.2018:</a:t>
            </a:r>
          </a:p>
          <a:p>
            <a:pPr marL="342900" lvl="0" indent="-342900">
              <a:lnSpc>
                <a:spcPct val="107000"/>
              </a:lnSpc>
              <a:spcAft>
                <a:spcPts val="800"/>
              </a:spcAft>
              <a:buFont typeface="Arial" panose="020B0604020202020204" pitchFamily="34" charset="0"/>
              <a:buChar char="•"/>
              <a:tabLst>
                <a:tab pos="457200" algn="l"/>
              </a:tabLst>
            </a:pPr>
            <a:r>
              <a:rPr lang="da-DK" sz="1800" dirty="0">
                <a:effectLst/>
                <a:latin typeface="Verdana" panose="020B0604030504040204" pitchFamily="34" charset="0"/>
                <a:ea typeface="Verdana" panose="020B0604030504040204" pitchFamily="34" charset="0"/>
                <a:cs typeface="Times New Roman" panose="02020603050405020304" pitchFamily="18" charset="0"/>
              </a:rPr>
              <a:t> 4: ”Danmarks nye F-35 fly ramt af fejl og forsinkelser”  12.4.2021       </a:t>
            </a:r>
            <a:r>
              <a:rPr lang="da-DK" sz="2100" dirty="0">
                <a:effectLst/>
                <a:latin typeface="Calibri" panose="020F0502020204030204" pitchFamily="34" charset="0"/>
                <a:ea typeface="Calibri" panose="020F0502020204030204" pitchFamily="34" charset="0"/>
                <a:cs typeface="Times New Roman" panose="02020603050405020304" pitchFamily="18" charset="0"/>
              </a:rPr>
              <a:t>	</a:t>
            </a:r>
            <a:r>
              <a:rPr lang="da-DK" sz="1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https://www.dr.dk/nyheder/udland/danmarks-nye-f-35-fly-ramt-af-fejl-og-forsinkelser</a:t>
            </a:r>
            <a:r>
              <a:rPr lang="da-DK" sz="19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800" b="1" dirty="0">
                <a:effectLst/>
                <a:latin typeface="Verdana" panose="020B0604030504040204" pitchFamily="34" charset="0"/>
                <a:ea typeface="Verdana" panose="020B0604030504040204" pitchFamily="34" charset="0"/>
                <a:cs typeface="Times New Roman" panose="02020603050405020304" pitchFamily="18" charset="0"/>
              </a:rPr>
              <a:t>   </a:t>
            </a:r>
            <a:r>
              <a:rPr lang="da-DK" sz="1800" b="1" dirty="0">
                <a:effectLst/>
                <a:ea typeface="Verdana" panose="020B0604030504040204" pitchFamily="34" charset="0"/>
                <a:cs typeface="Times New Roman" panose="02020603050405020304" pitchFamily="18" charset="0"/>
              </a:rPr>
              <a:t>Rigtig godt link</a:t>
            </a:r>
            <a:r>
              <a:rPr lang="da-DK" sz="1800" dirty="0">
                <a:effectLst/>
                <a:ea typeface="Verdana" panose="020B0604030504040204" pitchFamily="34" charset="0"/>
                <a:cs typeface="Times New Roman" panose="02020603050405020304" pitchFamily="18" charset="0"/>
              </a:rPr>
              <a:t>. Giver et overblik over alle skavankerne og grunden:</a:t>
            </a:r>
            <a:r>
              <a:rPr lang="da-DK" sz="1800" b="1" dirty="0">
                <a:effectLst/>
                <a:ea typeface="Verdana" panose="020B0604030504040204" pitchFamily="34" charset="0"/>
                <a:cs typeface="Times New Roman" panose="02020603050405020304" pitchFamily="18" charset="0"/>
              </a:rPr>
              <a:t> man ville have alt i ét fly.</a:t>
            </a:r>
            <a:endParaRPr lang="da-DK" sz="1800" dirty="0">
              <a:effectLst/>
              <a:ea typeface="Verdana" panose="020B060403050404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366351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80E5F4-1ABE-498C-BA97-3BD3A99FFA00}"/>
              </a:ext>
            </a:extLst>
          </p:cNvPr>
          <p:cNvSpPr>
            <a:spLocks noGrp="1"/>
          </p:cNvSpPr>
          <p:nvPr>
            <p:ph type="title"/>
          </p:nvPr>
        </p:nvSpPr>
        <p:spPr>
          <a:xfrm>
            <a:off x="838200" y="365125"/>
            <a:ext cx="10515600" cy="1460500"/>
          </a:xfrm>
        </p:spPr>
        <p:txBody>
          <a:bodyPr>
            <a:normAutofit/>
          </a:bodyPr>
          <a:lstStyle/>
          <a:p>
            <a:r>
              <a:rPr lang="da-DK" sz="1800" b="1" dirty="0">
                <a:effectLst/>
                <a:latin typeface="Verdana" panose="020B0604030504040204" pitchFamily="34" charset="0"/>
                <a:ea typeface="Calibri" panose="020F0502020204030204" pitchFamily="34" charset="0"/>
                <a:cs typeface="Arial" panose="020B0604020202020204" pitchFamily="34" charset="0"/>
              </a:rPr>
              <a:t>Problematiske forhold ang. beslutningen om køb af F-35</a:t>
            </a:r>
            <a:br>
              <a:rPr lang="da-DK" sz="1800" b="1" dirty="0">
                <a:effectLst/>
                <a:latin typeface="Verdana" panose="020B0604030504040204" pitchFamily="34" charset="0"/>
                <a:ea typeface="Calibri" panose="020F0502020204030204" pitchFamily="34" charset="0"/>
                <a:cs typeface="Arial" panose="020B0604020202020204" pitchFamily="34" charset="0"/>
              </a:rPr>
            </a:br>
            <a:br>
              <a:rPr lang="da-DK" sz="1800" b="1" dirty="0">
                <a:effectLst/>
                <a:latin typeface="Verdana" panose="020B0604030504040204" pitchFamily="34" charset="0"/>
                <a:ea typeface="Calibri" panose="020F0502020204030204" pitchFamily="34" charset="0"/>
                <a:cs typeface="Arial" panose="020B0604020202020204" pitchFamily="34" charset="0"/>
              </a:rPr>
            </a:br>
            <a:r>
              <a:rPr lang="da-DK" sz="1800" b="1" dirty="0">
                <a:effectLst/>
                <a:latin typeface="Verdana" panose="020B0604030504040204" pitchFamily="34" charset="0"/>
                <a:ea typeface="Calibri" panose="020F0502020204030204" pitchFamily="34" charset="0"/>
                <a:cs typeface="Arial" panose="020B0604020202020204" pitchFamily="34" charset="0"/>
              </a:rPr>
              <a:t>5: Forslag om at udskyde beslutning</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28E6F4D8-408A-4E5D-8044-81C2CFDC366A}"/>
              </a:ext>
            </a:extLst>
          </p:cNvPr>
          <p:cNvSpPr>
            <a:spLocks noGrp="1"/>
          </p:cNvSpPr>
          <p:nvPr>
            <p:ph idx="1"/>
          </p:nvPr>
        </p:nvSpPr>
        <p:spPr/>
        <p:txBody>
          <a:bodyPr/>
          <a:lstStyle/>
          <a:p>
            <a:pPr marL="228600">
              <a:lnSpc>
                <a:spcPct val="107000"/>
              </a:lnSpc>
              <a:spcAft>
                <a:spcPts val="800"/>
              </a:spcAft>
            </a:pPr>
            <a:endParaRPr lang="da-DK" sz="1800" dirty="0">
              <a:effectLst/>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Forslag fra EL i slutningen af 2017 om at udskyde beslutning om århundredets våbenhandel med det formål at give FT tid til at sætte sig ordentlig ind i tingene for at sikre en kvalificeret beslutning.</a:t>
            </a:r>
          </a:p>
          <a:p>
            <a:pPr marL="0" indent="0">
              <a:lnSpc>
                <a:spcPct val="107000"/>
              </a:lnSpc>
              <a:spcAft>
                <a:spcPts val="800"/>
              </a:spcAft>
              <a:buNone/>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FT afviser med massivt flertal forslaget og vedtager med massivt flertal købet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868569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AF92A-74E0-4607-920D-6CED545790F3}"/>
              </a:ext>
            </a:extLst>
          </p:cNvPr>
          <p:cNvSpPr>
            <a:spLocks noGrp="1"/>
          </p:cNvSpPr>
          <p:nvPr>
            <p:ph type="title"/>
          </p:nvPr>
        </p:nvSpPr>
        <p:spPr/>
        <p:txBody>
          <a:bodyPr/>
          <a:lstStyle/>
          <a:p>
            <a:r>
              <a:rPr lang="da-DK" b="1" dirty="0"/>
              <a:t>Efterspil:</a:t>
            </a:r>
          </a:p>
        </p:txBody>
      </p:sp>
      <p:sp>
        <p:nvSpPr>
          <p:cNvPr id="3" name="Pladsholder til indhold 2">
            <a:extLst>
              <a:ext uri="{FF2B5EF4-FFF2-40B4-BE49-F238E27FC236}">
                <a16:creationId xmlns:a16="http://schemas.microsoft.com/office/drawing/2014/main" id="{A6A1BCE9-EE5D-4DF0-ABCA-78C51604D65C}"/>
              </a:ext>
            </a:extLst>
          </p:cNvPr>
          <p:cNvSpPr>
            <a:spLocks noGrp="1"/>
          </p:cNvSpPr>
          <p:nvPr>
            <p:ph idx="1"/>
          </p:nvPr>
        </p:nvSpPr>
        <p:spPr/>
        <p:txBody>
          <a:bodyPr/>
          <a:lstStyle/>
          <a:p>
            <a:pPr marL="0" indent="0">
              <a:buNone/>
            </a:pPr>
            <a:r>
              <a:rPr lang="da-DK" sz="1800" dirty="0">
                <a:effectLst/>
                <a:latin typeface="Verdana" panose="020B0604030504040204" pitchFamily="34" charset="0"/>
                <a:ea typeface="Calibri" panose="020F0502020204030204" pitchFamily="34" charset="0"/>
                <a:cs typeface="Arial" panose="020B0604020202020204" pitchFamily="34" charset="0"/>
              </a:rPr>
              <a:t>Start august 2021:</a:t>
            </a:r>
          </a:p>
          <a:p>
            <a:pPr marL="0" indent="0">
              <a:buNone/>
            </a:pPr>
            <a:r>
              <a:rPr lang="da-DK" sz="1800" dirty="0">
                <a:latin typeface="Verdana" panose="020B0604030504040204" pitchFamily="34" charset="0"/>
                <a:ea typeface="Calibri" panose="020F0502020204030204" pitchFamily="34" charset="0"/>
                <a:cs typeface="Arial" panose="020B0604020202020204" pitchFamily="34" charset="0"/>
              </a:rPr>
              <a:t>S</a:t>
            </a:r>
            <a:r>
              <a:rPr lang="da-DK" sz="1800" dirty="0">
                <a:effectLst/>
                <a:latin typeface="Verdana" panose="020B0604030504040204" pitchFamily="34" charset="0"/>
                <a:ea typeface="Calibri" panose="020F0502020204030204" pitchFamily="34" charset="0"/>
                <a:cs typeface="Arial" panose="020B0604020202020204" pitchFamily="34" charset="0"/>
              </a:rPr>
              <a:t>erie i Berlingske om dårligt arbejdsmiljø i FT: mødestress og forhastede beslutninger         (Henrik Dam Kristensen. Soc. Dem) </a:t>
            </a:r>
          </a:p>
          <a:p>
            <a:pPr marL="0" indent="0">
              <a:buNone/>
            </a:pPr>
            <a:r>
              <a:rPr lang="da-DK" sz="1800" dirty="0">
                <a:latin typeface="Verdana" panose="020B0604030504040204" pitchFamily="34" charset="0"/>
                <a:ea typeface="Calibri" panose="020F0502020204030204" pitchFamily="34" charset="0"/>
                <a:cs typeface="Arial" panose="020B0604020202020204" pitchFamily="34" charset="0"/>
              </a:rPr>
              <a:t>	Men han pressede blandt så mange andre på i 2017 for at købe F-35</a:t>
            </a:r>
            <a:endParaRPr lang="da-DK" sz="1800" dirty="0">
              <a:effectLst/>
              <a:latin typeface="Verdana" panose="020B0604030504040204" pitchFamily="34" charset="0"/>
              <a:ea typeface="Calibri" panose="020F0502020204030204" pitchFamily="34" charset="0"/>
              <a:cs typeface="Arial" panose="020B0604020202020204" pitchFamily="34" charset="0"/>
            </a:endParaRPr>
          </a:p>
          <a:p>
            <a:pPr marL="0" indent="0">
              <a:buNone/>
            </a:pPr>
            <a:r>
              <a:rPr lang="da-DK" sz="1800" b="1" dirty="0">
                <a:effectLst/>
                <a:latin typeface="Verdana" panose="020B0604030504040204" pitchFamily="34" charset="0"/>
                <a:ea typeface="Calibri" panose="020F0502020204030204" pitchFamily="34" charset="0"/>
                <a:cs typeface="Arial" panose="020B0604020202020204" pitchFamily="34" charset="0"/>
              </a:rPr>
              <a:t>	</a:t>
            </a:r>
            <a:r>
              <a:rPr lang="da-DK" sz="1800" b="1" u="sng" dirty="0">
                <a:effectLst/>
                <a:latin typeface="Verdana" panose="020B0604030504040204" pitchFamily="34" charset="0"/>
                <a:ea typeface="Calibri" panose="020F0502020204030204" pitchFamily="34" charset="0"/>
                <a:cs typeface="Arial" panose="020B0604020202020204" pitchFamily="34" charset="0"/>
              </a:rPr>
              <a:t>Arbejdsmiljø, manglende evne, dårlig vilje eller pres udefra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272944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74130-9CD8-41B7-8CAF-906444A5884D}"/>
              </a:ext>
            </a:extLst>
          </p:cNvPr>
          <p:cNvSpPr>
            <a:spLocks noGrp="1"/>
          </p:cNvSpPr>
          <p:nvPr>
            <p:ph type="title"/>
          </p:nvPr>
        </p:nvSpPr>
        <p:spPr/>
        <p:txBody>
          <a:bodyPr/>
          <a:lstStyle/>
          <a:p>
            <a:r>
              <a:rPr lang="da-DK" b="1" dirty="0"/>
              <a:t>Våben eller velfærd ?</a:t>
            </a:r>
          </a:p>
        </p:txBody>
      </p:sp>
      <p:sp>
        <p:nvSpPr>
          <p:cNvPr id="3" name="Pladsholder til indhold 2">
            <a:extLst>
              <a:ext uri="{FF2B5EF4-FFF2-40B4-BE49-F238E27FC236}">
                <a16:creationId xmlns:a16="http://schemas.microsoft.com/office/drawing/2014/main" id="{03D5AE21-BF21-49C1-94EE-EB8A32F79273}"/>
              </a:ext>
            </a:extLst>
          </p:cNvPr>
          <p:cNvSpPr>
            <a:spLocks noGrp="1"/>
          </p:cNvSpPr>
          <p:nvPr>
            <p:ph idx="1"/>
          </p:nvPr>
        </p:nvSpPr>
        <p:spPr/>
        <p:txBody>
          <a:bodyPr/>
          <a:lstStyle/>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”Forsvaret” har første prioriteret: </a:t>
            </a:r>
            <a:endParaRPr lang="da-DK" sz="1800" dirty="0">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Forsvarsbudget 2018 -2023:+ 20% samt F35.  </a:t>
            </a:r>
          </a:p>
          <a:p>
            <a:pPr marL="228600">
              <a:lnSpc>
                <a:spcPct val="107000"/>
              </a:lnSpc>
              <a:spcAft>
                <a:spcPts val="800"/>
              </a:spcAft>
            </a:pPr>
            <a:r>
              <a:rPr lang="da-DK" sz="1800" dirty="0">
                <a:latin typeface="Verdana" panose="020B0604030504040204" pitchFamily="34" charset="0"/>
                <a:ea typeface="Calibri" panose="020F0502020204030204" pitchFamily="34" charset="0"/>
                <a:cs typeface="Arial" panose="020B0604020202020204" pitchFamily="34" charset="0"/>
              </a:rPr>
              <a:t>I</a:t>
            </a:r>
            <a:r>
              <a:rPr lang="da-DK" sz="1800" dirty="0">
                <a:effectLst/>
                <a:latin typeface="Verdana" panose="020B0604030504040204" pitchFamily="34" charset="0"/>
                <a:ea typeface="Calibri" panose="020F0502020204030204" pitchFamily="34" charset="0"/>
                <a:cs typeface="Arial" panose="020B0604020202020204" pitchFamily="34" charset="0"/>
              </a:rPr>
              <a:t> en tid hvor 2%-nedskæringer havde kørt gennem mange år inden for                  sygehusvæsen, undervisning, ældrepleje, socialforsorg. (2%s-nedskæringerne)</a:t>
            </a:r>
          </a:p>
          <a:p>
            <a:pPr marL="228600">
              <a:lnSpc>
                <a:spcPct val="107000"/>
              </a:lnSpc>
              <a:spcAft>
                <a:spcPts val="800"/>
              </a:spcAft>
            </a:pPr>
            <a:r>
              <a:rPr lang="da-DK" sz="1800" dirty="0">
                <a:latin typeface="Verdana" panose="020B0604030504040204" pitchFamily="34" charset="0"/>
                <a:ea typeface="Calibri" panose="020F0502020204030204" pitchFamily="34" charset="0"/>
                <a:cs typeface="Arial" panose="020B0604020202020204" pitchFamily="34" charset="0"/>
              </a:rPr>
              <a:t>Frankrig. De gule veste</a:t>
            </a: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USA: De splittede stater</a:t>
            </a:r>
          </a:p>
          <a:p>
            <a:pPr marL="228600">
              <a:lnSpc>
                <a:spcPct val="107000"/>
              </a:lnSpc>
              <a:spcAft>
                <a:spcPts val="800"/>
              </a:spcAft>
            </a:pPr>
            <a:r>
              <a:rPr lang="da-DK" sz="2400" b="1" dirty="0">
                <a:latin typeface="Verdana" panose="020B0604030504040204" pitchFamily="34" charset="0"/>
                <a:ea typeface="Calibri" panose="020F0502020204030204" pitchFamily="34" charset="0"/>
                <a:cs typeface="Arial" panose="020B0604020202020204" pitchFamily="34" charset="0"/>
              </a:rPr>
              <a:t>Hvorfor denne prioritering ???</a:t>
            </a:r>
            <a:endParaRPr lang="da-DK"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3381607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ED7931-5368-4ED6-84C4-D91076264F70}"/>
              </a:ext>
            </a:extLst>
          </p:cNvPr>
          <p:cNvSpPr>
            <a:spLocks noGrp="1"/>
          </p:cNvSpPr>
          <p:nvPr>
            <p:ph type="title"/>
          </p:nvPr>
        </p:nvSpPr>
        <p:spPr/>
        <p:txBody>
          <a:bodyPr/>
          <a:lstStyle/>
          <a:p>
            <a:r>
              <a:rPr lang="da-DK" dirty="0"/>
              <a:t>Frygten som pressionsmiddel</a:t>
            </a:r>
          </a:p>
        </p:txBody>
      </p:sp>
      <p:sp>
        <p:nvSpPr>
          <p:cNvPr id="3" name="Pladsholder til indhold 2">
            <a:extLst>
              <a:ext uri="{FF2B5EF4-FFF2-40B4-BE49-F238E27FC236}">
                <a16:creationId xmlns:a16="http://schemas.microsoft.com/office/drawing/2014/main" id="{4C47DAFD-240D-439D-A608-153297B42560}"/>
              </a:ext>
            </a:extLst>
          </p:cNvPr>
          <p:cNvSpPr>
            <a:spLocks noGrp="1"/>
          </p:cNvSpPr>
          <p:nvPr>
            <p:ph idx="1"/>
          </p:nvPr>
        </p:nvSpPr>
        <p:spPr/>
        <p:txBody>
          <a:bodyPr/>
          <a:lstStyle/>
          <a:p>
            <a:pPr marL="228600">
              <a:lnSpc>
                <a:spcPct val="107000"/>
              </a:lnSpc>
              <a:spcAft>
                <a:spcPts val="800"/>
              </a:spcAft>
            </a:pPr>
            <a:r>
              <a:rPr lang="da-DK" sz="1800" b="1" dirty="0">
                <a:effectLst/>
                <a:latin typeface="Verdana" panose="020B0604030504040204" pitchFamily="34" charset="0"/>
                <a:ea typeface="Calibri" panose="020F0502020204030204" pitchFamily="34" charset="0"/>
                <a:cs typeface="Arial" panose="020B0604020202020204" pitchFamily="34" charset="0"/>
              </a:rPr>
              <a:t>Frygten er mit våben: Ulven kommer</a:t>
            </a: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	Når folket </a:t>
            </a:r>
            <a:r>
              <a:rPr lang="da-DK" sz="1800" dirty="0" err="1">
                <a:effectLst/>
                <a:latin typeface="Verdana" panose="020B0604030504040204" pitchFamily="34" charset="0"/>
                <a:ea typeface="Calibri" panose="020F0502020204030204" pitchFamily="34" charset="0"/>
                <a:cs typeface="Arial" panose="020B0604020202020204" pitchFamily="34" charset="0"/>
              </a:rPr>
              <a:t>slåes</a:t>
            </a:r>
            <a:r>
              <a:rPr lang="da-DK" sz="1800" dirty="0">
                <a:effectLst/>
                <a:latin typeface="Verdana" panose="020B0604030504040204" pitchFamily="34" charset="0"/>
                <a:ea typeface="Calibri" panose="020F0502020204030204" pitchFamily="34" charset="0"/>
                <a:cs typeface="Arial" panose="020B0604020202020204" pitchFamily="34" charset="0"/>
              </a:rPr>
              <a:t> med frygt , så åbnes pengekassen (sesam luk dig op!)</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b="1" dirty="0">
                <a:effectLst/>
                <a:latin typeface="Verdana" panose="020B0604030504040204" pitchFamily="34" charset="0"/>
                <a:ea typeface="Calibri" panose="020F0502020204030204" pitchFamily="34" charset="0"/>
                <a:cs typeface="Arial" panose="020B0604020202020204" pitchFamily="34" charset="0"/>
              </a:rPr>
              <a:t>	</a:t>
            </a:r>
            <a:r>
              <a:rPr lang="da-DK" sz="1800" dirty="0">
                <a:effectLst/>
                <a:latin typeface="Verdana" panose="020B0604030504040204" pitchFamily="34" charset="0"/>
                <a:ea typeface="Calibri" panose="020F0502020204030204" pitchFamily="34" charset="0"/>
                <a:cs typeface="Arial" panose="020B0604020202020204" pitchFamily="34" charset="0"/>
              </a:rPr>
              <a:t>Frygt er et rigtig godt salgskneb!: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	Fare f. indbrud, for dårlige ånde</a:t>
            </a:r>
            <a:r>
              <a:rPr lang="da-DK" sz="1800" dirty="0">
                <a:latin typeface="Verdana" panose="020B0604030504040204" pitchFamily="34" charset="0"/>
                <a:ea typeface="Calibri" panose="020F0502020204030204" pitchFamily="34" charset="0"/>
                <a:cs typeface="Arial" panose="020B0604020202020204" pitchFamily="34" charset="0"/>
              </a:rPr>
              <a:t> og svedlugt, </a:t>
            </a:r>
            <a:r>
              <a:rPr lang="da-DK" sz="1800" dirty="0">
                <a:effectLst/>
                <a:latin typeface="Verdana" panose="020B0604030504040204" pitchFamily="34" charset="0"/>
                <a:ea typeface="Calibri" panose="020F0502020204030204" pitchFamily="34" charset="0"/>
                <a:cs typeface="Arial" panose="020B0604020202020204" pitchFamily="34" charset="0"/>
              </a:rPr>
              <a:t>for </a:t>
            </a:r>
            <a:r>
              <a:rPr lang="da-DK" sz="1800" dirty="0" err="1">
                <a:effectLst/>
                <a:latin typeface="Verdana" panose="020B0604030504040204" pitchFamily="34" charset="0"/>
                <a:ea typeface="Calibri" panose="020F0502020204030204" pitchFamily="34" charset="0"/>
                <a:cs typeface="Arial" panose="020B0604020202020204" pitchFamily="34" charset="0"/>
              </a:rPr>
              <a:t>rynker….og</a:t>
            </a:r>
            <a:endParaRPr lang="da-DK" sz="1800" dirty="0">
              <a:effectLst/>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da-DK" sz="2000" b="1" dirty="0">
                <a:latin typeface="Verdana" panose="020B0604030504040204" pitchFamily="34" charset="0"/>
                <a:ea typeface="Verdana" panose="020B0604030504040204" pitchFamily="34" charset="0"/>
                <a:cs typeface="Arial" panose="020B0604020202020204" pitchFamily="34" charset="0"/>
              </a:rPr>
              <a:t>        </a:t>
            </a:r>
            <a:r>
              <a:rPr lang="da-DK" sz="1800" b="1" dirty="0">
                <a:latin typeface="Verdana" panose="020B0604030504040204" pitchFamily="34" charset="0"/>
                <a:ea typeface="Verdana" panose="020B0604030504040204" pitchFamily="34" charset="0"/>
                <a:cs typeface="Arial" panose="020B0604020202020204" pitchFamily="34" charset="0"/>
              </a:rPr>
              <a:t>for </a:t>
            </a:r>
            <a:r>
              <a:rPr lang="da-DK" sz="1800" b="1" dirty="0">
                <a:effectLst/>
                <a:latin typeface="Verdana" panose="020B0604030504040204" pitchFamily="34" charset="0"/>
                <a:ea typeface="Verdana" panose="020B0604030504040204" pitchFamily="34" charset="0"/>
                <a:cs typeface="Arial" panose="020B0604020202020204" pitchFamily="34" charset="0"/>
              </a:rPr>
              <a:t>russerne !!!</a:t>
            </a:r>
            <a:endParaRPr lang="da-DK" sz="1800" b="1" dirty="0">
              <a:effectLst/>
              <a:latin typeface="Verdana" panose="020B0604030504040204" pitchFamily="34" charset="0"/>
              <a:ea typeface="Verdana" panose="020B0604030504040204" pitchFamily="34" charset="0"/>
              <a:cs typeface="Times New Roman" panose="02020603050405020304" pitchFamily="18" charset="0"/>
            </a:endParaRPr>
          </a:p>
          <a:p>
            <a:r>
              <a:rPr lang="da-DK" dirty="0"/>
              <a:t>         </a:t>
            </a:r>
            <a:r>
              <a:rPr lang="da-DK" sz="1800" b="1" dirty="0">
                <a:latin typeface="Verdana" panose="020B0604030504040204" pitchFamily="34" charset="0"/>
                <a:ea typeface="Verdana" panose="020B0604030504040204" pitchFamily="34" charset="0"/>
              </a:rPr>
              <a:t>Våbenhandel – et profitabelt område: Våbenmesse</a:t>
            </a:r>
          </a:p>
        </p:txBody>
      </p:sp>
    </p:spTree>
    <p:extLst>
      <p:ext uri="{BB962C8B-B14F-4D97-AF65-F5344CB8AC3E}">
        <p14:creationId xmlns:p14="http://schemas.microsoft.com/office/powerpoint/2010/main" val="365513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5748A-EE68-4D48-A2C3-73C6FBEE0C85}"/>
              </a:ext>
            </a:extLst>
          </p:cNvPr>
          <p:cNvSpPr>
            <a:spLocks noGrp="1"/>
          </p:cNvSpPr>
          <p:nvPr>
            <p:ph type="title"/>
          </p:nvPr>
        </p:nvSpPr>
        <p:spPr/>
        <p:txBody>
          <a:bodyPr>
            <a:normAutofit fontScale="90000"/>
          </a:bodyPr>
          <a:lstStyle/>
          <a:p>
            <a:br>
              <a:rPr lang="da-DK" dirty="0"/>
            </a:br>
            <a:br>
              <a:rPr lang="da-DK" dirty="0"/>
            </a:br>
            <a:r>
              <a:rPr lang="da-DK" b="1" dirty="0"/>
              <a:t>Hvad så nu ?</a:t>
            </a:r>
            <a:br>
              <a:rPr lang="da-DK" dirty="0"/>
            </a:br>
            <a:br>
              <a:rPr lang="da-DK" dirty="0"/>
            </a:br>
            <a:endParaRPr lang="da-DK" dirty="0"/>
          </a:p>
        </p:txBody>
      </p:sp>
      <p:sp>
        <p:nvSpPr>
          <p:cNvPr id="3" name="Pladsholder til indhold 2">
            <a:extLst>
              <a:ext uri="{FF2B5EF4-FFF2-40B4-BE49-F238E27FC236}">
                <a16:creationId xmlns:a16="http://schemas.microsoft.com/office/drawing/2014/main" id="{F6F98F05-7EE3-488F-81A6-561CA760EE37}"/>
              </a:ext>
            </a:extLst>
          </p:cNvPr>
          <p:cNvSpPr>
            <a:spLocks noGrp="1"/>
          </p:cNvSpPr>
          <p:nvPr>
            <p:ph idx="1"/>
          </p:nvPr>
        </p:nvSpPr>
        <p:spPr/>
        <p:txBody>
          <a:bodyPr>
            <a:normAutofit/>
          </a:bodyPr>
          <a:lstStyle/>
          <a:p>
            <a:r>
              <a:rPr lang="da-DK" sz="1600" b="1" dirty="0">
                <a:effectLst/>
                <a:latin typeface="Verdana" panose="020B0604030504040204" pitchFamily="34" charset="0"/>
                <a:ea typeface="Calibri" panose="020F0502020204030204" pitchFamily="34" charset="0"/>
                <a:cs typeface="Arial" panose="020B0604020202020204" pitchFamily="34" charset="0"/>
              </a:rPr>
              <a:t>Hvad skal vi bruge disse oplysninger/ betragtninger til?</a:t>
            </a:r>
          </a:p>
          <a:p>
            <a:endParaRPr lang="da-DK" sz="1600" b="1" dirty="0">
              <a:latin typeface="Verdana" panose="020B0604030504040204" pitchFamily="34" charset="0"/>
              <a:ea typeface="Calibri" panose="020F0502020204030204" pitchFamily="34" charset="0"/>
              <a:cs typeface="Arial" panose="020B0604020202020204" pitchFamily="34"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Udbrede fakta i samfundet. </a:t>
            </a: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                    Hvem truer hvem ? </a:t>
            </a:r>
            <a:r>
              <a:rPr lang="da-DK" sz="1800" dirty="0">
                <a:latin typeface="Verdana" panose="020B0604030504040204" pitchFamily="34" charset="0"/>
                <a:ea typeface="Calibri" panose="020F0502020204030204" pitchFamily="34" charset="0"/>
                <a:cs typeface="Arial" panose="020B0604020202020204" pitchFamily="34" charset="0"/>
              </a:rPr>
              <a:t>         Våben eller velfærd</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		Dele på Facebook.</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da-DK" sz="1800" dirty="0">
                <a:effectLst/>
                <a:latin typeface="Verdana" panose="020B0604030504040204" pitchFamily="34" charset="0"/>
                <a:ea typeface="Calibri" panose="020F0502020204030204" pitchFamily="34" charset="0"/>
                <a:cs typeface="Arial" panose="020B0604020202020204" pitchFamily="34" charset="0"/>
              </a:rPr>
              <a:t>		Mål: debat </a:t>
            </a:r>
          </a:p>
          <a:p>
            <a:pPr marL="1828800" lvl="4" indent="0">
              <a:lnSpc>
                <a:spcPct val="107000"/>
              </a:lnSpc>
              <a:spcAft>
                <a:spcPts val="800"/>
              </a:spcAft>
              <a:buNone/>
            </a:pPr>
            <a:r>
              <a:rPr lang="da-DK" dirty="0">
                <a:effectLst/>
                <a:latin typeface="Verdana" panose="020B0604030504040204" pitchFamily="34" charset="0"/>
                <a:ea typeface="Calibri" panose="020F0502020204030204" pitchFamily="34" charset="0"/>
                <a:cs typeface="Arial" panose="020B0604020202020204" pitchFamily="34" charset="0"/>
              </a:rPr>
              <a:t>i samfundet,</a:t>
            </a:r>
            <a:r>
              <a:rPr lang="da-DK" dirty="0">
                <a:latin typeface="Verdana" panose="020B0604030504040204" pitchFamily="34" charset="0"/>
                <a:ea typeface="Calibri" panose="020F0502020204030204" pitchFamily="34" charset="0"/>
                <a:cs typeface="Arial" panose="020B0604020202020204" pitchFamily="34" charset="0"/>
              </a:rPr>
              <a:t> </a:t>
            </a:r>
            <a:r>
              <a:rPr lang="da-DK" dirty="0">
                <a:effectLst/>
                <a:latin typeface="Verdana" panose="020B0604030504040204" pitchFamily="34" charset="0"/>
                <a:ea typeface="Calibri" panose="020F0502020204030204" pitchFamily="34" charset="0"/>
                <a:cs typeface="Arial" panose="020B0604020202020204" pitchFamily="34" charset="0"/>
              </a:rPr>
              <a:t>i TV, i FT	</a:t>
            </a:r>
          </a:p>
          <a:p>
            <a:pPr marL="1828800" lvl="4" indent="0">
              <a:lnSpc>
                <a:spcPct val="107000"/>
              </a:lnSpc>
              <a:spcAft>
                <a:spcPts val="800"/>
              </a:spcAft>
              <a:buNone/>
            </a:pPr>
            <a:r>
              <a:rPr lang="da-DK" dirty="0">
                <a:effectLst/>
                <a:latin typeface="Verdana" panose="020B0604030504040204" pitchFamily="34" charset="0"/>
                <a:ea typeface="Calibri" panose="020F0502020204030204" pitchFamily="34" charset="0"/>
                <a:cs typeface="Arial" panose="020B0604020202020204" pitchFamily="34" charset="0"/>
              </a:rPr>
              <a:t>Sig til din pensionskasse: nej tak til investering i våben</a:t>
            </a:r>
          </a:p>
          <a:p>
            <a:r>
              <a:rPr lang="da-DK" sz="1800" dirty="0">
                <a:effectLst/>
                <a:latin typeface="Verdana" panose="020B0604030504040204" pitchFamily="34" charset="0"/>
                <a:ea typeface="Calibri" panose="020F0502020204030204" pitchFamily="34" charset="0"/>
                <a:cs typeface="Arial" panose="020B0604020202020204" pitchFamily="34" charset="0"/>
              </a:rPr>
              <a:t>		</a:t>
            </a:r>
            <a:r>
              <a:rPr lang="da-DK" sz="1800" b="1" dirty="0">
                <a:effectLst/>
                <a:latin typeface="Verdana" panose="020B0604030504040204" pitchFamily="34" charset="0"/>
                <a:ea typeface="Calibri" panose="020F0502020204030204" pitchFamily="34" charset="0"/>
                <a:cs typeface="Arial" panose="020B0604020202020204" pitchFamily="34" charset="0"/>
              </a:rPr>
              <a:t>Pres på!!!</a:t>
            </a:r>
            <a:r>
              <a:rPr lang="da-DK" sz="1800" dirty="0">
                <a:effectLst/>
                <a:latin typeface="Verdana" panose="020B0604030504040204" pitchFamily="34" charset="0"/>
                <a:ea typeface="Calibri" panose="020F0502020204030204" pitchFamily="34" charset="0"/>
                <a:cs typeface="Arial" panose="020B0604020202020204" pitchFamily="34" charset="0"/>
              </a:rPr>
              <a:t>		</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201207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4A1C6-FD54-4B5D-B6A3-0BB93700BC00}"/>
              </a:ext>
            </a:extLst>
          </p:cNvPr>
          <p:cNvSpPr>
            <a:spLocks noGrp="1"/>
          </p:cNvSpPr>
          <p:nvPr>
            <p:ph type="title"/>
          </p:nvPr>
        </p:nvSpPr>
        <p:spPr/>
        <p:txBody>
          <a:bodyPr>
            <a:normAutofit/>
          </a:bodyPr>
          <a:lstStyle/>
          <a:p>
            <a:pPr algn="ctr"/>
            <a:r>
              <a:rPr lang="da-DK" sz="3200" dirty="0"/>
              <a:t>Forsvarsforlig. Optakt</a:t>
            </a:r>
            <a:br>
              <a:rPr lang="da-DK" sz="3200" dirty="0"/>
            </a:br>
            <a:r>
              <a:rPr lang="da-DK" sz="3200" dirty="0"/>
              <a:t>Danmark er truet: Aggressive russere</a:t>
            </a:r>
            <a:r>
              <a:rPr lang="da-DK" sz="3200" b="1" dirty="0"/>
              <a:t> </a:t>
            </a:r>
            <a:endParaRPr lang="da-DK" sz="3200" dirty="0"/>
          </a:p>
        </p:txBody>
      </p:sp>
      <p:sp>
        <p:nvSpPr>
          <p:cNvPr id="3" name="Pladsholder til indhold 2">
            <a:extLst>
              <a:ext uri="{FF2B5EF4-FFF2-40B4-BE49-F238E27FC236}">
                <a16:creationId xmlns:a16="http://schemas.microsoft.com/office/drawing/2014/main" id="{5CE8F76D-82BA-4E14-A8D4-2CC6E7A13660}"/>
              </a:ext>
            </a:extLst>
          </p:cNvPr>
          <p:cNvSpPr>
            <a:spLocks noGrp="1"/>
          </p:cNvSpPr>
          <p:nvPr>
            <p:ph idx="1"/>
          </p:nvPr>
        </p:nvSpPr>
        <p:spPr/>
        <p:txBody>
          <a:bodyPr>
            <a:normAutofit lnSpcReduction="10000"/>
          </a:bodyPr>
          <a:lstStyle/>
          <a:p>
            <a:pPr marL="0" indent="0">
              <a:buNone/>
            </a:pPr>
            <a:r>
              <a:rPr lang="da-DK" dirty="0"/>
              <a:t>”Vi kom alle til en brat opvågning i 2014, hvor Rusland annekterede Krim, og startede den her konflikt i det østlige Ukraine. Når man ser på Rusland, altså udfordringen fra Rusland, så </a:t>
            </a:r>
            <a:r>
              <a:rPr lang="da-DK" dirty="0">
                <a:solidFill>
                  <a:srgbClr val="FF0000"/>
                </a:solidFill>
              </a:rPr>
              <a:t>opruster</a:t>
            </a:r>
            <a:r>
              <a:rPr lang="da-DK" dirty="0"/>
              <a:t> de jo, og de er i stigende grad </a:t>
            </a:r>
            <a:r>
              <a:rPr lang="da-DK" dirty="0">
                <a:solidFill>
                  <a:srgbClr val="FF0000"/>
                </a:solidFill>
              </a:rPr>
              <a:t>aggressive</a:t>
            </a:r>
            <a:r>
              <a:rPr lang="da-DK" dirty="0"/>
              <a:t> i deres adfærd, og jo ikke mindst over for De baltiske Lande. Russerne gennemfører løbende </a:t>
            </a:r>
            <a:r>
              <a:rPr lang="da-DK" dirty="0" err="1"/>
              <a:t>uvarslede</a:t>
            </a:r>
            <a:r>
              <a:rPr lang="da-DK" dirty="0"/>
              <a:t> alarmeringsøvelser tæt på grænsen til NATO, og det er i strid med de våbenkontrolregler der er vedtaget, hvor man skal indbyde observatører. De opstiller </a:t>
            </a:r>
            <a:r>
              <a:rPr lang="da-DK" dirty="0" err="1"/>
              <a:t>Iskandermissiler</a:t>
            </a:r>
            <a:r>
              <a:rPr lang="da-DK" dirty="0"/>
              <a:t> i Kaliningrad, missiler som kan nå </a:t>
            </a:r>
            <a:r>
              <a:rPr lang="da-DK" dirty="0" err="1"/>
              <a:t>København,Stockholm</a:t>
            </a:r>
            <a:r>
              <a:rPr lang="da-DK" dirty="0"/>
              <a:t>, og De baltiske Lande o som kan udstyres med atomvåben”</a:t>
            </a:r>
          </a:p>
          <a:p>
            <a:pPr marL="0" indent="0">
              <a:buNone/>
            </a:pPr>
            <a:r>
              <a:rPr lang="da-DK" dirty="0"/>
              <a:t>Claus Hjort Frederiksen, Forsvarsminister, 11.10.2017</a:t>
            </a:r>
          </a:p>
        </p:txBody>
      </p:sp>
    </p:spTree>
    <p:extLst>
      <p:ext uri="{BB962C8B-B14F-4D97-AF65-F5344CB8AC3E}">
        <p14:creationId xmlns:p14="http://schemas.microsoft.com/office/powerpoint/2010/main" val="89798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F68F4-BF86-4AF5-808D-6B69673E721D}"/>
              </a:ext>
            </a:extLst>
          </p:cNvPr>
          <p:cNvSpPr>
            <a:spLocks noGrp="1"/>
          </p:cNvSpPr>
          <p:nvPr>
            <p:ph type="title"/>
          </p:nvPr>
        </p:nvSpPr>
        <p:spPr/>
        <p:txBody>
          <a:bodyPr>
            <a:normAutofit/>
          </a:bodyPr>
          <a:lstStyle/>
          <a:p>
            <a:r>
              <a:rPr lang="da-DK" sz="3200" dirty="0"/>
              <a:t>			     og sidst men ikke mindst</a:t>
            </a:r>
            <a:br>
              <a:rPr lang="da-DK" sz="3200" dirty="0"/>
            </a:br>
            <a:r>
              <a:rPr lang="da-DK" sz="3200" dirty="0"/>
              <a:t>				      Højt humør!</a:t>
            </a:r>
          </a:p>
        </p:txBody>
      </p:sp>
      <p:pic>
        <p:nvPicPr>
          <p:cNvPr id="4" name="2021-08-16 18-32-43">
            <a:hlinkClick r:id="" action="ppaction://media"/>
            <a:extLst>
              <a:ext uri="{FF2B5EF4-FFF2-40B4-BE49-F238E27FC236}">
                <a16:creationId xmlns:a16="http://schemas.microsoft.com/office/drawing/2014/main" id="{59E2AD55-639B-4ED3-98E9-889CCE71E8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8571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671AA-D74A-4293-A831-D8D603FE766D}"/>
              </a:ext>
            </a:extLst>
          </p:cNvPr>
          <p:cNvSpPr>
            <a:spLocks noGrp="1"/>
          </p:cNvSpPr>
          <p:nvPr>
            <p:ph type="title"/>
          </p:nvPr>
        </p:nvSpPr>
        <p:spPr>
          <a:xfrm>
            <a:off x="955158" y="492716"/>
            <a:ext cx="10515600" cy="751293"/>
          </a:xfrm>
        </p:spPr>
        <p:txBody>
          <a:bodyPr>
            <a:noAutofit/>
          </a:bodyPr>
          <a:lstStyle/>
          <a:p>
            <a:br>
              <a:rPr lang="da-DK" sz="3200" dirty="0"/>
            </a:br>
            <a:r>
              <a:rPr lang="da-DK" b="1" dirty="0"/>
              <a:t>Krimaffæren 1</a:t>
            </a:r>
            <a:br>
              <a:rPr lang="da-DK" sz="3200" b="1" dirty="0"/>
            </a:br>
            <a:endParaRPr lang="da-DK" sz="3200" b="1" dirty="0"/>
          </a:p>
        </p:txBody>
      </p:sp>
      <p:sp>
        <p:nvSpPr>
          <p:cNvPr id="3" name="Pladsholder til indhold 2">
            <a:extLst>
              <a:ext uri="{FF2B5EF4-FFF2-40B4-BE49-F238E27FC236}">
                <a16:creationId xmlns:a16="http://schemas.microsoft.com/office/drawing/2014/main" id="{3F9FA8E2-9E94-42F6-B05F-94F4514FC170}"/>
              </a:ext>
            </a:extLst>
          </p:cNvPr>
          <p:cNvSpPr>
            <a:spLocks noGrp="1"/>
          </p:cNvSpPr>
          <p:nvPr>
            <p:ph idx="1"/>
          </p:nvPr>
        </p:nvSpPr>
        <p:spPr>
          <a:xfrm>
            <a:off x="838200" y="1584251"/>
            <a:ext cx="10515600" cy="4592711"/>
          </a:xfrm>
        </p:spPr>
        <p:txBody>
          <a:bodyPr>
            <a:normAutofit lnSpcReduction="10000"/>
          </a:bodyPr>
          <a:lstStyle/>
          <a:p>
            <a:r>
              <a:rPr lang="da-DK" dirty="0"/>
              <a:t>”EU og NATO udvider sig mod øst og kommer tættere og tættere på Rusland. Da Ukraine så også i 2014 pludselig begynder at se ud som om, nu vil de til at være medlem af EU, og så måske endda NATO, når man får en ny regering i Ukraine, som ikke længere kan lide russerne, ja så er det at russerne så også begynder at bruge militærmagt der, for at forhindre at Ukraine en dag skal kunne blive en del af EU og NATO. Og så er vi altså kommet tilbage i den her situation, hvor russerne igen ser NATO og EU som en fjende, som ikke må komme tættere på”</a:t>
            </a:r>
          </a:p>
          <a:p>
            <a:endParaRPr lang="da-DK" dirty="0"/>
          </a:p>
          <a:p>
            <a:r>
              <a:rPr lang="da-DK" sz="2800" dirty="0"/>
              <a:t>Peter Viggo Jacobsen, i ”Russerne kommer. Ramt af Putins vrede” (DR1. 14.11.2019)</a:t>
            </a:r>
            <a:endParaRPr lang="da-DK" dirty="0"/>
          </a:p>
        </p:txBody>
      </p:sp>
    </p:spTree>
    <p:extLst>
      <p:ext uri="{BB962C8B-B14F-4D97-AF65-F5344CB8AC3E}">
        <p14:creationId xmlns:p14="http://schemas.microsoft.com/office/powerpoint/2010/main" val="220648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706B8-2B7C-47D8-BED2-09E30E0E19B9}"/>
              </a:ext>
            </a:extLst>
          </p:cNvPr>
          <p:cNvSpPr>
            <a:spLocks noGrp="1"/>
          </p:cNvSpPr>
          <p:nvPr>
            <p:ph type="title"/>
          </p:nvPr>
        </p:nvSpPr>
        <p:spPr/>
        <p:txBody>
          <a:bodyPr/>
          <a:lstStyle/>
          <a:p>
            <a:r>
              <a:rPr lang="da-DK" b="1" dirty="0"/>
              <a:t>Krimaffæren 2						</a:t>
            </a:r>
            <a:r>
              <a:rPr lang="da-DK" sz="1600" b="1" dirty="0"/>
              <a:t>Zetland 20.7.2020</a:t>
            </a:r>
          </a:p>
        </p:txBody>
      </p:sp>
      <p:sp>
        <p:nvSpPr>
          <p:cNvPr id="3" name="Pladsholder til indhold 2">
            <a:extLst>
              <a:ext uri="{FF2B5EF4-FFF2-40B4-BE49-F238E27FC236}">
                <a16:creationId xmlns:a16="http://schemas.microsoft.com/office/drawing/2014/main" id="{F7234A50-1CDE-4F0C-A306-1420AFE09966}"/>
              </a:ext>
            </a:extLst>
          </p:cNvPr>
          <p:cNvSpPr>
            <a:spLocks noGrp="1"/>
          </p:cNvSpPr>
          <p:nvPr>
            <p:ph idx="1"/>
          </p:nvPr>
        </p:nvSpPr>
        <p:spPr/>
        <p:txBody>
          <a:bodyPr>
            <a:normAutofit lnSpcReduction="10000"/>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Ukraine delt i 2 dele	Østlig del: russere og prorussisk befolkning herunder Krim,</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			og vestlig del og provestlig befolkning</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Valg 2004, den orange revolution og omvalg i 2004: 	Viktor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Yuschchenko</a:t>
            </a:r>
            <a:r>
              <a:rPr lang="da-DK" sz="1800" dirty="0">
                <a:effectLst/>
                <a:latin typeface="Calibri" panose="020F0502020204030204" pitchFamily="34" charset="0"/>
                <a:ea typeface="Calibri" panose="020F0502020204030204" pitchFamily="34" charset="0"/>
                <a:cs typeface="Times New Roman" panose="02020603050405020304" pitchFamily="18" charset="0"/>
              </a:rPr>
              <a:t> provestlig</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Russisk reaktion		Gas	økonomiske problemer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Valg i 2010	Viktor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Janukovitsj</a:t>
            </a:r>
            <a:r>
              <a:rPr lang="da-DK" sz="1800" dirty="0">
                <a:effectLst/>
                <a:latin typeface="Calibri" panose="020F0502020204030204" pitchFamily="34" charset="0"/>
                <a:ea typeface="Calibri" panose="020F0502020204030204" pitchFamily="34" charset="0"/>
                <a:cs typeface="Times New Roman" panose="02020603050405020304" pitchFamily="18" charset="0"/>
              </a:rPr>
              <a:t>	prorussisk ( overvejende grad frit og fair) tæt valg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Nov.2013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Janukovitsj</a:t>
            </a:r>
            <a:r>
              <a:rPr lang="da-DK" sz="1800" dirty="0">
                <a:effectLst/>
                <a:latin typeface="Calibri" panose="020F0502020204030204" pitchFamily="34" charset="0"/>
                <a:ea typeface="Calibri" panose="020F0502020204030204" pitchFamily="34" charset="0"/>
                <a:cs typeface="Times New Roman" panose="02020603050405020304" pitchFamily="18" charset="0"/>
              </a:rPr>
              <a:t> annoncerer at han ikke vil underskrive en samarbejdsaftale med EU 			(”ikke værd at vække russernes vrede”)</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Jan 2014:	Demonstrationer 	oprør	Forsamling hver søndag	</a:t>
            </a:r>
            <a:r>
              <a:rPr lang="da-DK" sz="1800" dirty="0">
                <a:latin typeface="Calibri" panose="020F0502020204030204" pitchFamily="34" charset="0"/>
                <a:ea typeface="Calibri" panose="020F0502020204030204" pitchFamily="34" charset="0"/>
                <a:cs typeface="Times New Roman" panose="02020603050405020304" pitchFamily="18" charset="0"/>
              </a:rPr>
              <a:t>Forsamlings</a:t>
            </a:r>
            <a:r>
              <a:rPr lang="da-DK" sz="1800" dirty="0">
                <a:effectLst/>
                <a:latin typeface="Calibri" panose="020F0502020204030204" pitchFamily="34" charset="0"/>
                <a:ea typeface="Calibri" panose="020F0502020204030204" pitchFamily="34" charset="0"/>
                <a:cs typeface="Times New Roman" panose="02020603050405020304" pitchFamily="18" charset="0"/>
              </a:rPr>
              <a:t>forbud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Feb. 2014:	18-20 feb. 113 dør, deraf 18 politibetjente.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Janukovitsj</a:t>
            </a:r>
            <a:r>
              <a:rPr lang="da-DK" sz="1800" dirty="0">
                <a:effectLst/>
                <a:latin typeface="Calibri" panose="020F0502020204030204" pitchFamily="34" charset="0"/>
                <a:ea typeface="Calibri" panose="020F0502020204030204" pitchFamily="34" charset="0"/>
                <a:cs typeface="Times New Roman" panose="02020603050405020304" pitchFamily="18" charset="0"/>
              </a:rPr>
              <a:t> flygter til Moskva</a:t>
            </a:r>
          </a:p>
          <a:p>
            <a:endParaRPr lang="da-DK" dirty="0"/>
          </a:p>
        </p:txBody>
      </p:sp>
    </p:spTree>
    <p:extLst>
      <p:ext uri="{BB962C8B-B14F-4D97-AF65-F5344CB8AC3E}">
        <p14:creationId xmlns:p14="http://schemas.microsoft.com/office/powerpoint/2010/main" val="1261482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3B8AF-8E78-465B-A7A9-E05469B23F48}"/>
              </a:ext>
            </a:extLst>
          </p:cNvPr>
          <p:cNvSpPr>
            <a:spLocks noGrp="1"/>
          </p:cNvSpPr>
          <p:nvPr>
            <p:ph type="title"/>
          </p:nvPr>
        </p:nvSpPr>
        <p:spPr/>
        <p:txBody>
          <a:bodyPr>
            <a:normAutofit/>
          </a:bodyPr>
          <a:lstStyle/>
          <a:p>
            <a:r>
              <a:rPr lang="da-DK" sz="4400" b="1" dirty="0">
                <a:effectLst/>
                <a:latin typeface="Calibri" panose="020F0502020204030204" pitchFamily="34" charset="0"/>
                <a:ea typeface="Calibri" panose="020F0502020204030204" pitchFamily="34" charset="0"/>
                <a:cs typeface="Times New Roman" panose="02020603050405020304" pitchFamily="18" charset="0"/>
              </a:rPr>
              <a:t>Krimaffæren 3:					</a:t>
            </a:r>
            <a:r>
              <a:rPr lang="da-DK" sz="4400" b="1" dirty="0"/>
              <a:t> </a:t>
            </a:r>
            <a:r>
              <a:rPr lang="da-DK" sz="1800" b="1" dirty="0"/>
              <a:t>Zetland 20.7.2020</a:t>
            </a:r>
            <a:br>
              <a:rPr lang="da-DK" sz="4400" dirty="0">
                <a:effectLst/>
                <a:latin typeface="Calibri" panose="020F0502020204030204" pitchFamily="34" charset="0"/>
                <a:ea typeface="Calibri" panose="020F0502020204030204" pitchFamily="34"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D291E478-9D44-4797-A4A0-51B3E5F3AC94}"/>
              </a:ext>
            </a:extLst>
          </p:cNvPr>
          <p:cNvSpPr>
            <a:spLocks noGrp="1"/>
          </p:cNvSpPr>
          <p:nvPr>
            <p:ph idx="1"/>
          </p:nvPr>
        </p:nvSpPr>
        <p:spPr/>
        <p:txBody>
          <a:bodyPr>
            <a:normAutofit lnSpcReduction="10000"/>
          </a:bodyPr>
          <a:lstStyle/>
          <a:p>
            <a:pPr>
              <a:lnSpc>
                <a:spcPct val="107000"/>
              </a:lnSpc>
              <a:spcAft>
                <a:spcPts val="800"/>
              </a:spcAft>
            </a:pPr>
            <a:r>
              <a:rPr lang="da-DK" sz="1800" dirty="0">
                <a:latin typeface="Calibri" panose="020F0502020204030204" pitchFamily="34" charset="0"/>
                <a:ea typeface="Calibri" panose="020F0502020204030204" pitchFamily="34" charset="0"/>
                <a:cs typeface="Times New Roman" panose="02020603050405020304" pitchFamily="18" charset="0"/>
              </a:rPr>
              <a:t>R</a:t>
            </a:r>
            <a:r>
              <a:rPr lang="da-DK" sz="1800" dirty="0">
                <a:effectLst/>
                <a:latin typeface="Calibri" panose="020F0502020204030204" pitchFamily="34" charset="0"/>
                <a:ea typeface="Calibri" panose="020F0502020204030204" pitchFamily="34" charset="0"/>
                <a:cs typeface="Times New Roman" panose="02020603050405020304" pitchFamily="18" charset="0"/>
              </a:rPr>
              <a:t>ussiske soldater tager kontrollen med Krim 2014</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15 marts 2015: valg: Krims befolkning vedtager med stort flertal at lade sig indlemme i Rusland.</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Internat. Valgobservatører betragter valget som ugyldigt, men sådan blev det.</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Stor ukrainsk og vestlig vrede. Sanktioner mod Ruslands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annektion</a:t>
            </a:r>
            <a:r>
              <a:rPr lang="da-DK" sz="1800" dirty="0">
                <a:effectLst/>
                <a:latin typeface="Calibri" panose="020F0502020204030204" pitchFamily="34" charset="0"/>
                <a:ea typeface="Calibri" panose="020F0502020204030204" pitchFamily="34" charset="0"/>
                <a:cs typeface="Times New Roman" panose="02020603050405020304" pitchFamily="18" charset="0"/>
              </a:rPr>
              <a:t>. Optrapning af fjendskab mellem Vesten og Rusland, lige fra Arktis til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haching</a:t>
            </a:r>
            <a:r>
              <a:rPr lang="da-DK" sz="1800" dirty="0">
                <a:effectLst/>
                <a:latin typeface="Calibri" panose="020F0502020204030204" pitchFamily="34" charset="0"/>
                <a:ea typeface="Calibri" panose="020F0502020204030204" pitchFamily="34" charset="0"/>
                <a:cs typeface="Times New Roman" panose="02020603050405020304" pitchFamily="18" charset="0"/>
              </a:rPr>
              <a:t> angreb</a:t>
            </a:r>
          </a:p>
          <a:p>
            <a:pPr>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Krim spiller en kæmperolle i russisk national bevidsthed : </a:t>
            </a:r>
          </a:p>
          <a:p>
            <a:pPr>
              <a:lnSpc>
                <a:spcPct val="107000"/>
              </a:lnSpc>
              <a:spcAft>
                <a:spcPts val="800"/>
              </a:spcAft>
            </a:pPr>
            <a:r>
              <a:rPr lang="da-DK" sz="1800" dirty="0">
                <a:latin typeface="Calibri" panose="020F0502020204030204" pitchFamily="34" charset="0"/>
                <a:ea typeface="Calibri" panose="020F0502020204030204" pitchFamily="34" charset="0"/>
                <a:cs typeface="Times New Roman" panose="02020603050405020304" pitchFamily="18" charset="0"/>
              </a:rPr>
              <a:t>Historisk betydning</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i 1954 lagt ind under den ukrainske Sovjetrepublik</a:t>
            </a:r>
            <a:r>
              <a:rPr lang="da-DK" sz="1800" dirty="0">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Et ferieparadis for russerne. 	Sortehavsflåden!</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57107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5E033-F3F4-49F0-92A1-5B0B193F6581}"/>
              </a:ext>
            </a:extLst>
          </p:cNvPr>
          <p:cNvSpPr>
            <a:spLocks noGrp="1"/>
          </p:cNvSpPr>
          <p:nvPr>
            <p:ph type="title"/>
          </p:nvPr>
        </p:nvSpPr>
        <p:spPr>
          <a:xfrm>
            <a:off x="838200" y="255181"/>
            <a:ext cx="10515600" cy="786811"/>
          </a:xfrm>
        </p:spPr>
        <p:txBody>
          <a:bodyPr>
            <a:normAutofit fontScale="90000"/>
          </a:bodyPr>
          <a:lstStyle/>
          <a:p>
            <a:br>
              <a:rPr lang="da-DK" b="1" dirty="0">
                <a:effectLst/>
                <a:latin typeface="Calibri" panose="020F0502020204030204" pitchFamily="34" charset="0"/>
                <a:ea typeface="Calibri" panose="020F0502020204030204" pitchFamily="34" charset="0"/>
                <a:cs typeface="Times New Roman" panose="02020603050405020304" pitchFamily="18" charset="0"/>
              </a:rPr>
            </a:br>
            <a:r>
              <a:rPr lang="da-DK" b="1" dirty="0">
                <a:effectLst/>
                <a:latin typeface="Calibri" panose="020F0502020204030204" pitchFamily="34" charset="0"/>
                <a:ea typeface="Calibri" panose="020F0502020204030204" pitchFamily="34" charset="0"/>
                <a:cs typeface="Times New Roman" panose="02020603050405020304" pitchFamily="18" charset="0"/>
              </a:rPr>
              <a:t>Krimaffæren 4:					</a:t>
            </a:r>
            <a:r>
              <a:rPr lang="da-DK" sz="1800" b="1" dirty="0"/>
              <a:t> 	Zetland 20.7.2020</a:t>
            </a:r>
            <a:br>
              <a:rPr lang="da-DK" sz="1800" dirty="0">
                <a:effectLst/>
                <a:latin typeface="Calibri" panose="020F0502020204030204" pitchFamily="34" charset="0"/>
                <a:ea typeface="Calibri" panose="020F0502020204030204" pitchFamily="34" charset="0"/>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6BE4F0C4-C759-4235-81E4-8FBD71FE0C40}"/>
              </a:ext>
            </a:extLst>
          </p:cNvPr>
          <p:cNvSpPr>
            <a:spLocks noGrp="1"/>
          </p:cNvSpPr>
          <p:nvPr>
            <p:ph idx="1"/>
          </p:nvPr>
        </p:nvSpPr>
        <p:spPr>
          <a:xfrm>
            <a:off x="838200" y="1584251"/>
            <a:ext cx="10515600" cy="4592712"/>
          </a:xfrm>
        </p:spPr>
        <p:txBody>
          <a:bodyPr>
            <a:normAutofit fontScale="25000" lnSpcReduction="20000"/>
          </a:bodyPr>
          <a:lstStyle/>
          <a:p>
            <a:pPr>
              <a:lnSpc>
                <a:spcPct val="107000"/>
              </a:lnSpc>
              <a:spcAft>
                <a:spcPts val="800"/>
              </a:spcAft>
            </a:pPr>
            <a:r>
              <a:rPr lang="da-DK" sz="5600" dirty="0">
                <a:effectLst/>
                <a:latin typeface="Calibri" panose="020F0502020204030204" pitchFamily="34" charset="0"/>
                <a:ea typeface="Calibri" panose="020F0502020204030204" pitchFamily="34" charset="0"/>
                <a:cs typeface="Times New Roman" panose="02020603050405020304" pitchFamily="18" charset="0"/>
              </a:rPr>
              <a:t>7.4.2014. En forsamling på 700 holder et Folkemødeerklærer Folkerepublikken Donetsk  og beder Putin om </a:t>
            </a:r>
            <a:r>
              <a:rPr lang="da-DK" sz="5600" dirty="0">
                <a:latin typeface="Calibri" panose="020F0502020204030204" pitchFamily="34" charset="0"/>
                <a:ea typeface="Calibri" panose="020F0502020204030204" pitchFamily="34" charset="0"/>
                <a:cs typeface="Times New Roman" panose="02020603050405020304" pitchFamily="18" charset="0"/>
              </a:rPr>
              <a:t>hjælp</a:t>
            </a:r>
            <a:r>
              <a:rPr lang="da-DK" sz="5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da-DK" sz="5600" dirty="0">
                <a:effectLst/>
                <a:latin typeface="Calibri" panose="020F0502020204030204" pitchFamily="34" charset="0"/>
                <a:ea typeface="Calibri" panose="020F0502020204030204" pitchFamily="34" charset="0"/>
                <a:cs typeface="Times New Roman" panose="02020603050405020304" pitchFamily="18" charset="0"/>
              </a:rPr>
              <a:t> Borgerkrig: Østukraine mod Vestukraine. </a:t>
            </a:r>
            <a:r>
              <a:rPr lang="da-DK" sz="5600" dirty="0" err="1">
                <a:effectLst/>
                <a:latin typeface="Calibri" panose="020F0502020204030204" pitchFamily="34" charset="0"/>
                <a:ea typeface="Calibri" panose="020F0502020204030204" pitchFamily="34" charset="0"/>
                <a:cs typeface="Times New Roman" panose="02020603050405020304" pitchFamily="18" charset="0"/>
              </a:rPr>
              <a:t>Prorussiske</a:t>
            </a:r>
            <a:r>
              <a:rPr lang="da-DK" sz="5600" dirty="0">
                <a:effectLst/>
                <a:latin typeface="Calibri" panose="020F0502020204030204" pitchFamily="34" charset="0"/>
                <a:ea typeface="Calibri" panose="020F0502020204030204" pitchFamily="34" charset="0"/>
                <a:cs typeface="Times New Roman" panose="02020603050405020304" pitchFamily="18" charset="0"/>
              </a:rPr>
              <a:t> oprørere i krig mod ukrainsk hær og frivillige fra U.</a:t>
            </a:r>
          </a:p>
          <a:p>
            <a:pPr>
              <a:lnSpc>
                <a:spcPct val="107000"/>
              </a:lnSpc>
              <a:spcAft>
                <a:spcPts val="800"/>
              </a:spcAft>
            </a:pPr>
            <a:r>
              <a:rPr lang="da-DK" sz="5600" dirty="0">
                <a:effectLst/>
                <a:latin typeface="Calibri" panose="020F0502020204030204" pitchFamily="34" charset="0"/>
                <a:ea typeface="Calibri" panose="020F0502020204030204" pitchFamily="34" charset="0"/>
                <a:cs typeface="Times New Roman" panose="02020603050405020304" pitchFamily="18" charset="0"/>
              </a:rPr>
              <a:t> 17 juli 2014. Det malaysiske fly skydes ned m. 298 mennesker af </a:t>
            </a:r>
            <a:r>
              <a:rPr lang="da-DK" sz="5600" dirty="0" err="1">
                <a:effectLst/>
                <a:latin typeface="Calibri" panose="020F0502020204030204" pitchFamily="34" charset="0"/>
                <a:ea typeface="Calibri" panose="020F0502020204030204" pitchFamily="34" charset="0"/>
                <a:cs typeface="Times New Roman" panose="02020603050405020304" pitchFamily="18" charset="0"/>
              </a:rPr>
              <a:t>proruss.oprørere</a:t>
            </a:r>
            <a:endParaRPr lang="da-DK" sz="5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5600" dirty="0">
                <a:effectLst/>
                <a:latin typeface="Calibri" panose="020F0502020204030204" pitchFamily="34" charset="0"/>
                <a:ea typeface="Calibri" panose="020F0502020204030204" pitchFamily="34" charset="0"/>
                <a:cs typeface="Times New Roman" panose="02020603050405020304" pitchFamily="18" charset="0"/>
              </a:rPr>
              <a:t>Fredsforhandlinger. Idé:  </a:t>
            </a:r>
            <a:r>
              <a:rPr lang="da-DK" sz="5600" dirty="0" err="1">
                <a:effectLst/>
                <a:latin typeface="Calibri" panose="020F0502020204030204" pitchFamily="34" charset="0"/>
                <a:ea typeface="Calibri" panose="020F0502020204030204" pitchFamily="34" charset="0"/>
                <a:cs typeface="Times New Roman" panose="02020603050405020304" pitchFamily="18" charset="0"/>
              </a:rPr>
              <a:t>folkevalg</a:t>
            </a:r>
            <a:r>
              <a:rPr lang="da-DK" sz="5600" dirty="0">
                <a:effectLst/>
                <a:latin typeface="Calibri" panose="020F0502020204030204" pitchFamily="34" charset="0"/>
                <a:ea typeface="Calibri" panose="020F0502020204030204" pitchFamily="34" charset="0"/>
                <a:cs typeface="Times New Roman" panose="02020603050405020304" pitchFamily="18" charset="0"/>
              </a:rPr>
              <a:t> i regioner der er brudt ud af Ukraine, samt våbenhvile. Aftale i juli 2020….</a:t>
            </a:r>
            <a:r>
              <a:rPr lang="da-DK" sz="5600" b="1"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da-DK" sz="5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7200" b="1" dirty="0">
                <a:effectLst/>
                <a:latin typeface="Calibri" panose="020F0502020204030204" pitchFamily="34" charset="0"/>
                <a:ea typeface="Calibri" panose="020F0502020204030204" pitchFamily="34" charset="0"/>
                <a:cs typeface="Times New Roman" panose="02020603050405020304" pitchFamily="18" charset="0"/>
              </a:rPr>
              <a:t>Krimaffæren:</a:t>
            </a:r>
            <a:r>
              <a:rPr lang="da-DK" sz="5600" b="1" dirty="0">
                <a:effectLst/>
                <a:latin typeface="Calibri" panose="020F0502020204030204" pitchFamily="34" charset="0"/>
                <a:ea typeface="Calibri" panose="020F0502020204030204" pitchFamily="34" charset="0"/>
                <a:cs typeface="Times New Roman" panose="02020603050405020304" pitchFamily="18" charset="0"/>
              </a:rPr>
              <a:t>	</a:t>
            </a:r>
            <a:r>
              <a:rPr lang="da-DK" sz="6400" dirty="0">
                <a:effectLst/>
                <a:latin typeface="Calibri" panose="020F0502020204030204" pitchFamily="34" charset="0"/>
                <a:ea typeface="Calibri" panose="020F0502020204030204" pitchFamily="34" charset="0"/>
                <a:cs typeface="Times New Roman" panose="02020603050405020304" pitchFamily="18" charset="0"/>
              </a:rPr>
              <a:t> Konflikten og krigen i Ukraine har enorm betydning for hele forholdet mellem vesten og Rusland  </a:t>
            </a:r>
          </a:p>
          <a:p>
            <a:pPr>
              <a:lnSpc>
                <a:spcPct val="107000"/>
              </a:lnSpc>
              <a:spcAft>
                <a:spcPts val="800"/>
              </a:spcAft>
            </a:pPr>
            <a:r>
              <a:rPr lang="da-DK" sz="5600" dirty="0">
                <a:effectLst/>
                <a:latin typeface="Calibri" panose="020F0502020204030204" pitchFamily="34" charset="0"/>
                <a:ea typeface="Calibri" panose="020F0502020204030204" pitchFamily="34" charset="0"/>
                <a:cs typeface="Times New Roman" panose="02020603050405020304" pitchFamily="18" charset="0"/>
              </a:rPr>
              <a:t>		Russisk </a:t>
            </a:r>
            <a:r>
              <a:rPr lang="da-DK" sz="5600" dirty="0" err="1">
                <a:effectLst/>
                <a:latin typeface="Calibri" panose="020F0502020204030204" pitchFamily="34" charset="0"/>
                <a:ea typeface="Calibri" panose="020F0502020204030204" pitchFamily="34" charset="0"/>
                <a:cs typeface="Times New Roman" panose="02020603050405020304" pitchFamily="18" charset="0"/>
              </a:rPr>
              <a:t>annektion</a:t>
            </a:r>
            <a:r>
              <a:rPr lang="da-DK" sz="5600" dirty="0">
                <a:effectLst/>
                <a:latin typeface="Calibri" panose="020F0502020204030204" pitchFamily="34" charset="0"/>
                <a:ea typeface="Calibri" panose="020F0502020204030204" pitchFamily="34" charset="0"/>
                <a:cs typeface="Times New Roman" panose="02020603050405020304" pitchFamily="18" charset="0"/>
              </a:rPr>
              <a:t> af Krim  - bekræftet v. folkeafstemning</a:t>
            </a:r>
          </a:p>
          <a:p>
            <a:pPr marL="1828800" lvl="4" indent="0">
              <a:lnSpc>
                <a:spcPct val="107000"/>
              </a:lnSpc>
              <a:spcAft>
                <a:spcPts val="800"/>
              </a:spcAft>
              <a:buNone/>
            </a:pPr>
            <a:r>
              <a:rPr lang="da-DK" sz="5600" dirty="0">
                <a:effectLst/>
                <a:latin typeface="Calibri" panose="020F0502020204030204" pitchFamily="34" charset="0"/>
                <a:ea typeface="Calibri" panose="020F0502020204030204" pitchFamily="34" charset="0"/>
                <a:cs typeface="Times New Roman" panose="02020603050405020304" pitchFamily="18" charset="0"/>
              </a:rPr>
              <a:t>Østlige regioner bryder ud af </a:t>
            </a:r>
            <a:r>
              <a:rPr lang="da-DK" sz="5600" dirty="0" err="1">
                <a:effectLst/>
                <a:latin typeface="Calibri" panose="020F0502020204030204" pitchFamily="34" charset="0"/>
                <a:ea typeface="Calibri" panose="020F0502020204030204" pitchFamily="34" charset="0"/>
                <a:cs typeface="Times New Roman" panose="02020603050405020304" pitchFamily="18" charset="0"/>
              </a:rPr>
              <a:t>af</a:t>
            </a:r>
            <a:r>
              <a:rPr lang="da-DK" sz="5600" dirty="0">
                <a:effectLst/>
                <a:latin typeface="Calibri" panose="020F0502020204030204" pitchFamily="34" charset="0"/>
                <a:ea typeface="Calibri" panose="020F0502020204030204" pitchFamily="34" charset="0"/>
                <a:cs typeface="Times New Roman" panose="02020603050405020304" pitchFamily="18" charset="0"/>
              </a:rPr>
              <a:t> Ukraine, borgerkrig med russisk støtte til oprørerne</a:t>
            </a:r>
          </a:p>
          <a:p>
            <a:pPr marL="1828800" lvl="4" indent="0">
              <a:lnSpc>
                <a:spcPct val="107000"/>
              </a:lnSpc>
              <a:spcAft>
                <a:spcPts val="800"/>
              </a:spcAft>
              <a:buNone/>
            </a:pPr>
            <a:r>
              <a:rPr lang="da-DK" sz="5600" dirty="0">
                <a:latin typeface="Calibri" panose="020F0502020204030204" pitchFamily="34" charset="0"/>
                <a:ea typeface="Calibri" panose="020F0502020204030204" pitchFamily="34" charset="0"/>
                <a:cs typeface="Times New Roman" panose="02020603050405020304" pitchFamily="18" charset="0"/>
              </a:rPr>
              <a:t>Sammenligning: </a:t>
            </a:r>
            <a:r>
              <a:rPr lang="da-DK" sz="5600" dirty="0">
                <a:effectLst/>
                <a:latin typeface="Calibri" panose="020F0502020204030204" pitchFamily="34" charset="0"/>
                <a:ea typeface="Calibri" panose="020F0502020204030204" pitchFamily="34" charset="0"/>
                <a:cs typeface="Times New Roman" panose="02020603050405020304" pitchFamily="18" charset="0"/>
              </a:rPr>
              <a:t> Cubakrisen !?</a:t>
            </a:r>
          </a:p>
          <a:p>
            <a:pPr>
              <a:lnSpc>
                <a:spcPct val="107000"/>
              </a:lnSpc>
              <a:spcAft>
                <a:spcPts val="800"/>
              </a:spcAft>
            </a:pPr>
            <a:r>
              <a:rPr lang="da-DK" sz="5600" dirty="0">
                <a:effectLst/>
                <a:latin typeface="Calibri" panose="020F0502020204030204" pitchFamily="34" charset="0"/>
                <a:ea typeface="Calibri" panose="020F0502020204030204" pitchFamily="34" charset="0"/>
                <a:cs typeface="Times New Roman" panose="02020603050405020304" pitchFamily="18" charset="0"/>
              </a:rPr>
              <a:t>I vestlige/danske medier behandlet -ukritisk- som simpel besættelse (”</a:t>
            </a:r>
            <a:r>
              <a:rPr lang="da-DK" sz="5600" dirty="0" err="1">
                <a:effectLst/>
                <a:latin typeface="Calibri" panose="020F0502020204030204" pitchFamily="34" charset="0"/>
                <a:ea typeface="Calibri" panose="020F0502020204030204" pitchFamily="34" charset="0"/>
                <a:cs typeface="Times New Roman" panose="02020603050405020304" pitchFamily="18" charset="0"/>
              </a:rPr>
              <a:t>annektion</a:t>
            </a:r>
            <a:r>
              <a:rPr lang="da-DK" sz="5600" dirty="0">
                <a:effectLst/>
                <a:latin typeface="Calibri" panose="020F0502020204030204" pitchFamily="34" charset="0"/>
                <a:ea typeface="Calibri" panose="020F0502020204030204" pitchFamily="34" charset="0"/>
                <a:cs typeface="Times New Roman" panose="02020603050405020304" pitchFamily="18" charset="0"/>
              </a:rPr>
              <a:t>”) og af politikere som argument for oprustning</a:t>
            </a:r>
          </a:p>
          <a:p>
            <a:endParaRPr lang="da-DK" dirty="0"/>
          </a:p>
        </p:txBody>
      </p:sp>
    </p:spTree>
    <p:extLst>
      <p:ext uri="{BB962C8B-B14F-4D97-AF65-F5344CB8AC3E}">
        <p14:creationId xmlns:p14="http://schemas.microsoft.com/office/powerpoint/2010/main" val="2623369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EF5FC-3572-45A9-A473-36EB52461580}"/>
              </a:ext>
            </a:extLst>
          </p:cNvPr>
          <p:cNvSpPr>
            <a:spLocks noGrp="1"/>
          </p:cNvSpPr>
          <p:nvPr>
            <p:ph type="title"/>
          </p:nvPr>
        </p:nvSpPr>
        <p:spPr/>
        <p:txBody>
          <a:bodyPr>
            <a:normAutofit/>
          </a:bodyPr>
          <a:lstStyle/>
          <a:p>
            <a:r>
              <a:rPr lang="da-DK" sz="3200" b="1" dirty="0"/>
              <a:t>Bornholm og russiske jagerfly 1: </a:t>
            </a:r>
          </a:p>
        </p:txBody>
      </p:sp>
      <p:sp>
        <p:nvSpPr>
          <p:cNvPr id="3" name="Pladsholder til indhold 2">
            <a:extLst>
              <a:ext uri="{FF2B5EF4-FFF2-40B4-BE49-F238E27FC236}">
                <a16:creationId xmlns:a16="http://schemas.microsoft.com/office/drawing/2014/main" id="{086D0499-163B-482F-A575-113A31F2C6B5}"/>
              </a:ext>
            </a:extLst>
          </p:cNvPr>
          <p:cNvSpPr>
            <a:spLocks noGrp="1"/>
          </p:cNvSpPr>
          <p:nvPr>
            <p:ph idx="1"/>
          </p:nvPr>
        </p:nvSpPr>
        <p:spPr/>
        <p:txBody>
          <a:bodyPr>
            <a:normAutofit/>
          </a:bodyPr>
          <a:lstStyle/>
          <a:p>
            <a:pPr marL="457200">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Hvor ofte ? Seneste krænkelsesdatoer: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11.6.2021 x 2</a:t>
            </a:r>
          </a:p>
          <a:p>
            <a:pPr marL="457200">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31.8.2020</a:t>
            </a:r>
          </a:p>
          <a:p>
            <a:pPr marL="457200">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Januar 2019: ”Det er snart fem år siden, at russerne sidste gang krænkede dansk luftrum”</a:t>
            </a:r>
          </a:p>
          <a:p>
            <a:pPr marL="457200">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Hvor alvorligt ?</a:t>
            </a:r>
          </a:p>
          <a:p>
            <a:pPr marL="457200">
              <a:lnSpc>
                <a:spcPct val="107000"/>
              </a:lnSpc>
              <a:spcAft>
                <a:spcPts val="800"/>
              </a:spcAft>
            </a:pPr>
            <a:r>
              <a:rPr lang="da-DK" sz="1800" dirty="0"/>
              <a:t>Militæranalytiker kalder russerne aktive, men ikke aggressive.		</a:t>
            </a:r>
            <a:r>
              <a:rPr lang="da-DK" sz="1400" dirty="0">
                <a:solidFill>
                  <a:srgbClr val="0070C0"/>
                </a:solidFill>
              </a:rPr>
              <a:t>Olfi.dk 14-1-2019</a:t>
            </a:r>
          </a:p>
          <a:p>
            <a:pPr marL="457200">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Eksperter om russiske fly i dansk luftrum: ”Det skal tages alvorligt, men er ikke umiddelbart en trussel”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r>
              <a:rPr lang="da-DK"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https://www.dr.dk/nyheder/indland/eksperter-om-russiske-fly-i-dansk-luftrum-det-skal-tages-alvorligt-men-er-ikke</a:t>
            </a:r>
            <a:r>
              <a:rPr lang="da-DK" sz="1400" dirty="0">
                <a:effectLst/>
                <a:latin typeface="Calibri" panose="020F0502020204030204" pitchFamily="34" charset="0"/>
                <a:ea typeface="Calibri" panose="020F0502020204030204" pitchFamily="34" charset="0"/>
                <a:cs typeface="Times New Roman" panose="02020603050405020304" pitchFamily="18" charset="0"/>
              </a:rPr>
              <a:t> 	</a:t>
            </a:r>
            <a:r>
              <a:rPr lang="da-DK" sz="1400" b="1" dirty="0">
                <a:effectLst/>
                <a:latin typeface="Calibri" panose="020F0502020204030204" pitchFamily="34" charset="0"/>
                <a:ea typeface="Calibri" panose="020F0502020204030204" pitchFamily="34" charset="0"/>
                <a:cs typeface="Times New Roman" panose="02020603050405020304" pitchFamily="18" charset="0"/>
              </a:rPr>
              <a:t>12.6.2021</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3565827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8E323-C3E1-47EE-A7F9-2D34A4F5CEE5}"/>
              </a:ext>
            </a:extLst>
          </p:cNvPr>
          <p:cNvSpPr>
            <a:spLocks noGrp="1"/>
          </p:cNvSpPr>
          <p:nvPr>
            <p:ph type="title"/>
          </p:nvPr>
        </p:nvSpPr>
        <p:spPr/>
        <p:txBody>
          <a:bodyPr>
            <a:normAutofit/>
          </a:bodyPr>
          <a:lstStyle/>
          <a:p>
            <a:r>
              <a:rPr lang="da-DK" sz="3200" b="1" dirty="0"/>
              <a:t>Bornholm og russiske Jagerfly 2:  </a:t>
            </a:r>
            <a:r>
              <a:rPr lang="da-DK" sz="2800" b="1" dirty="0">
                <a:solidFill>
                  <a:srgbClr val="FF0000"/>
                </a:solidFill>
              </a:rPr>
              <a:t>Kontrolleret provokation</a:t>
            </a:r>
            <a:br>
              <a:rPr lang="da-DK" sz="2800" b="1" dirty="0"/>
            </a:br>
            <a:endParaRPr lang="da-DK" sz="2800" b="1" dirty="0"/>
          </a:p>
        </p:txBody>
      </p:sp>
      <p:sp>
        <p:nvSpPr>
          <p:cNvPr id="3" name="Pladsholder til indhold 2">
            <a:extLst>
              <a:ext uri="{FF2B5EF4-FFF2-40B4-BE49-F238E27FC236}">
                <a16:creationId xmlns:a16="http://schemas.microsoft.com/office/drawing/2014/main" id="{F7146519-F827-4279-81AB-BFDA4284A790}"/>
              </a:ext>
            </a:extLst>
          </p:cNvPr>
          <p:cNvSpPr>
            <a:spLocks noGrp="1"/>
          </p:cNvSpPr>
          <p:nvPr>
            <p:ph idx="1"/>
          </p:nvPr>
        </p:nvSpPr>
        <p:spPr/>
        <p:txBody>
          <a:bodyPr/>
          <a:lstStyle/>
          <a:p>
            <a:endParaRPr lang="da-DK" dirty="0"/>
          </a:p>
          <a:p>
            <a:r>
              <a:rPr lang="da-DK" dirty="0"/>
              <a:t>”Det, vi ser, er, at russerne laver provokationer inden for en given ramme. De gør det altid med skibe, de gør det altid med fly, de gør det aldrig med kampenheder på jorden, for det er alt, alt for farligt. Så det er altså sådan en kalkuleret form for provokation”</a:t>
            </a:r>
          </a:p>
          <a:p>
            <a:endParaRPr lang="da-DK" dirty="0"/>
          </a:p>
          <a:p>
            <a:r>
              <a:rPr lang="da-DK" dirty="0"/>
              <a:t>Peter Viggo Jacobsen, Professor, Forsvarsakademiet i                    </a:t>
            </a:r>
            <a:r>
              <a:rPr lang="da-DK" sz="2800" dirty="0">
                <a:solidFill>
                  <a:srgbClr val="FF0000"/>
                </a:solidFill>
              </a:rPr>
              <a:t>”Russerne kommer. Ramt af Putins vrede” (DR1. 14.11.2019)</a:t>
            </a:r>
            <a:endParaRPr lang="da-DK" dirty="0">
              <a:solidFill>
                <a:srgbClr val="FF0000"/>
              </a:solidFill>
            </a:endParaRPr>
          </a:p>
        </p:txBody>
      </p:sp>
    </p:spTree>
    <p:extLst>
      <p:ext uri="{BB962C8B-B14F-4D97-AF65-F5344CB8AC3E}">
        <p14:creationId xmlns:p14="http://schemas.microsoft.com/office/powerpoint/2010/main" val="229753497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1292</TotalTime>
  <Words>2592</Words>
  <Application>Microsoft Office PowerPoint</Application>
  <PresentationFormat>Widescreen</PresentationFormat>
  <Paragraphs>187</Paragraphs>
  <Slides>30</Slides>
  <Notes>0</Notes>
  <HiddenSlides>0</HiddenSlides>
  <MMClips>1</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30</vt:i4>
      </vt:variant>
    </vt:vector>
  </HeadingPairs>
  <TitlesOfParts>
    <vt:vector size="37" baseType="lpstr">
      <vt:lpstr>Arial</vt:lpstr>
      <vt:lpstr>Book Antiqua</vt:lpstr>
      <vt:lpstr>Calibri</vt:lpstr>
      <vt:lpstr>Calibri Light</vt:lpstr>
      <vt:lpstr>Times New Roman</vt:lpstr>
      <vt:lpstr>Verdana</vt:lpstr>
      <vt:lpstr>Office-tema</vt:lpstr>
      <vt:lpstr>Våbenindustri, massemedier og politiske beslutninger</vt:lpstr>
      <vt:lpstr>Nyt forsvarsforlig 2018: Optakt: Danmark er truet</vt:lpstr>
      <vt:lpstr>Forsvarsforlig. Optakt Danmark er truet: Aggressive russere </vt:lpstr>
      <vt:lpstr> Krimaffæren 1 </vt:lpstr>
      <vt:lpstr>Krimaffæren 2      Zetland 20.7.2020</vt:lpstr>
      <vt:lpstr>Krimaffæren 3:      Zetland 20.7.2020 </vt:lpstr>
      <vt:lpstr> Krimaffæren 4:       Zetland 20.7.2020 </vt:lpstr>
      <vt:lpstr>Bornholm og russiske jagerfly 1: </vt:lpstr>
      <vt:lpstr>Bornholm og russiske Jagerfly 2:  Kontrolleret provokation </vt:lpstr>
      <vt:lpstr>Nato ca 20 gange så stærkt som Rusland </vt:lpstr>
      <vt:lpstr>         Nato langt, lang overlegen</vt:lpstr>
      <vt:lpstr>Putins plan: Sikre Ruslands grænser….</vt:lpstr>
      <vt:lpstr>Niels Bo Poulsen, Forsvarsakademiet Kommer russerne?</vt:lpstr>
      <vt:lpstr>      Hvem truer hvem ?     NATO’s militærudgifter er 16 gange større end Ruslands !             Selv uden USA og Canada er de 4,5 gange større.</vt:lpstr>
      <vt:lpstr>     KILDE</vt:lpstr>
      <vt:lpstr>        Oprustning historisk</vt:lpstr>
      <vt:lpstr>   Oprustning historisk: 2010 -2016</vt:lpstr>
      <vt:lpstr>       Konklusion</vt:lpstr>
      <vt:lpstr>Alligevel beslutning: Oprustning! Hvorfor ?</vt:lpstr>
      <vt:lpstr>Shadow World</vt:lpstr>
      <vt:lpstr>Problematiske forhold ang. beslutningen om køb af F-35</vt:lpstr>
      <vt:lpstr>Problematiske forhold ang. beslutningen om køb af F-35    2: Manglende debat i samfundet og folketing til trods for at det var ”århundredets våbenhandel” </vt:lpstr>
      <vt:lpstr>Problematiske forhold ang beslutningen om køb af F-35  3: Stribevis af tunge negative rapporter fra</vt:lpstr>
      <vt:lpstr>Problematiske forhold ang beslutningen om køb af F-35  4: Rapporter om massive problemer, fejl og mangler f.eks</vt:lpstr>
      <vt:lpstr>Problematiske forhold ang. beslutningen om køb af F-35  5: Forslag om at udskyde beslutning </vt:lpstr>
      <vt:lpstr>Efterspil:</vt:lpstr>
      <vt:lpstr>Våben eller velfærd ?</vt:lpstr>
      <vt:lpstr>Frygten som pressionsmiddel</vt:lpstr>
      <vt:lpstr>  Hvad så nu ?  </vt:lpstr>
      <vt:lpstr>        og sidst men ikke mindst           Højt humør!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Våbenindustri og  massemedier og politik</dc:title>
  <dc:creator>Dan</dc:creator>
  <cp:lastModifiedBy>Dan</cp:lastModifiedBy>
  <cp:revision>33</cp:revision>
  <dcterms:created xsi:type="dcterms:W3CDTF">2021-08-11T19:04:22Z</dcterms:created>
  <dcterms:modified xsi:type="dcterms:W3CDTF">2021-09-06T13:42:37Z</dcterms:modified>
</cp:coreProperties>
</file>