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7" r:id="rId2"/>
    <p:sldId id="260" r:id="rId3"/>
    <p:sldId id="308" r:id="rId4"/>
    <p:sldId id="395" r:id="rId5"/>
    <p:sldId id="313" r:id="rId6"/>
    <p:sldId id="314" r:id="rId7"/>
    <p:sldId id="364" r:id="rId8"/>
    <p:sldId id="306" r:id="rId9"/>
    <p:sldId id="315" r:id="rId10"/>
    <p:sldId id="316" r:id="rId11"/>
    <p:sldId id="371" r:id="rId12"/>
    <p:sldId id="378" r:id="rId13"/>
    <p:sldId id="396" r:id="rId14"/>
    <p:sldId id="317" r:id="rId15"/>
    <p:sldId id="318" r:id="rId16"/>
    <p:sldId id="383" r:id="rId17"/>
    <p:sldId id="320" r:id="rId18"/>
    <p:sldId id="372" r:id="rId19"/>
    <p:sldId id="321" r:id="rId20"/>
    <p:sldId id="323" r:id="rId21"/>
    <p:sldId id="322" r:id="rId22"/>
    <p:sldId id="324" r:id="rId23"/>
    <p:sldId id="326" r:id="rId24"/>
    <p:sldId id="327" r:id="rId25"/>
    <p:sldId id="328" r:id="rId26"/>
    <p:sldId id="329" r:id="rId27"/>
    <p:sldId id="330" r:id="rId28"/>
    <p:sldId id="332" r:id="rId29"/>
    <p:sldId id="333" r:id="rId30"/>
    <p:sldId id="268" r:id="rId31"/>
    <p:sldId id="290" r:id="rId32"/>
    <p:sldId id="269" r:id="rId33"/>
    <p:sldId id="360" r:id="rId34"/>
    <p:sldId id="361" r:id="rId35"/>
    <p:sldId id="271" r:id="rId36"/>
    <p:sldId id="373" r:id="rId37"/>
    <p:sldId id="385" r:id="rId38"/>
    <p:sldId id="334" r:id="rId39"/>
    <p:sldId id="273" r:id="rId40"/>
    <p:sldId id="335" r:id="rId41"/>
    <p:sldId id="336" r:id="rId42"/>
    <p:sldId id="379" r:id="rId43"/>
    <p:sldId id="374" r:id="rId44"/>
    <p:sldId id="375" r:id="rId45"/>
    <p:sldId id="285" r:id="rId46"/>
    <p:sldId id="302" r:id="rId47"/>
    <p:sldId id="286" r:id="rId48"/>
    <p:sldId id="287" r:id="rId49"/>
    <p:sldId id="337" r:id="rId50"/>
    <p:sldId id="338" r:id="rId51"/>
    <p:sldId id="369" r:id="rId52"/>
    <p:sldId id="362" r:id="rId53"/>
    <p:sldId id="398" r:id="rId54"/>
    <p:sldId id="341" r:id="rId55"/>
    <p:sldId id="340" r:id="rId56"/>
    <p:sldId id="274" r:id="rId57"/>
    <p:sldId id="343" r:id="rId58"/>
    <p:sldId id="344" r:id="rId59"/>
    <p:sldId id="347" r:id="rId60"/>
    <p:sldId id="348" r:id="rId61"/>
    <p:sldId id="346" r:id="rId62"/>
    <p:sldId id="350" r:id="rId63"/>
    <p:sldId id="349" r:id="rId64"/>
    <p:sldId id="351" r:id="rId65"/>
    <p:sldId id="382" r:id="rId66"/>
    <p:sldId id="352" r:id="rId67"/>
    <p:sldId id="370" r:id="rId68"/>
    <p:sldId id="355" r:id="rId69"/>
    <p:sldId id="356" r:id="rId70"/>
    <p:sldId id="380" r:id="rId71"/>
    <p:sldId id="284" r:id="rId72"/>
    <p:sldId id="357" r:id="rId73"/>
    <p:sldId id="386" r:id="rId74"/>
    <p:sldId id="399" r:id="rId75"/>
    <p:sldId id="359" r:id="rId76"/>
    <p:sldId id="358" r:id="rId77"/>
    <p:sldId id="381" r:id="rId78"/>
    <p:sldId id="295" r:id="rId79"/>
    <p:sldId id="296" r:id="rId80"/>
    <p:sldId id="297" r:id="rId81"/>
    <p:sldId id="298" r:id="rId82"/>
    <p:sldId id="300" r:id="rId8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4" autoAdjust="0"/>
    <p:restoredTop sz="94660"/>
  </p:normalViewPr>
  <p:slideViewPr>
    <p:cSldViewPr snapToGrid="0">
      <p:cViewPr varScale="1">
        <p:scale>
          <a:sx n="70" d="100"/>
          <a:sy n="70" d="100"/>
        </p:scale>
        <p:origin x="48" y="230"/>
      </p:cViewPr>
      <p:guideLst/>
    </p:cSldViewPr>
  </p:slideViewPr>
  <p:notesTextViewPr>
    <p:cViewPr>
      <p:scale>
        <a:sx n="1" d="1"/>
        <a:sy n="1" d="1"/>
      </p:scale>
      <p:origin x="0" y="0"/>
    </p:cViewPr>
  </p:notesTextViewPr>
  <p:sorterViewPr>
    <p:cViewPr>
      <p:scale>
        <a:sx n="100" d="100"/>
        <a:sy n="100" d="100"/>
      </p:scale>
      <p:origin x="0" y="-105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ABA3C4A-5FE8-49D0-AFED-AD35932286A6}" type="datetimeFigureOut">
              <a:rPr lang="en-IE" smtClean="0"/>
              <a:t>04/07/2024</a:t>
            </a:fld>
            <a:endParaRPr lang="en-I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EC2ED18-F5B5-4A9C-AD6D-6A1B734A98C4}" type="slidenum">
              <a:rPr lang="en-IE" smtClean="0"/>
              <a:t>‹#›</a:t>
            </a:fld>
            <a:endParaRPr lang="en-IE"/>
          </a:p>
        </p:txBody>
      </p:sp>
    </p:spTree>
    <p:extLst>
      <p:ext uri="{BB962C8B-B14F-4D97-AF65-F5344CB8AC3E}">
        <p14:creationId xmlns:p14="http://schemas.microsoft.com/office/powerpoint/2010/main" val="126553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BCE1BD-AC9B-4C20-9E75-74709EC71D3F}" type="datetime1">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27DB7-8A8A-4767-9336-4741CDBA04F3}" type="slidenum">
              <a:rPr lang="en-US" smtClean="0"/>
              <a:t>‹#›</a:t>
            </a:fld>
            <a:endParaRPr lang="en-US"/>
          </a:p>
        </p:txBody>
      </p:sp>
    </p:spTree>
    <p:extLst>
      <p:ext uri="{BB962C8B-B14F-4D97-AF65-F5344CB8AC3E}">
        <p14:creationId xmlns:p14="http://schemas.microsoft.com/office/powerpoint/2010/main" val="128357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0A5C2C-D325-47BD-B3D5-98E3F574F05C}" type="datetime1">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27DB7-8A8A-4767-9336-4741CDBA04F3}" type="slidenum">
              <a:rPr lang="en-US" smtClean="0"/>
              <a:t>‹#›</a:t>
            </a:fld>
            <a:endParaRPr lang="en-US"/>
          </a:p>
        </p:txBody>
      </p:sp>
    </p:spTree>
    <p:extLst>
      <p:ext uri="{BB962C8B-B14F-4D97-AF65-F5344CB8AC3E}">
        <p14:creationId xmlns:p14="http://schemas.microsoft.com/office/powerpoint/2010/main" val="91816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548B3A-15E1-4B1D-8E4F-53001665CC33}" type="datetime1">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27DB7-8A8A-4767-9336-4741CDBA04F3}" type="slidenum">
              <a:rPr lang="en-US" smtClean="0"/>
              <a:t>‹#›</a:t>
            </a:fld>
            <a:endParaRPr lang="en-US"/>
          </a:p>
        </p:txBody>
      </p:sp>
    </p:spTree>
    <p:extLst>
      <p:ext uri="{BB962C8B-B14F-4D97-AF65-F5344CB8AC3E}">
        <p14:creationId xmlns:p14="http://schemas.microsoft.com/office/powerpoint/2010/main" val="216571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A3F48-5D9D-4636-973C-302EC3ACFD6B}" type="datetime1">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27DB7-8A8A-4767-9336-4741CDBA04F3}" type="slidenum">
              <a:rPr lang="en-US" smtClean="0"/>
              <a:t>‹#›</a:t>
            </a:fld>
            <a:endParaRPr lang="en-US"/>
          </a:p>
        </p:txBody>
      </p:sp>
    </p:spTree>
    <p:extLst>
      <p:ext uri="{BB962C8B-B14F-4D97-AF65-F5344CB8AC3E}">
        <p14:creationId xmlns:p14="http://schemas.microsoft.com/office/powerpoint/2010/main" val="27319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37C5DB-0A27-4F59-A492-BDBC6B0A3362}" type="datetime1">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27DB7-8A8A-4767-9336-4741CDBA04F3}" type="slidenum">
              <a:rPr lang="en-US" smtClean="0"/>
              <a:t>‹#›</a:t>
            </a:fld>
            <a:endParaRPr lang="en-US"/>
          </a:p>
        </p:txBody>
      </p:sp>
    </p:spTree>
    <p:extLst>
      <p:ext uri="{BB962C8B-B14F-4D97-AF65-F5344CB8AC3E}">
        <p14:creationId xmlns:p14="http://schemas.microsoft.com/office/powerpoint/2010/main" val="5501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9B516C-E242-413A-BB81-CA354E89B98C}" type="datetime1">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27DB7-8A8A-4767-9336-4741CDBA04F3}" type="slidenum">
              <a:rPr lang="en-US" smtClean="0"/>
              <a:t>‹#›</a:t>
            </a:fld>
            <a:endParaRPr lang="en-US"/>
          </a:p>
        </p:txBody>
      </p:sp>
    </p:spTree>
    <p:extLst>
      <p:ext uri="{BB962C8B-B14F-4D97-AF65-F5344CB8AC3E}">
        <p14:creationId xmlns:p14="http://schemas.microsoft.com/office/powerpoint/2010/main" val="287064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13FA3E-EC27-47C4-8FFC-6D1E59E6B8AF}" type="datetime1">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27DB7-8A8A-4767-9336-4741CDBA04F3}" type="slidenum">
              <a:rPr lang="en-US" smtClean="0"/>
              <a:t>‹#›</a:t>
            </a:fld>
            <a:endParaRPr lang="en-US"/>
          </a:p>
        </p:txBody>
      </p:sp>
    </p:spTree>
    <p:extLst>
      <p:ext uri="{BB962C8B-B14F-4D97-AF65-F5344CB8AC3E}">
        <p14:creationId xmlns:p14="http://schemas.microsoft.com/office/powerpoint/2010/main" val="114406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80E5D8-5D66-486F-AF5F-DCB360EB34AE}" type="datetime1">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27DB7-8A8A-4767-9336-4741CDBA04F3}" type="slidenum">
              <a:rPr lang="en-US" smtClean="0"/>
              <a:t>‹#›</a:t>
            </a:fld>
            <a:endParaRPr lang="en-US"/>
          </a:p>
        </p:txBody>
      </p:sp>
    </p:spTree>
    <p:extLst>
      <p:ext uri="{BB962C8B-B14F-4D97-AF65-F5344CB8AC3E}">
        <p14:creationId xmlns:p14="http://schemas.microsoft.com/office/powerpoint/2010/main" val="307510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59C00-C7A1-40AD-BA32-07E49AD59080}" type="datetime1">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27DB7-8A8A-4767-9336-4741CDBA04F3}" type="slidenum">
              <a:rPr lang="en-US" smtClean="0"/>
              <a:t>‹#›</a:t>
            </a:fld>
            <a:endParaRPr lang="en-US"/>
          </a:p>
        </p:txBody>
      </p:sp>
    </p:spTree>
    <p:extLst>
      <p:ext uri="{BB962C8B-B14F-4D97-AF65-F5344CB8AC3E}">
        <p14:creationId xmlns:p14="http://schemas.microsoft.com/office/powerpoint/2010/main" val="118329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295DBD-B6E1-45F9-AA0B-1DCC0B1D3C35}" type="datetime1">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27DB7-8A8A-4767-9336-4741CDBA04F3}" type="slidenum">
              <a:rPr lang="en-US" smtClean="0"/>
              <a:t>‹#›</a:t>
            </a:fld>
            <a:endParaRPr lang="en-US"/>
          </a:p>
        </p:txBody>
      </p:sp>
    </p:spTree>
    <p:extLst>
      <p:ext uri="{BB962C8B-B14F-4D97-AF65-F5344CB8AC3E}">
        <p14:creationId xmlns:p14="http://schemas.microsoft.com/office/powerpoint/2010/main" val="261846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55542C-4BD2-439E-84A3-C64265E54911}" type="datetime1">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27DB7-8A8A-4767-9336-4741CDBA04F3}" type="slidenum">
              <a:rPr lang="en-US" smtClean="0"/>
              <a:t>‹#›</a:t>
            </a:fld>
            <a:endParaRPr lang="en-US"/>
          </a:p>
        </p:txBody>
      </p:sp>
    </p:spTree>
    <p:extLst>
      <p:ext uri="{BB962C8B-B14F-4D97-AF65-F5344CB8AC3E}">
        <p14:creationId xmlns:p14="http://schemas.microsoft.com/office/powerpoint/2010/main" val="74630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A9655-E568-47C3-96CE-1544C0C1D9A9}" type="datetime1">
              <a:rPr lang="en-US" smtClean="0"/>
              <a:t>7/4/2024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27DB7-8A8A-4767-9336-4741CDBA04F3}" type="slidenum">
              <a:rPr lang="en-US" smtClean="0"/>
              <a:t>‹#›</a:t>
            </a:fld>
            <a:endParaRPr lang="en-US"/>
          </a:p>
        </p:txBody>
      </p:sp>
    </p:spTree>
    <p:extLst>
      <p:ext uri="{BB962C8B-B14F-4D97-AF65-F5344CB8AC3E}">
        <p14:creationId xmlns:p14="http://schemas.microsoft.com/office/powerpoint/2010/main" val="426480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obbi_john@jfcba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1944687"/>
          </a:xfrm>
        </p:spPr>
        <p:txBody>
          <a:bodyPr>
            <a:normAutofit/>
          </a:bodyPr>
          <a:lstStyle/>
          <a:p>
            <a:r>
              <a:rPr lang="en-US" sz="3200" dirty="0">
                <a:latin typeface="Arial" panose="020B0604020202020204" pitchFamily="34" charset="0"/>
                <a:cs typeface="Arial" panose="020B0604020202020204" pitchFamily="34" charset="0"/>
              </a:rPr>
              <a:t>II. A Cloud Thermostat Controls the Earth’s Climate, Not Greenhouse gasses!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and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I. Climate change is a myth!</a:t>
            </a:r>
          </a:p>
        </p:txBody>
      </p:sp>
      <p:sp>
        <p:nvSpPr>
          <p:cNvPr id="3" name="Subtitle 2"/>
          <p:cNvSpPr>
            <a:spLocks noGrp="1"/>
          </p:cNvSpPr>
          <p:nvPr>
            <p:ph type="subTitle" idx="1"/>
          </p:nvPr>
        </p:nvSpPr>
        <p:spPr>
          <a:xfrm>
            <a:off x="1524000" y="3602037"/>
            <a:ext cx="9144000" cy="2457119"/>
          </a:xfrm>
        </p:spPr>
        <p:txBody>
          <a:bodyPr>
            <a:normAutofit fontScale="92500" lnSpcReduction="20000"/>
          </a:bodyPr>
          <a:lstStyle/>
          <a:p>
            <a:r>
              <a:rPr lang="en-US" sz="2000" dirty="0">
                <a:latin typeface="Arial" panose="020B0604020202020204" pitchFamily="34" charset="0"/>
                <a:cs typeface="Arial" panose="020B0604020202020204" pitchFamily="34" charset="0"/>
              </a:rPr>
              <a:t>John F. </a:t>
            </a:r>
            <a:r>
              <a:rPr lang="en-US" sz="2000" dirty="0" err="1">
                <a:latin typeface="Arial" panose="020B0604020202020204" pitchFamily="34" charset="0"/>
                <a:cs typeface="Arial" panose="020B0604020202020204" pitchFamily="34" charset="0"/>
              </a:rPr>
              <a:t>Clauser</a:t>
            </a:r>
            <a:r>
              <a:rPr lang="en-US" sz="2000" dirty="0">
                <a:latin typeface="Arial" panose="020B0604020202020204" pitchFamily="34" charset="0"/>
                <a:cs typeface="Arial" panose="020B0604020202020204" pitchFamily="34" charset="0"/>
              </a:rPr>
              <a:t>, retired experimental and theoretical physicist,</a:t>
            </a:r>
          </a:p>
          <a:p>
            <a:r>
              <a:rPr lang="en-US" sz="2000" dirty="0">
                <a:latin typeface="Arial" panose="020B0604020202020204" pitchFamily="34" charset="0"/>
                <a:cs typeface="Arial" panose="020B0604020202020204" pitchFamily="34" charset="0"/>
              </a:rPr>
              <a:t>2022 Physics Nobel Laureate, Climate Change Denier </a:t>
            </a:r>
          </a:p>
          <a:p>
            <a:r>
              <a:rPr lang="en-US" sz="2000" dirty="0">
                <a:latin typeface="Arial" panose="020B0604020202020204" pitchFamily="34" charset="0"/>
                <a:cs typeface="Arial" panose="020B0604020202020204" pitchFamily="34" charset="0"/>
              </a:rPr>
              <a:t>817 Hawthorne Drive Walnut Creek, CA 94596,</a:t>
            </a:r>
          </a:p>
          <a:p>
            <a:r>
              <a:rPr lang="en-US" sz="2000" dirty="0">
                <a:latin typeface="Arial" panose="020B0604020202020204" pitchFamily="34" charset="0"/>
                <a:cs typeface="Arial" panose="020B0604020202020204" pitchFamily="34" charset="0"/>
              </a:rPr>
              <a:t>email: </a:t>
            </a:r>
            <a:r>
              <a:rPr lang="en-US" sz="2000" dirty="0">
                <a:latin typeface="Arial" panose="020B0604020202020204" pitchFamily="34" charset="0"/>
                <a:cs typeface="Arial" panose="020B0604020202020204" pitchFamily="34" charset="0"/>
                <a:hlinkClick r:id="rId2"/>
              </a:rPr>
              <a:t>bobbi_john@jfcbat.com</a:t>
            </a:r>
            <a:r>
              <a:rPr lang="en-US" sz="2000" dirty="0">
                <a:latin typeface="Arial" panose="020B0604020202020204" pitchFamily="34" charset="0"/>
                <a:cs typeface="Arial" panose="020B0604020202020204" pitchFamily="34" charset="0"/>
              </a:rPr>
              <a:t>, website: johnclauser.com</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Doctors for Disaster Preparedness</a:t>
            </a:r>
          </a:p>
          <a:p>
            <a:r>
              <a:rPr lang="en-US" sz="2000" smtClean="0">
                <a:latin typeface="Arial" panose="020B0604020202020204" pitchFamily="34" charset="0"/>
                <a:cs typeface="Arial" panose="020B0604020202020204" pitchFamily="34" charset="0"/>
              </a:rPr>
              <a:t>42</a:t>
            </a:r>
            <a:r>
              <a:rPr lang="en-US" sz="2000" baseline="30000" smtClean="0">
                <a:latin typeface="Arial" panose="020B0604020202020204" pitchFamily="34" charset="0"/>
                <a:cs typeface="Arial" panose="020B0604020202020204" pitchFamily="34" charset="0"/>
              </a:rPr>
              <a:t>nd</a:t>
            </a:r>
            <a:r>
              <a:rPr lang="en-US" sz="200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Annual Meeting, El Paso</a:t>
            </a:r>
            <a:r>
              <a:rPr lang="en-US" sz="2000" smtClean="0">
                <a:latin typeface="Arial" panose="020B0604020202020204" pitchFamily="34" charset="0"/>
                <a:cs typeface="Arial" panose="020B0604020202020204" pitchFamily="34" charset="0"/>
              </a:rPr>
              <a:t>, TX, </a:t>
            </a:r>
            <a:r>
              <a:rPr lang="en-US" sz="2000" dirty="0" smtClean="0">
                <a:latin typeface="Arial" panose="020B0604020202020204" pitchFamily="34" charset="0"/>
                <a:cs typeface="Arial" panose="020B0604020202020204" pitchFamily="34" charset="0"/>
              </a:rPr>
              <a:t>July 6-7, 2024 </a:t>
            </a: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420392F7-2F66-F4B3-8DC5-9F632480D24E}"/>
              </a:ext>
            </a:extLst>
          </p:cNvPr>
          <p:cNvSpPr>
            <a:spLocks noGrp="1"/>
          </p:cNvSpPr>
          <p:nvPr>
            <p:ph type="sldNum" sz="quarter" idx="12"/>
          </p:nvPr>
        </p:nvSpPr>
        <p:spPr/>
        <p:txBody>
          <a:bodyPr/>
          <a:lstStyle/>
          <a:p>
            <a:fld id="{9DA27DB7-8A8A-4767-9336-4741CDBA04F3}" type="slidenum">
              <a:rPr lang="en-US" smtClean="0"/>
              <a:t>1</a:t>
            </a:fld>
            <a:endParaRPr lang="en-US"/>
          </a:p>
        </p:txBody>
      </p:sp>
    </p:spTree>
    <p:extLst>
      <p:ext uri="{BB962C8B-B14F-4D97-AF65-F5344CB8AC3E}">
        <p14:creationId xmlns:p14="http://schemas.microsoft.com/office/powerpoint/2010/main" val="50775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64" y="147049"/>
            <a:ext cx="11002736" cy="1325563"/>
          </a:xfrm>
        </p:spPr>
        <p:txBody>
          <a:bodyPr>
            <a:normAutofit/>
          </a:bodyPr>
          <a:lstStyle/>
          <a:p>
            <a:pPr algn="ctr"/>
            <a:r>
              <a:rPr lang="en-US" sz="4000" dirty="0" smtClean="0">
                <a:latin typeface="Arial" panose="020B0604020202020204" pitchFamily="34" charset="0"/>
                <a:cs typeface="Arial" panose="020B0604020202020204" pitchFamily="34" charset="0"/>
              </a:rPr>
              <a:t>Computer modeling estimates of the  the Earth’s temperature “anomaly” history</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351064" y="4316635"/>
            <a:ext cx="11078936" cy="20928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that </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not one</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of 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 models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capable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simulating the Earth’s past temperature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anomaly history,</a:t>
            </a:r>
            <a:r>
              <a:rPr kumimoji="0" lang="en-US"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let alone predict its future.</a:t>
            </a: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indent="-342900">
              <a:spcAft>
                <a:spcPts val="1200"/>
              </a:spcAft>
              <a:buFont typeface="Arial" panose="020B0604020202020204" pitchFamily="34" charset="0"/>
              <a:buChar char="•"/>
              <a:defRPr/>
            </a:pPr>
            <a:r>
              <a:rPr lang="en-US" sz="2400" b="1" dirty="0" smtClean="0">
                <a:solidFill>
                  <a:prstClr val="black"/>
                </a:solidFill>
                <a:latin typeface="Arial" panose="020B0604020202020204" pitchFamily="34" charset="0"/>
                <a:cs typeface="Arial" panose="020B0604020202020204" pitchFamily="34" charset="0"/>
              </a:rPr>
              <a:t>The major disagreement between theory and observation indicates that something </a:t>
            </a:r>
            <a:r>
              <a:rPr lang="en-US" sz="2400" b="1" dirty="0">
                <a:solidFill>
                  <a:prstClr val="black"/>
                </a:solidFill>
                <a:latin typeface="Arial" panose="020B0604020202020204" pitchFamily="34" charset="0"/>
                <a:cs typeface="Arial" panose="020B0604020202020204" pitchFamily="34" charset="0"/>
              </a:rPr>
              <a:t>is </a:t>
            </a:r>
            <a:r>
              <a:rPr lang="en-US" sz="2400" b="1" dirty="0" smtClean="0">
                <a:solidFill>
                  <a:prstClr val="black"/>
                </a:solidFill>
                <a:latin typeface="Arial" panose="020B0604020202020204" pitchFamily="34" charset="0"/>
                <a:cs typeface="Arial" panose="020B0604020202020204" pitchFamily="34" charset="0"/>
              </a:rPr>
              <a:t>very </a:t>
            </a:r>
            <a:r>
              <a:rPr lang="en-US" sz="2400" b="1" dirty="0">
                <a:solidFill>
                  <a:prstClr val="black"/>
                </a:solidFill>
                <a:latin typeface="Arial" panose="020B0604020202020204" pitchFamily="34" charset="0"/>
                <a:cs typeface="Arial" panose="020B0604020202020204" pitchFamily="34" charset="0"/>
              </a:rPr>
              <a:t>wrong with the physics incorporated within the computer </a:t>
            </a:r>
            <a:r>
              <a:rPr lang="en-US" sz="2400" b="1" dirty="0" smtClean="0">
                <a:solidFill>
                  <a:prstClr val="black"/>
                </a:solidFill>
                <a:latin typeface="Arial" panose="020B0604020202020204" pitchFamily="34" charset="0"/>
                <a:cs typeface="Arial" panose="020B0604020202020204" pitchFamily="34" charset="0"/>
              </a:rPr>
              <a:t>models. Their </a:t>
            </a:r>
            <a:r>
              <a:rPr lang="en-US" sz="2400" b="1" dirty="0">
                <a:solidFill>
                  <a:prstClr val="black"/>
                </a:solidFill>
                <a:latin typeface="Arial" panose="020B0604020202020204" pitchFamily="34" charset="0"/>
                <a:cs typeface="Arial" panose="020B0604020202020204" pitchFamily="34" charset="0"/>
              </a:rPr>
              <a:t>predictions are totally unreliable. </a:t>
            </a:r>
          </a:p>
        </p:txBody>
      </p:sp>
      <p:pic>
        <p:nvPicPr>
          <p:cNvPr id="3" name="Picture 2">
            <a:extLst>
              <a:ext uri="{FF2B5EF4-FFF2-40B4-BE49-F238E27FC236}">
                <a16:creationId xmlns:a16="http://schemas.microsoft.com/office/drawing/2014/main" xmlns="" id="{8B903E7A-5428-A667-2D14-78961BE2A8DD}"/>
              </a:ext>
            </a:extLst>
          </p:cNvPr>
          <p:cNvPicPr>
            <a:picLocks noChangeAspect="1"/>
          </p:cNvPicPr>
          <p:nvPr/>
        </p:nvPicPr>
        <p:blipFill rotWithShape="1">
          <a:blip r:embed="rId2">
            <a:extLst>
              <a:ext uri="{28A0092B-C50C-407E-A947-70E740481C1C}">
                <a14:useLocalDpi xmlns:a14="http://schemas.microsoft.com/office/drawing/2010/main" val="0"/>
              </a:ext>
            </a:extLst>
          </a:blip>
          <a:srcRect t="4012" r="4085" b="25263"/>
          <a:stretch/>
        </p:blipFill>
        <p:spPr>
          <a:xfrm>
            <a:off x="669555" y="1619661"/>
            <a:ext cx="4911658" cy="2554545"/>
          </a:xfrm>
          <a:prstGeom prst="rect">
            <a:avLst/>
          </a:prstGeom>
        </p:spPr>
      </p:pic>
      <p:sp>
        <p:nvSpPr>
          <p:cNvPr id="4" name="Slide Number Placeholder 3">
            <a:extLst>
              <a:ext uri="{FF2B5EF4-FFF2-40B4-BE49-F238E27FC236}">
                <a16:creationId xmlns:a16="http://schemas.microsoft.com/office/drawing/2014/main" xmlns="" id="{AAF14663-1FB6-78D6-682E-7587081E42A8}"/>
              </a:ext>
            </a:extLst>
          </p:cNvPr>
          <p:cNvSpPr>
            <a:spLocks noGrp="1"/>
          </p:cNvSpPr>
          <p:nvPr>
            <p:ph type="sldNum" sz="quarter" idx="12"/>
          </p:nvPr>
        </p:nvSpPr>
        <p:spPr/>
        <p:txBody>
          <a:bodyPr/>
          <a:lstStyle/>
          <a:p>
            <a:fld id="{9DA27DB7-8A8A-4767-9336-4741CDBA04F3}" type="slidenum">
              <a:rPr lang="en-US" smtClean="0"/>
              <a:t>10</a:t>
            </a:fld>
            <a:endParaRPr lang="en-US"/>
          </a:p>
        </p:txBody>
      </p:sp>
      <p:sp>
        <p:nvSpPr>
          <p:cNvPr id="8" name="TextBox 7">
            <a:extLst>
              <a:ext uri="{FF2B5EF4-FFF2-40B4-BE49-F238E27FC236}">
                <a16:creationId xmlns:a16="http://schemas.microsoft.com/office/drawing/2014/main" xmlns="" id="{53D5C70C-A845-3C58-9970-1FE0B2AA52D0}"/>
              </a:ext>
            </a:extLst>
          </p:cNvPr>
          <p:cNvSpPr txBox="1"/>
          <p:nvPr/>
        </p:nvSpPr>
        <p:spPr>
          <a:xfrm>
            <a:off x="5852432" y="1617351"/>
            <a:ext cx="5210908" cy="2554545"/>
          </a:xfrm>
          <a:prstGeom prst="rect">
            <a:avLst/>
          </a:prstGeom>
          <a:noFill/>
        </p:spPr>
        <p:txBody>
          <a:bodyPr wrap="square" rtlCol="0">
            <a:spAutoFit/>
          </a:bodyPr>
          <a:lstStyle/>
          <a:p>
            <a:r>
              <a:rPr lang="en-IE" sz="2000" dirty="0" smtClean="0">
                <a:latin typeface="Arial" panose="020B0604020202020204" pitchFamily="34" charset="0"/>
                <a:cs typeface="Arial" panose="020B0604020202020204" pitchFamily="34" charset="0"/>
              </a:rPr>
              <a:t>IPCC reports, in general, hide errors in their actual values by instead showing only undefined “anomaly” values</a:t>
            </a:r>
            <a:r>
              <a:rPr lang="en-IE" sz="2000" dirty="0">
                <a:latin typeface="Arial" panose="020B0604020202020204" pitchFamily="34" charset="0"/>
                <a:cs typeface="Arial" panose="020B0604020202020204" pitchFamily="34" charset="0"/>
              </a:rPr>
              <a:t>. No reference value is given to allow the reader to determine the actual temperature history. </a:t>
            </a:r>
            <a:r>
              <a:rPr lang="en-IE" sz="2000" dirty="0" smtClean="0">
                <a:latin typeface="Arial" panose="020B0604020202020204" pitchFamily="34" charset="0"/>
                <a:cs typeface="Arial" panose="020B0604020202020204" pitchFamily="34" charset="0"/>
              </a:rPr>
              <a:t>The missing </a:t>
            </a:r>
            <a:r>
              <a:rPr lang="en-IE" sz="2000" dirty="0">
                <a:latin typeface="Arial" panose="020B0604020202020204" pitchFamily="34" charset="0"/>
                <a:cs typeface="Arial" panose="020B0604020202020204" pitchFamily="34" charset="0"/>
              </a:rPr>
              <a:t>reference value </a:t>
            </a:r>
            <a:r>
              <a:rPr lang="en-IE" sz="2000" dirty="0" smtClean="0">
                <a:latin typeface="Arial" panose="020B0604020202020204" pitchFamily="34" charset="0"/>
                <a:cs typeface="Arial" panose="020B0604020202020204" pitchFamily="34" charset="0"/>
              </a:rPr>
              <a:t>also prevents the </a:t>
            </a:r>
            <a:r>
              <a:rPr lang="en-IE" sz="2000" dirty="0">
                <a:latin typeface="Arial" panose="020B0604020202020204" pitchFamily="34" charset="0"/>
                <a:cs typeface="Arial" panose="020B0604020202020204" pitchFamily="34" charset="0"/>
              </a:rPr>
              <a:t>reader </a:t>
            </a:r>
            <a:r>
              <a:rPr lang="en-IE" sz="2000" dirty="0" smtClean="0">
                <a:latin typeface="Arial" panose="020B0604020202020204" pitchFamily="34" charset="0"/>
                <a:cs typeface="Arial" panose="020B0604020202020204" pitchFamily="34" charset="0"/>
              </a:rPr>
              <a:t>from applying the Stephen-Boltzmann law to the results. </a:t>
            </a:r>
            <a:endParaRPr lang="en-I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05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5929"/>
            <a:ext cx="10515600" cy="1664642"/>
          </a:xfrm>
        </p:spPr>
        <p:txBody>
          <a:bodyPr>
            <a:normAutofit fontScale="90000"/>
          </a:bodyPr>
          <a:lstStyle/>
          <a:p>
            <a:pPr algn="ctr"/>
            <a:r>
              <a:rPr lang="en-US" dirty="0" smtClean="0">
                <a:latin typeface="Arial" panose="020B0604020202020204" pitchFamily="34" charset="0"/>
                <a:cs typeface="Arial" panose="020B0604020202020204" pitchFamily="34" charset="0"/>
              </a:rPr>
              <a:t>“Temperature anomaly” measurements are a very poor indicator of global warming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sym typeface="Wingdings" panose="05000000000000000000" pitchFamily="2" charset="2"/>
              </a:rPr>
              <a:t></a:t>
            </a:r>
            <a:r>
              <a:rPr lang="en-US" dirty="0" smtClean="0">
                <a:latin typeface="Arial" panose="020B0604020202020204" pitchFamily="34" charset="0"/>
                <a:cs typeface="Arial" panose="020B0604020202020204" pitchFamily="34" charset="0"/>
              </a:rPr>
              <a:t> power imbalance is a better choice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476081"/>
            <a:ext cx="10515600" cy="3504759"/>
          </a:xfrm>
        </p:spPr>
        <p:txBody>
          <a:bodyPr>
            <a:normAutofit lnSpcReduction="10000"/>
          </a:bodyPr>
          <a:lstStyle/>
          <a:p>
            <a:r>
              <a:rPr lang="en-US" sz="2400" dirty="0">
                <a:latin typeface="Arial" panose="020B0604020202020204" pitchFamily="34" charset="0"/>
                <a:cs typeface="Arial" panose="020B0604020202020204" pitchFamily="34" charset="0"/>
              </a:rPr>
              <a:t>Temperature </a:t>
            </a:r>
            <a:r>
              <a:rPr lang="en-US" sz="2400" dirty="0" smtClean="0">
                <a:latin typeface="Arial" panose="020B0604020202020204" pitchFamily="34" charset="0"/>
                <a:cs typeface="Arial" panose="020B0604020202020204" pitchFamily="34" charset="0"/>
              </a:rPr>
              <a:t>measurements are mostly made over land. But land occupies only 30% of the Earth’s surface.</a:t>
            </a:r>
          </a:p>
          <a:p>
            <a:r>
              <a:rPr lang="en-US" sz="2400" dirty="0" smtClean="0">
                <a:latin typeface="Arial" panose="020B0604020202020204" pitchFamily="34" charset="0"/>
                <a:cs typeface="Arial" panose="020B0604020202020204" pitchFamily="34" charset="0"/>
              </a:rPr>
              <a:t>Temperature varies strongly from one spot to another (especially over land), and measurements are grossly under-sampled. </a:t>
            </a:r>
          </a:p>
          <a:p>
            <a:r>
              <a:rPr lang="en-US" sz="2400" dirty="0" smtClean="0">
                <a:latin typeface="Arial" panose="020B0604020202020204" pitchFamily="34" charset="0"/>
                <a:cs typeface="Arial" panose="020B0604020202020204" pitchFamily="34" charset="0"/>
              </a:rPr>
              <a:t>Land measurements are also subject to “urban heat island” effects.</a:t>
            </a:r>
          </a:p>
          <a:p>
            <a:r>
              <a:rPr lang="en-US" sz="2400" dirty="0" smtClean="0">
                <a:latin typeface="Arial" panose="020B0604020202020204" pitchFamily="34" charset="0"/>
                <a:cs typeface="Arial" panose="020B0604020202020204" pitchFamily="34" charset="0"/>
              </a:rPr>
              <a:t>A far better indicator of global warming is the Earth’s power imbalance. </a:t>
            </a:r>
          </a:p>
          <a:p>
            <a:r>
              <a:rPr lang="en-US" sz="2400" u="sng" dirty="0" smtClean="0">
                <a:latin typeface="Arial" panose="020B0604020202020204" pitchFamily="34" charset="0"/>
                <a:cs typeface="Arial" panose="020B0604020202020204" pitchFamily="34" charset="0"/>
              </a:rPr>
              <a:t>The IPCC agrees!</a:t>
            </a:r>
            <a:r>
              <a:rPr lang="en-US" sz="2400" dirty="0" smtClean="0">
                <a:latin typeface="Arial" panose="020B0604020202020204" pitchFamily="34" charset="0"/>
                <a:cs typeface="Arial" panose="020B0604020202020204" pitchFamily="34" charset="0"/>
              </a:rPr>
              <a:t> Instead, it </a:t>
            </a:r>
            <a:r>
              <a:rPr lang="en-US" sz="2400" u="sng" dirty="0" smtClean="0">
                <a:latin typeface="Arial" panose="020B0604020202020204" pitchFamily="34" charset="0"/>
                <a:cs typeface="Arial" panose="020B0604020202020204" pitchFamily="34" charset="0"/>
              </a:rPr>
              <a:t>defines</a:t>
            </a:r>
            <a:r>
              <a:rPr lang="en-US" sz="2400" dirty="0" smtClean="0">
                <a:latin typeface="Arial" panose="020B0604020202020204" pitchFamily="34" charset="0"/>
                <a:cs typeface="Arial" panose="020B0604020202020204" pitchFamily="34" charset="0"/>
              </a:rPr>
              <a:t> global warming as a net power </a:t>
            </a:r>
            <a:r>
              <a:rPr lang="en-US" sz="2400" u="sng" dirty="0" smtClean="0">
                <a:latin typeface="Arial" panose="020B0604020202020204" pitchFamily="34" charset="0"/>
                <a:cs typeface="Arial" panose="020B0604020202020204" pitchFamily="34" charset="0"/>
              </a:rPr>
              <a:t>im</a:t>
            </a:r>
            <a:r>
              <a:rPr lang="en-US" sz="2400" dirty="0" smtClean="0">
                <a:latin typeface="Arial" panose="020B0604020202020204" pitchFamily="34" charset="0"/>
                <a:cs typeface="Arial" panose="020B0604020202020204" pitchFamily="34" charset="0"/>
              </a:rPr>
              <a:t>balance.</a:t>
            </a:r>
          </a:p>
          <a:p>
            <a:r>
              <a:rPr lang="en-US" sz="2400" dirty="0" smtClean="0">
                <a:latin typeface="Arial" panose="020B0604020202020204" pitchFamily="34" charset="0"/>
                <a:cs typeface="Arial" panose="020B0604020202020204" pitchFamily="34" charset="0"/>
              </a:rPr>
              <a:t>An important component of the power imbalance is the Earth’s albedo.</a:t>
            </a:r>
          </a:p>
        </p:txBody>
      </p:sp>
      <p:sp>
        <p:nvSpPr>
          <p:cNvPr id="4" name="Slide Number Placeholder 3"/>
          <p:cNvSpPr>
            <a:spLocks noGrp="1"/>
          </p:cNvSpPr>
          <p:nvPr>
            <p:ph type="sldNum" sz="quarter" idx="12"/>
          </p:nvPr>
        </p:nvSpPr>
        <p:spPr/>
        <p:txBody>
          <a:bodyPr/>
          <a:lstStyle/>
          <a:p>
            <a:fld id="{9DA27DB7-8A8A-4767-9336-4741CDBA04F3}" type="slidenum">
              <a:rPr lang="en-US" smtClean="0"/>
              <a:t>11</a:t>
            </a:fld>
            <a:endParaRPr lang="en-US"/>
          </a:p>
        </p:txBody>
      </p:sp>
    </p:spTree>
    <p:extLst>
      <p:ext uri="{BB962C8B-B14F-4D97-AF65-F5344CB8AC3E}">
        <p14:creationId xmlns:p14="http://schemas.microsoft.com/office/powerpoint/2010/main" val="10594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Arial" panose="020B0604020202020204" pitchFamily="34" charset="0"/>
                <a:cs typeface="Arial" panose="020B0604020202020204" pitchFamily="34" charset="0"/>
              </a:rPr>
              <a:t>What is albedo?</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203154"/>
            <a:ext cx="10515600" cy="3969046"/>
          </a:xfrm>
        </p:spPr>
        <p:txBody>
          <a:bodyPr>
            <a:normAutofit fontScale="92500" lnSpcReduction="10000"/>
          </a:bodyPr>
          <a:lstStyle/>
          <a:p>
            <a:r>
              <a:rPr lang="en-US" sz="2600" dirty="0" smtClean="0">
                <a:solidFill>
                  <a:prstClr val="black"/>
                </a:solidFill>
                <a:latin typeface="Arial" panose="020B0604020202020204" pitchFamily="34" charset="0"/>
                <a:cs typeface="Arial" panose="020B0604020202020204" pitchFamily="34" charset="0"/>
              </a:rPr>
              <a:t>Albedo is a fancy word </a:t>
            </a:r>
            <a:r>
              <a:rPr lang="en-US" sz="2600" smtClean="0">
                <a:solidFill>
                  <a:prstClr val="black"/>
                </a:solidFill>
                <a:latin typeface="Arial" panose="020B0604020202020204" pitchFamily="34" charset="0"/>
                <a:cs typeface="Arial" panose="020B0604020202020204" pitchFamily="34" charset="0"/>
              </a:rPr>
              <a:t>for </a:t>
            </a:r>
            <a:r>
              <a:rPr lang="en-US" sz="2600" smtClean="0">
                <a:solidFill>
                  <a:prstClr val="black"/>
                </a:solidFill>
                <a:latin typeface="Arial" panose="020B0604020202020204" pitchFamily="34" charset="0"/>
                <a:cs typeface="Arial" panose="020B0604020202020204" pitchFamily="34" charset="0"/>
              </a:rPr>
              <a:t>sunlight reflectivity </a:t>
            </a:r>
            <a:r>
              <a:rPr lang="en-US" sz="2600" dirty="0" smtClean="0">
                <a:solidFill>
                  <a:prstClr val="black"/>
                </a:solidFill>
                <a:latin typeface="Arial" panose="020B0604020202020204" pitchFamily="34" charset="0"/>
                <a:cs typeface="Arial" panose="020B0604020202020204" pitchFamily="34" charset="0"/>
              </a:rPr>
              <a:t>fraction.</a:t>
            </a:r>
          </a:p>
          <a:p>
            <a:r>
              <a:rPr lang="en-US" sz="2600" dirty="0" smtClean="0">
                <a:solidFill>
                  <a:prstClr val="black"/>
                </a:solidFill>
                <a:latin typeface="Arial" panose="020B0604020202020204" pitchFamily="34" charset="0"/>
                <a:cs typeface="Arial" panose="020B0604020202020204" pitchFamily="34" charset="0"/>
              </a:rPr>
              <a:t>The Earth’s albedo is simply the fraction or </a:t>
            </a:r>
            <a:r>
              <a:rPr lang="en-US" sz="2600" dirty="0">
                <a:solidFill>
                  <a:prstClr val="black"/>
                </a:solidFill>
                <a:latin typeface="Arial" panose="020B0604020202020204" pitchFamily="34" charset="0"/>
                <a:cs typeface="Arial" panose="020B0604020202020204" pitchFamily="34" charset="0"/>
              </a:rPr>
              <a:t>ratio of </a:t>
            </a:r>
            <a:r>
              <a:rPr lang="en-US" sz="2600" u="sng" dirty="0" smtClean="0">
                <a:solidFill>
                  <a:prstClr val="black"/>
                </a:solidFill>
                <a:latin typeface="Arial" panose="020B0604020202020204" pitchFamily="34" charset="0"/>
                <a:cs typeface="Arial" panose="020B0604020202020204" pitchFamily="34" charset="0"/>
              </a:rPr>
              <a:t>reflected</a:t>
            </a:r>
            <a:r>
              <a:rPr lang="en-US" sz="2600" dirty="0" smtClean="0">
                <a:solidFill>
                  <a:prstClr val="black"/>
                </a:solidFill>
                <a:latin typeface="Arial" panose="020B0604020202020204" pitchFamily="34" charset="0"/>
                <a:cs typeface="Arial" panose="020B0604020202020204" pitchFamily="34" charset="0"/>
              </a:rPr>
              <a:t> sunlight power (Shortwave Power-OUT) to </a:t>
            </a:r>
            <a:r>
              <a:rPr lang="en-US" sz="2600" u="sng" dirty="0" smtClean="0">
                <a:solidFill>
                  <a:prstClr val="black"/>
                </a:solidFill>
                <a:latin typeface="Arial" panose="020B0604020202020204" pitchFamily="34" charset="0"/>
                <a:cs typeface="Arial" panose="020B0604020202020204" pitchFamily="34" charset="0"/>
              </a:rPr>
              <a:t>incident</a:t>
            </a:r>
            <a:r>
              <a:rPr lang="en-US" sz="2600" dirty="0" smtClean="0">
                <a:solidFill>
                  <a:prstClr val="black"/>
                </a:solidFill>
                <a:latin typeface="Arial" panose="020B0604020202020204" pitchFamily="34" charset="0"/>
                <a:cs typeface="Arial" panose="020B0604020202020204" pitchFamily="34" charset="0"/>
              </a:rPr>
              <a:t> sunlight power </a:t>
            </a:r>
            <a:r>
              <a:rPr lang="en-US" sz="2600" dirty="0">
                <a:solidFill>
                  <a:prstClr val="black"/>
                </a:solidFill>
                <a:latin typeface="Arial" panose="020B0604020202020204" pitchFamily="34" charset="0"/>
                <a:cs typeface="Arial" panose="020B0604020202020204" pitchFamily="34" charset="0"/>
              </a:rPr>
              <a:t>(Shortwave Power-IN</a:t>
            </a:r>
            <a:r>
              <a:rPr lang="en-US" sz="2600" dirty="0" smtClean="0">
                <a:solidFill>
                  <a:prstClr val="black"/>
                </a:solidFill>
                <a:latin typeface="Arial" panose="020B0604020202020204" pitchFamily="34" charset="0"/>
                <a:cs typeface="Arial" panose="020B0604020202020204" pitchFamily="34" charset="0"/>
              </a:rPr>
              <a:t>).</a:t>
            </a:r>
          </a:p>
          <a:p>
            <a:r>
              <a:rPr lang="en-US" sz="2600" dirty="0" smtClean="0">
                <a:solidFill>
                  <a:prstClr val="black"/>
                </a:solidFill>
                <a:latin typeface="Arial" panose="020B0604020202020204" pitchFamily="34" charset="0"/>
                <a:cs typeface="Arial" panose="020B0604020202020204" pitchFamily="34" charset="0"/>
              </a:rPr>
              <a:t>The Earth’s </a:t>
            </a:r>
            <a:r>
              <a:rPr lang="en-US" sz="2600" dirty="0">
                <a:solidFill>
                  <a:prstClr val="black"/>
                </a:solidFill>
                <a:latin typeface="Arial" panose="020B0604020202020204" pitchFamily="34" charset="0"/>
                <a:cs typeface="Arial" panose="020B0604020202020204" pitchFamily="34" charset="0"/>
              </a:rPr>
              <a:t>Outgoing </a:t>
            </a:r>
            <a:r>
              <a:rPr lang="en-US" sz="2600" dirty="0" smtClean="0">
                <a:solidFill>
                  <a:prstClr val="black"/>
                </a:solidFill>
                <a:latin typeface="Arial" panose="020B0604020202020204" pitchFamily="34" charset="0"/>
                <a:cs typeface="Arial" panose="020B0604020202020204" pitchFamily="34" charset="0"/>
              </a:rPr>
              <a:t>reflected power flows back </a:t>
            </a:r>
            <a:r>
              <a:rPr lang="en-US" sz="2600" dirty="0">
                <a:solidFill>
                  <a:prstClr val="black"/>
                </a:solidFill>
                <a:latin typeface="Arial" panose="020B0604020202020204" pitchFamily="34" charset="0"/>
                <a:cs typeface="Arial" panose="020B0604020202020204" pitchFamily="34" charset="0"/>
              </a:rPr>
              <a:t>out into </a:t>
            </a:r>
            <a:r>
              <a:rPr lang="en-US" sz="2600" dirty="0" smtClean="0">
                <a:solidFill>
                  <a:prstClr val="black"/>
                </a:solidFill>
                <a:latin typeface="Arial" panose="020B0604020202020204" pitchFamily="34" charset="0"/>
                <a:cs typeface="Arial" panose="020B0604020202020204" pitchFamily="34" charset="0"/>
              </a:rPr>
              <a:t>space and does not heat the Earth. Increased albedo correspondingly equals increased cooling.</a:t>
            </a:r>
            <a:endParaRPr lang="en-US" sz="2600"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Measuring and/or calculating the </a:t>
            </a:r>
            <a:r>
              <a:rPr lang="en-US" sz="2600" dirty="0">
                <a:latin typeface="Arial" panose="020B0604020202020204" pitchFamily="34" charset="0"/>
                <a:cs typeface="Arial" panose="020B0604020202020204" pitchFamily="34" charset="0"/>
              </a:rPr>
              <a:t>Earth’s power </a:t>
            </a:r>
            <a:r>
              <a:rPr lang="en-US" sz="2600" dirty="0" smtClean="0">
                <a:latin typeface="Arial" panose="020B0604020202020204" pitchFamily="34" charset="0"/>
                <a:cs typeface="Arial" panose="020B0604020202020204" pitchFamily="34" charset="0"/>
              </a:rPr>
              <a:t>imbalance, </a:t>
            </a:r>
            <a:r>
              <a:rPr lang="en-US" sz="2600" u="sng" dirty="0" smtClean="0">
                <a:latin typeface="Arial" panose="020B0604020202020204" pitchFamily="34" charset="0"/>
                <a:cs typeface="Arial" panose="020B0604020202020204" pitchFamily="34" charset="0"/>
              </a:rPr>
              <a:t>equivalently</a:t>
            </a:r>
            <a:r>
              <a:rPr lang="en-US" sz="2600" dirty="0" smtClean="0">
                <a:latin typeface="Arial" panose="020B0604020202020204" pitchFamily="34" charset="0"/>
                <a:cs typeface="Arial" panose="020B0604020202020204" pitchFamily="34" charset="0"/>
              </a:rPr>
              <a:t>  requires measuring </a:t>
            </a:r>
            <a:r>
              <a:rPr lang="en-US" sz="2600" dirty="0">
                <a:latin typeface="Arial" panose="020B0604020202020204" pitchFamily="34" charset="0"/>
                <a:cs typeface="Arial" panose="020B0604020202020204" pitchFamily="34" charset="0"/>
              </a:rPr>
              <a:t>and/or calculating </a:t>
            </a:r>
            <a:r>
              <a:rPr lang="en-US" sz="2600" dirty="0" smtClean="0">
                <a:latin typeface="Arial" panose="020B0604020202020204" pitchFamily="34" charset="0"/>
                <a:cs typeface="Arial" panose="020B0604020202020204" pitchFamily="34" charset="0"/>
              </a:rPr>
              <a:t>the Earth’s albedo.</a:t>
            </a:r>
          </a:p>
          <a:p>
            <a:r>
              <a:rPr lang="en-US" sz="2600" dirty="0" smtClean="0">
                <a:latin typeface="Arial" panose="020B0604020202020204" pitchFamily="34" charset="0"/>
                <a:cs typeface="Arial" panose="020B0604020202020204" pitchFamily="34" charset="0"/>
              </a:rPr>
              <a:t>Correspondingly, any error made in calculating or measuring the albedo provides an associated error in </a:t>
            </a:r>
            <a:r>
              <a:rPr lang="en-US" sz="2600" dirty="0">
                <a:latin typeface="Arial" panose="020B0604020202020204" pitchFamily="34" charset="0"/>
                <a:cs typeface="Arial" panose="020B0604020202020204" pitchFamily="34" charset="0"/>
              </a:rPr>
              <a:t>in calculating or measuring the Earth’s power </a:t>
            </a:r>
            <a:r>
              <a:rPr lang="en-US" sz="2600" dirty="0" smtClean="0">
                <a:latin typeface="Arial" panose="020B0604020202020204" pitchFamily="34" charset="0"/>
                <a:cs typeface="Arial" panose="020B0604020202020204" pitchFamily="34" charset="0"/>
              </a:rPr>
              <a:t>imbalance.</a:t>
            </a: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A27DB7-8A8A-4767-9336-4741CDBA04F3}" type="slidenum">
              <a:rPr lang="en-US" smtClean="0"/>
              <a:t>12</a:t>
            </a:fld>
            <a:endParaRPr lang="en-US"/>
          </a:p>
        </p:txBody>
      </p:sp>
    </p:spTree>
    <p:extLst>
      <p:ext uri="{BB962C8B-B14F-4D97-AF65-F5344CB8AC3E}">
        <p14:creationId xmlns:p14="http://schemas.microsoft.com/office/powerpoint/2010/main" val="111623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142"/>
            <a:ext cx="10515600" cy="1640595"/>
          </a:xfrm>
        </p:spPr>
        <p:txBody>
          <a:bodyPr>
            <a:normAutofit/>
          </a:bodyPr>
          <a:lstStyle/>
          <a:p>
            <a:pPr algn="ctr">
              <a:spcAft>
                <a:spcPts val="1200"/>
              </a:spcAft>
            </a:pPr>
            <a:r>
              <a:rPr lang="en-US" sz="3200" dirty="0" smtClean="0">
                <a:latin typeface="Arial" panose="020B0604020202020204" pitchFamily="34" charset="0"/>
                <a:cs typeface="Arial" panose="020B0604020202020204" pitchFamily="34" charset="0"/>
              </a:rPr>
              <a:t>The CMIP5 computer </a:t>
            </a:r>
            <a:r>
              <a:rPr lang="en-US" sz="3200" dirty="0">
                <a:latin typeface="Arial" panose="020B0604020202020204" pitchFamily="34" charset="0"/>
                <a:cs typeface="Arial" panose="020B0604020202020204" pitchFamily="34" charset="0"/>
              </a:rPr>
              <a:t>modeling </a:t>
            </a:r>
            <a:r>
              <a:rPr lang="en-US" sz="3200" dirty="0" smtClean="0">
                <a:latin typeface="Arial" panose="020B0604020202020204" pitchFamily="34" charset="0"/>
                <a:cs typeface="Arial" panose="020B0604020202020204" pitchFamily="34" charset="0"/>
              </a:rPr>
              <a:t>is pathetically incapable of simulating the </a:t>
            </a:r>
            <a:r>
              <a:rPr lang="en-US" sz="3200" dirty="0">
                <a:latin typeface="Arial" panose="020B0604020202020204" pitchFamily="34" charset="0"/>
                <a:cs typeface="Arial" panose="020B0604020202020204" pitchFamily="34" charset="0"/>
              </a:rPr>
              <a:t>Earth’s </a:t>
            </a:r>
            <a:r>
              <a:rPr lang="en-US" sz="3200" dirty="0" smtClean="0">
                <a:latin typeface="Arial" panose="020B0604020202020204" pitchFamily="34" charset="0"/>
                <a:cs typeface="Arial" panose="020B0604020202020204" pitchFamily="34" charset="0"/>
              </a:rPr>
              <a:t>annually varying albedo </a:t>
            </a:r>
            <a:endParaRPr lang="en-US"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838200" y="1987141"/>
            <a:ext cx="10681607" cy="372409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CMIP5 </a:t>
            </a:r>
            <a:r>
              <a:rPr lang="en-US" sz="2400" dirty="0">
                <a:latin typeface="Arial" panose="020B0604020202020204" pitchFamily="34" charset="0"/>
                <a:cs typeface="Arial" panose="020B0604020202020204" pitchFamily="34" charset="0"/>
              </a:rPr>
              <a:t>computer modeling </a:t>
            </a:r>
            <a:r>
              <a:rPr lang="en-US" sz="2400" dirty="0" smtClean="0">
                <a:latin typeface="Arial" panose="020B0604020202020204" pitchFamily="34" charset="0"/>
                <a:cs typeface="Arial" panose="020B0604020202020204" pitchFamily="34" charset="0"/>
              </a:rPr>
              <a:t>is also unable </a:t>
            </a:r>
            <a:r>
              <a:rPr lang="en-US" sz="2400" dirty="0">
                <a:latin typeface="Arial" panose="020B0604020202020204" pitchFamily="34" charset="0"/>
                <a:cs typeface="Arial" panose="020B0604020202020204" pitchFamily="34" charset="0"/>
              </a:rPr>
              <a:t>to simulate anywhere </a:t>
            </a:r>
            <a:r>
              <a:rPr lang="en-US" sz="2400" dirty="0" smtClean="0">
                <a:latin typeface="Arial" panose="020B0604020202020204" pitchFamily="34" charset="0"/>
                <a:cs typeface="Arial" panose="020B0604020202020204" pitchFamily="34" charset="0"/>
              </a:rPr>
              <a:t>nearly correctly </a:t>
            </a:r>
            <a:r>
              <a:rPr lang="en-US" sz="2400" dirty="0">
                <a:latin typeface="Arial" panose="020B0604020202020204" pitchFamily="34" charset="0"/>
                <a:cs typeface="Arial" panose="020B0604020202020204" pitchFamily="34" charset="0"/>
              </a:rPr>
              <a:t>the Earth’s albedo </a:t>
            </a:r>
            <a:r>
              <a:rPr lang="en-US" sz="2400" dirty="0" smtClean="0">
                <a:latin typeface="Arial" panose="020B0604020202020204" pitchFamily="34" charset="0"/>
                <a:cs typeface="Arial" panose="020B0604020202020204" pitchFamily="34" charset="0"/>
              </a:rPr>
              <a:t>(its sunlight reflectivity fraction). </a:t>
            </a:r>
          </a:p>
          <a:p>
            <a:pPr marL="342900" indent="-3429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computer simulated sunlight reflected power and associated power imbalance error, are typically about fourteen times bigger than the claimed measured power imbalance, and about twenty five times bigger than the claimed measured </a:t>
            </a:r>
            <a:r>
              <a:rPr lang="en-US" sz="2400" dirty="0" smtClean="0">
                <a:latin typeface="Arial" panose="020B0604020202020204" pitchFamily="34" charset="0"/>
                <a:cs typeface="Arial" panose="020B0604020202020204" pitchFamily="34" charset="0"/>
              </a:rPr>
              <a:t>power- imbalance </a:t>
            </a:r>
            <a:r>
              <a:rPr lang="en-US" sz="2400" dirty="0">
                <a:latin typeface="Arial" panose="020B0604020202020204" pitchFamily="34" charset="0"/>
                <a:cs typeface="Arial" panose="020B0604020202020204" pitchFamily="34" charset="0"/>
              </a:rPr>
              <a:t>error range</a:t>
            </a:r>
            <a:r>
              <a:rPr lang="en-US" sz="2400" dirty="0" smtClean="0">
                <a:latin typeface="Arial" panose="020B0604020202020204" pitchFamily="34" charset="0"/>
                <a:cs typeface="Arial" panose="020B0604020202020204" pitchFamily="34" charset="0"/>
              </a:rPr>
              <a:t>.</a:t>
            </a:r>
          </a:p>
          <a:p>
            <a:pPr marL="342900" indent="-3429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Again, serious</a:t>
            </a:r>
            <a:r>
              <a:rPr lang="en-US" sz="2400" dirty="0" smtClean="0">
                <a:solidFill>
                  <a:prstClr val="black"/>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disagreement between theory and observation indicates that something is very wrong with the physics incorporated within the computer models</a:t>
            </a:r>
            <a:r>
              <a:rPr lang="en-US" sz="2400" dirty="0" smtClean="0">
                <a:solidFill>
                  <a:prstClr val="black"/>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8DC309F3-467E-9160-131A-C4424D7F4A2F}"/>
              </a:ext>
            </a:extLst>
          </p:cNvPr>
          <p:cNvSpPr>
            <a:spLocks noGrp="1"/>
          </p:cNvSpPr>
          <p:nvPr>
            <p:ph type="sldNum" sz="quarter" idx="12"/>
          </p:nvPr>
        </p:nvSpPr>
        <p:spPr/>
        <p:txBody>
          <a:bodyPr/>
          <a:lstStyle/>
          <a:p>
            <a:fld id="{9DA27DB7-8A8A-4767-9336-4741CDBA04F3}" type="slidenum">
              <a:rPr lang="en-US" smtClean="0"/>
              <a:t>13</a:t>
            </a:fld>
            <a:endParaRPr lang="en-US"/>
          </a:p>
        </p:txBody>
      </p:sp>
    </p:spTree>
    <p:extLst>
      <p:ext uri="{BB962C8B-B14F-4D97-AF65-F5344CB8AC3E}">
        <p14:creationId xmlns:p14="http://schemas.microsoft.com/office/powerpoint/2010/main" val="2465027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832"/>
            <a:ext cx="10515600" cy="1078523"/>
          </a:xfrm>
        </p:spPr>
        <p:txBody>
          <a:bodyPr>
            <a:noAutofit/>
          </a:bodyPr>
          <a:lstStyle/>
          <a:p>
            <a:pPr algn="ctr"/>
            <a:r>
              <a:rPr lang="en-US" sz="4000" dirty="0" smtClean="0">
                <a:latin typeface="Arial" panose="020B0604020202020204" pitchFamily="34" charset="0"/>
                <a:cs typeface="Arial" panose="020B0604020202020204" pitchFamily="34" charset="0"/>
              </a:rPr>
              <a:t>The IPCC’s flawed </a:t>
            </a:r>
            <a:r>
              <a:rPr lang="en-US" sz="4000" dirty="0">
                <a:latin typeface="Arial" panose="020B0604020202020204" pitchFamily="34" charset="0"/>
                <a:cs typeface="Arial" panose="020B0604020202020204" pitchFamily="34" charset="0"/>
              </a:rPr>
              <a:t>computer modeling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estimates of the Earth’s albedo </a:t>
            </a:r>
            <a:r>
              <a:rPr lang="en-US" sz="4000" dirty="0" smtClean="0">
                <a:latin typeface="Arial" panose="020B0604020202020204" pitchFamily="34" charset="0"/>
                <a:cs typeface="Arial" panose="020B0604020202020204" pitchFamily="34" charset="0"/>
              </a:rPr>
              <a:t>– p.1</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838200" y="4217551"/>
            <a:ext cx="11399701" cy="20928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above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Figure is reproduced from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Stephens </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(2015</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shows the IPCC’s CMIP5 computer modeling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colored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curves) of the Earth’s mean annual albedo temporal variation. The solid black curve is the Earth’s albedo measured by satellite radiometry. </a:t>
            </a: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2400" b="0" i="0"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that the annual variation </a:t>
            </a:r>
            <a:r>
              <a:rPr kumimoji="0" lang="en-US" sz="24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not sinusoidal</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 name="Slide Number Placeholder 2">
            <a:extLst>
              <a:ext uri="{FF2B5EF4-FFF2-40B4-BE49-F238E27FC236}">
                <a16:creationId xmlns:a16="http://schemas.microsoft.com/office/drawing/2014/main" xmlns="" id="{4AADAA47-3FEF-5E74-BA26-F58EB87084D9}"/>
              </a:ext>
            </a:extLst>
          </p:cNvPr>
          <p:cNvSpPr>
            <a:spLocks noGrp="1"/>
          </p:cNvSpPr>
          <p:nvPr>
            <p:ph type="sldNum" sz="quarter" idx="12"/>
          </p:nvPr>
        </p:nvSpPr>
        <p:spPr/>
        <p:txBody>
          <a:bodyPr/>
          <a:lstStyle/>
          <a:p>
            <a:fld id="{9DA27DB7-8A8A-4767-9336-4741CDBA04F3}" type="slidenum">
              <a:rPr lang="en-US" smtClean="0"/>
              <a:t>14</a:t>
            </a:fld>
            <a:endParaRPr lang="en-US" dirty="0"/>
          </a:p>
        </p:txBody>
      </p:sp>
      <p:grpSp>
        <p:nvGrpSpPr>
          <p:cNvPr id="17" name="Group 16">
            <a:extLst>
              <a:ext uri="{FF2B5EF4-FFF2-40B4-BE49-F238E27FC236}">
                <a16:creationId xmlns:a16="http://schemas.microsoft.com/office/drawing/2014/main" xmlns="" id="{C6C33360-B519-CC84-DA30-58B6D712C5FE}"/>
              </a:ext>
            </a:extLst>
          </p:cNvPr>
          <p:cNvGrpSpPr/>
          <p:nvPr/>
        </p:nvGrpSpPr>
        <p:grpSpPr>
          <a:xfrm>
            <a:off x="1487714" y="1124789"/>
            <a:ext cx="7619371" cy="3073229"/>
            <a:chOff x="1484923" y="1100515"/>
            <a:chExt cx="7619371" cy="3073229"/>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068" t="25064" r="2932"/>
            <a:stretch/>
          </p:blipFill>
          <p:spPr>
            <a:xfrm>
              <a:off x="2469942" y="1302296"/>
              <a:ext cx="6634352" cy="2871448"/>
            </a:xfrm>
            <a:prstGeom prst="rect">
              <a:avLst/>
            </a:prstGeom>
          </p:spPr>
        </p:pic>
        <p:sp>
          <p:nvSpPr>
            <p:cNvPr id="4" name="TextBox 3">
              <a:extLst>
                <a:ext uri="{FF2B5EF4-FFF2-40B4-BE49-F238E27FC236}">
                  <a16:creationId xmlns:a16="http://schemas.microsoft.com/office/drawing/2014/main" xmlns="" id="{67766392-C91D-DAA0-7D31-F65752BC7B7F}"/>
                </a:ext>
              </a:extLst>
            </p:cNvPr>
            <p:cNvSpPr txBox="1"/>
            <p:nvPr/>
          </p:nvSpPr>
          <p:spPr>
            <a:xfrm>
              <a:off x="1484923" y="1100515"/>
              <a:ext cx="4104640" cy="369332"/>
            </a:xfrm>
            <a:prstGeom prst="rect">
              <a:avLst/>
            </a:prstGeom>
            <a:solidFill>
              <a:schemeClr val="bg1"/>
            </a:solidFill>
          </p:spPr>
          <p:txBody>
            <a:bodyPr wrap="square" rtlCol="0">
              <a:spAutoFit/>
            </a:bodyPr>
            <a:lstStyle/>
            <a:p>
              <a:pPr algn="ctr"/>
              <a:r>
                <a:rPr lang="en-IE" b="1" dirty="0"/>
                <a:t>Outgoing Shortwave Radiation (W/m</a:t>
              </a:r>
              <a:r>
                <a:rPr lang="en-IE" b="1" baseline="30000" dirty="0"/>
                <a:t>2</a:t>
              </a:r>
              <a:r>
                <a:rPr lang="en-IE" b="1" dirty="0"/>
                <a:t>) </a:t>
              </a:r>
            </a:p>
          </p:txBody>
        </p:sp>
        <p:sp>
          <p:nvSpPr>
            <p:cNvPr id="8" name="TextBox 7">
              <a:extLst>
                <a:ext uri="{FF2B5EF4-FFF2-40B4-BE49-F238E27FC236}">
                  <a16:creationId xmlns:a16="http://schemas.microsoft.com/office/drawing/2014/main" xmlns="" id="{EBEBDB89-9129-3540-E565-35373DAE9374}"/>
                </a:ext>
              </a:extLst>
            </p:cNvPr>
            <p:cNvSpPr txBox="1"/>
            <p:nvPr/>
          </p:nvSpPr>
          <p:spPr>
            <a:xfrm>
              <a:off x="6276430" y="3355068"/>
              <a:ext cx="1343570" cy="369332"/>
            </a:xfrm>
            <a:prstGeom prst="rect">
              <a:avLst/>
            </a:prstGeom>
            <a:solidFill>
              <a:schemeClr val="bg1"/>
            </a:solidFill>
          </p:spPr>
          <p:txBody>
            <a:bodyPr wrap="square" rtlCol="0">
              <a:spAutoFit/>
            </a:bodyPr>
            <a:lstStyle/>
            <a:p>
              <a:pPr algn="ctr"/>
              <a:r>
                <a:rPr lang="en-IE" b="1" dirty="0"/>
                <a:t>CERES Data</a:t>
              </a:r>
            </a:p>
          </p:txBody>
        </p:sp>
        <p:sp>
          <p:nvSpPr>
            <p:cNvPr id="9" name="TextBox 8">
              <a:extLst>
                <a:ext uri="{FF2B5EF4-FFF2-40B4-BE49-F238E27FC236}">
                  <a16:creationId xmlns:a16="http://schemas.microsoft.com/office/drawing/2014/main" xmlns="" id="{BF8871FD-BC3C-5361-130F-0D63BF44CB1E}"/>
                </a:ext>
              </a:extLst>
            </p:cNvPr>
            <p:cNvSpPr txBox="1"/>
            <p:nvPr/>
          </p:nvSpPr>
          <p:spPr>
            <a:xfrm rot="16200000">
              <a:off x="3427006" y="2613973"/>
              <a:ext cx="1017032" cy="369332"/>
            </a:xfrm>
            <a:prstGeom prst="rect">
              <a:avLst/>
            </a:prstGeom>
            <a:solidFill>
              <a:schemeClr val="bg1"/>
            </a:solidFill>
          </p:spPr>
          <p:txBody>
            <a:bodyPr wrap="square" rtlCol="0">
              <a:spAutoFit/>
            </a:bodyPr>
            <a:lstStyle/>
            <a:p>
              <a:pPr algn="ctr"/>
              <a:r>
                <a:rPr lang="en-IE" b="1" dirty="0"/>
                <a:t>albedo</a:t>
              </a:r>
            </a:p>
          </p:txBody>
        </p:sp>
        <p:sp>
          <p:nvSpPr>
            <p:cNvPr id="15" name="Rectangle 14">
              <a:extLst>
                <a:ext uri="{FF2B5EF4-FFF2-40B4-BE49-F238E27FC236}">
                  <a16:creationId xmlns:a16="http://schemas.microsoft.com/office/drawing/2014/main" xmlns="" id="{5409BAE7-C2BB-2ED7-A10A-45756DCDE32C}"/>
                </a:ext>
              </a:extLst>
            </p:cNvPr>
            <p:cNvSpPr/>
            <p:nvPr/>
          </p:nvSpPr>
          <p:spPr>
            <a:xfrm>
              <a:off x="2759725" y="2398323"/>
              <a:ext cx="568960" cy="8789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6" name="Group 15">
              <a:extLst>
                <a:ext uri="{FF2B5EF4-FFF2-40B4-BE49-F238E27FC236}">
                  <a16:creationId xmlns:a16="http://schemas.microsoft.com/office/drawing/2014/main" xmlns="" id="{FB398967-19CA-6E63-AABE-16CE0A82536C}"/>
                </a:ext>
              </a:extLst>
            </p:cNvPr>
            <p:cNvGrpSpPr/>
            <p:nvPr/>
          </p:nvGrpSpPr>
          <p:grpSpPr>
            <a:xfrm>
              <a:off x="1865268" y="2621898"/>
              <a:ext cx="1463417" cy="565964"/>
              <a:chOff x="1809164" y="2623402"/>
              <a:chExt cx="1463417" cy="565964"/>
            </a:xfrm>
          </p:grpSpPr>
          <p:sp>
            <p:nvSpPr>
              <p:cNvPr id="6" name="TextBox 5">
                <a:extLst>
                  <a:ext uri="{FF2B5EF4-FFF2-40B4-BE49-F238E27FC236}">
                    <a16:creationId xmlns:a16="http://schemas.microsoft.com/office/drawing/2014/main" xmlns="" id="{AAD0DC17-B259-E4E1-A6D2-96F0D08EF9B0}"/>
                  </a:ext>
                </a:extLst>
              </p:cNvPr>
              <p:cNvSpPr txBox="1"/>
              <p:nvPr/>
            </p:nvSpPr>
            <p:spPr>
              <a:xfrm>
                <a:off x="1809164" y="2711845"/>
                <a:ext cx="1198880" cy="400110"/>
              </a:xfrm>
              <a:prstGeom prst="rect">
                <a:avLst/>
              </a:prstGeom>
              <a:solidFill>
                <a:schemeClr val="bg1"/>
              </a:solidFill>
            </p:spPr>
            <p:txBody>
              <a:bodyPr wrap="square" rtlCol="0">
                <a:spAutoFit/>
              </a:bodyPr>
              <a:lstStyle/>
              <a:p>
                <a:pPr algn="ctr"/>
                <a:r>
                  <a:rPr lang="en-IE" sz="2000" b="1" dirty="0"/>
                  <a:t>10 W/m</a:t>
                </a:r>
                <a:r>
                  <a:rPr lang="en-IE" sz="2000" b="1" baseline="30000" dirty="0"/>
                  <a:t>2</a:t>
                </a:r>
                <a:endParaRPr lang="en-IE" sz="2000" b="1" dirty="0"/>
              </a:p>
            </p:txBody>
          </p:sp>
          <p:cxnSp>
            <p:nvCxnSpPr>
              <p:cNvPr id="11" name="Straight Connector 10">
                <a:extLst>
                  <a:ext uri="{FF2B5EF4-FFF2-40B4-BE49-F238E27FC236}">
                    <a16:creationId xmlns:a16="http://schemas.microsoft.com/office/drawing/2014/main" xmlns="" id="{435D54BA-09BA-5C25-9F49-784212E70694}"/>
                  </a:ext>
                </a:extLst>
              </p:cNvPr>
              <p:cNvCxnSpPr/>
              <p:nvPr/>
            </p:nvCxnSpPr>
            <p:spPr>
              <a:xfrm>
                <a:off x="2520741" y="2623402"/>
                <a:ext cx="751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89B561BC-0981-EFD2-2CBF-1CFFF4FB1E65}"/>
                  </a:ext>
                </a:extLst>
              </p:cNvPr>
              <p:cNvCxnSpPr/>
              <p:nvPr/>
            </p:nvCxnSpPr>
            <p:spPr>
              <a:xfrm>
                <a:off x="2459781" y="3189366"/>
                <a:ext cx="751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A862E1F9-CF8F-D47C-A297-90DEFAFD4E2D}"/>
                  </a:ext>
                </a:extLst>
              </p:cNvPr>
              <p:cNvCxnSpPr/>
              <p:nvPr/>
            </p:nvCxnSpPr>
            <p:spPr>
              <a:xfrm>
                <a:off x="3069381" y="2641199"/>
                <a:ext cx="0" cy="530369"/>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3598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smtClean="0">
                <a:latin typeface="Arial" panose="020B0604020202020204" pitchFamily="34" charset="0"/>
                <a:cs typeface="Arial" panose="020B0604020202020204" pitchFamily="34" charset="0"/>
              </a:rPr>
              <a:t>The </a:t>
            </a:r>
            <a:r>
              <a:rPr lang="en-US" sz="4000" dirty="0">
                <a:latin typeface="Arial" panose="020B0604020202020204" pitchFamily="34" charset="0"/>
                <a:cs typeface="Arial" panose="020B0604020202020204" pitchFamily="34" charset="0"/>
              </a:rPr>
              <a:t>IPCC’s </a:t>
            </a:r>
            <a:r>
              <a:rPr lang="en-US" sz="4000" dirty="0" smtClean="0">
                <a:latin typeface="Arial" panose="020B0604020202020204" pitchFamily="34" charset="0"/>
                <a:cs typeface="Arial" panose="020B0604020202020204" pitchFamily="34" charset="0"/>
              </a:rPr>
              <a:t>flawed computer </a:t>
            </a:r>
            <a:r>
              <a:rPr lang="en-US" sz="4000" dirty="0">
                <a:latin typeface="Arial" panose="020B0604020202020204" pitchFamily="34" charset="0"/>
                <a:cs typeface="Arial" panose="020B0604020202020204" pitchFamily="34" charset="0"/>
              </a:rPr>
              <a:t>modeling </a:t>
            </a:r>
            <a:r>
              <a:rPr lang="en-US" sz="4000" dirty="0" smtClean="0">
                <a:latin typeface="Arial" panose="020B0604020202020204" pitchFamily="34" charset="0"/>
                <a:cs typeface="Arial" panose="020B0604020202020204" pitchFamily="34" charset="0"/>
              </a:rPr>
              <a:t>estimates of </a:t>
            </a:r>
            <a:r>
              <a:rPr lang="en-US" sz="4000" dirty="0">
                <a:latin typeface="Arial" panose="020B0604020202020204" pitchFamily="34" charset="0"/>
                <a:cs typeface="Arial" panose="020B0604020202020204" pitchFamily="34" charset="0"/>
              </a:rPr>
              <a:t>the Earth’s albedo </a:t>
            </a:r>
            <a:r>
              <a:rPr lang="en-US" sz="4000" dirty="0" smtClean="0">
                <a:latin typeface="Arial" panose="020B0604020202020204" pitchFamily="34" charset="0"/>
                <a:cs typeface="Arial" panose="020B0604020202020204" pitchFamily="34" charset="0"/>
              </a:rPr>
              <a:t>– p.2</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672193" y="4413403"/>
            <a:ext cx="10681607" cy="187743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added scale shows the associated reflected sunlight power. It assumes a constant solar irradiance – 340 W/m</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342900" indent="-342900">
              <a:spcAft>
                <a:spcPts val="1200"/>
              </a:spcAft>
              <a:buFont typeface="Arial" panose="020B0604020202020204" pitchFamily="34" charset="0"/>
              <a:buChar char="•"/>
              <a:defRPr/>
            </a:pPr>
            <a:r>
              <a:rPr lang="en-US" sz="2400" dirty="0" smtClean="0">
                <a:solidFill>
                  <a:prstClr val="black"/>
                </a:solidFill>
                <a:latin typeface="Arial" panose="020B0604020202020204" pitchFamily="34" charset="0"/>
                <a:cs typeface="Arial" panose="020B0604020202020204" pitchFamily="34" charset="0"/>
              </a:rPr>
              <a:t>The </a:t>
            </a:r>
            <a:r>
              <a:rPr lang="en-US" sz="2400" dirty="0">
                <a:solidFill>
                  <a:prstClr val="black"/>
                </a:solidFill>
                <a:latin typeface="Arial" panose="020B0604020202020204" pitchFamily="34" charset="0"/>
                <a:cs typeface="Arial" panose="020B0604020202020204" pitchFamily="34" charset="0"/>
              </a:rPr>
              <a:t>IPCC claims that outgoing (reflected) power is about 100 W/m</a:t>
            </a:r>
            <a:r>
              <a:rPr lang="en-US" sz="2400" baseline="30000" dirty="0">
                <a:solidFill>
                  <a:prstClr val="black"/>
                </a:solidFill>
                <a:latin typeface="Arial" panose="020B0604020202020204" pitchFamily="34" charset="0"/>
                <a:cs typeface="Arial" panose="020B0604020202020204" pitchFamily="34" charset="0"/>
              </a:rPr>
              <a:t>2</a:t>
            </a:r>
            <a:r>
              <a:rPr lang="en-US" sz="2400" dirty="0" smtClean="0">
                <a:solidFill>
                  <a:prstClr val="black"/>
                </a:solidFill>
                <a:latin typeface="Arial" panose="020B0604020202020204" pitchFamily="34" charset="0"/>
                <a:cs typeface="Arial" panose="020B0604020202020204" pitchFamily="34" charset="0"/>
              </a:rPr>
              <a:t>.</a:t>
            </a:r>
          </a:p>
          <a:p>
            <a:pPr marL="342900" indent="-342900">
              <a:spcAft>
                <a:spcPts val="12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The </a:t>
            </a:r>
            <a:r>
              <a:rPr lang="en-US" sz="2400" dirty="0" smtClean="0">
                <a:solidFill>
                  <a:prstClr val="black"/>
                </a:solidFill>
                <a:latin typeface="Arial" panose="020B0604020202020204" pitchFamily="34" charset="0"/>
                <a:cs typeface="Arial" panose="020B0604020202020204" pitchFamily="34" charset="0"/>
              </a:rPr>
              <a:t>so-called solar </a:t>
            </a:r>
            <a:r>
              <a:rPr lang="en-US" sz="2400" dirty="0">
                <a:solidFill>
                  <a:prstClr val="black"/>
                </a:solidFill>
                <a:latin typeface="Arial" panose="020B0604020202020204" pitchFamily="34" charset="0"/>
                <a:cs typeface="Arial" panose="020B0604020202020204" pitchFamily="34" charset="0"/>
              </a:rPr>
              <a:t>constant is not constant. (See below</a:t>
            </a:r>
            <a:r>
              <a:rPr lang="en-US" sz="2400" dirty="0" smtClean="0">
                <a:solidFill>
                  <a:prstClr val="black"/>
                </a:solidFill>
                <a:latin typeface="Arial" panose="020B0604020202020204" pitchFamily="34" charset="0"/>
                <a:cs typeface="Arial" panose="020B0604020202020204" pitchFamily="34" charset="0"/>
              </a:rPr>
              <a:t>.)</a:t>
            </a:r>
            <a:endParaRPr lang="en-US" sz="2400" dirty="0">
              <a:solidFill>
                <a:prstClr val="black"/>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A11AF93E-238E-1D15-C3DB-D581C4E06553}"/>
              </a:ext>
            </a:extLst>
          </p:cNvPr>
          <p:cNvSpPr>
            <a:spLocks noGrp="1"/>
          </p:cNvSpPr>
          <p:nvPr>
            <p:ph type="sldNum" sz="quarter" idx="12"/>
          </p:nvPr>
        </p:nvSpPr>
        <p:spPr/>
        <p:txBody>
          <a:bodyPr/>
          <a:lstStyle/>
          <a:p>
            <a:fld id="{9DA27DB7-8A8A-4767-9336-4741CDBA04F3}" type="slidenum">
              <a:rPr lang="en-US" smtClean="0"/>
              <a:t>15</a:t>
            </a:fld>
            <a:endParaRPr lang="en-US"/>
          </a:p>
        </p:txBody>
      </p:sp>
      <p:grpSp>
        <p:nvGrpSpPr>
          <p:cNvPr id="4" name="Group 3">
            <a:extLst>
              <a:ext uri="{FF2B5EF4-FFF2-40B4-BE49-F238E27FC236}">
                <a16:creationId xmlns:a16="http://schemas.microsoft.com/office/drawing/2014/main" xmlns="" id="{F7D48D21-2588-86EB-ECB0-AC24F6202844}"/>
              </a:ext>
            </a:extLst>
          </p:cNvPr>
          <p:cNvGrpSpPr/>
          <p:nvPr/>
        </p:nvGrpSpPr>
        <p:grpSpPr>
          <a:xfrm>
            <a:off x="2109164" y="1325563"/>
            <a:ext cx="7478694" cy="2990992"/>
            <a:chOff x="1625600" y="1182752"/>
            <a:chExt cx="7478694" cy="2990992"/>
          </a:xfrm>
        </p:grpSpPr>
        <p:pic>
          <p:nvPicPr>
            <p:cNvPr id="6" name="Picture 5">
              <a:extLst>
                <a:ext uri="{FF2B5EF4-FFF2-40B4-BE49-F238E27FC236}">
                  <a16:creationId xmlns:a16="http://schemas.microsoft.com/office/drawing/2014/main" xmlns="" id="{7FEBFE45-DCFD-A86F-DFCF-C1E383723D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68" t="23037" r="2932"/>
            <a:stretch/>
          </p:blipFill>
          <p:spPr>
            <a:xfrm>
              <a:off x="2469942" y="1224639"/>
              <a:ext cx="6634352" cy="2949105"/>
            </a:xfrm>
            <a:prstGeom prst="rect">
              <a:avLst/>
            </a:prstGeom>
          </p:spPr>
        </p:pic>
        <p:sp>
          <p:nvSpPr>
            <p:cNvPr id="8" name="TextBox 7">
              <a:extLst>
                <a:ext uri="{FF2B5EF4-FFF2-40B4-BE49-F238E27FC236}">
                  <a16:creationId xmlns:a16="http://schemas.microsoft.com/office/drawing/2014/main" xmlns="" id="{FB452F4C-A180-AB68-92BC-58B7DD6B251F}"/>
                </a:ext>
              </a:extLst>
            </p:cNvPr>
            <p:cNvSpPr txBox="1"/>
            <p:nvPr/>
          </p:nvSpPr>
          <p:spPr>
            <a:xfrm>
              <a:off x="1625600" y="1182752"/>
              <a:ext cx="4104640" cy="369332"/>
            </a:xfrm>
            <a:prstGeom prst="rect">
              <a:avLst/>
            </a:prstGeom>
            <a:solidFill>
              <a:schemeClr val="bg1"/>
            </a:solidFill>
          </p:spPr>
          <p:txBody>
            <a:bodyPr wrap="square" rtlCol="0">
              <a:spAutoFit/>
            </a:bodyPr>
            <a:lstStyle/>
            <a:p>
              <a:pPr algn="ctr"/>
              <a:r>
                <a:rPr lang="en-IE" b="1" dirty="0"/>
                <a:t>Outgoing Shortwave Radiation (W/m</a:t>
              </a:r>
              <a:r>
                <a:rPr lang="en-IE" b="1" baseline="30000" dirty="0"/>
                <a:t>2</a:t>
              </a:r>
              <a:r>
                <a:rPr lang="en-IE" b="1" dirty="0"/>
                <a:t>) </a:t>
              </a:r>
            </a:p>
          </p:txBody>
        </p:sp>
        <p:sp>
          <p:nvSpPr>
            <p:cNvPr id="9" name="TextBox 8">
              <a:extLst>
                <a:ext uri="{FF2B5EF4-FFF2-40B4-BE49-F238E27FC236}">
                  <a16:creationId xmlns:a16="http://schemas.microsoft.com/office/drawing/2014/main" xmlns="" id="{2A94C8D8-E05E-38B4-CF35-DEAC8810BE6C}"/>
                </a:ext>
              </a:extLst>
            </p:cNvPr>
            <p:cNvSpPr txBox="1"/>
            <p:nvPr/>
          </p:nvSpPr>
          <p:spPr>
            <a:xfrm>
              <a:off x="6276430" y="3355068"/>
              <a:ext cx="1343570" cy="369332"/>
            </a:xfrm>
            <a:prstGeom prst="rect">
              <a:avLst/>
            </a:prstGeom>
            <a:solidFill>
              <a:schemeClr val="bg1"/>
            </a:solidFill>
          </p:spPr>
          <p:txBody>
            <a:bodyPr wrap="square" rtlCol="0">
              <a:spAutoFit/>
            </a:bodyPr>
            <a:lstStyle/>
            <a:p>
              <a:pPr algn="ctr"/>
              <a:r>
                <a:rPr lang="en-IE" b="1" dirty="0"/>
                <a:t>CERES Data</a:t>
              </a:r>
            </a:p>
          </p:txBody>
        </p:sp>
        <p:sp>
          <p:nvSpPr>
            <p:cNvPr id="10" name="TextBox 9">
              <a:extLst>
                <a:ext uri="{FF2B5EF4-FFF2-40B4-BE49-F238E27FC236}">
                  <a16:creationId xmlns:a16="http://schemas.microsoft.com/office/drawing/2014/main" xmlns="" id="{9E3DE494-0DB7-F962-B7DF-2F4D8124F932}"/>
                </a:ext>
              </a:extLst>
            </p:cNvPr>
            <p:cNvSpPr txBox="1"/>
            <p:nvPr/>
          </p:nvSpPr>
          <p:spPr>
            <a:xfrm rot="16200000">
              <a:off x="3427006" y="2613973"/>
              <a:ext cx="1017032" cy="369332"/>
            </a:xfrm>
            <a:prstGeom prst="rect">
              <a:avLst/>
            </a:prstGeom>
            <a:solidFill>
              <a:schemeClr val="bg1"/>
            </a:solidFill>
          </p:spPr>
          <p:txBody>
            <a:bodyPr wrap="square" rtlCol="0">
              <a:spAutoFit/>
            </a:bodyPr>
            <a:lstStyle/>
            <a:p>
              <a:pPr algn="ctr"/>
              <a:r>
                <a:rPr lang="en-IE" b="1" dirty="0"/>
                <a:t>albedo</a:t>
              </a:r>
            </a:p>
          </p:txBody>
        </p:sp>
        <p:sp>
          <p:nvSpPr>
            <p:cNvPr id="11" name="Rectangle 10">
              <a:extLst>
                <a:ext uri="{FF2B5EF4-FFF2-40B4-BE49-F238E27FC236}">
                  <a16:creationId xmlns:a16="http://schemas.microsoft.com/office/drawing/2014/main" xmlns="" id="{22D0AD22-5135-78CC-FA3B-5721AC7E1BD9}"/>
                </a:ext>
              </a:extLst>
            </p:cNvPr>
            <p:cNvSpPr/>
            <p:nvPr/>
          </p:nvSpPr>
          <p:spPr>
            <a:xfrm>
              <a:off x="2759725" y="2398323"/>
              <a:ext cx="568960" cy="8789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2" name="Group 11">
              <a:extLst>
                <a:ext uri="{FF2B5EF4-FFF2-40B4-BE49-F238E27FC236}">
                  <a16:creationId xmlns:a16="http://schemas.microsoft.com/office/drawing/2014/main" xmlns="" id="{A78F356A-7D14-593D-A10D-8647EAB4B394}"/>
                </a:ext>
              </a:extLst>
            </p:cNvPr>
            <p:cNvGrpSpPr/>
            <p:nvPr/>
          </p:nvGrpSpPr>
          <p:grpSpPr>
            <a:xfrm>
              <a:off x="1865268" y="2621898"/>
              <a:ext cx="1463417" cy="565964"/>
              <a:chOff x="1809164" y="2623402"/>
              <a:chExt cx="1463417" cy="565964"/>
            </a:xfrm>
          </p:grpSpPr>
          <p:sp>
            <p:nvSpPr>
              <p:cNvPr id="13" name="TextBox 12">
                <a:extLst>
                  <a:ext uri="{FF2B5EF4-FFF2-40B4-BE49-F238E27FC236}">
                    <a16:creationId xmlns:a16="http://schemas.microsoft.com/office/drawing/2014/main" xmlns="" id="{091C27DA-0D5D-ACC0-F020-28845AF09DC7}"/>
                  </a:ext>
                </a:extLst>
              </p:cNvPr>
              <p:cNvSpPr txBox="1"/>
              <p:nvPr/>
            </p:nvSpPr>
            <p:spPr>
              <a:xfrm>
                <a:off x="1809164" y="2711845"/>
                <a:ext cx="1198880" cy="400110"/>
              </a:xfrm>
              <a:prstGeom prst="rect">
                <a:avLst/>
              </a:prstGeom>
              <a:solidFill>
                <a:schemeClr val="bg1"/>
              </a:solidFill>
            </p:spPr>
            <p:txBody>
              <a:bodyPr wrap="square" rtlCol="0">
                <a:spAutoFit/>
              </a:bodyPr>
              <a:lstStyle/>
              <a:p>
                <a:pPr algn="ctr"/>
                <a:r>
                  <a:rPr lang="en-IE" sz="2000" b="1" dirty="0"/>
                  <a:t>10 W/m</a:t>
                </a:r>
                <a:r>
                  <a:rPr lang="en-IE" sz="2000" b="1" baseline="30000" dirty="0"/>
                  <a:t>2</a:t>
                </a:r>
                <a:endParaRPr lang="en-IE" sz="2000" b="1" dirty="0"/>
              </a:p>
            </p:txBody>
          </p:sp>
          <p:cxnSp>
            <p:nvCxnSpPr>
              <p:cNvPr id="14" name="Straight Connector 13">
                <a:extLst>
                  <a:ext uri="{FF2B5EF4-FFF2-40B4-BE49-F238E27FC236}">
                    <a16:creationId xmlns:a16="http://schemas.microsoft.com/office/drawing/2014/main" xmlns="" id="{D432B0FC-07EC-6972-E402-F87A764F42E9}"/>
                  </a:ext>
                </a:extLst>
              </p:cNvPr>
              <p:cNvCxnSpPr/>
              <p:nvPr/>
            </p:nvCxnSpPr>
            <p:spPr>
              <a:xfrm>
                <a:off x="2520741" y="2623402"/>
                <a:ext cx="751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2D69767-A432-D54B-A421-136FF24CE6CE}"/>
                  </a:ext>
                </a:extLst>
              </p:cNvPr>
              <p:cNvCxnSpPr/>
              <p:nvPr/>
            </p:nvCxnSpPr>
            <p:spPr>
              <a:xfrm>
                <a:off x="2459781" y="3189366"/>
                <a:ext cx="751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A81FD4E1-F245-B1E9-9060-8D9FB70DF573}"/>
                  </a:ext>
                </a:extLst>
              </p:cNvPr>
              <p:cNvCxnSpPr/>
              <p:nvPr/>
            </p:nvCxnSpPr>
            <p:spPr>
              <a:xfrm>
                <a:off x="3069381" y="2641199"/>
                <a:ext cx="0" cy="530369"/>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7" name="TextBox 16">
            <a:extLst>
              <a:ext uri="{FF2B5EF4-FFF2-40B4-BE49-F238E27FC236}">
                <a16:creationId xmlns:a16="http://schemas.microsoft.com/office/drawing/2014/main" xmlns="" id="{6489B4FE-1F95-28F1-3E5E-668F44171CED}"/>
              </a:ext>
            </a:extLst>
          </p:cNvPr>
          <p:cNvSpPr txBox="1"/>
          <p:nvPr/>
        </p:nvSpPr>
        <p:spPr>
          <a:xfrm>
            <a:off x="10139680" y="2611120"/>
            <a:ext cx="1214120" cy="369332"/>
          </a:xfrm>
          <a:prstGeom prst="rect">
            <a:avLst/>
          </a:prstGeom>
          <a:noFill/>
        </p:spPr>
        <p:txBody>
          <a:bodyPr wrap="square" rtlCol="0">
            <a:spAutoFit/>
          </a:bodyPr>
          <a:lstStyle/>
          <a:p>
            <a:endParaRPr lang="en-IE" dirty="0"/>
          </a:p>
        </p:txBody>
      </p:sp>
    </p:spTree>
    <p:extLst>
      <p:ext uri="{BB962C8B-B14F-4D97-AF65-F5344CB8AC3E}">
        <p14:creationId xmlns:p14="http://schemas.microsoft.com/office/powerpoint/2010/main" val="358662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76219"/>
          </a:xfrm>
        </p:spPr>
        <p:txBody>
          <a:bodyPr>
            <a:normAutofit/>
          </a:bodyPr>
          <a:lstStyle/>
          <a:p>
            <a:pPr algn="ctr"/>
            <a:r>
              <a:rPr lang="en-US" sz="2800" dirty="0">
                <a:latin typeface="Arial" panose="020B0604020202020204" pitchFamily="34" charset="0"/>
                <a:cs typeface="Arial" panose="020B0604020202020204" pitchFamily="34" charset="0"/>
              </a:rPr>
              <a:t>Flawed computer modeling estimates of the Earth’s albedo – </a:t>
            </a:r>
            <a:r>
              <a:rPr lang="en-US" sz="2800" dirty="0" smtClean="0">
                <a:latin typeface="Arial" panose="020B0604020202020204" pitchFamily="34" charset="0"/>
                <a:cs typeface="Arial" panose="020B0604020202020204" pitchFamily="34" charset="0"/>
              </a:rPr>
              <a:t>p.3</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755196" y="3879767"/>
            <a:ext cx="10681607"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the IPCC’s computer modeling is grossly incapable of simulating the observed Earth’s reflected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power. It is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especially incapable of simulating that power’s dramatic temporal fluctuation. </a:t>
            </a: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defRPr/>
            </a:pPr>
            <a:r>
              <a:rPr lang="en-US" sz="2400" dirty="0" smtClean="0">
                <a:solidFill>
                  <a:prstClr val="black"/>
                </a:solidFill>
                <a:latin typeface="Arial" panose="020B0604020202020204" pitchFamily="34" charset="0"/>
                <a:cs typeface="Arial" panose="020B0604020202020204" pitchFamily="34" charset="0"/>
              </a:rPr>
              <a:t>Typical simulation error is at least 10 – 15 W/m</a:t>
            </a:r>
            <a:r>
              <a:rPr lang="en-US" sz="2400" baseline="30000" dirty="0" smtClean="0">
                <a:solidFill>
                  <a:prstClr val="black"/>
                </a:solidFill>
                <a:latin typeface="Arial" panose="020B0604020202020204" pitchFamily="34" charset="0"/>
                <a:cs typeface="Arial" panose="020B0604020202020204" pitchFamily="34" charset="0"/>
              </a:rPr>
              <a:t>2</a:t>
            </a:r>
            <a:r>
              <a:rPr lang="en-US" sz="2400" dirty="0" smtClean="0">
                <a:solidFill>
                  <a:prstClr val="black"/>
                </a:solidFill>
                <a:latin typeface="Arial" panose="020B0604020202020204" pitchFamily="34" charset="0"/>
                <a:cs typeface="Arial" panose="020B0604020202020204" pitchFamily="34" charset="0"/>
              </a:rPr>
              <a:t>. Note that reflected </a:t>
            </a:r>
            <a:r>
              <a:rPr lang="en-US" sz="2400" dirty="0">
                <a:solidFill>
                  <a:prstClr val="black"/>
                </a:solidFill>
                <a:latin typeface="Arial" panose="020B0604020202020204" pitchFamily="34" charset="0"/>
                <a:cs typeface="Arial" panose="020B0604020202020204" pitchFamily="34" charset="0"/>
              </a:rPr>
              <a:t>(outgoing) power errors translate </a:t>
            </a:r>
            <a:r>
              <a:rPr lang="en-US" sz="2400" dirty="0" smtClean="0">
                <a:solidFill>
                  <a:prstClr val="black"/>
                </a:solidFill>
                <a:latin typeface="Arial" panose="020B0604020202020204" pitchFamily="34" charset="0"/>
                <a:cs typeface="Arial" panose="020B0604020202020204" pitchFamily="34" charset="0"/>
              </a:rPr>
              <a:t>directly into </a:t>
            </a:r>
            <a:r>
              <a:rPr lang="en-US" sz="2400" dirty="0">
                <a:solidFill>
                  <a:prstClr val="black"/>
                </a:solidFill>
                <a:latin typeface="Arial" panose="020B0604020202020204" pitchFamily="34" charset="0"/>
                <a:cs typeface="Arial" panose="020B0604020202020204" pitchFamily="34" charset="0"/>
              </a:rPr>
              <a:t>power-imbalance errors</a:t>
            </a:r>
            <a:r>
              <a:rPr lang="en-US" sz="2400" dirty="0" smtClean="0">
                <a:solidFill>
                  <a:prstClr val="black"/>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predicted oscillation</a:t>
            </a:r>
            <a:r>
              <a:rPr kumimoji="0" lang="en-US"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phase is grossly in error.</a:t>
            </a:r>
            <a:r>
              <a:rPr lang="en-US" sz="2400" dirty="0">
                <a:solidFill>
                  <a:prstClr val="black"/>
                </a:solidFill>
                <a:latin typeface="Arial" panose="020B0604020202020204" pitchFamily="34" charset="0"/>
                <a:cs typeface="Arial" panose="020B0604020202020204" pitchFamily="34" charset="0"/>
              </a:rPr>
              <a:t> </a:t>
            </a: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xmlns="" id="{A11AF93E-238E-1D15-C3DB-D581C4E06553}"/>
              </a:ext>
            </a:extLst>
          </p:cNvPr>
          <p:cNvSpPr>
            <a:spLocks noGrp="1"/>
          </p:cNvSpPr>
          <p:nvPr>
            <p:ph type="sldNum" sz="quarter" idx="12"/>
          </p:nvPr>
        </p:nvSpPr>
        <p:spPr/>
        <p:txBody>
          <a:bodyPr/>
          <a:lstStyle/>
          <a:p>
            <a:fld id="{9DA27DB7-8A8A-4767-9336-4741CDBA04F3}" type="slidenum">
              <a:rPr lang="en-US" smtClean="0"/>
              <a:t>16</a:t>
            </a:fld>
            <a:endParaRPr lang="en-US"/>
          </a:p>
        </p:txBody>
      </p:sp>
      <p:grpSp>
        <p:nvGrpSpPr>
          <p:cNvPr id="4" name="Group 3">
            <a:extLst>
              <a:ext uri="{FF2B5EF4-FFF2-40B4-BE49-F238E27FC236}">
                <a16:creationId xmlns:a16="http://schemas.microsoft.com/office/drawing/2014/main" xmlns="" id="{F7D48D21-2588-86EB-ECB0-AC24F6202844}"/>
              </a:ext>
            </a:extLst>
          </p:cNvPr>
          <p:cNvGrpSpPr/>
          <p:nvPr/>
        </p:nvGrpSpPr>
        <p:grpSpPr>
          <a:xfrm>
            <a:off x="2032964" y="898389"/>
            <a:ext cx="7478694" cy="2990992"/>
            <a:chOff x="1625600" y="1182752"/>
            <a:chExt cx="7478694" cy="2990992"/>
          </a:xfrm>
        </p:grpSpPr>
        <p:pic>
          <p:nvPicPr>
            <p:cNvPr id="6" name="Picture 5">
              <a:extLst>
                <a:ext uri="{FF2B5EF4-FFF2-40B4-BE49-F238E27FC236}">
                  <a16:creationId xmlns:a16="http://schemas.microsoft.com/office/drawing/2014/main" xmlns="" id="{7FEBFE45-DCFD-A86F-DFCF-C1E383723D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68" t="23037" r="2932"/>
            <a:stretch/>
          </p:blipFill>
          <p:spPr>
            <a:xfrm>
              <a:off x="2469942" y="1224639"/>
              <a:ext cx="6634352" cy="2949105"/>
            </a:xfrm>
            <a:prstGeom prst="rect">
              <a:avLst/>
            </a:prstGeom>
          </p:spPr>
        </p:pic>
        <p:sp>
          <p:nvSpPr>
            <p:cNvPr id="8" name="TextBox 7">
              <a:extLst>
                <a:ext uri="{FF2B5EF4-FFF2-40B4-BE49-F238E27FC236}">
                  <a16:creationId xmlns:a16="http://schemas.microsoft.com/office/drawing/2014/main" xmlns="" id="{FB452F4C-A180-AB68-92BC-58B7DD6B251F}"/>
                </a:ext>
              </a:extLst>
            </p:cNvPr>
            <p:cNvSpPr txBox="1"/>
            <p:nvPr/>
          </p:nvSpPr>
          <p:spPr>
            <a:xfrm>
              <a:off x="1625600" y="1182752"/>
              <a:ext cx="4104640" cy="369332"/>
            </a:xfrm>
            <a:prstGeom prst="rect">
              <a:avLst/>
            </a:prstGeom>
            <a:solidFill>
              <a:schemeClr val="bg1"/>
            </a:solidFill>
          </p:spPr>
          <p:txBody>
            <a:bodyPr wrap="square" rtlCol="0">
              <a:spAutoFit/>
            </a:bodyPr>
            <a:lstStyle/>
            <a:p>
              <a:pPr algn="ctr"/>
              <a:r>
                <a:rPr lang="en-IE" b="1" dirty="0"/>
                <a:t>Outgoing Shortwave Radiation (W/m</a:t>
              </a:r>
              <a:r>
                <a:rPr lang="en-IE" b="1" baseline="30000" dirty="0"/>
                <a:t>2</a:t>
              </a:r>
              <a:r>
                <a:rPr lang="en-IE" b="1" dirty="0"/>
                <a:t>) </a:t>
              </a:r>
            </a:p>
          </p:txBody>
        </p:sp>
        <p:sp>
          <p:nvSpPr>
            <p:cNvPr id="9" name="TextBox 8">
              <a:extLst>
                <a:ext uri="{FF2B5EF4-FFF2-40B4-BE49-F238E27FC236}">
                  <a16:creationId xmlns:a16="http://schemas.microsoft.com/office/drawing/2014/main" xmlns="" id="{2A94C8D8-E05E-38B4-CF35-DEAC8810BE6C}"/>
                </a:ext>
              </a:extLst>
            </p:cNvPr>
            <p:cNvSpPr txBox="1"/>
            <p:nvPr/>
          </p:nvSpPr>
          <p:spPr>
            <a:xfrm>
              <a:off x="6276430" y="3355068"/>
              <a:ext cx="1343570" cy="369332"/>
            </a:xfrm>
            <a:prstGeom prst="rect">
              <a:avLst/>
            </a:prstGeom>
            <a:solidFill>
              <a:schemeClr val="bg1"/>
            </a:solidFill>
          </p:spPr>
          <p:txBody>
            <a:bodyPr wrap="square" rtlCol="0">
              <a:spAutoFit/>
            </a:bodyPr>
            <a:lstStyle/>
            <a:p>
              <a:pPr algn="ctr"/>
              <a:r>
                <a:rPr lang="en-IE" b="1" dirty="0"/>
                <a:t>CERES Data</a:t>
              </a:r>
            </a:p>
          </p:txBody>
        </p:sp>
        <p:sp>
          <p:nvSpPr>
            <p:cNvPr id="10" name="TextBox 9">
              <a:extLst>
                <a:ext uri="{FF2B5EF4-FFF2-40B4-BE49-F238E27FC236}">
                  <a16:creationId xmlns:a16="http://schemas.microsoft.com/office/drawing/2014/main" xmlns="" id="{9E3DE494-0DB7-F962-B7DF-2F4D8124F932}"/>
                </a:ext>
              </a:extLst>
            </p:cNvPr>
            <p:cNvSpPr txBox="1"/>
            <p:nvPr/>
          </p:nvSpPr>
          <p:spPr>
            <a:xfrm rot="16200000">
              <a:off x="3427006" y="2613973"/>
              <a:ext cx="1017032" cy="369332"/>
            </a:xfrm>
            <a:prstGeom prst="rect">
              <a:avLst/>
            </a:prstGeom>
            <a:solidFill>
              <a:schemeClr val="bg1"/>
            </a:solidFill>
          </p:spPr>
          <p:txBody>
            <a:bodyPr wrap="square" rtlCol="0">
              <a:spAutoFit/>
            </a:bodyPr>
            <a:lstStyle/>
            <a:p>
              <a:pPr algn="ctr"/>
              <a:r>
                <a:rPr lang="en-IE" b="1" dirty="0"/>
                <a:t>albedo</a:t>
              </a:r>
            </a:p>
          </p:txBody>
        </p:sp>
        <p:sp>
          <p:nvSpPr>
            <p:cNvPr id="11" name="Rectangle 10">
              <a:extLst>
                <a:ext uri="{FF2B5EF4-FFF2-40B4-BE49-F238E27FC236}">
                  <a16:creationId xmlns:a16="http://schemas.microsoft.com/office/drawing/2014/main" xmlns="" id="{22D0AD22-5135-78CC-FA3B-5721AC7E1BD9}"/>
                </a:ext>
              </a:extLst>
            </p:cNvPr>
            <p:cNvSpPr/>
            <p:nvPr/>
          </p:nvSpPr>
          <p:spPr>
            <a:xfrm>
              <a:off x="2759725" y="2398323"/>
              <a:ext cx="568960" cy="8789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2" name="Group 11">
              <a:extLst>
                <a:ext uri="{FF2B5EF4-FFF2-40B4-BE49-F238E27FC236}">
                  <a16:creationId xmlns:a16="http://schemas.microsoft.com/office/drawing/2014/main" xmlns="" id="{A78F356A-7D14-593D-A10D-8647EAB4B394}"/>
                </a:ext>
              </a:extLst>
            </p:cNvPr>
            <p:cNvGrpSpPr/>
            <p:nvPr/>
          </p:nvGrpSpPr>
          <p:grpSpPr>
            <a:xfrm>
              <a:off x="1865268" y="2621898"/>
              <a:ext cx="1463417" cy="565964"/>
              <a:chOff x="1809164" y="2623402"/>
              <a:chExt cx="1463417" cy="565964"/>
            </a:xfrm>
          </p:grpSpPr>
          <p:sp>
            <p:nvSpPr>
              <p:cNvPr id="13" name="TextBox 12">
                <a:extLst>
                  <a:ext uri="{FF2B5EF4-FFF2-40B4-BE49-F238E27FC236}">
                    <a16:creationId xmlns:a16="http://schemas.microsoft.com/office/drawing/2014/main" xmlns="" id="{091C27DA-0D5D-ACC0-F020-28845AF09DC7}"/>
                  </a:ext>
                </a:extLst>
              </p:cNvPr>
              <p:cNvSpPr txBox="1"/>
              <p:nvPr/>
            </p:nvSpPr>
            <p:spPr>
              <a:xfrm>
                <a:off x="1809164" y="2711845"/>
                <a:ext cx="1198880" cy="400110"/>
              </a:xfrm>
              <a:prstGeom prst="rect">
                <a:avLst/>
              </a:prstGeom>
              <a:solidFill>
                <a:schemeClr val="bg1"/>
              </a:solidFill>
            </p:spPr>
            <p:txBody>
              <a:bodyPr wrap="square" rtlCol="0">
                <a:spAutoFit/>
              </a:bodyPr>
              <a:lstStyle/>
              <a:p>
                <a:pPr algn="ctr"/>
                <a:r>
                  <a:rPr lang="en-IE" sz="2000" b="1" dirty="0"/>
                  <a:t>10 W/m</a:t>
                </a:r>
                <a:r>
                  <a:rPr lang="en-IE" sz="2000" b="1" baseline="30000" dirty="0"/>
                  <a:t>2</a:t>
                </a:r>
                <a:endParaRPr lang="en-IE" sz="2000" b="1" dirty="0"/>
              </a:p>
            </p:txBody>
          </p:sp>
          <p:cxnSp>
            <p:nvCxnSpPr>
              <p:cNvPr id="14" name="Straight Connector 13">
                <a:extLst>
                  <a:ext uri="{FF2B5EF4-FFF2-40B4-BE49-F238E27FC236}">
                    <a16:creationId xmlns:a16="http://schemas.microsoft.com/office/drawing/2014/main" xmlns="" id="{D432B0FC-07EC-6972-E402-F87A764F42E9}"/>
                  </a:ext>
                </a:extLst>
              </p:cNvPr>
              <p:cNvCxnSpPr/>
              <p:nvPr/>
            </p:nvCxnSpPr>
            <p:spPr>
              <a:xfrm>
                <a:off x="2520741" y="2623402"/>
                <a:ext cx="751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2D69767-A432-D54B-A421-136FF24CE6CE}"/>
                  </a:ext>
                </a:extLst>
              </p:cNvPr>
              <p:cNvCxnSpPr/>
              <p:nvPr/>
            </p:nvCxnSpPr>
            <p:spPr>
              <a:xfrm>
                <a:off x="2459781" y="3189366"/>
                <a:ext cx="751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A81FD4E1-F245-B1E9-9060-8D9FB70DF573}"/>
                  </a:ext>
                </a:extLst>
              </p:cNvPr>
              <p:cNvCxnSpPr/>
              <p:nvPr/>
            </p:nvCxnSpPr>
            <p:spPr>
              <a:xfrm>
                <a:off x="3069381" y="2641199"/>
                <a:ext cx="0" cy="530369"/>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7" name="TextBox 16">
            <a:extLst>
              <a:ext uri="{FF2B5EF4-FFF2-40B4-BE49-F238E27FC236}">
                <a16:creationId xmlns:a16="http://schemas.microsoft.com/office/drawing/2014/main" xmlns="" id="{6489B4FE-1F95-28F1-3E5E-668F44171CED}"/>
              </a:ext>
            </a:extLst>
          </p:cNvPr>
          <p:cNvSpPr txBox="1"/>
          <p:nvPr/>
        </p:nvSpPr>
        <p:spPr>
          <a:xfrm>
            <a:off x="10139680" y="2611120"/>
            <a:ext cx="1214120" cy="369332"/>
          </a:xfrm>
          <a:prstGeom prst="rect">
            <a:avLst/>
          </a:prstGeom>
          <a:noFill/>
        </p:spPr>
        <p:txBody>
          <a:bodyPr wrap="square" rtlCol="0">
            <a:spAutoFit/>
          </a:bodyPr>
          <a:lstStyle/>
          <a:p>
            <a:endParaRPr lang="en-IE" dirty="0"/>
          </a:p>
        </p:txBody>
      </p:sp>
    </p:spTree>
    <p:extLst>
      <p:ext uri="{BB962C8B-B14F-4D97-AF65-F5344CB8AC3E}">
        <p14:creationId xmlns:p14="http://schemas.microsoft.com/office/powerpoint/2010/main" val="426304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63"/>
            <a:ext cx="10515600" cy="846415"/>
          </a:xfrm>
        </p:spPr>
        <p:txBody>
          <a:bodyPr>
            <a:normAutofit/>
          </a:bodyPr>
          <a:lstStyle/>
          <a:p>
            <a:pPr algn="ctr"/>
            <a:r>
              <a:rPr lang="en-US" sz="2800" dirty="0" smtClean="0">
                <a:latin typeface="Arial" panose="020B0604020202020204" pitchFamily="34" charset="0"/>
                <a:cs typeface="Arial" panose="020B0604020202020204" pitchFamily="34" charset="0"/>
              </a:rPr>
              <a:t>Flawed </a:t>
            </a:r>
            <a:r>
              <a:rPr lang="en-US" sz="2800" dirty="0">
                <a:latin typeface="Arial" panose="020B0604020202020204" pitchFamily="34" charset="0"/>
                <a:cs typeface="Arial" panose="020B0604020202020204" pitchFamily="34" charset="0"/>
              </a:rPr>
              <a:t>computer modeling </a:t>
            </a:r>
            <a:r>
              <a:rPr lang="en-US" sz="2800" dirty="0" smtClean="0">
                <a:latin typeface="Arial" panose="020B0604020202020204" pitchFamily="34" charset="0"/>
                <a:cs typeface="Arial" panose="020B0604020202020204" pitchFamily="34" charset="0"/>
              </a:rPr>
              <a:t>estimates </a:t>
            </a:r>
            <a:r>
              <a:rPr lang="en-US" sz="2800" dirty="0">
                <a:latin typeface="Arial" panose="020B0604020202020204" pitchFamily="34" charset="0"/>
                <a:cs typeface="Arial" panose="020B0604020202020204" pitchFamily="34" charset="0"/>
              </a:rPr>
              <a:t>of </a:t>
            </a:r>
            <a:r>
              <a:rPr lang="en-US" sz="2800" dirty="0" smtClean="0">
                <a:latin typeface="Arial" panose="020B0604020202020204" pitchFamily="34" charset="0"/>
                <a:cs typeface="Arial" panose="020B0604020202020204" pitchFamily="34" charset="0"/>
              </a:rPr>
              <a:t>the Earth’s </a:t>
            </a:r>
            <a:r>
              <a:rPr lang="en-US" sz="2800" dirty="0">
                <a:latin typeface="Arial" panose="020B0604020202020204" pitchFamily="34" charset="0"/>
                <a:cs typeface="Arial" panose="020B0604020202020204" pitchFamily="34" charset="0"/>
              </a:rPr>
              <a:t>albedo – </a:t>
            </a:r>
            <a:r>
              <a:rPr lang="en-US" sz="2800" dirty="0" smtClean="0">
                <a:latin typeface="Arial" panose="020B0604020202020204" pitchFamily="34" charset="0"/>
                <a:cs typeface="Arial" panose="020B0604020202020204" pitchFamily="34" charset="0"/>
              </a:rPr>
              <a:t>p.4</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838200" y="3823020"/>
            <a:ext cx="10681607" cy="2677656"/>
          </a:xfrm>
          <a:prstGeom prst="rect">
            <a:avLst/>
          </a:prstGeom>
          <a:noFill/>
        </p:spPr>
        <p:txBody>
          <a:bodyPr wrap="square" rtlCol="0">
            <a:spAutoFit/>
          </a:bodyPr>
          <a:lstStyle/>
          <a:p>
            <a:pPr marL="342900" indent="-342900">
              <a:buFont typeface="Arial" panose="020B0604020202020204" pitchFamily="34" charset="0"/>
              <a:buChar char="•"/>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Despite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than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10-15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W/m</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evident gross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errors in the computer simulation’s calculated reflected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power, 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IPCC [AR6 (2021)] still claims that it has computer simulated and precisely measured this power, yielding an imbalance that is equal to 0.7 ± 0.2 W/m</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 Huh</a:t>
            </a:r>
            <a:r>
              <a:rPr lang="en-US" sz="2400" b="1" dirty="0" smtClean="0">
                <a:solidFill>
                  <a:prstClr val="black"/>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Stephens et al. (2015) in this same article claim the </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“bad-penny” imbalance,</a:t>
            </a:r>
            <a:r>
              <a:rPr lang="en-US" sz="2400" dirty="0" smtClean="0">
                <a:solidFill>
                  <a:srgbClr val="FF0000"/>
                </a:solidFill>
                <a:latin typeface="Arial" panose="020B0604020202020204" pitchFamily="34" charset="0"/>
                <a:cs typeface="Arial" panose="020B0604020202020204" pitchFamily="34" charset="0"/>
              </a:rPr>
              <a:t> 0.6 W/m</a:t>
            </a:r>
            <a:r>
              <a:rPr lang="en-US" sz="2400" baseline="30000" dirty="0" smtClean="0">
                <a:solidFill>
                  <a:srgbClr val="FF0000"/>
                </a:solidFill>
                <a:latin typeface="Arial" panose="020B0604020202020204" pitchFamily="34" charset="0"/>
                <a:cs typeface="Arial" panose="020B0604020202020204" pitchFamily="34" charset="0"/>
              </a:rPr>
              <a:t>2</a:t>
            </a: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S</a:t>
            </a:r>
            <a:r>
              <a:rPr lang="en-US" sz="2400" dirty="0" smtClean="0">
                <a:solidFill>
                  <a:srgbClr val="FF0000"/>
                </a:solidFill>
                <a:latin typeface="Arial" panose="020B0604020202020204" pitchFamily="34" charset="0"/>
                <a:cs typeface="Arial" panose="020B0604020202020204" pitchFamily="34" charset="0"/>
              </a:rPr>
              <a:t>ee below.</a:t>
            </a:r>
          </a:p>
          <a:p>
            <a:pPr marL="342900" indent="-342900">
              <a:buFont typeface="Arial" panose="020B0604020202020204" pitchFamily="34" charset="0"/>
              <a:buChar char="•"/>
              <a:defRPr/>
            </a:pPr>
            <a:r>
              <a:rPr kumimoji="0" lang="en-US" sz="24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The IPCC’s AR6 (2021) does not show this Figure,</a:t>
            </a:r>
            <a:endParaRPr kumimoji="0" 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4586F813-0AE7-6EB1-79B4-6F310166AE8E}"/>
              </a:ext>
            </a:extLst>
          </p:cNvPr>
          <p:cNvSpPr>
            <a:spLocks noGrp="1"/>
          </p:cNvSpPr>
          <p:nvPr>
            <p:ph type="sldNum" sz="quarter" idx="12"/>
          </p:nvPr>
        </p:nvSpPr>
        <p:spPr/>
        <p:txBody>
          <a:bodyPr/>
          <a:lstStyle/>
          <a:p>
            <a:fld id="{9DA27DB7-8A8A-4767-9336-4741CDBA04F3}" type="slidenum">
              <a:rPr lang="en-US" smtClean="0"/>
              <a:t>17</a:t>
            </a:fld>
            <a:endParaRPr lang="en-US" dirty="0"/>
          </a:p>
        </p:txBody>
      </p:sp>
      <p:grpSp>
        <p:nvGrpSpPr>
          <p:cNvPr id="6" name="Group 5">
            <a:extLst>
              <a:ext uri="{FF2B5EF4-FFF2-40B4-BE49-F238E27FC236}">
                <a16:creationId xmlns:a16="http://schemas.microsoft.com/office/drawing/2014/main" xmlns="" id="{1364FE77-3E88-7476-8E14-FC0CDE5504D5}"/>
              </a:ext>
            </a:extLst>
          </p:cNvPr>
          <p:cNvGrpSpPr/>
          <p:nvPr/>
        </p:nvGrpSpPr>
        <p:grpSpPr>
          <a:xfrm>
            <a:off x="1307542" y="852378"/>
            <a:ext cx="7478694" cy="2990992"/>
            <a:chOff x="1625600" y="1182752"/>
            <a:chExt cx="7478694" cy="2990992"/>
          </a:xfrm>
        </p:grpSpPr>
        <p:pic>
          <p:nvPicPr>
            <p:cNvPr id="8" name="Picture 7">
              <a:extLst>
                <a:ext uri="{FF2B5EF4-FFF2-40B4-BE49-F238E27FC236}">
                  <a16:creationId xmlns:a16="http://schemas.microsoft.com/office/drawing/2014/main" xmlns="" id="{67AC4890-BD3E-601A-DA95-CE4FEB8FB7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68" t="23037" r="2932"/>
            <a:stretch/>
          </p:blipFill>
          <p:spPr>
            <a:xfrm>
              <a:off x="2469942" y="1224639"/>
              <a:ext cx="6634352" cy="2949105"/>
            </a:xfrm>
            <a:prstGeom prst="rect">
              <a:avLst/>
            </a:prstGeom>
          </p:spPr>
        </p:pic>
        <p:sp>
          <p:nvSpPr>
            <p:cNvPr id="9" name="TextBox 8">
              <a:extLst>
                <a:ext uri="{FF2B5EF4-FFF2-40B4-BE49-F238E27FC236}">
                  <a16:creationId xmlns:a16="http://schemas.microsoft.com/office/drawing/2014/main" xmlns="" id="{D6D7FC9F-3A25-8E6A-7B4F-C67C13606416}"/>
                </a:ext>
              </a:extLst>
            </p:cNvPr>
            <p:cNvSpPr txBox="1"/>
            <p:nvPr/>
          </p:nvSpPr>
          <p:spPr>
            <a:xfrm>
              <a:off x="1625600" y="1182752"/>
              <a:ext cx="4104640" cy="369332"/>
            </a:xfrm>
            <a:prstGeom prst="rect">
              <a:avLst/>
            </a:prstGeom>
            <a:solidFill>
              <a:schemeClr val="bg1"/>
            </a:solidFill>
          </p:spPr>
          <p:txBody>
            <a:bodyPr wrap="square" rtlCol="0">
              <a:spAutoFit/>
            </a:bodyPr>
            <a:lstStyle/>
            <a:p>
              <a:pPr algn="ctr"/>
              <a:r>
                <a:rPr lang="en-IE" b="1" dirty="0"/>
                <a:t>Outgoing Shortwave Radiation (W/m</a:t>
              </a:r>
              <a:r>
                <a:rPr lang="en-IE" b="1" baseline="30000" dirty="0"/>
                <a:t>2</a:t>
              </a:r>
              <a:r>
                <a:rPr lang="en-IE" b="1" dirty="0"/>
                <a:t>) </a:t>
              </a:r>
            </a:p>
          </p:txBody>
        </p:sp>
        <p:sp>
          <p:nvSpPr>
            <p:cNvPr id="10" name="TextBox 9">
              <a:extLst>
                <a:ext uri="{FF2B5EF4-FFF2-40B4-BE49-F238E27FC236}">
                  <a16:creationId xmlns:a16="http://schemas.microsoft.com/office/drawing/2014/main" xmlns="" id="{A579049E-28E3-7130-5C6C-D16A94A5B5F6}"/>
                </a:ext>
              </a:extLst>
            </p:cNvPr>
            <p:cNvSpPr txBox="1"/>
            <p:nvPr/>
          </p:nvSpPr>
          <p:spPr>
            <a:xfrm>
              <a:off x="6276430" y="3355068"/>
              <a:ext cx="1343570" cy="369332"/>
            </a:xfrm>
            <a:prstGeom prst="rect">
              <a:avLst/>
            </a:prstGeom>
            <a:solidFill>
              <a:schemeClr val="bg1"/>
            </a:solidFill>
          </p:spPr>
          <p:txBody>
            <a:bodyPr wrap="square" rtlCol="0">
              <a:spAutoFit/>
            </a:bodyPr>
            <a:lstStyle/>
            <a:p>
              <a:pPr algn="ctr"/>
              <a:r>
                <a:rPr lang="en-IE" b="1" dirty="0"/>
                <a:t>CERES Data</a:t>
              </a:r>
            </a:p>
          </p:txBody>
        </p:sp>
        <p:sp>
          <p:nvSpPr>
            <p:cNvPr id="11" name="TextBox 10">
              <a:extLst>
                <a:ext uri="{FF2B5EF4-FFF2-40B4-BE49-F238E27FC236}">
                  <a16:creationId xmlns:a16="http://schemas.microsoft.com/office/drawing/2014/main" xmlns="" id="{EAC6979B-F133-516F-FB78-018B7DAC39C8}"/>
                </a:ext>
              </a:extLst>
            </p:cNvPr>
            <p:cNvSpPr txBox="1"/>
            <p:nvPr/>
          </p:nvSpPr>
          <p:spPr>
            <a:xfrm rot="16200000">
              <a:off x="3427006" y="2613973"/>
              <a:ext cx="1017032" cy="369332"/>
            </a:xfrm>
            <a:prstGeom prst="rect">
              <a:avLst/>
            </a:prstGeom>
            <a:solidFill>
              <a:schemeClr val="bg1"/>
            </a:solidFill>
          </p:spPr>
          <p:txBody>
            <a:bodyPr wrap="square" rtlCol="0">
              <a:spAutoFit/>
            </a:bodyPr>
            <a:lstStyle/>
            <a:p>
              <a:pPr algn="ctr"/>
              <a:r>
                <a:rPr lang="en-IE" b="1" dirty="0"/>
                <a:t>albedo</a:t>
              </a:r>
            </a:p>
          </p:txBody>
        </p:sp>
        <p:sp>
          <p:nvSpPr>
            <p:cNvPr id="12" name="Rectangle 11">
              <a:extLst>
                <a:ext uri="{FF2B5EF4-FFF2-40B4-BE49-F238E27FC236}">
                  <a16:creationId xmlns:a16="http://schemas.microsoft.com/office/drawing/2014/main" xmlns="" id="{E3178FFB-383D-36DF-C0E3-67C4D86D5D53}"/>
                </a:ext>
              </a:extLst>
            </p:cNvPr>
            <p:cNvSpPr/>
            <p:nvPr/>
          </p:nvSpPr>
          <p:spPr>
            <a:xfrm>
              <a:off x="2759725" y="2398323"/>
              <a:ext cx="568960" cy="8789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3" name="Group 12">
              <a:extLst>
                <a:ext uri="{FF2B5EF4-FFF2-40B4-BE49-F238E27FC236}">
                  <a16:creationId xmlns:a16="http://schemas.microsoft.com/office/drawing/2014/main" xmlns="" id="{3993C3D8-88DE-CD05-FDD6-0412E1869776}"/>
                </a:ext>
              </a:extLst>
            </p:cNvPr>
            <p:cNvGrpSpPr/>
            <p:nvPr/>
          </p:nvGrpSpPr>
          <p:grpSpPr>
            <a:xfrm>
              <a:off x="1865268" y="2621898"/>
              <a:ext cx="1463417" cy="565964"/>
              <a:chOff x="1809164" y="2623402"/>
              <a:chExt cx="1463417" cy="565964"/>
            </a:xfrm>
          </p:grpSpPr>
          <p:sp>
            <p:nvSpPr>
              <p:cNvPr id="14" name="TextBox 13">
                <a:extLst>
                  <a:ext uri="{FF2B5EF4-FFF2-40B4-BE49-F238E27FC236}">
                    <a16:creationId xmlns:a16="http://schemas.microsoft.com/office/drawing/2014/main" xmlns="" id="{D3B1D653-70AA-3810-C665-C743F8F7A368}"/>
                  </a:ext>
                </a:extLst>
              </p:cNvPr>
              <p:cNvSpPr txBox="1"/>
              <p:nvPr/>
            </p:nvSpPr>
            <p:spPr>
              <a:xfrm>
                <a:off x="1809164" y="2711845"/>
                <a:ext cx="1198880" cy="400110"/>
              </a:xfrm>
              <a:prstGeom prst="rect">
                <a:avLst/>
              </a:prstGeom>
              <a:solidFill>
                <a:schemeClr val="bg1"/>
              </a:solidFill>
            </p:spPr>
            <p:txBody>
              <a:bodyPr wrap="square" rtlCol="0">
                <a:spAutoFit/>
              </a:bodyPr>
              <a:lstStyle/>
              <a:p>
                <a:pPr algn="ctr"/>
                <a:r>
                  <a:rPr lang="en-IE" sz="2000" b="1" dirty="0"/>
                  <a:t>10 W/m</a:t>
                </a:r>
                <a:r>
                  <a:rPr lang="en-IE" sz="2000" b="1" baseline="30000" dirty="0"/>
                  <a:t>2</a:t>
                </a:r>
                <a:endParaRPr lang="en-IE" sz="2000" b="1" dirty="0"/>
              </a:p>
            </p:txBody>
          </p:sp>
          <p:cxnSp>
            <p:nvCxnSpPr>
              <p:cNvPr id="15" name="Straight Connector 14">
                <a:extLst>
                  <a:ext uri="{FF2B5EF4-FFF2-40B4-BE49-F238E27FC236}">
                    <a16:creationId xmlns:a16="http://schemas.microsoft.com/office/drawing/2014/main" xmlns="" id="{04116A8A-414F-5119-D1E7-88068EF0C8FE}"/>
                  </a:ext>
                </a:extLst>
              </p:cNvPr>
              <p:cNvCxnSpPr/>
              <p:nvPr/>
            </p:nvCxnSpPr>
            <p:spPr>
              <a:xfrm>
                <a:off x="2520741" y="2623402"/>
                <a:ext cx="751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0449254-A8FF-72AE-ECA6-4DFB97A0DCB8}"/>
                  </a:ext>
                </a:extLst>
              </p:cNvPr>
              <p:cNvCxnSpPr/>
              <p:nvPr/>
            </p:nvCxnSpPr>
            <p:spPr>
              <a:xfrm>
                <a:off x="2459781" y="3189366"/>
                <a:ext cx="751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6EBE943D-5A97-8C60-0887-5DE78BDDAD45}"/>
                  </a:ext>
                </a:extLst>
              </p:cNvPr>
              <p:cNvCxnSpPr/>
              <p:nvPr/>
            </p:nvCxnSpPr>
            <p:spPr>
              <a:xfrm>
                <a:off x="3069381" y="2641199"/>
                <a:ext cx="0" cy="530369"/>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2798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2556"/>
          <a:stretch/>
        </p:blipFill>
        <p:spPr>
          <a:xfrm>
            <a:off x="5738981" y="351692"/>
            <a:ext cx="4123047" cy="6004658"/>
          </a:xfrm>
        </p:spPr>
      </p:pic>
      <p:sp>
        <p:nvSpPr>
          <p:cNvPr id="4" name="Slide Number Placeholder 3"/>
          <p:cNvSpPr>
            <a:spLocks noGrp="1"/>
          </p:cNvSpPr>
          <p:nvPr>
            <p:ph type="sldNum" sz="quarter" idx="12"/>
          </p:nvPr>
        </p:nvSpPr>
        <p:spPr/>
        <p:txBody>
          <a:bodyPr/>
          <a:lstStyle/>
          <a:p>
            <a:fld id="{9DA27DB7-8A8A-4767-9336-4741CDBA04F3}" type="slidenum">
              <a:rPr lang="en-US" smtClean="0"/>
              <a:t>18</a:t>
            </a:fld>
            <a:endParaRPr lang="en-US"/>
          </a:p>
        </p:txBody>
      </p:sp>
      <p:sp>
        <p:nvSpPr>
          <p:cNvPr id="7" name="TextBox 6"/>
          <p:cNvSpPr txBox="1"/>
          <p:nvPr/>
        </p:nvSpPr>
        <p:spPr>
          <a:xfrm>
            <a:off x="1225898" y="258082"/>
            <a:ext cx="4260501" cy="5940088"/>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The so-called solar constant is not actually constant.</a:t>
            </a:r>
          </a:p>
          <a:p>
            <a:pPr marL="285750" indent="-28575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This Figure is also from Stephens </a:t>
            </a:r>
            <a:r>
              <a:rPr lang="en-US" sz="2000" i="1" dirty="0" smtClean="0">
                <a:solidFill>
                  <a:prstClr val="black"/>
                </a:solidFill>
                <a:latin typeface="Arial" panose="020B0604020202020204" pitchFamily="34" charset="0"/>
                <a:cs typeface="Arial" panose="020B0604020202020204" pitchFamily="34" charset="0"/>
              </a:rPr>
              <a:t>et al</a:t>
            </a:r>
            <a:r>
              <a:rPr lang="en-US" sz="2000" dirty="0" smtClean="0">
                <a:solidFill>
                  <a:prstClr val="black"/>
                </a:solidFill>
                <a:latin typeface="Arial" panose="020B0604020202020204" pitchFamily="34" charset="0"/>
                <a:cs typeface="Arial" panose="020B0604020202020204" pitchFamily="34" charset="0"/>
              </a:rPr>
              <a:t>. (2015). The </a:t>
            </a:r>
            <a:r>
              <a:rPr lang="en-US" sz="2000" dirty="0">
                <a:solidFill>
                  <a:prstClr val="black"/>
                </a:solidFill>
                <a:latin typeface="Arial" panose="020B0604020202020204" pitchFamily="34" charset="0"/>
                <a:cs typeface="Arial" panose="020B0604020202020204" pitchFamily="34" charset="0"/>
              </a:rPr>
              <a:t>solid curve </a:t>
            </a:r>
            <a:r>
              <a:rPr lang="en-US" sz="2000" dirty="0" smtClean="0">
                <a:solidFill>
                  <a:prstClr val="black"/>
                </a:solidFill>
                <a:latin typeface="Arial" panose="020B0604020202020204" pitchFamily="34" charset="0"/>
                <a:cs typeface="Arial" panose="020B0604020202020204" pitchFamily="34" charset="0"/>
              </a:rPr>
              <a:t>on the bottom Figure (5d) shows the </a:t>
            </a:r>
            <a:r>
              <a:rPr lang="en-US" sz="2000" u="sng" dirty="0" smtClean="0">
                <a:solidFill>
                  <a:prstClr val="black"/>
                </a:solidFill>
                <a:latin typeface="Arial" panose="020B0604020202020204" pitchFamily="34" charset="0"/>
                <a:cs typeface="Arial" panose="020B0604020202020204" pitchFamily="34" charset="0"/>
              </a:rPr>
              <a:t>sinusoidal</a:t>
            </a:r>
            <a:r>
              <a:rPr lang="en-US" sz="2000" dirty="0" smtClean="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temporal variation of the </a:t>
            </a:r>
            <a:r>
              <a:rPr lang="en-US" sz="2000" dirty="0" smtClean="0">
                <a:solidFill>
                  <a:prstClr val="black"/>
                </a:solidFill>
                <a:latin typeface="Arial" panose="020B0604020202020204" pitchFamily="34" charset="0"/>
                <a:cs typeface="Arial" panose="020B0604020202020204" pitchFamily="34" charset="0"/>
              </a:rPr>
              <a:t>(so-called) </a:t>
            </a:r>
            <a:r>
              <a:rPr lang="en-US" sz="2000" dirty="0">
                <a:solidFill>
                  <a:prstClr val="black"/>
                </a:solidFill>
                <a:latin typeface="Arial" panose="020B0604020202020204" pitchFamily="34" charset="0"/>
                <a:cs typeface="Arial" panose="020B0604020202020204" pitchFamily="34" charset="0"/>
              </a:rPr>
              <a:t>solar </a:t>
            </a:r>
            <a:r>
              <a:rPr lang="en-US" sz="2000" dirty="0" smtClean="0">
                <a:solidFill>
                  <a:prstClr val="black"/>
                </a:solidFill>
                <a:latin typeface="Arial" panose="020B0604020202020204" pitchFamily="34" charset="0"/>
                <a:cs typeface="Arial" panose="020B0604020202020204" pitchFamily="34" charset="0"/>
              </a:rPr>
              <a:t>constant.</a:t>
            </a:r>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Its variation is dominantly due </a:t>
            </a:r>
            <a:r>
              <a:rPr lang="en-US" sz="2000" dirty="0">
                <a:solidFill>
                  <a:prstClr val="black"/>
                </a:solidFill>
                <a:latin typeface="Arial" panose="020B0604020202020204" pitchFamily="34" charset="0"/>
                <a:cs typeface="Arial" panose="020B0604020202020204" pitchFamily="34" charset="0"/>
              </a:rPr>
              <a:t>to the </a:t>
            </a:r>
            <a:r>
              <a:rPr lang="en-US" sz="2000" dirty="0" err="1">
                <a:solidFill>
                  <a:prstClr val="black"/>
                </a:solidFill>
                <a:latin typeface="Arial" panose="020B0604020202020204" pitchFamily="34" charset="0"/>
                <a:cs typeface="Arial" panose="020B0604020202020204" pitchFamily="34" charset="0"/>
              </a:rPr>
              <a:t>ellipticity</a:t>
            </a:r>
            <a:r>
              <a:rPr lang="en-US" sz="2000" dirty="0">
                <a:solidFill>
                  <a:prstClr val="black"/>
                </a:solidFill>
                <a:latin typeface="Arial" panose="020B0604020202020204" pitchFamily="34" charset="0"/>
                <a:cs typeface="Arial" panose="020B0604020202020204" pitchFamily="34" charset="0"/>
              </a:rPr>
              <a:t> of the Earth’s </a:t>
            </a:r>
            <a:r>
              <a:rPr lang="en-US" sz="2000" dirty="0" smtClean="0">
                <a:solidFill>
                  <a:prstClr val="black"/>
                </a:solidFill>
                <a:latin typeface="Arial" panose="020B0604020202020204" pitchFamily="34" charset="0"/>
                <a:cs typeface="Arial" panose="020B0604020202020204" pitchFamily="34" charset="0"/>
              </a:rPr>
              <a:t>orbit.</a:t>
            </a:r>
          </a:p>
          <a:p>
            <a:pPr marL="285750" indent="-28575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Correspondingly, the </a:t>
            </a:r>
            <a:r>
              <a:rPr lang="en-US" sz="2000" dirty="0">
                <a:solidFill>
                  <a:prstClr val="black"/>
                </a:solidFill>
                <a:latin typeface="Arial" panose="020B0604020202020204" pitchFamily="34" charset="0"/>
                <a:cs typeface="Arial" panose="020B0604020202020204" pitchFamily="34" charset="0"/>
              </a:rPr>
              <a:t>actual </a:t>
            </a:r>
            <a:r>
              <a:rPr lang="en-US" sz="2000" dirty="0" smtClean="0">
                <a:solidFill>
                  <a:prstClr val="black"/>
                </a:solidFill>
                <a:latin typeface="Arial" panose="020B0604020202020204" pitchFamily="34" charset="0"/>
                <a:cs typeface="Arial" panose="020B0604020202020204" pitchFamily="34" charset="0"/>
              </a:rPr>
              <a:t>outgoing SW power’s non-sinusoidal  </a:t>
            </a:r>
            <a:r>
              <a:rPr lang="en-US" sz="2000" dirty="0">
                <a:solidFill>
                  <a:prstClr val="black"/>
                </a:solidFill>
                <a:latin typeface="Arial" panose="020B0604020202020204" pitchFamily="34" charset="0"/>
                <a:cs typeface="Arial" panose="020B0604020202020204" pitchFamily="34" charset="0"/>
              </a:rPr>
              <a:t>annual variation </a:t>
            </a:r>
            <a:r>
              <a:rPr lang="en-US" sz="2000" dirty="0" smtClean="0">
                <a:solidFill>
                  <a:prstClr val="black"/>
                </a:solidFill>
                <a:latin typeface="Arial" panose="020B0604020202020204" pitchFamily="34" charset="0"/>
                <a:cs typeface="Arial" panose="020B0604020202020204" pitchFamily="34" charset="0"/>
              </a:rPr>
              <a:t>(about 10 W/m</a:t>
            </a:r>
            <a:r>
              <a:rPr lang="en-US" sz="2000" baseline="30000" dirty="0" smtClean="0">
                <a:solidFill>
                  <a:prstClr val="black"/>
                </a:solidFill>
                <a:latin typeface="Arial" panose="020B0604020202020204" pitchFamily="34" charset="0"/>
                <a:cs typeface="Arial" panose="020B0604020202020204" pitchFamily="34" charset="0"/>
              </a:rPr>
              <a:t>2</a:t>
            </a:r>
            <a:r>
              <a:rPr lang="en-US" sz="2000" dirty="0" smtClean="0">
                <a:solidFill>
                  <a:prstClr val="black"/>
                </a:solidFill>
                <a:latin typeface="Arial" panose="020B0604020202020204" pitchFamily="34" charset="0"/>
                <a:cs typeface="Arial" panose="020B0604020202020204" pitchFamily="34" charset="0"/>
              </a:rPr>
              <a:t>) is </a:t>
            </a:r>
            <a:r>
              <a:rPr lang="en-US" sz="2000" dirty="0">
                <a:solidFill>
                  <a:prstClr val="black"/>
                </a:solidFill>
                <a:latin typeface="Arial" panose="020B0604020202020204" pitchFamily="34" charset="0"/>
                <a:cs typeface="Arial" panose="020B0604020202020204" pitchFamily="34" charset="0"/>
              </a:rPr>
              <a:t>actually much greater than is shown by </a:t>
            </a:r>
            <a:r>
              <a:rPr lang="en-US" sz="2000" dirty="0" smtClean="0">
                <a:solidFill>
                  <a:prstClr val="black"/>
                </a:solidFill>
                <a:latin typeface="Arial" panose="020B0604020202020204" pitchFamily="34" charset="0"/>
                <a:cs typeface="Arial" panose="020B0604020202020204" pitchFamily="34" charset="0"/>
              </a:rPr>
              <a:t>the previous </a:t>
            </a:r>
            <a:r>
              <a:rPr lang="en-US" sz="2000" dirty="0">
                <a:solidFill>
                  <a:prstClr val="black"/>
                </a:solidFill>
                <a:latin typeface="Arial" panose="020B0604020202020204" pitchFamily="34" charset="0"/>
                <a:cs typeface="Arial" panose="020B0604020202020204" pitchFamily="34" charset="0"/>
              </a:rPr>
              <a:t>Figure by about </a:t>
            </a:r>
            <a:r>
              <a:rPr lang="en-US" sz="2000" dirty="0" smtClean="0">
                <a:solidFill>
                  <a:prstClr val="black"/>
                </a:solidFill>
                <a:latin typeface="Arial" panose="020B0604020202020204" pitchFamily="34" charset="0"/>
                <a:cs typeface="Arial" panose="020B0604020202020204" pitchFamily="34" charset="0"/>
              </a:rPr>
              <a:t>22 W/m</a:t>
            </a:r>
            <a:r>
              <a:rPr lang="en-US" sz="2000" baseline="30000" dirty="0" smtClean="0">
                <a:solidFill>
                  <a:prstClr val="black"/>
                </a:solidFill>
                <a:latin typeface="Arial" panose="020B0604020202020204" pitchFamily="34" charset="0"/>
                <a:cs typeface="Arial" panose="020B0604020202020204" pitchFamily="34" charset="0"/>
              </a:rPr>
              <a:t>2</a:t>
            </a:r>
            <a:r>
              <a:rPr lang="en-US" sz="2000" dirty="0" smtClean="0">
                <a:solidFill>
                  <a:prstClr val="black"/>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The total outgoing SW power correspondingly typically varies annually by about 32 W/m</a:t>
            </a:r>
            <a:r>
              <a:rPr lang="en-US" sz="2000" baseline="30000" dirty="0" smtClean="0">
                <a:solidFill>
                  <a:prstClr val="black"/>
                </a:solidFill>
                <a:latin typeface="Arial" panose="020B0604020202020204" pitchFamily="34" charset="0"/>
                <a:cs typeface="Arial" panose="020B0604020202020204" pitchFamily="34" charset="0"/>
              </a:rPr>
              <a:t>2</a:t>
            </a:r>
            <a:r>
              <a:rPr lang="en-US" sz="2000" dirty="0" smtClean="0">
                <a:solidFill>
                  <a:prstClr val="black"/>
                </a:solidFill>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71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488"/>
            <a:ext cx="10515600" cy="1325563"/>
          </a:xfrm>
        </p:spPr>
        <p:txBody>
          <a:bodyPr>
            <a:normAutofit fontScale="90000"/>
          </a:bodyPr>
          <a:lstStyle/>
          <a:p>
            <a:r>
              <a:rPr lang="en-US" sz="3600" dirty="0">
                <a:latin typeface="Arial" panose="020B0604020202020204" pitchFamily="34" charset="0"/>
                <a:cs typeface="Arial" panose="020B0604020202020204" pitchFamily="34" charset="0"/>
              </a:rPr>
              <a:t>Measuring the power imbalance consists of measuring power-IN, measuring </a:t>
            </a:r>
            <a:r>
              <a:rPr lang="en-US" sz="3600" dirty="0" smtClean="0">
                <a:latin typeface="Arial" panose="020B0604020202020204" pitchFamily="34" charset="0"/>
                <a:cs typeface="Arial" panose="020B0604020202020204" pitchFamily="34" charset="0"/>
              </a:rPr>
              <a:t>power-OUT, </a:t>
            </a:r>
            <a:r>
              <a:rPr lang="en-US" sz="3600" dirty="0">
                <a:latin typeface="Arial" panose="020B0604020202020204" pitchFamily="34" charset="0"/>
                <a:cs typeface="Arial" panose="020B0604020202020204" pitchFamily="34" charset="0"/>
              </a:rPr>
              <a:t>and subtracting. p</a:t>
            </a:r>
            <a:r>
              <a:rPr lang="en-US" sz="3600" dirty="0" smtClean="0">
                <a:latin typeface="Arial" panose="020B0604020202020204" pitchFamily="34" charset="0"/>
                <a:cs typeface="Arial" panose="020B0604020202020204" pitchFamily="34" charset="0"/>
              </a:rPr>
              <a:t>.1</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838200" y="1550214"/>
            <a:ext cx="10681607" cy="52014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Recall, global warming is </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defined</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as more Power-IN than</a:t>
            </a:r>
            <a:r>
              <a:rPr kumimoji="0" lang="en-US"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Power-OUT.</a:t>
            </a: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Power-IN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the sunlight power incident on the Earth. The IPCC and climate scientists call it Short Wavelength (SW) Radiation. It is about 340 Watts per square meter of the Earth’s surface area.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It varies annually by about ± 11 W/m</a:t>
            </a:r>
            <a:r>
              <a:rPr kumimoji="0" lang="en-US" sz="24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(not including the additional variation of the solar constant.)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Power-OUT has two components: </a:t>
            </a:r>
          </a:p>
          <a:p>
            <a:pPr marL="800100" lvl="1" indent="-342900">
              <a:spcAft>
                <a:spcPts val="600"/>
              </a:spcAft>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component  is the sunlight energy that is directly reflected by the Earth back out into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space. That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component is claimed by the IPCC to be about 100 W/m</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800100" lvl="1" indent="-342900">
              <a:spcAft>
                <a:spcPts val="600"/>
              </a:spcAft>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other component  is the far-infrared heat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re-radiated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into space by a hot planet. It is claimed to be about 240 W/m</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IPCC calls the far-infrared heat radiation component,	Long Wavelength (LW) Radiation. </a:t>
            </a:r>
          </a:p>
        </p:txBody>
      </p:sp>
      <p:sp>
        <p:nvSpPr>
          <p:cNvPr id="3" name="Slide Number Placeholder 2">
            <a:extLst>
              <a:ext uri="{FF2B5EF4-FFF2-40B4-BE49-F238E27FC236}">
                <a16:creationId xmlns:a16="http://schemas.microsoft.com/office/drawing/2014/main" xmlns="" id="{285F002E-E9A7-1486-A848-CAC43D220AD6}"/>
              </a:ext>
            </a:extLst>
          </p:cNvPr>
          <p:cNvSpPr>
            <a:spLocks noGrp="1"/>
          </p:cNvSpPr>
          <p:nvPr>
            <p:ph type="sldNum" sz="quarter" idx="12"/>
          </p:nvPr>
        </p:nvSpPr>
        <p:spPr/>
        <p:txBody>
          <a:bodyPr/>
          <a:lstStyle/>
          <a:p>
            <a:fld id="{9DA27DB7-8A8A-4767-9336-4741CDBA04F3}" type="slidenum">
              <a:rPr lang="en-US" smtClean="0"/>
              <a:t>19</a:t>
            </a:fld>
            <a:endParaRPr lang="en-US"/>
          </a:p>
        </p:txBody>
      </p:sp>
    </p:spTree>
    <p:extLst>
      <p:ext uri="{BB962C8B-B14F-4D97-AF65-F5344CB8AC3E}">
        <p14:creationId xmlns:p14="http://schemas.microsoft.com/office/powerpoint/2010/main" val="226205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latin typeface="Arial" panose="020B0604020202020204" pitchFamily="34" charset="0"/>
                <a:cs typeface="Arial" panose="020B0604020202020204" pitchFamily="34" charset="0"/>
              </a:rPr>
              <a:t>Part I. Climate change is a </a:t>
            </a:r>
            <a:r>
              <a:rPr lang="en-US" dirty="0" smtClean="0">
                <a:latin typeface="Arial" panose="020B0604020202020204" pitchFamily="34" charset="0"/>
                <a:cs typeface="Arial" panose="020B0604020202020204" pitchFamily="34" charset="0"/>
              </a:rPr>
              <a:t>myth</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838200" y="1178689"/>
            <a:ext cx="10681607" cy="532453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IPCC and its collaborators have attempted to identify the dominant process or processes that control the Earth’s climate.</a:t>
            </a:r>
          </a:p>
          <a:p>
            <a:pPr marL="342900" indent="-342900">
              <a:spcBef>
                <a:spcPts val="0"/>
              </a:spcBef>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IPCC and its collaborators have been tasked to use computer modeling and observational data to determine some very important parameters for the Earth’s climate, including</a:t>
            </a:r>
          </a:p>
          <a:p>
            <a:pPr marL="800100" lvl="1" indent="-342900">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Earth’s so-called power </a:t>
            </a:r>
            <a:r>
              <a:rPr lang="en-US" sz="2000" u="sng" dirty="0" smtClean="0">
                <a:latin typeface="Arial" panose="020B0604020202020204" pitchFamily="34" charset="0"/>
                <a:cs typeface="Arial" panose="020B0604020202020204" pitchFamily="34" charset="0"/>
              </a:rPr>
              <a:t>im</a:t>
            </a:r>
            <a:r>
              <a:rPr lang="en-US" sz="2000" dirty="0" smtClean="0">
                <a:latin typeface="Arial" panose="020B0604020202020204" pitchFamily="34" charset="0"/>
                <a:cs typeface="Arial" panose="020B0604020202020204" pitchFamily="34" charset="0"/>
              </a:rPr>
              <a:t>balance, thereby to prove global warming,</a:t>
            </a:r>
          </a:p>
          <a:p>
            <a:pPr marL="800100" lvl="1" indent="-342900">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Earth’s natural power-balance feedback-stability strength (sensitivity), thereby to claim a catastrophic imminent climate crisis,</a:t>
            </a:r>
          </a:p>
          <a:p>
            <a:pPr marL="800100" lvl="1" indent="-342900">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Earth’s albedo for the Earth’s clear-sky portion, cloudy-sky portion, and for the “all-sky” whole Earth.</a:t>
            </a:r>
          </a:p>
          <a:p>
            <a:pPr marL="342900" indent="-342900">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IPCC and its collaborators have grossly </a:t>
            </a:r>
            <a:r>
              <a:rPr lang="en-US" sz="2000" u="sng" dirty="0" smtClean="0">
                <a:latin typeface="Arial" panose="020B0604020202020204" pitchFamily="34" charset="0"/>
                <a:cs typeface="Arial" panose="020B0604020202020204" pitchFamily="34" charset="0"/>
              </a:rPr>
              <a:t>botched</a:t>
            </a:r>
            <a:r>
              <a:rPr lang="en-US" sz="2000" dirty="0" smtClean="0">
                <a:latin typeface="Arial" panose="020B0604020202020204" pitchFamily="34" charset="0"/>
                <a:cs typeface="Arial" panose="020B0604020202020204" pitchFamily="34" charset="0"/>
              </a:rPr>
              <a:t> all of these efforts, and have </a:t>
            </a:r>
            <a:r>
              <a:rPr lang="en-US" sz="2000" dirty="0" smtClean="0">
                <a:solidFill>
                  <a:srgbClr val="FF0000"/>
                </a:solidFill>
                <a:latin typeface="Arial" panose="020B0604020202020204" pitchFamily="34" charset="0"/>
                <a:cs typeface="Arial" panose="020B0604020202020204" pitchFamily="34" charset="0"/>
              </a:rPr>
              <a:t>dishonestly and intentionally erroneously</a:t>
            </a:r>
            <a:r>
              <a:rPr lang="en-US" sz="2000" dirty="0" smtClean="0">
                <a:latin typeface="Arial" panose="020B0604020202020204" pitchFamily="34" charset="0"/>
                <a:cs typeface="Arial" panose="020B0604020202020204" pitchFamily="34" charset="0"/>
              </a:rPr>
              <a:t> claimed that there is a climate change crisis!</a:t>
            </a:r>
          </a:p>
          <a:p>
            <a:pPr marL="342900" indent="-342900">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 a result, their whole argument leading to their claims of an impending climate catastrophe collapses. It is bogus!</a:t>
            </a:r>
          </a:p>
        </p:txBody>
      </p:sp>
      <p:sp>
        <p:nvSpPr>
          <p:cNvPr id="8" name="Slide Number Placeholder 7">
            <a:extLst>
              <a:ext uri="{FF2B5EF4-FFF2-40B4-BE49-F238E27FC236}">
                <a16:creationId xmlns:a16="http://schemas.microsoft.com/office/drawing/2014/main" xmlns="" id="{CF978BF9-194D-7961-9A3B-36D4C021EF73}"/>
              </a:ext>
            </a:extLst>
          </p:cNvPr>
          <p:cNvSpPr>
            <a:spLocks noGrp="1"/>
          </p:cNvSpPr>
          <p:nvPr>
            <p:ph type="sldNum" sz="quarter" idx="12"/>
          </p:nvPr>
        </p:nvSpPr>
        <p:spPr/>
        <p:txBody>
          <a:bodyPr/>
          <a:lstStyle/>
          <a:p>
            <a:fld id="{9DA27DB7-8A8A-4767-9336-4741CDBA04F3}" type="slidenum">
              <a:rPr lang="en-US" smtClean="0"/>
              <a:t>2</a:t>
            </a:fld>
            <a:endParaRPr lang="en-US"/>
          </a:p>
        </p:txBody>
      </p:sp>
    </p:spTree>
    <p:extLst>
      <p:ext uri="{BB962C8B-B14F-4D97-AF65-F5344CB8AC3E}">
        <p14:creationId xmlns:p14="http://schemas.microsoft.com/office/powerpoint/2010/main" val="362489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029"/>
            <a:ext cx="10515600" cy="1325563"/>
          </a:xfrm>
        </p:spPr>
        <p:txBody>
          <a:bodyPr>
            <a:noAutofit/>
          </a:bodyPr>
          <a:lstStyle/>
          <a:p>
            <a:r>
              <a:rPr lang="en-US" sz="2400" dirty="0">
                <a:latin typeface="Arial" panose="020B0604020202020204" pitchFamily="34" charset="0"/>
                <a:cs typeface="Arial" panose="020B0604020202020204" pitchFamily="34" charset="0"/>
              </a:rPr>
              <a:t>Measuring the power imbalance consists of measuring power-IN, measuring </a:t>
            </a:r>
            <a:r>
              <a:rPr lang="en-US" sz="2400" dirty="0" smtClean="0">
                <a:latin typeface="Arial" panose="020B0604020202020204" pitchFamily="34" charset="0"/>
                <a:cs typeface="Arial" panose="020B0604020202020204" pitchFamily="34" charset="0"/>
              </a:rPr>
              <a:t>power-OUT, </a:t>
            </a:r>
            <a:r>
              <a:rPr lang="en-US" sz="2400" dirty="0">
                <a:latin typeface="Arial" panose="020B0604020202020204" pitchFamily="34" charset="0"/>
                <a:cs typeface="Arial" panose="020B0604020202020204" pitchFamily="34" charset="0"/>
              </a:rPr>
              <a:t>and subtracting. </a:t>
            </a:r>
            <a:r>
              <a:rPr lang="en-US" sz="2400" dirty="0" smtClean="0">
                <a:latin typeface="Arial" panose="020B0604020202020204" pitchFamily="34" charset="0"/>
                <a:cs typeface="Arial" panose="020B0604020202020204" pitchFamily="34" charset="0"/>
              </a:rPr>
              <a:t>				p.2</a:t>
            </a:r>
            <a:br>
              <a:rPr lang="en-US" sz="24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Simple </a:t>
            </a:r>
            <a:r>
              <a:rPr lang="en-US" sz="3600" dirty="0">
                <a:latin typeface="Arial" panose="020B0604020202020204" pitchFamily="34" charset="0"/>
                <a:cs typeface="Arial" panose="020B0604020202020204" pitchFamily="34" charset="0"/>
              </a:rPr>
              <a:t>enough? Not really. </a:t>
            </a:r>
          </a:p>
        </p:txBody>
      </p:sp>
      <p:sp>
        <p:nvSpPr>
          <p:cNvPr id="7" name="TextBox 6">
            <a:extLst>
              <a:ext uri="{FF2B5EF4-FFF2-40B4-BE49-F238E27FC236}">
                <a16:creationId xmlns:a16="http://schemas.microsoft.com/office/drawing/2014/main" xmlns="" id="{536F1BB2-4616-2FA8-68F4-708D61843F89}"/>
              </a:ext>
            </a:extLst>
          </p:cNvPr>
          <p:cNvSpPr txBox="1"/>
          <p:nvPr/>
        </p:nvSpPr>
        <p:spPr>
          <a:xfrm>
            <a:off x="838200" y="1645265"/>
            <a:ext cx="1090340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problem is that </a:t>
            </a:r>
            <a:r>
              <a:rPr lang="en-US" sz="2400" dirty="0" smtClean="0">
                <a:latin typeface="Arial" panose="020B0604020202020204" pitchFamily="34" charset="0"/>
                <a:cs typeface="Arial" panose="020B0604020202020204" pitchFamily="34" charset="0"/>
              </a:rPr>
              <a:t>power-IN </a:t>
            </a:r>
            <a:r>
              <a:rPr lang="en-US" sz="2400" dirty="0">
                <a:latin typeface="Arial" panose="020B0604020202020204" pitchFamily="34" charset="0"/>
                <a:cs typeface="Arial" panose="020B0604020202020204" pitchFamily="34" charset="0"/>
              </a:rPr>
              <a:t>and power-OUT are </a:t>
            </a:r>
            <a:r>
              <a:rPr lang="en-US" sz="2400" dirty="0" smtClean="0">
                <a:latin typeface="Arial" panose="020B0604020202020204" pitchFamily="34" charset="0"/>
                <a:cs typeface="Arial" panose="020B0604020202020204" pitchFamily="34" charset="0"/>
              </a:rPr>
              <a:t>both huge </a:t>
            </a:r>
            <a:r>
              <a:rPr lang="en-US" sz="2400" dirty="0">
                <a:latin typeface="Arial" panose="020B0604020202020204" pitchFamily="34" charset="0"/>
                <a:cs typeface="Arial" panose="020B0604020202020204" pitchFamily="34" charset="0"/>
              </a:rPr>
              <a:t>numbers, and that the difference between them is miniscule </a:t>
            </a:r>
            <a:r>
              <a:rPr lang="en-US" sz="2400" dirty="0" smtClean="0">
                <a:latin typeface="Arial" panose="020B0604020202020204" pitchFamily="34" charset="0"/>
                <a:cs typeface="Arial" panose="020B0604020202020204" pitchFamily="34" charset="0"/>
              </a:rPr>
              <a:t>– about 0.2</a:t>
            </a:r>
            <a:r>
              <a:rPr lang="en-US" sz="2400" dirty="0">
                <a:latin typeface="Arial" panose="020B0604020202020204" pitchFamily="34" charset="0"/>
                <a:cs typeface="Arial" panose="020B0604020202020204" pitchFamily="34" charset="0"/>
              </a:rPr>
              <a:t>% of power-IN. </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hat </a:t>
            </a:r>
            <a:r>
              <a:rPr lang="en-US" sz="2400" dirty="0">
                <a:latin typeface="Arial" panose="020B0604020202020204" pitchFamily="34" charset="0"/>
                <a:cs typeface="Arial" panose="020B0604020202020204" pitchFamily="34" charset="0"/>
              </a:rPr>
              <a:t>miniscule difference is the net </a:t>
            </a:r>
            <a:r>
              <a:rPr lang="en-US" sz="2400" u="sng" dirty="0">
                <a:latin typeface="Arial" panose="020B0604020202020204" pitchFamily="34" charset="0"/>
                <a:cs typeface="Arial" panose="020B0604020202020204" pitchFamily="34" charset="0"/>
              </a:rPr>
              <a:t>im</a:t>
            </a:r>
            <a:r>
              <a:rPr lang="en-US" sz="2400" dirty="0">
                <a:latin typeface="Arial" panose="020B0604020202020204" pitchFamily="34" charset="0"/>
                <a:cs typeface="Arial" panose="020B0604020202020204" pitchFamily="34" charset="0"/>
              </a:rPr>
              <a:t>balance that is sought, both experimentally and theoretically</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Unfortunately, the difference is so small that it is very difficult to </a:t>
            </a:r>
            <a:r>
              <a:rPr lang="en-US" sz="2400" dirty="0" smtClean="0">
                <a:latin typeface="Arial" panose="020B0604020202020204" pitchFamily="34" charset="0"/>
                <a:cs typeface="Arial" panose="020B0604020202020204" pitchFamily="34" charset="0"/>
              </a:rPr>
              <a:t>measure accurately. Measurement errors of the large component powers readily swamp the resulting error of the very small difference power.</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It is especially tough to measure </a:t>
            </a:r>
            <a:r>
              <a:rPr lang="en-US" sz="2400" dirty="0" smtClean="0">
                <a:latin typeface="Arial" panose="020B0604020202020204" pitchFamily="34" charset="0"/>
                <a:cs typeface="Arial" panose="020B0604020202020204" pitchFamily="34" charset="0"/>
              </a:rPr>
              <a:t>the difference when </a:t>
            </a:r>
            <a:r>
              <a:rPr lang="en-US" sz="2400" dirty="0">
                <a:latin typeface="Arial" panose="020B0604020202020204" pitchFamily="34" charset="0"/>
                <a:cs typeface="Arial" panose="020B0604020202020204" pitchFamily="34" charset="0"/>
              </a:rPr>
              <a:t>power-IN and power-OUT are both also hugely </a:t>
            </a:r>
            <a:r>
              <a:rPr lang="en-US" sz="2400" dirty="0" smtClean="0">
                <a:latin typeface="Arial" panose="020B0604020202020204" pitchFamily="34" charset="0"/>
                <a:cs typeface="Arial" panose="020B0604020202020204" pitchFamily="34" charset="0"/>
              </a:rPr>
              <a:t>varying,</a:t>
            </a:r>
            <a:r>
              <a:rPr lang="en-US" sz="2400" dirty="0">
                <a:latin typeface="Arial" panose="020B0604020202020204" pitchFamily="34" charset="0"/>
                <a:cs typeface="Arial" panose="020B0604020202020204" pitchFamily="34" charset="0"/>
              </a:rPr>
              <a:t> both in time and in </a:t>
            </a:r>
            <a:r>
              <a:rPr lang="en-US" sz="2400" dirty="0" smtClean="0">
                <a:latin typeface="Arial" panose="020B0604020202020204" pitchFamily="34" charset="0"/>
                <a:cs typeface="Arial" panose="020B0604020202020204" pitchFamily="34" charset="0"/>
              </a:rPr>
              <a:t>space, </a:t>
            </a:r>
            <a:r>
              <a:rPr lang="en-US" sz="2400" dirty="0">
                <a:latin typeface="Arial" panose="020B0604020202020204" pitchFamily="34" charset="0"/>
                <a:cs typeface="Arial" panose="020B0604020202020204" pitchFamily="34" charset="0"/>
              </a:rPr>
              <a:t>in a seemingly random </a:t>
            </a:r>
            <a:r>
              <a:rPr lang="en-US" sz="2400" dirty="0" smtClean="0">
                <a:latin typeface="Arial" panose="020B0604020202020204" pitchFamily="34" charset="0"/>
                <a:cs typeface="Arial" panose="020B0604020202020204" pitchFamily="34" charset="0"/>
              </a:rPr>
              <a:t>and irreproducible </a:t>
            </a:r>
            <a:r>
              <a:rPr lang="en-US" sz="2400" dirty="0">
                <a:latin typeface="Arial" panose="020B0604020202020204" pitchFamily="34" charset="0"/>
                <a:cs typeface="Arial" panose="020B0604020202020204" pitchFamily="34" charset="0"/>
              </a:rPr>
              <a:t>fashion. </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Many</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if not most </a:t>
            </a:r>
            <a:r>
              <a:rPr lang="en-US" sz="2400" dirty="0">
                <a:latin typeface="Arial" panose="020B0604020202020204" pitchFamily="34" charset="0"/>
                <a:cs typeface="Arial" panose="020B0604020202020204" pitchFamily="34" charset="0"/>
              </a:rPr>
              <a:t>observers admit that both satellite radiometry data and ocean heat content data measurement methods are incapable of determining the Earth’s power imbalance to the </a:t>
            </a:r>
            <a:r>
              <a:rPr lang="en-US" sz="2400" dirty="0" smtClean="0">
                <a:latin typeface="Arial" panose="020B0604020202020204" pitchFamily="34" charset="0"/>
                <a:cs typeface="Arial" panose="020B0604020202020204" pitchFamily="34" charset="0"/>
              </a:rPr>
              <a:t>needed </a:t>
            </a:r>
            <a:r>
              <a:rPr lang="en-US" sz="2400" dirty="0">
                <a:latin typeface="Arial" panose="020B0604020202020204" pitchFamily="34" charset="0"/>
                <a:cs typeface="Arial" panose="020B0604020202020204" pitchFamily="34" charset="0"/>
              </a:rPr>
              <a:t>accuracy.</a:t>
            </a:r>
            <a:r>
              <a:rPr lang="en-US" sz="2400" dirty="0">
                <a:solidFill>
                  <a:prstClr val="black"/>
                </a:solidFill>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15CA5E13-EE11-8E24-EA60-FA22D041FD86}"/>
              </a:ext>
            </a:extLst>
          </p:cNvPr>
          <p:cNvSpPr>
            <a:spLocks noGrp="1"/>
          </p:cNvSpPr>
          <p:nvPr>
            <p:ph type="sldNum" sz="quarter" idx="12"/>
          </p:nvPr>
        </p:nvSpPr>
        <p:spPr/>
        <p:txBody>
          <a:bodyPr/>
          <a:lstStyle/>
          <a:p>
            <a:fld id="{9DA27DB7-8A8A-4767-9336-4741CDBA04F3}" type="slidenum">
              <a:rPr lang="en-US" smtClean="0"/>
              <a:t>20</a:t>
            </a:fld>
            <a:endParaRPr lang="en-US"/>
          </a:p>
        </p:txBody>
      </p:sp>
    </p:spTree>
    <p:extLst>
      <p:ext uri="{BB962C8B-B14F-4D97-AF65-F5344CB8AC3E}">
        <p14:creationId xmlns:p14="http://schemas.microsoft.com/office/powerpoint/2010/main" val="134395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000" dirty="0">
                <a:solidFill>
                  <a:srgbClr val="FF0000"/>
                </a:solidFill>
                <a:latin typeface="Arial" panose="020B0604020202020204" pitchFamily="34" charset="0"/>
                <a:cs typeface="Arial" panose="020B0604020202020204" pitchFamily="34" charset="0"/>
              </a:rPr>
              <a:t>None of the reported data actually show a convincing net warming power imbalance. </a:t>
            </a:r>
          </a:p>
        </p:txBody>
      </p:sp>
      <p:sp>
        <p:nvSpPr>
          <p:cNvPr id="7" name="TextBox 6">
            <a:extLst>
              <a:ext uri="{FF2B5EF4-FFF2-40B4-BE49-F238E27FC236}">
                <a16:creationId xmlns:a16="http://schemas.microsoft.com/office/drawing/2014/main" xmlns="" id="{536F1BB2-4616-2FA8-68F4-708D61843F89}"/>
              </a:ext>
            </a:extLst>
          </p:cNvPr>
          <p:cNvSpPr txBox="1"/>
          <p:nvPr/>
        </p:nvSpPr>
        <p:spPr>
          <a:xfrm>
            <a:off x="453118" y="1529668"/>
            <a:ext cx="10681607"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variety of methods has been employed to measure these </a:t>
            </a:r>
            <a:r>
              <a:rPr lang="en-US" sz="2400" dirty="0" smtClean="0">
                <a:latin typeface="Arial" panose="020B0604020202020204" pitchFamily="34" charset="0"/>
                <a:cs typeface="Arial" panose="020B0604020202020204" pitchFamily="34" charset="0"/>
              </a:rPr>
              <a:t>three powers</a:t>
            </a:r>
            <a:r>
              <a:rPr lang="en-US" sz="2400" dirty="0">
                <a:latin typeface="Arial" panose="020B0604020202020204" pitchFamily="34" charset="0"/>
                <a:cs typeface="Arial" panose="020B0604020202020204" pitchFamily="34" charset="0"/>
              </a:rPr>
              <a:t>. They include satellite radiometry, (the ERBE, and CERES Terra and Aqua satellites), ocean heat content (OHC) measured using the ARGO buoy chain and XBT water sampling by ships, and finally by ground sunlight observations using the Baseline Surface Radiation Network (BSRN).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various measured values are all in wild disagreement with each other</a:t>
            </a:r>
            <a:r>
              <a:rPr lang="en-US"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Large data gaps are common, especially in the ERBE and OHC data.</a:t>
            </a:r>
          </a:p>
          <a:p>
            <a:pPr marL="342900" indent="-342900">
              <a:buFont typeface="Arial" panose="020B0604020202020204" pitchFamily="34" charset="0"/>
              <a:buChar char="•"/>
            </a:pPr>
            <a:r>
              <a:rPr lang="en-US" sz="2400" dirty="0" smtClean="0">
                <a:solidFill>
                  <a:srgbClr val="FF0000"/>
                </a:solidFill>
                <a:latin typeface="Arial" panose="020B0604020202020204" pitchFamily="34" charset="0"/>
                <a:cs typeface="Arial" panose="020B0604020202020204" pitchFamily="34" charset="0"/>
              </a:rPr>
              <a:t>Fabricating </a:t>
            </a:r>
            <a:r>
              <a:rPr lang="en-US" sz="2400" dirty="0">
                <a:solidFill>
                  <a:srgbClr val="FF0000"/>
                </a:solidFill>
                <a:latin typeface="Arial" panose="020B0604020202020204" pitchFamily="34" charset="0"/>
                <a:cs typeface="Arial" panose="020B0604020202020204" pitchFamily="34" charset="0"/>
              </a:rPr>
              <a:t>data to fill in the gaps is a scientific no-no</a:t>
            </a:r>
            <a:r>
              <a:rPr lang="en-US" sz="2400" dirty="0" smtClean="0">
                <a:solidFill>
                  <a:srgbClr val="FF0000"/>
                </a:solidFill>
                <a:latin typeface="Arial" panose="020B0604020202020204" pitchFamily="34" charset="0"/>
                <a:cs typeface="Arial" panose="020B0604020202020204" pitchFamily="34" charset="0"/>
              </a:rPr>
              <a:t>. Nonetheless, it is commonly used in the data analysis.</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u="sng" dirty="0" smtClean="0">
                <a:solidFill>
                  <a:srgbClr val="FF0000"/>
                </a:solidFill>
                <a:latin typeface="Arial" panose="020B0604020202020204" pitchFamily="34" charset="0"/>
                <a:cs typeface="Arial" panose="020B0604020202020204" pitchFamily="34" charset="0"/>
              </a:rPr>
              <a:t>Reported </a:t>
            </a:r>
            <a:r>
              <a:rPr lang="en-US" sz="2400" u="sng" dirty="0">
                <a:solidFill>
                  <a:srgbClr val="FF0000"/>
                </a:solidFill>
                <a:latin typeface="Arial" panose="020B0604020202020204" pitchFamily="34" charset="0"/>
                <a:cs typeface="Arial" panose="020B0604020202020204" pitchFamily="34" charset="0"/>
              </a:rPr>
              <a:t>data are totally fudged in a manner that dishonestly changes them from showing no warming to showing warming! </a:t>
            </a: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fld id="{9DA27DB7-8A8A-4767-9336-4741CDBA04F3}" type="slidenum">
              <a:rPr lang="en-US" smtClean="0"/>
              <a:t>21</a:t>
            </a:fld>
            <a:endParaRPr lang="en-US"/>
          </a:p>
        </p:txBody>
      </p:sp>
    </p:spTree>
    <p:extLst>
      <p:ext uri="{BB962C8B-B14F-4D97-AF65-F5344CB8AC3E}">
        <p14:creationId xmlns:p14="http://schemas.microsoft.com/office/powerpoint/2010/main" val="292051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951720" cy="1325563"/>
          </a:xfrm>
        </p:spPr>
        <p:txBody>
          <a:bodyPr>
            <a:normAutofit/>
          </a:bodyPr>
          <a:lstStyle/>
          <a:p>
            <a:pPr algn="ctr"/>
            <a:r>
              <a:rPr lang="en-US" sz="3600" dirty="0">
                <a:latin typeface="Arial" panose="020B0604020202020204" pitchFamily="34" charset="0"/>
                <a:cs typeface="Arial" panose="020B0604020202020204" pitchFamily="34" charset="0"/>
              </a:rPr>
              <a:t>What </a:t>
            </a:r>
            <a:r>
              <a:rPr lang="en-US" sz="3600" dirty="0" smtClean="0">
                <a:latin typeface="Arial" panose="020B0604020202020204" pitchFamily="34" charset="0"/>
                <a:cs typeface="Arial" panose="020B0604020202020204" pitchFamily="34" charset="0"/>
              </a:rPr>
              <a:t>numbers are needed for the basic power-</a:t>
            </a:r>
            <a:r>
              <a:rPr lang="en-US" sz="3600" u="sng" dirty="0" smtClean="0">
                <a:latin typeface="Arial" panose="020B0604020202020204" pitchFamily="34" charset="0"/>
                <a:cs typeface="Arial" panose="020B0604020202020204" pitchFamily="34" charset="0"/>
              </a:rPr>
              <a:t>im</a:t>
            </a:r>
            <a:r>
              <a:rPr lang="en-US" sz="3600" dirty="0" smtClean="0">
                <a:latin typeface="Arial" panose="020B0604020202020204" pitchFamily="34" charset="0"/>
                <a:cs typeface="Arial" panose="020B0604020202020204" pitchFamily="34" charset="0"/>
              </a:rPr>
              <a:t>balance calculation? </a:t>
            </a:r>
            <a:endParaRPr lang="en-US"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838200" y="1644528"/>
            <a:ext cx="10681607" cy="3508653"/>
          </a:xfrm>
          <a:prstGeom prst="rect">
            <a:avLst/>
          </a:prstGeom>
          <a:noFill/>
        </p:spPr>
        <p:txBody>
          <a:bodyPr wrap="square" rtlCol="0">
            <a:spAutoFit/>
          </a:bodyPr>
          <a:lstStyle/>
          <a:p>
            <a:pPr>
              <a:spcAft>
                <a:spcPts val="1200"/>
              </a:spcAft>
            </a:pPr>
            <a:r>
              <a:rPr lang="en-US" sz="2400" dirty="0" smtClean="0">
                <a:latin typeface="Arial" panose="020B0604020202020204" pitchFamily="34" charset="0"/>
                <a:cs typeface="Arial" panose="020B0604020202020204" pitchFamily="34" charset="0"/>
              </a:rPr>
              <a:t>Observed </a:t>
            </a:r>
            <a:r>
              <a:rPr lang="en-US" sz="2400" dirty="0">
                <a:latin typeface="Arial" panose="020B0604020202020204" pitchFamily="34" charset="0"/>
                <a:cs typeface="Arial" panose="020B0604020202020204" pitchFamily="34" charset="0"/>
              </a:rPr>
              <a:t>data are </a:t>
            </a:r>
            <a:r>
              <a:rPr lang="en-US" sz="2400" dirty="0" smtClean="0">
                <a:latin typeface="Arial" panose="020B0604020202020204" pitchFamily="34" charset="0"/>
                <a:cs typeface="Arial" panose="020B0604020202020204" pitchFamily="34" charset="0"/>
              </a:rPr>
              <a:t>typically </a:t>
            </a:r>
            <a:r>
              <a:rPr lang="en-US" sz="2400" dirty="0">
                <a:latin typeface="Arial" panose="020B0604020202020204" pitchFamily="34" charset="0"/>
                <a:cs typeface="Arial" panose="020B0604020202020204" pitchFamily="34" charset="0"/>
              </a:rPr>
              <a:t>reported on a Figure that shows a map of the claimed power flow.</a:t>
            </a:r>
          </a:p>
          <a:p>
            <a:pPr>
              <a:spcAft>
                <a:spcPts val="1200"/>
              </a:spcAft>
            </a:pP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power imbalance </a:t>
            </a:r>
            <a:r>
              <a:rPr lang="en-US" sz="2400" dirty="0">
                <a:latin typeface="Arial" panose="020B0604020202020204" pitchFamily="34" charset="0"/>
                <a:cs typeface="Arial" panose="020B0604020202020204" pitchFamily="34" charset="0"/>
              </a:rPr>
              <a:t>is conventionally reported at the Top Of Atmosphere (TOA</a:t>
            </a:r>
            <a:r>
              <a:rPr lang="en-US" sz="2400" dirty="0" smtClean="0">
                <a:latin typeface="Arial" panose="020B0604020202020204" pitchFamily="34" charset="0"/>
                <a:cs typeface="Arial" panose="020B0604020202020204" pitchFamily="34" charset="0"/>
              </a:rPr>
              <a:t>) altitude.</a:t>
            </a:r>
            <a:endParaRPr lang="en-US" sz="2400" dirty="0">
              <a:latin typeface="Arial" panose="020B0604020202020204" pitchFamily="34" charset="0"/>
              <a:cs typeface="Arial" panose="020B0604020202020204" pitchFamily="34" charset="0"/>
            </a:endParaRPr>
          </a:p>
          <a:p>
            <a:pPr>
              <a:spcAft>
                <a:spcPts val="1200"/>
              </a:spcAft>
            </a:pPr>
            <a:r>
              <a:rPr lang="en-US" sz="2400" dirty="0">
                <a:latin typeface="Arial" panose="020B0604020202020204" pitchFamily="34" charset="0"/>
                <a:cs typeface="Arial" panose="020B0604020202020204" pitchFamily="34" charset="0"/>
              </a:rPr>
              <a:t>The three needed numbers are readily available from the top line of </a:t>
            </a: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power-flow diagram. </a:t>
            </a:r>
          </a:p>
          <a:p>
            <a:pPr>
              <a:spcAft>
                <a:spcPts val="1200"/>
              </a:spcAft>
            </a:pPr>
            <a:r>
              <a:rPr lang="en-US" sz="2400" dirty="0">
                <a:latin typeface="Arial" panose="020B0604020202020204" pitchFamily="34" charset="0"/>
                <a:cs typeface="Arial" panose="020B0604020202020204" pitchFamily="34" charset="0"/>
              </a:rPr>
              <a:t>If you don’t believe my claims of </a:t>
            </a:r>
            <a:r>
              <a:rPr lang="en-US" sz="2400" dirty="0">
                <a:solidFill>
                  <a:srgbClr val="FF0000"/>
                </a:solidFill>
                <a:latin typeface="Arial" panose="020B0604020202020204" pitchFamily="34" charset="0"/>
                <a:cs typeface="Arial" panose="020B0604020202020204" pitchFamily="34" charset="0"/>
              </a:rPr>
              <a:t>fudging</a:t>
            </a:r>
            <a:r>
              <a:rPr lang="en-US" sz="2400" dirty="0">
                <a:latin typeface="Arial" panose="020B0604020202020204" pitchFamily="34" charset="0"/>
                <a:cs typeface="Arial" panose="020B0604020202020204" pitchFamily="34" charset="0"/>
              </a:rPr>
              <a:t>, it’s easy enough to </a:t>
            </a:r>
            <a:r>
              <a:rPr lang="en-US" sz="2400" dirty="0" smtClean="0">
                <a:latin typeface="Arial" panose="020B0604020202020204" pitchFamily="34" charset="0"/>
                <a:cs typeface="Arial" panose="020B0604020202020204" pitchFamily="34" charset="0"/>
              </a:rPr>
              <a:t>pull </a:t>
            </a:r>
            <a:r>
              <a:rPr lang="en-US" sz="2400" dirty="0">
                <a:latin typeface="Arial" panose="020B0604020202020204" pitchFamily="34" charset="0"/>
                <a:cs typeface="Arial" panose="020B0604020202020204" pitchFamily="34" charset="0"/>
              </a:rPr>
              <a:t>the numbers from the various power-flow diagrams, and verify the arithmetic yourself</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1EC2502F-77BE-A2C0-A2CE-116154D3CA36}"/>
              </a:ext>
            </a:extLst>
          </p:cNvPr>
          <p:cNvSpPr>
            <a:spLocks noGrp="1"/>
          </p:cNvSpPr>
          <p:nvPr>
            <p:ph type="sldNum" sz="quarter" idx="12"/>
          </p:nvPr>
        </p:nvSpPr>
        <p:spPr/>
        <p:txBody>
          <a:bodyPr/>
          <a:lstStyle/>
          <a:p>
            <a:fld id="{9DA27DB7-8A8A-4767-9336-4741CDBA04F3}" type="slidenum">
              <a:rPr lang="en-US" smtClean="0"/>
              <a:t>22</a:t>
            </a:fld>
            <a:endParaRPr lang="en-US" dirty="0"/>
          </a:p>
        </p:txBody>
      </p:sp>
    </p:spTree>
    <p:extLst>
      <p:ext uri="{BB962C8B-B14F-4D97-AF65-F5344CB8AC3E}">
        <p14:creationId xmlns:p14="http://schemas.microsoft.com/office/powerpoint/2010/main" val="2681274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84" y="1"/>
            <a:ext cx="10677211" cy="963246"/>
          </a:xfrm>
        </p:spPr>
        <p:txBody>
          <a:bodyPr>
            <a:normAutofit fontScale="90000"/>
          </a:bodyPr>
          <a:lstStyle/>
          <a:p>
            <a:pPr algn="ctr"/>
            <a:r>
              <a:rPr lang="en-US" sz="3600" dirty="0" smtClean="0">
                <a:latin typeface="Arial" panose="020B0604020202020204" pitchFamily="34" charset="0"/>
                <a:cs typeface="Arial" panose="020B0604020202020204" pitchFamily="34" charset="0"/>
              </a:rPr>
              <a:t>The power-imbalance arithmetic, itself, is quite simple.</a:t>
            </a:r>
            <a:endParaRPr lang="en-US"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464684" y="942459"/>
            <a:ext cx="11262632" cy="5509200"/>
          </a:xfrm>
          <a:prstGeom prst="rect">
            <a:avLst/>
          </a:prstGeom>
          <a:noFill/>
        </p:spPr>
        <p:txBody>
          <a:bodyPr wrap="square" rtlCol="0">
            <a:spAutoFit/>
          </a:bodyPr>
          <a:lstStyle/>
          <a:p>
            <a:pPr>
              <a:spcAft>
                <a:spcPts val="400"/>
              </a:spcAft>
            </a:pPr>
            <a:r>
              <a:rPr lang="en-US" sz="2400" dirty="0" smtClean="0">
                <a:latin typeface="Arial" panose="020B0604020202020204" pitchFamily="34" charset="0"/>
                <a:cs typeface="Arial" panose="020B0604020202020204" pitchFamily="34" charset="0"/>
              </a:rPr>
              <a:t>A typical calculation proceeds as follows:</a:t>
            </a:r>
          </a:p>
          <a:p>
            <a:pPr marL="0" indent="0">
              <a:spcAft>
                <a:spcPts val="400"/>
              </a:spcAft>
              <a:buNone/>
            </a:pPr>
            <a:r>
              <a:rPr lang="en-US" sz="2400" dirty="0" smtClean="0">
                <a:latin typeface="Arial" panose="020B0604020202020204" pitchFamily="34" charset="0"/>
                <a:cs typeface="Arial" panose="020B0604020202020204" pitchFamily="34" charset="0"/>
              </a:rPr>
              <a:t>	Incident </a:t>
            </a:r>
            <a:r>
              <a:rPr lang="en-US" sz="2400" dirty="0" err="1" smtClean="0">
                <a:latin typeface="Arial" panose="020B0604020202020204" pitchFamily="34" charset="0"/>
                <a:cs typeface="Arial" panose="020B0604020202020204" pitchFamily="34" charset="0"/>
              </a:rPr>
              <a:t>ShortWave</a:t>
            </a:r>
            <a:r>
              <a:rPr lang="en-US" sz="2400" dirty="0" smtClean="0">
                <a:latin typeface="Arial" panose="020B0604020202020204" pitchFamily="34" charset="0"/>
                <a:cs typeface="Arial" panose="020B0604020202020204" pitchFamily="34" charset="0"/>
              </a:rPr>
              <a:t> power		 	+340   W/m</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IN</a:t>
            </a:r>
          </a:p>
          <a:p>
            <a:pPr marL="0" indent="0">
              <a:spcAft>
                <a:spcPts val="400"/>
              </a:spcAft>
              <a:buNone/>
            </a:pPr>
            <a:r>
              <a:rPr lang="en-US" sz="2400" dirty="0" smtClean="0">
                <a:latin typeface="Arial" panose="020B0604020202020204" pitchFamily="34" charset="0"/>
                <a:cs typeface="Arial" panose="020B0604020202020204" pitchFamily="34" charset="0"/>
              </a:rPr>
              <a:t>	Outgoing </a:t>
            </a:r>
            <a:r>
              <a:rPr lang="en-US" sz="2400" dirty="0" err="1" smtClean="0">
                <a:latin typeface="Arial" panose="020B0604020202020204" pitchFamily="34" charset="0"/>
                <a:cs typeface="Arial" panose="020B0604020202020204" pitchFamily="34" charset="0"/>
              </a:rPr>
              <a:t>ShortWave</a:t>
            </a:r>
            <a:r>
              <a:rPr lang="en-US" sz="2400" dirty="0" smtClean="0">
                <a:latin typeface="Arial" panose="020B0604020202020204" pitchFamily="34" charset="0"/>
                <a:cs typeface="Arial" panose="020B0604020202020204" pitchFamily="34" charset="0"/>
              </a:rPr>
              <a:t> reflected power	 -100 	W/m</a:t>
            </a:r>
            <a:r>
              <a:rPr lang="en-US" sz="2400" baseline="30000" dirty="0" smtClean="0">
                <a:latin typeface="Arial" panose="020B0604020202020204" pitchFamily="34" charset="0"/>
                <a:cs typeface="Arial" panose="020B0604020202020204" pitchFamily="34" charset="0"/>
              </a:rPr>
              <a:t>2  </a:t>
            </a:r>
            <a:r>
              <a:rPr lang="en-US" sz="2400" dirty="0" smtClean="0">
                <a:latin typeface="Arial" panose="020B0604020202020204" pitchFamily="34" charset="0"/>
                <a:cs typeface="Arial" panose="020B0604020202020204" pitchFamily="34" charset="0"/>
              </a:rPr>
              <a:t>±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SW-OUT</a:t>
            </a:r>
          </a:p>
          <a:p>
            <a:pPr marL="0" indent="0">
              <a:spcAft>
                <a:spcPts val="400"/>
              </a:spcAft>
              <a:buNone/>
            </a:pPr>
            <a:r>
              <a:rPr lang="en-US" sz="2400" dirty="0" smtClean="0">
                <a:latin typeface="Arial" panose="020B0604020202020204" pitchFamily="34" charset="0"/>
                <a:cs typeface="Arial" panose="020B0604020202020204" pitchFamily="34" charset="0"/>
              </a:rPr>
              <a:t>  	Outgoing </a:t>
            </a:r>
            <a:r>
              <a:rPr lang="en-US" sz="2400" dirty="0" err="1" smtClean="0">
                <a:latin typeface="Arial" panose="020B0604020202020204" pitchFamily="34" charset="0"/>
                <a:cs typeface="Arial" panose="020B0604020202020204" pitchFamily="34" charset="0"/>
              </a:rPr>
              <a:t>LongWave</a:t>
            </a:r>
            <a:r>
              <a:rPr lang="en-US" sz="2400" dirty="0" smtClean="0">
                <a:latin typeface="Arial" panose="020B0604020202020204" pitchFamily="34" charset="0"/>
                <a:cs typeface="Arial" panose="020B0604020202020204" pitchFamily="34" charset="0"/>
              </a:rPr>
              <a:t> reemitted power	</a:t>
            </a:r>
            <a:r>
              <a:rPr lang="en-US" sz="2400" u="sng" dirty="0" smtClean="0">
                <a:latin typeface="Arial" panose="020B0604020202020204" pitchFamily="34" charset="0"/>
                <a:cs typeface="Arial" panose="020B0604020202020204" pitchFamily="34" charset="0"/>
              </a:rPr>
              <a:t> -240 </a:t>
            </a:r>
            <a:r>
              <a:rPr lang="en-US" sz="2400" dirty="0" smtClean="0">
                <a:latin typeface="Arial" panose="020B0604020202020204" pitchFamily="34" charset="0"/>
                <a:cs typeface="Arial" panose="020B0604020202020204" pitchFamily="34" charset="0"/>
              </a:rPr>
              <a:t>	W/m</a:t>
            </a:r>
            <a:r>
              <a:rPr lang="en-US" sz="2400" baseline="30000" dirty="0" smtClean="0">
                <a:latin typeface="Arial" panose="020B0604020202020204" pitchFamily="34" charset="0"/>
                <a:cs typeface="Arial" panose="020B0604020202020204" pitchFamily="34" charset="0"/>
              </a:rPr>
              <a:t>2  </a:t>
            </a:r>
            <a:r>
              <a:rPr lang="en-US" sz="2400" dirty="0" smtClean="0">
                <a:latin typeface="Arial" panose="020B0604020202020204" pitchFamily="34" charset="0"/>
                <a:cs typeface="Arial" panose="020B0604020202020204" pitchFamily="34" charset="0"/>
              </a:rPr>
              <a:t>±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LW-OUT</a:t>
            </a:r>
          </a:p>
          <a:p>
            <a:pPr marL="0" indent="0">
              <a:spcAft>
                <a:spcPts val="400"/>
              </a:spcAft>
              <a:buNone/>
            </a:pPr>
            <a:r>
              <a:rPr lang="en-US" sz="2400" dirty="0" smtClean="0">
                <a:latin typeface="Arial" panose="020B0604020202020204" pitchFamily="34" charset="0"/>
                <a:cs typeface="Arial" panose="020B0604020202020204" pitchFamily="34" charset="0"/>
              </a:rPr>
              <a:t>	Sum=Net “observed” power imbalance 	IMBALANCE ±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IMBALANCE</a:t>
            </a:r>
            <a:endParaRPr lang="en-IE" sz="900" dirty="0" smtClean="0">
              <a:latin typeface="Arial" panose="020B0604020202020204" pitchFamily="34" charset="0"/>
              <a:cs typeface="Arial" panose="020B0604020202020204" pitchFamily="34" charset="0"/>
            </a:endParaRPr>
          </a:p>
          <a:p>
            <a:pPr>
              <a:spcAft>
                <a:spcPts val="400"/>
              </a:spcAft>
            </a:pPr>
            <a:r>
              <a:rPr lang="en-US" sz="2400" dirty="0">
                <a:latin typeface="Arial" panose="020B0604020202020204" pitchFamily="34" charset="0"/>
                <a:cs typeface="Arial" panose="020B0604020202020204" pitchFamily="34" charset="0"/>
              </a:rPr>
              <a:t>RMS </a:t>
            </a:r>
            <a:r>
              <a:rPr lang="en-US" sz="2400" dirty="0" smtClean="0">
                <a:latin typeface="Arial" panose="020B0604020202020204" pitchFamily="34" charset="0"/>
                <a:cs typeface="Arial" panose="020B0604020202020204" pitchFamily="34" charset="0"/>
              </a:rPr>
              <a:t>error-sum: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IMBALANCE</a:t>
            </a:r>
            <a:r>
              <a:rPr lang="en-US" sz="2400" dirty="0" smtClean="0">
                <a:latin typeface="Arial" panose="020B0604020202020204" pitchFamily="34" charset="0"/>
                <a:cs typeface="Arial" panose="020B0604020202020204" pitchFamily="34" charset="0"/>
              </a:rPr>
              <a:t> =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IN</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SW-OUT</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LW-OUT</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a:t>
            </a:r>
            <a:r>
              <a:rPr lang="en-US" sz="2400" baseline="30000" dirty="0" smtClean="0">
                <a:latin typeface="Arial" panose="020B0604020202020204" pitchFamily="34" charset="0"/>
                <a:cs typeface="Arial" panose="020B0604020202020204" pitchFamily="34" charset="0"/>
              </a:rPr>
              <a:t>1/2</a:t>
            </a:r>
            <a:r>
              <a:rPr lang="en-US" sz="2400" dirty="0" smtClean="0">
                <a:latin typeface="Arial" panose="020B0604020202020204" pitchFamily="34" charset="0"/>
                <a:cs typeface="Arial" panose="020B0604020202020204" pitchFamily="34" charset="0"/>
              </a:rPr>
              <a:t>.</a:t>
            </a:r>
          </a:p>
          <a:p>
            <a:pPr>
              <a:spcAft>
                <a:spcPts val="400"/>
              </a:spcAft>
            </a:pPr>
            <a:r>
              <a:rPr lang="en-US" sz="2400" dirty="0" smtClean="0">
                <a:latin typeface="Arial" panose="020B0604020202020204" pitchFamily="34" charset="0"/>
                <a:cs typeface="Arial" panose="020B0604020202020204" pitchFamily="34" charset="0"/>
              </a:rPr>
              <a:t>Important RMS error-sum crosscheck: </a:t>
            </a:r>
          </a:p>
          <a:p>
            <a:pPr>
              <a:spcAft>
                <a:spcPts val="400"/>
              </a:spcAft>
            </a:pPr>
            <a:r>
              <a:rPr lang="en-US" sz="2400" dirty="0">
                <a:latin typeface="Arial" panose="020B0604020202020204" pitchFamily="34" charset="0"/>
                <a:cs typeface="Arial" panose="020B0604020202020204" pitchFamily="34" charset="0"/>
              </a:rPr>
              <a:t>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IMBALANCE</a:t>
            </a:r>
            <a:r>
              <a:rPr lang="en-US" sz="2400" dirty="0" smtClean="0">
                <a:latin typeface="Arial" panose="020B0604020202020204" pitchFamily="34" charset="0"/>
                <a:cs typeface="Arial" panose="020B0604020202020204" pitchFamily="34" charset="0"/>
              </a:rPr>
              <a:t> &gt;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IN</a:t>
            </a:r>
            <a:r>
              <a:rPr lang="en-US" sz="2400" dirty="0" smtClean="0">
                <a:latin typeface="Arial" panose="020B0604020202020204" pitchFamily="34" charset="0"/>
                <a:cs typeface="Arial" panose="020B0604020202020204" pitchFamily="34" charset="0"/>
              </a:rPr>
              <a:t>,</a:t>
            </a:r>
            <a:r>
              <a:rPr lang="el-GR" sz="2400" dirty="0" smtClean="0">
                <a:latin typeface="Arial" panose="020B0604020202020204" pitchFamily="34" charset="0"/>
                <a:cs typeface="Arial" panose="020B0604020202020204" pitchFamily="34" charset="0"/>
              </a:rPr>
              <a:t> σ</a:t>
            </a:r>
            <a:r>
              <a:rPr lang="en-US" sz="2400" baseline="-25000" dirty="0" smtClean="0">
                <a:latin typeface="Arial" panose="020B0604020202020204" pitchFamily="34" charset="0"/>
                <a:cs typeface="Arial" panose="020B0604020202020204" pitchFamily="34" charset="0"/>
              </a:rPr>
              <a:t>IMBALANCE</a:t>
            </a:r>
            <a:r>
              <a:rPr lang="en-US" sz="2400" dirty="0" smtClean="0">
                <a:latin typeface="Arial" panose="020B0604020202020204" pitchFamily="34" charset="0"/>
                <a:cs typeface="Arial" panose="020B0604020202020204" pitchFamily="34" charset="0"/>
              </a:rPr>
              <a:t> &gt;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SW-OUT</a:t>
            </a:r>
            <a:r>
              <a:rPr lang="en-US" sz="2400" dirty="0" smtClean="0">
                <a:latin typeface="Arial" panose="020B0604020202020204" pitchFamily="34" charset="0"/>
                <a:cs typeface="Arial" panose="020B0604020202020204" pitchFamily="34" charset="0"/>
              </a:rPr>
              <a:t>,</a:t>
            </a:r>
            <a:r>
              <a:rPr lang="el-GR" sz="2400" dirty="0" smtClean="0">
                <a:latin typeface="Arial" panose="020B0604020202020204" pitchFamily="34" charset="0"/>
                <a:cs typeface="Arial" panose="020B0604020202020204" pitchFamily="34" charset="0"/>
              </a:rPr>
              <a:t> σ</a:t>
            </a:r>
            <a:r>
              <a:rPr lang="en-US" sz="2400" baseline="-25000" dirty="0" smtClean="0">
                <a:latin typeface="Arial" panose="020B0604020202020204" pitchFamily="34" charset="0"/>
                <a:cs typeface="Arial" panose="020B0604020202020204" pitchFamily="34" charset="0"/>
              </a:rPr>
              <a:t>IMBALANCE</a:t>
            </a:r>
            <a:r>
              <a:rPr lang="en-US" sz="2400" dirty="0" smtClean="0">
                <a:latin typeface="Arial" panose="020B0604020202020204" pitchFamily="34" charset="0"/>
                <a:cs typeface="Arial" panose="020B0604020202020204" pitchFamily="34" charset="0"/>
              </a:rPr>
              <a:t> &gt;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LW-OUT</a:t>
            </a:r>
            <a:r>
              <a:rPr lang="en-US" sz="2400" dirty="0" smtClean="0">
                <a:latin typeface="Arial" panose="020B0604020202020204" pitchFamily="34" charset="0"/>
                <a:cs typeface="Arial" panose="020B0604020202020204" pitchFamily="34" charset="0"/>
              </a:rPr>
              <a:t>.</a:t>
            </a:r>
          </a:p>
          <a:p>
            <a:pPr>
              <a:spcAft>
                <a:spcPts val="400"/>
              </a:spcAft>
            </a:pPr>
            <a:r>
              <a:rPr lang="en-US" sz="2400" dirty="0" smtClean="0">
                <a:latin typeface="Arial" panose="020B0604020202020204" pitchFamily="34" charset="0"/>
                <a:cs typeface="Arial" panose="020B0604020202020204" pitchFamily="34" charset="0"/>
              </a:rPr>
              <a:t>Is there global warming?</a:t>
            </a:r>
          </a:p>
          <a:p>
            <a:pPr>
              <a:spcAft>
                <a:spcPts val="400"/>
              </a:spcAft>
            </a:pPr>
            <a:r>
              <a:rPr lang="en-US" sz="2400" dirty="0" smtClean="0">
                <a:latin typeface="Arial" panose="020B0604020202020204" pitchFamily="34" charset="0"/>
                <a:cs typeface="Arial" panose="020B0604020202020204" pitchFamily="34" charset="0"/>
              </a:rPr>
              <a:t>	no global cooling 	if 	IMBALANCE 	≤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IMBALANCE</a:t>
            </a:r>
            <a:endParaRPr lang="en-US" sz="2400" dirty="0" smtClean="0">
              <a:latin typeface="Arial" panose="020B0604020202020204" pitchFamily="34" charset="0"/>
              <a:cs typeface="Arial" panose="020B0604020202020204" pitchFamily="34" charset="0"/>
            </a:endParaRPr>
          </a:p>
          <a:p>
            <a:pPr>
              <a:spcAft>
                <a:spcPts val="400"/>
              </a:spcAft>
            </a:pPr>
            <a:r>
              <a:rPr lang="en-US" sz="2400" dirty="0" smtClean="0">
                <a:latin typeface="Arial" panose="020B0604020202020204" pitchFamily="34" charset="0"/>
                <a:cs typeface="Arial" panose="020B0604020202020204" pitchFamily="34" charset="0"/>
              </a:rPr>
              <a:t>	global warming 	if 	IMBALANCE 	&gt; 	</a:t>
            </a:r>
            <a:r>
              <a:rPr lang="el-GR" sz="2400" dirty="0" smtClean="0">
                <a:latin typeface="Arial" panose="020B0604020202020204" pitchFamily="34" charset="0"/>
                <a:cs typeface="Arial" panose="020B0604020202020204" pitchFamily="34" charset="0"/>
              </a:rPr>
              <a:t>σ</a:t>
            </a:r>
            <a:r>
              <a:rPr lang="en-US" sz="2400" baseline="-25000" dirty="0" smtClean="0">
                <a:latin typeface="Arial" panose="020B0604020202020204" pitchFamily="34" charset="0"/>
                <a:cs typeface="Arial" panose="020B0604020202020204" pitchFamily="34" charset="0"/>
              </a:rPr>
              <a:t>IMBALANCE</a:t>
            </a:r>
          </a:p>
          <a:p>
            <a:pPr>
              <a:spcAft>
                <a:spcPts val="400"/>
              </a:spcAft>
            </a:pPr>
            <a:r>
              <a:rPr lang="en-US" sz="2400" dirty="0" smtClean="0">
                <a:solidFill>
                  <a:srgbClr val="FF0000"/>
                </a:solidFill>
                <a:latin typeface="Arial" panose="020B0604020202020204" pitchFamily="34" charset="0"/>
                <a:cs typeface="Arial" panose="020B0604020202020204" pitchFamily="34" charset="0"/>
              </a:rPr>
              <a:t>Warning: 	Fudged arithmetic is highlighted in red on the slides. </a:t>
            </a:r>
          </a:p>
          <a:p>
            <a:pPr>
              <a:spcAft>
                <a:spcPts val="400"/>
              </a:spcAft>
            </a:pPr>
            <a:r>
              <a:rPr lang="en-US" sz="2400" dirty="0">
                <a:solidFill>
                  <a:srgbClr val="FF0000"/>
                </a:solidFill>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Follow the proverbial recurring bad penny</a:t>
            </a:r>
            <a:r>
              <a:rPr lang="en-US" sz="2400" dirty="0" smtClean="0">
                <a:solidFill>
                  <a:srgbClr val="FF0000"/>
                </a:solidFill>
                <a:latin typeface="Arial" panose="020B0604020202020204" pitchFamily="34" charset="0"/>
                <a:cs typeface="Arial" panose="020B0604020202020204" pitchFamily="34" charset="0"/>
              </a:rPr>
              <a:t>.)</a:t>
            </a:r>
            <a:endParaRPr lang="en-US" sz="2400" dirty="0">
              <a:solidFill>
                <a:srgbClr val="FF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DB8DD5BA-5243-82F5-76B3-B543AB5E5325}"/>
              </a:ext>
            </a:extLst>
          </p:cNvPr>
          <p:cNvSpPr>
            <a:spLocks noGrp="1"/>
          </p:cNvSpPr>
          <p:nvPr>
            <p:ph type="sldNum" sz="quarter" idx="12"/>
          </p:nvPr>
        </p:nvSpPr>
        <p:spPr/>
        <p:txBody>
          <a:bodyPr/>
          <a:lstStyle/>
          <a:p>
            <a:fld id="{9DA27DB7-8A8A-4767-9336-4741CDBA04F3}" type="slidenum">
              <a:rPr lang="en-US" smtClean="0"/>
              <a:t>23</a:t>
            </a:fld>
            <a:endParaRPr lang="en-US" dirty="0"/>
          </a:p>
        </p:txBody>
      </p:sp>
    </p:spTree>
    <p:extLst>
      <p:ext uri="{BB962C8B-B14F-4D97-AF65-F5344CB8AC3E}">
        <p14:creationId xmlns:p14="http://schemas.microsoft.com/office/powerpoint/2010/main" val="3734475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338"/>
            <a:ext cx="10515600" cy="1098938"/>
          </a:xfrm>
        </p:spPr>
        <p:txBody>
          <a:bodyPr>
            <a:normAutofit/>
          </a:bodyPr>
          <a:lstStyle/>
          <a:p>
            <a:pPr algn="ctr"/>
            <a:r>
              <a:rPr lang="en-US" sz="3200" dirty="0">
                <a:latin typeface="Arial" panose="020B0604020202020204" pitchFamily="34" charset="0"/>
                <a:cs typeface="Arial" panose="020B0604020202020204" pitchFamily="34" charset="0"/>
              </a:rPr>
              <a:t>The earliest data are reported by Stephen’s </a:t>
            </a:r>
            <a:r>
              <a:rPr lang="en-US" sz="3200" i="1" dirty="0">
                <a:latin typeface="Arial" panose="020B0604020202020204" pitchFamily="34" charset="0"/>
                <a:cs typeface="Arial" panose="020B0604020202020204" pitchFamily="34" charset="0"/>
              </a:rPr>
              <a:t>et al</a:t>
            </a:r>
            <a:r>
              <a:rPr lang="en-US" sz="3200" dirty="0">
                <a:latin typeface="Arial" panose="020B0604020202020204" pitchFamily="34" charset="0"/>
                <a:cs typeface="Arial" panose="020B0604020202020204" pitchFamily="34" charset="0"/>
              </a:rPr>
              <a:t>. (1981) and Ramanathan (1987) </a:t>
            </a:r>
            <a:r>
              <a:rPr lang="en-US" sz="3200" dirty="0" smtClean="0">
                <a:latin typeface="Arial" panose="020B0604020202020204" pitchFamily="34" charset="0"/>
                <a:cs typeface="Arial" panose="020B0604020202020204" pitchFamily="34" charset="0"/>
              </a:rPr>
              <a:t>– p.1 </a:t>
            </a:r>
            <a:endParaRPr lang="en-US"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464684" y="1143001"/>
            <a:ext cx="11262632" cy="547072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Their results are based on </a:t>
            </a:r>
            <a:r>
              <a:rPr lang="en-US" sz="2400" u="sng" dirty="0">
                <a:latin typeface="Arial" panose="020B0604020202020204" pitchFamily="34" charset="0"/>
                <a:cs typeface="Arial" panose="020B0604020202020204" pitchFamily="34" charset="0"/>
              </a:rPr>
              <a:t>only four partially analyzed months </a:t>
            </a:r>
            <a:r>
              <a:rPr lang="en-US" sz="2400" dirty="0">
                <a:latin typeface="Arial" panose="020B0604020202020204" pitchFamily="34" charset="0"/>
                <a:cs typeface="Arial" panose="020B0604020202020204" pitchFamily="34" charset="0"/>
              </a:rPr>
              <a:t>of observation by the ERBE satellite – (Apr. 1985, July 1985, Oct. 1985, Jan. 1986). </a:t>
            </a:r>
            <a:r>
              <a:rPr lang="en-US" sz="2400" dirty="0" smtClean="0">
                <a:latin typeface="Arial" panose="020B0604020202020204" pitchFamily="34" charset="0"/>
                <a:cs typeface="Arial" panose="020B0604020202020204" pitchFamily="34" charset="0"/>
              </a:rPr>
              <a:t>(</a:t>
            </a:r>
            <a:r>
              <a:rPr lang="en-US" sz="2400" dirty="0" smtClean="0">
                <a:solidFill>
                  <a:srgbClr val="FF0000"/>
                </a:solidFill>
                <a:latin typeface="Arial" panose="020B0604020202020204" pitchFamily="34" charset="0"/>
                <a:cs typeface="Arial" panose="020B0604020202020204" pitchFamily="34" charset="0"/>
              </a:rPr>
              <a:t>4 samples are woefully insufficient, given the non-sinusoidal </a:t>
            </a:r>
            <a:r>
              <a:rPr lang="en-US" sz="2400" dirty="0">
                <a:solidFill>
                  <a:srgbClr val="FF0000"/>
                </a:solidFill>
                <a:latin typeface="Arial" panose="020B0604020202020204" pitchFamily="34" charset="0"/>
                <a:cs typeface="Arial" panose="020B0604020202020204" pitchFamily="34" charset="0"/>
              </a:rPr>
              <a:t>albedo annual oscillation</a:t>
            </a:r>
            <a:r>
              <a:rPr lang="en-US" sz="24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Their resulting Top of Atmosphere net power imbalance results are as follows:</a:t>
            </a:r>
          </a:p>
          <a:p>
            <a:endParaRPr lang="en-US" sz="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r>
              <a:rPr lang="en-US" sz="2400" dirty="0">
                <a:solidFill>
                  <a:schemeClr val="accent1">
                    <a:lumMod val="50000"/>
                  </a:schemeClr>
                </a:solidFill>
                <a:latin typeface="Arial" panose="020B0604020202020204" pitchFamily="34" charset="0"/>
                <a:cs typeface="Arial" panose="020B0604020202020204" pitchFamily="34" charset="0"/>
              </a:rPr>
              <a:t>Stephens </a:t>
            </a:r>
            <a:r>
              <a:rPr lang="en-US" sz="2400" i="1" dirty="0">
                <a:solidFill>
                  <a:schemeClr val="accent1">
                    <a:lumMod val="50000"/>
                  </a:schemeClr>
                </a:solidFill>
                <a:latin typeface="Arial" panose="020B0604020202020204" pitchFamily="34" charset="0"/>
                <a:cs typeface="Arial" panose="020B0604020202020204" pitchFamily="34" charset="0"/>
              </a:rPr>
              <a:t>et al</a:t>
            </a:r>
            <a:r>
              <a:rPr lang="en-US" sz="2400" dirty="0">
                <a:solidFill>
                  <a:schemeClr val="accent1">
                    <a:lumMod val="50000"/>
                  </a:schemeClr>
                </a:solidFill>
                <a:latin typeface="Arial" panose="020B0604020202020204" pitchFamily="34" charset="0"/>
                <a:cs typeface="Arial" panose="020B0604020202020204" pitchFamily="34" charset="0"/>
              </a:rPr>
              <a:t>. 	 </a:t>
            </a:r>
            <a:r>
              <a:rPr lang="en-US" sz="2400" dirty="0" smtClean="0">
                <a:solidFill>
                  <a:schemeClr val="accent1">
                    <a:lumMod val="50000"/>
                  </a:schemeClr>
                </a:solidFill>
                <a:latin typeface="Arial" panose="020B0604020202020204" pitchFamily="34" charset="0"/>
                <a:cs typeface="Arial" panose="020B0604020202020204" pitchFamily="34" charset="0"/>
              </a:rPr>
              <a:t>    </a:t>
            </a:r>
            <a:r>
              <a:rPr lang="en-US" sz="2400" dirty="0" err="1" smtClean="0">
                <a:solidFill>
                  <a:schemeClr val="accent1">
                    <a:lumMod val="50000"/>
                  </a:schemeClr>
                </a:solidFill>
                <a:latin typeface="Arial" panose="020B0604020202020204" pitchFamily="34" charset="0"/>
                <a:cs typeface="Arial" panose="020B0604020202020204" pitchFamily="34" charset="0"/>
              </a:rPr>
              <a:t>Ramanathan</a:t>
            </a:r>
            <a:r>
              <a:rPr lang="en-US" sz="2400" dirty="0" smtClean="0">
                <a:solidFill>
                  <a:schemeClr val="accent1">
                    <a:lumMod val="50000"/>
                  </a:schemeClr>
                </a:solidFill>
                <a:latin typeface="Arial" panose="020B0604020202020204" pitchFamily="34" charset="0"/>
                <a:cs typeface="Arial" panose="020B0604020202020204" pitchFamily="34" charset="0"/>
              </a:rPr>
              <a:t> </a:t>
            </a:r>
            <a:r>
              <a:rPr lang="en-US" sz="2400" dirty="0">
                <a:solidFill>
                  <a:schemeClr val="accent1">
                    <a:lumMod val="50000"/>
                  </a:schemeClr>
                </a:solidFill>
                <a:latin typeface="Arial" panose="020B0604020202020204" pitchFamily="34" charset="0"/>
                <a:cs typeface="Arial" panose="020B0604020202020204" pitchFamily="34" charset="0"/>
              </a:rPr>
              <a:t>							</a:t>
            </a:r>
            <a:r>
              <a:rPr lang="en-US" sz="2400" dirty="0" smtClean="0">
                <a:solidFill>
                  <a:schemeClr val="accent1">
                    <a:lumMod val="50000"/>
                  </a:schemeClr>
                </a:solidFill>
                <a:latin typeface="Arial" panose="020B0604020202020204" pitchFamily="34" charset="0"/>
                <a:cs typeface="Arial" panose="020B0604020202020204" pitchFamily="34" charset="0"/>
              </a:rPr>
              <a:t>	(</a:t>
            </a:r>
            <a:r>
              <a:rPr lang="en-US" sz="2400" dirty="0">
                <a:solidFill>
                  <a:schemeClr val="accent1">
                    <a:lumMod val="50000"/>
                  </a:schemeClr>
                </a:solidFill>
                <a:latin typeface="Arial" panose="020B0604020202020204" pitchFamily="34" charset="0"/>
                <a:cs typeface="Arial" panose="020B0604020202020204" pitchFamily="34" charset="0"/>
              </a:rPr>
              <a:t>1981) 	  </a:t>
            </a:r>
            <a:r>
              <a:rPr lang="en-US" sz="2400" dirty="0" smtClean="0">
                <a:solidFill>
                  <a:schemeClr val="accent1">
                    <a:lumMod val="50000"/>
                  </a:schemeClr>
                </a:solidFill>
                <a:latin typeface="Arial" panose="020B0604020202020204" pitchFamily="34" charset="0"/>
                <a:cs typeface="Arial" panose="020B0604020202020204" pitchFamily="34" charset="0"/>
              </a:rPr>
              <a:t>    	(</a:t>
            </a:r>
            <a:r>
              <a:rPr lang="en-US" sz="2400" dirty="0">
                <a:solidFill>
                  <a:schemeClr val="accent1">
                    <a:lumMod val="50000"/>
                  </a:schemeClr>
                </a:solidFill>
                <a:latin typeface="Arial" panose="020B0604020202020204" pitchFamily="34" charset="0"/>
                <a:cs typeface="Arial" panose="020B0604020202020204" pitchFamily="34" charset="0"/>
              </a:rPr>
              <a:t>1987)</a:t>
            </a:r>
          </a:p>
          <a:p>
            <a:pPr marL="0" indent="0">
              <a:buNone/>
            </a:pPr>
            <a:r>
              <a:rPr lang="en-US" sz="2400" dirty="0">
                <a:latin typeface="Arial" panose="020B0604020202020204" pitchFamily="34" charset="0"/>
                <a:cs typeface="Arial" panose="020B0604020202020204" pitchFamily="34" charset="0"/>
              </a:rPr>
              <a:t>   Incident </a:t>
            </a:r>
            <a:r>
              <a:rPr lang="en-US" sz="2400" dirty="0" err="1">
                <a:latin typeface="Arial" panose="020B0604020202020204" pitchFamily="34" charset="0"/>
                <a:cs typeface="Arial" panose="020B0604020202020204" pitchFamily="34" charset="0"/>
              </a:rPr>
              <a:t>ShortWave</a:t>
            </a:r>
            <a:r>
              <a:rPr lang="en-US" sz="2400" dirty="0">
                <a:latin typeface="Arial" panose="020B0604020202020204" pitchFamily="34" charset="0"/>
                <a:cs typeface="Arial" panose="020B0604020202020204" pitchFamily="34" charset="0"/>
              </a:rPr>
              <a:t> power (W/m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+344		</a:t>
            </a:r>
            <a:r>
              <a:rPr lang="en-US" sz="2400" dirty="0" smtClean="0">
                <a:latin typeface="Arial" panose="020B0604020202020204" pitchFamily="34" charset="0"/>
                <a:cs typeface="Arial" panose="020B0604020202020204" pitchFamily="34" charset="0"/>
              </a:rPr>
              <a:t>   	+343</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Outgoing </a:t>
            </a:r>
            <a:r>
              <a:rPr lang="en-US" sz="2400" dirty="0" err="1">
                <a:latin typeface="Arial" panose="020B0604020202020204" pitchFamily="34" charset="0"/>
                <a:cs typeface="Arial" panose="020B0604020202020204" pitchFamily="34" charset="0"/>
              </a:rPr>
              <a:t>ShortWave</a:t>
            </a:r>
            <a:r>
              <a:rPr lang="en-US" sz="2400" dirty="0">
                <a:latin typeface="Arial" panose="020B0604020202020204" pitchFamily="34" charset="0"/>
                <a:cs typeface="Arial" panose="020B0604020202020204" pitchFamily="34" charset="0"/>
              </a:rPr>
              <a:t> power			-103.2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106 </a:t>
            </a:r>
          </a:p>
          <a:p>
            <a:pPr marL="0" indent="0">
              <a:buNone/>
            </a:pPr>
            <a:r>
              <a:rPr lang="en-US" sz="2400" dirty="0">
                <a:latin typeface="Arial" panose="020B0604020202020204" pitchFamily="34" charset="0"/>
                <a:cs typeface="Arial" panose="020B0604020202020204" pitchFamily="34" charset="0"/>
              </a:rPr>
              <a:t>   Outgoing </a:t>
            </a:r>
            <a:r>
              <a:rPr lang="en-US" sz="2400" dirty="0" err="1">
                <a:latin typeface="Arial" panose="020B0604020202020204" pitchFamily="34" charset="0"/>
                <a:cs typeface="Arial" panose="020B0604020202020204" pitchFamily="34" charset="0"/>
              </a:rPr>
              <a:t>LongWave</a:t>
            </a:r>
            <a:r>
              <a:rPr lang="en-US" sz="2400" dirty="0">
                <a:latin typeface="Arial" panose="020B0604020202020204" pitchFamily="34" charset="0"/>
                <a:cs typeface="Arial" panose="020B0604020202020204" pitchFamily="34" charset="0"/>
              </a:rPr>
              <a:t> power			</a:t>
            </a:r>
            <a:r>
              <a:rPr lang="en-US" sz="2400" u="sng" dirty="0">
                <a:latin typeface="Arial" panose="020B0604020202020204" pitchFamily="34" charset="0"/>
                <a:cs typeface="Arial" panose="020B0604020202020204" pitchFamily="34" charset="0"/>
              </a:rPr>
              <a:t>-234±7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u="sng" dirty="0" smtClean="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-237 </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Net “observed” power imbalance 		</a:t>
            </a:r>
            <a:r>
              <a:rPr lang="en-US" sz="2400" dirty="0">
                <a:solidFill>
                  <a:srgbClr val="FF0000"/>
                </a:solidFill>
                <a:latin typeface="Arial" panose="020B0604020202020204" pitchFamily="34" charset="0"/>
                <a:cs typeface="Arial" panose="020B0604020202020204" pitchFamily="34" charset="0"/>
              </a:rPr>
              <a:t>+9 ± 10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0</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jfc</a:t>
            </a:r>
            <a:r>
              <a:rPr lang="en-US" sz="2400" b="1" dirty="0">
                <a:latin typeface="Arial" panose="020B0604020202020204" pitchFamily="34" charset="0"/>
                <a:cs typeface="Arial" panose="020B0604020202020204" pitchFamily="34" charset="0"/>
              </a:rPr>
              <a:t> calculation				  +6.8	</a:t>
            </a:r>
            <a:r>
              <a:rPr lang="en-US" sz="2400" b="1" dirty="0" smtClean="0">
                <a:latin typeface="Arial" panose="020B0604020202020204" pitchFamily="34" charset="0"/>
                <a:cs typeface="Arial" panose="020B0604020202020204" pitchFamily="34" charset="0"/>
              </a:rPr>
              <a:t>(warming)     </a:t>
            </a:r>
            <a:r>
              <a:rPr lang="en-US" sz="2400" b="1" dirty="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3 (cooling)</a:t>
            </a:r>
            <a:endParaRPr lang="en-US" sz="2400" b="1" dirty="0">
              <a:latin typeface="Arial" panose="020B0604020202020204" pitchFamily="34" charset="0"/>
              <a:cs typeface="Arial" panose="020B0604020202020204" pitchFamily="34" charset="0"/>
            </a:endParaRPr>
          </a:p>
          <a:p>
            <a:endParaRPr kumimoji="0" lang="en-US" sz="9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pPr>
            <a:r>
              <a:rPr kumimoji="0" lang="en-US" sz="24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Both Stephens </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2400" b="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(1981) </a:t>
            </a:r>
            <a:r>
              <a:rPr kumimoji="0" lang="en-US" sz="24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2400" b="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Ramanathan</a:t>
            </a:r>
            <a:r>
              <a:rPr kumimoji="0" lang="en-US" sz="2400" b="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(1987) </a:t>
            </a:r>
            <a:r>
              <a:rPr kumimoji="0" lang="en-US" sz="24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are fully consistent with zero net global warming and/or cooling. </a:t>
            </a:r>
          </a:p>
        </p:txBody>
      </p:sp>
      <p:sp>
        <p:nvSpPr>
          <p:cNvPr id="3" name="Slide Number Placeholder 2">
            <a:extLst>
              <a:ext uri="{FF2B5EF4-FFF2-40B4-BE49-F238E27FC236}">
                <a16:creationId xmlns:a16="http://schemas.microsoft.com/office/drawing/2014/main" xmlns="" id="{425E0F4F-D1CE-57A7-C41E-2F3556059E0A}"/>
              </a:ext>
            </a:extLst>
          </p:cNvPr>
          <p:cNvSpPr>
            <a:spLocks noGrp="1"/>
          </p:cNvSpPr>
          <p:nvPr>
            <p:ph type="sldNum" sz="quarter" idx="12"/>
          </p:nvPr>
        </p:nvSpPr>
        <p:spPr/>
        <p:txBody>
          <a:bodyPr/>
          <a:lstStyle/>
          <a:p>
            <a:fld id="{9DA27DB7-8A8A-4767-9336-4741CDBA04F3}" type="slidenum">
              <a:rPr lang="en-US" smtClean="0"/>
              <a:t>24</a:t>
            </a:fld>
            <a:endParaRPr lang="en-US"/>
          </a:p>
        </p:txBody>
      </p:sp>
    </p:spTree>
    <p:extLst>
      <p:ext uri="{BB962C8B-B14F-4D97-AF65-F5344CB8AC3E}">
        <p14:creationId xmlns:p14="http://schemas.microsoft.com/office/powerpoint/2010/main" val="167267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3200" dirty="0">
                <a:latin typeface="Arial" panose="020B0604020202020204" pitchFamily="34" charset="0"/>
                <a:cs typeface="Arial" panose="020B0604020202020204" pitchFamily="34" charset="0"/>
              </a:rPr>
              <a:t>The earliest data are reported by Stephen’s </a:t>
            </a:r>
            <a:r>
              <a:rPr lang="en-US" sz="3200" i="1" dirty="0">
                <a:latin typeface="Arial" panose="020B0604020202020204" pitchFamily="34" charset="0"/>
                <a:cs typeface="Arial" panose="020B0604020202020204" pitchFamily="34" charset="0"/>
              </a:rPr>
              <a:t>et al</a:t>
            </a:r>
            <a:r>
              <a:rPr lang="en-US" sz="3200" dirty="0">
                <a:latin typeface="Arial" panose="020B0604020202020204" pitchFamily="34" charset="0"/>
                <a:cs typeface="Arial" panose="020B0604020202020204" pitchFamily="34" charset="0"/>
              </a:rPr>
              <a:t>. (1981) and Ramanathan (1987) </a:t>
            </a:r>
            <a:r>
              <a:rPr lang="en-US" sz="3200" dirty="0" smtClean="0">
                <a:latin typeface="Arial" panose="020B0604020202020204" pitchFamily="34" charset="0"/>
                <a:cs typeface="Arial" panose="020B0604020202020204" pitchFamily="34" charset="0"/>
              </a:rPr>
              <a:t>– p.2 </a:t>
            </a:r>
            <a:endParaRPr lang="en-US"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838200" y="1325562"/>
            <a:ext cx="5069305" cy="489364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2003 US National Academy / National Research Council report “</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Understanding Climate Change Feedbacks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(p.112)” cites the Ramanathan (1987)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data analysis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comments that “</a:t>
            </a:r>
            <a:r>
              <a:rPr kumimoji="0" lang="en-US" sz="2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The observations do not meet quality standards</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err="1" smtClean="0">
                <a:solidFill>
                  <a:prstClr val="black"/>
                </a:solidFill>
                <a:latin typeface="Arial" panose="020B0604020202020204" pitchFamily="34" charset="0"/>
                <a:cs typeface="Arial" panose="020B0604020202020204" pitchFamily="34" charset="0"/>
              </a:rPr>
              <a:t>Ramanathan</a:t>
            </a:r>
            <a:r>
              <a:rPr lang="en-US" sz="2400" dirty="0" smtClean="0">
                <a:solidFill>
                  <a:prstClr val="black"/>
                </a:solidFill>
                <a:latin typeface="Arial" panose="020B0604020202020204" pitchFamily="34" charset="0"/>
                <a:cs typeface="Arial" panose="020B0604020202020204" pitchFamily="34" charset="0"/>
              </a:rPr>
              <a:t> (1987) was first to divide the whole sky into only two parts – clear-sky and cloudy-sky -for his analysis. His methodology is now universally used.</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xmlns="" id="{1DEA19A2-BA19-CF61-1399-EC94319DBE6C}"/>
              </a:ext>
            </a:extLst>
          </p:cNvPr>
          <p:cNvSpPr>
            <a:spLocks noGrp="1"/>
          </p:cNvSpPr>
          <p:nvPr>
            <p:ph type="sldNum" sz="quarter" idx="12"/>
          </p:nvPr>
        </p:nvSpPr>
        <p:spPr/>
        <p:txBody>
          <a:bodyPr/>
          <a:lstStyle/>
          <a:p>
            <a:fld id="{9DA27DB7-8A8A-4767-9336-4741CDBA04F3}" type="slidenum">
              <a:rPr lang="en-US" smtClean="0"/>
              <a:t>25</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0745" y="1325562"/>
            <a:ext cx="4635718" cy="4894763"/>
          </a:xfrm>
          <a:prstGeom prst="rect">
            <a:avLst/>
          </a:prstGeom>
        </p:spPr>
      </p:pic>
    </p:spTree>
    <p:extLst>
      <p:ext uri="{BB962C8B-B14F-4D97-AF65-F5344CB8AC3E}">
        <p14:creationId xmlns:p14="http://schemas.microsoft.com/office/powerpoint/2010/main" val="57556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Autofit/>
          </a:bodyPr>
          <a:lstStyle/>
          <a:p>
            <a:pPr algn="ctr"/>
            <a:r>
              <a:rPr lang="en-US" sz="2800" dirty="0">
                <a:latin typeface="Arial" panose="020B0604020202020204" pitchFamily="34" charset="0"/>
                <a:cs typeface="Arial" panose="020B0604020202020204" pitchFamily="34" charset="0"/>
              </a:rPr>
              <a:t>Loeb </a:t>
            </a:r>
            <a:r>
              <a:rPr lang="en-US" sz="2800" i="1" dirty="0">
                <a:latin typeface="Arial" panose="020B0604020202020204" pitchFamily="34" charset="0"/>
                <a:cs typeface="Arial" panose="020B0604020202020204" pitchFamily="34" charset="0"/>
              </a:rPr>
              <a:t>et al</a:t>
            </a:r>
            <a:r>
              <a:rPr lang="en-US" sz="2800" dirty="0">
                <a:latin typeface="Arial" panose="020B0604020202020204" pitchFamily="34" charset="0"/>
                <a:cs typeface="Arial" panose="020B0604020202020204" pitchFamily="34" charset="0"/>
              </a:rPr>
              <a:t>. (2009, 2012) use OHC data to “</a:t>
            </a:r>
            <a:r>
              <a:rPr lang="en-US" sz="2800" dirty="0">
                <a:solidFill>
                  <a:srgbClr val="FF0000"/>
                </a:solidFill>
                <a:latin typeface="Arial" panose="020B0604020202020204" pitchFamily="34" charset="0"/>
                <a:cs typeface="Arial" panose="020B0604020202020204" pitchFamily="34" charset="0"/>
              </a:rPr>
              <a:t>adjust</a:t>
            </a:r>
            <a:r>
              <a:rPr lang="en-US" sz="2800" dirty="0">
                <a:latin typeface="Arial" panose="020B0604020202020204" pitchFamily="34" charset="0"/>
                <a:cs typeface="Arial" panose="020B0604020202020204" pitchFamily="34" charset="0"/>
              </a:rPr>
              <a:t>” Ramanathan’s (1987) numbers, to show a net warming power imbalance </a:t>
            </a:r>
            <a:r>
              <a:rPr lang="en-US" sz="2800" dirty="0" smtClean="0">
                <a:latin typeface="Arial" panose="020B0604020202020204" pitchFamily="34" charset="0"/>
                <a:cs typeface="Arial" panose="020B0604020202020204" pitchFamily="34" charset="0"/>
              </a:rPr>
              <a:t>– p.1</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374877" y="1611312"/>
            <a:ext cx="11262632" cy="498598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Loeb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(2012, p.111) admit </a:t>
            </a:r>
            <a:r>
              <a:rPr lang="en-US" sz="2400" dirty="0" smtClean="0">
                <a:latin typeface="Arial" panose="020B0604020202020204" pitchFamily="34" charset="0"/>
                <a:cs typeface="Arial" panose="020B0604020202020204" pitchFamily="34" charset="0"/>
              </a:rPr>
              <a:t>upfront ”</a:t>
            </a:r>
            <a:r>
              <a:rPr lang="en-US" sz="2400" i="1" dirty="0" smtClean="0">
                <a:solidFill>
                  <a:srgbClr val="FF0000"/>
                </a:solidFill>
                <a:latin typeface="Arial" panose="020B0604020202020204" pitchFamily="34" charset="0"/>
                <a:cs typeface="Arial" panose="020B0604020202020204" pitchFamily="34" charset="0"/>
              </a:rPr>
              <a:t>A </a:t>
            </a:r>
            <a:r>
              <a:rPr lang="en-US" sz="2400" i="1" dirty="0">
                <a:solidFill>
                  <a:srgbClr val="FF0000"/>
                </a:solidFill>
                <a:latin typeface="Arial" panose="020B0604020202020204" pitchFamily="34" charset="0"/>
                <a:cs typeface="Arial" panose="020B0604020202020204" pitchFamily="34" charset="0"/>
              </a:rPr>
              <a:t>limitation of the satellite data is their inability to provide an absolute measure of the net TOA radiation imbalance to the required accuracy level</a:t>
            </a:r>
            <a:r>
              <a:rPr lang="en-US" sz="2400" dirty="0">
                <a:solidFill>
                  <a:srgbClr val="FF000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Loeb </a:t>
            </a:r>
            <a:r>
              <a:rPr lang="en-US" sz="2400" i="1" dirty="0">
                <a:latin typeface="Arial" panose="020B0604020202020204" pitchFamily="34" charset="0"/>
                <a:cs typeface="Arial" panose="020B0604020202020204" pitchFamily="34" charset="0"/>
              </a:rPr>
              <a:t>et al. </a:t>
            </a:r>
            <a:r>
              <a:rPr lang="en-US" sz="2400" dirty="0">
                <a:latin typeface="Arial" panose="020B0604020202020204" pitchFamily="34" charset="0"/>
                <a:cs typeface="Arial" panose="020B0604020202020204" pitchFamily="34" charset="0"/>
              </a:rPr>
              <a:t>(2009, 2012) reanalyze and arbitrarily replace Ramanathan (1987)’s </a:t>
            </a:r>
            <a:r>
              <a:rPr lang="en-US" sz="2400" dirty="0" smtClean="0">
                <a:latin typeface="Arial" panose="020B0604020202020204" pitchFamily="34" charset="0"/>
                <a:cs typeface="Arial" panose="020B0604020202020204" pitchFamily="34" charset="0"/>
              </a:rPr>
              <a:t>(extremely under-sampled</a:t>
            </a:r>
            <a:r>
              <a:rPr lang="en-US" sz="2400" dirty="0">
                <a:latin typeface="Arial" panose="020B0604020202020204" pitchFamily="34" charset="0"/>
                <a:cs typeface="Arial" panose="020B0604020202020204" pitchFamily="34" charset="0"/>
              </a:rPr>
              <a:t>) EREB satellite data with </a:t>
            </a:r>
            <a:r>
              <a:rPr lang="en-US" sz="2400" dirty="0">
                <a:solidFill>
                  <a:srgbClr val="FF0000"/>
                </a:solidFill>
                <a:latin typeface="Arial" panose="020B0604020202020204" pitchFamily="34" charset="0"/>
                <a:cs typeface="Arial" panose="020B0604020202020204" pitchFamily="34" charset="0"/>
              </a:rPr>
              <a:t>new values that now show a net global </a:t>
            </a:r>
            <a:r>
              <a:rPr lang="en-US" sz="2400" u="sng" dirty="0">
                <a:solidFill>
                  <a:srgbClr val="FF0000"/>
                </a:solidFill>
                <a:latin typeface="Arial" panose="020B0604020202020204" pitchFamily="34" charset="0"/>
                <a:cs typeface="Arial" panose="020B0604020202020204" pitchFamily="34" charset="0"/>
              </a:rPr>
              <a:t>warming</a:t>
            </a:r>
            <a:r>
              <a:rPr lang="en-US" sz="2400" dirty="0">
                <a:solidFill>
                  <a:srgbClr val="FF0000"/>
                </a:solidFill>
                <a:latin typeface="Arial" panose="020B0604020202020204" pitchFamily="34" charset="0"/>
                <a:cs typeface="Arial" panose="020B0604020202020204" pitchFamily="34" charset="0"/>
              </a:rPr>
              <a:t> power imbalance</a:t>
            </a:r>
            <a:r>
              <a:rPr lang="en-US" sz="2400" dirty="0">
                <a:latin typeface="Arial" panose="020B0604020202020204" pitchFamily="34" charset="0"/>
                <a:cs typeface="Arial" panose="020B0604020202020204" pitchFamily="34" charset="0"/>
              </a:rPr>
              <a:t>.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They obtain their new preferred data values by switching modality from satellite-radiometry data to ocean heat content (OHC) data (also very sparsely sampled) from the ARGO buoy chain, and from XBT ship-based bathythermograph manually sampled water temperature data.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They base their action on a claimed increase in ocean heat content, as per speculation by Hansen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(2005, 2011). </a:t>
            </a:r>
          </a:p>
        </p:txBody>
      </p:sp>
      <p:sp>
        <p:nvSpPr>
          <p:cNvPr id="3" name="Slide Number Placeholder 2">
            <a:extLst>
              <a:ext uri="{FF2B5EF4-FFF2-40B4-BE49-F238E27FC236}">
                <a16:creationId xmlns:a16="http://schemas.microsoft.com/office/drawing/2014/main" xmlns="" id="{1DEA19A2-BA19-CF61-1399-EC94319DB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08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Autofit/>
          </a:bodyPr>
          <a:lstStyle/>
          <a:p>
            <a:pPr algn="ctr"/>
            <a:r>
              <a:rPr lang="en-US" sz="2800" dirty="0">
                <a:latin typeface="Arial" panose="020B0604020202020204" pitchFamily="34" charset="0"/>
                <a:cs typeface="Arial" panose="020B0604020202020204" pitchFamily="34" charset="0"/>
              </a:rPr>
              <a:t>Loeb </a:t>
            </a:r>
            <a:r>
              <a:rPr lang="en-US" sz="2800" i="1" dirty="0">
                <a:latin typeface="Arial" panose="020B0604020202020204" pitchFamily="34" charset="0"/>
                <a:cs typeface="Arial" panose="020B0604020202020204" pitchFamily="34" charset="0"/>
              </a:rPr>
              <a:t>et al</a:t>
            </a:r>
            <a:r>
              <a:rPr lang="en-US" sz="2800" dirty="0">
                <a:latin typeface="Arial" panose="020B0604020202020204" pitchFamily="34" charset="0"/>
                <a:cs typeface="Arial" panose="020B0604020202020204" pitchFamily="34" charset="0"/>
              </a:rPr>
              <a:t>. (2009, 2012) use OHC data to “</a:t>
            </a:r>
            <a:r>
              <a:rPr lang="en-US" sz="2800" dirty="0">
                <a:solidFill>
                  <a:srgbClr val="FF0000"/>
                </a:solidFill>
                <a:latin typeface="Arial" panose="020B0604020202020204" pitchFamily="34" charset="0"/>
                <a:cs typeface="Arial" panose="020B0604020202020204" pitchFamily="34" charset="0"/>
              </a:rPr>
              <a:t>adjust</a:t>
            </a:r>
            <a:r>
              <a:rPr lang="en-US" sz="2800" dirty="0">
                <a:latin typeface="Arial" panose="020B0604020202020204" pitchFamily="34" charset="0"/>
                <a:cs typeface="Arial" panose="020B0604020202020204" pitchFamily="34" charset="0"/>
              </a:rPr>
              <a:t>” Ramanathan’s (1987) numbers, to show a net warming power imbalance </a:t>
            </a:r>
            <a:r>
              <a:rPr lang="en-US" sz="2800" dirty="0" smtClean="0">
                <a:latin typeface="Arial" panose="020B0604020202020204" pitchFamily="34" charset="0"/>
                <a:cs typeface="Arial" panose="020B0604020202020204" pitchFamily="34" charset="0"/>
              </a:rPr>
              <a:t>– p.2</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326571" y="1458496"/>
            <a:ext cx="11568793" cy="52014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Unfortunately, the ARGO and XBT data have a woefully sparse area sampling, and much worse accuracy than Loeb </a:t>
            </a:r>
            <a:r>
              <a:rPr lang="en-US" sz="2400" i="1" dirty="0">
                <a:latin typeface="Arial" panose="020B0604020202020204" pitchFamily="34" charset="0"/>
                <a:cs typeface="Arial" panose="020B0604020202020204" pitchFamily="34" charset="0"/>
              </a:rPr>
              <a:t>et al. </a:t>
            </a:r>
            <a:r>
              <a:rPr lang="en-US" sz="2400" dirty="0">
                <a:latin typeface="Arial" panose="020B0604020202020204" pitchFamily="34" charset="0"/>
                <a:cs typeface="Arial" panose="020B0604020202020204" pitchFamily="34" charset="0"/>
              </a:rPr>
              <a:t>claim. </a:t>
            </a:r>
            <a:r>
              <a:rPr lang="en-US" sz="2400" dirty="0">
                <a:solidFill>
                  <a:srgbClr val="FF0000"/>
                </a:solidFill>
                <a:latin typeface="Arial" panose="020B0604020202020204" pitchFamily="34" charset="0"/>
                <a:cs typeface="Arial" panose="020B0604020202020204" pitchFamily="34" charset="0"/>
              </a:rPr>
              <a:t>Lyman and Johnson (2008</a:t>
            </a:r>
            <a:r>
              <a:rPr lang="en-US" sz="2400" dirty="0" smtClean="0">
                <a:solidFill>
                  <a:srgbClr val="FF0000"/>
                </a:solidFill>
                <a:latin typeface="Arial" panose="020B0604020202020204" pitchFamily="34" charset="0"/>
                <a:cs typeface="Arial" panose="020B0604020202020204" pitchFamily="34" charset="0"/>
              </a:rPr>
              <a:t>) fabricate data to fill in large OHC data gaps. </a:t>
            </a:r>
            <a:r>
              <a:rPr lang="en-US" sz="2400" dirty="0">
                <a:solidFill>
                  <a:srgbClr val="FF0000"/>
                </a:solidFill>
                <a:latin typeface="Arial" panose="020B0604020202020204" pitchFamily="34" charset="0"/>
                <a:cs typeface="Arial" panose="020B0604020202020204" pitchFamily="34" charset="0"/>
              </a:rPr>
              <a:t>(Data fabrication is one of our scientific little no-no’s.)</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Their resulting Top of Atmosphere net power imbalance results:</a:t>
            </a:r>
          </a:p>
          <a:p>
            <a:pPr marL="0" indent="0">
              <a:buNone/>
            </a:pP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EREB  	OHC		OHC</a:t>
            </a:r>
          </a:p>
          <a:p>
            <a:r>
              <a:rPr lang="en-US" sz="2400" i="1" dirty="0">
                <a:latin typeface="Arial" panose="020B0604020202020204" pitchFamily="34" charset="0"/>
                <a:cs typeface="Arial" panose="020B0604020202020204" pitchFamily="34" charset="0"/>
              </a:rPr>
              <a:t> 						satellite	(2009)		(2012)</a:t>
            </a:r>
          </a:p>
          <a:p>
            <a:pPr marL="0" indent="0">
              <a:buNone/>
            </a:pPr>
            <a:r>
              <a:rPr lang="en-US" sz="2400" dirty="0">
                <a:latin typeface="Arial" panose="020B0604020202020204" pitchFamily="34" charset="0"/>
                <a:cs typeface="Arial" panose="020B0604020202020204" pitchFamily="34" charset="0"/>
              </a:rPr>
              <a:t>   Incident </a:t>
            </a:r>
            <a:r>
              <a:rPr lang="en-US" sz="2400" dirty="0" err="1">
                <a:latin typeface="Arial" panose="020B0604020202020204" pitchFamily="34" charset="0"/>
                <a:cs typeface="Arial" panose="020B0604020202020204" pitchFamily="34" charset="0"/>
              </a:rPr>
              <a:t>ShortWave</a:t>
            </a:r>
            <a:r>
              <a:rPr lang="en-US" sz="2400" dirty="0">
                <a:latin typeface="Arial" panose="020B0604020202020204" pitchFamily="34" charset="0"/>
                <a:cs typeface="Arial" panose="020B0604020202020204" pitchFamily="34" charset="0"/>
              </a:rPr>
              <a:t> power (W/m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+340		+340	</a:t>
            </a:r>
          </a:p>
          <a:p>
            <a:pPr marL="0" indent="0">
              <a:buNone/>
            </a:pPr>
            <a:r>
              <a:rPr lang="en-US" sz="2400" dirty="0">
                <a:latin typeface="Arial" panose="020B0604020202020204" pitchFamily="34" charset="0"/>
                <a:cs typeface="Arial" panose="020B0604020202020204" pitchFamily="34" charset="0"/>
              </a:rPr>
              <a:t>   Outgoing </a:t>
            </a:r>
            <a:r>
              <a:rPr lang="en-US" sz="2400" dirty="0" err="1">
                <a:latin typeface="Arial" panose="020B0604020202020204" pitchFamily="34" charset="0"/>
                <a:cs typeface="Arial" panose="020B0604020202020204" pitchFamily="34" charset="0"/>
              </a:rPr>
              <a:t>ShortWave</a:t>
            </a:r>
            <a:r>
              <a:rPr lang="en-US" sz="2400" dirty="0">
                <a:latin typeface="Arial" panose="020B0604020202020204" pitchFamily="34" charset="0"/>
                <a:cs typeface="Arial" panose="020B0604020202020204" pitchFamily="34" charset="0"/>
              </a:rPr>
              <a:t> power		-107		-99.5 		various</a:t>
            </a:r>
          </a:p>
          <a:p>
            <a:pPr marL="0" indent="0">
              <a:buNone/>
            </a:pPr>
            <a:r>
              <a:rPr lang="en-US" sz="2400" dirty="0">
                <a:latin typeface="Arial" panose="020B0604020202020204" pitchFamily="34" charset="0"/>
                <a:cs typeface="Arial" panose="020B0604020202020204" pitchFamily="34" charset="0"/>
              </a:rPr>
              <a:t>   Outgoing </a:t>
            </a:r>
            <a:r>
              <a:rPr lang="en-US" sz="2400" dirty="0" err="1">
                <a:latin typeface="Arial" panose="020B0604020202020204" pitchFamily="34" charset="0"/>
                <a:cs typeface="Arial" panose="020B0604020202020204" pitchFamily="34" charset="0"/>
              </a:rPr>
              <a:t>LongWave</a:t>
            </a:r>
            <a:r>
              <a:rPr lang="en-US" sz="2400" dirty="0">
                <a:latin typeface="Arial" panose="020B0604020202020204" pitchFamily="34" charset="0"/>
                <a:cs typeface="Arial" panose="020B0604020202020204" pitchFamily="34" charset="0"/>
              </a:rPr>
              <a:t> power		</a:t>
            </a:r>
            <a:r>
              <a:rPr lang="en-US" sz="2400" u="sng" dirty="0">
                <a:latin typeface="Arial" panose="020B0604020202020204" pitchFamily="34" charset="0"/>
                <a:cs typeface="Arial" panose="020B0604020202020204" pitchFamily="34" charset="0"/>
              </a:rPr>
              <a:t>-234.6 </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-239.6  </a:t>
            </a:r>
            <a:r>
              <a:rPr lang="en-US" sz="2400" dirty="0">
                <a:latin typeface="Arial" panose="020B0604020202020204" pitchFamily="34" charset="0"/>
                <a:cs typeface="Arial" panose="020B0604020202020204" pitchFamily="34" charset="0"/>
              </a:rPr>
              <a:t>	________</a:t>
            </a:r>
            <a:endParaRPr lang="en-US" sz="2400" u="sng"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net power imbalance 		 	-1.6 	   	  + 0.9 	</a:t>
            </a:r>
            <a:r>
              <a:rPr lang="en-US" sz="2400" dirty="0">
                <a:solidFill>
                  <a:srgbClr val="FF0000"/>
                </a:solidFill>
                <a:latin typeface="Arial" panose="020B0604020202020204" pitchFamily="34" charset="0"/>
                <a:cs typeface="Arial" panose="020B0604020202020204" pitchFamily="34" charset="0"/>
              </a:rPr>
              <a:t>+0.64 ± 0.11</a:t>
            </a:r>
          </a:p>
          <a:p>
            <a:pPr marL="0" indent="0">
              <a:buNone/>
            </a:pPr>
            <a:r>
              <a:rPr lang="en-US" sz="2400" dirty="0">
                <a:latin typeface="Arial" panose="020B0604020202020204" pitchFamily="34" charset="0"/>
                <a:cs typeface="Arial" panose="020B0604020202020204" pitchFamily="34" charset="0"/>
              </a:rPr>
              <a:t>				      	       (cooling)         (warming)	</a:t>
            </a:r>
            <a:r>
              <a:rPr lang="en-US" sz="2400" dirty="0">
                <a:solidFill>
                  <a:srgbClr val="FF0000"/>
                </a:solidFill>
                <a:latin typeface="Arial" panose="020B0604020202020204" pitchFamily="34" charset="0"/>
                <a:cs typeface="Arial" panose="020B0604020202020204" pitchFamily="34" charset="0"/>
              </a:rPr>
              <a:t>(warming)</a:t>
            </a:r>
          </a:p>
          <a:p>
            <a:pPr marL="0" indent="0">
              <a:buNone/>
            </a:pPr>
            <a:r>
              <a:rPr lang="en-US" sz="2400"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THE BAD PENNY </a:t>
            </a:r>
            <a:endParaRPr lang="en-US" sz="2400" b="1" dirty="0">
              <a:latin typeface="Arial" panose="020B0604020202020204" pitchFamily="34" charset="0"/>
              <a:cs typeface="Arial" panose="020B0604020202020204" pitchFamily="34" charset="0"/>
            </a:endParaRPr>
          </a:p>
          <a:p>
            <a:pPr algn="ctr"/>
            <a:r>
              <a:rPr lang="en-US" sz="2000" dirty="0">
                <a:solidFill>
                  <a:srgbClr val="FF0000"/>
                </a:solidFill>
                <a:latin typeface="Arial" panose="020B0604020202020204" pitchFamily="34" charset="0"/>
                <a:cs typeface="Arial" panose="020B0604020202020204" pitchFamily="34" charset="0"/>
              </a:rPr>
              <a:t>Remember this proverbial BAD PENNY. It </a:t>
            </a:r>
            <a:r>
              <a:rPr lang="en-US" sz="2000" dirty="0" smtClean="0">
                <a:solidFill>
                  <a:srgbClr val="FF0000"/>
                </a:solidFill>
                <a:latin typeface="Arial" panose="020B0604020202020204" pitchFamily="34" charset="0"/>
                <a:cs typeface="Arial" panose="020B0604020202020204" pitchFamily="34" charset="0"/>
              </a:rPr>
              <a:t>shows </a:t>
            </a:r>
            <a:r>
              <a:rPr lang="en-US" sz="2000" dirty="0">
                <a:solidFill>
                  <a:srgbClr val="FF0000"/>
                </a:solidFill>
                <a:latin typeface="Arial" panose="020B0604020202020204" pitchFamily="34" charset="0"/>
                <a:cs typeface="Arial" panose="020B0604020202020204" pitchFamily="34" charset="0"/>
              </a:rPr>
              <a:t>up again and again, and again.</a:t>
            </a:r>
          </a:p>
        </p:txBody>
      </p:sp>
      <p:sp>
        <p:nvSpPr>
          <p:cNvPr id="3" name="Slide Number Placeholder 2">
            <a:extLst>
              <a:ext uri="{FF2B5EF4-FFF2-40B4-BE49-F238E27FC236}">
                <a16:creationId xmlns:a16="http://schemas.microsoft.com/office/drawing/2014/main" xmlns="" id="{1DEA19A2-BA19-CF61-1399-EC94319DB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583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60" y="25058"/>
            <a:ext cx="11201400" cy="1325563"/>
          </a:xfrm>
        </p:spPr>
        <p:txBody>
          <a:bodyPr>
            <a:normAutofit fontScale="90000"/>
          </a:bodyPr>
          <a:lstStyle/>
          <a:p>
            <a:pPr algn="ctr"/>
            <a:r>
              <a:rPr lang="en-US" sz="4000" dirty="0">
                <a:latin typeface="Arial" panose="020B0604020202020204" pitchFamily="34" charset="0"/>
                <a:cs typeface="Arial" panose="020B0604020202020204" pitchFamily="34" charset="0"/>
              </a:rPr>
              <a:t>Power imbalance analysis by Stephens </a:t>
            </a:r>
            <a:r>
              <a:rPr lang="en-US" sz="4000" i="1" dirty="0">
                <a:latin typeface="Arial" panose="020B0604020202020204" pitchFamily="34" charset="0"/>
                <a:cs typeface="Arial" panose="020B0604020202020204" pitchFamily="34" charset="0"/>
              </a:rPr>
              <a:t>et al</a:t>
            </a:r>
            <a:r>
              <a:rPr lang="en-US" sz="4000" dirty="0">
                <a:latin typeface="Arial" panose="020B0604020202020204" pitchFamily="34" charset="0"/>
                <a:cs typeface="Arial" panose="020B0604020202020204" pitchFamily="34" charset="0"/>
              </a:rPr>
              <a:t>. (2012) with grossly </a:t>
            </a:r>
            <a:r>
              <a:rPr lang="en-US" sz="4000" u="sng" dirty="0">
                <a:solidFill>
                  <a:srgbClr val="FF0000"/>
                </a:solidFill>
                <a:latin typeface="Arial" panose="020B0604020202020204" pitchFamily="34" charset="0"/>
                <a:cs typeface="Arial" panose="020B0604020202020204" pitchFamily="34" charset="0"/>
              </a:rPr>
              <a:t>admittedly-fudged</a:t>
            </a:r>
            <a:r>
              <a:rPr lang="en-US" sz="4000" dirty="0">
                <a:latin typeface="Arial" panose="020B0604020202020204" pitchFamily="34" charset="0"/>
                <a:cs typeface="Arial" panose="020B0604020202020204" pitchFamily="34" charset="0"/>
              </a:rPr>
              <a:t> error estimates </a:t>
            </a:r>
            <a:r>
              <a:rPr lang="en-US" sz="4000" dirty="0" smtClean="0">
                <a:latin typeface="Arial" panose="020B0604020202020204" pitchFamily="34" charset="0"/>
                <a:cs typeface="Arial" panose="020B0604020202020204" pitchFamily="34" charset="0"/>
              </a:rPr>
              <a:t>– p.1</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71120" y="1275933"/>
            <a:ext cx="1185672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Following Loeb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Stephens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(2012) also admit that satellite data are incapable of observing a net imbalance! The </a:t>
            </a:r>
            <a:r>
              <a:rPr lang="en-US" sz="2400" dirty="0" smtClean="0">
                <a:latin typeface="Arial" panose="020B0604020202020204" pitchFamily="34" charset="0"/>
                <a:cs typeface="Arial" panose="020B0604020202020204" pitchFamily="34" charset="0"/>
              </a:rPr>
              <a:t>two groups </a:t>
            </a:r>
            <a:r>
              <a:rPr lang="en-US" sz="2400" dirty="0">
                <a:latin typeface="Arial" panose="020B0604020202020204" pitchFamily="34" charset="0"/>
                <a:cs typeface="Arial" panose="020B0604020202020204" pitchFamily="34" charset="0"/>
              </a:rPr>
              <a:t>join forces and switch to the use of Ocean Heat Content (OHC) data, as per the suggestion by Hansen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(2005, 2011).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Stephens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(2012) use OHC data and the Outgoing </a:t>
            </a:r>
            <a:r>
              <a:rPr lang="en-US" sz="2400" dirty="0" err="1">
                <a:latin typeface="Arial" panose="020B0604020202020204" pitchFamily="34" charset="0"/>
                <a:cs typeface="Arial" panose="020B0604020202020204" pitchFamily="34" charset="0"/>
              </a:rPr>
              <a:t>ShortWave</a:t>
            </a:r>
            <a:r>
              <a:rPr lang="en-US" sz="2400" dirty="0">
                <a:latin typeface="Arial" panose="020B0604020202020204" pitchFamily="34" charset="0"/>
                <a:cs typeface="Arial" panose="020B0604020202020204" pitchFamily="34" charset="0"/>
              </a:rPr>
              <a:t> power “</a:t>
            </a:r>
            <a:r>
              <a:rPr lang="en-US" sz="2400" u="sng" dirty="0">
                <a:solidFill>
                  <a:srgbClr val="FF0000"/>
                </a:solidFill>
                <a:latin typeface="Arial" panose="020B0604020202020204" pitchFamily="34" charset="0"/>
                <a:cs typeface="Arial" panose="020B0604020202020204" pitchFamily="34" charset="0"/>
              </a:rPr>
              <a:t>adjustment</a:t>
            </a: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fudge!</a:t>
            </a:r>
            <a:r>
              <a:rPr lang="en-US" sz="2400" dirty="0">
                <a:latin typeface="Arial" panose="020B0604020202020204" pitchFamily="34" charset="0"/>
                <a:cs typeface="Arial" panose="020B0604020202020204" pitchFamily="34" charset="0"/>
              </a:rPr>
              <a:t>) reported earlier by Loeb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(2009, 2012) to claim a net </a:t>
            </a:r>
            <a:r>
              <a:rPr lang="en-US" sz="2400" u="sng" dirty="0">
                <a:latin typeface="Arial" panose="020B0604020202020204" pitchFamily="34" charset="0"/>
                <a:cs typeface="Arial" panose="020B0604020202020204" pitchFamily="34" charset="0"/>
              </a:rPr>
              <a:t>global-warming</a:t>
            </a:r>
            <a:r>
              <a:rPr lang="en-US" sz="2400" dirty="0">
                <a:latin typeface="Arial" panose="020B0604020202020204" pitchFamily="34" charset="0"/>
                <a:cs typeface="Arial" panose="020B0604020202020204" pitchFamily="34" charset="0"/>
              </a:rPr>
              <a:t> power imbalance (</a:t>
            </a:r>
            <a:r>
              <a:rPr lang="en-US" sz="2400" dirty="0">
                <a:solidFill>
                  <a:srgbClr val="FF0000"/>
                </a:solidFill>
                <a:latin typeface="Arial" panose="020B0604020202020204" pitchFamily="34" charset="0"/>
                <a:cs typeface="Arial" panose="020B0604020202020204" pitchFamily="34" charset="0"/>
              </a:rPr>
              <a:t>the BAD PENNY reappears!</a:t>
            </a: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Incident </a:t>
            </a:r>
            <a:r>
              <a:rPr lang="en-US" sz="2400" dirty="0" err="1">
                <a:latin typeface="Arial" panose="020B0604020202020204" pitchFamily="34" charset="0"/>
                <a:cs typeface="Arial" panose="020B0604020202020204" pitchFamily="34" charset="0"/>
              </a:rPr>
              <a:t>ShortWave</a:t>
            </a:r>
            <a:r>
              <a:rPr lang="en-US" sz="2400" dirty="0">
                <a:latin typeface="Arial" panose="020B0604020202020204" pitchFamily="34" charset="0"/>
                <a:cs typeface="Arial" panose="020B0604020202020204" pitchFamily="34" charset="0"/>
              </a:rPr>
              <a:t> power (W/m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+340.2 ± 0.1</a:t>
            </a:r>
          </a:p>
          <a:p>
            <a:pPr marL="0" indent="0">
              <a:buNone/>
            </a:pPr>
            <a:r>
              <a:rPr lang="en-US" sz="2400" dirty="0">
                <a:latin typeface="Arial" panose="020B0604020202020204" pitchFamily="34" charset="0"/>
                <a:cs typeface="Arial" panose="020B0604020202020204" pitchFamily="34" charset="0"/>
              </a:rPr>
              <a:t>	Outgoing </a:t>
            </a:r>
            <a:r>
              <a:rPr lang="en-US" sz="2400" dirty="0" err="1">
                <a:latin typeface="Arial" panose="020B0604020202020204" pitchFamily="34" charset="0"/>
                <a:cs typeface="Arial" panose="020B0604020202020204" pitchFamily="34" charset="0"/>
              </a:rPr>
              <a:t>ShortWave</a:t>
            </a:r>
            <a:r>
              <a:rPr lang="en-US" sz="2400" dirty="0">
                <a:latin typeface="Arial" panose="020B0604020202020204" pitchFamily="34" charset="0"/>
                <a:cs typeface="Arial" panose="020B0604020202020204" pitchFamily="34" charset="0"/>
              </a:rPr>
              <a:t> power		  -100.0 ± 2.0</a:t>
            </a:r>
          </a:p>
          <a:p>
            <a:pPr marL="0" indent="0">
              <a:buNone/>
            </a:pPr>
            <a:r>
              <a:rPr lang="en-US" sz="2400" dirty="0">
                <a:latin typeface="Arial" panose="020B0604020202020204" pitchFamily="34" charset="0"/>
                <a:cs typeface="Arial" panose="020B0604020202020204" pitchFamily="34" charset="0"/>
              </a:rPr>
              <a:t>	Outgoing </a:t>
            </a:r>
            <a:r>
              <a:rPr lang="en-US" sz="2400" dirty="0" err="1">
                <a:latin typeface="Arial" panose="020B0604020202020204" pitchFamily="34" charset="0"/>
                <a:cs typeface="Arial" panose="020B0604020202020204" pitchFamily="34" charset="0"/>
              </a:rPr>
              <a:t>LongWave</a:t>
            </a:r>
            <a:r>
              <a:rPr lang="en-US" sz="2400" dirty="0">
                <a:latin typeface="Arial" panose="020B0604020202020204" pitchFamily="34" charset="0"/>
                <a:cs typeface="Arial" panose="020B0604020202020204" pitchFamily="34" charset="0"/>
              </a:rPr>
              <a:t> power		 </a:t>
            </a:r>
            <a:r>
              <a:rPr lang="en-US" sz="2400" u="sng" dirty="0">
                <a:latin typeface="Arial" panose="020B0604020202020204" pitchFamily="34" charset="0"/>
                <a:cs typeface="Arial" panose="020B0604020202020204" pitchFamily="34" charset="0"/>
              </a:rPr>
              <a:t> -239.7 ± 3.3</a:t>
            </a: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Net “claimed observed” power imbalance  +0.6  ± 0.4	</a:t>
            </a:r>
            <a:r>
              <a:rPr lang="en-US" sz="2400" dirty="0">
                <a:solidFill>
                  <a:srgbClr val="FF0000"/>
                </a:solidFill>
                <a:latin typeface="Arial" panose="020B0604020202020204" pitchFamily="34" charset="0"/>
                <a:cs typeface="Arial" panose="020B0604020202020204" pitchFamily="34" charset="0"/>
                <a:sym typeface="Wingdings" panose="05000000000000000000" pitchFamily="2" charset="2"/>
              </a:rPr>
              <a:t> recurring BAD PENNY</a:t>
            </a:r>
            <a:endParaRPr lang="en-US" sz="2400" dirty="0">
              <a:solidFill>
                <a:srgbClr val="FF0000"/>
              </a:solidFill>
              <a:latin typeface="Arial" panose="020B0604020202020204" pitchFamily="34" charset="0"/>
              <a:cs typeface="Arial" panose="020B0604020202020204" pitchFamily="34" charset="0"/>
            </a:endParaRPr>
          </a:p>
          <a:p>
            <a:pPr marL="0" indent="0">
              <a:buNone/>
            </a:pPr>
            <a:r>
              <a:rPr lang="en-US" sz="2400" dirty="0">
                <a:solidFill>
                  <a:srgbClr val="FF0000"/>
                </a:solidFill>
                <a:latin typeface="Arial" panose="020B0604020202020204" pitchFamily="34" charset="0"/>
                <a:cs typeface="Arial" panose="020B0604020202020204" pitchFamily="34" charset="0"/>
              </a:rPr>
              <a:t>						    (fudged warming)</a:t>
            </a:r>
          </a:p>
          <a:p>
            <a:pPr marL="0" indent="0">
              <a:buNone/>
            </a:pPr>
            <a:endParaRPr lang="en-US" sz="1200" dirty="0">
              <a:solidFill>
                <a:srgbClr val="FF0000"/>
              </a:solidFill>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Actual summation &amp; assoc. RMS error (</a:t>
            </a:r>
            <a:r>
              <a:rPr lang="en-US" sz="2400" dirty="0" err="1">
                <a:latin typeface="Arial" panose="020B0604020202020204" pitchFamily="34" charset="0"/>
                <a:cs typeface="Arial" panose="020B0604020202020204" pitchFamily="34" charset="0"/>
              </a:rPr>
              <a:t>jfc</a:t>
            </a:r>
            <a:r>
              <a:rPr lang="en-US" sz="2400" dirty="0">
                <a:latin typeface="Arial" panose="020B0604020202020204" pitchFamily="34" charset="0"/>
                <a:cs typeface="Arial" panose="020B0604020202020204" pitchFamily="34" charset="0"/>
              </a:rPr>
              <a:t>)   +0.5  ± 3.9 (no warming)</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xmlns="" id="{1DEA19A2-BA19-CF61-1399-EC94319DB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543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457137"/>
            <a:ext cx="11201400" cy="1325563"/>
          </a:xfrm>
        </p:spPr>
        <p:txBody>
          <a:bodyPr>
            <a:normAutofit fontScale="90000"/>
          </a:bodyPr>
          <a:lstStyle/>
          <a:p>
            <a:pPr algn="ctr"/>
            <a:r>
              <a:rPr lang="en-US" sz="4000" dirty="0">
                <a:latin typeface="Arial" panose="020B0604020202020204" pitchFamily="34" charset="0"/>
                <a:cs typeface="Arial" panose="020B0604020202020204" pitchFamily="34" charset="0"/>
              </a:rPr>
              <a:t>Power imbalance analysis by Stephens </a:t>
            </a:r>
            <a:r>
              <a:rPr lang="en-US" sz="4000" i="1" dirty="0">
                <a:latin typeface="Arial" panose="020B0604020202020204" pitchFamily="34" charset="0"/>
                <a:cs typeface="Arial" panose="020B0604020202020204" pitchFamily="34" charset="0"/>
              </a:rPr>
              <a:t>et al</a:t>
            </a:r>
            <a:r>
              <a:rPr lang="en-US" sz="4000" dirty="0">
                <a:latin typeface="Arial" panose="020B0604020202020204" pitchFamily="34" charset="0"/>
                <a:cs typeface="Arial" panose="020B0604020202020204" pitchFamily="34" charset="0"/>
              </a:rPr>
              <a:t>. (2012) with grossly </a:t>
            </a:r>
            <a:r>
              <a:rPr lang="en-US" sz="4000" u="sng" dirty="0">
                <a:solidFill>
                  <a:srgbClr val="FF0000"/>
                </a:solidFill>
                <a:latin typeface="Arial" panose="020B0604020202020204" pitchFamily="34" charset="0"/>
                <a:cs typeface="Arial" panose="020B0604020202020204" pitchFamily="34" charset="0"/>
              </a:rPr>
              <a:t>admittedly-fudged</a:t>
            </a:r>
            <a:r>
              <a:rPr lang="en-US" sz="4000" dirty="0">
                <a:latin typeface="Arial" panose="020B0604020202020204" pitchFamily="34" charset="0"/>
                <a:cs typeface="Arial" panose="020B0604020202020204" pitchFamily="34" charset="0"/>
              </a:rPr>
              <a:t> error estimates </a:t>
            </a:r>
            <a:r>
              <a:rPr lang="en-US" sz="4000" dirty="0" smtClean="0">
                <a:latin typeface="Arial" panose="020B0604020202020204" pitchFamily="34" charset="0"/>
                <a:cs typeface="Arial" panose="020B0604020202020204" pitchFamily="34" charset="0"/>
              </a:rPr>
              <a:t>– p.2</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365760" y="2401391"/>
            <a:ext cx="112014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FF0000"/>
                </a:solidFill>
                <a:latin typeface="Arial" panose="020B0604020202020204" pitchFamily="34" charset="0"/>
                <a:cs typeface="Arial" panose="020B0604020202020204" pitchFamily="34" charset="0"/>
              </a:rPr>
              <a:t>Stephens </a:t>
            </a:r>
            <a:r>
              <a:rPr lang="en-US" sz="2400" i="1" dirty="0" smtClean="0">
                <a:solidFill>
                  <a:srgbClr val="FF0000"/>
                </a:solidFill>
                <a:latin typeface="Arial" panose="020B0604020202020204" pitchFamily="34" charset="0"/>
                <a:cs typeface="Arial" panose="020B0604020202020204" pitchFamily="34" charset="0"/>
              </a:rPr>
              <a:t>et al</a:t>
            </a:r>
            <a:r>
              <a:rPr lang="en-US" sz="2400" dirty="0" smtClean="0">
                <a:solidFill>
                  <a:srgbClr val="FF0000"/>
                </a:solidFill>
                <a:latin typeface="Arial" panose="020B0604020202020204" pitchFamily="34" charset="0"/>
                <a:cs typeface="Arial" panose="020B0604020202020204" pitchFamily="34" charset="0"/>
              </a:rPr>
              <a:t>. (2012) and Loeb </a:t>
            </a:r>
            <a:r>
              <a:rPr lang="en-US" sz="2400" i="1" dirty="0" smtClean="0">
                <a:solidFill>
                  <a:srgbClr val="FF0000"/>
                </a:solidFill>
                <a:latin typeface="Arial" panose="020B0604020202020204" pitchFamily="34" charset="0"/>
                <a:cs typeface="Arial" panose="020B0604020202020204" pitchFamily="34" charset="0"/>
              </a:rPr>
              <a:t>et al</a:t>
            </a:r>
            <a:r>
              <a:rPr lang="en-US" sz="2400" dirty="0" smtClean="0">
                <a:solidFill>
                  <a:srgbClr val="FF0000"/>
                </a:solidFill>
                <a:latin typeface="Arial" panose="020B0604020202020204" pitchFamily="34" charset="0"/>
                <a:cs typeface="Arial" panose="020B0604020202020204" pitchFamily="34" charset="0"/>
              </a:rPr>
              <a:t>. (2012) admit to having “adjusted” the data.</a:t>
            </a:r>
          </a:p>
          <a:p>
            <a:pPr marL="342900" indent="-342900">
              <a:buFont typeface="Arial" panose="020B0604020202020204" pitchFamily="34" charset="0"/>
              <a:buChar char="•"/>
            </a:pPr>
            <a:r>
              <a:rPr lang="en-US" sz="2400" dirty="0" smtClean="0">
                <a:solidFill>
                  <a:srgbClr val="FF0000"/>
                </a:solidFill>
                <a:latin typeface="Arial" panose="020B0604020202020204" pitchFamily="34" charset="0"/>
                <a:cs typeface="Arial" panose="020B0604020202020204" pitchFamily="34" charset="0"/>
              </a:rPr>
              <a:t>Stephens </a:t>
            </a:r>
            <a:r>
              <a:rPr lang="en-US" sz="2400" i="1" dirty="0">
                <a:solidFill>
                  <a:srgbClr val="FF0000"/>
                </a:solidFill>
                <a:latin typeface="Arial" panose="020B0604020202020204" pitchFamily="34" charset="0"/>
                <a:cs typeface="Arial" panose="020B0604020202020204" pitchFamily="34" charset="0"/>
              </a:rPr>
              <a:t>et al</a:t>
            </a:r>
            <a:r>
              <a:rPr lang="en-US" sz="2400" dirty="0">
                <a:solidFill>
                  <a:srgbClr val="FF0000"/>
                </a:solidFill>
                <a:latin typeface="Arial" panose="020B0604020202020204" pitchFamily="34" charset="0"/>
                <a:cs typeface="Arial" panose="020B0604020202020204" pitchFamily="34" charset="0"/>
              </a:rPr>
              <a:t>.’s use of (</a:t>
            </a:r>
            <a:r>
              <a:rPr lang="en-US" sz="2400" u="sng" dirty="0">
                <a:solidFill>
                  <a:srgbClr val="FF0000"/>
                </a:solidFill>
                <a:latin typeface="Arial" panose="020B0604020202020204" pitchFamily="34" charset="0"/>
                <a:cs typeface="Arial" panose="020B0604020202020204" pitchFamily="34" charset="0"/>
              </a:rPr>
              <a:t>visibly) incorrect arithmetic</a:t>
            </a:r>
            <a:r>
              <a:rPr lang="en-US" sz="2400" dirty="0">
                <a:solidFill>
                  <a:srgbClr val="FF0000"/>
                </a:solidFill>
                <a:latin typeface="Arial" panose="020B0604020202020204" pitchFamily="34" charset="0"/>
                <a:cs typeface="Arial" panose="020B0604020202020204" pitchFamily="34" charset="0"/>
              </a:rPr>
              <a:t> is </a:t>
            </a:r>
            <a:r>
              <a:rPr lang="en-US" sz="2400" dirty="0" smtClean="0">
                <a:solidFill>
                  <a:srgbClr val="FF0000"/>
                </a:solidFill>
                <a:latin typeface="Arial" panose="020B0604020202020204" pitchFamily="34" charset="0"/>
                <a:cs typeface="Arial" panose="020B0604020202020204" pitchFamily="34" charset="0"/>
              </a:rPr>
              <a:t>another </a:t>
            </a:r>
            <a:r>
              <a:rPr lang="en-US" sz="2400" dirty="0">
                <a:solidFill>
                  <a:srgbClr val="FF0000"/>
                </a:solidFill>
                <a:latin typeface="Arial" panose="020B0604020202020204" pitchFamily="34" charset="0"/>
                <a:cs typeface="Arial" panose="020B0604020202020204" pitchFamily="34" charset="0"/>
              </a:rPr>
              <a:t>one of our scientific little no-no’s. </a:t>
            </a:r>
            <a:endParaRPr lang="en-US" sz="2400" dirty="0" smtClean="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FF0000"/>
                </a:solidFill>
                <a:latin typeface="Arial" panose="020B0604020202020204" pitchFamily="34" charset="0"/>
                <a:cs typeface="Arial" panose="020B0604020202020204" pitchFamily="34" charset="0"/>
              </a:rPr>
              <a:t>Stephen’s </a:t>
            </a:r>
            <a:r>
              <a:rPr lang="en-US" sz="2400" i="1" dirty="0">
                <a:solidFill>
                  <a:srgbClr val="FF0000"/>
                </a:solidFill>
                <a:latin typeface="Arial" panose="020B0604020202020204" pitchFamily="34" charset="0"/>
                <a:cs typeface="Arial" panose="020B0604020202020204" pitchFamily="34" charset="0"/>
              </a:rPr>
              <a:t>et al</a:t>
            </a:r>
            <a:r>
              <a:rPr lang="en-US" sz="2400" dirty="0">
                <a:solidFill>
                  <a:srgbClr val="FF0000"/>
                </a:solidFill>
                <a:latin typeface="Arial" panose="020B0604020202020204" pitchFamily="34" charset="0"/>
                <a:cs typeface="Arial" panose="020B0604020202020204" pitchFamily="34" charset="0"/>
              </a:rPr>
              <a:t>. do not mention </a:t>
            </a:r>
            <a:r>
              <a:rPr lang="en-US" sz="2400" dirty="0" smtClean="0">
                <a:solidFill>
                  <a:srgbClr val="FF0000"/>
                </a:solidFill>
                <a:latin typeface="Arial" panose="020B0604020202020204" pitchFamily="34" charset="0"/>
                <a:cs typeface="Arial" panose="020B0604020202020204" pitchFamily="34" charset="0"/>
              </a:rPr>
              <a:t>how they calculate </a:t>
            </a:r>
            <a:r>
              <a:rPr lang="en-US" sz="2400" dirty="0">
                <a:solidFill>
                  <a:srgbClr val="FF0000"/>
                </a:solidFill>
                <a:latin typeface="Arial" panose="020B0604020202020204" pitchFamily="34" charset="0"/>
                <a:cs typeface="Arial" panose="020B0604020202020204" pitchFamily="34" charset="0"/>
              </a:rPr>
              <a:t>their (fudged) error bars</a:t>
            </a:r>
            <a:r>
              <a:rPr lang="en-US" sz="2400" dirty="0" smtClean="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FF0000"/>
                </a:solidFill>
                <a:latin typeface="Arial" panose="020B0604020202020204" pitchFamily="34" charset="0"/>
                <a:cs typeface="Arial" panose="020B0604020202020204" pitchFamily="34" charset="0"/>
              </a:rPr>
              <a:t>Their error bars visibly fail the RMS error-sum crosscheck.</a:t>
            </a:r>
          </a:p>
          <a:p>
            <a:pPr marL="342900" indent="-342900">
              <a:buFont typeface="Arial" panose="020B0604020202020204" pitchFamily="34" charset="0"/>
              <a:buChar char="•"/>
            </a:pPr>
            <a:r>
              <a:rPr lang="en-US" sz="2400" dirty="0" smtClean="0">
                <a:solidFill>
                  <a:srgbClr val="FF0000"/>
                </a:solidFill>
                <a:latin typeface="Arial" panose="020B0604020202020204" pitchFamily="34" charset="0"/>
                <a:cs typeface="Arial" panose="020B0604020202020204" pitchFamily="34" charset="0"/>
              </a:rPr>
              <a:t>Loeb </a:t>
            </a:r>
            <a:r>
              <a:rPr lang="en-US" sz="2400" i="1" dirty="0">
                <a:solidFill>
                  <a:srgbClr val="FF0000"/>
                </a:solidFill>
                <a:latin typeface="Arial" panose="020B0604020202020204" pitchFamily="34" charset="0"/>
                <a:cs typeface="Arial" panose="020B0604020202020204" pitchFamily="34" charset="0"/>
              </a:rPr>
              <a:t>et al</a:t>
            </a:r>
            <a:r>
              <a:rPr lang="en-US" sz="2400" dirty="0">
                <a:solidFill>
                  <a:srgbClr val="FF0000"/>
                </a:solidFill>
                <a:latin typeface="Arial" panose="020B0604020202020204" pitchFamily="34" charset="0"/>
                <a:cs typeface="Arial" panose="020B0604020202020204" pitchFamily="34" charset="0"/>
              </a:rPr>
              <a:t>. (2012)’s BAD PENNY error limits are increased from ± 0.11 to ± </a:t>
            </a:r>
            <a:r>
              <a:rPr lang="en-US" sz="2400" dirty="0" smtClean="0">
                <a:solidFill>
                  <a:srgbClr val="FF0000"/>
                </a:solidFill>
                <a:latin typeface="Arial" panose="020B0604020202020204" pitchFamily="34" charset="0"/>
                <a:cs typeface="Arial" panose="020B0604020202020204" pitchFamily="34" charset="0"/>
              </a:rPr>
              <a:t>0.4, with no comment..</a:t>
            </a:r>
            <a:endParaRPr lang="en-US" sz="2400" dirty="0">
              <a:solidFill>
                <a:srgbClr val="FF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1DEA19A2-BA19-CF61-1399-EC94319DB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31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55" y="313301"/>
            <a:ext cx="11015345" cy="1325563"/>
          </a:xfrm>
        </p:spPr>
        <p:txBody>
          <a:bodyPr>
            <a:normAutofit/>
          </a:bodyPr>
          <a:lstStyle/>
          <a:p>
            <a:pPr algn="ctr"/>
            <a:r>
              <a:rPr lang="en-US" sz="4000" dirty="0" smtClean="0">
                <a:latin typeface="Arial" panose="020B0604020202020204" pitchFamily="34" charset="0"/>
                <a:cs typeface="Arial" panose="020B0604020202020204" pitchFamily="34" charset="0"/>
              </a:rPr>
              <a:t>The </a:t>
            </a:r>
            <a:r>
              <a:rPr lang="en-US" sz="4000" dirty="0">
                <a:latin typeface="Arial" panose="020B0604020202020204" pitchFamily="34" charset="0"/>
                <a:cs typeface="Arial" panose="020B0604020202020204" pitchFamily="34" charset="0"/>
              </a:rPr>
              <a:t>IPCC’s </a:t>
            </a:r>
            <a:r>
              <a:rPr lang="en-US"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st</a:t>
            </a:r>
            <a:r>
              <a:rPr lang="en-US" sz="4000" dirty="0" smtClean="0">
                <a:latin typeface="Arial" panose="020B0604020202020204" pitchFamily="34" charset="0"/>
                <a:cs typeface="Arial" panose="020B0604020202020204" pitchFamily="34" charset="0"/>
              </a:rPr>
              <a:t> sacred </a:t>
            </a:r>
            <a:r>
              <a:rPr lang="en-US" sz="4000" dirty="0">
                <a:latin typeface="Arial" panose="020B0604020202020204" pitchFamily="34" charset="0"/>
                <a:cs typeface="Arial" panose="020B0604020202020204" pitchFamily="34" charset="0"/>
              </a:rPr>
              <a:t>task </a:t>
            </a:r>
            <a:r>
              <a:rPr lang="en-US" sz="4000" dirty="0" smtClean="0">
                <a:latin typeface="Arial" panose="020B0604020202020204" pitchFamily="34" charset="0"/>
                <a:cs typeface="Arial" panose="020B0604020202020204" pitchFamily="34" charset="0"/>
              </a:rPr>
              <a:t>– calculate and measure </a:t>
            </a:r>
            <a:r>
              <a:rPr lang="en-US" sz="4000" dirty="0">
                <a:solidFill>
                  <a:prstClr val="black"/>
                </a:solidFill>
                <a:latin typeface="Arial" panose="020B0604020202020204" pitchFamily="34" charset="0"/>
                <a:cs typeface="Arial" panose="020B0604020202020204" pitchFamily="34" charset="0"/>
              </a:rPr>
              <a:t>the Earth’s </a:t>
            </a:r>
            <a:r>
              <a:rPr lang="en-US" sz="4000" dirty="0" smtClean="0">
                <a:solidFill>
                  <a:prstClr val="black"/>
                </a:solidFill>
                <a:latin typeface="Arial" panose="020B0604020202020204" pitchFamily="34" charset="0"/>
                <a:cs typeface="Arial" panose="020B0604020202020204" pitchFamily="34" charset="0"/>
              </a:rPr>
              <a:t>power </a:t>
            </a:r>
            <a:r>
              <a:rPr lang="en-US" sz="4000" u="sng" dirty="0" smtClean="0">
                <a:solidFill>
                  <a:prstClr val="black"/>
                </a:solidFill>
                <a:latin typeface="Arial" panose="020B0604020202020204" pitchFamily="34" charset="0"/>
                <a:cs typeface="Arial" panose="020B0604020202020204" pitchFamily="34" charset="0"/>
              </a:rPr>
              <a:t>im</a:t>
            </a:r>
            <a:r>
              <a:rPr lang="en-US" sz="4000" dirty="0" smtClean="0">
                <a:solidFill>
                  <a:prstClr val="black"/>
                </a:solidFill>
                <a:latin typeface="Arial" panose="020B0604020202020204" pitchFamily="34" charset="0"/>
                <a:cs typeface="Arial" panose="020B0604020202020204" pitchFamily="34" charset="0"/>
              </a:rPr>
              <a:t>balance p1.</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338455" y="1638864"/>
            <a:ext cx="11015345" cy="4985980"/>
          </a:xfrm>
          <a:prstGeom prst="rect">
            <a:avLst/>
          </a:prstGeom>
          <a:noFill/>
        </p:spPr>
        <p:txBody>
          <a:bodyPr wrap="square" rtlCol="0">
            <a:spAutoFit/>
          </a:bodyPr>
          <a:lstStyle/>
          <a:p>
            <a:pPr marL="457200" lvl="0" indent="-457200">
              <a:spcAft>
                <a:spcPts val="1200"/>
              </a:spcAft>
              <a:buFont typeface="+mj-lt"/>
              <a:buAutoNum type="arabicPeriod"/>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Earth’s net power imbalance is its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incoming sunlight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heating power (its power-IN), minus its two components of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its outgoing cooling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 - reflected sunlight and reradiated infrared </a:t>
            </a:r>
            <a:r>
              <a:rPr lang="en-US" sz="2400" dirty="0" smtClean="0">
                <a:solidFill>
                  <a:prstClr val="black"/>
                </a:solidFill>
                <a:latin typeface="Arial" panose="020B0604020202020204" pitchFamily="34" charset="0"/>
                <a:cs typeface="Arial" panose="020B0604020202020204" pitchFamily="34" charset="0"/>
              </a:rPr>
              <a:t>radiant heat</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(its power-OUT</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457200" indent="-457200">
              <a:spcAft>
                <a:spcPts val="1200"/>
              </a:spcAft>
              <a:buFont typeface="+mj-lt"/>
              <a:buAutoNum type="arabicPeriod"/>
              <a:defRPr/>
            </a:pPr>
            <a:r>
              <a:rPr lang="en-US" sz="2400" dirty="0">
                <a:solidFill>
                  <a:prstClr val="black"/>
                </a:solidFill>
                <a:latin typeface="Arial" panose="020B0604020202020204" pitchFamily="34" charset="0"/>
                <a:cs typeface="Arial" panose="020B0604020202020204" pitchFamily="34" charset="0"/>
              </a:rPr>
              <a:t>More power </a:t>
            </a:r>
            <a:r>
              <a:rPr lang="en-US" sz="2400" dirty="0" smtClean="0">
                <a:solidFill>
                  <a:prstClr val="black"/>
                </a:solidFill>
                <a:latin typeface="Arial" panose="020B0604020202020204" pitchFamily="34" charset="0"/>
                <a:cs typeface="Arial" panose="020B0604020202020204" pitchFamily="34" charset="0"/>
              </a:rPr>
              <a:t>flowing IN </a:t>
            </a:r>
            <a:r>
              <a:rPr lang="en-US" sz="2400" dirty="0">
                <a:solidFill>
                  <a:prstClr val="black"/>
                </a:solidFill>
                <a:latin typeface="Arial" panose="020B0604020202020204" pitchFamily="34" charset="0"/>
                <a:cs typeface="Arial" panose="020B0604020202020204" pitchFamily="34" charset="0"/>
              </a:rPr>
              <a:t>than power </a:t>
            </a:r>
            <a:r>
              <a:rPr lang="en-US" sz="2400" dirty="0" smtClean="0">
                <a:solidFill>
                  <a:prstClr val="black"/>
                </a:solidFill>
                <a:latin typeface="Arial" panose="020B0604020202020204" pitchFamily="34" charset="0"/>
                <a:cs typeface="Arial" panose="020B0604020202020204" pitchFamily="34" charset="0"/>
              </a:rPr>
              <a:t>flowing OUT </a:t>
            </a:r>
            <a:r>
              <a:rPr lang="en-US" sz="2400" u="sng" dirty="0" smtClean="0">
                <a:solidFill>
                  <a:prstClr val="black"/>
                </a:solidFill>
                <a:latin typeface="Arial" panose="020B0604020202020204" pitchFamily="34" charset="0"/>
                <a:cs typeface="Arial" panose="020B0604020202020204" pitchFamily="34" charset="0"/>
              </a:rPr>
              <a:t>is the IPCC’s definition</a:t>
            </a:r>
            <a:r>
              <a:rPr lang="en-US" sz="2400" dirty="0" smtClean="0">
                <a:solidFill>
                  <a:prstClr val="black"/>
                </a:solidFill>
                <a:latin typeface="Arial" panose="020B0604020202020204" pitchFamily="34" charset="0"/>
                <a:cs typeface="Arial" panose="020B0604020202020204" pitchFamily="34" charset="0"/>
              </a:rPr>
              <a:t> of </a:t>
            </a:r>
            <a:r>
              <a:rPr lang="en-US" sz="2400" dirty="0">
                <a:solidFill>
                  <a:prstClr val="black"/>
                </a:solidFill>
                <a:latin typeface="Arial" panose="020B0604020202020204" pitchFamily="34" charset="0"/>
                <a:cs typeface="Arial" panose="020B0604020202020204" pitchFamily="34" charset="0"/>
              </a:rPr>
              <a:t>global warming! </a:t>
            </a:r>
            <a:r>
              <a:rPr lang="en-US" sz="2400" dirty="0" smtClean="0">
                <a:solidFill>
                  <a:prstClr val="black"/>
                </a:solidFill>
                <a:latin typeface="Arial" panose="020B0604020202020204" pitchFamily="34" charset="0"/>
                <a:cs typeface="Arial" panose="020B0604020202020204" pitchFamily="34" charset="0"/>
              </a:rPr>
              <a:t>A power-flow imbalance results in an energy buildup, that, in turn, causes a temperature rise, a. k. a. global warming.</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lang="en-US" sz="2400" dirty="0" smtClean="0">
                <a:solidFill>
                  <a:prstClr val="black"/>
                </a:solidFill>
                <a:latin typeface="Arial" panose="020B0604020202020204" pitchFamily="34" charset="0"/>
                <a:cs typeface="Arial" panose="020B0604020202020204" pitchFamily="34" charset="0"/>
              </a:rPr>
              <a:t>The IPCC was  tasked with calculating and measuring this power imbalance. I call this task “sacred”, because trillions of dollars ride on the accuracy of its measurement.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indent="-457200">
              <a:spcAft>
                <a:spcPts val="1200"/>
              </a:spcAft>
              <a:buFont typeface="+mj-lt"/>
              <a:buAutoNum type="arabicPeriod"/>
              <a:defRPr/>
            </a:pPr>
            <a:r>
              <a:rPr lang="en-US" sz="2400" dirty="0">
                <a:solidFill>
                  <a:prstClr val="black"/>
                </a:solidFill>
                <a:latin typeface="Arial" panose="020B0604020202020204" pitchFamily="34" charset="0"/>
                <a:cs typeface="Arial" panose="020B0604020202020204" pitchFamily="34" charset="0"/>
              </a:rPr>
              <a:t>The IPCC claims </a:t>
            </a:r>
            <a:r>
              <a:rPr lang="en-US" sz="2400" u="sng" dirty="0">
                <a:solidFill>
                  <a:prstClr val="black"/>
                </a:solidFill>
                <a:latin typeface="Arial" panose="020B0604020202020204" pitchFamily="34" charset="0"/>
                <a:cs typeface="Arial" panose="020B0604020202020204" pitchFamily="34" charset="0"/>
              </a:rPr>
              <a:t>with great certainty</a:t>
            </a:r>
            <a:r>
              <a:rPr lang="en-US" sz="2400" dirty="0">
                <a:solidFill>
                  <a:prstClr val="black"/>
                </a:solidFill>
                <a:latin typeface="Arial" panose="020B0604020202020204" pitchFamily="34" charset="0"/>
                <a:cs typeface="Arial" panose="020B0604020202020204" pitchFamily="34" charset="0"/>
              </a:rPr>
              <a:t> that the Earth has a </a:t>
            </a:r>
            <a:r>
              <a:rPr lang="en-US" sz="2400" u="sng" dirty="0" smtClean="0">
                <a:solidFill>
                  <a:prstClr val="black"/>
                </a:solidFill>
                <a:latin typeface="Arial" panose="020B0604020202020204" pitchFamily="34" charset="0"/>
                <a:cs typeface="Arial" panose="020B0604020202020204" pitchFamily="34" charset="0"/>
              </a:rPr>
              <a:t>proven</a:t>
            </a:r>
            <a:r>
              <a:rPr lang="en-US" sz="2400" dirty="0" smtClean="0">
                <a:solidFill>
                  <a:prstClr val="black"/>
                </a:solidFill>
                <a:latin typeface="Arial" panose="020B0604020202020204" pitchFamily="34" charset="0"/>
                <a:cs typeface="Arial" panose="020B0604020202020204" pitchFamily="34" charset="0"/>
              </a:rPr>
              <a:t> net warming (positive) power </a:t>
            </a:r>
            <a:r>
              <a:rPr lang="en-US" sz="2400" dirty="0">
                <a:solidFill>
                  <a:prstClr val="black"/>
                </a:solidFill>
                <a:latin typeface="Arial" panose="020B0604020202020204" pitchFamily="34" charset="0"/>
                <a:cs typeface="Arial" panose="020B0604020202020204" pitchFamily="34" charset="0"/>
              </a:rPr>
              <a:t>imbalance. It claims that there is more sunlight power incident on the Earth heating it, than there is lost power cooling it</a:t>
            </a:r>
            <a:r>
              <a:rPr lang="en-US" sz="2400" dirty="0" smtClean="0">
                <a:solidFill>
                  <a:prstClr val="black"/>
                </a:solidFill>
                <a:latin typeface="Arial" panose="020B0604020202020204" pitchFamily="34"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xmlns="" id="{FF22B75D-9732-05F8-6D82-8FB0368EAB77}"/>
              </a:ext>
            </a:extLst>
          </p:cNvPr>
          <p:cNvSpPr>
            <a:spLocks noGrp="1"/>
          </p:cNvSpPr>
          <p:nvPr>
            <p:ph type="sldNum" sz="quarter" idx="12"/>
          </p:nvPr>
        </p:nvSpPr>
        <p:spPr/>
        <p:txBody>
          <a:bodyPr/>
          <a:lstStyle/>
          <a:p>
            <a:fld id="{9DA27DB7-8A8A-4767-9336-4741CDBA04F3}" type="slidenum">
              <a:rPr lang="en-US" smtClean="0"/>
              <a:t>3</a:t>
            </a:fld>
            <a:endParaRPr lang="en-US"/>
          </a:p>
        </p:txBody>
      </p:sp>
    </p:spTree>
    <p:extLst>
      <p:ext uri="{BB962C8B-B14F-4D97-AF65-F5344CB8AC3E}">
        <p14:creationId xmlns:p14="http://schemas.microsoft.com/office/powerpoint/2010/main" val="59663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462" y="633906"/>
            <a:ext cx="5241858" cy="1325563"/>
          </a:xfrm>
        </p:spPr>
        <p:txBody>
          <a:bodyPr>
            <a:normAutofit fontScale="90000"/>
          </a:bodyPr>
          <a:lstStyle/>
          <a:p>
            <a:pPr algn="ctr"/>
            <a:r>
              <a:rPr lang="en-US" sz="4000" dirty="0">
                <a:latin typeface="Arial" panose="020B0604020202020204" pitchFamily="34" charset="0"/>
                <a:cs typeface="Arial" panose="020B0604020202020204" pitchFamily="34" charset="0"/>
              </a:rPr>
              <a:t>Stephens </a:t>
            </a:r>
            <a:r>
              <a:rPr lang="en-US" sz="4000" i="1" dirty="0">
                <a:latin typeface="Arial" panose="020B0604020202020204" pitchFamily="34" charset="0"/>
                <a:cs typeface="Arial" panose="020B0604020202020204" pitchFamily="34" charset="0"/>
              </a:rPr>
              <a:t>et al</a:t>
            </a:r>
            <a:r>
              <a:rPr lang="en-US" sz="4000" dirty="0">
                <a:latin typeface="Arial" panose="020B0604020202020204" pitchFamily="34" charset="0"/>
                <a:cs typeface="Arial" panose="020B0604020202020204" pitchFamily="34" charset="0"/>
              </a:rPr>
              <a:t>. (2012) power-flow diagrams show the </a:t>
            </a:r>
            <a:r>
              <a:rPr lang="en-US" sz="4000" dirty="0">
                <a:solidFill>
                  <a:srgbClr val="FF0000"/>
                </a:solidFill>
                <a:latin typeface="Arial" panose="020B0604020202020204" pitchFamily="34" charset="0"/>
                <a:cs typeface="Arial" panose="020B0604020202020204" pitchFamily="34" charset="0"/>
              </a:rPr>
              <a:t>fudged numbers</a:t>
            </a: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 y="222655"/>
            <a:ext cx="6799201" cy="641268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xmlns="" id="{CE69214A-98B1-3391-9467-60AB31A90F06}"/>
              </a:ext>
            </a:extLst>
          </p:cNvPr>
          <p:cNvSpPr>
            <a:spLocks noGrp="1"/>
          </p:cNvSpPr>
          <p:nvPr>
            <p:ph type="sldNum" sz="quarter" idx="12"/>
          </p:nvPr>
        </p:nvSpPr>
        <p:spPr/>
        <p:txBody>
          <a:bodyPr/>
          <a:lstStyle/>
          <a:p>
            <a:fld id="{9DA27DB7-8A8A-4767-9336-4741CDBA04F3}" type="slidenum">
              <a:rPr lang="en-US" smtClean="0"/>
              <a:t>30</a:t>
            </a:fld>
            <a:endParaRPr lang="en-US"/>
          </a:p>
        </p:txBody>
      </p:sp>
      <p:sp>
        <p:nvSpPr>
          <p:cNvPr id="6" name="TextBox 5">
            <a:extLst>
              <a:ext uri="{FF2B5EF4-FFF2-40B4-BE49-F238E27FC236}">
                <a16:creationId xmlns:a16="http://schemas.microsoft.com/office/drawing/2014/main" xmlns="" id="{617B1AB6-AC51-ED9B-BC04-19E444A8A6C4}"/>
              </a:ext>
            </a:extLst>
          </p:cNvPr>
          <p:cNvSpPr txBox="1"/>
          <p:nvPr/>
        </p:nvSpPr>
        <p:spPr>
          <a:xfrm>
            <a:off x="7399371" y="3428999"/>
            <a:ext cx="3876040" cy="1938992"/>
          </a:xfrm>
          <a:prstGeom prst="rect">
            <a:avLst/>
          </a:prstGeom>
          <a:noFill/>
        </p:spPr>
        <p:txBody>
          <a:bodyPr wrap="square" rtlCol="0">
            <a:spAutoFit/>
          </a:bodyPr>
          <a:lstStyle/>
          <a:p>
            <a:r>
              <a:rPr lang="en-US" sz="2400" dirty="0"/>
              <a:t>Figures 1 and B1 from Stephens </a:t>
            </a:r>
            <a:r>
              <a:rPr lang="en-US" sz="2400" i="1" dirty="0"/>
              <a:t>et al</a:t>
            </a:r>
            <a:r>
              <a:rPr lang="en-US" sz="2400" dirty="0"/>
              <a:t>. (2012), </a:t>
            </a:r>
            <a:r>
              <a:rPr lang="en-US" sz="2400" dirty="0" smtClean="0"/>
              <a:t>display </a:t>
            </a:r>
            <a:r>
              <a:rPr lang="en-US" sz="2400" dirty="0">
                <a:solidFill>
                  <a:srgbClr val="FF0000"/>
                </a:solidFill>
              </a:rPr>
              <a:t>bad arithmetic</a:t>
            </a:r>
            <a:r>
              <a:rPr lang="en-US" sz="2400" dirty="0"/>
              <a:t> and </a:t>
            </a:r>
            <a:r>
              <a:rPr lang="en-US" sz="2400" dirty="0" smtClean="0"/>
              <a:t>compare </a:t>
            </a:r>
            <a:r>
              <a:rPr lang="en-US" sz="2400" dirty="0"/>
              <a:t>it with the CMIP5 computer modeling.</a:t>
            </a:r>
          </a:p>
        </p:txBody>
      </p:sp>
    </p:spTree>
    <p:extLst>
      <p:ext uri="{BB962C8B-B14F-4D97-AF65-F5344CB8AC3E}">
        <p14:creationId xmlns:p14="http://schemas.microsoft.com/office/powerpoint/2010/main" val="2142947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err="1">
                <a:latin typeface="Arial" panose="020B0604020202020204" pitchFamily="34" charset="0"/>
                <a:cs typeface="Arial" panose="020B0604020202020204" pitchFamily="34" charset="0"/>
              </a:rPr>
              <a:t>L’Ecuyer</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et al</a:t>
            </a:r>
            <a:r>
              <a:rPr lang="en-US" sz="2800" dirty="0">
                <a:latin typeface="Arial" panose="020B0604020202020204" pitchFamily="34" charset="0"/>
                <a:cs typeface="Arial" panose="020B0604020202020204" pitchFamily="34" charset="0"/>
              </a:rPr>
              <a:t>. (2015) reanalyze the Ocean Heat Content (OHC) data and get different </a:t>
            </a:r>
            <a:r>
              <a:rPr lang="en-US" sz="2800" dirty="0" smtClean="0">
                <a:latin typeface="Arial" panose="020B0604020202020204" pitchFamily="34" charset="0"/>
                <a:cs typeface="Arial" panose="020B0604020202020204" pitchFamily="34" charset="0"/>
              </a:rPr>
              <a:t>results and much </a:t>
            </a:r>
            <a:r>
              <a:rPr lang="en-US" sz="2800" dirty="0">
                <a:latin typeface="Arial" panose="020B0604020202020204" pitchFamily="34" charset="0"/>
                <a:cs typeface="Arial" panose="020B0604020202020204" pitchFamily="34" charset="0"/>
              </a:rPr>
              <a:t>larger error estimates than </a:t>
            </a:r>
            <a:r>
              <a:rPr lang="en-US" sz="2800" dirty="0" smtClean="0">
                <a:latin typeface="Arial" panose="020B0604020202020204" pitchFamily="34" charset="0"/>
                <a:cs typeface="Arial" panose="020B0604020202020204" pitchFamily="34" charset="0"/>
              </a:rPr>
              <a:t>those reported earlier by </a:t>
            </a:r>
            <a:r>
              <a:rPr lang="en-US" sz="2800" dirty="0">
                <a:latin typeface="Arial" panose="020B0604020202020204" pitchFamily="34" charset="0"/>
                <a:cs typeface="Arial" panose="020B0604020202020204" pitchFamily="34" charset="0"/>
              </a:rPr>
              <a:t>Stephens </a:t>
            </a:r>
            <a:r>
              <a:rPr lang="en-US" sz="2800" i="1" dirty="0">
                <a:latin typeface="Arial" panose="020B0604020202020204" pitchFamily="34" charset="0"/>
                <a:cs typeface="Arial" panose="020B0604020202020204" pitchFamily="34" charset="0"/>
              </a:rPr>
              <a:t>et al</a:t>
            </a:r>
            <a:r>
              <a:rPr lang="en-US" sz="2800" dirty="0">
                <a:latin typeface="Arial" panose="020B0604020202020204" pitchFamily="34" charset="0"/>
                <a:cs typeface="Arial" panose="020B0604020202020204" pitchFamily="34" charset="0"/>
              </a:rPr>
              <a:t>. (2012)</a:t>
            </a:r>
          </a:p>
        </p:txBody>
      </p:sp>
      <p:sp>
        <p:nvSpPr>
          <p:cNvPr id="3" name="Content Placeholder 2"/>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Following the Stephens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(2012) estimate of the Earth’s power imbalance based on OHC data, </a:t>
            </a:r>
            <a:r>
              <a:rPr lang="en-US" sz="2000" dirty="0" err="1">
                <a:latin typeface="Arial" panose="020B0604020202020204" pitchFamily="34" charset="0"/>
                <a:cs typeface="Arial" panose="020B0604020202020204" pitchFamily="34" charset="0"/>
              </a:rPr>
              <a:t>L’Ecuyer</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(2015) </a:t>
            </a:r>
            <a:r>
              <a:rPr lang="en-US" sz="2000" dirty="0" smtClean="0">
                <a:latin typeface="Arial" panose="020B0604020202020204" pitchFamily="34" charset="0"/>
                <a:cs typeface="Arial" panose="020B0604020202020204" pitchFamily="34" charset="0"/>
              </a:rPr>
              <a:t>further revise </a:t>
            </a:r>
            <a:r>
              <a:rPr lang="en-US" sz="2000" dirty="0">
                <a:latin typeface="Arial" panose="020B0604020202020204" pitchFamily="34" charset="0"/>
                <a:cs typeface="Arial" panose="020B0604020202020204" pitchFamily="34" charset="0"/>
              </a:rPr>
              <a:t>Loeb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.’s (2009, 2012) ocean heat content data analysis. </a:t>
            </a:r>
          </a:p>
          <a:p>
            <a:r>
              <a:rPr lang="en-US" sz="2000" dirty="0">
                <a:latin typeface="Arial" panose="020B0604020202020204" pitchFamily="34" charset="0"/>
                <a:cs typeface="Arial" panose="020B0604020202020204" pitchFamily="34" charset="0"/>
              </a:rPr>
              <a:t>They correspondingly revise upwardly the (fudged) power imbalance error limits offered by Stephens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(2012). They do, however, provide their own “adjustments”, that they instead call constraints.</a:t>
            </a:r>
          </a:p>
          <a:p>
            <a:pPr marL="0" indent="0">
              <a:buNone/>
            </a:pPr>
            <a:r>
              <a:rPr lang="en-US" sz="2000" dirty="0">
                <a:latin typeface="Arial" panose="020B0604020202020204" pitchFamily="34" charset="0"/>
                <a:cs typeface="Arial" panose="020B0604020202020204" pitchFamily="34" charset="0"/>
              </a:rPr>
              <a:t>						unconstrained    constrained</a:t>
            </a:r>
          </a:p>
          <a:p>
            <a:pPr marL="0" indent="0">
              <a:buNone/>
            </a:pPr>
            <a:r>
              <a:rPr lang="en-US" sz="2000" dirty="0">
                <a:latin typeface="Arial" panose="020B0604020202020204" pitchFamily="34" charset="0"/>
                <a:cs typeface="Arial" panose="020B0604020202020204" pitchFamily="34" charset="0"/>
              </a:rPr>
              <a:t>	Incident </a:t>
            </a:r>
            <a:r>
              <a:rPr lang="en-US" sz="2000" dirty="0" err="1">
                <a:latin typeface="Arial" panose="020B0604020202020204" pitchFamily="34" charset="0"/>
                <a:cs typeface="Arial" panose="020B0604020202020204" pitchFamily="34" charset="0"/>
              </a:rPr>
              <a:t>ShortWave</a:t>
            </a:r>
            <a:r>
              <a:rPr lang="en-US" sz="2000" dirty="0">
                <a:latin typeface="Arial" panose="020B0604020202020204" pitchFamily="34" charset="0"/>
                <a:cs typeface="Arial" panose="020B0604020202020204" pitchFamily="34" charset="0"/>
              </a:rPr>
              <a:t> power (W/m</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+340.0 ± 0.5	 +340.2 ± 0.1</a:t>
            </a:r>
          </a:p>
          <a:p>
            <a:pPr marL="0" indent="0">
              <a:buNone/>
            </a:pPr>
            <a:r>
              <a:rPr lang="en-US" sz="2000" dirty="0">
                <a:latin typeface="Arial" panose="020B0604020202020204" pitchFamily="34" charset="0"/>
                <a:cs typeface="Arial" panose="020B0604020202020204" pitchFamily="34" charset="0"/>
              </a:rPr>
              <a:t>	Outgoing </a:t>
            </a:r>
            <a:r>
              <a:rPr lang="en-US" sz="2000" dirty="0" err="1">
                <a:latin typeface="Arial" panose="020B0604020202020204" pitchFamily="34" charset="0"/>
                <a:cs typeface="Arial" panose="020B0604020202020204" pitchFamily="34" charset="0"/>
              </a:rPr>
              <a:t>ShortWave</a:t>
            </a:r>
            <a:r>
              <a:rPr lang="en-US" sz="2000" dirty="0">
                <a:latin typeface="Arial" panose="020B0604020202020204" pitchFamily="34" charset="0"/>
                <a:cs typeface="Arial" panose="020B0604020202020204" pitchFamily="34" charset="0"/>
              </a:rPr>
              <a:t> power	 	   -102 ± 4	 -102 ± 4</a:t>
            </a:r>
          </a:p>
          <a:p>
            <a:pPr marL="0" indent="0">
              <a:buNone/>
            </a:pPr>
            <a:r>
              <a:rPr lang="en-US" sz="2000" dirty="0">
                <a:latin typeface="Arial" panose="020B0604020202020204" pitchFamily="34" charset="0"/>
                <a:cs typeface="Arial" panose="020B0604020202020204" pitchFamily="34" charset="0"/>
              </a:rPr>
              <a:t>	Outgoing </a:t>
            </a:r>
            <a:r>
              <a:rPr lang="en-US" sz="2000" dirty="0" err="1">
                <a:latin typeface="Arial" panose="020B0604020202020204" pitchFamily="34" charset="0"/>
                <a:cs typeface="Arial" panose="020B0604020202020204" pitchFamily="34" charset="0"/>
              </a:rPr>
              <a:t>LongWave</a:t>
            </a:r>
            <a:r>
              <a:rPr lang="en-US" sz="2000" dirty="0">
                <a:latin typeface="Arial" panose="020B0604020202020204" pitchFamily="34" charset="0"/>
                <a:cs typeface="Arial" panose="020B0604020202020204" pitchFamily="34" charset="0"/>
              </a:rPr>
              <a:t> power	  	  </a:t>
            </a:r>
            <a:r>
              <a:rPr lang="en-US" sz="2000" u="sng" dirty="0">
                <a:latin typeface="Arial" panose="020B0604020202020204" pitchFamily="34" charset="0"/>
                <a:cs typeface="Arial" panose="020B0604020202020204" pitchFamily="34" charset="0"/>
              </a:rPr>
              <a:t> -238 ± 3 </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 -238 ± 2 </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Net “observed” power imbalance    	     0 ± 5.0	  0 ± 3.5</a:t>
            </a:r>
          </a:p>
          <a:p>
            <a:pPr marL="0" indent="0">
              <a:buNone/>
            </a:pPr>
            <a:r>
              <a:rPr lang="en-US" sz="2000" dirty="0">
                <a:latin typeface="Arial" panose="020B0604020202020204" pitchFamily="34" charset="0"/>
                <a:cs typeface="Arial" panose="020B0604020202020204" pitchFamily="34" charset="0"/>
              </a:rPr>
              <a:t>						(no warming)	(no warming)</a:t>
            </a:r>
          </a:p>
          <a:p>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138B95E5-ECFC-5F9C-224D-5E836D2715D4}"/>
              </a:ext>
            </a:extLst>
          </p:cNvPr>
          <p:cNvSpPr>
            <a:spLocks noGrp="1"/>
          </p:cNvSpPr>
          <p:nvPr>
            <p:ph type="sldNum" sz="quarter" idx="12"/>
          </p:nvPr>
        </p:nvSpPr>
        <p:spPr/>
        <p:txBody>
          <a:bodyPr/>
          <a:lstStyle/>
          <a:p>
            <a:fld id="{9DA27DB7-8A8A-4767-9336-4741CDBA04F3}" type="slidenum">
              <a:rPr lang="en-US" smtClean="0"/>
              <a:t>31</a:t>
            </a:fld>
            <a:endParaRPr lang="en-US"/>
          </a:p>
        </p:txBody>
      </p:sp>
    </p:spTree>
    <p:extLst>
      <p:ext uri="{BB962C8B-B14F-4D97-AF65-F5344CB8AC3E}">
        <p14:creationId xmlns:p14="http://schemas.microsoft.com/office/powerpoint/2010/main" val="3801053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ontent Placeholder 3"/>
          <p:cNvPicPr>
            <a:picLocks noGrp="1" noChangeAspect="1" noChangeArrowheads="1"/>
          </p:cNvPicPr>
          <p:nvPr/>
        </p:nvPicPr>
        <p:blipFill>
          <a:blip r:embed="rId2">
            <a:extLst>
              <a:ext uri="{28A0092B-C50C-407E-A947-70E740481C1C}">
                <a14:useLocalDpi xmlns:a14="http://schemas.microsoft.com/office/drawing/2010/main" val="0"/>
              </a:ext>
            </a:extLst>
          </a:blip>
          <a:srcRect l="7066" t="3998" r="4475" b="27415"/>
          <a:stretch>
            <a:fillRect/>
          </a:stretch>
        </p:blipFill>
        <p:spPr bwMode="auto">
          <a:xfrm>
            <a:off x="753394" y="0"/>
            <a:ext cx="6886926" cy="691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0F879B1F-3C99-9ABE-3D08-AE0DC2693889}"/>
              </a:ext>
            </a:extLst>
          </p:cNvPr>
          <p:cNvSpPr>
            <a:spLocks noGrp="1"/>
          </p:cNvSpPr>
          <p:nvPr>
            <p:ph type="sldNum" sz="quarter" idx="12"/>
          </p:nvPr>
        </p:nvSpPr>
        <p:spPr/>
        <p:txBody>
          <a:bodyPr/>
          <a:lstStyle/>
          <a:p>
            <a:fld id="{9DA27DB7-8A8A-4767-9336-4741CDBA04F3}" type="slidenum">
              <a:rPr lang="en-US" smtClean="0"/>
              <a:t>32</a:t>
            </a:fld>
            <a:endParaRPr lang="en-US"/>
          </a:p>
        </p:txBody>
      </p:sp>
      <p:sp>
        <p:nvSpPr>
          <p:cNvPr id="4" name="TextBox 3">
            <a:extLst>
              <a:ext uri="{FF2B5EF4-FFF2-40B4-BE49-F238E27FC236}">
                <a16:creationId xmlns:a16="http://schemas.microsoft.com/office/drawing/2014/main" xmlns="" id="{60BC1364-D264-B26A-A9EF-4813AD3F280A}"/>
              </a:ext>
            </a:extLst>
          </p:cNvPr>
          <p:cNvSpPr txBox="1"/>
          <p:nvPr/>
        </p:nvSpPr>
        <p:spPr>
          <a:xfrm>
            <a:off x="7367745" y="2137159"/>
            <a:ext cx="4106635" cy="2308324"/>
          </a:xfrm>
          <a:prstGeom prst="rect">
            <a:avLst/>
          </a:prstGeom>
          <a:noFill/>
          <a:ln w="12700">
            <a:solidFill>
              <a:schemeClr val="tx1"/>
            </a:solidFill>
          </a:ln>
        </p:spPr>
        <p:txBody>
          <a:bodyPr wrap="square" rtlCol="0">
            <a:spAutoFit/>
          </a:bodyPr>
          <a:lstStyle/>
          <a:p>
            <a:r>
              <a:rPr lang="en-US" sz="2400" dirty="0">
                <a:latin typeface="Arial" panose="020B0604020202020204" pitchFamily="34" charset="0"/>
                <a:cs typeface="Arial" panose="020B0604020202020204" pitchFamily="34" charset="0"/>
              </a:rPr>
              <a:t>Power flow diagram from </a:t>
            </a:r>
            <a:r>
              <a:rPr lang="en-US" sz="2400" dirty="0" err="1">
                <a:latin typeface="Arial" panose="020B0604020202020204" pitchFamily="34" charset="0"/>
                <a:cs typeface="Arial" panose="020B0604020202020204" pitchFamily="34" charset="0"/>
              </a:rPr>
              <a:t>L’Ecuyer</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(2015, </a:t>
            </a:r>
            <a:r>
              <a:rPr lang="en-US" sz="2400" dirty="0" smtClean="0">
                <a:latin typeface="Arial" panose="020B0604020202020204" pitchFamily="34" charset="0"/>
                <a:cs typeface="Arial" panose="020B0604020202020204" pitchFamily="34" charset="0"/>
              </a:rPr>
              <a:t>Fig.1).</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Numbers on the previous slide are extracted from the top line of this Figure.</a:t>
            </a:r>
            <a:endParaRPr lang="en-IE" sz="2400" dirty="0"/>
          </a:p>
        </p:txBody>
      </p:sp>
    </p:spTree>
    <p:extLst>
      <p:ext uri="{BB962C8B-B14F-4D97-AF65-F5344CB8AC3E}">
        <p14:creationId xmlns:p14="http://schemas.microsoft.com/office/powerpoint/2010/main" val="1756280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Autofit/>
          </a:bodyPr>
          <a:lstStyle/>
          <a:p>
            <a:pPr algn="ctr"/>
            <a:r>
              <a:rPr lang="en-US" sz="3600" dirty="0">
                <a:latin typeface="Arial" panose="020B0604020202020204" pitchFamily="34" charset="0"/>
                <a:cs typeface="Arial" panose="020B0604020202020204" pitchFamily="34" charset="0"/>
              </a:rPr>
              <a:t>Critiques by Trenberth </a:t>
            </a:r>
            <a:r>
              <a:rPr lang="en-US" sz="3600" i="1" dirty="0">
                <a:latin typeface="Arial" panose="020B0604020202020204" pitchFamily="34" charset="0"/>
                <a:cs typeface="Arial" panose="020B0604020202020204" pitchFamily="34" charset="0"/>
              </a:rPr>
              <a:t>et al</a:t>
            </a:r>
            <a:r>
              <a:rPr lang="en-US" sz="3600" dirty="0">
                <a:latin typeface="Arial" panose="020B0604020202020204" pitchFamily="34" charset="0"/>
                <a:cs typeface="Arial" panose="020B0604020202020204" pitchFamily="34" charset="0"/>
              </a:rPr>
              <a:t>. (2010, 2014) </a:t>
            </a:r>
            <a:r>
              <a:rPr lang="en-US" sz="3600" dirty="0" smtClean="0">
                <a:latin typeface="Arial" panose="020B0604020202020204" pitchFamily="34" charset="0"/>
                <a:cs typeface="Arial" panose="020B0604020202020204" pitchFamily="34" charset="0"/>
              </a:rPr>
              <a:t>– p.1</a:t>
            </a:r>
            <a:endParaRPr lang="en-US"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464684" y="1231563"/>
            <a:ext cx="11262632" cy="535531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Satellites measure the Top of Atmosphere energy balance, while Ocean Heat Content data apply to  the surface energy balance. One may legitimately mix power-flux data at the two different altitudes, if and only if one fully understands all of the power-flow processes in the atmosphere that occur between the surface and the Top of Atmosphere. </a:t>
            </a:r>
            <a:endParaRPr lang="en-US" sz="2400" dirty="0" smtClean="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the latter requirement is not true, then one ends up with an “apples to oranges” comparison.</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Trenberth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(2010, 2014) are highly critical of Loeb, Stephens, </a:t>
            </a:r>
            <a:r>
              <a:rPr lang="en-US" sz="2400" dirty="0" err="1">
                <a:latin typeface="Arial" panose="020B0604020202020204" pitchFamily="34" charset="0"/>
                <a:cs typeface="Arial" panose="020B0604020202020204" pitchFamily="34" charset="0"/>
              </a:rPr>
              <a:t>L’Ecuyer</a:t>
            </a:r>
            <a:r>
              <a:rPr lang="en-US" sz="2400" dirty="0">
                <a:latin typeface="Arial" panose="020B0604020202020204" pitchFamily="34" charset="0"/>
                <a:cs typeface="Arial" panose="020B0604020202020204" pitchFamily="34" charset="0"/>
              </a:rPr>
              <a:t>, and Hansen’s claimed “understanding” of the associated connection between the power flows at these two altitudes.</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Trenberth and Fasullo (2010) point to a </a:t>
            </a:r>
            <a:r>
              <a:rPr lang="en-US" sz="2400" u="sng" dirty="0">
                <a:latin typeface="Arial" panose="020B0604020202020204" pitchFamily="34" charset="0"/>
                <a:cs typeface="Arial" panose="020B0604020202020204" pitchFamily="34" charset="0"/>
              </a:rPr>
              <a:t>huge</a:t>
            </a:r>
            <a:r>
              <a:rPr lang="en-US" sz="2400" dirty="0">
                <a:latin typeface="Arial" panose="020B0604020202020204" pitchFamily="34" charset="0"/>
                <a:cs typeface="Arial" panose="020B0604020202020204" pitchFamily="34" charset="0"/>
              </a:rPr>
              <a:t> “missing energy” indicated by the difference between the satellite data and the OHC data power-imbalance calculations, and specifically ask “</a:t>
            </a:r>
            <a:r>
              <a:rPr lang="en-US" sz="2400" i="1" dirty="0">
                <a:latin typeface="Arial" panose="020B0604020202020204" pitchFamily="34" charset="0"/>
                <a:cs typeface="Arial" panose="020B0604020202020204" pitchFamily="34" charset="0"/>
              </a:rPr>
              <a:t>Where exactly does the energy go?</a:t>
            </a:r>
            <a:r>
              <a:rPr lang="en-US" sz="2400" dirty="0">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xmlns="" id="{1DEA19A2-BA19-CF61-1399-EC94319DB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448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Autofit/>
          </a:bodyPr>
          <a:lstStyle/>
          <a:p>
            <a:pPr algn="ctr"/>
            <a:r>
              <a:rPr lang="en-US" sz="3600" dirty="0">
                <a:latin typeface="Arial" panose="020B0604020202020204" pitchFamily="34" charset="0"/>
                <a:cs typeface="Arial" panose="020B0604020202020204" pitchFamily="34" charset="0"/>
              </a:rPr>
              <a:t>Critiques by Trenberth </a:t>
            </a:r>
            <a:r>
              <a:rPr lang="en-US" sz="3600" i="1" dirty="0">
                <a:latin typeface="Arial" panose="020B0604020202020204" pitchFamily="34" charset="0"/>
                <a:cs typeface="Arial" panose="020B0604020202020204" pitchFamily="34" charset="0"/>
              </a:rPr>
              <a:t>et al</a:t>
            </a:r>
            <a:r>
              <a:rPr lang="en-US" sz="3600" dirty="0">
                <a:latin typeface="Arial" panose="020B0604020202020204" pitchFamily="34" charset="0"/>
                <a:cs typeface="Arial" panose="020B0604020202020204" pitchFamily="34" charset="0"/>
              </a:rPr>
              <a:t>. (2010, 2014) </a:t>
            </a:r>
            <a:r>
              <a:rPr lang="en-US" sz="3600" dirty="0" smtClean="0">
                <a:latin typeface="Arial" panose="020B0604020202020204" pitchFamily="34" charset="0"/>
                <a:cs typeface="Arial" panose="020B0604020202020204" pitchFamily="34" charset="0"/>
              </a:rPr>
              <a:t>– p.2</a:t>
            </a:r>
            <a:endParaRPr lang="en-US"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464684" y="1462088"/>
            <a:ext cx="11262632" cy="298543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Hansen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(2011) dismiss Trenberth and Fasullo’s alleged missing energy as being simply due to satellite calibration errors.</a:t>
            </a:r>
          </a:p>
          <a:p>
            <a:pPr marL="342900" indent="-3429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Trenberth, </a:t>
            </a:r>
            <a:r>
              <a:rPr lang="en-US" sz="2400" dirty="0">
                <a:latin typeface="Arial" panose="020B0604020202020204" pitchFamily="34" charset="0"/>
                <a:cs typeface="Arial" panose="020B0604020202020204" pitchFamily="34" charset="0"/>
              </a:rPr>
              <a:t>Fasullo and </a:t>
            </a:r>
            <a:r>
              <a:rPr lang="en-US" sz="2400" dirty="0" err="1">
                <a:latin typeface="Arial" panose="020B0604020202020204" pitchFamily="34" charset="0"/>
                <a:cs typeface="Arial" panose="020B0604020202020204" pitchFamily="34" charset="0"/>
              </a:rPr>
              <a:t>Balmesada</a:t>
            </a:r>
            <a:r>
              <a:rPr lang="en-US" sz="2400" dirty="0">
                <a:latin typeface="Arial" panose="020B0604020202020204" pitchFamily="34" charset="0"/>
                <a:cs typeface="Arial" panose="020B0604020202020204" pitchFamily="34" charset="0"/>
              </a:rPr>
              <a:t> (2014) further note that despite various considerations of the surface power balance, significant unresolved discrepancies remain, and they are skeptical of the power imbalance claims. </a:t>
            </a:r>
          </a:p>
          <a:p>
            <a:pPr marL="342900" indent="-342900">
              <a:spcAft>
                <a:spcPts val="1200"/>
              </a:spcAft>
              <a:buFont typeface="Arial" panose="020B0604020202020204" pitchFamily="34" charset="0"/>
              <a:buChar char="•"/>
            </a:pPr>
            <a:r>
              <a:rPr lang="en-US" sz="2400" dirty="0">
                <a:solidFill>
                  <a:srgbClr val="FF0000"/>
                </a:solidFill>
                <a:latin typeface="Arial" panose="020B0604020202020204" pitchFamily="34" charset="0"/>
                <a:cs typeface="Arial" panose="020B0604020202020204" pitchFamily="34" charset="0"/>
              </a:rPr>
              <a:t>In effect, Trenberth </a:t>
            </a:r>
            <a:r>
              <a:rPr lang="en-US" sz="2400" i="1" dirty="0">
                <a:solidFill>
                  <a:srgbClr val="FF0000"/>
                </a:solidFill>
                <a:latin typeface="Arial" panose="020B0604020202020204" pitchFamily="34" charset="0"/>
                <a:cs typeface="Arial" panose="020B0604020202020204" pitchFamily="34" charset="0"/>
              </a:rPr>
              <a:t>et al</a:t>
            </a:r>
            <a:r>
              <a:rPr lang="en-US" sz="2400" dirty="0">
                <a:solidFill>
                  <a:srgbClr val="FF0000"/>
                </a:solidFill>
                <a:latin typeface="Arial" panose="020B0604020202020204" pitchFamily="34" charset="0"/>
                <a:cs typeface="Arial" panose="020B0604020202020204" pitchFamily="34" charset="0"/>
              </a:rPr>
              <a:t>. are the earliest “whistle blowers” to the above-mentioned data fudges. </a:t>
            </a:r>
          </a:p>
        </p:txBody>
      </p:sp>
      <p:sp>
        <p:nvSpPr>
          <p:cNvPr id="3" name="Slide Number Placeholder 2">
            <a:extLst>
              <a:ext uri="{FF2B5EF4-FFF2-40B4-BE49-F238E27FC236}">
                <a16:creationId xmlns:a16="http://schemas.microsoft.com/office/drawing/2014/main" xmlns="" id="{1DEA19A2-BA19-CF61-1399-EC94319DB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531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99223"/>
            <a:ext cx="10515600" cy="3739689"/>
          </a:xfrm>
        </p:spPr>
        <p:txBody>
          <a:bodyPr>
            <a:noAutofit/>
          </a:bodyPr>
          <a:lstStyle/>
          <a:p>
            <a:r>
              <a:rPr lang="en-US" sz="2400" dirty="0">
                <a:latin typeface="Arial" panose="020B0604020202020204" pitchFamily="34" charset="0"/>
                <a:cs typeface="Arial" panose="020B0604020202020204" pitchFamily="34" charset="0"/>
              </a:rPr>
              <a:t>In response to </a:t>
            </a:r>
            <a:r>
              <a:rPr lang="en-US" sz="2400" dirty="0" smtClean="0">
                <a:latin typeface="Arial" panose="020B0604020202020204" pitchFamily="34" charset="0"/>
                <a:cs typeface="Arial" panose="020B0604020202020204" pitchFamily="34" charset="0"/>
              </a:rPr>
              <a:t>repeated criticism </a:t>
            </a:r>
            <a:r>
              <a:rPr lang="en-US" sz="2400" dirty="0">
                <a:latin typeface="Arial" panose="020B0604020202020204" pitchFamily="34" charset="0"/>
                <a:cs typeface="Arial" panose="020B0604020202020204" pitchFamily="34" charset="0"/>
              </a:rPr>
              <a:t>by Trenberth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(2010, 2014), Stephens and </a:t>
            </a:r>
            <a:r>
              <a:rPr lang="en-US" sz="2400" dirty="0" err="1">
                <a:latin typeface="Arial" panose="020B0604020202020204" pitchFamily="34" charset="0"/>
                <a:cs typeface="Arial" panose="020B0604020202020204" pitchFamily="34" charset="0"/>
              </a:rPr>
              <a:t>L’Ecuyer</a:t>
            </a:r>
            <a:r>
              <a:rPr lang="en-US" sz="2400" dirty="0">
                <a:latin typeface="Arial" panose="020B0604020202020204" pitchFamily="34" charset="0"/>
                <a:cs typeface="Arial" panose="020B0604020202020204" pitchFamily="34" charset="0"/>
              </a:rPr>
              <a:t> (2015) together offer what amounts to a </a:t>
            </a:r>
            <a:r>
              <a:rPr lang="en-US" sz="2400" i="1" dirty="0">
                <a:latin typeface="Arial" panose="020B0604020202020204" pitchFamily="34" charset="0"/>
                <a:cs typeface="Arial" panose="020B0604020202020204" pitchFamily="34" charset="0"/>
              </a:rPr>
              <a:t>mea culpa</a:t>
            </a:r>
            <a:r>
              <a:rPr lang="en-US" sz="2400" dirty="0">
                <a:latin typeface="Arial" panose="020B0604020202020204" pitchFamily="34" charset="0"/>
                <a:cs typeface="Arial" panose="020B0604020202020204" pitchFamily="34" charset="0"/>
              </a:rPr>
              <a:t> article regarding the aforementioned </a:t>
            </a:r>
            <a:r>
              <a:rPr lang="en-US" sz="2400" dirty="0">
                <a:solidFill>
                  <a:srgbClr val="FF0000"/>
                </a:solidFill>
                <a:latin typeface="Arial" panose="020B0604020202020204" pitchFamily="34" charset="0"/>
                <a:cs typeface="Arial" panose="020B0604020202020204" pitchFamily="34" charset="0"/>
              </a:rPr>
              <a:t>data fudging</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They </a:t>
            </a:r>
            <a:r>
              <a:rPr lang="en-US" sz="2400" dirty="0">
                <a:latin typeface="Arial" panose="020B0604020202020204" pitchFamily="34" charset="0"/>
                <a:cs typeface="Arial" panose="020B0604020202020204" pitchFamily="34" charset="0"/>
              </a:rPr>
              <a:t>admit that “adjustments” do need to be made to obtain agreement (closure) between satellite data and ocean heat content data, and that these “adjustments” are very much larger (by about 10 W/m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than their </a:t>
            </a:r>
            <a:r>
              <a:rPr lang="en-US" sz="2400" dirty="0" smtClean="0">
                <a:latin typeface="Arial" panose="020B0604020202020204" pitchFamily="34" charset="0"/>
                <a:cs typeface="Arial" panose="020B0604020202020204" pitchFamily="34" charset="0"/>
              </a:rPr>
              <a:t>previously claimed </a:t>
            </a:r>
            <a:r>
              <a:rPr lang="en-US" sz="2400" dirty="0">
                <a:latin typeface="Arial" panose="020B0604020202020204" pitchFamily="34" charset="0"/>
                <a:cs typeface="Arial" panose="020B0604020202020204" pitchFamily="34" charset="0"/>
              </a:rPr>
              <a:t>power </a:t>
            </a:r>
            <a:r>
              <a:rPr lang="en-US" sz="2400" u="sng" dirty="0">
                <a:latin typeface="Arial" panose="020B0604020202020204" pitchFamily="34" charset="0"/>
                <a:cs typeface="Arial" panose="020B0604020202020204" pitchFamily="34" charset="0"/>
              </a:rPr>
              <a:t>im</a:t>
            </a:r>
            <a:r>
              <a:rPr lang="en-US" sz="2400" dirty="0">
                <a:latin typeface="Arial" panose="020B0604020202020204" pitchFamily="34" charset="0"/>
                <a:cs typeface="Arial" panose="020B0604020202020204" pitchFamily="34" charset="0"/>
              </a:rPr>
              <a:t>balance, </a:t>
            </a:r>
            <a:r>
              <a:rPr lang="en-US" sz="2400" dirty="0">
                <a:solidFill>
                  <a:srgbClr val="FF0000"/>
                </a:solidFill>
                <a:latin typeface="Arial" panose="020B0604020202020204" pitchFamily="34" charset="0"/>
                <a:cs typeface="Arial" panose="020B0604020202020204" pitchFamily="34" charset="0"/>
              </a:rPr>
              <a:t>+0.6 +/- 0.4 W/m</a:t>
            </a:r>
            <a:r>
              <a:rPr lang="en-US" sz="2400" baseline="30000" dirty="0">
                <a:solidFill>
                  <a:srgbClr val="FF0000"/>
                </a:solidFill>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Stephens and </a:t>
            </a:r>
            <a:r>
              <a:rPr lang="en-US" sz="2400" dirty="0" err="1">
                <a:latin typeface="Arial" panose="020B0604020202020204" pitchFamily="34" charset="0"/>
                <a:cs typeface="Arial" panose="020B0604020202020204" pitchFamily="34" charset="0"/>
              </a:rPr>
              <a:t>L’Ecuyer</a:t>
            </a:r>
            <a:r>
              <a:rPr lang="en-US" sz="2400" dirty="0">
                <a:latin typeface="Arial" panose="020B0604020202020204" pitchFamily="34" charset="0"/>
                <a:cs typeface="Arial" panose="020B0604020202020204" pitchFamily="34" charset="0"/>
              </a:rPr>
              <a:t> (2015) also admit that their choice of which data needs “</a:t>
            </a:r>
            <a:r>
              <a:rPr lang="en-US" sz="2400" dirty="0">
                <a:solidFill>
                  <a:srgbClr val="FF0000"/>
                </a:solidFill>
                <a:latin typeface="Arial" panose="020B0604020202020204" pitchFamily="34" charset="0"/>
                <a:cs typeface="Arial" panose="020B0604020202020204" pitchFamily="34" charset="0"/>
              </a:rPr>
              <a:t>adjustment</a:t>
            </a:r>
            <a:r>
              <a:rPr lang="en-US" sz="2400" dirty="0">
                <a:latin typeface="Arial" panose="020B0604020202020204" pitchFamily="34" charset="0"/>
                <a:cs typeface="Arial" panose="020B0604020202020204" pitchFamily="34" charset="0"/>
              </a:rPr>
              <a:t>” was made “</a:t>
            </a:r>
            <a:r>
              <a:rPr lang="en-US" sz="2400" i="1" dirty="0">
                <a:solidFill>
                  <a:srgbClr val="FF0000"/>
                </a:solidFill>
                <a:latin typeface="Arial" panose="020B0604020202020204" pitchFamily="34" charset="0"/>
                <a:cs typeface="Arial" panose="020B0604020202020204" pitchFamily="34" charset="0"/>
              </a:rPr>
              <a:t>in a totally ad hoc</a:t>
            </a:r>
            <a:r>
              <a:rPr lang="en-US" sz="2400" dirty="0">
                <a:solidFill>
                  <a:srgbClr val="FF0000"/>
                </a:solidFill>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fashion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that “</a:t>
            </a:r>
            <a:r>
              <a:rPr lang="en-US" sz="2400" i="1" dirty="0">
                <a:solidFill>
                  <a:srgbClr val="FF0000"/>
                </a:solidFill>
                <a:latin typeface="Arial" panose="020B0604020202020204" pitchFamily="34" charset="0"/>
                <a:cs typeface="Arial" panose="020B0604020202020204" pitchFamily="34" charset="0"/>
              </a:rPr>
              <a:t>there is no real evidence to support one adjustment approach over the other</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8F3B6191-8B8A-6AB4-6C03-C189C19E9016}"/>
              </a:ext>
            </a:extLst>
          </p:cNvPr>
          <p:cNvSpPr>
            <a:spLocks noGrp="1"/>
          </p:cNvSpPr>
          <p:nvPr>
            <p:ph type="sldNum" sz="quarter" idx="12"/>
          </p:nvPr>
        </p:nvSpPr>
        <p:spPr/>
        <p:txBody>
          <a:bodyPr/>
          <a:lstStyle/>
          <a:p>
            <a:fld id="{9DA27DB7-8A8A-4767-9336-4741CDBA04F3}" type="slidenum">
              <a:rPr lang="en-US" smtClean="0"/>
              <a:t>35</a:t>
            </a:fld>
            <a:endParaRPr lang="en-US"/>
          </a:p>
        </p:txBody>
      </p:sp>
      <p:sp>
        <p:nvSpPr>
          <p:cNvPr id="7" name="Title 1"/>
          <p:cNvSpPr>
            <a:spLocks noGrp="1"/>
          </p:cNvSpPr>
          <p:nvPr>
            <p:ph type="title"/>
          </p:nvPr>
        </p:nvSpPr>
        <p:spPr>
          <a:xfrm>
            <a:off x="838200" y="365125"/>
            <a:ext cx="10515600" cy="2251535"/>
          </a:xfrm>
        </p:spPr>
        <p:txBody>
          <a:bodyPr>
            <a:noAutofit/>
          </a:bodyPr>
          <a:lstStyle/>
          <a:p>
            <a:r>
              <a:rPr lang="en-US" sz="3200" dirty="0">
                <a:latin typeface="Arial" panose="020B0604020202020204" pitchFamily="34" charset="0"/>
                <a:cs typeface="Arial" panose="020B0604020202020204" pitchFamily="34" charset="0"/>
              </a:rPr>
              <a:t>Stephens and </a:t>
            </a:r>
            <a:r>
              <a:rPr lang="en-US" sz="3200" dirty="0" err="1">
                <a:latin typeface="Arial" panose="020B0604020202020204" pitchFamily="34" charset="0"/>
                <a:cs typeface="Arial" panose="020B0604020202020204" pitchFamily="34" charset="0"/>
              </a:rPr>
              <a:t>L’Ecuyer</a:t>
            </a:r>
            <a:r>
              <a:rPr lang="en-US" sz="3200" dirty="0">
                <a:latin typeface="Arial" panose="020B0604020202020204" pitchFamily="34" charset="0"/>
                <a:cs typeface="Arial" panose="020B0604020202020204" pitchFamily="34" charset="0"/>
              </a:rPr>
              <a:t> (2015) together offer a </a:t>
            </a:r>
            <a:r>
              <a:rPr lang="en-US" sz="3200" i="1" dirty="0">
                <a:solidFill>
                  <a:srgbClr val="FF0000"/>
                </a:solidFill>
                <a:latin typeface="Arial" panose="020B0604020202020204" pitchFamily="34" charset="0"/>
                <a:cs typeface="Arial" panose="020B0604020202020204" pitchFamily="34" charset="0"/>
              </a:rPr>
              <a:t>mea culpa</a:t>
            </a:r>
            <a:r>
              <a:rPr lang="en-US" sz="3200"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admission to having made an “</a:t>
            </a:r>
            <a:r>
              <a:rPr lang="en-US" sz="3200" dirty="0">
                <a:solidFill>
                  <a:srgbClr val="FF0000"/>
                </a:solidFill>
                <a:latin typeface="Arial" panose="020B0604020202020204" pitchFamily="34" charset="0"/>
                <a:cs typeface="Arial" panose="020B0604020202020204" pitchFamily="34" charset="0"/>
              </a:rPr>
              <a:t>unjustified, ad hoc</a:t>
            </a:r>
            <a:r>
              <a:rPr lang="en-US" sz="3200" dirty="0">
                <a:latin typeface="Arial" panose="020B0604020202020204" pitchFamily="34" charset="0"/>
                <a:cs typeface="Arial" panose="020B0604020202020204" pitchFamily="34" charset="0"/>
              </a:rPr>
              <a:t>” choice between OHC data and CERES satellite data, </a:t>
            </a:r>
            <a:r>
              <a:rPr lang="en-US" sz="3200" dirty="0">
                <a:solidFill>
                  <a:srgbClr val="FF0000"/>
                </a:solidFill>
                <a:latin typeface="Arial" panose="020B0604020202020204" pitchFamily="34" charset="0"/>
                <a:cs typeface="Arial" panose="020B0604020202020204" pitchFamily="34" charset="0"/>
              </a:rPr>
              <a:t>and miraculously now claim </a:t>
            </a:r>
            <a:r>
              <a:rPr lang="en-US" sz="3200" u="sng" dirty="0">
                <a:solidFill>
                  <a:srgbClr val="FF0000"/>
                </a:solidFill>
                <a:latin typeface="Arial" panose="020B0604020202020204" pitchFamily="34" charset="0"/>
                <a:cs typeface="Arial" panose="020B0604020202020204" pitchFamily="34" charset="0"/>
              </a:rPr>
              <a:t>simultaneously</a:t>
            </a:r>
            <a:r>
              <a:rPr lang="en-US" sz="3200" dirty="0">
                <a:solidFill>
                  <a:srgbClr val="FF0000"/>
                </a:solidFill>
                <a:latin typeface="Arial" panose="020B0604020202020204" pitchFamily="34" charset="0"/>
                <a:cs typeface="Arial" panose="020B0604020202020204" pitchFamily="34" charset="0"/>
              </a:rPr>
              <a:t> both zero and +0.6 +/- 0.4 W/m</a:t>
            </a:r>
            <a:r>
              <a:rPr lang="en-US" sz="3200" baseline="30000" dirty="0">
                <a:solidFill>
                  <a:srgbClr val="FF0000"/>
                </a:solidFill>
                <a:latin typeface="Arial" panose="020B0604020202020204" pitchFamily="34" charset="0"/>
                <a:cs typeface="Arial" panose="020B0604020202020204" pitchFamily="34" charset="0"/>
              </a:rPr>
              <a:t>2</a:t>
            </a:r>
            <a:r>
              <a:rPr lang="en-US" sz="3200" dirty="0">
                <a:solidFill>
                  <a:srgbClr val="FF0000"/>
                </a:solidFill>
                <a:latin typeface="Arial" panose="020B0604020202020204" pitchFamily="34" charset="0"/>
                <a:cs typeface="Arial" panose="020B0604020202020204" pitchFamily="34" charset="0"/>
              </a:rPr>
              <a:t> power imbalance</a:t>
            </a:r>
            <a:r>
              <a:rPr lang="en-US" sz="3200" dirty="0" smtClean="0">
                <a:solidFill>
                  <a:srgbClr val="FF0000"/>
                </a:solidFill>
                <a:latin typeface="Arial" panose="020B0604020202020204" pitchFamily="34" charset="0"/>
                <a:cs typeface="Arial" panose="020B0604020202020204" pitchFamily="34" charset="0"/>
              </a:rPr>
              <a:t>. – p.1</a:t>
            </a:r>
            <a:endParaRPr lang="en-US" sz="3200" dirty="0">
              <a:solidFill>
                <a:srgbClr val="FF0000"/>
              </a:solidFill>
            </a:endParaRPr>
          </a:p>
        </p:txBody>
      </p:sp>
    </p:spTree>
    <p:extLst>
      <p:ext uri="{BB962C8B-B14F-4D97-AF65-F5344CB8AC3E}">
        <p14:creationId xmlns:p14="http://schemas.microsoft.com/office/powerpoint/2010/main" val="1852021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F879B1F-3C99-9ABE-3D08-AE0DC2693889}"/>
              </a:ext>
            </a:extLst>
          </p:cNvPr>
          <p:cNvSpPr>
            <a:spLocks noGrp="1"/>
          </p:cNvSpPr>
          <p:nvPr>
            <p:ph type="sldNum" sz="quarter" idx="12"/>
          </p:nvPr>
        </p:nvSpPr>
        <p:spPr/>
        <p:txBody>
          <a:bodyPr/>
          <a:lstStyle/>
          <a:p>
            <a:fld id="{9DA27DB7-8A8A-4767-9336-4741CDBA04F3}" type="slidenum">
              <a:rPr lang="en-US" smtClean="0"/>
              <a:t>36</a:t>
            </a:fld>
            <a:endParaRPr lang="en-US"/>
          </a:p>
        </p:txBody>
      </p:sp>
      <p:sp>
        <p:nvSpPr>
          <p:cNvPr id="4" name="TextBox 3">
            <a:extLst>
              <a:ext uri="{FF2B5EF4-FFF2-40B4-BE49-F238E27FC236}">
                <a16:creationId xmlns:a16="http://schemas.microsoft.com/office/drawing/2014/main" xmlns="" id="{60BC1364-D264-B26A-A9EF-4813AD3F280A}"/>
              </a:ext>
            </a:extLst>
          </p:cNvPr>
          <p:cNvSpPr txBox="1"/>
          <p:nvPr/>
        </p:nvSpPr>
        <p:spPr>
          <a:xfrm>
            <a:off x="7569863" y="1504114"/>
            <a:ext cx="4106635" cy="2677656"/>
          </a:xfrm>
          <a:prstGeom prst="rect">
            <a:avLst/>
          </a:prstGeom>
          <a:noFill/>
          <a:ln w="12700">
            <a:solidFill>
              <a:schemeClr val="tx1"/>
            </a:solidFill>
          </a:ln>
        </p:spPr>
        <p:txBody>
          <a:bodyPr wrap="square" rtlCol="0">
            <a:spAutoFit/>
          </a:bodyPr>
          <a:lstStyle/>
          <a:p>
            <a:r>
              <a:rPr lang="en-US" sz="2400" dirty="0">
                <a:latin typeface="Arial" panose="020B0604020202020204" pitchFamily="34" charset="0"/>
                <a:cs typeface="Arial" panose="020B0604020202020204" pitchFamily="34" charset="0"/>
              </a:rPr>
              <a:t>Power flow diagram from </a:t>
            </a:r>
            <a:r>
              <a:rPr lang="en-US" sz="2400" dirty="0" smtClean="0">
                <a:latin typeface="Arial" panose="020B0604020202020204" pitchFamily="34" charset="0"/>
                <a:cs typeface="Arial" panose="020B0604020202020204" pitchFamily="34" charset="0"/>
              </a:rPr>
              <a:t>Stephens and </a:t>
            </a:r>
            <a:r>
              <a:rPr lang="en-US" sz="2400" dirty="0" err="1" smtClean="0">
                <a:latin typeface="Arial" panose="020B0604020202020204" pitchFamily="34" charset="0"/>
                <a:cs typeface="Arial" panose="020B0604020202020204" pitchFamily="34" charset="0"/>
              </a:rPr>
              <a:t>L’Ecuyer</a:t>
            </a:r>
            <a:r>
              <a:rPr lang="en-US" sz="2400" dirty="0" smtClean="0">
                <a:latin typeface="Arial" panose="020B0604020202020204" pitchFamily="34" charset="0"/>
                <a:cs typeface="Arial" panose="020B0604020202020204" pitchFamily="34" charset="0"/>
              </a:rPr>
              <a:t> (2015).</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Numbers are extracted from the top two lines of this Figure.</a:t>
            </a:r>
            <a:endParaRPr lang="en-IE" sz="2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547" r="19779" b="15458"/>
          <a:stretch/>
        </p:blipFill>
        <p:spPr>
          <a:xfrm>
            <a:off x="512465" y="318005"/>
            <a:ext cx="7057398" cy="5540184"/>
          </a:xfrm>
          <a:prstGeom prst="rect">
            <a:avLst/>
          </a:prstGeom>
        </p:spPr>
      </p:pic>
    </p:spTree>
    <p:extLst>
      <p:ext uri="{BB962C8B-B14F-4D97-AF65-F5344CB8AC3E}">
        <p14:creationId xmlns:p14="http://schemas.microsoft.com/office/powerpoint/2010/main" val="2008219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919"/>
            <a:ext cx="10515600" cy="2049863"/>
          </a:xfrm>
        </p:spPr>
        <p:txBody>
          <a:bodyPr>
            <a:noAutofit/>
          </a:bodyPr>
          <a:lstStyle/>
          <a:p>
            <a:r>
              <a:rPr lang="en-US" sz="3200" dirty="0">
                <a:latin typeface="Arial" panose="020B0604020202020204" pitchFamily="34" charset="0"/>
                <a:cs typeface="Arial" panose="020B0604020202020204" pitchFamily="34" charset="0"/>
              </a:rPr>
              <a:t>Stephens and </a:t>
            </a:r>
            <a:r>
              <a:rPr lang="en-US" sz="3200" dirty="0" err="1">
                <a:latin typeface="Arial" panose="020B0604020202020204" pitchFamily="34" charset="0"/>
                <a:cs typeface="Arial" panose="020B0604020202020204" pitchFamily="34" charset="0"/>
              </a:rPr>
              <a:t>L’Ecuyer</a:t>
            </a:r>
            <a:r>
              <a:rPr lang="en-US" sz="3200" dirty="0">
                <a:latin typeface="Arial" panose="020B0604020202020204" pitchFamily="34" charset="0"/>
                <a:cs typeface="Arial" panose="020B0604020202020204" pitchFamily="34" charset="0"/>
              </a:rPr>
              <a:t> (2015) together offer a </a:t>
            </a:r>
            <a:r>
              <a:rPr lang="en-US" sz="3200" i="1" dirty="0">
                <a:latin typeface="Arial" panose="020B0604020202020204" pitchFamily="34" charset="0"/>
                <a:cs typeface="Arial" panose="020B0604020202020204" pitchFamily="34" charset="0"/>
              </a:rPr>
              <a:t>mea culpa</a:t>
            </a:r>
            <a:r>
              <a:rPr lang="en-US" sz="3200" dirty="0">
                <a:latin typeface="Arial" panose="020B0604020202020204" pitchFamily="34" charset="0"/>
                <a:cs typeface="Arial" panose="020B0604020202020204" pitchFamily="34" charset="0"/>
              </a:rPr>
              <a:t> admission to having made an “</a:t>
            </a:r>
            <a:r>
              <a:rPr lang="en-US" sz="3200" dirty="0">
                <a:solidFill>
                  <a:srgbClr val="FF0000"/>
                </a:solidFill>
                <a:latin typeface="Arial" panose="020B0604020202020204" pitchFamily="34" charset="0"/>
                <a:cs typeface="Arial" panose="020B0604020202020204" pitchFamily="34" charset="0"/>
              </a:rPr>
              <a:t>unjustified, ad hoc</a:t>
            </a:r>
            <a:r>
              <a:rPr lang="en-US" sz="3200" dirty="0">
                <a:latin typeface="Arial" panose="020B0604020202020204" pitchFamily="34" charset="0"/>
                <a:cs typeface="Arial" panose="020B0604020202020204" pitchFamily="34" charset="0"/>
              </a:rPr>
              <a:t>” choice between OHC data and CERES satellite data, </a:t>
            </a:r>
            <a:r>
              <a:rPr lang="en-US" sz="3200" dirty="0">
                <a:solidFill>
                  <a:srgbClr val="FF0000"/>
                </a:solidFill>
                <a:latin typeface="Arial" panose="020B0604020202020204" pitchFamily="34" charset="0"/>
                <a:cs typeface="Arial" panose="020B0604020202020204" pitchFamily="34" charset="0"/>
              </a:rPr>
              <a:t>and miraculously now claim </a:t>
            </a:r>
            <a:r>
              <a:rPr lang="en-US" sz="3200" u="sng" dirty="0">
                <a:solidFill>
                  <a:srgbClr val="FF0000"/>
                </a:solidFill>
                <a:latin typeface="Arial" panose="020B0604020202020204" pitchFamily="34" charset="0"/>
                <a:cs typeface="Arial" panose="020B0604020202020204" pitchFamily="34" charset="0"/>
              </a:rPr>
              <a:t>simultaneously</a:t>
            </a:r>
            <a:r>
              <a:rPr lang="en-US" sz="3200" dirty="0">
                <a:solidFill>
                  <a:srgbClr val="FF0000"/>
                </a:solidFill>
                <a:latin typeface="Arial" panose="020B0604020202020204" pitchFamily="34" charset="0"/>
                <a:cs typeface="Arial" panose="020B0604020202020204" pitchFamily="34" charset="0"/>
              </a:rPr>
              <a:t> both zero and +0.6 +/- 0.4 W/m</a:t>
            </a:r>
            <a:r>
              <a:rPr lang="en-US" sz="3200" baseline="30000" dirty="0">
                <a:solidFill>
                  <a:srgbClr val="FF0000"/>
                </a:solidFill>
                <a:latin typeface="Arial" panose="020B0604020202020204" pitchFamily="34" charset="0"/>
                <a:cs typeface="Arial" panose="020B0604020202020204" pitchFamily="34" charset="0"/>
              </a:rPr>
              <a:t>2</a:t>
            </a:r>
            <a:r>
              <a:rPr lang="en-US" sz="3200" dirty="0">
                <a:solidFill>
                  <a:srgbClr val="FF0000"/>
                </a:solidFill>
                <a:latin typeface="Arial" panose="020B0604020202020204" pitchFamily="34" charset="0"/>
                <a:cs typeface="Arial" panose="020B0604020202020204" pitchFamily="34" charset="0"/>
              </a:rPr>
              <a:t> power imbalance</a:t>
            </a:r>
            <a:r>
              <a:rPr lang="en-US" sz="3200" dirty="0" smtClean="0">
                <a:solidFill>
                  <a:srgbClr val="FF0000"/>
                </a:solidFill>
                <a:latin typeface="Arial" panose="020B0604020202020204" pitchFamily="34" charset="0"/>
                <a:cs typeface="Arial" panose="020B0604020202020204" pitchFamily="34" charset="0"/>
              </a:rPr>
              <a:t>. – p.2</a:t>
            </a:r>
            <a:endParaRPr lang="en-US" sz="3200" dirty="0">
              <a:solidFill>
                <a:srgbClr val="FF0000"/>
              </a:solidFill>
            </a:endParaRPr>
          </a:p>
        </p:txBody>
      </p:sp>
      <p:sp>
        <p:nvSpPr>
          <p:cNvPr id="3" name="Content Placeholder 2"/>
          <p:cNvSpPr>
            <a:spLocks noGrp="1"/>
          </p:cNvSpPr>
          <p:nvPr>
            <p:ph idx="1"/>
          </p:nvPr>
        </p:nvSpPr>
        <p:spPr>
          <a:xfrm>
            <a:off x="838200" y="2395658"/>
            <a:ext cx="10515600" cy="4325816"/>
          </a:xfrm>
        </p:spPr>
        <p:txBody>
          <a:bodyPr>
            <a:noAutofit/>
          </a:bodyPr>
          <a:lstStyle/>
          <a:p>
            <a:pPr marL="0" indent="0">
              <a:buNone/>
            </a:pPr>
            <a:r>
              <a:rPr lang="en-US" sz="2400" dirty="0" smtClean="0">
                <a:solidFill>
                  <a:srgbClr val="FF0000"/>
                </a:solidFill>
                <a:latin typeface="Arial" panose="020B0604020202020204" pitchFamily="34" charset="0"/>
                <a:cs typeface="Arial" panose="020B0604020202020204" pitchFamily="34" charset="0"/>
              </a:rPr>
              <a:t>Amazingly, Stephens and </a:t>
            </a:r>
            <a:r>
              <a:rPr lang="en-US" sz="2400" dirty="0" err="1" smtClean="0">
                <a:solidFill>
                  <a:srgbClr val="FF0000"/>
                </a:solidFill>
                <a:latin typeface="Arial" panose="020B0604020202020204" pitchFamily="34" charset="0"/>
                <a:cs typeface="Arial" panose="020B0604020202020204" pitchFamily="34" charset="0"/>
              </a:rPr>
              <a:t>L’Ecuyer</a:t>
            </a:r>
            <a:r>
              <a:rPr lang="en-US" sz="2400" dirty="0" smtClean="0">
                <a:solidFill>
                  <a:srgbClr val="FF0000"/>
                </a:solidFill>
                <a:latin typeface="Arial" panose="020B0604020202020204" pitchFamily="34" charset="0"/>
                <a:cs typeface="Arial" panose="020B0604020202020204" pitchFamily="34" charset="0"/>
              </a:rPr>
              <a:t> (2015) persist in reporting (in their abstract line 5) the power imbalance = 0.6 +/- 0.4 W/m</a:t>
            </a:r>
            <a:r>
              <a:rPr lang="en-US" sz="2400" baseline="30000" dirty="0" smtClean="0">
                <a:solidFill>
                  <a:srgbClr val="FF0000"/>
                </a:solidFill>
                <a:latin typeface="Arial" panose="020B0604020202020204" pitchFamily="34" charset="0"/>
                <a:cs typeface="Arial" panose="020B0604020202020204" pitchFamily="34" charset="0"/>
              </a:rPr>
              <a:t>2 </a:t>
            </a:r>
            <a:r>
              <a:rPr lang="en-US" sz="2400" dirty="0" smtClean="0">
                <a:solidFill>
                  <a:srgbClr val="FF0000"/>
                </a:solidFill>
                <a:latin typeface="Arial" panose="020B0604020202020204" pitchFamily="34" charset="0"/>
                <a:cs typeface="Arial" panose="020B0604020202020204" pitchFamily="34" charset="0"/>
              </a:rPr>
              <a:t>! The infamous Loeb </a:t>
            </a:r>
            <a:r>
              <a:rPr lang="en-US" sz="2400" i="1" dirty="0" smtClean="0">
                <a:solidFill>
                  <a:srgbClr val="FF0000"/>
                </a:solidFill>
                <a:latin typeface="Arial" panose="020B0604020202020204" pitchFamily="34" charset="0"/>
                <a:cs typeface="Arial" panose="020B0604020202020204" pitchFamily="34" charset="0"/>
              </a:rPr>
              <a:t>et al</a:t>
            </a:r>
            <a:r>
              <a:rPr lang="en-US" sz="2400" dirty="0" smtClean="0">
                <a:solidFill>
                  <a:srgbClr val="FF0000"/>
                </a:solidFill>
                <a:latin typeface="Arial" panose="020B0604020202020204" pitchFamily="34" charset="0"/>
                <a:cs typeface="Arial" panose="020B0604020202020204" pitchFamily="34" charset="0"/>
              </a:rPr>
              <a:t>. (2012) &amp; Stephens </a:t>
            </a:r>
            <a:r>
              <a:rPr lang="en-US" sz="2400" i="1" dirty="0">
                <a:solidFill>
                  <a:srgbClr val="FF0000"/>
                </a:solidFill>
                <a:latin typeface="Arial" panose="020B0604020202020204" pitchFamily="34" charset="0"/>
                <a:cs typeface="Arial" panose="020B0604020202020204" pitchFamily="34" charset="0"/>
              </a:rPr>
              <a:t>et al</a:t>
            </a:r>
            <a:r>
              <a:rPr lang="en-US" sz="2400" dirty="0">
                <a:solidFill>
                  <a:srgbClr val="FF0000"/>
                </a:solidFill>
                <a:latin typeface="Arial" panose="020B0604020202020204" pitchFamily="34" charset="0"/>
                <a:cs typeface="Arial" panose="020B0604020202020204" pitchFamily="34" charset="0"/>
              </a:rPr>
              <a:t>. (2012) </a:t>
            </a:r>
            <a:r>
              <a:rPr lang="en-US" sz="2400" dirty="0" smtClean="0">
                <a:solidFill>
                  <a:srgbClr val="FF0000"/>
                </a:solidFill>
                <a:latin typeface="Arial" panose="020B0604020202020204" pitchFamily="34" charset="0"/>
                <a:cs typeface="Arial" panose="020B0604020202020204" pitchFamily="34" charset="0"/>
              </a:rPr>
              <a:t>BAD PENNY reappears!.</a:t>
            </a:r>
          </a:p>
          <a:p>
            <a:pPr marL="0" indent="0">
              <a:buNone/>
            </a:pPr>
            <a:r>
              <a:rPr lang="en-US" sz="2400" dirty="0" smtClean="0">
                <a:latin typeface="Arial" panose="020B0604020202020204" pitchFamily="34" charset="0"/>
                <a:cs typeface="Arial" panose="020B0604020202020204" pitchFamily="34" charset="0"/>
              </a:rPr>
              <a:t>						   OHC	     CERES (satellites)</a:t>
            </a:r>
          </a:p>
          <a:p>
            <a:pPr marL="0" indent="0">
              <a:buNone/>
            </a:pPr>
            <a:r>
              <a:rPr lang="en-US" sz="2400" dirty="0" smtClean="0">
                <a:latin typeface="Arial" panose="020B0604020202020204" pitchFamily="34" charset="0"/>
                <a:cs typeface="Arial" panose="020B0604020202020204" pitchFamily="34" charset="0"/>
              </a:rPr>
              <a:t>Incident </a:t>
            </a:r>
            <a:r>
              <a:rPr lang="en-US" sz="2400" dirty="0" err="1" smtClean="0">
                <a:latin typeface="Arial" panose="020B0604020202020204" pitchFamily="34" charset="0"/>
                <a:cs typeface="Arial" panose="020B0604020202020204" pitchFamily="34" charset="0"/>
              </a:rPr>
              <a:t>ShortWave</a:t>
            </a:r>
            <a:r>
              <a:rPr lang="en-US" sz="2400" dirty="0" smtClean="0">
                <a:latin typeface="Arial" panose="020B0604020202020204" pitchFamily="34" charset="0"/>
                <a:cs typeface="Arial" panose="020B0604020202020204" pitchFamily="34" charset="0"/>
              </a:rPr>
              <a:t> power (W/m</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+340.0 ± 0.5        +340.0 ± 0.5</a:t>
            </a:r>
          </a:p>
          <a:p>
            <a:pPr marL="0" indent="0">
              <a:buNone/>
            </a:pPr>
            <a:r>
              <a:rPr lang="en-US" sz="2400" dirty="0" smtClean="0">
                <a:latin typeface="Arial" panose="020B0604020202020204" pitchFamily="34" charset="0"/>
                <a:cs typeface="Arial" panose="020B0604020202020204" pitchFamily="34" charset="0"/>
              </a:rPr>
              <a:t>Outgoing </a:t>
            </a:r>
            <a:r>
              <a:rPr lang="en-US" sz="2400" dirty="0" err="1" smtClean="0">
                <a:latin typeface="Arial" panose="020B0604020202020204" pitchFamily="34" charset="0"/>
                <a:cs typeface="Arial" panose="020B0604020202020204" pitchFamily="34" charset="0"/>
              </a:rPr>
              <a:t>ShortWave</a:t>
            </a:r>
            <a:r>
              <a:rPr lang="en-US" sz="2400" dirty="0" smtClean="0">
                <a:latin typeface="Arial" panose="020B0604020202020204" pitchFamily="34" charset="0"/>
                <a:cs typeface="Arial" panose="020B0604020202020204" pitchFamily="34" charset="0"/>
              </a:rPr>
              <a:t> power		 -102 ± 4	      	-100 ± 4</a:t>
            </a:r>
          </a:p>
          <a:p>
            <a:pPr marL="0" indent="0">
              <a:buNone/>
            </a:pPr>
            <a:r>
              <a:rPr lang="en-US" sz="2400" dirty="0" smtClean="0">
                <a:latin typeface="Arial" panose="020B0604020202020204" pitchFamily="34" charset="0"/>
                <a:cs typeface="Arial" panose="020B0604020202020204" pitchFamily="34" charset="0"/>
              </a:rPr>
              <a:t>Outgoing </a:t>
            </a:r>
            <a:r>
              <a:rPr lang="en-US" sz="2400" dirty="0" err="1" smtClean="0">
                <a:latin typeface="Arial" panose="020B0604020202020204" pitchFamily="34" charset="0"/>
                <a:cs typeface="Arial" panose="020B0604020202020204" pitchFamily="34" charset="0"/>
              </a:rPr>
              <a:t>LongWave</a:t>
            </a:r>
            <a:r>
              <a:rPr lang="en-US" sz="2400" dirty="0" smtClean="0">
                <a:latin typeface="Arial" panose="020B0604020202020204" pitchFamily="34" charset="0"/>
                <a:cs typeface="Arial" panose="020B0604020202020204" pitchFamily="34" charset="0"/>
              </a:rPr>
              <a:t> power		</a:t>
            </a:r>
            <a:r>
              <a:rPr lang="en-US" sz="2400" u="sng" dirty="0" smtClean="0">
                <a:latin typeface="Arial" panose="020B0604020202020204" pitchFamily="34" charset="0"/>
                <a:cs typeface="Arial" panose="020B0604020202020204" pitchFamily="34" charset="0"/>
              </a:rPr>
              <a:t> -238 ± 4 </a:t>
            </a:r>
            <a:r>
              <a:rPr lang="en-US" sz="2400" dirty="0" smtClean="0">
                <a:latin typeface="Arial" panose="020B0604020202020204" pitchFamily="34" charset="0"/>
                <a:cs typeface="Arial" panose="020B0604020202020204" pitchFamily="34" charset="0"/>
              </a:rPr>
              <a:t>	      	 </a:t>
            </a:r>
            <a:r>
              <a:rPr lang="en-US" sz="2400" u="sng" dirty="0" smtClean="0">
                <a:latin typeface="Arial" panose="020B0604020202020204" pitchFamily="34" charset="0"/>
                <a:cs typeface="Arial" panose="020B0604020202020204" pitchFamily="34" charset="0"/>
              </a:rPr>
              <a:t>-240 ± 4</a:t>
            </a:r>
          </a:p>
          <a:p>
            <a:pPr marL="0" indent="0">
              <a:buNone/>
            </a:pPr>
            <a:r>
              <a:rPr lang="en-US" sz="2400" dirty="0" smtClean="0">
                <a:solidFill>
                  <a:srgbClr val="FF0000"/>
                </a:solidFill>
                <a:latin typeface="Arial" panose="020B0604020202020204" pitchFamily="34" charset="0"/>
                <a:cs typeface="Arial" panose="020B0604020202020204" pitchFamily="34" charset="0"/>
              </a:rPr>
              <a:t>Power imbalance reported		          +0.6 +/- 0.4 W/m</a:t>
            </a:r>
            <a:r>
              <a:rPr lang="en-US" sz="2400" baseline="30000" dirty="0" smtClean="0">
                <a:solidFill>
                  <a:srgbClr val="FF0000"/>
                </a:solidFill>
                <a:latin typeface="Arial" panose="020B0604020202020204" pitchFamily="34" charset="0"/>
                <a:cs typeface="Arial" panose="020B0604020202020204" pitchFamily="34" charset="0"/>
              </a:rPr>
              <a:t>2</a:t>
            </a:r>
            <a:r>
              <a:rPr lang="en-US" sz="2400" dirty="0" smtClean="0">
                <a:solidFill>
                  <a:srgbClr val="FF0000"/>
                </a:solidFill>
                <a:latin typeface="Arial" panose="020B0604020202020204" pitchFamily="34" charset="0"/>
                <a:cs typeface="Arial" panose="020B0604020202020204" pitchFamily="34" charset="0"/>
              </a:rPr>
              <a:t> (=warming)</a:t>
            </a:r>
          </a:p>
          <a:p>
            <a:pPr marL="0" indent="0">
              <a:buNone/>
            </a:pPr>
            <a:r>
              <a:rPr lang="en-US" sz="2400" dirty="0" smtClean="0">
                <a:latin typeface="Arial" panose="020B0604020202020204" pitchFamily="34" charset="0"/>
                <a:cs typeface="Arial" panose="020B0604020202020204" pitchFamily="34" charset="0"/>
              </a:rPr>
              <a:t>Net “calculated” power imbalances (</a:t>
            </a:r>
            <a:r>
              <a:rPr lang="en-US" sz="2400" dirty="0" err="1" smtClean="0">
                <a:latin typeface="Arial" panose="020B0604020202020204" pitchFamily="34" charset="0"/>
                <a:cs typeface="Arial" panose="020B0604020202020204" pitchFamily="34" charset="0"/>
              </a:rPr>
              <a:t>jfc</a:t>
            </a:r>
            <a:r>
              <a:rPr lang="en-US" sz="2400" dirty="0" smtClean="0">
                <a:latin typeface="Arial" panose="020B0604020202020204" pitchFamily="34" charset="0"/>
                <a:cs typeface="Arial" panose="020B0604020202020204" pitchFamily="34" charset="0"/>
              </a:rPr>
              <a:t>)	   0 ± 5.6		0 ± 5.6 </a:t>
            </a:r>
          </a:p>
          <a:p>
            <a:pPr marL="0" indent="0">
              <a:buNone/>
            </a:pPr>
            <a:r>
              <a:rPr lang="en-US" sz="2400" dirty="0" smtClean="0">
                <a:latin typeface="Arial" panose="020B0604020202020204" pitchFamily="34" charset="0"/>
                <a:cs typeface="Arial" panose="020B0604020202020204" pitchFamily="34" charset="0"/>
              </a:rPr>
              <a:t>						 (no warming)    	(no warming)</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8F3B6191-8B8A-6AB4-6C03-C189C19E9016}"/>
              </a:ext>
            </a:extLst>
          </p:cNvPr>
          <p:cNvSpPr>
            <a:spLocks noGrp="1"/>
          </p:cNvSpPr>
          <p:nvPr>
            <p:ph type="sldNum" sz="quarter" idx="12"/>
          </p:nvPr>
        </p:nvSpPr>
        <p:spPr/>
        <p:txBody>
          <a:bodyPr/>
          <a:lstStyle/>
          <a:p>
            <a:fld id="{9DA27DB7-8A8A-4767-9336-4741CDBA04F3}" type="slidenum">
              <a:rPr lang="en-US" smtClean="0"/>
              <a:t>37</a:t>
            </a:fld>
            <a:endParaRPr lang="en-US"/>
          </a:p>
        </p:txBody>
      </p:sp>
    </p:spTree>
    <p:extLst>
      <p:ext uri="{BB962C8B-B14F-4D97-AF65-F5344CB8AC3E}">
        <p14:creationId xmlns:p14="http://schemas.microsoft.com/office/powerpoint/2010/main" val="2353501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1105"/>
            <a:ext cx="10889116" cy="1325563"/>
          </a:xfrm>
        </p:spPr>
        <p:txBody>
          <a:bodyPr>
            <a:noAutofit/>
          </a:bodyPr>
          <a:lstStyle/>
          <a:p>
            <a:pPr algn="ctr"/>
            <a:r>
              <a:rPr lang="en-US" sz="3200" dirty="0">
                <a:latin typeface="Arial" panose="020B0604020202020204" pitchFamily="34" charset="0"/>
                <a:cs typeface="Arial" panose="020B0604020202020204" pitchFamily="34" charset="0"/>
              </a:rPr>
              <a:t>Power imbalance analysis by Wild </a:t>
            </a:r>
            <a:r>
              <a:rPr lang="en-US" sz="3200" i="1" dirty="0">
                <a:latin typeface="Arial" panose="020B0604020202020204" pitchFamily="34" charset="0"/>
                <a:cs typeface="Arial" panose="020B0604020202020204" pitchFamily="34" charset="0"/>
              </a:rPr>
              <a:t>et al</a:t>
            </a:r>
            <a:r>
              <a:rPr lang="en-US" sz="3200" dirty="0">
                <a:latin typeface="Arial" panose="020B0604020202020204" pitchFamily="34" charset="0"/>
                <a:cs typeface="Arial" panose="020B0604020202020204" pitchFamily="34" charset="0"/>
              </a:rPr>
              <a:t>. (2019) and AR6 (2021) – </a:t>
            </a:r>
            <a:r>
              <a:rPr lang="en-US" sz="3200" dirty="0" smtClean="0">
                <a:solidFill>
                  <a:srgbClr val="FF0000"/>
                </a:solidFill>
                <a:latin typeface="Arial" panose="020B0604020202020204" pitchFamily="34" charset="0"/>
                <a:cs typeface="Arial" panose="020B0604020202020204" pitchFamily="34" charset="0"/>
              </a:rPr>
              <a:t>power imbalance </a:t>
            </a:r>
            <a:r>
              <a:rPr lang="en-US" sz="3200" dirty="0">
                <a:solidFill>
                  <a:srgbClr val="FF0000"/>
                </a:solidFill>
                <a:latin typeface="Arial" panose="020B0604020202020204" pitchFamily="34" charset="0"/>
                <a:cs typeface="Arial" panose="020B0604020202020204" pitchFamily="34" charset="0"/>
              </a:rPr>
              <a:t>and error bars </a:t>
            </a:r>
            <a:r>
              <a:rPr lang="en-US" sz="3200" dirty="0" smtClean="0">
                <a:solidFill>
                  <a:srgbClr val="FF0000"/>
                </a:solidFill>
                <a:latin typeface="Arial" panose="020B0604020202020204" pitchFamily="34" charset="0"/>
                <a:cs typeface="Arial" panose="020B0604020202020204" pitchFamily="34" charset="0"/>
              </a:rPr>
              <a:t>both fudged</a:t>
            </a:r>
            <a:r>
              <a:rPr lang="en-US" sz="3200" dirty="0" smtClean="0">
                <a:latin typeface="Arial" panose="020B0604020202020204" pitchFamily="34" charset="0"/>
                <a:cs typeface="Arial" panose="020B0604020202020204" pitchFamily="34" charset="0"/>
              </a:rPr>
              <a:t> – p.1</a:t>
            </a:r>
            <a:endParaRPr lang="en-US" sz="3200"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464684" y="2024795"/>
            <a:ext cx="11262632" cy="409342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Wild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(2019) report new </a:t>
            </a:r>
            <a:r>
              <a:rPr lang="en-US" sz="2400" dirty="0" smtClean="0">
                <a:latin typeface="Arial" panose="020B0604020202020204" pitchFamily="34" charset="0"/>
                <a:cs typeface="Arial" panose="020B0604020202020204" pitchFamily="34" charset="0"/>
              </a:rPr>
              <a:t>Clear-sky (</a:t>
            </a:r>
            <a:r>
              <a:rPr lang="en-US" sz="2400" dirty="0" err="1" smtClean="0">
                <a:latin typeface="Arial" panose="020B0604020202020204" pitchFamily="34" charset="0"/>
                <a:cs typeface="Arial" panose="020B0604020202020204" pitchFamily="34" charset="0"/>
              </a:rPr>
              <a:t>a.k.a</a:t>
            </a:r>
            <a:r>
              <a:rPr lang="en-US" sz="2400" dirty="0" smtClean="0">
                <a:latin typeface="Arial" panose="020B0604020202020204" pitchFamily="34" charset="0"/>
                <a:cs typeface="Arial" panose="020B0604020202020204" pitchFamily="34" charset="0"/>
              </a:rPr>
              <a:t> cloud-free-sky</a:t>
            </a:r>
            <a:r>
              <a:rPr lang="en-US" sz="2400" dirty="0">
                <a:latin typeface="Arial" panose="020B0604020202020204" pitchFamily="34" charset="0"/>
                <a:cs typeface="Arial" panose="020B0604020202020204" pitchFamily="34" charset="0"/>
              </a:rPr>
              <a:t>) measurements to the data set using ground sunlight observations via the Baseline Surface Radiation Network (BSRN</a:t>
            </a:r>
            <a:r>
              <a:rPr lang="en-US" sz="2400" dirty="0" smtClean="0">
                <a:latin typeface="Arial" panose="020B0604020202020204" pitchFamily="34" charset="0"/>
                <a:cs typeface="Arial" panose="020B0604020202020204" pitchFamily="34" charset="0"/>
              </a:rPr>
              <a:t>).</a:t>
            </a:r>
          </a:p>
          <a:p>
            <a:pPr marL="342900" indent="-3429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Clear-sky </a:t>
            </a:r>
            <a:r>
              <a:rPr lang="en-US" sz="2400" dirty="0" smtClean="0">
                <a:latin typeface="Arial" panose="020B0604020202020204" pitchFamily="34" charset="0"/>
                <a:cs typeface="Arial" panose="020B0604020202020204" pitchFamily="34" charset="0"/>
              </a:rPr>
              <a:t>measurements allow the calculation of a new Clear-sky albedo. (See below.)</a:t>
            </a:r>
            <a:endParaRPr lang="en-US" sz="24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Wild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2019) power-flow diagram </a:t>
            </a:r>
            <a:r>
              <a:rPr lang="en-US" sz="2400" dirty="0">
                <a:latin typeface="Arial" panose="020B0604020202020204" pitchFamily="34" charset="0"/>
                <a:cs typeface="Arial" panose="020B0604020202020204" pitchFamily="34" charset="0"/>
              </a:rPr>
              <a:t>is copied directly by AR6 (2021), except for added </a:t>
            </a:r>
            <a:r>
              <a:rPr lang="en-US" sz="2400" dirty="0">
                <a:solidFill>
                  <a:srgbClr val="FF0000"/>
                </a:solidFill>
                <a:latin typeface="Arial" panose="020B0604020202020204" pitchFamily="34" charset="0"/>
                <a:cs typeface="Arial" panose="020B0604020202020204" pitchFamily="34" charset="0"/>
              </a:rPr>
              <a:t>fudges</a:t>
            </a:r>
            <a:r>
              <a:rPr lang="en-US" sz="2400" dirty="0">
                <a:latin typeface="Arial" panose="020B0604020202020204" pitchFamily="34" charset="0"/>
                <a:cs typeface="Arial" panose="020B0604020202020204" pitchFamily="34" charset="0"/>
              </a:rPr>
              <a:t>. The power fluxes and error bounds presented here are copied directly from the top lines of their nearly identical power-flow diagrams. </a:t>
            </a:r>
            <a:r>
              <a:rPr lang="en-US" sz="2400" dirty="0">
                <a:solidFill>
                  <a:srgbClr val="FF0000"/>
                </a:solidFill>
                <a:latin typeface="Arial" panose="020B0604020202020204" pitchFamily="34" charset="0"/>
                <a:cs typeface="Arial" panose="020B0604020202020204" pitchFamily="34" charset="0"/>
              </a:rPr>
              <a:t>The fudged power imbalances </a:t>
            </a:r>
            <a:r>
              <a:rPr lang="en-US" sz="2400" dirty="0" smtClean="0">
                <a:solidFill>
                  <a:srgbClr val="FF0000"/>
                </a:solidFill>
                <a:latin typeface="Arial" panose="020B0604020202020204" pitchFamily="34" charset="0"/>
                <a:cs typeface="Arial" panose="020B0604020202020204" pitchFamily="34" charset="0"/>
              </a:rPr>
              <a:t>and error limits are </a:t>
            </a:r>
            <a:r>
              <a:rPr lang="en-US" sz="2400" dirty="0">
                <a:solidFill>
                  <a:srgbClr val="FF0000"/>
                </a:solidFill>
                <a:latin typeface="Arial" panose="020B0604020202020204" pitchFamily="34" charset="0"/>
                <a:cs typeface="Arial" panose="020B0604020202020204" pitchFamily="34" charset="0"/>
              </a:rPr>
              <a:t>copied directly from the associated lower left-hand corners.</a:t>
            </a:r>
            <a:r>
              <a:rPr lang="en-US" sz="2400" dirty="0">
                <a:latin typeface="Arial" panose="020B0604020202020204"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xmlns="" id="{1DEA19A2-BA19-CF61-1399-EC94319DB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01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382250" cy="1149350"/>
          </a:xfrm>
        </p:spPr>
        <p:txBody>
          <a:bodyPr>
            <a:normAutofit fontScale="90000"/>
          </a:bodyPr>
          <a:lstStyle/>
          <a:p>
            <a:pPr algn="ctr"/>
            <a:r>
              <a:rPr lang="en-US" dirty="0">
                <a:latin typeface="Arial" panose="020B0604020202020204" pitchFamily="34" charset="0"/>
                <a:cs typeface="Arial" panose="020B0604020202020204" pitchFamily="34" charset="0"/>
              </a:rPr>
              <a:t>Wild (2019, left pair) &amp; AR6 (2021, p.934), right pair) power-flow diagrams.</a:t>
            </a:r>
          </a:p>
        </p:txBody>
      </p:sp>
      <p:pic>
        <p:nvPicPr>
          <p:cNvPr id="1026" name="Picture 4"/>
          <p:cNvPicPr>
            <a:picLocks noChangeAspect="1" noChangeArrowheads="1"/>
          </p:cNvPicPr>
          <p:nvPr/>
        </p:nvPicPr>
        <p:blipFill>
          <a:blip r:embed="rId2">
            <a:extLst>
              <a:ext uri="{28A0092B-C50C-407E-A947-70E740481C1C}">
                <a14:useLocalDpi xmlns:a14="http://schemas.microsoft.com/office/drawing/2010/main" val="0"/>
              </a:ext>
            </a:extLst>
          </a:blip>
          <a:srcRect l="10719" t="8563" r="12788" b="19627"/>
          <a:stretch>
            <a:fillRect/>
          </a:stretch>
        </p:blipFill>
        <p:spPr bwMode="auto">
          <a:xfrm>
            <a:off x="1752599" y="1690688"/>
            <a:ext cx="3594904" cy="510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ontent Placeholder 3"/>
          <p:cNvPicPr>
            <a:picLocks noGrp="1" noChangeAspect="1" noChangeArrowheads="1"/>
          </p:cNvPicPr>
          <p:nvPr/>
        </p:nvPicPr>
        <p:blipFill>
          <a:blip r:embed="rId3">
            <a:extLst>
              <a:ext uri="{28A0092B-C50C-407E-A947-70E740481C1C}">
                <a14:useLocalDpi xmlns:a14="http://schemas.microsoft.com/office/drawing/2010/main" val="0"/>
              </a:ext>
            </a:extLst>
          </a:blip>
          <a:srcRect t="6705" b="12556"/>
          <a:stretch>
            <a:fillRect/>
          </a:stretch>
        </p:blipFill>
        <p:spPr bwMode="auto">
          <a:xfrm>
            <a:off x="5729468" y="1702263"/>
            <a:ext cx="4386805" cy="491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87BB2FEB-506A-EFBA-8F3F-D728F958EF08}"/>
              </a:ext>
            </a:extLst>
          </p:cNvPr>
          <p:cNvSpPr>
            <a:spLocks noGrp="1"/>
          </p:cNvSpPr>
          <p:nvPr>
            <p:ph type="sldNum" sz="quarter" idx="12"/>
          </p:nvPr>
        </p:nvSpPr>
        <p:spPr/>
        <p:txBody>
          <a:bodyPr/>
          <a:lstStyle/>
          <a:p>
            <a:fld id="{9DA27DB7-8A8A-4767-9336-4741CDBA04F3}" type="slidenum">
              <a:rPr lang="en-US" smtClean="0"/>
              <a:t>39</a:t>
            </a:fld>
            <a:endParaRPr lang="en-US"/>
          </a:p>
        </p:txBody>
      </p:sp>
    </p:spTree>
    <p:extLst>
      <p:ext uri="{BB962C8B-B14F-4D97-AF65-F5344CB8AC3E}">
        <p14:creationId xmlns:p14="http://schemas.microsoft.com/office/powerpoint/2010/main" val="408664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Arial" panose="020B0604020202020204" pitchFamily="34" charset="0"/>
                <a:cs typeface="Arial" panose="020B0604020202020204" pitchFamily="34" charset="0"/>
              </a:rPr>
              <a:t>The </a:t>
            </a:r>
            <a:r>
              <a:rPr lang="en-US" sz="4000" dirty="0">
                <a:latin typeface="Arial" panose="020B0604020202020204" pitchFamily="34" charset="0"/>
                <a:cs typeface="Arial" panose="020B0604020202020204" pitchFamily="34" charset="0"/>
              </a:rPr>
              <a:t>IPCC’s 1</a:t>
            </a:r>
            <a:r>
              <a:rPr lang="en-US" sz="4000" baseline="30000" dirty="0">
                <a:latin typeface="Arial" panose="020B0604020202020204" pitchFamily="34" charset="0"/>
                <a:cs typeface="Arial" panose="020B0604020202020204" pitchFamily="34" charset="0"/>
              </a:rPr>
              <a:t>st</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sacred </a:t>
            </a:r>
            <a:r>
              <a:rPr lang="en-US" sz="4000" dirty="0">
                <a:latin typeface="Arial" panose="020B0604020202020204" pitchFamily="34" charset="0"/>
                <a:cs typeface="Arial" panose="020B0604020202020204" pitchFamily="34" charset="0"/>
              </a:rPr>
              <a:t>task – calculate and measure </a:t>
            </a:r>
            <a:r>
              <a:rPr lang="en-US" sz="4000" dirty="0">
                <a:solidFill>
                  <a:prstClr val="black"/>
                </a:solidFill>
                <a:latin typeface="Arial" panose="020B0604020202020204" pitchFamily="34" charset="0"/>
                <a:cs typeface="Arial" panose="020B0604020202020204" pitchFamily="34" charset="0"/>
              </a:rPr>
              <a:t>the Earth’s power </a:t>
            </a:r>
            <a:r>
              <a:rPr lang="en-US" sz="4000" u="sng" dirty="0">
                <a:solidFill>
                  <a:prstClr val="black"/>
                </a:solidFill>
                <a:latin typeface="Arial" panose="020B0604020202020204" pitchFamily="34" charset="0"/>
                <a:cs typeface="Arial" panose="020B0604020202020204" pitchFamily="34" charset="0"/>
              </a:rPr>
              <a:t>im</a:t>
            </a:r>
            <a:r>
              <a:rPr lang="en-US" sz="4000" dirty="0">
                <a:solidFill>
                  <a:prstClr val="black"/>
                </a:solidFill>
                <a:latin typeface="Arial" panose="020B0604020202020204" pitchFamily="34" charset="0"/>
                <a:cs typeface="Arial" panose="020B0604020202020204" pitchFamily="34" charset="0"/>
              </a:rPr>
              <a:t>balance </a:t>
            </a:r>
            <a:r>
              <a:rPr lang="en-US" sz="4000" dirty="0" smtClean="0">
                <a:solidFill>
                  <a:prstClr val="black"/>
                </a:solidFill>
                <a:latin typeface="Arial" panose="020B0604020202020204" pitchFamily="34" charset="0"/>
                <a:cs typeface="Arial" panose="020B0604020202020204" pitchFamily="34" charset="0"/>
              </a:rPr>
              <a:t>p2.</a:t>
            </a:r>
            <a:endParaRPr lang="en-US" sz="4000" dirty="0"/>
          </a:p>
        </p:txBody>
      </p:sp>
      <p:sp>
        <p:nvSpPr>
          <p:cNvPr id="3" name="Content Placeholder 2"/>
          <p:cNvSpPr>
            <a:spLocks noGrp="1"/>
          </p:cNvSpPr>
          <p:nvPr>
            <p:ph idx="1"/>
          </p:nvPr>
        </p:nvSpPr>
        <p:spPr>
          <a:xfrm>
            <a:off x="968256" y="1939131"/>
            <a:ext cx="10515600" cy="4168776"/>
          </a:xfrm>
        </p:spPr>
        <p:txBody>
          <a:bodyPr>
            <a:normAutofit/>
          </a:bodyPr>
          <a:lstStyle/>
          <a:p>
            <a:pPr marL="514350" lvl="0" indent="-514350">
              <a:spcAft>
                <a:spcPts val="1200"/>
              </a:spcAft>
              <a:buFont typeface="+mj-lt"/>
              <a:buAutoNum type="arabicPeriod" startAt="5"/>
              <a:defRPr/>
            </a:pPr>
            <a:r>
              <a:rPr lang="en-US" sz="2400" dirty="0">
                <a:solidFill>
                  <a:prstClr val="black"/>
                </a:solidFill>
                <a:latin typeface="Arial" panose="020B0604020202020204" pitchFamily="34" charset="0"/>
                <a:cs typeface="Arial" panose="020B0604020202020204" pitchFamily="34" charset="0"/>
              </a:rPr>
              <a:t>Based on </a:t>
            </a:r>
            <a:r>
              <a:rPr lang="en-US" sz="2400" dirty="0" smtClean="0">
                <a:solidFill>
                  <a:prstClr val="black"/>
                </a:solidFill>
                <a:latin typeface="Arial" panose="020B0604020202020204" pitchFamily="34" charset="0"/>
                <a:cs typeface="Arial" panose="020B0604020202020204" pitchFamily="34" charset="0"/>
              </a:rPr>
              <a:t>the IPCC’s </a:t>
            </a:r>
            <a:r>
              <a:rPr lang="en-US" sz="2400" dirty="0">
                <a:solidFill>
                  <a:prstClr val="black"/>
                </a:solidFill>
                <a:latin typeface="Arial" panose="020B0604020202020204" pitchFamily="34" charset="0"/>
                <a:cs typeface="Arial" panose="020B0604020202020204" pitchFamily="34" charset="0"/>
              </a:rPr>
              <a:t>claimed power imbalance and </a:t>
            </a:r>
            <a:r>
              <a:rPr lang="en-US" sz="2400" dirty="0" smtClean="0">
                <a:solidFill>
                  <a:prstClr val="black"/>
                </a:solidFill>
                <a:latin typeface="Arial" panose="020B0604020202020204" pitchFamily="34" charset="0"/>
                <a:cs typeface="Arial" panose="020B0604020202020204" pitchFamily="34" charset="0"/>
              </a:rPr>
              <a:t>associated global-warming </a:t>
            </a:r>
            <a:r>
              <a:rPr lang="en-US" sz="2400" dirty="0">
                <a:solidFill>
                  <a:prstClr val="black"/>
                </a:solidFill>
                <a:latin typeface="Arial" panose="020B0604020202020204" pitchFamily="34" charset="0"/>
                <a:cs typeface="Arial" panose="020B0604020202020204" pitchFamily="34" charset="0"/>
              </a:rPr>
              <a:t>assertion, the IPCC and its collaborators assemble a house of cards argument that forebodes an impending climate change apocalypse/catastrophe</a:t>
            </a:r>
            <a:r>
              <a:rPr lang="en-US" sz="2400" dirty="0" smtClean="0">
                <a:solidFill>
                  <a:prstClr val="black"/>
                </a:solidFill>
                <a:latin typeface="Arial" panose="020B0604020202020204" pitchFamily="34" charset="0"/>
                <a:cs typeface="Arial" panose="020B0604020202020204" pitchFamily="34" charset="0"/>
              </a:rPr>
              <a:t>.</a:t>
            </a:r>
            <a:endParaRPr lang="en-US" sz="2400" dirty="0">
              <a:solidFill>
                <a:prstClr val="black"/>
              </a:solidFill>
              <a:latin typeface="Arial" panose="020B0604020202020204" pitchFamily="34" charset="0"/>
              <a:cs typeface="Arial" panose="020B0604020202020204" pitchFamily="34" charset="0"/>
            </a:endParaRPr>
          </a:p>
          <a:p>
            <a:pPr marL="514350" indent="-514350">
              <a:spcAft>
                <a:spcPts val="1200"/>
              </a:spcAft>
              <a:buFont typeface="+mj-lt"/>
              <a:buAutoNum type="arabicPeriod" startAt="5"/>
              <a:defRPr/>
            </a:pPr>
            <a:r>
              <a:rPr lang="en-US" sz="2400" dirty="0" smtClean="0">
                <a:solidFill>
                  <a:srgbClr val="FF0000"/>
                </a:solidFill>
                <a:latin typeface="Arial" panose="020B0604020202020204" pitchFamily="34" charset="0"/>
                <a:cs typeface="Arial" panose="020B0604020202020204" pitchFamily="34" charset="0"/>
              </a:rPr>
              <a:t>However, one should claim confirmation of one’s modeling, only AFTER carefully looking at the experimental data, rather than BEFORE looking at the data.</a:t>
            </a:r>
            <a:endParaRPr lang="en-US" sz="2400" dirty="0">
              <a:solidFill>
                <a:srgbClr val="FF0000"/>
              </a:solidFill>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9DA27DB7-8A8A-4767-9336-4741CDBA04F3}" type="slidenum">
              <a:rPr lang="en-US" smtClean="0"/>
              <a:t>4</a:t>
            </a:fld>
            <a:endParaRPr lang="en-US"/>
          </a:p>
        </p:txBody>
      </p:sp>
    </p:spTree>
    <p:extLst>
      <p:ext uri="{BB962C8B-B14F-4D97-AF65-F5344CB8AC3E}">
        <p14:creationId xmlns:p14="http://schemas.microsoft.com/office/powerpoint/2010/main" val="4040360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Autofit/>
          </a:bodyPr>
          <a:lstStyle/>
          <a:p>
            <a:pPr algn="ctr"/>
            <a:r>
              <a:rPr lang="en-US" sz="3200" dirty="0">
                <a:latin typeface="Arial" panose="020B0604020202020204" pitchFamily="34" charset="0"/>
                <a:cs typeface="Arial" panose="020B0604020202020204" pitchFamily="34" charset="0"/>
              </a:rPr>
              <a:t>Power imbalance analysis by Wild </a:t>
            </a:r>
            <a:r>
              <a:rPr lang="en-US" sz="3200" i="1" dirty="0">
                <a:latin typeface="Arial" panose="020B0604020202020204" pitchFamily="34" charset="0"/>
                <a:cs typeface="Arial" panose="020B0604020202020204" pitchFamily="34" charset="0"/>
              </a:rPr>
              <a:t>et al</a:t>
            </a:r>
            <a:r>
              <a:rPr lang="en-US" sz="3200" dirty="0">
                <a:latin typeface="Arial" panose="020B0604020202020204" pitchFamily="34" charset="0"/>
                <a:cs typeface="Arial" panose="020B0604020202020204" pitchFamily="34" charset="0"/>
              </a:rPr>
              <a:t>. (2019) and AR6 (2021) – </a:t>
            </a:r>
            <a:r>
              <a:rPr lang="en-US" sz="3200" dirty="0">
                <a:solidFill>
                  <a:srgbClr val="FF0000"/>
                </a:solidFill>
                <a:latin typeface="Arial" panose="020B0604020202020204" pitchFamily="34" charset="0"/>
                <a:cs typeface="Arial" panose="020B0604020202020204" pitchFamily="34" charset="0"/>
              </a:rPr>
              <a:t>power imbalance and error bars fudged </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p.2</a:t>
            </a:r>
            <a:endParaRPr lang="en-US"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315367" y="1335385"/>
            <a:ext cx="11420883"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Wild </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AR6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Incident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ShortWave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power (W/m</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note**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+340.5 ± 0.5     	  +340.5 ± 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Outgoing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ShortWave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power		   	  -98 ± 2	        	  -98.5 ±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Outgoing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LongWave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power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-239 ± 3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-239.5 ± 2.5</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Power imbalance </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(reported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lower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+0.6 +/- 0.4 	   	 +0.7 ± 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left-hand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corner of </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the upper Figures)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(warming)	    </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strong warming)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Net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“calculated” power imbalance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jfc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3.5 ± 3.6	    	    2.5 ±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 warming)	             (no warming)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defRPr/>
            </a:pP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The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infamous Loeb </a:t>
            </a:r>
            <a:r>
              <a:rPr kumimoji="0" lang="en-US" sz="24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et al</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(2012) </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&amp; Stephens </a:t>
            </a:r>
            <a:r>
              <a:rPr kumimoji="0" lang="en-US" sz="2400" b="0"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et al</a:t>
            </a:r>
            <a:r>
              <a:rPr lang="en-US" sz="2400" dirty="0">
                <a:solidFill>
                  <a:srgbClr val="FF0000"/>
                </a:solidFill>
                <a:latin typeface="Arial" panose="020B0604020202020204" pitchFamily="34" charset="0"/>
                <a:cs typeface="Arial" panose="020B0604020202020204" pitchFamily="34" charset="0"/>
              </a:rPr>
              <a:t>. (2012) global-warming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BAD PENNY </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(with the</a:t>
            </a:r>
            <a:r>
              <a:rPr kumimoji="0" lang="en-US" sz="2400" b="0"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Stephens </a:t>
            </a:r>
            <a:r>
              <a:rPr kumimoji="0" lang="en-US" sz="2400" b="0"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et al</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2400" b="0"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(2012) error-bar choice) </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reappears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once again in Wild </a:t>
            </a:r>
            <a:r>
              <a:rPr kumimoji="0" lang="en-US" sz="24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et al</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.(2019</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t>
            </a:r>
          </a:p>
          <a:p>
            <a:pPr marL="342900" indent="-342900">
              <a:buFont typeface="Arial" panose="020B0604020202020204" pitchFamily="34" charset="0"/>
              <a:buChar char="•"/>
              <a:defRPr/>
            </a:pPr>
            <a:r>
              <a:rPr lang="en-US" sz="2400" dirty="0" smtClean="0">
                <a:solidFill>
                  <a:srgbClr val="FF0000"/>
                </a:solidFill>
                <a:latin typeface="Arial" panose="020B0604020202020204" pitchFamily="34" charset="0"/>
                <a:cs typeface="Arial" panose="020B0604020202020204" pitchFamily="34" charset="0"/>
              </a:rPr>
              <a:t>The </a:t>
            </a:r>
            <a:r>
              <a:rPr lang="en-US" sz="2400" dirty="0">
                <a:solidFill>
                  <a:srgbClr val="FF0000"/>
                </a:solidFill>
                <a:latin typeface="Arial" panose="020B0604020202020204" pitchFamily="34" charset="0"/>
                <a:cs typeface="Arial" panose="020B0604020202020204" pitchFamily="34" charset="0"/>
              </a:rPr>
              <a:t>Wild </a:t>
            </a:r>
            <a:r>
              <a:rPr lang="en-US" sz="2400" i="1" dirty="0">
                <a:solidFill>
                  <a:srgbClr val="FF0000"/>
                </a:solidFill>
                <a:latin typeface="Arial" panose="020B0604020202020204" pitchFamily="34" charset="0"/>
                <a:cs typeface="Arial" panose="020B0604020202020204" pitchFamily="34" charset="0"/>
              </a:rPr>
              <a:t>et al</a:t>
            </a:r>
            <a:r>
              <a:rPr lang="en-US" sz="2400" dirty="0">
                <a:solidFill>
                  <a:srgbClr val="FF0000"/>
                </a:solidFill>
                <a:latin typeface="Arial" panose="020B0604020202020204" pitchFamily="34" charset="0"/>
                <a:cs typeface="Arial" panose="020B0604020202020204" pitchFamily="34" charset="0"/>
              </a:rPr>
              <a:t>.(2019). </a:t>
            </a:r>
            <a:r>
              <a:rPr lang="en-US" sz="2400" dirty="0" smtClean="0">
                <a:solidFill>
                  <a:srgbClr val="FF0000"/>
                </a:solidFill>
                <a:latin typeface="Arial" panose="020B0604020202020204" pitchFamily="34" charset="0"/>
                <a:cs typeface="Arial" panose="020B0604020202020204" pitchFamily="34" charset="0"/>
              </a:rPr>
              <a:t>&amp; </a:t>
            </a:r>
            <a:r>
              <a:rPr lang="en-US" sz="2400" dirty="0">
                <a:solidFill>
                  <a:srgbClr val="FF0000"/>
                </a:solidFill>
                <a:latin typeface="Arial" panose="020B0604020202020204" pitchFamily="34" charset="0"/>
                <a:cs typeface="Arial" panose="020B0604020202020204" pitchFamily="34" charset="0"/>
              </a:rPr>
              <a:t>AR6 (2021) </a:t>
            </a:r>
            <a:r>
              <a:rPr lang="en-US" sz="2400" dirty="0" smtClean="0">
                <a:solidFill>
                  <a:srgbClr val="FF0000"/>
                </a:solidFill>
                <a:latin typeface="Arial" panose="020B0604020202020204" pitchFamily="34" charset="0"/>
                <a:cs typeface="Arial" panose="020B0604020202020204" pitchFamily="34" charset="0"/>
              </a:rPr>
              <a:t>error </a:t>
            </a:r>
            <a:r>
              <a:rPr lang="en-US" sz="2400" dirty="0">
                <a:solidFill>
                  <a:srgbClr val="FF0000"/>
                </a:solidFill>
                <a:latin typeface="Arial" panose="020B0604020202020204" pitchFamily="34" charset="0"/>
                <a:cs typeface="Arial" panose="020B0604020202020204" pitchFamily="34" charset="0"/>
              </a:rPr>
              <a:t>bars </a:t>
            </a:r>
            <a:r>
              <a:rPr lang="en-US" sz="2400" dirty="0" smtClean="0">
                <a:solidFill>
                  <a:srgbClr val="FF0000"/>
                </a:solidFill>
                <a:latin typeface="Arial" panose="020B0604020202020204" pitchFamily="34" charset="0"/>
                <a:cs typeface="Arial" panose="020B0604020202020204" pitchFamily="34" charset="0"/>
              </a:rPr>
              <a:t>visibly </a:t>
            </a:r>
            <a:r>
              <a:rPr lang="en-US" sz="2400" dirty="0">
                <a:solidFill>
                  <a:srgbClr val="FF0000"/>
                </a:solidFill>
                <a:latin typeface="Arial" panose="020B0604020202020204" pitchFamily="34" charset="0"/>
                <a:cs typeface="Arial" panose="020B0604020202020204" pitchFamily="34" charset="0"/>
              </a:rPr>
              <a:t>fail the RMS error-sum </a:t>
            </a:r>
            <a:r>
              <a:rPr lang="en-US" sz="2400" dirty="0" smtClean="0">
                <a:solidFill>
                  <a:srgbClr val="FF0000"/>
                </a:solidFill>
                <a:latin typeface="Arial" panose="020B0604020202020204" pitchFamily="34" charset="0"/>
                <a:cs typeface="Arial" panose="020B0604020202020204" pitchFamily="34" charset="0"/>
              </a:rPr>
              <a:t>crosscheck!</a:t>
            </a:r>
            <a:endParaRPr lang="en-US" sz="2400" dirty="0">
              <a:solidFill>
                <a:srgbClr val="FF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1DEA19A2-BA19-CF61-1399-EC94319DB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671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Autofit/>
          </a:bodyPr>
          <a:lstStyle/>
          <a:p>
            <a:pPr algn="ctr"/>
            <a:r>
              <a:rPr lang="en-US" sz="3200" dirty="0">
                <a:latin typeface="Arial" panose="020B0604020202020204" pitchFamily="34" charset="0"/>
                <a:cs typeface="Arial" panose="020B0604020202020204" pitchFamily="34" charset="0"/>
              </a:rPr>
              <a:t>Power imbalance analysis by Wild </a:t>
            </a:r>
            <a:r>
              <a:rPr lang="en-US" sz="3200" i="1" dirty="0">
                <a:latin typeface="Arial" panose="020B0604020202020204" pitchFamily="34" charset="0"/>
                <a:cs typeface="Arial" panose="020B0604020202020204" pitchFamily="34" charset="0"/>
              </a:rPr>
              <a:t>et al</a:t>
            </a:r>
            <a:r>
              <a:rPr lang="en-US" sz="3200" dirty="0">
                <a:latin typeface="Arial" panose="020B0604020202020204" pitchFamily="34" charset="0"/>
                <a:cs typeface="Arial" panose="020B0604020202020204" pitchFamily="34" charset="0"/>
              </a:rPr>
              <a:t>. (2019) and AR6 (2021) – </a:t>
            </a:r>
            <a:r>
              <a:rPr lang="en-US" sz="3200" dirty="0" smtClean="0">
                <a:solidFill>
                  <a:srgbClr val="FF0000"/>
                </a:solidFill>
                <a:latin typeface="Arial" panose="020B0604020202020204" pitchFamily="34" charset="0"/>
                <a:cs typeface="Arial" panose="020B0604020202020204" pitchFamily="34" charset="0"/>
              </a:rPr>
              <a:t>power imbalance </a:t>
            </a:r>
            <a:r>
              <a:rPr lang="en-US" sz="3200" dirty="0">
                <a:solidFill>
                  <a:srgbClr val="FF0000"/>
                </a:solidFill>
                <a:latin typeface="Arial" panose="020B0604020202020204" pitchFamily="34" charset="0"/>
                <a:cs typeface="Arial" panose="020B0604020202020204" pitchFamily="34" charset="0"/>
              </a:rPr>
              <a:t>and error bars fudged </a:t>
            </a:r>
            <a:r>
              <a:rPr lang="en-US" sz="3200" dirty="0" smtClean="0">
                <a:latin typeface="Arial" panose="020B0604020202020204" pitchFamily="34" charset="0"/>
                <a:cs typeface="Arial" panose="020B0604020202020204" pitchFamily="34" charset="0"/>
              </a:rPr>
              <a:t>– p.3</a:t>
            </a:r>
            <a:endParaRPr lang="en-US"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589280" y="1517968"/>
            <a:ext cx="11013440" cy="467820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solidFill>
                  <a:srgbClr val="FF0000"/>
                </a:solidFill>
                <a:latin typeface="Arial" panose="020B0604020202020204" pitchFamily="34" charset="0"/>
                <a:cs typeface="Arial" panose="020B0604020202020204" pitchFamily="34" charset="0"/>
              </a:rPr>
              <a:t>The arithmetically incorrect </a:t>
            </a:r>
            <a:r>
              <a:rPr lang="en-US" sz="2400" b="1" dirty="0">
                <a:solidFill>
                  <a:srgbClr val="FF0000"/>
                </a:solidFill>
                <a:latin typeface="Arial" panose="020B0604020202020204" pitchFamily="34" charset="0"/>
                <a:cs typeface="Arial" panose="020B0604020202020204" pitchFamily="34" charset="0"/>
              </a:rPr>
              <a:t>fudged</a:t>
            </a:r>
            <a:r>
              <a:rPr lang="en-US" sz="2400" dirty="0">
                <a:solidFill>
                  <a:srgbClr val="FF0000"/>
                </a:solidFill>
                <a:latin typeface="Arial" panose="020B0604020202020204" pitchFamily="34" charset="0"/>
                <a:cs typeface="Arial" panose="020B0604020202020204" pitchFamily="34" charset="0"/>
              </a:rPr>
              <a:t> numbers shown in red are the values reported at bottom of their power flow diagrams</a:t>
            </a:r>
            <a:r>
              <a:rPr lang="en-US" sz="2400" dirty="0">
                <a:latin typeface="Arial" panose="020B0604020202020204" pitchFamily="34" charset="0"/>
                <a:cs typeface="Arial" panose="020B0604020202020204" pitchFamily="34" charset="0"/>
              </a:rPr>
              <a:t>. My last line gives the correct summation. </a:t>
            </a:r>
          </a:p>
          <a:p>
            <a:pPr marL="342900" indent="-342900">
              <a:spcAft>
                <a:spcPts val="1200"/>
              </a:spcAft>
              <a:buFont typeface="Arial" panose="020B0604020202020204" pitchFamily="34" charset="0"/>
              <a:buChar char="•"/>
            </a:pPr>
            <a:r>
              <a:rPr lang="en-US" sz="2400" dirty="0">
                <a:solidFill>
                  <a:srgbClr val="FF0000"/>
                </a:solidFill>
                <a:latin typeface="Arial" panose="020B0604020202020204" pitchFamily="34" charset="0"/>
                <a:cs typeface="Arial" panose="020B0604020202020204" pitchFamily="34" charset="0"/>
              </a:rPr>
              <a:t>Wild </a:t>
            </a:r>
            <a:r>
              <a:rPr lang="en-US" sz="2400" i="1" dirty="0">
                <a:solidFill>
                  <a:srgbClr val="FF0000"/>
                </a:solidFill>
                <a:latin typeface="Arial" panose="020B0604020202020204" pitchFamily="34" charset="0"/>
                <a:cs typeface="Arial" panose="020B0604020202020204" pitchFamily="34" charset="0"/>
              </a:rPr>
              <a:t>et al.</a:t>
            </a:r>
            <a:r>
              <a:rPr lang="en-US" sz="2400" dirty="0">
                <a:solidFill>
                  <a:srgbClr val="FF0000"/>
                </a:solidFill>
                <a:latin typeface="Arial" panose="020B0604020202020204" pitchFamily="34" charset="0"/>
                <a:cs typeface="Arial" panose="020B0604020202020204" pitchFamily="34" charset="0"/>
              </a:rPr>
              <a:t> (2019) introduce an innovative technique for data fudging: The Incident </a:t>
            </a:r>
            <a:r>
              <a:rPr lang="en-US" sz="2400" dirty="0" err="1">
                <a:solidFill>
                  <a:srgbClr val="FF0000"/>
                </a:solidFill>
                <a:latin typeface="Arial" panose="020B0604020202020204" pitchFamily="34" charset="0"/>
                <a:cs typeface="Arial" panose="020B0604020202020204" pitchFamily="34" charset="0"/>
              </a:rPr>
              <a:t>ShortWave</a:t>
            </a:r>
            <a:r>
              <a:rPr lang="en-US" sz="2400" dirty="0">
                <a:solidFill>
                  <a:srgbClr val="FF0000"/>
                </a:solidFill>
                <a:latin typeface="Arial" panose="020B0604020202020204" pitchFamily="34" charset="0"/>
                <a:cs typeface="Arial" panose="020B0604020202020204" pitchFamily="34" charset="0"/>
              </a:rPr>
              <a:t> power reported by previous power-flow maps (e.g. by Stephens and </a:t>
            </a:r>
            <a:r>
              <a:rPr lang="en-US" sz="2400" dirty="0" err="1">
                <a:solidFill>
                  <a:srgbClr val="FF0000"/>
                </a:solidFill>
                <a:latin typeface="Arial" panose="020B0604020202020204" pitchFamily="34" charset="0"/>
                <a:cs typeface="Arial" panose="020B0604020202020204" pitchFamily="34" charset="0"/>
              </a:rPr>
              <a:t>L’Ecuyer</a:t>
            </a:r>
            <a:r>
              <a:rPr lang="en-US" sz="2400" dirty="0">
                <a:solidFill>
                  <a:srgbClr val="FF0000"/>
                </a:solidFill>
                <a:latin typeface="Arial" panose="020B0604020202020204" pitchFamily="34" charset="0"/>
                <a:cs typeface="Arial" panose="020B0604020202020204" pitchFamily="34" charset="0"/>
              </a:rPr>
              <a:t> (2015), is typically 340.0 ± </a:t>
            </a:r>
            <a:r>
              <a:rPr lang="en-US" sz="2400" dirty="0" smtClean="0">
                <a:solidFill>
                  <a:srgbClr val="FF0000"/>
                </a:solidFill>
                <a:latin typeface="Arial" panose="020B0604020202020204" pitchFamily="34" charset="0"/>
                <a:cs typeface="Arial" panose="020B0604020202020204" pitchFamily="34" charset="0"/>
              </a:rPr>
              <a:t>0.1 </a:t>
            </a:r>
            <a:r>
              <a:rPr lang="en-US" sz="2400" dirty="0">
                <a:solidFill>
                  <a:srgbClr val="FF0000"/>
                </a:solidFill>
                <a:latin typeface="Arial" panose="020B0604020202020204" pitchFamily="34" charset="0"/>
                <a:cs typeface="Arial" panose="020B0604020202020204" pitchFamily="34" charset="0"/>
              </a:rPr>
              <a:t>W/m</a:t>
            </a:r>
            <a:r>
              <a:rPr lang="en-US" sz="2400" baseline="30000" dirty="0">
                <a:solidFill>
                  <a:srgbClr val="FF0000"/>
                </a:solidFill>
                <a:latin typeface="Arial" panose="020B0604020202020204" pitchFamily="34" charset="0"/>
                <a:cs typeface="Arial" panose="020B0604020202020204" pitchFamily="34" charset="0"/>
              </a:rPr>
              <a:t>2</a:t>
            </a:r>
            <a:r>
              <a:rPr lang="en-US" sz="2400" dirty="0">
                <a:solidFill>
                  <a:srgbClr val="FF0000"/>
                </a:solidFill>
                <a:latin typeface="Arial" panose="020B0604020202020204" pitchFamily="34" charset="0"/>
                <a:cs typeface="Arial" panose="020B0604020202020204" pitchFamily="34" charset="0"/>
              </a:rPr>
              <a:t>. Wild et al. (2019) and AR6 (2021) assume 340.0 ± 0.5 W/m</a:t>
            </a:r>
            <a:r>
              <a:rPr lang="en-US" sz="2400" baseline="30000" dirty="0">
                <a:solidFill>
                  <a:srgbClr val="FF0000"/>
                </a:solidFill>
                <a:latin typeface="Arial" panose="020B0604020202020204" pitchFamily="34" charset="0"/>
                <a:cs typeface="Arial" panose="020B0604020202020204" pitchFamily="34" charset="0"/>
              </a:rPr>
              <a:t>2</a:t>
            </a:r>
            <a:r>
              <a:rPr lang="en-US" sz="2400" dirty="0">
                <a:solidFill>
                  <a:srgbClr val="FF0000"/>
                </a:solidFill>
                <a:latin typeface="Arial" panose="020B0604020202020204" pitchFamily="34" charset="0"/>
                <a:cs typeface="Arial" panose="020B0604020202020204" pitchFamily="34" charset="0"/>
              </a:rPr>
              <a:t>, round upwardly the center of their asymmetric error-limit range by +0.5 W/m</a:t>
            </a:r>
            <a:r>
              <a:rPr lang="en-US" sz="2400" baseline="30000" dirty="0">
                <a:solidFill>
                  <a:srgbClr val="FF0000"/>
                </a:solidFill>
                <a:latin typeface="Arial" panose="020B0604020202020204" pitchFamily="34" charset="0"/>
                <a:cs typeface="Arial" panose="020B0604020202020204" pitchFamily="34" charset="0"/>
              </a:rPr>
              <a:t>2</a:t>
            </a:r>
            <a:r>
              <a:rPr lang="en-US" sz="2400" dirty="0">
                <a:solidFill>
                  <a:srgbClr val="FF0000"/>
                </a:solidFill>
                <a:latin typeface="Arial" panose="020B0604020202020204" pitchFamily="34" charset="0"/>
                <a:cs typeface="Arial" panose="020B0604020202020204" pitchFamily="34" charset="0"/>
              </a:rPr>
              <a:t>, and show both limits correspondingly rounded </a:t>
            </a:r>
            <a:r>
              <a:rPr lang="en-US" sz="2400" dirty="0" smtClean="0">
                <a:solidFill>
                  <a:srgbClr val="FF0000"/>
                </a:solidFill>
                <a:latin typeface="Arial" panose="020B0604020202020204" pitchFamily="34" charset="0"/>
                <a:cs typeface="Arial" panose="020B0604020202020204" pitchFamily="34" charset="0"/>
              </a:rPr>
              <a:t>to </a:t>
            </a:r>
            <a:r>
              <a:rPr lang="en-US" sz="2400" dirty="0">
                <a:solidFill>
                  <a:srgbClr val="FF0000"/>
                </a:solidFill>
                <a:latin typeface="Arial" panose="020B0604020202020204" pitchFamily="34" charset="0"/>
                <a:cs typeface="Arial" panose="020B0604020202020204" pitchFamily="34" charset="0"/>
              </a:rPr>
              <a:t>the </a:t>
            </a:r>
            <a:r>
              <a:rPr lang="en-US" sz="2400" u="sng" dirty="0">
                <a:solidFill>
                  <a:srgbClr val="FF0000"/>
                </a:solidFill>
                <a:latin typeface="Arial" panose="020B0604020202020204" pitchFamily="34" charset="0"/>
                <a:cs typeface="Arial" panose="020B0604020202020204" pitchFamily="34" charset="0"/>
              </a:rPr>
              <a:t>nearest whole number</a:t>
            </a:r>
            <a:r>
              <a:rPr lang="en-US" sz="2400" dirty="0">
                <a:solidFill>
                  <a:srgbClr val="FF0000"/>
                </a:solidFill>
                <a:latin typeface="Arial" panose="020B0604020202020204" pitchFamily="34" charset="0"/>
                <a:cs typeface="Arial" panose="020B0604020202020204" pitchFamily="34" charset="0"/>
              </a:rPr>
              <a:t>, as per 340 (340, 341) W/m</a:t>
            </a:r>
            <a:r>
              <a:rPr lang="en-US" sz="2400" baseline="30000" dirty="0">
                <a:solidFill>
                  <a:srgbClr val="FF0000"/>
                </a:solidFill>
                <a:latin typeface="Arial" panose="020B0604020202020204" pitchFamily="34" charset="0"/>
                <a:cs typeface="Arial" panose="020B0604020202020204" pitchFamily="34" charset="0"/>
              </a:rPr>
              <a:t>2</a:t>
            </a:r>
            <a:r>
              <a:rPr lang="en-US" sz="2400" dirty="0">
                <a:solidFill>
                  <a:srgbClr val="FF0000"/>
                </a:solidFill>
                <a:latin typeface="Arial" panose="020B0604020202020204" pitchFamily="34" charset="0"/>
                <a:cs typeface="Arial" panose="020B0604020202020204" pitchFamily="34" charset="0"/>
              </a:rPr>
              <a:t>. Note that </a:t>
            </a:r>
            <a:r>
              <a:rPr lang="en-US" sz="2400" dirty="0" smtClean="0">
                <a:solidFill>
                  <a:srgbClr val="FF0000"/>
                </a:solidFill>
                <a:latin typeface="Arial" panose="020B0604020202020204" pitchFamily="34" charset="0"/>
                <a:cs typeface="Arial" panose="020B0604020202020204" pitchFamily="34" charset="0"/>
              </a:rPr>
              <a:t>they upwardly or downwardly round by </a:t>
            </a:r>
            <a:r>
              <a:rPr lang="en-US" sz="2400" dirty="0">
                <a:solidFill>
                  <a:srgbClr val="FF0000"/>
                </a:solidFill>
                <a:latin typeface="Arial" panose="020B0604020202020204" pitchFamily="34" charset="0"/>
                <a:cs typeface="Arial" panose="020B0604020202020204" pitchFamily="34" charset="0"/>
              </a:rPr>
              <a:t>+0.5 </a:t>
            </a:r>
            <a:r>
              <a:rPr lang="en-US" sz="2400" dirty="0" smtClean="0">
                <a:solidFill>
                  <a:srgbClr val="FF0000"/>
                </a:solidFill>
                <a:latin typeface="Arial" panose="020B0604020202020204" pitchFamily="34" charset="0"/>
                <a:cs typeface="Arial" panose="020B0604020202020204" pitchFamily="34" charset="0"/>
              </a:rPr>
              <a:t>W/m</a:t>
            </a:r>
            <a:r>
              <a:rPr lang="en-US" sz="2400" baseline="30000" dirty="0" smtClean="0">
                <a:solidFill>
                  <a:srgbClr val="FF0000"/>
                </a:solidFill>
                <a:latin typeface="Arial" panose="020B0604020202020204" pitchFamily="34" charset="0"/>
                <a:cs typeface="Arial" panose="020B0604020202020204" pitchFamily="34" charset="0"/>
              </a:rPr>
              <a:t>2</a:t>
            </a:r>
            <a:r>
              <a:rPr lang="en-US" sz="2400" dirty="0" smtClean="0">
                <a:solidFill>
                  <a:srgbClr val="FF0000"/>
                </a:solidFill>
                <a:latin typeface="Arial" panose="020B0604020202020204" pitchFamily="34" charset="0"/>
                <a:cs typeface="Arial" panose="020B0604020202020204" pitchFamily="34" charset="0"/>
              </a:rPr>
              <a:t>. That trick </a:t>
            </a:r>
            <a:r>
              <a:rPr lang="en-US" sz="2400" dirty="0">
                <a:solidFill>
                  <a:srgbClr val="FF0000"/>
                </a:solidFill>
                <a:latin typeface="Arial" panose="020B0604020202020204" pitchFamily="34" charset="0"/>
                <a:cs typeface="Arial" panose="020B0604020202020204" pitchFamily="34" charset="0"/>
              </a:rPr>
              <a:t>shifts upwardly their calculated power imbalance by almost all of their reported net power imbalances, +0.6 +/- 0.4 and +0.7 ± 0.2.</a:t>
            </a:r>
          </a:p>
        </p:txBody>
      </p:sp>
      <p:sp>
        <p:nvSpPr>
          <p:cNvPr id="3" name="Slide Number Placeholder 2">
            <a:extLst>
              <a:ext uri="{FF2B5EF4-FFF2-40B4-BE49-F238E27FC236}">
                <a16:creationId xmlns:a16="http://schemas.microsoft.com/office/drawing/2014/main" xmlns="" id="{1DEA19A2-BA19-CF61-1399-EC94319DB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72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829800" cy="1933658"/>
          </a:xfrm>
        </p:spPr>
        <p:txBody>
          <a:bodyPr>
            <a:normAutofit/>
          </a:bodyPr>
          <a:lstStyle/>
          <a:p>
            <a:r>
              <a:rPr lang="en-US" sz="4400" dirty="0" smtClean="0">
                <a:latin typeface="Arial" panose="020B0604020202020204" pitchFamily="34" charset="0"/>
                <a:cs typeface="Arial" panose="020B0604020202020204" pitchFamily="34" charset="0"/>
              </a:rPr>
              <a:t>In passing, note two important observations from the AR6 (2021) power flow diagram</a:t>
            </a:r>
            <a:endParaRPr lang="en-US" sz="4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620252" y="3142404"/>
            <a:ext cx="9144000" cy="2879150"/>
          </a:xfrm>
        </p:spPr>
        <p:txBody>
          <a:bodyPr>
            <a:noAutofit/>
          </a:bodyPr>
          <a:lstStyle/>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#1. The cloudy-sky albedo that one calculates from this diagram is in error by about a factor of two.</a:t>
            </a:r>
          </a:p>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#2. 73% of the sunlight energy incident on oceans (that cover 70% of the Earth’s area) is used not for warming the Earth, but for making clouds.</a:t>
            </a:r>
          </a:p>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These observations are important for Part II.</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A27DB7-8A8A-4767-9336-4741CDBA04F3}" type="slidenum">
              <a:rPr lang="en-US" smtClean="0"/>
              <a:t>42</a:t>
            </a:fld>
            <a:endParaRPr lang="en-US"/>
          </a:p>
        </p:txBody>
      </p:sp>
    </p:spTree>
    <p:extLst>
      <p:ext uri="{BB962C8B-B14F-4D97-AF65-F5344CB8AC3E}">
        <p14:creationId xmlns:p14="http://schemas.microsoft.com/office/powerpoint/2010/main" val="334387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446593"/>
            <a:ext cx="10515600" cy="1542981"/>
          </a:xfrm>
        </p:spPr>
        <p:txBody>
          <a:bodyPr>
            <a:normAutofit/>
          </a:bodyPr>
          <a:lstStyle/>
          <a:p>
            <a:pPr algn="ct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1 A </a:t>
            </a:r>
            <a:r>
              <a:rPr lang="en-US" sz="3200" u="sng" dirty="0" smtClean="0">
                <a:latin typeface="Arial" panose="020B0604020202020204" pitchFamily="34" charset="0"/>
                <a:cs typeface="Arial" panose="020B0604020202020204" pitchFamily="34" charset="0"/>
              </a:rPr>
              <a:t>very</a:t>
            </a:r>
            <a:r>
              <a:rPr lang="en-US" sz="3200" dirty="0" smtClean="0">
                <a:latin typeface="Arial" panose="020B0604020202020204" pitchFamily="34" charset="0"/>
                <a:cs typeface="Arial" panose="020B0604020202020204" pitchFamily="34" charset="0"/>
              </a:rPr>
              <a:t> important observation from </a:t>
            </a:r>
            <a:r>
              <a:rPr lang="en-US" sz="3200" dirty="0">
                <a:latin typeface="Arial" panose="020B0604020202020204" pitchFamily="34" charset="0"/>
                <a:cs typeface="Arial" panose="020B0604020202020204" pitchFamily="34" charset="0"/>
              </a:rPr>
              <a:t>the </a:t>
            </a:r>
            <a:r>
              <a:rPr lang="en-US" sz="3200" dirty="0" smtClean="0">
                <a:latin typeface="Arial" panose="020B0604020202020204" pitchFamily="34" charset="0"/>
                <a:cs typeface="Arial" panose="020B0604020202020204" pitchFamily="34" charset="0"/>
              </a:rPr>
              <a:t>AR6 (</a:t>
            </a:r>
            <a:r>
              <a:rPr lang="en-US" sz="3200" dirty="0">
                <a:latin typeface="Arial" panose="020B0604020202020204" pitchFamily="34" charset="0"/>
                <a:cs typeface="Arial" panose="020B0604020202020204" pitchFamily="34" charset="0"/>
              </a:rPr>
              <a:t>2021</a:t>
            </a:r>
            <a:r>
              <a:rPr lang="en-US" sz="3200" dirty="0" smtClean="0">
                <a:latin typeface="Arial" panose="020B0604020202020204" pitchFamily="34" charset="0"/>
                <a:cs typeface="Arial" panose="020B0604020202020204" pitchFamily="34" charset="0"/>
              </a:rPr>
              <a:t>) and </a:t>
            </a:r>
            <a:r>
              <a:rPr lang="en-US" sz="3200" dirty="0">
                <a:latin typeface="Arial" panose="020B0604020202020204" pitchFamily="34" charset="0"/>
                <a:cs typeface="Arial" panose="020B0604020202020204" pitchFamily="34" charset="0"/>
              </a:rPr>
              <a:t>Wild </a:t>
            </a:r>
            <a:r>
              <a:rPr lang="en-US" sz="3200" i="1" dirty="0">
                <a:latin typeface="Arial" panose="020B0604020202020204" pitchFamily="34" charset="0"/>
                <a:cs typeface="Arial" panose="020B0604020202020204" pitchFamily="34" charset="0"/>
              </a:rPr>
              <a:t>et al</a:t>
            </a:r>
            <a:r>
              <a:rPr lang="en-US" sz="3200" dirty="0">
                <a:latin typeface="Arial" panose="020B0604020202020204" pitchFamily="34" charset="0"/>
                <a:cs typeface="Arial" panose="020B0604020202020204" pitchFamily="34" charset="0"/>
              </a:rPr>
              <a:t>. (2019)</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power flow </a:t>
            </a:r>
            <a:r>
              <a:rPr lang="en-US" sz="3200" dirty="0" smtClean="0">
                <a:latin typeface="Arial" panose="020B0604020202020204" pitchFamily="34" charset="0"/>
                <a:cs typeface="Arial" panose="020B0604020202020204" pitchFamily="34" charset="0"/>
              </a:rPr>
              <a:t>diagrams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smtClean="0">
                <a:latin typeface="Arial" panose="020B0604020202020204" pitchFamily="34" charset="0"/>
                <a:cs typeface="Arial" panose="020B0604020202020204" pitchFamily="34" charset="0"/>
              </a:rPr>
              <a:t>Cloud albedo 2X error!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07572" y="2286155"/>
            <a:ext cx="10515600" cy="4252757"/>
          </a:xfrm>
        </p:spPr>
        <p:txBody>
          <a:bodyPr>
            <a:normAutofit fontScale="47500" lnSpcReduction="20000"/>
          </a:bodyPr>
          <a:lstStyle/>
          <a:p>
            <a:r>
              <a:rPr lang="en-US" sz="5000" dirty="0" smtClean="0">
                <a:latin typeface="Arial" panose="020B0604020202020204" pitchFamily="34" charset="0"/>
                <a:cs typeface="Arial" panose="020B0604020202020204" pitchFamily="34" charset="0"/>
              </a:rPr>
              <a:t>Energy conservation theorem in terms of albedos: </a:t>
            </a:r>
            <a:r>
              <a:rPr lang="en-AU" sz="5000" i="1" dirty="0" smtClean="0">
                <a:latin typeface="Arial" panose="020B0604020202020204" pitchFamily="34" charset="0"/>
                <a:cs typeface="Arial" panose="020B0604020202020204" pitchFamily="34" charset="0"/>
              </a:rPr>
              <a:t>The </a:t>
            </a:r>
            <a:r>
              <a:rPr lang="en-AU" sz="5000" i="1" dirty="0">
                <a:latin typeface="Arial" panose="020B0604020202020204" pitchFamily="34" charset="0"/>
                <a:cs typeface="Arial" panose="020B0604020202020204" pitchFamily="34" charset="0"/>
              </a:rPr>
              <a:t>albedo of a composite area is the area-weighted average of the individual component areas’ albedos </a:t>
            </a:r>
            <a:r>
              <a:rPr lang="en-AU" sz="5000" i="1" dirty="0" smtClean="0">
                <a:latin typeface="Arial" panose="020B0604020202020204" pitchFamily="34" charset="0"/>
                <a:cs typeface="Arial" panose="020B0604020202020204" pitchFamily="34" charset="0"/>
              </a:rPr>
              <a:t>–  </a:t>
            </a:r>
            <a:r>
              <a:rPr lang="el-GR" sz="5000" dirty="0" smtClean="0">
                <a:latin typeface="Arial" panose="020B0604020202020204" pitchFamily="34" charset="0"/>
                <a:cs typeface="Arial" panose="020B0604020202020204" pitchFamily="34" charset="0"/>
              </a:rPr>
              <a:t>α </a:t>
            </a:r>
            <a:r>
              <a:rPr lang="en-US" sz="5000" baseline="-25000" dirty="0">
                <a:latin typeface="Arial" panose="020B0604020202020204" pitchFamily="34" charset="0"/>
                <a:cs typeface="Arial" panose="020B0604020202020204" pitchFamily="34" charset="0"/>
              </a:rPr>
              <a:t>ALL-sky</a:t>
            </a:r>
            <a:r>
              <a:rPr lang="en-US" sz="5000" dirty="0">
                <a:latin typeface="Arial" panose="020B0604020202020204" pitchFamily="34" charset="0"/>
                <a:cs typeface="Arial" panose="020B0604020202020204" pitchFamily="34" charset="0"/>
              </a:rPr>
              <a:t> = </a:t>
            </a:r>
            <a:r>
              <a:rPr lang="en-US" sz="5000" dirty="0" err="1">
                <a:latin typeface="Arial" panose="020B0604020202020204" pitchFamily="34" charset="0"/>
                <a:cs typeface="Arial" panose="020B0604020202020204" pitchFamily="34" charset="0"/>
              </a:rPr>
              <a:t>f</a:t>
            </a:r>
            <a:r>
              <a:rPr lang="en-US" sz="5000" baseline="-25000" dirty="0" err="1">
                <a:latin typeface="Arial" panose="020B0604020202020204" pitchFamily="34" charset="0"/>
                <a:cs typeface="Arial" panose="020B0604020202020204" pitchFamily="34" charset="0"/>
              </a:rPr>
              <a:t>Clouds</a:t>
            </a:r>
            <a:r>
              <a:rPr lang="en-US" sz="5000" dirty="0">
                <a:latin typeface="Arial" panose="020B0604020202020204" pitchFamily="34" charset="0"/>
                <a:cs typeface="Arial" panose="020B0604020202020204" pitchFamily="34" charset="0"/>
              </a:rPr>
              <a:t> X </a:t>
            </a:r>
            <a:r>
              <a:rPr lang="el-GR" sz="5000" dirty="0">
                <a:latin typeface="Arial" panose="020B0604020202020204" pitchFamily="34" charset="0"/>
                <a:cs typeface="Arial" panose="020B0604020202020204" pitchFamily="34" charset="0"/>
              </a:rPr>
              <a:t>α</a:t>
            </a:r>
            <a:r>
              <a:rPr lang="en-US" sz="5000" baseline="-25000" dirty="0">
                <a:latin typeface="Arial" panose="020B0604020202020204" pitchFamily="34" charset="0"/>
                <a:cs typeface="Arial" panose="020B0604020202020204" pitchFamily="34" charset="0"/>
              </a:rPr>
              <a:t>Clouds</a:t>
            </a:r>
            <a:r>
              <a:rPr lang="en-US" sz="5000" dirty="0">
                <a:latin typeface="Arial" panose="020B0604020202020204" pitchFamily="34" charset="0"/>
                <a:cs typeface="Arial" panose="020B0604020202020204" pitchFamily="34" charset="0"/>
              </a:rPr>
              <a:t> + </a:t>
            </a:r>
            <a:r>
              <a:rPr lang="en-US" sz="5000" dirty="0" err="1">
                <a:latin typeface="Arial" panose="020B0604020202020204" pitchFamily="34" charset="0"/>
                <a:cs typeface="Arial" panose="020B0604020202020204" pitchFamily="34" charset="0"/>
              </a:rPr>
              <a:t>f</a:t>
            </a:r>
            <a:r>
              <a:rPr lang="en-US" sz="5000" baseline="-25000" dirty="0" err="1">
                <a:latin typeface="Arial" panose="020B0604020202020204" pitchFamily="34" charset="0"/>
                <a:cs typeface="Arial" panose="020B0604020202020204" pitchFamily="34" charset="0"/>
              </a:rPr>
              <a:t>CLR</a:t>
            </a:r>
            <a:r>
              <a:rPr lang="en-US" sz="5000" baseline="-25000" dirty="0">
                <a:latin typeface="Arial" panose="020B0604020202020204" pitchFamily="34" charset="0"/>
                <a:cs typeface="Arial" panose="020B0604020202020204" pitchFamily="34" charset="0"/>
              </a:rPr>
              <a:t>-sky </a:t>
            </a:r>
            <a:r>
              <a:rPr lang="en-US" sz="5000" dirty="0">
                <a:latin typeface="Arial" panose="020B0604020202020204" pitchFamily="34" charset="0"/>
                <a:cs typeface="Arial" panose="020B0604020202020204" pitchFamily="34" charset="0"/>
              </a:rPr>
              <a:t>X </a:t>
            </a:r>
            <a:r>
              <a:rPr lang="el-GR" sz="5000" dirty="0">
                <a:latin typeface="Arial" panose="020B0604020202020204" pitchFamily="34" charset="0"/>
                <a:cs typeface="Arial" panose="020B0604020202020204" pitchFamily="34" charset="0"/>
              </a:rPr>
              <a:t>α</a:t>
            </a:r>
            <a:r>
              <a:rPr lang="en-US" sz="5000" baseline="-25000" dirty="0" smtClean="0">
                <a:latin typeface="Arial" panose="020B0604020202020204" pitchFamily="34" charset="0"/>
                <a:cs typeface="Arial" panose="020B0604020202020204" pitchFamily="34" charset="0"/>
              </a:rPr>
              <a:t>CLR-sky</a:t>
            </a:r>
            <a:r>
              <a:rPr lang="en-US" sz="5000" dirty="0" smtClean="0">
                <a:latin typeface="Arial" panose="020B0604020202020204" pitchFamily="34" charset="0"/>
                <a:cs typeface="Arial" panose="020B0604020202020204" pitchFamily="34" charset="0"/>
              </a:rPr>
              <a:t>                  (</a:t>
            </a:r>
            <a:r>
              <a:rPr lang="en-US" sz="5000" dirty="0">
                <a:latin typeface="Arial" panose="020B0604020202020204" pitchFamily="34" charset="0"/>
                <a:cs typeface="Arial" panose="020B0604020202020204" pitchFamily="34" charset="0"/>
              </a:rPr>
              <a:t>See </a:t>
            </a:r>
            <a:r>
              <a:rPr lang="en-US" sz="5000" dirty="0" smtClean="0">
                <a:latin typeface="Arial" panose="020B0604020202020204" pitchFamily="34" charset="0"/>
                <a:cs typeface="Arial" panose="020B0604020202020204" pitchFamily="34" charset="0"/>
              </a:rPr>
              <a:t>Appendices </a:t>
            </a:r>
            <a:r>
              <a:rPr lang="en-US" sz="5000" dirty="0">
                <a:latin typeface="Arial" panose="020B0604020202020204" pitchFamily="34" charset="0"/>
                <a:cs typeface="Arial" panose="020B0604020202020204" pitchFamily="34" charset="0"/>
              </a:rPr>
              <a:t>A,B</a:t>
            </a:r>
            <a:r>
              <a:rPr lang="en-US" sz="5000" dirty="0" smtClean="0">
                <a:latin typeface="Arial" panose="020B0604020202020204" pitchFamily="34" charset="0"/>
                <a:cs typeface="Arial" panose="020B0604020202020204" pitchFamily="34" charset="0"/>
              </a:rPr>
              <a:t>.)</a:t>
            </a:r>
            <a:endParaRPr lang="en-US" sz="5000" dirty="0">
              <a:latin typeface="Arial" panose="020B0604020202020204" pitchFamily="34" charset="0"/>
              <a:cs typeface="Arial" panose="020B0604020202020204" pitchFamily="34" charset="0"/>
            </a:endParaRPr>
          </a:p>
          <a:p>
            <a:r>
              <a:rPr lang="en-US" sz="5000" dirty="0" smtClean="0">
                <a:latin typeface="Arial" panose="020B0604020202020204" pitchFamily="34" charset="0"/>
                <a:cs typeface="Arial" panose="020B0604020202020204" pitchFamily="34" charset="0"/>
              </a:rPr>
              <a:t>The AR6 </a:t>
            </a:r>
            <a:r>
              <a:rPr lang="en-US" sz="5000" dirty="0">
                <a:latin typeface="Arial" panose="020B0604020202020204" pitchFamily="34" charset="0"/>
                <a:cs typeface="Arial" panose="020B0604020202020204" pitchFamily="34" charset="0"/>
              </a:rPr>
              <a:t>all-sky diagram implies that the all-sky albedo is </a:t>
            </a:r>
            <a:r>
              <a:rPr lang="en-US" sz="5000" dirty="0" smtClean="0">
                <a:latin typeface="Arial" panose="020B0604020202020204" pitchFamily="34" charset="0"/>
                <a:cs typeface="Arial" panose="020B0604020202020204" pitchFamily="34" charset="0"/>
              </a:rPr>
              <a:t>α</a:t>
            </a:r>
            <a:r>
              <a:rPr lang="en-US" sz="5000" baseline="-25000" dirty="0" smtClean="0">
                <a:latin typeface="Arial" panose="020B0604020202020204" pitchFamily="34" charset="0"/>
                <a:cs typeface="Arial" panose="020B0604020202020204" pitchFamily="34" charset="0"/>
              </a:rPr>
              <a:t>ALL-sky</a:t>
            </a:r>
            <a:r>
              <a:rPr lang="en-US" sz="5000" dirty="0" smtClean="0">
                <a:latin typeface="Arial" panose="020B0604020202020204" pitchFamily="34" charset="0"/>
                <a:cs typeface="Arial" panose="020B0604020202020204" pitchFamily="34" charset="0"/>
              </a:rPr>
              <a:t> </a:t>
            </a:r>
            <a:r>
              <a:rPr lang="en-US" sz="5000" dirty="0">
                <a:latin typeface="Arial" panose="020B0604020202020204" pitchFamily="34" charset="0"/>
                <a:cs typeface="Arial" panose="020B0604020202020204" pitchFamily="34" charset="0"/>
              </a:rPr>
              <a:t>≡ OSR</a:t>
            </a:r>
            <a:r>
              <a:rPr lang="en-US" sz="5000" baseline="-25000" dirty="0">
                <a:latin typeface="Arial" panose="020B0604020202020204" pitchFamily="34" charset="0"/>
                <a:cs typeface="Arial" panose="020B0604020202020204" pitchFamily="34" charset="0"/>
              </a:rPr>
              <a:t>ALL-sky</a:t>
            </a:r>
            <a:r>
              <a:rPr lang="en-US" sz="5000" dirty="0">
                <a:latin typeface="Arial" panose="020B0604020202020204" pitchFamily="34" charset="0"/>
                <a:cs typeface="Arial" panose="020B0604020202020204" pitchFamily="34" charset="0"/>
              </a:rPr>
              <a:t> / TOA</a:t>
            </a:r>
            <a:r>
              <a:rPr lang="en-US" sz="5000" baseline="-25000" dirty="0">
                <a:latin typeface="Arial" panose="020B0604020202020204" pitchFamily="34" charset="0"/>
                <a:cs typeface="Arial" panose="020B0604020202020204" pitchFamily="34" charset="0"/>
              </a:rPr>
              <a:t>INC</a:t>
            </a:r>
            <a:r>
              <a:rPr lang="en-US" sz="5000" dirty="0">
                <a:latin typeface="Arial" panose="020B0604020202020204" pitchFamily="34" charset="0"/>
                <a:cs typeface="Arial" panose="020B0604020202020204" pitchFamily="34" charset="0"/>
              </a:rPr>
              <a:t> = 100 / 340 = 0.3.</a:t>
            </a:r>
          </a:p>
          <a:p>
            <a:r>
              <a:rPr lang="en-US" sz="5000" dirty="0">
                <a:latin typeface="Arial" panose="020B0604020202020204" pitchFamily="34" charset="0"/>
                <a:cs typeface="Arial" panose="020B0604020202020204" pitchFamily="34" charset="0"/>
              </a:rPr>
              <a:t>The clear-sky diagram </a:t>
            </a:r>
            <a:r>
              <a:rPr lang="en-US" sz="5000" dirty="0" smtClean="0">
                <a:latin typeface="Arial" panose="020B0604020202020204" pitchFamily="34" charset="0"/>
                <a:cs typeface="Arial" panose="020B0604020202020204" pitchFamily="34" charset="0"/>
              </a:rPr>
              <a:t>for </a:t>
            </a:r>
            <a:r>
              <a:rPr lang="en-US" sz="5000" dirty="0" err="1">
                <a:latin typeface="Arial" panose="020B0604020202020204" pitchFamily="34" charset="0"/>
                <a:cs typeface="Arial" panose="020B0604020202020204" pitchFamily="34" charset="0"/>
              </a:rPr>
              <a:t>f</a:t>
            </a:r>
            <a:r>
              <a:rPr lang="en-US" sz="5000" baseline="-25000" dirty="0" err="1">
                <a:latin typeface="Arial" panose="020B0604020202020204" pitchFamily="34" charset="0"/>
                <a:cs typeface="Arial" panose="020B0604020202020204" pitchFamily="34" charset="0"/>
              </a:rPr>
              <a:t>CLR</a:t>
            </a:r>
            <a:r>
              <a:rPr lang="en-US" sz="5000" baseline="-25000" dirty="0">
                <a:latin typeface="Arial" panose="020B0604020202020204" pitchFamily="34" charset="0"/>
                <a:cs typeface="Arial" panose="020B0604020202020204" pitchFamily="34" charset="0"/>
              </a:rPr>
              <a:t>-sky</a:t>
            </a:r>
            <a:r>
              <a:rPr lang="en-US" sz="5000" dirty="0">
                <a:latin typeface="Arial" panose="020B0604020202020204" pitchFamily="34" charset="0"/>
                <a:cs typeface="Arial" panose="020B0604020202020204" pitchFamily="34" charset="0"/>
              </a:rPr>
              <a:t> = 0.33 </a:t>
            </a:r>
            <a:r>
              <a:rPr lang="en-US" sz="5000" dirty="0" smtClean="0">
                <a:latin typeface="Arial" panose="020B0604020202020204" pitchFamily="34" charset="0"/>
                <a:cs typeface="Arial" panose="020B0604020202020204" pitchFamily="34" charset="0"/>
              </a:rPr>
              <a:t>(i.e. for 33% </a:t>
            </a:r>
            <a:r>
              <a:rPr lang="en-US" sz="5000" dirty="0">
                <a:latin typeface="Arial" panose="020B0604020202020204" pitchFamily="34" charset="0"/>
                <a:cs typeface="Arial" panose="020B0604020202020204" pitchFamily="34" charset="0"/>
              </a:rPr>
              <a:t>of the Earth’s </a:t>
            </a:r>
            <a:r>
              <a:rPr lang="en-US" sz="5000" dirty="0" smtClean="0">
                <a:latin typeface="Arial" panose="020B0604020202020204" pitchFamily="34" charset="0"/>
                <a:cs typeface="Arial" panose="020B0604020202020204" pitchFamily="34" charset="0"/>
              </a:rPr>
              <a:t>area) implies </a:t>
            </a:r>
            <a:r>
              <a:rPr lang="en-US" sz="5000" dirty="0">
                <a:latin typeface="Arial" panose="020B0604020202020204" pitchFamily="34" charset="0"/>
                <a:cs typeface="Arial" panose="020B0604020202020204" pitchFamily="34" charset="0"/>
              </a:rPr>
              <a:t>that the clear-sky albedo </a:t>
            </a:r>
            <a:r>
              <a:rPr lang="en-US" sz="5000" dirty="0" smtClean="0">
                <a:latin typeface="Arial" panose="020B0604020202020204" pitchFamily="34" charset="0"/>
                <a:cs typeface="Arial" panose="020B0604020202020204" pitchFamily="34" charset="0"/>
              </a:rPr>
              <a:t>is </a:t>
            </a:r>
            <a:r>
              <a:rPr lang="en-US" sz="5000" dirty="0">
                <a:latin typeface="Arial" panose="020B0604020202020204" pitchFamily="34" charset="0"/>
                <a:cs typeface="Arial" panose="020B0604020202020204" pitchFamily="34" charset="0"/>
              </a:rPr>
              <a:t>α</a:t>
            </a:r>
            <a:r>
              <a:rPr lang="en-US" sz="5000" baseline="-25000" dirty="0">
                <a:latin typeface="Arial" panose="020B0604020202020204" pitchFamily="34" charset="0"/>
                <a:cs typeface="Arial" panose="020B0604020202020204" pitchFamily="34" charset="0"/>
              </a:rPr>
              <a:t>CLR-sky</a:t>
            </a:r>
            <a:r>
              <a:rPr lang="en-US" sz="5000" dirty="0">
                <a:latin typeface="Arial" panose="020B0604020202020204" pitchFamily="34" charset="0"/>
                <a:cs typeface="Arial" panose="020B0604020202020204" pitchFamily="34" charset="0"/>
              </a:rPr>
              <a:t> ≡ OSR</a:t>
            </a:r>
            <a:r>
              <a:rPr lang="en-US" sz="5000" baseline="-25000" dirty="0">
                <a:latin typeface="Arial" panose="020B0604020202020204" pitchFamily="34" charset="0"/>
                <a:cs typeface="Arial" panose="020B0604020202020204" pitchFamily="34" charset="0"/>
              </a:rPr>
              <a:t>CLR-sky</a:t>
            </a:r>
            <a:r>
              <a:rPr lang="en-US" sz="5000" dirty="0">
                <a:latin typeface="Arial" panose="020B0604020202020204" pitchFamily="34" charset="0"/>
                <a:cs typeface="Arial" panose="020B0604020202020204" pitchFamily="34" charset="0"/>
              </a:rPr>
              <a:t> / TOA</a:t>
            </a:r>
            <a:r>
              <a:rPr lang="en-US" sz="5000" baseline="-25000" dirty="0">
                <a:latin typeface="Arial" panose="020B0604020202020204" pitchFamily="34" charset="0"/>
                <a:cs typeface="Arial" panose="020B0604020202020204" pitchFamily="34" charset="0"/>
              </a:rPr>
              <a:t>INC</a:t>
            </a:r>
            <a:r>
              <a:rPr lang="en-US" sz="5000" dirty="0">
                <a:latin typeface="Arial" panose="020B0604020202020204" pitchFamily="34" charset="0"/>
                <a:cs typeface="Arial" panose="020B0604020202020204" pitchFamily="34" charset="0"/>
              </a:rPr>
              <a:t> = 53 / 340 = 0.16.</a:t>
            </a:r>
          </a:p>
          <a:p>
            <a:r>
              <a:rPr lang="en-US" sz="5000" dirty="0">
                <a:latin typeface="Arial" panose="020B0604020202020204" pitchFamily="34" charset="0"/>
                <a:cs typeface="Arial" panose="020B0604020202020204" pitchFamily="34" charset="0"/>
              </a:rPr>
              <a:t>For the cloud fraction, </a:t>
            </a:r>
            <a:r>
              <a:rPr lang="en-US" sz="5000" dirty="0" err="1">
                <a:latin typeface="Arial" panose="020B0604020202020204" pitchFamily="34" charset="0"/>
                <a:cs typeface="Arial" panose="020B0604020202020204" pitchFamily="34" charset="0"/>
              </a:rPr>
              <a:t>f</a:t>
            </a:r>
            <a:r>
              <a:rPr lang="en-US" sz="5000" baseline="-25000" dirty="0" err="1">
                <a:latin typeface="Arial" panose="020B0604020202020204" pitchFamily="34" charset="0"/>
                <a:cs typeface="Arial" panose="020B0604020202020204" pitchFamily="34" charset="0"/>
              </a:rPr>
              <a:t>Clouds</a:t>
            </a:r>
            <a:r>
              <a:rPr lang="en-US" sz="5000" dirty="0">
                <a:latin typeface="Arial" panose="020B0604020202020204" pitchFamily="34" charset="0"/>
                <a:cs typeface="Arial" panose="020B0604020202020204" pitchFamily="34" charset="0"/>
              </a:rPr>
              <a:t>  = 0.67, (for </a:t>
            </a:r>
            <a:r>
              <a:rPr lang="en-US" sz="5000" dirty="0" smtClean="0">
                <a:latin typeface="Arial" panose="020B0604020202020204" pitchFamily="34" charset="0"/>
                <a:cs typeface="Arial" panose="020B0604020202020204" pitchFamily="34" charset="0"/>
              </a:rPr>
              <a:t>70</a:t>
            </a:r>
            <a:r>
              <a:rPr lang="en-US" sz="5000" dirty="0">
                <a:latin typeface="Arial" panose="020B0604020202020204" pitchFamily="34" charset="0"/>
                <a:cs typeface="Arial" panose="020B0604020202020204" pitchFamily="34" charset="0"/>
              </a:rPr>
              <a:t>% of the Earth’s area) the albedo conservation corollary </a:t>
            </a:r>
            <a:r>
              <a:rPr lang="en-US" sz="5000" dirty="0" smtClean="0">
                <a:latin typeface="Arial" panose="020B0604020202020204" pitchFamily="34" charset="0"/>
                <a:cs typeface="Arial" panose="020B0604020202020204" pitchFamily="34" charset="0"/>
              </a:rPr>
              <a:t>shows </a:t>
            </a:r>
            <a:r>
              <a:rPr lang="en-US" sz="5000" dirty="0">
                <a:latin typeface="Arial" panose="020B0604020202020204" pitchFamily="34" charset="0"/>
                <a:cs typeface="Arial" panose="020B0604020202020204" pitchFamily="34" charset="0"/>
              </a:rPr>
              <a:t>that the cloudy sky albedo is α</a:t>
            </a:r>
            <a:r>
              <a:rPr lang="en-US" sz="5000" baseline="-25000" dirty="0">
                <a:latin typeface="Arial" panose="020B0604020202020204" pitchFamily="34" charset="0"/>
                <a:cs typeface="Arial" panose="020B0604020202020204" pitchFamily="34" charset="0"/>
              </a:rPr>
              <a:t>Clouds</a:t>
            </a:r>
            <a:r>
              <a:rPr lang="en-US" sz="5000" dirty="0">
                <a:latin typeface="Arial" panose="020B0604020202020204" pitchFamily="34" charset="0"/>
                <a:cs typeface="Arial" panose="020B0604020202020204" pitchFamily="34" charset="0"/>
              </a:rPr>
              <a:t> = </a:t>
            </a:r>
            <a:r>
              <a:rPr lang="en-US" sz="5000" dirty="0" smtClean="0">
                <a:latin typeface="Arial" panose="020B0604020202020204" pitchFamily="34" charset="0"/>
                <a:cs typeface="Arial" panose="020B0604020202020204" pitchFamily="34" charset="0"/>
              </a:rPr>
              <a:t>0.36, while other </a:t>
            </a:r>
            <a:r>
              <a:rPr lang="en-US" sz="5000" dirty="0">
                <a:latin typeface="Arial" panose="020B0604020202020204" pitchFamily="34" charset="0"/>
                <a:cs typeface="Arial" panose="020B0604020202020204" pitchFamily="34" charset="0"/>
              </a:rPr>
              <a:t>direct measurements indicate a value α</a:t>
            </a:r>
            <a:r>
              <a:rPr lang="en-US" sz="5000" baseline="-25000" dirty="0">
                <a:latin typeface="Arial" panose="020B0604020202020204" pitchFamily="34" charset="0"/>
                <a:cs typeface="Arial" panose="020B0604020202020204" pitchFamily="34" charset="0"/>
              </a:rPr>
              <a:t>Clouds</a:t>
            </a:r>
            <a:r>
              <a:rPr lang="en-US" sz="5000" dirty="0">
                <a:latin typeface="Arial" panose="020B0604020202020204" pitchFamily="34" charset="0"/>
                <a:cs typeface="Arial" panose="020B0604020202020204" pitchFamily="34" charset="0"/>
              </a:rPr>
              <a:t> </a:t>
            </a:r>
            <a:r>
              <a:rPr lang="en-US" sz="5000" dirty="0" smtClean="0">
                <a:latin typeface="Arial" panose="020B0604020202020204" pitchFamily="34" charset="0"/>
                <a:cs typeface="Arial" panose="020B0604020202020204" pitchFamily="34" charset="0"/>
              </a:rPr>
              <a:t>≈ 0.8.</a:t>
            </a:r>
          </a:p>
          <a:p>
            <a:r>
              <a:rPr lang="en-US" sz="5000" dirty="0" smtClean="0">
                <a:latin typeface="Arial" panose="020B0604020202020204" pitchFamily="34" charset="0"/>
                <a:cs typeface="Arial" panose="020B0604020202020204" pitchFamily="34" charset="0"/>
              </a:rPr>
              <a:t>This </a:t>
            </a:r>
            <a:r>
              <a:rPr lang="en-US" sz="5000" dirty="0">
                <a:latin typeface="Arial" panose="020B0604020202020204" pitchFamily="34" charset="0"/>
                <a:cs typeface="Arial" panose="020B0604020202020204" pitchFamily="34" charset="0"/>
              </a:rPr>
              <a:t>value for α</a:t>
            </a:r>
            <a:r>
              <a:rPr lang="en-US" sz="5000" baseline="-25000" dirty="0">
                <a:latin typeface="Arial" panose="020B0604020202020204" pitchFamily="34" charset="0"/>
                <a:cs typeface="Arial" panose="020B0604020202020204" pitchFamily="34" charset="0"/>
              </a:rPr>
              <a:t>Clouds</a:t>
            </a:r>
            <a:r>
              <a:rPr lang="en-US" sz="5000" dirty="0">
                <a:latin typeface="Arial" panose="020B0604020202020204" pitchFamily="34" charset="0"/>
                <a:cs typeface="Arial" panose="020B0604020202020204" pitchFamily="34" charset="0"/>
              </a:rPr>
              <a:t> </a:t>
            </a:r>
            <a:r>
              <a:rPr lang="en-US" sz="5000" dirty="0" smtClean="0">
                <a:latin typeface="Arial" panose="020B0604020202020204" pitchFamily="34" charset="0"/>
                <a:cs typeface="Arial" panose="020B0604020202020204" pitchFamily="34" charset="0"/>
              </a:rPr>
              <a:t>is </a:t>
            </a:r>
            <a:r>
              <a:rPr lang="en-US" sz="5000" u="sng" dirty="0" smtClean="0">
                <a:latin typeface="Arial" panose="020B0604020202020204" pitchFamily="34" charset="0"/>
                <a:cs typeface="Arial" panose="020B0604020202020204" pitchFamily="34" charset="0"/>
              </a:rPr>
              <a:t>conspicuously </a:t>
            </a:r>
            <a:r>
              <a:rPr lang="en-US" sz="5000" u="sng" dirty="0">
                <a:latin typeface="Arial" panose="020B0604020202020204" pitchFamily="34" charset="0"/>
                <a:cs typeface="Arial" panose="020B0604020202020204" pitchFamily="34" charset="0"/>
              </a:rPr>
              <a:t>wrong by about a factor of two</a:t>
            </a:r>
            <a:r>
              <a:rPr lang="en-US" sz="5000" dirty="0" smtClean="0">
                <a:latin typeface="Arial" panose="020B0604020202020204" pitchFamily="34" charset="0"/>
                <a:cs typeface="Arial" panose="020B0604020202020204" pitchFamily="34" charset="0"/>
              </a:rPr>
              <a:t>!</a:t>
            </a:r>
            <a:endParaRPr lang="en-US" sz="5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A27DB7-8A8A-4767-9336-4741CDBA04F3}" type="slidenum">
              <a:rPr lang="en-US" smtClean="0"/>
              <a:t>43</a:t>
            </a:fld>
            <a:endParaRPr lang="en-US"/>
          </a:p>
        </p:txBody>
      </p:sp>
    </p:spTree>
    <p:extLst>
      <p:ext uri="{BB962C8B-B14F-4D97-AF65-F5344CB8AC3E}">
        <p14:creationId xmlns:p14="http://schemas.microsoft.com/office/powerpoint/2010/main" val="3283738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0"/>
            <a:ext cx="10515600" cy="1165609"/>
          </a:xfrm>
        </p:spPr>
        <p:txBody>
          <a:bodyPr>
            <a:normAutofit/>
          </a:bodyPr>
          <a:lstStyle/>
          <a:p>
            <a:pPr algn="ctr"/>
            <a:r>
              <a:rPr lang="en-US" sz="3600" dirty="0" smtClean="0">
                <a:latin typeface="Arial" panose="020B0604020202020204" pitchFamily="34" charset="0"/>
                <a:cs typeface="Arial" panose="020B0604020202020204" pitchFamily="34" charset="0"/>
              </a:rPr>
              <a:t>#2 </a:t>
            </a:r>
            <a:r>
              <a:rPr lang="en-US" sz="3600" dirty="0">
                <a:latin typeface="Arial" panose="020B0604020202020204" pitchFamily="34" charset="0"/>
                <a:cs typeface="Arial" panose="020B0604020202020204" pitchFamily="34" charset="0"/>
              </a:rPr>
              <a:t>important </a:t>
            </a:r>
            <a:r>
              <a:rPr lang="en-US" sz="3600" dirty="0" smtClean="0">
                <a:latin typeface="Arial" panose="020B0604020202020204" pitchFamily="34" charset="0"/>
                <a:cs typeface="Arial" panose="020B0604020202020204" pitchFamily="34" charset="0"/>
              </a:rPr>
              <a:t>observation: What </a:t>
            </a:r>
            <a:r>
              <a:rPr lang="en-US" sz="3600" dirty="0">
                <a:latin typeface="Arial" panose="020B0604020202020204" pitchFamily="34" charset="0"/>
                <a:cs typeface="Arial" panose="020B0604020202020204" pitchFamily="34" charset="0"/>
              </a:rPr>
              <a:t>does sunlight mostly do when it reaches the Earth’s surface?</a:t>
            </a:r>
          </a:p>
        </p:txBody>
      </p:sp>
      <p:sp>
        <p:nvSpPr>
          <p:cNvPr id="7" name="TextBox 6">
            <a:extLst>
              <a:ext uri="{FF2B5EF4-FFF2-40B4-BE49-F238E27FC236}">
                <a16:creationId xmlns:a16="http://schemas.microsoft.com/office/drawing/2014/main" xmlns="" id="{536F1BB2-4616-2FA8-68F4-708D61843F89}"/>
              </a:ext>
            </a:extLst>
          </p:cNvPr>
          <p:cNvSpPr txBox="1"/>
          <p:nvPr/>
        </p:nvSpPr>
        <p:spPr>
          <a:xfrm>
            <a:off x="233680" y="1086357"/>
            <a:ext cx="11724640" cy="538609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100" dirty="0">
                <a:latin typeface="Arial" panose="020B0604020202020204" pitchFamily="34" charset="0"/>
                <a:cs typeface="Arial" panose="020B0604020202020204" pitchFamily="34" charset="0"/>
              </a:rPr>
              <a:t>It is commonly believed that sunlight that is absorbed by the Earth’s surface simply warms the surface. That may be true over land. But land represents only about 30% of the </a:t>
            </a:r>
            <a:r>
              <a:rPr lang="en-US" sz="2100" dirty="0" smtClean="0">
                <a:latin typeface="Arial" panose="020B0604020202020204" pitchFamily="34" charset="0"/>
                <a:cs typeface="Arial" panose="020B0604020202020204" pitchFamily="34" charset="0"/>
              </a:rPr>
              <a:t>Earth’s surface</a:t>
            </a:r>
            <a:r>
              <a:rPr lang="en-US" sz="2100" dirty="0">
                <a:latin typeface="Arial" panose="020B0604020202020204" pitchFamily="34" charset="0"/>
                <a:cs typeface="Arial" panose="020B0604020202020204" pitchFamily="34" charset="0"/>
              </a:rPr>
              <a:t>.</a:t>
            </a:r>
          </a:p>
          <a:p>
            <a:pPr marL="342900" indent="-342900">
              <a:spcAft>
                <a:spcPts val="1200"/>
              </a:spcAft>
              <a:buFont typeface="Arial" panose="020B0604020202020204" pitchFamily="34" charset="0"/>
              <a:buChar char="•"/>
            </a:pPr>
            <a:r>
              <a:rPr lang="en-US" sz="2100" dirty="0">
                <a:latin typeface="Arial" panose="020B0604020202020204" pitchFamily="34" charset="0"/>
                <a:cs typeface="Arial" panose="020B0604020202020204" pitchFamily="34" charset="0"/>
              </a:rPr>
              <a:t>Oceans cover 70% of the Earth’s surface. Correspondingly, about 70% of incoming sunlight falls on the oceans. Virtually all of the Earth’s exposed water surface occurs in the oceans.</a:t>
            </a:r>
          </a:p>
          <a:p>
            <a:pPr marL="342900" indent="-342900">
              <a:spcAft>
                <a:spcPts val="1200"/>
              </a:spcAft>
              <a:buFont typeface="Arial" panose="020B0604020202020204" pitchFamily="34" charset="0"/>
              <a:buChar char="•"/>
            </a:pPr>
            <a:r>
              <a:rPr lang="en-US" sz="2100" dirty="0">
                <a:latin typeface="Arial" panose="020B0604020202020204" pitchFamily="34" charset="0"/>
                <a:cs typeface="Arial" panose="020B0604020202020204" pitchFamily="34" charset="0"/>
              </a:rPr>
              <a:t>Following the AR6 power-flow diagram, 160 W/m</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 is absorbed by the whole Earth, meaning that roughly 70% X 160 = 112 W/m</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 is absorbed by oceans.</a:t>
            </a:r>
          </a:p>
          <a:p>
            <a:pPr marL="342900" indent="-342900">
              <a:spcAft>
                <a:spcPts val="1200"/>
              </a:spcAft>
              <a:buFont typeface="Arial" panose="020B0604020202020204" pitchFamily="34" charset="0"/>
              <a:buChar char="•"/>
            </a:pPr>
            <a:r>
              <a:rPr lang="en-US" sz="2100" dirty="0">
                <a:latin typeface="Arial" panose="020B0604020202020204" pitchFamily="34" charset="0"/>
                <a:cs typeface="Arial" panose="020B0604020202020204" pitchFamily="34" charset="0"/>
              </a:rPr>
              <a:t>The AR6 power-flow diagram indicates that 82 W/m</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 is used for evaporating water, and </a:t>
            </a:r>
            <a:r>
              <a:rPr lang="en-US" sz="2100" u="sng" dirty="0">
                <a:latin typeface="Arial" panose="020B0604020202020204" pitchFamily="34" charset="0"/>
                <a:cs typeface="Arial" panose="020B0604020202020204" pitchFamily="34" charset="0"/>
              </a:rPr>
              <a:t>not</a:t>
            </a:r>
            <a:r>
              <a:rPr lang="en-US" sz="2100" dirty="0">
                <a:latin typeface="Arial" panose="020B0604020202020204" pitchFamily="34" charset="0"/>
                <a:cs typeface="Arial" panose="020B0604020202020204" pitchFamily="34" charset="0"/>
              </a:rPr>
              <a:t> for heating the surface</a:t>
            </a:r>
            <a:r>
              <a:rPr lang="en-US" sz="2100" dirty="0" smtClean="0">
                <a:latin typeface="Arial" panose="020B0604020202020204" pitchFamily="34" charset="0"/>
                <a:cs typeface="Arial" panose="020B0604020202020204" pitchFamily="34" charset="0"/>
              </a:rPr>
              <a:t>. For the </a:t>
            </a:r>
            <a:r>
              <a:rPr lang="en-US" sz="2100" dirty="0">
                <a:latin typeface="Arial" panose="020B0604020202020204" pitchFamily="34" charset="0"/>
                <a:cs typeface="Arial" panose="020B0604020202020204" pitchFamily="34" charset="0"/>
              </a:rPr>
              <a:t>whole Earth, </a:t>
            </a:r>
            <a:r>
              <a:rPr lang="en-US" sz="2100" dirty="0" smtClean="0">
                <a:latin typeface="Arial" panose="020B0604020202020204" pitchFamily="34" charset="0"/>
                <a:cs typeface="Arial" panose="020B0604020202020204" pitchFamily="34" charset="0"/>
              </a:rPr>
              <a:t>82/160 </a:t>
            </a:r>
            <a:r>
              <a:rPr lang="en-US" sz="2100" dirty="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51</a:t>
            </a:r>
            <a:r>
              <a:rPr lang="en-US" sz="2100" u="sng" dirty="0" smtClean="0">
                <a:latin typeface="Arial" panose="020B0604020202020204" pitchFamily="34" charset="0"/>
                <a:cs typeface="Arial" panose="020B0604020202020204" pitchFamily="34" charset="0"/>
              </a:rPr>
              <a:t>% (= more than half) of </a:t>
            </a:r>
            <a:r>
              <a:rPr lang="en-US" sz="2100" u="sng" dirty="0">
                <a:latin typeface="Arial" panose="020B0604020202020204" pitchFamily="34" charset="0"/>
                <a:cs typeface="Arial" panose="020B0604020202020204" pitchFamily="34" charset="0"/>
              </a:rPr>
              <a:t>the input energy absorbed by the </a:t>
            </a:r>
            <a:r>
              <a:rPr lang="en-US" sz="2100" u="sng" dirty="0" smtClean="0">
                <a:latin typeface="Arial" panose="020B0604020202020204" pitchFamily="34" charset="0"/>
                <a:cs typeface="Arial" panose="020B0604020202020204" pitchFamily="34" charset="0"/>
              </a:rPr>
              <a:t>Earth </a:t>
            </a:r>
            <a:r>
              <a:rPr lang="en-US" sz="2100" u="sng" dirty="0">
                <a:latin typeface="Arial" panose="020B0604020202020204" pitchFamily="34" charset="0"/>
                <a:cs typeface="Arial" panose="020B0604020202020204" pitchFamily="34" charset="0"/>
              </a:rPr>
              <a:t>is used, not for warming the Earth, but instead simply for making clouds</a:t>
            </a:r>
            <a:r>
              <a:rPr lang="en-US" sz="2100" u="sng" dirty="0" smtClean="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100" dirty="0">
                <a:latin typeface="Arial" panose="020B0604020202020204" pitchFamily="34" charset="0"/>
                <a:cs typeface="Arial" panose="020B0604020202020204" pitchFamily="34" charset="0"/>
              </a:rPr>
              <a:t>Since clouds are mostly produced over the oceans (because that’s where the exposed water is), then 82/112 = </a:t>
            </a:r>
            <a:r>
              <a:rPr lang="en-US" sz="2100" u="sng" dirty="0">
                <a:latin typeface="Arial" panose="020B0604020202020204" pitchFamily="34" charset="0"/>
                <a:cs typeface="Arial" panose="020B0604020202020204" pitchFamily="34" charset="0"/>
              </a:rPr>
              <a:t>73% of the input energy absorbed by the Earth’s oceans is used, not for warming the Earth, but instead simply for making clouds</a:t>
            </a:r>
            <a:r>
              <a:rPr lang="en-US" sz="2100" u="sng" dirty="0" smtClean="0">
                <a:latin typeface="Arial" panose="020B0604020202020204" pitchFamily="34" charset="0"/>
                <a:cs typeface="Arial" panose="020B0604020202020204" pitchFamily="34" charset="0"/>
              </a:rPr>
              <a:t>.</a:t>
            </a:r>
          </a:p>
          <a:p>
            <a:pPr marL="342900" indent="-342900">
              <a:spcAft>
                <a:spcPts val="1200"/>
              </a:spcAft>
              <a:buFont typeface="Arial" panose="020B0604020202020204" pitchFamily="34" charset="0"/>
              <a:buChar char="•"/>
            </a:pPr>
            <a:r>
              <a:rPr lang="en-US" sz="2100" u="sng" dirty="0" smtClean="0">
                <a:latin typeface="Arial" panose="020B0604020202020204" pitchFamily="34" charset="0"/>
                <a:cs typeface="Arial" panose="020B0604020202020204" pitchFamily="34" charset="0"/>
              </a:rPr>
              <a:t>The energy consumed in making clouds is clearly a dominant usage.</a:t>
            </a:r>
            <a:endParaRPr lang="en-US" sz="2100" u="sng"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626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3347"/>
            <a:ext cx="10515600" cy="1002121"/>
          </a:xfrm>
        </p:spPr>
        <p:txBody>
          <a:bodyPr>
            <a:normAutofit/>
          </a:bodyPr>
          <a:lstStyle/>
          <a:p>
            <a:r>
              <a:rPr lang="en-US" sz="3200" dirty="0" smtClean="0">
                <a:latin typeface="Arial" panose="020B0604020202020204" pitchFamily="34" charset="0"/>
                <a:cs typeface="Arial" panose="020B0604020202020204" pitchFamily="34" charset="0"/>
              </a:rPr>
              <a:t>NOAA’s </a:t>
            </a:r>
            <a:r>
              <a:rPr lang="en-US" sz="3200" dirty="0">
                <a:latin typeface="Arial" panose="020B0604020202020204" pitchFamily="34" charset="0"/>
                <a:cs typeface="Arial" panose="020B0604020202020204" pitchFamily="34" charset="0"/>
              </a:rPr>
              <a:t>scientific disinformation hoax </a:t>
            </a:r>
            <a:r>
              <a:rPr lang="en-US" sz="3200" dirty="0" smtClean="0">
                <a:latin typeface="Arial" panose="020B0604020202020204" pitchFamily="34" charset="0"/>
                <a:cs typeface="Arial" panose="020B0604020202020204" pitchFamily="34" charset="0"/>
              </a:rPr>
              <a:t>asserts </a:t>
            </a:r>
            <a:r>
              <a:rPr lang="en-US" sz="3200" dirty="0">
                <a:latin typeface="Arial" panose="020B0604020202020204" pitchFamily="34" charset="0"/>
                <a:cs typeface="Arial" panose="020B0604020202020204" pitchFamily="34" charset="0"/>
              </a:rPr>
              <a:t>that the frequency of extreme weather events is increasing</a:t>
            </a:r>
          </a:p>
        </p:txBody>
      </p:sp>
      <p:pic>
        <p:nvPicPr>
          <p:cNvPr id="8"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29406"/>
            <a:ext cx="3906208" cy="5117034"/>
          </a:xfrm>
          <a:prstGeom prst="rect">
            <a:avLst/>
          </a:prstGeom>
        </p:spPr>
      </p:pic>
      <p:sp>
        <p:nvSpPr>
          <p:cNvPr id="9" name="Content Placeholder 8"/>
          <p:cNvSpPr>
            <a:spLocks noGrp="1"/>
          </p:cNvSpPr>
          <p:nvPr>
            <p:ph idx="1"/>
          </p:nvPr>
        </p:nvSpPr>
        <p:spPr>
          <a:xfrm>
            <a:off x="4897844" y="1712254"/>
            <a:ext cx="6710267" cy="4351338"/>
          </a:xfrm>
          <a:ln>
            <a:solidFill>
              <a:schemeClr val="tx1"/>
            </a:solidFill>
          </a:ln>
        </p:spPr>
        <p:txBody>
          <a:bodyPr>
            <a:noAutofit/>
          </a:bodyPr>
          <a:lstStyle/>
          <a:p>
            <a:r>
              <a:rPr lang="en-US" sz="2300" dirty="0">
                <a:latin typeface="Arial" panose="020B0604020202020204" pitchFamily="34" charset="0"/>
                <a:cs typeface="Arial" panose="020B0604020202020204" pitchFamily="34" charset="0"/>
              </a:rPr>
              <a:t>2012, Physics Today article “</a:t>
            </a:r>
            <a:r>
              <a:rPr lang="en-US" sz="2300" i="1" dirty="0">
                <a:latin typeface="Arial" panose="020B0604020202020204" pitchFamily="34" charset="0"/>
                <a:cs typeface="Arial" panose="020B0604020202020204" pitchFamily="34" charset="0"/>
              </a:rPr>
              <a:t>Predicting and Managing Extreme Weather Events” – Earth’s climate is warming, and destructive weather is growing more prevalent. Coping with the changes will require collaborative science, forward-thinking policy, and an informed public</a:t>
            </a:r>
            <a:r>
              <a:rPr lang="en-US" sz="2300" dirty="0">
                <a:latin typeface="Arial" panose="020B0604020202020204" pitchFamily="34" charset="0"/>
                <a:cs typeface="Arial" panose="020B0604020202020204" pitchFamily="34" charset="0"/>
              </a:rPr>
              <a:t>.”</a:t>
            </a:r>
          </a:p>
          <a:p>
            <a:r>
              <a:rPr lang="en-US" sz="2300" dirty="0">
                <a:latin typeface="Arial" panose="020B0604020202020204" pitchFamily="34" charset="0"/>
                <a:cs typeface="Arial" panose="020B0604020202020204" pitchFamily="34" charset="0"/>
              </a:rPr>
              <a:t>Authors: Jane </a:t>
            </a:r>
            <a:r>
              <a:rPr lang="en-US" sz="2300" dirty="0" err="1">
                <a:latin typeface="Arial" panose="020B0604020202020204" pitchFamily="34" charset="0"/>
                <a:cs typeface="Arial" panose="020B0604020202020204" pitchFamily="34" charset="0"/>
              </a:rPr>
              <a:t>Lubchenco</a:t>
            </a:r>
            <a:r>
              <a:rPr lang="en-US" sz="2300" dirty="0">
                <a:latin typeface="Arial" panose="020B0604020202020204" pitchFamily="34" charset="0"/>
                <a:cs typeface="Arial" panose="020B0604020202020204" pitchFamily="34" charset="0"/>
              </a:rPr>
              <a:t>, undersecretary for oceans and atmosphere at the US Dept. of Commerce, and NOAA administrator, and Thomas Karl, Director of NOAA’s climatic data center and chair of the US Global Change Program.</a:t>
            </a:r>
          </a:p>
        </p:txBody>
      </p:sp>
      <p:sp>
        <p:nvSpPr>
          <p:cNvPr id="3" name="Slide Number Placeholder 2">
            <a:extLst>
              <a:ext uri="{FF2B5EF4-FFF2-40B4-BE49-F238E27FC236}">
                <a16:creationId xmlns:a16="http://schemas.microsoft.com/office/drawing/2014/main" xmlns="" id="{A1921D47-79E3-6188-5BD2-17385646D52E}"/>
              </a:ext>
            </a:extLst>
          </p:cNvPr>
          <p:cNvSpPr>
            <a:spLocks noGrp="1"/>
          </p:cNvSpPr>
          <p:nvPr>
            <p:ph type="sldNum" sz="quarter" idx="12"/>
          </p:nvPr>
        </p:nvSpPr>
        <p:spPr/>
        <p:txBody>
          <a:bodyPr/>
          <a:lstStyle/>
          <a:p>
            <a:fld id="{9DA27DB7-8A8A-4767-9336-4741CDBA04F3}" type="slidenum">
              <a:rPr lang="en-US" smtClean="0"/>
              <a:t>45</a:t>
            </a:fld>
            <a:endParaRPr lang="en-US"/>
          </a:p>
        </p:txBody>
      </p:sp>
    </p:spTree>
    <p:extLst>
      <p:ext uri="{BB962C8B-B14F-4D97-AF65-F5344CB8AC3E}">
        <p14:creationId xmlns:p14="http://schemas.microsoft.com/office/powerpoint/2010/main" val="2485384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rmAutofit/>
          </a:bodyPr>
          <a:lstStyle/>
          <a:p>
            <a:pPr algn="ctr"/>
            <a:r>
              <a:rPr lang="en-US" sz="3600" dirty="0">
                <a:latin typeface="Arial" panose="020B0604020202020204" pitchFamily="34" charset="0"/>
                <a:cs typeface="Arial" panose="020B0604020202020204" pitchFamily="34" charset="0"/>
              </a:rPr>
              <a:t>NOAA’s disinformation hoax regarding an impending climate apocalypse</a:t>
            </a:r>
          </a:p>
        </p:txBody>
      </p:sp>
      <p:sp>
        <p:nvSpPr>
          <p:cNvPr id="3" name="Content Placeholder 2"/>
          <p:cNvSpPr>
            <a:spLocks noGrp="1"/>
          </p:cNvSpPr>
          <p:nvPr>
            <p:ph idx="1"/>
          </p:nvPr>
        </p:nvSpPr>
        <p:spPr>
          <a:xfrm>
            <a:off x="625928" y="1541009"/>
            <a:ext cx="10515600" cy="4483689"/>
          </a:xfrm>
        </p:spPr>
        <p:txBody>
          <a:bodyPr>
            <a:normAutofit fontScale="92500" lnSpcReduction="10000"/>
          </a:bodyPr>
          <a:lstStyle/>
          <a:p>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Physics Today article </a:t>
            </a:r>
            <a:r>
              <a:rPr lang="en-US" dirty="0">
                <a:latin typeface="Arial" panose="020B0604020202020204" pitchFamily="34" charset="0"/>
                <a:cs typeface="Arial" panose="020B0604020202020204" pitchFamily="34" charset="0"/>
              </a:rPr>
              <a:t>asserts that there is an increase in the extreme weather event frequency that is associated with climate change in the three decades ending in 2012. </a:t>
            </a:r>
          </a:p>
          <a:p>
            <a:r>
              <a:rPr lang="en-US" dirty="0">
                <a:latin typeface="Arial" panose="020B0604020202020204" pitchFamily="34" charset="0"/>
                <a:cs typeface="Arial" panose="020B0604020202020204" pitchFamily="34" charset="0"/>
              </a:rPr>
              <a:t>The article presents data in their Fig. 2a displaying NOAA’s Weather and Climate Extremes Index. That index is NOAA’s numerical composite measure of the frequency of so-called </a:t>
            </a:r>
            <a:r>
              <a:rPr lang="en-US" u="sng" dirty="0">
                <a:latin typeface="Arial" panose="020B0604020202020204" pitchFamily="34" charset="0"/>
                <a:cs typeface="Arial" panose="020B0604020202020204" pitchFamily="34" charset="0"/>
              </a:rPr>
              <a:t>extreme weather events</a:t>
            </a:r>
            <a:r>
              <a:rPr lang="en-US" dirty="0">
                <a:latin typeface="Arial" panose="020B0604020202020204" pitchFamily="34" charset="0"/>
                <a:cs typeface="Arial" panose="020B0604020202020204" pitchFamily="34" charset="0"/>
              </a:rPr>
              <a:t>, including hot-spells, cold-spells, droughts, floods, land-falling hurricanes, etc. (EF3+ tornado frequency is conspicuously absent from the list, presumably  because it was actually decreasing. See </a:t>
            </a:r>
            <a:r>
              <a:rPr lang="en-US" dirty="0" err="1">
                <a:latin typeface="Arial" panose="020B0604020202020204" pitchFamily="34" charset="0"/>
                <a:cs typeface="Arial" panose="020B0604020202020204" pitchFamily="34" charset="0"/>
              </a:rPr>
              <a:t>Koonin</a:t>
            </a:r>
            <a:r>
              <a:rPr lang="en-US" dirty="0">
                <a:latin typeface="Arial" panose="020B0604020202020204" pitchFamily="34" charset="0"/>
                <a:cs typeface="Arial" panose="020B0604020202020204" pitchFamily="34" charset="0"/>
              </a:rPr>
              <a:t>, pp.124-125)</a:t>
            </a:r>
          </a:p>
          <a:p>
            <a:r>
              <a:rPr lang="en-US" dirty="0">
                <a:latin typeface="Arial" panose="020B0604020202020204" pitchFamily="34" charset="0"/>
                <a:cs typeface="Arial" panose="020B0604020202020204" pitchFamily="34" charset="0"/>
              </a:rPr>
              <a:t>The authors assert that their climate extremes index has “</a:t>
            </a:r>
            <a:r>
              <a:rPr lang="en-US" u="sng" dirty="0">
                <a:latin typeface="Arial" panose="020B0604020202020204" pitchFamily="34" charset="0"/>
                <a:cs typeface="Arial" panose="020B0604020202020204" pitchFamily="34" charset="0"/>
              </a:rPr>
              <a:t>obviously</a:t>
            </a:r>
            <a:r>
              <a:rPr lang="en-US" dirty="0">
                <a:latin typeface="Arial" panose="020B0604020202020204" pitchFamily="34" charset="0"/>
                <a:cs typeface="Arial" panose="020B0604020202020204" pitchFamily="34" charset="0"/>
              </a:rPr>
              <a:t>” grown steadily over the last three decades. </a:t>
            </a:r>
            <a:r>
              <a:rPr lang="en-US" u="sng" dirty="0">
                <a:latin typeface="Arial" panose="020B0604020202020204" pitchFamily="34" charset="0"/>
                <a:cs typeface="Arial" panose="020B0604020202020204" pitchFamily="34" charset="0"/>
              </a:rPr>
              <a:t>I assert here that their own data in their Fig. 2a disprove their own assertion.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xmlns="" id="{1E6F353D-5F1B-488A-C761-26FD23659736}"/>
              </a:ext>
            </a:extLst>
          </p:cNvPr>
          <p:cNvSpPr>
            <a:spLocks noGrp="1"/>
          </p:cNvSpPr>
          <p:nvPr>
            <p:ph type="sldNum" sz="quarter" idx="12"/>
          </p:nvPr>
        </p:nvSpPr>
        <p:spPr/>
        <p:txBody>
          <a:bodyPr/>
          <a:lstStyle/>
          <a:p>
            <a:fld id="{9DA27DB7-8A8A-4767-9336-4741CDBA04F3}" type="slidenum">
              <a:rPr lang="en-US" smtClean="0"/>
              <a:t>46</a:t>
            </a:fld>
            <a:endParaRPr lang="en-US"/>
          </a:p>
        </p:txBody>
      </p:sp>
    </p:spTree>
    <p:extLst>
      <p:ext uri="{BB962C8B-B14F-4D97-AF65-F5344CB8AC3E}">
        <p14:creationId xmlns:p14="http://schemas.microsoft.com/office/powerpoint/2010/main" val="4264906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729" r="4370" b="52628"/>
          <a:stretch/>
        </p:blipFill>
        <p:spPr>
          <a:xfrm>
            <a:off x="428198" y="1358522"/>
            <a:ext cx="11335603" cy="4585077"/>
          </a:xfrm>
          <a:prstGeom prst="rect">
            <a:avLst/>
          </a:prstGeom>
        </p:spPr>
      </p:pic>
      <p:sp>
        <p:nvSpPr>
          <p:cNvPr id="3" name="TextBox 2"/>
          <p:cNvSpPr txBox="1"/>
          <p:nvPr/>
        </p:nvSpPr>
        <p:spPr>
          <a:xfrm>
            <a:off x="2453896" y="320020"/>
            <a:ext cx="6819816" cy="707886"/>
          </a:xfrm>
          <a:prstGeom prst="rect">
            <a:avLst/>
          </a:prstGeom>
          <a:noFill/>
        </p:spPr>
        <p:txBody>
          <a:bodyPr wrap="none" rtlCol="0">
            <a:spAutoFit/>
          </a:bodyPr>
          <a:lstStyle/>
          <a:p>
            <a:r>
              <a:rPr lang="en-US" sz="4000" dirty="0" err="1">
                <a:latin typeface="Arial" panose="020B0604020202020204" pitchFamily="34" charset="0"/>
                <a:cs typeface="Arial" panose="020B0604020202020204" pitchFamily="34" charset="0"/>
              </a:rPr>
              <a:t>Lubchenco</a:t>
            </a:r>
            <a:r>
              <a:rPr lang="en-US" sz="4000" dirty="0">
                <a:latin typeface="Arial" panose="020B0604020202020204" pitchFamily="34" charset="0"/>
                <a:cs typeface="Arial" panose="020B0604020202020204" pitchFamily="34" charset="0"/>
              </a:rPr>
              <a:t> and Karl’s Fig. 2a</a:t>
            </a:r>
          </a:p>
        </p:txBody>
      </p:sp>
      <p:sp>
        <p:nvSpPr>
          <p:cNvPr id="5" name="Slide Number Placeholder 4">
            <a:extLst>
              <a:ext uri="{FF2B5EF4-FFF2-40B4-BE49-F238E27FC236}">
                <a16:creationId xmlns:a16="http://schemas.microsoft.com/office/drawing/2014/main" xmlns="" id="{D3F69F05-CF25-07FA-DF44-B438B061C07C}"/>
              </a:ext>
            </a:extLst>
          </p:cNvPr>
          <p:cNvSpPr>
            <a:spLocks noGrp="1"/>
          </p:cNvSpPr>
          <p:nvPr>
            <p:ph type="sldNum" sz="quarter" idx="12"/>
          </p:nvPr>
        </p:nvSpPr>
        <p:spPr/>
        <p:txBody>
          <a:bodyPr/>
          <a:lstStyle/>
          <a:p>
            <a:fld id="{9DA27DB7-8A8A-4767-9336-4741CDBA04F3}" type="slidenum">
              <a:rPr lang="en-US" smtClean="0"/>
              <a:t>47</a:t>
            </a:fld>
            <a:endParaRPr lang="en-US"/>
          </a:p>
        </p:txBody>
      </p:sp>
    </p:spTree>
    <p:extLst>
      <p:ext uri="{BB962C8B-B14F-4D97-AF65-F5344CB8AC3E}">
        <p14:creationId xmlns:p14="http://schemas.microsoft.com/office/powerpoint/2010/main" val="3803903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374469"/>
            <a:ext cx="10515600" cy="3439886"/>
          </a:xfrm>
        </p:spPr>
        <p:txBody>
          <a:bodyPr>
            <a:normAutofit fontScale="90000"/>
          </a:bodyPr>
          <a:lstStyle/>
          <a:p>
            <a:r>
              <a:rPr lang="en-US" sz="2800" dirty="0">
                <a:latin typeface="Arial" panose="020B0604020202020204" pitchFamily="34" charset="0"/>
                <a:cs typeface="Arial" panose="020B0604020202020204" pitchFamily="34" charset="0"/>
              </a:rPr>
              <a:t>The two graphs below are traced directly from Fig. 2a. They are identical, except that one is plotted left-to-right reversed, i.e. backwards with time increasing to the left. If you look carefully, you will see that they are mirror images. If you can’t tell which one of these graphs is correctly plotted and matches the one on the previous slide, and which one is time-backwards, I assert that their claimed recent increase in extreme weather-event frequency is </a:t>
            </a:r>
            <a:r>
              <a:rPr lang="en-US" sz="2800" u="sng" dirty="0">
                <a:latin typeface="Arial" panose="020B0604020202020204" pitchFamily="34" charset="0"/>
                <a:cs typeface="Arial" panose="020B0604020202020204" pitchFamily="34" charset="0"/>
              </a:rPr>
              <a:t>not</a:t>
            </a:r>
            <a:r>
              <a:rPr lang="en-US" sz="2800" dirty="0">
                <a:latin typeface="Arial" panose="020B0604020202020204" pitchFamily="34" charset="0"/>
                <a:cs typeface="Arial" panose="020B0604020202020204" pitchFamily="34" charset="0"/>
              </a:rPr>
              <a:t> obviously indicated by their data, as they claim. Their claim is false! Are you really confidently willing to bet trillions of dollars that you can tell which one is correct? </a:t>
            </a:r>
            <a:r>
              <a:rPr lang="en-US" sz="2800" dirty="0">
                <a:solidFill>
                  <a:srgbClr val="FF0000"/>
                </a:solidFill>
                <a:latin typeface="Arial" panose="020B0604020202020204" pitchFamily="34" charset="0"/>
                <a:cs typeface="Arial" panose="020B0604020202020204" pitchFamily="34" charset="0"/>
              </a:rPr>
              <a:t>These data portend the impending apocalypse, so </a:t>
            </a:r>
            <a:r>
              <a:rPr lang="en-US" sz="2800" dirty="0" err="1">
                <a:solidFill>
                  <a:srgbClr val="FF0000"/>
                </a:solidFill>
                <a:latin typeface="Arial" panose="020B0604020202020204" pitchFamily="34" charset="0"/>
                <a:cs typeface="Arial" panose="020B0604020202020204" pitchFamily="34" charset="0"/>
              </a:rPr>
              <a:t>Lubchenko</a:t>
            </a:r>
            <a:r>
              <a:rPr lang="en-US" sz="2800" dirty="0">
                <a:solidFill>
                  <a:srgbClr val="FF0000"/>
                </a:solidFill>
                <a:latin typeface="Arial" panose="020B0604020202020204" pitchFamily="34" charset="0"/>
                <a:cs typeface="Arial" panose="020B0604020202020204" pitchFamily="34" charset="0"/>
              </a:rPr>
              <a:t> and Karl claim.</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7952" r="22049"/>
          <a:stretch/>
        </p:blipFill>
        <p:spPr>
          <a:xfrm>
            <a:off x="6398622" y="3872652"/>
            <a:ext cx="4955178" cy="2610879"/>
          </a:xfrm>
          <a:ln w="12700">
            <a:solidFill>
              <a:schemeClr val="accent1">
                <a:shade val="15000"/>
              </a:schemeClr>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198" r="9871"/>
          <a:stretch/>
        </p:blipFill>
        <p:spPr>
          <a:xfrm>
            <a:off x="1077687" y="3928033"/>
            <a:ext cx="5007428" cy="2610879"/>
          </a:xfrm>
          <a:prstGeom prst="rect">
            <a:avLst/>
          </a:prstGeom>
          <a:noFill/>
          <a:ln w="12700">
            <a:solidFill>
              <a:schemeClr val="accent1">
                <a:shade val="15000"/>
              </a:schemeClr>
            </a:solidFill>
          </a:ln>
        </p:spPr>
      </p:pic>
      <p:sp>
        <p:nvSpPr>
          <p:cNvPr id="3" name="Slide Number Placeholder 2">
            <a:extLst>
              <a:ext uri="{FF2B5EF4-FFF2-40B4-BE49-F238E27FC236}">
                <a16:creationId xmlns:a16="http://schemas.microsoft.com/office/drawing/2014/main" xmlns="" id="{67E5C2C4-0A6A-B5FE-69CA-6448EB777E2B}"/>
              </a:ext>
            </a:extLst>
          </p:cNvPr>
          <p:cNvSpPr>
            <a:spLocks noGrp="1"/>
          </p:cNvSpPr>
          <p:nvPr>
            <p:ph type="sldNum" sz="quarter" idx="12"/>
          </p:nvPr>
        </p:nvSpPr>
        <p:spPr/>
        <p:txBody>
          <a:bodyPr/>
          <a:lstStyle/>
          <a:p>
            <a:fld id="{9DA27DB7-8A8A-4767-9336-4741CDBA04F3}" type="slidenum">
              <a:rPr lang="en-US" smtClean="0"/>
              <a:t>48</a:t>
            </a:fld>
            <a:endParaRPr lang="en-US"/>
          </a:p>
        </p:txBody>
      </p:sp>
    </p:spTree>
    <p:extLst>
      <p:ext uri="{BB962C8B-B14F-4D97-AF65-F5344CB8AC3E}">
        <p14:creationId xmlns:p14="http://schemas.microsoft.com/office/powerpoint/2010/main" val="2213444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136525"/>
            <a:ext cx="10515600" cy="1325563"/>
          </a:xfrm>
        </p:spPr>
        <p:txBody>
          <a:bodyPr>
            <a:normAutofit/>
          </a:bodyPr>
          <a:lstStyle/>
          <a:p>
            <a:pPr algn="ctr"/>
            <a:r>
              <a:rPr lang="en-US" sz="4000" dirty="0" smtClean="0">
                <a:latin typeface="Arial" panose="020B0604020202020204" pitchFamily="34" charset="0"/>
                <a:cs typeface="Arial" panose="020B0604020202020204" pitchFamily="34" charset="0"/>
              </a:rPr>
              <a:t>Part </a:t>
            </a:r>
            <a:r>
              <a:rPr lang="en-US" sz="4000" dirty="0">
                <a:latin typeface="Arial" panose="020B0604020202020204" pitchFamily="34" charset="0"/>
                <a:cs typeface="Arial" panose="020B0604020202020204" pitchFamily="34" charset="0"/>
              </a:rPr>
              <a:t>I – Conclusions </a:t>
            </a:r>
            <a:r>
              <a:rPr lang="en-US" sz="4000" dirty="0" smtClean="0">
                <a:latin typeface="Arial" panose="020B0604020202020204" pitchFamily="34" charset="0"/>
                <a:cs typeface="Arial" panose="020B0604020202020204" pitchFamily="34" charset="0"/>
              </a:rPr>
              <a:t>– p.1</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442958" y="1346788"/>
            <a:ext cx="10681607" cy="5262979"/>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The IPCC and its contributors claim the Earth has a net-warming energy imbalance. I show here that </a:t>
            </a:r>
            <a:r>
              <a:rPr lang="en-US" sz="2400" dirty="0" smtClean="0">
                <a:latin typeface="Arial" panose="020B0604020202020204" pitchFamily="34" charset="0"/>
                <a:cs typeface="Arial" panose="020B0604020202020204" pitchFamily="34" charset="0"/>
              </a:rPr>
              <a:t>that claim is </a:t>
            </a:r>
            <a:r>
              <a:rPr lang="en-US" sz="2400" dirty="0">
                <a:latin typeface="Arial" panose="020B0604020202020204" pitchFamily="34" charset="0"/>
                <a:cs typeface="Arial" panose="020B0604020202020204" pitchFamily="34" charset="0"/>
              </a:rPr>
              <a:t>false. </a:t>
            </a:r>
            <a:endParaRPr lang="en-US" sz="24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net-warming energy </a:t>
            </a:r>
            <a:r>
              <a:rPr lang="en-US" sz="2400" dirty="0" smtClean="0">
                <a:latin typeface="Arial" panose="020B0604020202020204" pitchFamily="34" charset="0"/>
                <a:cs typeface="Arial" panose="020B0604020202020204" pitchFamily="34" charset="0"/>
              </a:rPr>
              <a:t>imbalance is the definition of global warming. Moreover, there </a:t>
            </a:r>
            <a:r>
              <a:rPr lang="en-US" sz="2400" dirty="0">
                <a:latin typeface="Arial" panose="020B0604020202020204" pitchFamily="34" charset="0"/>
                <a:cs typeface="Arial" panose="020B0604020202020204" pitchFamily="34" charset="0"/>
              </a:rPr>
              <a:t>is no energy crisis </a:t>
            </a:r>
            <a:r>
              <a:rPr lang="en-US" sz="2400" dirty="0" smtClean="0">
                <a:latin typeface="Arial" panose="020B0604020202020204" pitchFamily="34" charset="0"/>
                <a:cs typeface="Arial" panose="020B0604020202020204" pitchFamily="34" charset="0"/>
              </a:rPr>
              <a:t>without global warming!</a:t>
            </a: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rPr>
              <a:t>The IPCC bases its global warming </a:t>
            </a:r>
            <a:r>
              <a:rPr lang="en-US" sz="2400" dirty="0" smtClean="0">
                <a:latin typeface="Arial" panose="020B0604020202020204" pitchFamily="34" charset="0"/>
                <a:cs typeface="Arial" panose="020B0604020202020204" pitchFamily="34" charset="0"/>
              </a:rPr>
              <a:t>claim </a:t>
            </a:r>
            <a:r>
              <a:rPr lang="en-US" sz="2400" dirty="0">
                <a:latin typeface="Arial" panose="020B0604020202020204" pitchFamily="34" charset="0"/>
                <a:cs typeface="Arial" panose="020B0604020202020204" pitchFamily="34" charset="0"/>
              </a:rPr>
              <a:t>on computer modeling of the Earth’s </a:t>
            </a:r>
            <a:r>
              <a:rPr lang="en-US" sz="2400" dirty="0" smtClean="0">
                <a:latin typeface="Arial" panose="020B0604020202020204" pitchFamily="34" charset="0"/>
                <a:cs typeface="Arial" panose="020B0604020202020204" pitchFamily="34" charset="0"/>
              </a:rPr>
              <a:t>atmosphere </a:t>
            </a:r>
            <a:r>
              <a:rPr lang="en-US" sz="2400" dirty="0">
                <a:latin typeface="Arial" panose="020B0604020202020204" pitchFamily="34" charset="0"/>
                <a:cs typeface="Arial" panose="020B0604020202020204" pitchFamily="34" charset="0"/>
              </a:rPr>
              <a:t>and on observational data from a variety of observational modalities. Both the computer models and the observational data are grossly </a:t>
            </a:r>
            <a:r>
              <a:rPr lang="en-US" sz="2400" dirty="0" smtClean="0">
                <a:latin typeface="Arial" panose="020B0604020202020204" pitchFamily="34" charset="0"/>
                <a:cs typeface="Arial" panose="020B0604020202020204" pitchFamily="34" charset="0"/>
              </a:rPr>
              <a:t>flawed. </a:t>
            </a:r>
          </a:p>
          <a:p>
            <a:pPr marL="457200" indent="-457200">
              <a:buFont typeface="+mj-lt"/>
              <a:buAutoNum type="arabicPeriod"/>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IPCC’s computer modeling and its predictions are totally unreliable. There is something clearly very wrong with the physics incorporated within these computer models. Since the computer models can’t even explain the past, why should anyone trust their </a:t>
            </a:r>
            <a:r>
              <a:rPr lang="en-US" sz="2400" dirty="0" smtClean="0">
                <a:latin typeface="Arial" panose="020B0604020202020204" pitchFamily="34" charset="0"/>
                <a:cs typeface="Arial" panose="020B0604020202020204" pitchFamily="34" charset="0"/>
              </a:rPr>
              <a:t>prediction(s) </a:t>
            </a:r>
            <a:r>
              <a:rPr lang="en-US" sz="2400" dirty="0">
                <a:latin typeface="Arial" panose="020B0604020202020204" pitchFamily="34" charset="0"/>
                <a:cs typeface="Arial" panose="020B0604020202020204" pitchFamily="34" charset="0"/>
              </a:rPr>
              <a:t>for the future? </a:t>
            </a:r>
            <a:endParaRPr lang="en-US" sz="24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rPr>
              <a:t>Not one of the observational modalities for measuring the Earth’s power imbalance convincingly shows a net global warming</a:t>
            </a:r>
            <a:r>
              <a:rPr lang="en-US" sz="2400" dirty="0" smtClean="0">
                <a:latin typeface="Arial" panose="020B0604020202020204" pitchFamily="34" charset="0"/>
                <a:cs typeface="Arial" panose="020B0604020202020204" pitchFamily="34" charset="0"/>
              </a:rPr>
              <a:t>.</a:t>
            </a:r>
            <a:endParaRPr lang="en-US" sz="2400" dirty="0">
              <a:solidFill>
                <a:srgbClr val="FF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5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919" y="89805"/>
            <a:ext cx="10104120" cy="874837"/>
          </a:xfrm>
        </p:spPr>
        <p:txBody>
          <a:bodyPr>
            <a:normAutofit/>
          </a:bodyPr>
          <a:lstStyle/>
          <a:p>
            <a:pPr algn="ctr"/>
            <a:r>
              <a:rPr lang="en-US" dirty="0" smtClean="0">
                <a:latin typeface="Arial" panose="020B0604020202020204" pitchFamily="34" charset="0"/>
                <a:cs typeface="Arial" panose="020B0604020202020204" pitchFamily="34" charset="0"/>
              </a:rPr>
              <a:t>The IPCC’s flawed </a:t>
            </a:r>
            <a:r>
              <a:rPr lang="en-US" dirty="0">
                <a:latin typeface="Arial" panose="020B0604020202020204" pitchFamily="34" charset="0"/>
                <a:cs typeface="Arial" panose="020B0604020202020204" pitchFamily="34" charset="0"/>
              </a:rPr>
              <a:t>house of </a:t>
            </a:r>
            <a:r>
              <a:rPr lang="en-US" dirty="0" smtClean="0">
                <a:latin typeface="Arial" panose="020B0604020202020204" pitchFamily="34" charset="0"/>
                <a:cs typeface="Arial" panose="020B0604020202020204" pitchFamily="34" charset="0"/>
              </a:rPr>
              <a:t>cards</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518432" y="1131259"/>
            <a:ext cx="10681607" cy="529375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Global warming, IF PROVEN, in turn,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leads to climate change.</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change, in turn, leads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an increased frequency of extreme weather events and other bad phenomena.</a:t>
            </a:r>
          </a:p>
          <a:p>
            <a:pPr marL="457200" indent="-457200">
              <a:spcAft>
                <a:spcPts val="1200"/>
              </a:spcAft>
              <a:buFont typeface="+mj-lt"/>
              <a:buAutoNum type="arabicPeriod"/>
              <a:defRPr/>
            </a:pPr>
            <a:r>
              <a:rPr lang="en-US" sz="2400" dirty="0">
                <a:latin typeface="Arial" panose="020B0604020202020204" pitchFamily="34" charset="0"/>
                <a:cs typeface="Arial" panose="020B0604020202020204" pitchFamily="34" charset="0"/>
              </a:rPr>
              <a:t>An increased frequency of extreme weather events leads to global apocalypse and </a:t>
            </a:r>
            <a:r>
              <a:rPr lang="en-US" sz="2400" dirty="0" smtClean="0">
                <a:latin typeface="Arial" panose="020B0604020202020204" pitchFamily="34" charset="0"/>
                <a:cs typeface="Arial" panose="020B0604020202020204" pitchFamily="34" charset="0"/>
              </a:rPr>
              <a:t>to a </a:t>
            </a:r>
            <a:r>
              <a:rPr lang="en-US" sz="2400" dirty="0">
                <a:latin typeface="Arial" panose="020B0604020202020204" pitchFamily="34" charset="0"/>
                <a:cs typeface="Arial" panose="020B0604020202020204" pitchFamily="34" charset="0"/>
              </a:rPr>
              <a:t>climate crisis. </a:t>
            </a:r>
            <a:endParaRPr lang="en-US" sz="2400" dirty="0" smtClean="0">
              <a:latin typeface="Arial" panose="020B0604020202020204" pitchFamily="34" charset="0"/>
              <a:cs typeface="Arial" panose="020B0604020202020204" pitchFamily="34" charset="0"/>
            </a:endParaRPr>
          </a:p>
          <a:p>
            <a:pPr marL="457200" lvl="0" indent="-457200">
              <a:spcAft>
                <a:spcPts val="1200"/>
              </a:spcAft>
              <a:buFont typeface="+mj-lt"/>
              <a:buAutoNum type="arabicPeriod"/>
              <a:defRPr/>
            </a:pPr>
            <a:r>
              <a:rPr lang="en-US" sz="2400" dirty="0">
                <a:latin typeface="Arial" panose="020B0604020202020204" pitchFamily="34" charset="0"/>
                <a:cs typeface="Arial" panose="020B0604020202020204" pitchFamily="34" charset="0"/>
              </a:rPr>
              <a:t>NOAA claims to have </a:t>
            </a:r>
            <a:r>
              <a:rPr lang="en-US" sz="2400" dirty="0" smtClean="0">
                <a:latin typeface="Arial" panose="020B0604020202020204" pitchFamily="34" charset="0"/>
                <a:cs typeface="Arial" panose="020B0604020202020204" pitchFamily="34" charset="0"/>
              </a:rPr>
              <a:t>actually observed </a:t>
            </a:r>
            <a:r>
              <a:rPr lang="en-US" sz="2400" dirty="0">
                <a:latin typeface="Arial" panose="020B0604020202020204" pitchFamily="34" charset="0"/>
                <a:cs typeface="Arial" panose="020B0604020202020204" pitchFamily="34" charset="0"/>
              </a:rPr>
              <a:t>an increasing extreme weather event </a:t>
            </a:r>
            <a:r>
              <a:rPr lang="en-US" sz="2400" dirty="0" smtClean="0">
                <a:latin typeface="Arial" panose="020B0604020202020204" pitchFamily="34" charset="0"/>
                <a:cs typeface="Arial" panose="020B0604020202020204" pitchFamily="34" charset="0"/>
              </a:rPr>
              <a:t>frequency</a:t>
            </a:r>
          </a:p>
          <a:p>
            <a:pPr marL="457200" lvl="0" indent="-457200">
              <a:spcAft>
                <a:spcPts val="1200"/>
              </a:spcAft>
              <a:buFont typeface="+mj-lt"/>
              <a:buAutoNum type="arabicPeriod"/>
              <a:defRPr/>
            </a:pPr>
            <a:r>
              <a:rPr lang="en-US" sz="2400" dirty="0" smtClean="0">
                <a:solidFill>
                  <a:prstClr val="black"/>
                </a:solidFill>
                <a:latin typeface="Arial" panose="020B0604020202020204" pitchFamily="34" charset="0"/>
                <a:cs typeface="Arial" panose="020B0604020202020204" pitchFamily="34" charset="0"/>
              </a:rPr>
              <a:t>The </a:t>
            </a:r>
            <a:r>
              <a:rPr lang="en-US" sz="2400" dirty="0">
                <a:solidFill>
                  <a:prstClr val="black"/>
                </a:solidFill>
                <a:latin typeface="Arial" panose="020B0604020202020204" pitchFamily="34" charset="0"/>
                <a:cs typeface="Arial" panose="020B0604020202020204" pitchFamily="34" charset="0"/>
              </a:rPr>
              <a:t>IPCC’s claimed net warming power imbalance is further claimed to be caused by a buildup of atmospheric greenhouse gasses, especially of CO</a:t>
            </a:r>
            <a:r>
              <a:rPr lang="en-US" sz="2400" baseline="-25000" dirty="0">
                <a:solidFill>
                  <a:prstClr val="black"/>
                </a:solidFill>
                <a:latin typeface="Arial" panose="020B0604020202020204" pitchFamily="34" charset="0"/>
                <a:cs typeface="Arial" panose="020B0604020202020204" pitchFamily="34" charset="0"/>
              </a:rPr>
              <a:t>2</a:t>
            </a:r>
            <a:r>
              <a:rPr lang="en-US" sz="2400" dirty="0">
                <a:solidFill>
                  <a:prstClr val="black"/>
                </a:solidFill>
                <a:latin typeface="Arial" panose="020B0604020202020204" pitchFamily="34" charset="0"/>
                <a:cs typeface="Arial" panose="020B0604020202020204" pitchFamily="34" charset="0"/>
              </a:rPr>
              <a:t>.</a:t>
            </a:r>
          </a:p>
          <a:p>
            <a:pPr marL="457200" lvl="0" indent="-457200">
              <a:spcAft>
                <a:spcPts val="1200"/>
              </a:spcAft>
              <a:buFont typeface="+mj-lt"/>
              <a:buAutoNum type="arabicPeriod"/>
              <a:defRPr/>
            </a:pPr>
            <a:r>
              <a:rPr lang="en-US" sz="2400" dirty="0">
                <a:solidFill>
                  <a:prstClr val="black"/>
                </a:solidFill>
                <a:latin typeface="Arial" panose="020B0604020202020204" pitchFamily="34" charset="0"/>
                <a:cs typeface="Arial" panose="020B0604020202020204" pitchFamily="34" charset="0"/>
              </a:rPr>
              <a:t>The IPCC demands trillions of dollars </a:t>
            </a:r>
            <a:r>
              <a:rPr lang="en-US" sz="2400" dirty="0" smtClean="0">
                <a:solidFill>
                  <a:prstClr val="black"/>
                </a:solidFill>
                <a:latin typeface="Arial" panose="020B0604020202020204" pitchFamily="34" charset="0"/>
                <a:cs typeface="Arial" panose="020B0604020202020204" pitchFamily="34" charset="0"/>
              </a:rPr>
              <a:t>must </a:t>
            </a:r>
            <a:r>
              <a:rPr lang="en-US" sz="2400" dirty="0">
                <a:solidFill>
                  <a:prstClr val="black"/>
                </a:solidFill>
                <a:latin typeface="Arial" panose="020B0604020202020204" pitchFamily="34" charset="0"/>
                <a:cs typeface="Arial" panose="020B0604020202020204" pitchFamily="34" charset="0"/>
              </a:rPr>
              <a:t>be spent to limit, prevent, and reverse the atmospheric buildup of greenhouse gasses</a:t>
            </a:r>
            <a:r>
              <a:rPr lang="en-US" sz="2400" dirty="0" smtClean="0">
                <a:solidFill>
                  <a:prstClr val="black"/>
                </a:solidFill>
                <a:latin typeface="Arial" panose="020B0604020202020204" pitchFamily="34" charset="0"/>
                <a:cs typeface="Arial" panose="020B0604020202020204" pitchFamily="34" charset="0"/>
              </a:rPr>
              <a:t>.</a:t>
            </a:r>
            <a:endParaRPr lang="en-US" sz="2400" dirty="0">
              <a:solidFill>
                <a:prstClr val="black"/>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71E6BEAF-3280-A06B-A4AB-03F69C024670}"/>
              </a:ext>
            </a:extLst>
          </p:cNvPr>
          <p:cNvSpPr>
            <a:spLocks noGrp="1"/>
          </p:cNvSpPr>
          <p:nvPr>
            <p:ph type="sldNum" sz="quarter" idx="12"/>
          </p:nvPr>
        </p:nvSpPr>
        <p:spPr/>
        <p:txBody>
          <a:bodyPr/>
          <a:lstStyle/>
          <a:p>
            <a:fld id="{9DA27DB7-8A8A-4767-9336-4741CDBA04F3}" type="slidenum">
              <a:rPr lang="en-US" smtClean="0"/>
              <a:t>5</a:t>
            </a:fld>
            <a:endParaRPr lang="en-US"/>
          </a:p>
        </p:txBody>
      </p:sp>
    </p:spTree>
    <p:extLst>
      <p:ext uri="{BB962C8B-B14F-4D97-AF65-F5344CB8AC3E}">
        <p14:creationId xmlns:p14="http://schemas.microsoft.com/office/powerpoint/2010/main" val="1813842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136525"/>
            <a:ext cx="10515600" cy="1325563"/>
          </a:xfrm>
        </p:spPr>
        <p:txBody>
          <a:bodyPr>
            <a:normAutofit/>
          </a:bodyPr>
          <a:lstStyle/>
          <a:p>
            <a:pPr algn="ctr"/>
            <a:r>
              <a:rPr lang="en-US" sz="4000" dirty="0">
                <a:latin typeface="Arial" panose="020B0604020202020204" pitchFamily="34" charset="0"/>
                <a:cs typeface="Arial" panose="020B0604020202020204" pitchFamily="34" charset="0"/>
              </a:rPr>
              <a:t>Part I – Conclusions </a:t>
            </a:r>
            <a:r>
              <a:rPr lang="en-US" sz="4000" dirty="0" smtClean="0">
                <a:latin typeface="Arial" panose="020B0604020202020204" pitchFamily="34" charset="0"/>
                <a:cs typeface="Arial" panose="020B0604020202020204" pitchFamily="34" charset="0"/>
              </a:rPr>
              <a:t>– p.2</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432798" y="1366480"/>
            <a:ext cx="11078482" cy="5262979"/>
          </a:xfrm>
          <a:prstGeom prst="rect">
            <a:avLst/>
          </a:prstGeom>
          <a:noFill/>
        </p:spPr>
        <p:txBody>
          <a:bodyPr wrap="square" rtlCol="0">
            <a:spAutoFit/>
          </a:bodyPr>
          <a:lstStyle/>
          <a:p>
            <a:pPr marL="457200" indent="-457200">
              <a:buFont typeface="+mj-lt"/>
              <a:buAutoNum type="arabicPeriod" startAt="6"/>
            </a:pPr>
            <a:r>
              <a:rPr lang="en-US" sz="2400" dirty="0" smtClean="0">
                <a:solidFill>
                  <a:srgbClr val="FF0000"/>
                </a:solidFill>
                <a:latin typeface="Arial" panose="020B0604020202020204" pitchFamily="34" charset="0"/>
                <a:cs typeface="Arial" panose="020B0604020202020204" pitchFamily="34" charset="0"/>
              </a:rPr>
              <a:t>Various </a:t>
            </a:r>
            <a:r>
              <a:rPr lang="en-US" sz="2400" dirty="0">
                <a:solidFill>
                  <a:srgbClr val="FF0000"/>
                </a:solidFill>
                <a:latin typeface="Arial" panose="020B0604020202020204" pitchFamily="34" charset="0"/>
                <a:cs typeface="Arial" panose="020B0604020202020204" pitchFamily="34" charset="0"/>
              </a:rPr>
              <a:t>observers </a:t>
            </a:r>
            <a:r>
              <a:rPr lang="en-US" sz="2400" u="sng" dirty="0">
                <a:solidFill>
                  <a:srgbClr val="FF0000"/>
                </a:solidFill>
                <a:latin typeface="Arial" panose="020B0604020202020204" pitchFamily="34" charset="0"/>
                <a:cs typeface="Arial" panose="020B0604020202020204" pitchFamily="34" charset="0"/>
              </a:rPr>
              <a:t>and the IPCC</a:t>
            </a:r>
            <a:r>
              <a:rPr lang="en-US" sz="2400" dirty="0">
                <a:solidFill>
                  <a:srgbClr val="FF0000"/>
                </a:solidFill>
                <a:latin typeface="Arial" panose="020B0604020202020204" pitchFamily="34" charset="0"/>
                <a:cs typeface="Arial" panose="020B0604020202020204" pitchFamily="34" charset="0"/>
              </a:rPr>
              <a:t> have dishonestly fudged their reported data, and have dishonestly changed it from showing </a:t>
            </a:r>
            <a:r>
              <a:rPr lang="en-US" sz="2400" u="sng" dirty="0">
                <a:solidFill>
                  <a:srgbClr val="FF0000"/>
                </a:solidFill>
                <a:latin typeface="Arial" panose="020B0604020202020204" pitchFamily="34" charset="0"/>
                <a:cs typeface="Arial" panose="020B0604020202020204" pitchFamily="34" charset="0"/>
              </a:rPr>
              <a:t>No Warming</a:t>
            </a:r>
            <a:r>
              <a:rPr lang="en-US" sz="2400" dirty="0">
                <a:solidFill>
                  <a:srgbClr val="FF0000"/>
                </a:solidFill>
                <a:latin typeface="Arial" panose="020B0604020202020204" pitchFamily="34" charset="0"/>
                <a:cs typeface="Arial" panose="020B0604020202020204" pitchFamily="34" charset="0"/>
              </a:rPr>
              <a:t>, to showing </a:t>
            </a:r>
            <a:r>
              <a:rPr lang="en-US" sz="2400" u="sng" dirty="0">
                <a:solidFill>
                  <a:srgbClr val="FF0000"/>
                </a:solidFill>
                <a:latin typeface="Arial" panose="020B0604020202020204" pitchFamily="34" charset="0"/>
                <a:cs typeface="Arial" panose="020B0604020202020204" pitchFamily="34" charset="0"/>
              </a:rPr>
              <a:t>Warming</a:t>
            </a:r>
            <a:r>
              <a:rPr lang="en-US" sz="2400" dirty="0">
                <a:solidFill>
                  <a:srgbClr val="FF0000"/>
                </a:solidFill>
                <a:latin typeface="Arial" panose="020B0604020202020204" pitchFamily="34" charset="0"/>
                <a:cs typeface="Arial" panose="020B0604020202020204" pitchFamily="34" charset="0"/>
              </a:rPr>
              <a:t>. Crucially important data fudges are revealed here and highlighted in red. </a:t>
            </a:r>
            <a:r>
              <a:rPr lang="en-US" sz="2400" b="1" dirty="0">
                <a:solidFill>
                  <a:srgbClr val="FF0000"/>
                </a:solidFill>
                <a:latin typeface="Arial" panose="020B0604020202020204" pitchFamily="34" charset="0"/>
                <a:cs typeface="Arial" panose="020B0604020202020204" pitchFamily="34" charset="0"/>
              </a:rPr>
              <a:t>If you don’t believe me, check my arithmetic</a:t>
            </a:r>
            <a:r>
              <a:rPr lang="en-US" sz="2400" b="1" dirty="0" smtClean="0">
                <a:solidFill>
                  <a:srgbClr val="FF0000"/>
                </a:solidFill>
                <a:latin typeface="Arial" panose="020B0604020202020204" pitchFamily="34" charset="0"/>
                <a:cs typeface="Arial" panose="020B0604020202020204" pitchFamily="34" charset="0"/>
              </a:rPr>
              <a:t>.</a:t>
            </a:r>
          </a:p>
          <a:p>
            <a:pPr marL="457200" indent="-457200">
              <a:buFont typeface="+mj-lt"/>
              <a:buAutoNum type="arabicPeriod" startAt="6"/>
            </a:pPr>
            <a:r>
              <a:rPr lang="en-US" sz="2400" dirty="0" smtClean="0">
                <a:latin typeface="Arial" panose="020B0604020202020204" pitchFamily="34" charset="0"/>
                <a:cs typeface="Arial" panose="020B0604020202020204" pitchFamily="34" charset="0"/>
              </a:rPr>
              <a:t>The Data from Wild </a:t>
            </a:r>
            <a:r>
              <a:rPr lang="en-US" sz="2400" i="1" dirty="0" smtClean="0">
                <a:latin typeface="Arial" panose="020B0604020202020204" pitchFamily="34" charset="0"/>
                <a:cs typeface="Arial" panose="020B0604020202020204" pitchFamily="34" charset="0"/>
              </a:rPr>
              <a:t>et al</a:t>
            </a:r>
            <a:r>
              <a:rPr lang="en-US" sz="2400" dirty="0" smtClean="0">
                <a:latin typeface="Arial" panose="020B0604020202020204" pitchFamily="34" charset="0"/>
                <a:cs typeface="Arial" panose="020B0604020202020204" pitchFamily="34" charset="0"/>
              </a:rPr>
              <a:t>. (2019) and AR6 (2021) indicate a serious factor of two error in their implied cloudy-sky albedo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0.36. Direct measurements </a:t>
            </a:r>
            <a:r>
              <a:rPr lang="en-US" sz="2400" dirty="0">
                <a:latin typeface="Arial" panose="020B0604020202020204" pitchFamily="34" charset="0"/>
                <a:cs typeface="Arial" panose="020B0604020202020204" pitchFamily="34" charset="0"/>
              </a:rPr>
              <a:t>indicate a value ≈ 0.8.</a:t>
            </a:r>
          </a:p>
          <a:p>
            <a:pPr marL="457200" indent="-457200">
              <a:buFont typeface="+mj-lt"/>
              <a:buAutoNum type="arabicPeriod" startAt="6"/>
            </a:pPr>
            <a:r>
              <a:rPr lang="en-US" sz="2400" dirty="0">
                <a:solidFill>
                  <a:srgbClr val="FF0000"/>
                </a:solidFill>
                <a:latin typeface="Arial" panose="020B0604020202020204" pitchFamily="34" charset="0"/>
                <a:cs typeface="Arial" panose="020B0604020202020204" pitchFamily="34" charset="0"/>
              </a:rPr>
              <a:t>The IPCC and NOAA further claim that the purported power imbalance has already caused an increase in dangerous extreme weather events. NOAA’s own data disprove their own claims</a:t>
            </a:r>
            <a:r>
              <a:rPr lang="en-US" sz="2400" dirty="0" smtClean="0">
                <a:solidFill>
                  <a:srgbClr val="FF0000"/>
                </a:solidFill>
                <a:latin typeface="Arial" panose="020B0604020202020204" pitchFamily="34" charset="0"/>
                <a:cs typeface="Arial" panose="020B0604020202020204" pitchFamily="34" charset="0"/>
              </a:rPr>
              <a:t>.</a:t>
            </a:r>
          </a:p>
          <a:p>
            <a:pPr marL="457200" indent="-457200">
              <a:buFont typeface="+mj-lt"/>
              <a:buAutoNum type="arabicPeriod" startAt="6"/>
            </a:pPr>
            <a:r>
              <a:rPr lang="en-US" sz="2400" dirty="0">
                <a:latin typeface="Arial" panose="020B0604020202020204" pitchFamily="34" charset="0"/>
                <a:cs typeface="Arial" panose="020B0604020202020204" pitchFamily="34" charset="0"/>
              </a:rPr>
              <a:t>I thus offer Great News. Despite what you may have heard from the IPCC and others, there is no real climate crisis! The planet is NOT in peril!</a:t>
            </a:r>
          </a:p>
          <a:p>
            <a:pPr marL="457200" indent="-457200">
              <a:buFont typeface="+mj-lt"/>
              <a:buAutoNum type="arabicPeriod" startAt="6"/>
            </a:pPr>
            <a:r>
              <a:rPr lang="en-US" sz="2400" dirty="0">
                <a:solidFill>
                  <a:srgbClr val="FF0000"/>
                </a:solidFill>
                <a:latin typeface="Arial" panose="020B0604020202020204" pitchFamily="34" charset="0"/>
                <a:cs typeface="Arial" panose="020B0604020202020204" pitchFamily="34" charset="0"/>
              </a:rPr>
              <a:t>The IPCC’s (and NOAA’s) claims are a dishonest hoax. </a:t>
            </a:r>
            <a:r>
              <a:rPr lang="en-US" sz="2400" dirty="0">
                <a:latin typeface="Arial" panose="020B0604020202020204" pitchFamily="34" charset="0"/>
                <a:cs typeface="Arial" panose="020B0604020202020204" pitchFamily="34" charset="0"/>
              </a:rPr>
              <a:t>Trillions of dollars are being wasted.</a:t>
            </a:r>
            <a:r>
              <a:rPr lang="en-US" sz="2400" dirty="0">
                <a:solidFill>
                  <a:srgbClr val="00206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The climate crisis is a colossal trillion-dollar hoax. </a:t>
            </a: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15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Part I – </a:t>
            </a:r>
            <a:r>
              <a:rPr lang="en-US" dirty="0" smtClean="0">
                <a:latin typeface="Arial" panose="020B0604020202020204" pitchFamily="34" charset="0"/>
                <a:cs typeface="Arial" panose="020B0604020202020204" pitchFamily="34" charset="0"/>
              </a:rPr>
              <a:t>Additional conclusions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p.3</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685707"/>
          </a:xfrm>
        </p:spPr>
        <p:txBody>
          <a:bodyPr>
            <a:normAutofit/>
          </a:bodyPr>
          <a:lstStyle/>
          <a:p>
            <a:pPr marL="457200" indent="-457200">
              <a:buFont typeface="+mj-lt"/>
              <a:buAutoNum type="arabicPeriod" startAt="11"/>
            </a:pPr>
            <a:r>
              <a:rPr lang="en-US" sz="2400" dirty="0" smtClean="0">
                <a:latin typeface="Arial" panose="020B0604020202020204" pitchFamily="34" charset="0"/>
                <a:cs typeface="Arial" panose="020B0604020202020204" pitchFamily="34" charset="0"/>
              </a:rPr>
              <a:t>The oceans comprise 70% of the Earth’s surface. 73</a:t>
            </a:r>
            <a:r>
              <a:rPr lang="en-US" sz="2400" u="sng" dirty="0" smtClean="0">
                <a:latin typeface="Arial" panose="020B0604020202020204" pitchFamily="34" charset="0"/>
                <a:cs typeface="Arial" panose="020B0604020202020204" pitchFamily="34" charset="0"/>
              </a:rPr>
              <a:t>% of the sunlight energy incident on the oceans does not warm the Earth</a:t>
            </a:r>
            <a:r>
              <a:rPr lang="en-US" sz="2400" dirty="0" smtClean="0">
                <a:latin typeface="Arial" panose="020B0604020202020204" pitchFamily="34" charset="0"/>
                <a:cs typeface="Arial" panose="020B0604020202020204" pitchFamily="34" charset="0"/>
              </a:rPr>
              <a:t>. Instead, it is consumed by making clouds.</a:t>
            </a:r>
          </a:p>
          <a:p>
            <a:pPr marL="457200" indent="-457200">
              <a:buFont typeface="+mj-lt"/>
              <a:buAutoNum type="arabicPeriod" startAt="11"/>
            </a:pPr>
            <a:r>
              <a:rPr lang="en-US" sz="2400" dirty="0" smtClean="0">
                <a:latin typeface="Arial" panose="020B0604020202020204" pitchFamily="34" charset="0"/>
                <a:cs typeface="Arial" panose="020B0604020202020204" pitchFamily="34" charset="0"/>
              </a:rPr>
              <a:t>Cloud making is a dominant energy-usage mechanism.</a:t>
            </a:r>
          </a:p>
          <a:p>
            <a:pPr marL="457200" indent="-457200">
              <a:buFont typeface="+mj-lt"/>
              <a:buAutoNum type="arabicPeriod" startAt="11"/>
            </a:pPr>
            <a:r>
              <a:rPr lang="en-US" sz="2400" dirty="0" smtClean="0">
                <a:latin typeface="Arial" panose="020B0604020202020204" pitchFamily="34" charset="0"/>
                <a:cs typeface="Arial" panose="020B0604020202020204" pitchFamily="34" charset="0"/>
              </a:rPr>
              <a:t>Analysis of IPCC-reported data leads to a calculated albedo (sunlight reflectivity) for clouds (= 0.36) that is clearly very wrong - </a:t>
            </a:r>
            <a:r>
              <a:rPr lang="en-US" sz="2400" dirty="0" smtClean="0">
                <a:solidFill>
                  <a:srgbClr val="FF0000"/>
                </a:solidFill>
                <a:latin typeface="Arial" panose="020B0604020202020204" pitchFamily="34" charset="0"/>
                <a:cs typeface="Arial" panose="020B0604020202020204" pitchFamily="34" charset="0"/>
              </a:rPr>
              <a:t>by about a factor of 2. Direct measurements suggest it is about 0.8</a:t>
            </a:r>
            <a:r>
              <a:rPr lang="en-US" sz="2400" dirty="0" smtClean="0">
                <a:latin typeface="Arial" panose="020B0604020202020204" pitchFamily="34" charset="0"/>
                <a:cs typeface="Arial" panose="020B0604020202020204" pitchFamily="34" charset="0"/>
              </a:rPr>
              <a:t>. A</a:t>
            </a:r>
            <a:r>
              <a:rPr lang="en-US" sz="2400" dirty="0" smtClean="0">
                <a:solidFill>
                  <a:prstClr val="black"/>
                </a:solidFill>
                <a:latin typeface="Arial" panose="020B0604020202020204" pitchFamily="34" charset="0"/>
                <a:cs typeface="Arial" panose="020B0604020202020204" pitchFamily="34" charset="0"/>
              </a:rPr>
              <a:t>lternatively, the IPCC’s data violate energy conservation laws.</a:t>
            </a:r>
            <a:endParaRPr lang="en-US" sz="2400" dirty="0" smtClean="0">
              <a:latin typeface="Arial" panose="020B0604020202020204" pitchFamily="34" charset="0"/>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DA27DB7-8A8A-4767-9336-4741CDBA04F3}" type="slidenum">
              <a:rPr lang="en-US" smtClean="0"/>
              <a:t>51</a:t>
            </a:fld>
            <a:endParaRPr lang="en-US" dirty="0"/>
          </a:p>
        </p:txBody>
      </p:sp>
    </p:spTree>
    <p:extLst>
      <p:ext uri="{BB962C8B-B14F-4D97-AF65-F5344CB8AC3E}">
        <p14:creationId xmlns:p14="http://schemas.microsoft.com/office/powerpoint/2010/main" val="306471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804"/>
            <a:ext cx="10515600" cy="1228198"/>
          </a:xfrm>
        </p:spPr>
        <p:txBody>
          <a:bodyPr>
            <a:noAutofit/>
          </a:bodyPr>
          <a:lstStyle/>
          <a:p>
            <a:pPr algn="ctr"/>
            <a:r>
              <a:rPr lang="en-US" dirty="0">
                <a:latin typeface="Arial" panose="020B0604020202020204" pitchFamily="34" charset="0"/>
                <a:cs typeface="Arial" panose="020B0604020202020204" pitchFamily="34" charset="0"/>
              </a:rPr>
              <a:t>Part II.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Cloud Thermostat Controls the Earth’s Climate, Not Greenhouse gasses! </a:t>
            </a:r>
          </a:p>
        </p:txBody>
      </p:sp>
      <p:sp>
        <p:nvSpPr>
          <p:cNvPr id="3" name="Content Placeholder 2"/>
          <p:cNvSpPr>
            <a:spLocks noGrp="1"/>
          </p:cNvSpPr>
          <p:nvPr>
            <p:ph idx="1"/>
          </p:nvPr>
        </p:nvSpPr>
        <p:spPr>
          <a:xfrm>
            <a:off x="838200" y="2120665"/>
            <a:ext cx="10515600" cy="3910022"/>
          </a:xfrm>
        </p:spPr>
        <p:txBody>
          <a:bodyPr>
            <a:noAutofit/>
          </a:bodyPr>
          <a:lstStyle/>
          <a:p>
            <a:pPr marL="342900" indent="-342900">
              <a:spcAft>
                <a:spcPts val="1200"/>
              </a:spcAft>
            </a:pPr>
            <a:r>
              <a:rPr lang="en-US" sz="2400" dirty="0">
                <a:latin typeface="Arial" panose="020B0604020202020204" pitchFamily="34" charset="0"/>
                <a:cs typeface="Arial" panose="020B0604020202020204" pitchFamily="34" charset="0"/>
              </a:rPr>
              <a:t>The IPCC’s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sacred </a:t>
            </a:r>
            <a:r>
              <a:rPr lang="en-US" sz="2400" dirty="0">
                <a:latin typeface="Arial" panose="020B0604020202020204" pitchFamily="34" charset="0"/>
                <a:cs typeface="Arial" panose="020B0604020202020204" pitchFamily="34" charset="0"/>
              </a:rPr>
              <a:t>task </a:t>
            </a:r>
            <a:r>
              <a:rPr lang="en-US" sz="2400" dirty="0" smtClean="0">
                <a:latin typeface="Arial" panose="020B0604020202020204" pitchFamily="34" charset="0"/>
                <a:cs typeface="Arial" panose="020B0604020202020204" pitchFamily="34" charset="0"/>
              </a:rPr>
              <a:t>was to identify </a:t>
            </a:r>
            <a:r>
              <a:rPr lang="en-US" sz="2400" dirty="0">
                <a:latin typeface="Arial" panose="020B0604020202020204" pitchFamily="34" charset="0"/>
                <a:cs typeface="Arial" panose="020B0604020202020204" pitchFamily="34" charset="0"/>
              </a:rPr>
              <a:t>the dominant atmospheric process controlling the Earth’s </a:t>
            </a:r>
            <a:r>
              <a:rPr lang="en-US" sz="2400" dirty="0" smtClean="0">
                <a:latin typeface="Arial" panose="020B0604020202020204" pitchFamily="34" charset="0"/>
                <a:cs typeface="Arial" panose="020B0604020202020204" pitchFamily="34" charset="0"/>
              </a:rPr>
              <a:t>climate. </a:t>
            </a:r>
          </a:p>
          <a:p>
            <a:pPr marL="342900" indent="-342900">
              <a:spcAft>
                <a:spcPts val="1200"/>
              </a:spcAft>
            </a:pPr>
            <a:r>
              <a:rPr lang="en-US" sz="2400" dirty="0" smtClean="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assert that the IPCC and its collaborators </a:t>
            </a:r>
            <a:r>
              <a:rPr lang="en-US" sz="2400" dirty="0" smtClean="0">
                <a:latin typeface="Arial" panose="020B0604020202020204" pitchFamily="34" charset="0"/>
                <a:cs typeface="Arial" panose="020B0604020202020204" pitchFamily="34" charset="0"/>
              </a:rPr>
              <a:t>totally misidentify </a:t>
            </a:r>
            <a:r>
              <a:rPr lang="en-US" sz="2400" dirty="0">
                <a:latin typeface="Arial" panose="020B0604020202020204" pitchFamily="34" charset="0"/>
                <a:cs typeface="Arial" panose="020B0604020202020204" pitchFamily="34" charset="0"/>
              </a:rPr>
              <a:t>the Earth’s dominant climate </a:t>
            </a:r>
            <a:r>
              <a:rPr lang="en-US" sz="2400" dirty="0" smtClean="0">
                <a:latin typeface="Arial" panose="020B0604020202020204" pitchFamily="34" charset="0"/>
                <a:cs typeface="Arial" panose="020B0604020202020204" pitchFamily="34" charset="0"/>
              </a:rPr>
              <a:t>process.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342900" indent="-342900">
              <a:spcAft>
                <a:spcPts val="1200"/>
              </a:spcAft>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IPCC </a:t>
            </a:r>
            <a:r>
              <a:rPr lang="en-US" sz="2400" dirty="0" smtClean="0">
                <a:latin typeface="Arial" panose="020B0604020202020204" pitchFamily="34" charset="0"/>
                <a:cs typeface="Arial" panose="020B0604020202020204" pitchFamily="34" charset="0"/>
              </a:rPr>
              <a:t>incorrectly scapegoats </a:t>
            </a:r>
            <a:r>
              <a:rPr lang="en-US" sz="2400" dirty="0">
                <a:latin typeface="Arial" panose="020B0604020202020204" pitchFamily="34" charset="0"/>
                <a:cs typeface="Arial" panose="020B0604020202020204" pitchFamily="34" charset="0"/>
              </a:rPr>
              <a:t>atmospheric greenhouse gasses as the dominant cause of </a:t>
            </a:r>
            <a:r>
              <a:rPr lang="en-US" sz="2400" dirty="0" smtClean="0">
                <a:latin typeface="Arial" panose="020B0604020202020204" pitchFamily="34" charset="0"/>
                <a:cs typeface="Arial" panose="020B0604020202020204" pitchFamily="34" charset="0"/>
              </a:rPr>
              <a:t>(non-existent) global </a:t>
            </a:r>
            <a:r>
              <a:rPr lang="en-US" sz="2400" dirty="0">
                <a:latin typeface="Arial" panose="020B0604020202020204" pitchFamily="34" charset="0"/>
                <a:cs typeface="Arial" panose="020B0604020202020204" pitchFamily="34" charset="0"/>
              </a:rPr>
              <a:t>warming</a:t>
            </a:r>
            <a:r>
              <a:rPr lang="en-US" sz="2400" dirty="0" smtClean="0">
                <a:latin typeface="Arial" panose="020B0604020202020204" pitchFamily="34" charset="0"/>
                <a:cs typeface="Arial" panose="020B0604020202020204" pitchFamily="34" charset="0"/>
              </a:rPr>
              <a:t>.</a:t>
            </a:r>
          </a:p>
          <a:p>
            <a:pPr marL="342900" indent="-342900">
              <a:spcAft>
                <a:spcPts val="1200"/>
              </a:spcAft>
            </a:pPr>
            <a:r>
              <a:rPr lang="en-US" sz="2400" dirty="0">
                <a:latin typeface="Arial" panose="020B0604020202020204" pitchFamily="34" charset="0"/>
                <a:cs typeface="Arial" panose="020B0604020202020204" pitchFamily="34" charset="0"/>
              </a:rPr>
              <a:t>Along with the IPCC’s use of fudged data, their misidentification leads the IPCC to give dangerous recommendations to policy makers </a:t>
            </a:r>
            <a:endParaRPr lang="en-US"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A27DB7-8A8A-4767-9336-4741CDBA04F3}" type="slidenum">
              <a:rPr lang="en-US" smtClean="0"/>
              <a:t>52</a:t>
            </a:fld>
            <a:endParaRPr lang="en-US"/>
          </a:p>
        </p:txBody>
      </p:sp>
    </p:spTree>
    <p:extLst>
      <p:ext uri="{BB962C8B-B14F-4D97-AF65-F5344CB8AC3E}">
        <p14:creationId xmlns:p14="http://schemas.microsoft.com/office/powerpoint/2010/main" val="3666013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fontScale="90000"/>
          </a:bodyPr>
          <a:lstStyle/>
          <a:p>
            <a:r>
              <a:rPr lang="en-US" dirty="0" smtClean="0">
                <a:latin typeface="Arial" panose="020B0604020202020204" pitchFamily="34" charset="0"/>
                <a:cs typeface="Arial" panose="020B0604020202020204" pitchFamily="34" charset="0"/>
              </a:rPr>
              <a:t>The dominant climate-control </a:t>
            </a:r>
            <a:r>
              <a:rPr lang="en-US" dirty="0">
                <a:latin typeface="Arial" panose="020B0604020202020204" pitchFamily="34" charset="0"/>
                <a:cs typeface="Arial" panose="020B0604020202020204" pitchFamily="34" charset="0"/>
              </a:rPr>
              <a:t>process </a:t>
            </a:r>
            <a:r>
              <a:rPr lang="en-US" dirty="0" smtClean="0">
                <a:latin typeface="Arial" panose="020B0604020202020204" pitchFamily="34" charset="0"/>
                <a:cs typeface="Arial" panose="020B0604020202020204" pitchFamily="34" charset="0"/>
              </a:rPr>
              <a:t>is, in fact, </a:t>
            </a:r>
            <a:r>
              <a:rPr lang="en-US" dirty="0">
                <a:latin typeface="Arial" panose="020B0604020202020204" pitchFamily="34" charset="0"/>
                <a:cs typeface="Arial" panose="020B0604020202020204" pitchFamily="34" charset="0"/>
              </a:rPr>
              <a:t>the “cloud thermostat mechanism</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999796"/>
            <a:ext cx="10515600" cy="3791404"/>
          </a:xfrm>
        </p:spPr>
        <p:txBody>
          <a:bodyPr>
            <a:normAutofit lnSpcReduction="10000"/>
          </a:bodyPr>
          <a:lstStyle/>
          <a:p>
            <a:pPr marL="342900" indent="-342900">
              <a:spcAft>
                <a:spcPts val="1200"/>
              </a:spcAft>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“cloud thermostat mechanism</a:t>
            </a:r>
            <a:r>
              <a:rPr lang="en-US" dirty="0" smtClean="0">
                <a:latin typeface="Arial" panose="020B0604020202020204" pitchFamily="34" charset="0"/>
                <a:cs typeface="Arial" panose="020B0604020202020204" pitchFamily="34" charset="0"/>
              </a:rPr>
              <a:t>” provides a </a:t>
            </a:r>
            <a:r>
              <a:rPr lang="en-US" dirty="0">
                <a:latin typeface="Arial" panose="020B0604020202020204" pitchFamily="34" charset="0"/>
                <a:cs typeface="Arial" panose="020B0604020202020204" pitchFamily="34" charset="0"/>
              </a:rPr>
              <a:t>dominant natural feedback that provides the Earth with very strong temperature and climate stability. </a:t>
            </a:r>
          </a:p>
          <a:p>
            <a:pPr marL="342900" indent="-342900">
              <a:spcAft>
                <a:spcPts val="1200"/>
              </a:spcAft>
            </a:pPr>
            <a:r>
              <a:rPr lang="en-US" dirty="0">
                <a:latin typeface="Arial" panose="020B0604020202020204" pitchFamily="34" charset="0"/>
                <a:cs typeface="Arial" panose="020B0604020202020204" pitchFamily="34" charset="0"/>
              </a:rPr>
              <a:t>Feedbacks associated with greenhouse gasses are negligible in comparison with </a:t>
            </a:r>
            <a:r>
              <a:rPr lang="en-US" dirty="0" smtClean="0">
                <a:latin typeface="Arial" panose="020B0604020202020204" pitchFamily="34" charset="0"/>
                <a:cs typeface="Arial" panose="020B0604020202020204" pitchFamily="34" charset="0"/>
              </a:rPr>
              <a:t>cloud-thermostat feedback. </a:t>
            </a:r>
            <a:endParaRPr lang="en-US" dirty="0">
              <a:latin typeface="Arial" panose="020B0604020202020204" pitchFamily="34" charset="0"/>
              <a:cs typeface="Arial" panose="020B0604020202020204" pitchFamily="34" charset="0"/>
            </a:endParaRPr>
          </a:p>
          <a:p>
            <a:pPr marL="342900" indent="-342900">
              <a:spcAft>
                <a:spcPts val="1200"/>
              </a:spcAft>
            </a:pPr>
            <a:r>
              <a:rPr lang="en-US" dirty="0" smtClean="0">
                <a:latin typeface="Arial" panose="020B0604020202020204" pitchFamily="34" charset="0"/>
                <a:cs typeface="Arial" panose="020B0604020202020204" pitchFamily="34" charset="0"/>
              </a:rPr>
              <a:t>As a result, </a:t>
            </a:r>
            <a:r>
              <a:rPr lang="en-US" dirty="0">
                <a:latin typeface="Arial" panose="020B0604020202020204" pitchFamily="34" charset="0"/>
                <a:cs typeface="Arial" panose="020B0604020202020204" pitchFamily="34" charset="0"/>
              </a:rPr>
              <a:t>the Earth’s climate is robustly stable against </a:t>
            </a:r>
            <a:r>
              <a:rPr lang="en-US" dirty="0" smtClean="0">
                <a:latin typeface="Arial" panose="020B0604020202020204" pitchFamily="34" charset="0"/>
                <a:cs typeface="Arial" panose="020B0604020202020204" pitchFamily="34" charset="0"/>
              </a:rPr>
              <a:t>huge </a:t>
            </a:r>
            <a:r>
              <a:rPr lang="en-US" dirty="0">
                <a:latin typeface="Arial" panose="020B0604020202020204" pitchFamily="34" charset="0"/>
                <a:cs typeface="Arial" panose="020B0604020202020204" pitchFamily="34" charset="0"/>
              </a:rPr>
              <a:t>increases in greenhouse </a:t>
            </a:r>
            <a:r>
              <a:rPr lang="en-US" dirty="0" smtClean="0">
                <a:latin typeface="Arial" panose="020B0604020202020204" pitchFamily="34" charset="0"/>
                <a:cs typeface="Arial" panose="020B0604020202020204" pitchFamily="34" charset="0"/>
              </a:rPr>
              <a:t>gasses and other perturbations like volcanism.</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A27DB7-8A8A-4767-9336-4741CDBA04F3}" type="slidenum">
              <a:rPr lang="en-US" smtClean="0"/>
              <a:t>53</a:t>
            </a:fld>
            <a:endParaRPr lang="en-US"/>
          </a:p>
        </p:txBody>
      </p:sp>
    </p:spTree>
    <p:extLst>
      <p:ext uri="{BB962C8B-B14F-4D97-AF65-F5344CB8AC3E}">
        <p14:creationId xmlns:p14="http://schemas.microsoft.com/office/powerpoint/2010/main" val="800367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58" y="136526"/>
            <a:ext cx="10515600" cy="973818"/>
          </a:xfrm>
        </p:spPr>
        <p:txBody>
          <a:bodyPr>
            <a:normAutofit/>
          </a:bodyPr>
          <a:lstStyle/>
          <a:p>
            <a:pPr algn="ctr"/>
            <a:r>
              <a:rPr lang="en-US" sz="4000" dirty="0" smtClean="0">
                <a:latin typeface="Arial" panose="020B0604020202020204" pitchFamily="34" charset="0"/>
                <a:cs typeface="Arial" panose="020B0604020202020204" pitchFamily="34" charset="0"/>
              </a:rPr>
              <a:t>The </a:t>
            </a:r>
            <a:r>
              <a:rPr lang="en-US" sz="4000" dirty="0">
                <a:latin typeface="Arial" panose="020B0604020202020204" pitchFamily="34" charset="0"/>
                <a:cs typeface="Arial" panose="020B0604020202020204" pitchFamily="34" charset="0"/>
              </a:rPr>
              <a:t>cloud </a:t>
            </a:r>
            <a:r>
              <a:rPr lang="en-US" sz="4000" dirty="0" smtClean="0">
                <a:latin typeface="Arial" panose="020B0604020202020204" pitchFamily="34" charset="0"/>
                <a:cs typeface="Arial" panose="020B0604020202020204" pitchFamily="34" charset="0"/>
              </a:rPr>
              <a:t>thermostat’s source of strength</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442958" y="1110344"/>
            <a:ext cx="10681607" cy="5647700"/>
          </a:xfrm>
          <a:prstGeom prst="rect">
            <a:avLst/>
          </a:prstGeom>
          <a:noFill/>
        </p:spPr>
        <p:txBody>
          <a:bodyPr wrap="square" rtlCol="0">
            <a:spAutoFit/>
          </a:bodyPr>
          <a:lstStyle/>
          <a:p>
            <a:pPr marL="457200" indent="-457200">
              <a:spcAft>
                <a:spcPts val="300"/>
              </a:spcAft>
              <a:buFont typeface="+mj-lt"/>
              <a:buAutoNum type="arabicPeriod"/>
            </a:pPr>
            <a:r>
              <a:rPr lang="en-US" sz="2400" dirty="0">
                <a:latin typeface="Arial" panose="020B0604020202020204" pitchFamily="34" charset="0"/>
                <a:cs typeface="Arial" panose="020B0604020202020204" pitchFamily="34" charset="0"/>
              </a:rPr>
              <a:t>The cloud </a:t>
            </a:r>
            <a:r>
              <a:rPr lang="en-US" sz="2400" dirty="0" smtClean="0">
                <a:latin typeface="Arial" panose="020B0604020202020204" pitchFamily="34" charset="0"/>
                <a:cs typeface="Arial" panose="020B0604020202020204" pitchFamily="34" charset="0"/>
              </a:rPr>
              <a:t>thermostat mechanism </a:t>
            </a:r>
            <a:r>
              <a:rPr lang="en-US" sz="2400" dirty="0">
                <a:latin typeface="Arial" panose="020B0604020202020204" pitchFamily="34" charset="0"/>
                <a:cs typeface="Arial" panose="020B0604020202020204" pitchFamily="34" charset="0"/>
              </a:rPr>
              <a:t>gains its </a:t>
            </a:r>
            <a:r>
              <a:rPr lang="en-US" sz="2400" dirty="0" smtClean="0">
                <a:latin typeface="Arial" panose="020B0604020202020204" pitchFamily="34" charset="0"/>
                <a:cs typeface="Arial" panose="020B0604020202020204" pitchFamily="34" charset="0"/>
              </a:rPr>
              <a:t>enormous strength </a:t>
            </a:r>
            <a:r>
              <a:rPr lang="en-US" sz="2400" dirty="0">
                <a:latin typeface="Arial" panose="020B0604020202020204" pitchFamily="34" charset="0"/>
                <a:cs typeface="Arial" panose="020B0604020202020204" pitchFamily="34" charset="0"/>
              </a:rPr>
              <a:t>from the Earth’s </a:t>
            </a:r>
            <a:r>
              <a:rPr lang="en-US" sz="2400" dirty="0" smtClean="0">
                <a:latin typeface="Arial" panose="020B0604020202020204" pitchFamily="34" charset="0"/>
                <a:cs typeface="Arial" panose="020B0604020202020204" pitchFamily="34" charset="0"/>
              </a:rPr>
              <a:t>observed </a:t>
            </a:r>
            <a:r>
              <a:rPr lang="en-US" sz="2400" dirty="0">
                <a:latin typeface="Arial" panose="020B0604020202020204" pitchFamily="34" charset="0"/>
                <a:cs typeface="Arial" panose="020B0604020202020204" pitchFamily="34" charset="0"/>
              </a:rPr>
              <a:t>very large cloud-cover </a:t>
            </a:r>
            <a:r>
              <a:rPr lang="en-US" sz="2400" dirty="0" smtClean="0">
                <a:latin typeface="Arial" panose="020B0604020202020204" pitchFamily="34" charset="0"/>
                <a:cs typeface="Arial" panose="020B0604020202020204" pitchFamily="34" charset="0"/>
              </a:rPr>
              <a:t>variation and the associated reflected-sunlight power variation. </a:t>
            </a:r>
          </a:p>
          <a:p>
            <a:pPr marL="457200" indent="-457200">
              <a:spcAft>
                <a:spcPts val="300"/>
              </a:spcAft>
              <a:buFont typeface="+mj-lt"/>
              <a:buAutoNum type="arabicPeriod"/>
            </a:pPr>
            <a:r>
              <a:rPr lang="en-US" sz="2400" dirty="0" smtClean="0">
                <a:latin typeface="Arial" panose="020B0604020202020204" pitchFamily="34" charset="0"/>
                <a:cs typeface="Arial" panose="020B0604020202020204" pitchFamily="34" charset="0"/>
              </a:rPr>
              <a:t>It is just </a:t>
            </a:r>
            <a:r>
              <a:rPr lang="en-US" sz="2400" dirty="0">
                <a:latin typeface="Arial" panose="020B0604020202020204" pitchFamily="34" charset="0"/>
                <a:cs typeface="Arial" panose="020B0604020202020204" pitchFamily="34" charset="0"/>
              </a:rPr>
              <a:t>like the thermostat in your </a:t>
            </a:r>
            <a:r>
              <a:rPr lang="en-US" sz="2400" dirty="0" smtClean="0">
                <a:latin typeface="Arial" panose="020B0604020202020204" pitchFamily="34" charset="0"/>
                <a:cs typeface="Arial" panose="020B0604020202020204" pitchFamily="34" charset="0"/>
              </a:rPr>
              <a:t>home. The </a:t>
            </a:r>
            <a:r>
              <a:rPr lang="en-US" sz="2400" dirty="0">
                <a:latin typeface="Arial" panose="020B0604020202020204" pitchFamily="34" charset="0"/>
                <a:cs typeface="Arial" panose="020B0604020202020204" pitchFamily="34" charset="0"/>
              </a:rPr>
              <a:t>power-imbalance is never zero. </a:t>
            </a:r>
            <a:r>
              <a:rPr lang="en-US" sz="2400" dirty="0" smtClean="0">
                <a:latin typeface="Arial" panose="020B0604020202020204" pitchFamily="34" charset="0"/>
                <a:cs typeface="Arial" panose="020B0604020202020204" pitchFamily="34" charset="0"/>
              </a:rPr>
              <a:t>In your home, the </a:t>
            </a:r>
            <a:r>
              <a:rPr lang="en-US" sz="2400" dirty="0">
                <a:latin typeface="Arial" panose="020B0604020202020204" pitchFamily="34" charset="0"/>
                <a:cs typeface="Arial" panose="020B0604020202020204" pitchFamily="34" charset="0"/>
              </a:rPr>
              <a:t>furnace </a:t>
            </a:r>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always either ON or OFF. The thermostat simply modulates the heating/cooling duty cycle</a:t>
            </a:r>
            <a:r>
              <a:rPr lang="en-US" sz="2400" dirty="0" smtClean="0">
                <a:latin typeface="Arial" panose="020B0604020202020204" pitchFamily="34" charset="0"/>
                <a:cs typeface="Arial" panose="020B0604020202020204" pitchFamily="34" charset="0"/>
              </a:rPr>
              <a:t>. </a:t>
            </a:r>
          </a:p>
          <a:p>
            <a:pPr marL="457200" indent="-457200">
              <a:spcAft>
                <a:spcPts val="300"/>
              </a:spcAft>
              <a:buFont typeface="+mj-lt"/>
              <a:buAutoNum type="arabicPeriod"/>
            </a:pPr>
            <a:r>
              <a:rPr lang="en-US" sz="2400" dirty="0" smtClean="0">
                <a:latin typeface="Arial" panose="020B0604020202020204" pitchFamily="34" charset="0"/>
                <a:cs typeface="Arial" panose="020B0604020202020204" pitchFamily="34" charset="0"/>
              </a:rPr>
              <a:t>Similarly to the furnace</a:t>
            </a:r>
            <a:r>
              <a:rPr lang="en-US" sz="2400" dirty="0">
                <a:latin typeface="Arial" panose="020B0604020202020204" pitchFamily="34" charset="0"/>
                <a:cs typeface="Arial" panose="020B0604020202020204" pitchFamily="34" charset="0"/>
              </a:rPr>
              <a:t> in your home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clouds either shadow the </a:t>
            </a:r>
            <a:r>
              <a:rPr lang="en-US" sz="2400" dirty="0" smtClean="0">
                <a:latin typeface="Arial" panose="020B0604020202020204" pitchFamily="34" charset="0"/>
                <a:cs typeface="Arial" panose="020B0604020202020204" pitchFamily="34" charset="0"/>
              </a:rPr>
              <a:t>ocean (furnace-OFF), </a:t>
            </a:r>
            <a:r>
              <a:rPr lang="en-US" sz="2400" dirty="0">
                <a:latin typeface="Arial" panose="020B0604020202020204" pitchFamily="34" charset="0"/>
                <a:cs typeface="Arial" panose="020B0604020202020204" pitchFamily="34" charset="0"/>
              </a:rPr>
              <a:t>or they </a:t>
            </a:r>
            <a:r>
              <a:rPr lang="en-US" sz="2400" dirty="0" smtClean="0">
                <a:latin typeface="Arial" panose="020B0604020202020204" pitchFamily="34" charset="0"/>
                <a:cs typeface="Arial" panose="020B0604020202020204" pitchFamily="34" charset="0"/>
              </a:rPr>
              <a:t>don’t (furnace-ON). </a:t>
            </a:r>
          </a:p>
          <a:p>
            <a:pPr marL="457200" indent="-457200">
              <a:spcAft>
                <a:spcPts val="300"/>
              </a:spcAft>
              <a:buFont typeface="+mj-lt"/>
              <a:buAutoNum type="arabicPeriod"/>
            </a:pPr>
            <a:r>
              <a:rPr lang="en-US" sz="2400" dirty="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oing </a:t>
            </a:r>
            <a:r>
              <a:rPr lang="en-US" sz="2400" dirty="0">
                <a:latin typeface="Arial" panose="020B0604020202020204" pitchFamily="34" charset="0"/>
                <a:cs typeface="Arial" panose="020B0604020202020204" pitchFamily="34" charset="0"/>
              </a:rPr>
              <a:t>so, they modulate their own production rate.</a:t>
            </a:r>
          </a:p>
          <a:p>
            <a:pPr marL="457200" indent="-457200">
              <a:spcAft>
                <a:spcPts val="300"/>
              </a:spcAft>
              <a:buFont typeface="+mj-lt"/>
              <a:buAutoNum type="arabicPeriod"/>
            </a:pPr>
            <a:r>
              <a:rPr lang="en-US" sz="2400" dirty="0">
                <a:latin typeface="Arial" panose="020B0604020202020204" pitchFamily="34" charset="0"/>
                <a:cs typeface="Arial" panose="020B0604020202020204" pitchFamily="34" charset="0"/>
              </a:rPr>
              <a:t>The equivalent furnace strength is the varying </a:t>
            </a:r>
            <a:r>
              <a:rPr lang="en-US" sz="2400" dirty="0" smtClean="0">
                <a:latin typeface="Arial" panose="020B0604020202020204" pitchFamily="34" charset="0"/>
                <a:cs typeface="Arial" panose="020B0604020202020204" pitchFamily="34" charset="0"/>
              </a:rPr>
              <a:t>reflected-power </a:t>
            </a:r>
            <a:r>
              <a:rPr lang="en-US" sz="2400" dirty="0">
                <a:latin typeface="Arial" panose="020B0604020202020204" pitchFamily="34" charset="0"/>
                <a:cs typeface="Arial" panose="020B0604020202020204" pitchFamily="34" charset="0"/>
              </a:rPr>
              <a:t>magnitude</a:t>
            </a:r>
            <a:r>
              <a:rPr lang="en-US" sz="2400" dirty="0" smtClean="0">
                <a:latin typeface="Arial" panose="020B0604020202020204" pitchFamily="34" charset="0"/>
                <a:cs typeface="Arial" panose="020B0604020202020204" pitchFamily="34" charset="0"/>
              </a:rPr>
              <a:t>.</a:t>
            </a:r>
          </a:p>
          <a:p>
            <a:pPr marL="457200" indent="-457200">
              <a:spcAft>
                <a:spcPts val="300"/>
              </a:spcAft>
              <a:buFont typeface="+mj-lt"/>
              <a:buAutoNum type="arabicPeriod"/>
            </a:pPr>
            <a:r>
              <a:rPr lang="en-US" sz="2400" dirty="0" smtClean="0">
                <a:latin typeface="Arial" panose="020B0604020202020204" pitchFamily="34" charset="0"/>
                <a:cs typeface="Arial" panose="020B0604020202020204" pitchFamily="34" charset="0"/>
              </a:rPr>
              <a:t>As a result of the </a:t>
            </a:r>
            <a:r>
              <a:rPr lang="en-US" sz="2400" dirty="0">
                <a:latin typeface="Arial" panose="020B0604020202020204" pitchFamily="34" charset="0"/>
                <a:cs typeface="Arial" panose="020B0604020202020204" pitchFamily="34" charset="0"/>
              </a:rPr>
              <a:t>reflected </a:t>
            </a:r>
            <a:r>
              <a:rPr lang="en-US" sz="2400" dirty="0" smtClean="0">
                <a:latin typeface="Arial" panose="020B0604020202020204" pitchFamily="34" charset="0"/>
                <a:cs typeface="Arial" panose="020B0604020202020204" pitchFamily="34" charset="0"/>
              </a:rPr>
              <a:t>power’s variation, the </a:t>
            </a:r>
            <a:r>
              <a:rPr lang="en-US" sz="2400" dirty="0">
                <a:latin typeface="Arial" panose="020B0604020202020204" pitchFamily="34" charset="0"/>
                <a:cs typeface="Arial" panose="020B0604020202020204" pitchFamily="34" charset="0"/>
              </a:rPr>
              <a:t>power imbalance is actually observed to be continuously strongly fluctuating by anywhere between 18 to 55 W/m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(40 to 77 </a:t>
            </a:r>
            <a:r>
              <a:rPr lang="en-US" sz="2400" dirty="0" smtClean="0">
                <a:latin typeface="Arial" panose="020B0604020202020204" pitchFamily="34" charset="0"/>
                <a:cs typeface="Arial" panose="020B0604020202020204" pitchFamily="34" charset="0"/>
              </a:rPr>
              <a:t>W/m</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if you include the solar constant’s annual variation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910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136525"/>
            <a:ext cx="10515600" cy="1325563"/>
          </a:xfrm>
        </p:spPr>
        <p:txBody>
          <a:bodyPr>
            <a:normAutofit/>
          </a:bodyPr>
          <a:lstStyle/>
          <a:p>
            <a:pPr algn="ctr"/>
            <a:r>
              <a:rPr lang="en-US" sz="4000" dirty="0">
                <a:latin typeface="Arial" panose="020B0604020202020204" pitchFamily="34" charset="0"/>
                <a:cs typeface="Arial" panose="020B0604020202020204" pitchFamily="34" charset="0"/>
              </a:rPr>
              <a:t>Part II – The cloud thermostat - 3</a:t>
            </a:r>
          </a:p>
        </p:txBody>
      </p:sp>
      <p:sp>
        <p:nvSpPr>
          <p:cNvPr id="7" name="TextBox 6">
            <a:extLst>
              <a:ext uri="{FF2B5EF4-FFF2-40B4-BE49-F238E27FC236}">
                <a16:creationId xmlns:a16="http://schemas.microsoft.com/office/drawing/2014/main" xmlns="" id="{536F1BB2-4616-2FA8-68F4-708D61843F89}"/>
              </a:ext>
            </a:extLst>
          </p:cNvPr>
          <p:cNvSpPr txBox="1"/>
          <p:nvPr/>
        </p:nvSpPr>
        <p:spPr>
          <a:xfrm>
            <a:off x="410300" y="1118188"/>
            <a:ext cx="10943499" cy="5401479"/>
          </a:xfrm>
          <a:prstGeom prst="rect">
            <a:avLst/>
          </a:prstGeom>
          <a:noFill/>
        </p:spPr>
        <p:txBody>
          <a:bodyPr wrap="square" rtlCol="0">
            <a:spAutoFit/>
          </a:bodyPr>
          <a:lstStyle/>
          <a:p>
            <a:pPr marL="457200" indent="-457200">
              <a:spcAft>
                <a:spcPts val="600"/>
              </a:spcAft>
              <a:buFont typeface="+mj-lt"/>
              <a:buAutoNum type="arabicPeriod" startAt="7"/>
            </a:pPr>
            <a:r>
              <a:rPr lang="en-US" sz="2200" dirty="0">
                <a:latin typeface="Arial" panose="020B0604020202020204" pitchFamily="34" charset="0"/>
                <a:cs typeface="Arial" panose="020B0604020202020204" pitchFamily="34" charset="0"/>
              </a:rPr>
              <a:t>Clouds </a:t>
            </a:r>
            <a:r>
              <a:rPr lang="en-US" sz="2200" dirty="0" smtClean="0">
                <a:latin typeface="Arial" panose="020B0604020202020204" pitchFamily="34" charset="0"/>
                <a:cs typeface="Arial" panose="020B0604020202020204" pitchFamily="34" charset="0"/>
              </a:rPr>
              <a:t>thus modulate </a:t>
            </a:r>
            <a:r>
              <a:rPr lang="en-US" sz="2200" dirty="0">
                <a:latin typeface="Arial" panose="020B0604020202020204" pitchFamily="34" charset="0"/>
                <a:cs typeface="Arial" panose="020B0604020202020204" pitchFamily="34" charset="0"/>
              </a:rPr>
              <a:t>the </a:t>
            </a:r>
            <a:r>
              <a:rPr lang="en-US" sz="2200" dirty="0" smtClean="0">
                <a:latin typeface="Arial" panose="020B0604020202020204" pitchFamily="34" charset="0"/>
                <a:cs typeface="Arial" panose="020B0604020202020204" pitchFamily="34" charset="0"/>
              </a:rPr>
              <a:t>reflected sunlight </a:t>
            </a:r>
            <a:r>
              <a:rPr lang="en-US" sz="2200" dirty="0">
                <a:latin typeface="Arial" panose="020B0604020202020204" pitchFamily="34" charset="0"/>
                <a:cs typeface="Arial" panose="020B0604020202020204" pitchFamily="34" charset="0"/>
              </a:rPr>
              <a:t>power and </a:t>
            </a:r>
            <a:r>
              <a:rPr lang="en-US" sz="2200" dirty="0" smtClean="0">
                <a:latin typeface="Arial" panose="020B0604020202020204" pitchFamily="34" charset="0"/>
                <a:cs typeface="Arial" panose="020B0604020202020204" pitchFamily="34" charset="0"/>
              </a:rPr>
              <a:t>thereby </a:t>
            </a:r>
            <a:r>
              <a:rPr lang="en-US" sz="2200" dirty="0">
                <a:latin typeface="Arial" panose="020B0604020202020204" pitchFamily="34" charset="0"/>
                <a:cs typeface="Arial" panose="020B0604020202020204" pitchFamily="34" charset="0"/>
              </a:rPr>
              <a:t>control the Earth’s power imbalance, </a:t>
            </a:r>
            <a:r>
              <a:rPr lang="en-US" sz="2200" u="sng" dirty="0">
                <a:latin typeface="Arial" panose="020B0604020202020204" pitchFamily="34" charset="0"/>
                <a:cs typeface="Arial" panose="020B0604020202020204" pitchFamily="34" charset="0"/>
              </a:rPr>
              <a:t>minimally</a:t>
            </a:r>
            <a:r>
              <a:rPr lang="en-US" sz="2200" dirty="0">
                <a:latin typeface="Arial" panose="020B0604020202020204" pitchFamily="34" charset="0"/>
                <a:cs typeface="Arial" panose="020B0604020202020204" pitchFamily="34" charset="0"/>
              </a:rPr>
              <a:t> with </a:t>
            </a:r>
            <a:r>
              <a:rPr lang="en-US" sz="2200" dirty="0" smtClean="0">
                <a:latin typeface="Arial" panose="020B0604020202020204" pitchFamily="34" charset="0"/>
                <a:cs typeface="Arial" panose="020B0604020202020204" pitchFamily="34" charset="0"/>
              </a:rPr>
              <a:t>18 </a:t>
            </a:r>
            <a:r>
              <a:rPr lang="en-US" sz="2200" dirty="0">
                <a:latin typeface="Arial" panose="020B0604020202020204" pitchFamily="34" charset="0"/>
                <a:cs typeface="Arial" panose="020B0604020202020204" pitchFamily="34" charset="0"/>
              </a:rPr>
              <a:t>W/m</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available power range (ignoring the added 22 W/m</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solar-constant variation</a:t>
            </a:r>
            <a:r>
              <a:rPr lang="en-US" sz="2200" dirty="0" smtClean="0">
                <a:latin typeface="Arial" panose="020B0604020202020204" pitchFamily="34" charset="0"/>
                <a:cs typeface="Arial" panose="020B0604020202020204" pitchFamily="34" charset="0"/>
              </a:rPr>
              <a:t>)</a:t>
            </a:r>
          </a:p>
          <a:p>
            <a:pPr marL="457200" indent="-457200">
              <a:spcAft>
                <a:spcPts val="600"/>
              </a:spcAft>
              <a:buFont typeface="+mj-lt"/>
              <a:buAutoNum type="arabicPeriod" startAt="7"/>
            </a:pPr>
            <a:r>
              <a:rPr lang="en-US" sz="2200" dirty="0" smtClean="0">
                <a:latin typeface="Arial" panose="020B0604020202020204" pitchFamily="34" charset="0"/>
                <a:cs typeface="Arial" panose="020B0604020202020204" pitchFamily="34" charset="0"/>
              </a:rPr>
              <a:t>This modulation strength is </a:t>
            </a:r>
            <a:r>
              <a:rPr lang="en-US" sz="2200" dirty="0">
                <a:latin typeface="Arial" panose="020B0604020202020204" pitchFamily="34" charset="0"/>
                <a:cs typeface="Arial" panose="020B0604020202020204" pitchFamily="34" charset="0"/>
              </a:rPr>
              <a:t>minimally 26 times the IPCC’s 0.7 W/m</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claimed power imbalance, and 45 times the IPCC’s ± 0.2 W/m</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power imbalance error range. </a:t>
            </a:r>
            <a:endParaRPr lang="en-US" sz="2200" dirty="0" smtClean="0">
              <a:latin typeface="Arial" panose="020B0604020202020204" pitchFamily="34" charset="0"/>
              <a:cs typeface="Arial" panose="020B0604020202020204" pitchFamily="34" charset="0"/>
            </a:endParaRPr>
          </a:p>
          <a:p>
            <a:pPr marL="457200" indent="-457200">
              <a:spcAft>
                <a:spcPts val="600"/>
              </a:spcAft>
              <a:buFont typeface="+mj-lt"/>
              <a:buAutoNum type="arabicPeriod" startAt="7"/>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above numbers use the IPCC’s assumed and questionable albedo parameters. With more realistic assumptions, the cloud-thermostat mechanism controls the Earth’s power imbalance with a 77 W/m</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available power range, which is more than 100 times bigger than the IPCC’s 0.7 W/m</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claimed power imbalance, and </a:t>
            </a:r>
            <a:r>
              <a:rPr lang="en-US" sz="2200" u="sng" dirty="0">
                <a:latin typeface="Arial" panose="020B0604020202020204" pitchFamily="34" charset="0"/>
                <a:cs typeface="Arial" panose="020B0604020202020204" pitchFamily="34" charset="0"/>
              </a:rPr>
              <a:t>192 times bigger than the IPCC’s ± 0.2 W/m</a:t>
            </a:r>
            <a:r>
              <a:rPr lang="en-US" sz="2200" u="sng" baseline="30000" dirty="0">
                <a:latin typeface="Arial" panose="020B0604020202020204" pitchFamily="34" charset="0"/>
                <a:cs typeface="Arial" panose="020B0604020202020204" pitchFamily="34" charset="0"/>
              </a:rPr>
              <a:t>2</a:t>
            </a:r>
            <a:r>
              <a:rPr lang="en-US" sz="2200" u="sng" dirty="0">
                <a:latin typeface="Arial" panose="020B0604020202020204" pitchFamily="34" charset="0"/>
                <a:cs typeface="Arial" panose="020B0604020202020204" pitchFamily="34" charset="0"/>
              </a:rPr>
              <a:t> power-imbalance total error range</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457200" indent="-457200">
              <a:spcAft>
                <a:spcPts val="600"/>
              </a:spcAft>
              <a:buFont typeface="+mj-lt"/>
              <a:buAutoNum type="arabicPeriod" startAt="7"/>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seemingly random fluctuation of the power imbalance is not random at all, but is actually a crucial part of a thermostat-like feedback mechanism that controls and stabilizes the Earth’s climate and temperature. It is observed by King </a:t>
            </a:r>
            <a:r>
              <a:rPr lang="en-US" sz="2200" i="1" dirty="0">
                <a:latin typeface="Arial" panose="020B0604020202020204" pitchFamily="34" charset="0"/>
                <a:cs typeface="Arial" panose="020B0604020202020204" pitchFamily="34" charset="0"/>
              </a:rPr>
              <a:t>et al</a:t>
            </a:r>
            <a:r>
              <a:rPr lang="en-US" sz="2200" dirty="0">
                <a:latin typeface="Arial" panose="020B0604020202020204" pitchFamily="34" charset="0"/>
                <a:cs typeface="Arial" panose="020B0604020202020204" pitchFamily="34" charset="0"/>
              </a:rPr>
              <a:t>. (2013) and by Stephens </a:t>
            </a:r>
            <a:r>
              <a:rPr lang="en-US" sz="2200" i="1" dirty="0">
                <a:latin typeface="Arial" panose="020B0604020202020204" pitchFamily="34" charset="0"/>
                <a:cs typeface="Arial" panose="020B0604020202020204" pitchFamily="34" charset="0"/>
              </a:rPr>
              <a:t>et al</a:t>
            </a:r>
            <a:r>
              <a:rPr lang="en-US" sz="2200" dirty="0">
                <a:latin typeface="Arial" panose="020B0604020202020204" pitchFamily="34" charset="0"/>
                <a:cs typeface="Arial" panose="020B0604020202020204" pitchFamily="34" charset="0"/>
              </a:rPr>
              <a:t>. (2015) to be </a:t>
            </a:r>
            <a:r>
              <a:rPr lang="en-US" sz="2200" dirty="0" smtClean="0">
                <a:latin typeface="Arial" panose="020B0604020202020204" pitchFamily="34" charset="0"/>
                <a:cs typeface="Arial" panose="020B0604020202020204" pitchFamily="34" charset="0"/>
              </a:rPr>
              <a:t>quasi-periodic.</a:t>
            </a:r>
            <a:endParaRPr lang="en-US" sz="22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453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Some </a:t>
            </a:r>
            <a:r>
              <a:rPr lang="en-US" dirty="0" smtClean="0">
                <a:latin typeface="Arial" panose="020B0604020202020204" pitchFamily="34" charset="0"/>
                <a:cs typeface="Arial" panose="020B0604020202020204" pitchFamily="34" charset="0"/>
              </a:rPr>
              <a:t>important and obvious but underappreciated properties </a:t>
            </a:r>
            <a:r>
              <a:rPr lang="en-US" dirty="0">
                <a:latin typeface="Arial" panose="020B0604020202020204" pitchFamily="34" charset="0"/>
                <a:cs typeface="Arial" panose="020B0604020202020204" pitchFamily="34" charset="0"/>
              </a:rPr>
              <a:t>of clouds</a:t>
            </a:r>
          </a:p>
        </p:txBody>
      </p:sp>
      <p:sp>
        <p:nvSpPr>
          <p:cNvPr id="3" name="Content Placeholder 2"/>
          <p:cNvSpPr>
            <a:spLocks noGrp="1"/>
          </p:cNvSpPr>
          <p:nvPr>
            <p:ph idx="1"/>
          </p:nvPr>
        </p:nvSpPr>
        <p:spPr>
          <a:xfrm>
            <a:off x="838200" y="1825626"/>
            <a:ext cx="10515600" cy="508000"/>
          </a:xfrm>
        </p:spPr>
        <p:txBody>
          <a:bodyPr>
            <a:normAutofit/>
          </a:bodyPr>
          <a:lstStyle/>
          <a:p>
            <a:pPr marL="0" indent="0" algn="ctr">
              <a:buNone/>
            </a:pPr>
            <a:r>
              <a:rPr lang="en-US" sz="2400" b="1" dirty="0">
                <a:latin typeface="Arial" panose="020B0604020202020204" pitchFamily="34" charset="0"/>
                <a:cs typeface="Arial" panose="020B0604020202020204" pitchFamily="34" charset="0"/>
              </a:rPr>
              <a:t>What does the Earth look like when viewed from space in sunlight?</a:t>
            </a:r>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2050" name="Picture 3" descr="Our moon has been slowly drifting away from Earth over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2817812"/>
            <a:ext cx="271303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The Blue Marble: Taken by Apollo 17 astronauts on December 7, 1972. The  image is one of the few to show an almost fully illuminated Earth disk, as  the astronauts had t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162" y="2817812"/>
            <a:ext cx="26511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Our View of Earth From Space Is in Danger | WI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3286" y="2817811"/>
            <a:ext cx="2551113" cy="263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Astronauts Describe Seeing Earth From Space - YouTube"/>
          <p:cNvPicPr>
            <a:picLocks noChangeAspect="1" noChangeArrowheads="1"/>
          </p:cNvPicPr>
          <p:nvPr/>
        </p:nvPicPr>
        <p:blipFill>
          <a:blip r:embed="rId5">
            <a:extLst>
              <a:ext uri="{28A0092B-C50C-407E-A947-70E740481C1C}">
                <a14:useLocalDpi xmlns:a14="http://schemas.microsoft.com/office/drawing/2010/main" val="0"/>
              </a:ext>
            </a:extLst>
          </a:blip>
          <a:srcRect b="13243"/>
          <a:stretch>
            <a:fillRect/>
          </a:stretch>
        </p:blipFill>
        <p:spPr bwMode="auto">
          <a:xfrm>
            <a:off x="8534398" y="2817810"/>
            <a:ext cx="2956299" cy="262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xmlns="" id="{7CA1BD5A-511C-850C-A08D-D62DD537447D}"/>
              </a:ext>
            </a:extLst>
          </p:cNvPr>
          <p:cNvSpPr>
            <a:spLocks noGrp="1"/>
          </p:cNvSpPr>
          <p:nvPr>
            <p:ph type="sldNum" sz="quarter" idx="12"/>
          </p:nvPr>
        </p:nvSpPr>
        <p:spPr/>
        <p:txBody>
          <a:bodyPr/>
          <a:lstStyle/>
          <a:p>
            <a:fld id="{9DA27DB7-8A8A-4767-9336-4741CDBA04F3}" type="slidenum">
              <a:rPr lang="en-US" smtClean="0"/>
              <a:t>56</a:t>
            </a:fld>
            <a:endParaRPr lang="en-US"/>
          </a:p>
        </p:txBody>
      </p:sp>
    </p:spTree>
    <p:extLst>
      <p:ext uri="{BB962C8B-B14F-4D97-AF65-F5344CB8AC3E}">
        <p14:creationId xmlns:p14="http://schemas.microsoft.com/office/powerpoint/2010/main" val="3712339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0"/>
            <a:ext cx="10515600" cy="1325563"/>
          </a:xfrm>
        </p:spPr>
        <p:txBody>
          <a:bodyPr>
            <a:normAutofit fontScale="90000"/>
          </a:bodyPr>
          <a:lstStyle/>
          <a:p>
            <a:pPr algn="ctr"/>
            <a:r>
              <a:rPr lang="en-US" sz="4000" dirty="0">
                <a:latin typeface="Arial" panose="020B0604020202020204" pitchFamily="34" charset="0"/>
                <a:cs typeface="Arial" panose="020B0604020202020204" pitchFamily="34" charset="0"/>
              </a:rPr>
              <a:t>There are </a:t>
            </a:r>
            <a:r>
              <a:rPr lang="en-US" sz="4000" dirty="0" smtClean="0">
                <a:latin typeface="Arial" panose="020B0604020202020204" pitchFamily="34" charset="0"/>
                <a:cs typeface="Arial" panose="020B0604020202020204" pitchFamily="34" charset="0"/>
              </a:rPr>
              <a:t>5 </a:t>
            </a:r>
            <a:r>
              <a:rPr lang="en-US" sz="4000" dirty="0">
                <a:latin typeface="Arial" panose="020B0604020202020204" pitchFamily="34" charset="0"/>
                <a:cs typeface="Arial" panose="020B0604020202020204" pitchFamily="34" charset="0"/>
              </a:rPr>
              <a:t>important take-home messages to be gleaned from these satellite photographs.</a:t>
            </a:r>
          </a:p>
        </p:txBody>
      </p:sp>
      <p:sp>
        <p:nvSpPr>
          <p:cNvPr id="7" name="TextBox 6">
            <a:extLst>
              <a:ext uri="{FF2B5EF4-FFF2-40B4-BE49-F238E27FC236}">
                <a16:creationId xmlns:a16="http://schemas.microsoft.com/office/drawing/2014/main" xmlns="" id="{536F1BB2-4616-2FA8-68F4-708D61843F89}"/>
              </a:ext>
            </a:extLst>
          </p:cNvPr>
          <p:cNvSpPr txBox="1"/>
          <p:nvPr/>
        </p:nvSpPr>
        <p:spPr>
          <a:xfrm>
            <a:off x="909320" y="1420041"/>
            <a:ext cx="10827521" cy="5139869"/>
          </a:xfrm>
          <a:prstGeom prst="rect">
            <a:avLst/>
          </a:prstGeom>
          <a:noFill/>
        </p:spPr>
        <p:txBody>
          <a:bodyPr wrap="square" rtlCol="0">
            <a:spAutoFit/>
          </a:bodyPr>
          <a:lstStyle/>
          <a:p>
            <a:pPr marL="514350" indent="-514350">
              <a:spcAft>
                <a:spcPts val="1200"/>
              </a:spcAft>
              <a:buFont typeface="+mj-lt"/>
              <a:buAutoNum type="arabicPeriod"/>
            </a:pPr>
            <a:r>
              <a:rPr lang="en-US" sz="2400" dirty="0">
                <a:latin typeface="Arial" panose="020B0604020202020204" pitchFamily="34" charset="0"/>
                <a:cs typeface="Arial" panose="020B0604020202020204" pitchFamily="34" charset="0"/>
              </a:rPr>
              <a:t>Cloud coverage area is highly variable over the Earth.</a:t>
            </a:r>
            <a:r>
              <a:rPr lang="en-US" sz="2400" dirty="0">
                <a:solidFill>
                  <a:prstClr val="black"/>
                </a:solidFill>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514350" indent="-514350">
              <a:spcAft>
                <a:spcPts val="1200"/>
              </a:spcAft>
              <a:buFont typeface="+mj-lt"/>
              <a:buAutoNum type="arabicPeriod"/>
            </a:pPr>
            <a:r>
              <a:rPr lang="en-US" sz="2400" dirty="0" smtClean="0">
                <a:latin typeface="Arial" panose="020B0604020202020204" pitchFamily="34" charset="0"/>
                <a:cs typeface="Arial" panose="020B0604020202020204" pitchFamily="34" charset="0"/>
              </a:rPr>
              <a:t>Clouds </a:t>
            </a:r>
            <a:r>
              <a:rPr lang="en-US" sz="2400" dirty="0">
                <a:latin typeface="Arial" panose="020B0604020202020204" pitchFamily="34" charset="0"/>
                <a:cs typeface="Arial" panose="020B0604020202020204" pitchFamily="34" charset="0"/>
              </a:rPr>
              <a:t>of all types appear bright white! Clouds reflect dramatically more sunlight than the rest of the planet does! </a:t>
            </a:r>
          </a:p>
          <a:p>
            <a:pPr marL="514350" indent="-514350">
              <a:spcAft>
                <a:spcPts val="1200"/>
              </a:spcAft>
              <a:buFont typeface="+mj-lt"/>
              <a:buAutoNum type="arabicPeriod"/>
            </a:pPr>
            <a:r>
              <a:rPr lang="en-US" sz="2400" dirty="0">
                <a:latin typeface="Arial" panose="020B0604020202020204" pitchFamily="34" charset="0"/>
                <a:cs typeface="Arial" panose="020B0604020202020204" pitchFamily="34" charset="0"/>
              </a:rPr>
              <a:t>The photos (along with a large number of careful measurements) strongly suggest that the average cloud reflectivity (of sunlight) is about 0.8 – 0.9. (For comparison, white paper has a reflectivity of ≈ </a:t>
            </a:r>
            <a:r>
              <a:rPr lang="en-US" sz="2400" dirty="0" smtClean="0">
                <a:latin typeface="Arial" panose="020B0604020202020204" pitchFamily="34" charset="0"/>
                <a:cs typeface="Arial" panose="020B0604020202020204" pitchFamily="34" charset="0"/>
              </a:rPr>
              <a:t>0.99.)</a:t>
            </a:r>
          </a:p>
          <a:p>
            <a:pPr marL="514350" indent="-514350">
              <a:spcAft>
                <a:spcPts val="1200"/>
              </a:spcAft>
              <a:buFont typeface="+mj-lt"/>
              <a:buAutoNum type="arabicPeriod"/>
            </a:pPr>
            <a:r>
              <a:rPr lang="en-US" sz="2400" dirty="0" smtClean="0">
                <a:latin typeface="Arial" panose="020B0604020202020204" pitchFamily="34" charset="0"/>
                <a:cs typeface="Arial" panose="020B0604020202020204" pitchFamily="34" charset="0"/>
              </a:rPr>
              <a:t>The clear-sky (cloud-free) areas appear </a:t>
            </a:r>
            <a:r>
              <a:rPr lang="en-US" sz="2400" dirty="0">
                <a:latin typeface="Arial" panose="020B0604020202020204" pitchFamily="34" charset="0"/>
                <a:cs typeface="Arial" panose="020B0604020202020204" pitchFamily="34" charset="0"/>
              </a:rPr>
              <a:t>much darker than the clouds. The average reflectivity of land (green and brown areas)  and ocean (dark blue areas) is ≈ 0.16.</a:t>
            </a:r>
          </a:p>
          <a:p>
            <a:pPr marL="514350" indent="-514350">
              <a:spcAft>
                <a:spcPts val="1200"/>
              </a:spcAft>
              <a:buFont typeface="+mj-lt"/>
              <a:buAutoNum type="arabicPeriod"/>
            </a:pPr>
            <a:r>
              <a:rPr lang="en-US" sz="2400" dirty="0" smtClean="0">
                <a:latin typeface="Arial" panose="020B0604020202020204" pitchFamily="34" charset="0"/>
                <a:cs typeface="Arial" panose="020B0604020202020204" pitchFamily="34" charset="0"/>
              </a:rPr>
              <a:t>By contrast, AR6 (2021) and Wild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(2019) claim that cloud reflectivity is </a:t>
            </a:r>
            <a:r>
              <a:rPr lang="en-US" sz="2400" dirty="0" smtClean="0">
                <a:latin typeface="Arial" panose="020B0604020202020204" pitchFamily="34" charset="0"/>
                <a:cs typeface="Arial" panose="020B0604020202020204" pitchFamily="34" charset="0"/>
              </a:rPr>
              <a:t>≈ 0.36, and that the whole Earth’s reflectivity is almost the same, 0.3. Something is clearly very wrong with the IPCC’s numbers.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742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0"/>
            <a:ext cx="10515600" cy="1325563"/>
          </a:xfrm>
        </p:spPr>
        <p:txBody>
          <a:bodyPr>
            <a:normAutofit/>
          </a:bodyPr>
          <a:lstStyle/>
          <a:p>
            <a:pPr algn="ctr"/>
            <a:r>
              <a:rPr lang="en-US" sz="4000" dirty="0">
                <a:latin typeface="Arial" panose="020B0604020202020204" pitchFamily="34" charset="0"/>
                <a:cs typeface="Arial" panose="020B0604020202020204" pitchFamily="34" charset="0"/>
              </a:rPr>
              <a:t>Clouds cast dark shadows.</a:t>
            </a:r>
          </a:p>
        </p:txBody>
      </p:sp>
      <p:sp>
        <p:nvSpPr>
          <p:cNvPr id="7" name="TextBox 6">
            <a:extLst>
              <a:ext uri="{FF2B5EF4-FFF2-40B4-BE49-F238E27FC236}">
                <a16:creationId xmlns:a16="http://schemas.microsoft.com/office/drawing/2014/main" xmlns="" id="{536F1BB2-4616-2FA8-68F4-708D61843F89}"/>
              </a:ext>
            </a:extLst>
          </p:cNvPr>
          <p:cNvSpPr txBox="1"/>
          <p:nvPr/>
        </p:nvSpPr>
        <p:spPr>
          <a:xfrm>
            <a:off x="597399" y="1652409"/>
            <a:ext cx="10827521" cy="372409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Clouds cast dark sharply-defined shadows on the surface below them. Just stand on a hillside or look down from an airplane on a partly cloudy day and watch the cloud shadows cast on the land below.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Watch your solar-panel output when a solitary cloud passes in front of the sun. Typically, the output drops to 50% or less.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Try reading a book indoors on a heavily overcast day without turning on the lights. You can’t. It’s too dark! Where did all of the missing sunlight go? Since water droplets negligibly absorb sunlight, the missing sunlight (typically 80-90% of it) got reflected back out into space.</a:t>
            </a: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060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36F1BB2-4616-2FA8-68F4-708D61843F89}"/>
              </a:ext>
            </a:extLst>
          </p:cNvPr>
          <p:cNvSpPr txBox="1"/>
          <p:nvPr/>
        </p:nvSpPr>
        <p:spPr>
          <a:xfrm>
            <a:off x="8041640" y="171627"/>
            <a:ext cx="3881120" cy="6370975"/>
          </a:xfrm>
          <a:prstGeom prst="rect">
            <a:avLst/>
          </a:prstGeom>
          <a:noFill/>
          <a:ln>
            <a:solidFill>
              <a:schemeClr val="accent1">
                <a:shade val="15000"/>
              </a:schemeClr>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King </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(2013) analyzed more than 12 years of data from the CERES Terra and Aqua sun-synchronous satellites, and measured the daytime fractional cloud cover, over ocean, land, and combined</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have added Outgoing (reflected sunlight) SW power scales, assuming a constant solar input power, 340 W/m</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King </a:t>
            </a:r>
            <a:r>
              <a:rPr kumimoji="0" lang="en-US" sz="2400" b="0"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et</a:t>
            </a:r>
            <a:r>
              <a:rPr kumimoji="0" lang="en-US" sz="2400" b="0" i="1"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al</a:t>
            </a:r>
            <a:r>
              <a:rPr kumimoji="0" lang="en-US" sz="2400" b="0"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(2013) is ignored by AR6.</a:t>
            </a:r>
            <a:endPar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074" name="Content Placeholder 5"/>
          <p:cNvPicPr>
            <a:picLocks noGrp="1" noChangeAspect="1" noChangeArrowheads="1"/>
          </p:cNvPicPr>
          <p:nvPr/>
        </p:nvPicPr>
        <p:blipFill>
          <a:blip r:embed="rId2">
            <a:extLst>
              <a:ext uri="{28A0092B-C50C-407E-A947-70E740481C1C}">
                <a14:useLocalDpi xmlns:a14="http://schemas.microsoft.com/office/drawing/2010/main" val="0"/>
              </a:ext>
            </a:extLst>
          </a:blip>
          <a:srcRect l="2115" t="1224" r="6195" b="2234"/>
          <a:stretch>
            <a:fillRect/>
          </a:stretch>
        </p:blipFill>
        <p:spPr bwMode="auto">
          <a:xfrm rot="5400000">
            <a:off x="1340672" y="360811"/>
            <a:ext cx="5310445" cy="72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9058FBDE-B4D3-57B8-78EA-4AA9D840BBEB}"/>
              </a:ext>
            </a:extLst>
          </p:cNvPr>
          <p:cNvSpPr>
            <a:spLocks noGrp="1"/>
          </p:cNvSpPr>
          <p:nvPr>
            <p:ph type="title"/>
          </p:nvPr>
        </p:nvSpPr>
        <p:spPr>
          <a:xfrm>
            <a:off x="391161" y="16222"/>
            <a:ext cx="7381240" cy="1325563"/>
          </a:xfrm>
        </p:spPr>
        <p:txBody>
          <a:bodyPr>
            <a:normAutofit fontScale="90000"/>
          </a:bodyPr>
          <a:lstStyle/>
          <a:p>
            <a:pPr algn="ctr"/>
            <a:r>
              <a:rPr lang="en-US" sz="3600" dirty="0">
                <a:latin typeface="Arial" panose="020B0604020202020204" pitchFamily="34" charset="0"/>
                <a:cs typeface="Arial" panose="020B0604020202020204" pitchFamily="34" charset="0"/>
              </a:rPr>
              <a:t>Satellite observations of cloud-cover fraction by King </a:t>
            </a:r>
            <a:r>
              <a:rPr lang="en-US" sz="3600" i="1" dirty="0">
                <a:latin typeface="Arial" panose="020B0604020202020204" pitchFamily="34" charset="0"/>
                <a:cs typeface="Arial" panose="020B0604020202020204" pitchFamily="34" charset="0"/>
              </a:rPr>
              <a:t>et al</a:t>
            </a:r>
            <a:r>
              <a:rPr lang="en-US" sz="3600" dirty="0">
                <a:latin typeface="Arial" panose="020B0604020202020204" pitchFamily="34" charset="0"/>
                <a:cs typeface="Arial" panose="020B0604020202020204" pitchFamily="34" charset="0"/>
              </a:rPr>
              <a:t>. (2013) </a:t>
            </a:r>
            <a:r>
              <a:rPr lang="en-US" sz="3600" dirty="0" smtClean="0">
                <a:latin typeface="Arial" panose="020B0604020202020204" pitchFamily="34" charset="0"/>
                <a:cs typeface="Arial" panose="020B0604020202020204" pitchFamily="34" charset="0"/>
              </a:rPr>
              <a:t>– p.1</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71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453"/>
            <a:ext cx="10257064" cy="934497"/>
          </a:xfrm>
        </p:spPr>
        <p:txBody>
          <a:bodyPr>
            <a:normAutofit fontScale="90000"/>
          </a:bodyPr>
          <a:lstStyle/>
          <a:p>
            <a:pPr algn="ctr"/>
            <a:r>
              <a:rPr lang="en-US" dirty="0" smtClean="0">
                <a:latin typeface="Arial" panose="020B0604020202020204" pitchFamily="34" charset="0"/>
                <a:cs typeface="Arial" panose="020B0604020202020204" pitchFamily="34" charset="0"/>
              </a:rPr>
              <a:t>The IPCC’s house </a:t>
            </a:r>
            <a:r>
              <a:rPr lang="en-US" dirty="0">
                <a:latin typeface="Arial" panose="020B0604020202020204" pitchFamily="34" charset="0"/>
                <a:cs typeface="Arial" panose="020B0604020202020204" pitchFamily="34" charset="0"/>
              </a:rPr>
              <a:t>of cards </a:t>
            </a:r>
            <a:r>
              <a:rPr lang="en-US" dirty="0" smtClean="0">
                <a:latin typeface="Arial" panose="020B0604020202020204" pitchFamily="34" charset="0"/>
                <a:cs typeface="Arial" panose="020B0604020202020204" pitchFamily="34" charset="0"/>
              </a:rPr>
              <a:t>collapses p.1</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838200" y="1596234"/>
            <a:ext cx="10681607" cy="4893647"/>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smtClean="0">
                <a:solidFill>
                  <a:prstClr val="black"/>
                </a:solidFill>
                <a:latin typeface="Arial" panose="020B0604020202020204" pitchFamily="34" charset="0"/>
                <a:cs typeface="Arial" panose="020B0604020202020204" pitchFamily="34" charset="0"/>
              </a:rPr>
              <a:t>I </a:t>
            </a:r>
            <a:r>
              <a:rPr lang="en-US" sz="2400" dirty="0">
                <a:solidFill>
                  <a:prstClr val="black"/>
                </a:solidFill>
                <a:latin typeface="Arial" panose="020B0604020202020204" pitchFamily="34" charset="0"/>
                <a:cs typeface="Arial" panose="020B0604020202020204" pitchFamily="34" charset="0"/>
              </a:rPr>
              <a:t>assert that the </a:t>
            </a:r>
            <a:r>
              <a:rPr lang="en-US" sz="2400" dirty="0" smtClean="0">
                <a:solidFill>
                  <a:prstClr val="black"/>
                </a:solidFill>
                <a:latin typeface="Arial" panose="020B0604020202020204" pitchFamily="34" charset="0"/>
                <a:cs typeface="Arial" panose="020B0604020202020204" pitchFamily="34" charset="0"/>
              </a:rPr>
              <a:t>IPCC </a:t>
            </a:r>
            <a:r>
              <a:rPr lang="en-US" sz="2400" dirty="0">
                <a:solidFill>
                  <a:prstClr val="black"/>
                </a:solidFill>
                <a:latin typeface="Arial" panose="020B0604020202020204" pitchFamily="34" charset="0"/>
                <a:cs typeface="Arial" panose="020B0604020202020204" pitchFamily="34" charset="0"/>
              </a:rPr>
              <a:t>and its contributors have </a:t>
            </a:r>
            <a:r>
              <a:rPr lang="en-US" sz="2400" u="sng" dirty="0">
                <a:solidFill>
                  <a:prstClr val="black"/>
                </a:solidFill>
                <a:latin typeface="Arial" panose="020B0604020202020204" pitchFamily="34" charset="0"/>
                <a:cs typeface="Arial" panose="020B0604020202020204" pitchFamily="34" charset="0"/>
              </a:rPr>
              <a:t>not</a:t>
            </a:r>
            <a:r>
              <a:rPr lang="en-US" sz="2400" dirty="0">
                <a:solidFill>
                  <a:prstClr val="black"/>
                </a:solidFill>
                <a:latin typeface="Arial" panose="020B0604020202020204" pitchFamily="34" charset="0"/>
                <a:cs typeface="Arial" panose="020B0604020202020204" pitchFamily="34" charset="0"/>
              </a:rPr>
              <a:t> proven global warming! </a:t>
            </a:r>
            <a:endParaRPr lang="en-US" sz="2400" dirty="0" smtClean="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en-US" sz="2400" dirty="0" smtClean="0">
                <a:solidFill>
                  <a:prstClr val="black"/>
                </a:solidFill>
                <a:latin typeface="Arial" panose="020B0604020202020204" pitchFamily="34" charset="0"/>
                <a:cs typeface="Arial" panose="020B0604020202020204" pitchFamily="34" charset="0"/>
              </a:rPr>
              <a:t>All power-imbalance </a:t>
            </a:r>
            <a:r>
              <a:rPr lang="en-US" sz="2400" dirty="0">
                <a:solidFill>
                  <a:prstClr val="black"/>
                </a:solidFill>
                <a:latin typeface="Arial" panose="020B0604020202020204" pitchFamily="34" charset="0"/>
                <a:cs typeface="Arial" panose="020B0604020202020204" pitchFamily="34" charset="0"/>
              </a:rPr>
              <a:t>observational data are fully consistent with </a:t>
            </a:r>
            <a:r>
              <a:rPr lang="en-US" sz="2400" u="sng" dirty="0">
                <a:solidFill>
                  <a:prstClr val="black"/>
                </a:solidFill>
                <a:latin typeface="Arial" panose="020B0604020202020204" pitchFamily="34" charset="0"/>
                <a:cs typeface="Arial" panose="020B0604020202020204" pitchFamily="34" charset="0"/>
              </a:rPr>
              <a:t>no </a:t>
            </a:r>
            <a:r>
              <a:rPr lang="en-US" sz="2400" u="sng" dirty="0" smtClean="0">
                <a:solidFill>
                  <a:prstClr val="black"/>
                </a:solidFill>
                <a:latin typeface="Arial" panose="020B0604020202020204" pitchFamily="34" charset="0"/>
                <a:cs typeface="Arial" panose="020B0604020202020204" pitchFamily="34" charset="0"/>
              </a:rPr>
              <a:t>warming</a:t>
            </a:r>
          </a:p>
          <a:p>
            <a:pPr marL="342900" indent="-342900">
              <a:buFont typeface="Arial" panose="020B0604020202020204" pitchFamily="34" charset="0"/>
              <a:buChar char="•"/>
              <a:defRPr/>
            </a:pPr>
            <a:r>
              <a:rPr lang="en-US" sz="2400" dirty="0" smtClean="0">
                <a:solidFill>
                  <a:srgbClr val="FF0000"/>
                </a:solidFill>
                <a:latin typeface="Arial" panose="020B0604020202020204" pitchFamily="34" charset="0"/>
                <a:cs typeface="Arial" panose="020B0604020202020204" pitchFamily="34" charset="0"/>
              </a:rPr>
              <a:t>I </a:t>
            </a:r>
            <a:r>
              <a:rPr lang="en-US" sz="2400" dirty="0">
                <a:solidFill>
                  <a:srgbClr val="FF0000"/>
                </a:solidFill>
                <a:latin typeface="Arial" panose="020B0604020202020204" pitchFamily="34" charset="0"/>
                <a:cs typeface="Arial" panose="020B0604020202020204" pitchFamily="34" charset="0"/>
              </a:rPr>
              <a:t>assert that the IPCC’s </a:t>
            </a:r>
            <a:r>
              <a:rPr lang="en-US" sz="2400" dirty="0" smtClean="0">
                <a:solidFill>
                  <a:srgbClr val="FF0000"/>
                </a:solidFill>
                <a:latin typeface="Arial" panose="020B0604020202020204" pitchFamily="34" charset="0"/>
                <a:cs typeface="Arial" panose="020B0604020202020204" pitchFamily="34" charset="0"/>
              </a:rPr>
              <a:t>further claims </a:t>
            </a:r>
            <a:r>
              <a:rPr lang="en-US" sz="2400" dirty="0">
                <a:solidFill>
                  <a:srgbClr val="FF0000"/>
                </a:solidFill>
                <a:latin typeface="Arial" panose="020B0604020202020204" pitchFamily="34" charset="0"/>
                <a:cs typeface="Arial" panose="020B0604020202020204" pitchFamily="34" charset="0"/>
              </a:rPr>
              <a:t>for an observation of a power imbalance are based on </a:t>
            </a:r>
            <a:r>
              <a:rPr lang="en-US" sz="2400" u="sng" dirty="0">
                <a:solidFill>
                  <a:srgbClr val="FF0000"/>
                </a:solidFill>
                <a:latin typeface="Arial" panose="020B0604020202020204" pitchFamily="34" charset="0"/>
                <a:cs typeface="Arial" panose="020B0604020202020204" pitchFamily="34" charset="0"/>
              </a:rPr>
              <a:t>dishonestly</a:t>
            </a:r>
            <a:r>
              <a:rPr lang="en-US" sz="2400" dirty="0">
                <a:solidFill>
                  <a:srgbClr val="FF0000"/>
                </a:solidFill>
                <a:latin typeface="Arial" panose="020B0604020202020204" pitchFamily="34" charset="0"/>
                <a:cs typeface="Arial" panose="020B0604020202020204" pitchFamily="34" charset="0"/>
              </a:rPr>
              <a:t> fudged data</a:t>
            </a:r>
            <a:r>
              <a:rPr lang="en-US" sz="2400" dirty="0" smtClean="0">
                <a:solidFill>
                  <a:srgbClr val="FF0000"/>
                </a:solidFill>
                <a:latin typeface="Arial" panose="020B0604020202020204" pitchFamily="34" charset="0"/>
                <a:cs typeface="Arial" panose="020B0604020202020204" pitchFamily="34" charset="0"/>
              </a:rPr>
              <a:t>.</a:t>
            </a:r>
            <a:endParaRPr kumimoji="0" lang="en-US" sz="24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en-US" sz="2400" dirty="0" smtClean="0">
                <a:solidFill>
                  <a:prstClr val="black"/>
                </a:solidFill>
                <a:latin typeface="Arial" panose="020B0604020202020204" pitchFamily="34" charset="0"/>
                <a:cs typeface="Arial" panose="020B0604020202020204" pitchFamily="34" charset="0"/>
              </a:rPr>
              <a:t>The computer modeling uses seriously flawed physics and is incapable of simulating global warming.</a:t>
            </a:r>
          </a:p>
          <a:p>
            <a:pPr marL="342900" lvl="0" indent="-342900">
              <a:buFont typeface="Arial" panose="020B0604020202020204" pitchFamily="34" charset="0"/>
              <a:buChar char="•"/>
              <a:defRPr/>
            </a:pPr>
            <a:r>
              <a:rPr lang="en-US" sz="2400" dirty="0">
                <a:solidFill>
                  <a:srgbClr val="FF0000"/>
                </a:solidFill>
                <a:latin typeface="Arial" panose="020B0604020202020204" pitchFamily="34" charset="0"/>
                <a:cs typeface="Arial" panose="020B0604020202020204" pitchFamily="34" charset="0"/>
              </a:rPr>
              <a:t>NOAA further dishonestly claims that there is an observed increase in extreme weather events. NOAA’s claims are clearly bogus. I show here that their own published data disprove their own arguments</a:t>
            </a:r>
            <a:r>
              <a:rPr lang="en-US" sz="2400" dirty="0" smtClean="0">
                <a:solidFill>
                  <a:srgbClr val="FF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Without global warming, there is no climate-change crisis!</a:t>
            </a:r>
          </a:p>
          <a:p>
            <a:pPr marL="342900" indent="-3429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The house of cards has collapsed.</a:t>
            </a:r>
          </a:p>
          <a:p>
            <a:pPr marL="342900" lvl="0"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The requested trillions of dollars are a </a:t>
            </a:r>
            <a:r>
              <a:rPr lang="en-US" sz="2400" dirty="0" smtClean="0">
                <a:solidFill>
                  <a:prstClr val="black"/>
                </a:solidFill>
                <a:latin typeface="Arial" panose="020B0604020202020204" pitchFamily="34" charset="0"/>
                <a:cs typeface="Arial" panose="020B0604020202020204" pitchFamily="34" charset="0"/>
              </a:rPr>
              <a:t>total waste.</a:t>
            </a:r>
            <a:endParaRPr lang="en-US" sz="2400" dirty="0">
              <a:solidFill>
                <a:prstClr val="black"/>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C9F5E507-5483-2AD7-A366-27993EA20449}"/>
              </a:ext>
            </a:extLst>
          </p:cNvPr>
          <p:cNvSpPr>
            <a:spLocks noGrp="1"/>
          </p:cNvSpPr>
          <p:nvPr>
            <p:ph type="sldNum" sz="quarter" idx="12"/>
          </p:nvPr>
        </p:nvSpPr>
        <p:spPr/>
        <p:txBody>
          <a:bodyPr/>
          <a:lstStyle/>
          <a:p>
            <a:fld id="{9DA27DB7-8A8A-4767-9336-4741CDBA04F3}" type="slidenum">
              <a:rPr lang="en-US" smtClean="0"/>
              <a:t>6</a:t>
            </a:fld>
            <a:endParaRPr lang="en-US"/>
          </a:p>
        </p:txBody>
      </p:sp>
    </p:spTree>
    <p:extLst>
      <p:ext uri="{BB962C8B-B14F-4D97-AF65-F5344CB8AC3E}">
        <p14:creationId xmlns:p14="http://schemas.microsoft.com/office/powerpoint/2010/main" val="2622864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36F1BB2-4616-2FA8-68F4-708D61843F89}"/>
              </a:ext>
            </a:extLst>
          </p:cNvPr>
          <p:cNvSpPr txBox="1"/>
          <p:nvPr/>
        </p:nvSpPr>
        <p:spPr>
          <a:xfrm>
            <a:off x="8041640" y="281912"/>
            <a:ext cx="3881120" cy="6001643"/>
          </a:xfrm>
          <a:prstGeom prst="rect">
            <a:avLst/>
          </a:prstGeom>
          <a:noFill/>
          <a:ln>
            <a:solidFill>
              <a:schemeClr val="accent1">
                <a:shade val="15000"/>
              </a:schemeClr>
            </a:solidFill>
          </a:ln>
        </p:spPr>
        <p:txBody>
          <a:bodyPr wrap="square" rtlCol="0">
            <a:spAutoFit/>
          </a:bodyPr>
          <a:lstStyle/>
          <a:p>
            <a:r>
              <a:rPr lang="en-US" sz="2400" dirty="0">
                <a:latin typeface="Arial" panose="020B0604020202020204" pitchFamily="34" charset="0"/>
                <a:cs typeface="Arial" panose="020B0604020202020204" pitchFamily="34" charset="0"/>
              </a:rPr>
              <a:t>The left-hand scale uses the parameters from the 2021 AR6 report. It assumes an all-sky albedo = 0.3, and a clear-sky albedo = 0.16</a:t>
            </a:r>
            <a:r>
              <a:rPr lang="en-US" sz="2400" dirty="0" smtClean="0">
                <a:latin typeface="Arial" panose="020B0604020202020204" pitchFamily="34" charset="0"/>
                <a:cs typeface="Arial" panose="020B0604020202020204" pitchFamily="34" charset="0"/>
              </a:rPr>
              <a:t>.</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Energy </a:t>
            </a:r>
            <a:r>
              <a:rPr lang="en-US" sz="2400" dirty="0">
                <a:latin typeface="Arial" panose="020B0604020202020204" pitchFamily="34" charset="0"/>
                <a:cs typeface="Arial" panose="020B0604020202020204" pitchFamily="34" charset="0"/>
              </a:rPr>
              <a:t>conservation (see Appendix B) further requires a cloudy-sky reflectivity (albedo) = 0.36. (an unreasonable value). </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On </a:t>
            </a:r>
            <a:r>
              <a:rPr lang="en-US" sz="2400" dirty="0">
                <a:latin typeface="Arial" panose="020B0604020202020204" pitchFamily="34" charset="0"/>
                <a:cs typeface="Arial" panose="020B0604020202020204" pitchFamily="34" charset="0"/>
              </a:rPr>
              <a:t>this scale, reflected SW power fluctuates by as much as 18 W/m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074" name="Content Placeholder 5"/>
          <p:cNvPicPr>
            <a:picLocks noGrp="1" noChangeAspect="1" noChangeArrowheads="1"/>
          </p:cNvPicPr>
          <p:nvPr/>
        </p:nvPicPr>
        <p:blipFill>
          <a:blip r:embed="rId2">
            <a:extLst>
              <a:ext uri="{28A0092B-C50C-407E-A947-70E740481C1C}">
                <a14:useLocalDpi xmlns:a14="http://schemas.microsoft.com/office/drawing/2010/main" val="0"/>
              </a:ext>
            </a:extLst>
          </a:blip>
          <a:srcRect l="2115" t="1224" r="6195" b="2234"/>
          <a:stretch>
            <a:fillRect/>
          </a:stretch>
        </p:blipFill>
        <p:spPr bwMode="auto">
          <a:xfrm rot="5400000">
            <a:off x="1340672" y="360811"/>
            <a:ext cx="5310445" cy="72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B8F6293E-E11E-A554-0A52-E22484DF4706}"/>
              </a:ext>
            </a:extLst>
          </p:cNvPr>
          <p:cNvSpPr>
            <a:spLocks noGrp="1"/>
          </p:cNvSpPr>
          <p:nvPr>
            <p:ph type="title"/>
          </p:nvPr>
        </p:nvSpPr>
        <p:spPr>
          <a:xfrm>
            <a:off x="391161" y="16222"/>
            <a:ext cx="7381240" cy="1325563"/>
          </a:xfrm>
        </p:spPr>
        <p:txBody>
          <a:bodyPr>
            <a:normAutofit fontScale="90000"/>
          </a:bodyPr>
          <a:lstStyle/>
          <a:p>
            <a:pPr algn="ctr"/>
            <a:r>
              <a:rPr lang="en-US" sz="3600" dirty="0">
                <a:latin typeface="Arial" panose="020B0604020202020204" pitchFamily="34" charset="0"/>
                <a:cs typeface="Arial" panose="020B0604020202020204" pitchFamily="34" charset="0"/>
              </a:rPr>
              <a:t>Satellite observations of cloud-cover fraction by King </a:t>
            </a:r>
            <a:r>
              <a:rPr lang="en-US" sz="3600" i="1" dirty="0">
                <a:latin typeface="Arial" panose="020B0604020202020204" pitchFamily="34" charset="0"/>
                <a:cs typeface="Arial" panose="020B0604020202020204" pitchFamily="34" charset="0"/>
              </a:rPr>
              <a:t>et al</a:t>
            </a:r>
            <a:r>
              <a:rPr lang="en-US" sz="3600" dirty="0">
                <a:latin typeface="Arial" panose="020B0604020202020204" pitchFamily="34" charset="0"/>
                <a:cs typeface="Arial" panose="020B0604020202020204" pitchFamily="34" charset="0"/>
              </a:rPr>
              <a:t>. (2013) </a:t>
            </a:r>
            <a:r>
              <a:rPr lang="en-US" sz="3600" dirty="0" smtClean="0">
                <a:latin typeface="Arial" panose="020B0604020202020204" pitchFamily="34" charset="0"/>
                <a:cs typeface="Arial" panose="020B0604020202020204" pitchFamily="34" charset="0"/>
              </a:rPr>
              <a:t>– p.2</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0836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36F1BB2-4616-2FA8-68F4-708D61843F89}"/>
              </a:ext>
            </a:extLst>
          </p:cNvPr>
          <p:cNvSpPr txBox="1"/>
          <p:nvPr/>
        </p:nvSpPr>
        <p:spPr>
          <a:xfrm>
            <a:off x="7979033" y="354707"/>
            <a:ext cx="4006333" cy="6001643"/>
          </a:xfrm>
          <a:prstGeom prst="rect">
            <a:avLst/>
          </a:prstGeom>
          <a:noFill/>
          <a:ln>
            <a:solidFill>
              <a:schemeClr val="accent1">
                <a:shade val="15000"/>
              </a:schemeClr>
            </a:solidFill>
          </a:ln>
        </p:spPr>
        <p:txBody>
          <a:bodyPr wrap="square" rtlCol="0">
            <a:spAutoFit/>
          </a:bodyPr>
          <a:lstStyle/>
          <a:p>
            <a:r>
              <a:rPr lang="en-US" sz="2400" dirty="0">
                <a:latin typeface="Arial" panose="020B0604020202020204" pitchFamily="34" charset="0"/>
                <a:cs typeface="Arial" panose="020B0604020202020204" pitchFamily="34" charset="0"/>
              </a:rPr>
              <a:t>The right-hand scale uses the same parameters, except that it assumes a cloudy-sky albedo = 0.8, as per the cloud photos and various measurements. </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Reflected </a:t>
            </a:r>
            <a:r>
              <a:rPr lang="en-US" sz="2400" dirty="0">
                <a:latin typeface="Arial" panose="020B0604020202020204" pitchFamily="34" charset="0"/>
                <a:cs typeface="Arial" panose="020B0604020202020204" pitchFamily="34" charset="0"/>
              </a:rPr>
              <a:t>SW power then fluctuates by as much as 55 W/m</a:t>
            </a:r>
            <a:r>
              <a:rPr lang="en-US" sz="2400" baseline="30000" dirty="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If one further includes the 22 W/m</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variation from the Earth’s orbit </a:t>
            </a:r>
            <a:r>
              <a:rPr lang="en-US" sz="2400" dirty="0" err="1" smtClean="0">
                <a:latin typeface="Arial" panose="020B0604020202020204" pitchFamily="34" charset="0"/>
                <a:cs typeface="Arial" panose="020B0604020202020204" pitchFamily="34" charset="0"/>
              </a:rPr>
              <a:t>ellipticity</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it </a:t>
            </a:r>
            <a:r>
              <a:rPr lang="en-US" sz="2400" dirty="0">
                <a:latin typeface="Arial" panose="020B0604020202020204" pitchFamily="34" charset="0"/>
                <a:cs typeface="Arial" panose="020B0604020202020204" pitchFamily="34" charset="0"/>
              </a:rPr>
              <a:t>fluctuates by as much as </a:t>
            </a:r>
            <a:r>
              <a:rPr lang="en-US" sz="2400" dirty="0" smtClean="0">
                <a:latin typeface="Arial" panose="020B0604020202020204" pitchFamily="34" charset="0"/>
                <a:cs typeface="Arial" panose="020B0604020202020204" pitchFamily="34" charset="0"/>
              </a:rPr>
              <a:t>77 </a:t>
            </a:r>
            <a:r>
              <a:rPr lang="en-US" sz="2400" dirty="0">
                <a:latin typeface="Arial" panose="020B0604020202020204" pitchFamily="34" charset="0"/>
                <a:cs typeface="Arial" panose="020B0604020202020204" pitchFamily="34" charset="0"/>
              </a:rPr>
              <a:t>W/m</a:t>
            </a:r>
            <a:r>
              <a:rPr lang="en-US" sz="2400" baseline="30000" dirty="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074" name="Content Placeholder 5"/>
          <p:cNvPicPr>
            <a:picLocks noGrp="1" noChangeAspect="1" noChangeArrowheads="1"/>
          </p:cNvPicPr>
          <p:nvPr/>
        </p:nvPicPr>
        <p:blipFill>
          <a:blip r:embed="rId2">
            <a:extLst>
              <a:ext uri="{28A0092B-C50C-407E-A947-70E740481C1C}">
                <a14:useLocalDpi xmlns:a14="http://schemas.microsoft.com/office/drawing/2010/main" val="0"/>
              </a:ext>
            </a:extLst>
          </a:blip>
          <a:srcRect l="2115" t="1224" r="6195" b="2234"/>
          <a:stretch>
            <a:fillRect/>
          </a:stretch>
        </p:blipFill>
        <p:spPr bwMode="auto">
          <a:xfrm rot="5400000">
            <a:off x="1340672" y="360811"/>
            <a:ext cx="5310445" cy="72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333BC7B4-FC1B-DC7E-0B5A-001882EB9553}"/>
              </a:ext>
            </a:extLst>
          </p:cNvPr>
          <p:cNvSpPr>
            <a:spLocks noGrp="1"/>
          </p:cNvSpPr>
          <p:nvPr>
            <p:ph type="title"/>
          </p:nvPr>
        </p:nvSpPr>
        <p:spPr>
          <a:xfrm>
            <a:off x="391161" y="16222"/>
            <a:ext cx="7381240" cy="1325563"/>
          </a:xfrm>
        </p:spPr>
        <p:txBody>
          <a:bodyPr>
            <a:normAutofit fontScale="90000"/>
          </a:bodyPr>
          <a:lstStyle/>
          <a:p>
            <a:pPr algn="ctr"/>
            <a:r>
              <a:rPr lang="en-US" sz="3600" dirty="0">
                <a:latin typeface="Arial" panose="020B0604020202020204" pitchFamily="34" charset="0"/>
                <a:cs typeface="Arial" panose="020B0604020202020204" pitchFamily="34" charset="0"/>
              </a:rPr>
              <a:t>Satellite observations of cloud-cover fraction by King </a:t>
            </a:r>
            <a:r>
              <a:rPr lang="en-US" sz="3600" i="1" dirty="0">
                <a:latin typeface="Arial" panose="020B0604020202020204" pitchFamily="34" charset="0"/>
                <a:cs typeface="Arial" panose="020B0604020202020204" pitchFamily="34" charset="0"/>
              </a:rPr>
              <a:t>et al</a:t>
            </a:r>
            <a:r>
              <a:rPr lang="en-US" sz="3600" dirty="0">
                <a:latin typeface="Arial" panose="020B0604020202020204" pitchFamily="34" charset="0"/>
                <a:cs typeface="Arial" panose="020B0604020202020204" pitchFamily="34" charset="0"/>
              </a:rPr>
              <a:t>. (2013) </a:t>
            </a:r>
            <a:r>
              <a:rPr lang="en-US" sz="3600" dirty="0" smtClean="0">
                <a:latin typeface="Arial" panose="020B0604020202020204" pitchFamily="34" charset="0"/>
                <a:cs typeface="Arial" panose="020B0604020202020204" pitchFamily="34" charset="0"/>
              </a:rPr>
              <a:t>– p.3</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063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61" y="16222"/>
            <a:ext cx="7381240" cy="1325563"/>
          </a:xfrm>
        </p:spPr>
        <p:txBody>
          <a:bodyPr>
            <a:normAutofit fontScale="90000"/>
          </a:bodyPr>
          <a:lstStyle/>
          <a:p>
            <a:pPr algn="ctr"/>
            <a:r>
              <a:rPr lang="en-US" sz="3600" dirty="0">
                <a:latin typeface="Arial" panose="020B0604020202020204" pitchFamily="34" charset="0"/>
                <a:cs typeface="Arial" panose="020B0604020202020204" pitchFamily="34" charset="0"/>
              </a:rPr>
              <a:t>Satellite observations of cloud-cover fraction by King </a:t>
            </a:r>
            <a:r>
              <a:rPr lang="en-US" sz="3600" i="1" dirty="0">
                <a:latin typeface="Arial" panose="020B0604020202020204" pitchFamily="34" charset="0"/>
                <a:cs typeface="Arial" panose="020B0604020202020204" pitchFamily="34" charset="0"/>
              </a:rPr>
              <a:t>et al</a:t>
            </a:r>
            <a:r>
              <a:rPr lang="en-US" sz="3600" dirty="0">
                <a:latin typeface="Arial" panose="020B0604020202020204" pitchFamily="34" charset="0"/>
                <a:cs typeface="Arial" panose="020B0604020202020204" pitchFamily="34" charset="0"/>
              </a:rPr>
              <a:t>. (2013) </a:t>
            </a:r>
            <a:r>
              <a:rPr lang="en-US" sz="3600" dirty="0" smtClean="0">
                <a:latin typeface="Arial" panose="020B0604020202020204" pitchFamily="34" charset="0"/>
                <a:cs typeface="Arial" panose="020B0604020202020204" pitchFamily="34" charset="0"/>
              </a:rPr>
              <a:t>–p.4</a:t>
            </a:r>
            <a:r>
              <a:rPr lang="en-US" sz="36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xmlns="" id="{536F1BB2-4616-2FA8-68F4-708D61843F89}"/>
              </a:ext>
            </a:extLst>
          </p:cNvPr>
          <p:cNvSpPr txBox="1"/>
          <p:nvPr/>
        </p:nvSpPr>
        <p:spPr>
          <a:xfrm>
            <a:off x="7772401" y="1744512"/>
            <a:ext cx="3881120" cy="4154984"/>
          </a:xfrm>
          <a:prstGeom prst="rect">
            <a:avLst/>
          </a:prstGeom>
          <a:noFill/>
          <a:ln>
            <a:solidFill>
              <a:schemeClr val="accent1">
                <a:shade val="15000"/>
              </a:schemeClr>
            </a:solidFill>
          </a:ln>
        </p:spPr>
        <p:txBody>
          <a:bodyPr wrap="square" rtlCol="0">
            <a:spAutoFit/>
          </a:bodyPr>
          <a:lstStyle/>
          <a:p>
            <a:r>
              <a:rPr lang="en-US" sz="2400" dirty="0">
                <a:latin typeface="Arial" panose="020B0604020202020204" pitchFamily="34" charset="0"/>
                <a:cs typeface="Arial" panose="020B0604020202020204" pitchFamily="34" charset="0"/>
              </a:rPr>
              <a:t>The cloud-fraction variation is extremely strong and very rapid.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difference between the adjacent solid and dotted lines </a:t>
            </a:r>
            <a:r>
              <a:rPr lang="en-US" sz="2400" dirty="0" smtClean="0">
                <a:latin typeface="Arial" panose="020B0604020202020204" pitchFamily="34" charset="0"/>
                <a:cs typeface="Arial" panose="020B0604020202020204" pitchFamily="34" charset="0"/>
              </a:rPr>
              <a:t>(for land and ocean) is </a:t>
            </a:r>
            <a:r>
              <a:rPr lang="en-US" sz="2400" dirty="0">
                <a:latin typeface="Arial" panose="020B0604020202020204" pitchFamily="34" charset="0"/>
                <a:cs typeface="Arial" panose="020B0604020202020204" pitchFamily="34" charset="0"/>
              </a:rPr>
              <a:t>the </a:t>
            </a:r>
            <a:r>
              <a:rPr lang="en-US" sz="2400" u="sng" dirty="0">
                <a:latin typeface="Arial" panose="020B0604020202020204" pitchFamily="34" charset="0"/>
                <a:cs typeface="Arial" panose="020B0604020202020204" pitchFamily="34" charset="0"/>
              </a:rPr>
              <a:t>average everyday </a:t>
            </a:r>
            <a:r>
              <a:rPr lang="en-US" sz="2400" dirty="0">
                <a:latin typeface="Arial" panose="020B0604020202020204" pitchFamily="34" charset="0"/>
                <a:cs typeface="Arial" panose="020B0604020202020204" pitchFamily="34" charset="0"/>
              </a:rPr>
              <a:t>variation in only three hours – from 10:30AM to 13:30PM</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074" name="Content Placeholder 5"/>
          <p:cNvPicPr>
            <a:picLocks noGrp="1" noChangeAspect="1" noChangeArrowheads="1"/>
          </p:cNvPicPr>
          <p:nvPr/>
        </p:nvPicPr>
        <p:blipFill>
          <a:blip r:embed="rId2">
            <a:extLst>
              <a:ext uri="{28A0092B-C50C-407E-A947-70E740481C1C}">
                <a14:useLocalDpi xmlns:a14="http://schemas.microsoft.com/office/drawing/2010/main" val="0"/>
              </a:ext>
            </a:extLst>
          </a:blip>
          <a:srcRect l="2115" t="1224" r="6195" b="2234"/>
          <a:stretch>
            <a:fillRect/>
          </a:stretch>
        </p:blipFill>
        <p:spPr bwMode="auto">
          <a:xfrm rot="5400000">
            <a:off x="1340672" y="360811"/>
            <a:ext cx="5310445" cy="72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539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36F1BB2-4616-2FA8-68F4-708D61843F89}"/>
              </a:ext>
            </a:extLst>
          </p:cNvPr>
          <p:cNvSpPr txBox="1"/>
          <p:nvPr/>
        </p:nvSpPr>
        <p:spPr>
          <a:xfrm>
            <a:off x="7787642" y="428178"/>
            <a:ext cx="4165599" cy="6001643"/>
          </a:xfrm>
          <a:prstGeom prst="rect">
            <a:avLst/>
          </a:prstGeom>
          <a:noFill/>
          <a:ln>
            <a:solidFill>
              <a:schemeClr val="accent1">
                <a:shade val="15000"/>
              </a:schemeClr>
            </a:solidFill>
          </a:ln>
        </p:spPr>
        <p:txBody>
          <a:bodyPr wrap="square" rtlCol="0">
            <a:spAutoFit/>
          </a:bodyPr>
          <a:lstStyle/>
          <a:p>
            <a:r>
              <a:rPr lang="en-US" sz="2400" dirty="0">
                <a:latin typeface="Arial" panose="020B0604020202020204" pitchFamily="34" charset="0"/>
                <a:cs typeface="Arial" panose="020B0604020202020204" pitchFamily="34" charset="0"/>
              </a:rPr>
              <a:t>The albedo fluctuation data presented by Stephens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(2015, </a:t>
            </a:r>
            <a:r>
              <a:rPr lang="en-US" sz="2400" dirty="0" smtClean="0">
                <a:latin typeface="Arial" panose="020B0604020202020204" pitchFamily="34" charset="0"/>
                <a:cs typeface="Arial" panose="020B0604020202020204" pitchFamily="34" charset="0"/>
              </a:rPr>
              <a:t>earlier </a:t>
            </a:r>
            <a:r>
              <a:rPr lang="en-US" sz="2400" dirty="0">
                <a:latin typeface="Arial" panose="020B0604020202020204" pitchFamily="34" charset="0"/>
                <a:cs typeface="Arial" panose="020B0604020202020204" pitchFamily="34" charset="0"/>
              </a:rPr>
              <a:t>slide), </a:t>
            </a:r>
            <a:r>
              <a:rPr lang="en-US" sz="2400" dirty="0" smtClean="0">
                <a:latin typeface="Arial" panose="020B0604020202020204" pitchFamily="34" charset="0"/>
                <a:cs typeface="Arial" panose="020B0604020202020204" pitchFamily="34" charset="0"/>
              </a:rPr>
              <a:t>when compared with </a:t>
            </a:r>
            <a:r>
              <a:rPr lang="en-US" sz="2400" dirty="0">
                <a:latin typeface="Arial" panose="020B0604020202020204" pitchFamily="34" charset="0"/>
                <a:cs typeface="Arial" panose="020B0604020202020204" pitchFamily="34" charset="0"/>
              </a:rPr>
              <a:t>this Figure, shows that the albedo fluctuation is </a:t>
            </a:r>
            <a:r>
              <a:rPr lang="en-US" sz="2400" dirty="0" smtClean="0">
                <a:latin typeface="Arial" panose="020B0604020202020204" pitchFamily="34" charset="0"/>
                <a:cs typeface="Arial" panose="020B0604020202020204" pitchFamily="34" charset="0"/>
              </a:rPr>
              <a:t>dominantly due </a:t>
            </a:r>
            <a:r>
              <a:rPr lang="en-US" sz="2400" dirty="0">
                <a:latin typeface="Arial" panose="020B0604020202020204" pitchFamily="34" charset="0"/>
                <a:cs typeface="Arial" panose="020B0604020202020204" pitchFamily="34" charset="0"/>
              </a:rPr>
              <a:t>to cloud-cover fraction variation.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Conclusion: Cloud-fraction variation, especially for clouds passing from ocean to land, strongly modulates the Outgoing sunlight power, and strongly affects the </a:t>
            </a:r>
            <a:r>
              <a:rPr lang="en-US" sz="2400" dirty="0" smtClean="0">
                <a:latin typeface="Arial" panose="020B0604020202020204" pitchFamily="34" charset="0"/>
                <a:cs typeface="Arial" panose="020B0604020202020204" pitchFamily="34" charset="0"/>
              </a:rPr>
              <a:t>Earth’s power </a:t>
            </a:r>
            <a:r>
              <a:rPr lang="en-US" sz="2400" dirty="0">
                <a:latin typeface="Arial" panose="020B0604020202020204" pitchFamily="34" charset="0"/>
                <a:cs typeface="Arial" panose="020B0604020202020204" pitchFamily="34" charset="0"/>
              </a:rPr>
              <a:t>imbalance.</a:t>
            </a: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074" name="Content Placeholder 5"/>
          <p:cNvPicPr>
            <a:picLocks noGrp="1" noChangeAspect="1" noChangeArrowheads="1"/>
          </p:cNvPicPr>
          <p:nvPr/>
        </p:nvPicPr>
        <p:blipFill>
          <a:blip r:embed="rId2">
            <a:extLst>
              <a:ext uri="{28A0092B-C50C-407E-A947-70E740481C1C}">
                <a14:useLocalDpi xmlns:a14="http://schemas.microsoft.com/office/drawing/2010/main" val="0"/>
              </a:ext>
            </a:extLst>
          </a:blip>
          <a:srcRect l="2115" t="1224" r="6195" b="2234"/>
          <a:stretch>
            <a:fillRect/>
          </a:stretch>
        </p:blipFill>
        <p:spPr bwMode="auto">
          <a:xfrm rot="5400000">
            <a:off x="1340672" y="360811"/>
            <a:ext cx="5310445" cy="72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19F66906-053B-418D-4949-3ED169E42ACE}"/>
              </a:ext>
            </a:extLst>
          </p:cNvPr>
          <p:cNvSpPr>
            <a:spLocks noGrp="1"/>
          </p:cNvSpPr>
          <p:nvPr>
            <p:ph type="title"/>
          </p:nvPr>
        </p:nvSpPr>
        <p:spPr>
          <a:xfrm>
            <a:off x="391161" y="16222"/>
            <a:ext cx="7381240" cy="1325563"/>
          </a:xfrm>
        </p:spPr>
        <p:txBody>
          <a:bodyPr>
            <a:normAutofit fontScale="90000"/>
          </a:bodyPr>
          <a:lstStyle/>
          <a:p>
            <a:pPr algn="ctr"/>
            <a:r>
              <a:rPr lang="en-US" sz="3600" dirty="0">
                <a:latin typeface="Arial" panose="020B0604020202020204" pitchFamily="34" charset="0"/>
                <a:cs typeface="Arial" panose="020B0604020202020204" pitchFamily="34" charset="0"/>
              </a:rPr>
              <a:t>Satellite observations of cloud-cover fraction by King </a:t>
            </a:r>
            <a:r>
              <a:rPr lang="en-US" sz="3600" i="1" dirty="0">
                <a:latin typeface="Arial" panose="020B0604020202020204" pitchFamily="34" charset="0"/>
                <a:cs typeface="Arial" panose="020B0604020202020204" pitchFamily="34" charset="0"/>
              </a:rPr>
              <a:t>et al</a:t>
            </a:r>
            <a:r>
              <a:rPr lang="en-US" sz="3600" dirty="0">
                <a:latin typeface="Arial" panose="020B0604020202020204" pitchFamily="34" charset="0"/>
                <a:cs typeface="Arial" panose="020B0604020202020204" pitchFamily="34" charset="0"/>
              </a:rPr>
              <a:t>. (2013) -5.</a:t>
            </a:r>
          </a:p>
        </p:txBody>
      </p:sp>
    </p:spTree>
    <p:extLst>
      <p:ext uri="{BB962C8B-B14F-4D97-AF65-F5344CB8AC3E}">
        <p14:creationId xmlns:p14="http://schemas.microsoft.com/office/powerpoint/2010/main" val="3811961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0"/>
            <a:ext cx="10515600" cy="1325563"/>
          </a:xfrm>
        </p:spPr>
        <p:txBody>
          <a:bodyPr>
            <a:normAutofit/>
          </a:bodyPr>
          <a:lstStyle/>
          <a:p>
            <a:pPr algn="ctr"/>
            <a:r>
              <a:rPr lang="en-US" sz="3400" dirty="0">
                <a:latin typeface="Arial" panose="020B0604020202020204" pitchFamily="34" charset="0"/>
                <a:cs typeface="Arial" panose="020B0604020202020204" pitchFamily="34" charset="0"/>
              </a:rPr>
              <a:t>My cloud thermostat model – how does it </a:t>
            </a:r>
            <a:r>
              <a:rPr lang="en-US" sz="3400" dirty="0" smtClean="0">
                <a:latin typeface="Arial" panose="020B0604020202020204" pitchFamily="34" charset="0"/>
                <a:cs typeface="Arial" panose="020B0604020202020204" pitchFamily="34" charset="0"/>
              </a:rPr>
              <a:t>work? p.1</a:t>
            </a:r>
            <a:endParaRPr lang="en-US" sz="3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233680" y="1212275"/>
            <a:ext cx="11724640" cy="3939540"/>
          </a:xfrm>
          <a:prstGeom prst="rect">
            <a:avLst/>
          </a:prstGeom>
          <a:noFill/>
        </p:spPr>
        <p:txBody>
          <a:bodyPr wrap="square" rtlCol="0">
            <a:spAutoFit/>
          </a:bodyPr>
          <a:lstStyle/>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Recall that the IPCC’s AR6 power-flow map asserts that 73% of the input energy absorbed by the Earth’s oceans is used, not for warming the Earth, but instead simply for evaporating seawater and making clouds, rather than for raising the Earth’s surface temperature. Recall that the Earth has a strongly varying cloud cover and albedo.</a:t>
            </a:r>
          </a:p>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Temperature control of the Earth’s surface by this mechanism works exactly the same way as does a common home thermostat. A thermostat automatically corrects a structure’s temperature in the presence of varying modest heat leaks. For the earth, the presence of significant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in the earth’s atmosphere, manmade or not, provides, in fact, a very small heat leak (at most, about 2 W/m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19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322"/>
            <a:ext cx="10515600" cy="899954"/>
          </a:xfrm>
        </p:spPr>
        <p:txBody>
          <a:bodyPr>
            <a:normAutofit/>
          </a:bodyPr>
          <a:lstStyle/>
          <a:p>
            <a:pPr algn="ctr"/>
            <a:r>
              <a:rPr lang="en-US" sz="3400" dirty="0">
                <a:latin typeface="Arial" panose="020B0604020202020204" pitchFamily="34" charset="0"/>
                <a:cs typeface="Arial" panose="020B0604020202020204" pitchFamily="34" charset="0"/>
              </a:rPr>
              <a:t>My cloud thermostat model – how does it work? </a:t>
            </a:r>
            <a:r>
              <a:rPr lang="en-US" sz="3400" dirty="0" smtClean="0">
                <a:latin typeface="Arial" panose="020B0604020202020204" pitchFamily="34" charset="0"/>
                <a:cs typeface="Arial" panose="020B0604020202020204" pitchFamily="34" charset="0"/>
              </a:rPr>
              <a:t>p.2</a:t>
            </a:r>
            <a:endParaRPr lang="en-US" sz="3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148115" y="1055078"/>
            <a:ext cx="11724640" cy="4678204"/>
          </a:xfrm>
          <a:prstGeom prst="rect">
            <a:avLst/>
          </a:prstGeom>
          <a:noFill/>
        </p:spPr>
        <p:txBody>
          <a:bodyPr wrap="square" rtlCol="0">
            <a:spAutoFit/>
          </a:bodyPr>
          <a:lstStyle/>
          <a:p>
            <a:pPr marL="457200" indent="-457200">
              <a:spcAft>
                <a:spcPts val="1200"/>
              </a:spcAft>
              <a:buFont typeface="+mj-lt"/>
              <a:buAutoNum type="arabicPeriod" startAt="3"/>
            </a:pPr>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does the cloud thermostat work? </a:t>
            </a:r>
            <a:r>
              <a:rPr lang="en-US" sz="2400" dirty="0" smtClean="0">
                <a:latin typeface="Arial" panose="020B0604020202020204" pitchFamily="34" charset="0"/>
                <a:cs typeface="Arial" panose="020B0604020202020204" pitchFamily="34" charset="0"/>
              </a:rPr>
              <a:t>It works just like the furnace in your home. </a:t>
            </a:r>
            <a:r>
              <a:rPr lang="en-US" sz="2400" dirty="0" smtClean="0">
                <a:latin typeface="Arial" panose="020B0604020202020204" pitchFamily="34" charset="0"/>
                <a:cs typeface="Arial" panose="020B0604020202020204" pitchFamily="34" charset="0"/>
                <a:sym typeface="Wingdings" panose="05000000000000000000" pitchFamily="2" charset="2"/>
              </a:rPr>
              <a:t>Clouds </a:t>
            </a:r>
            <a:r>
              <a:rPr lang="en-US" sz="2400" dirty="0">
                <a:latin typeface="Arial" panose="020B0604020202020204" pitchFamily="34" charset="0"/>
                <a:cs typeface="Arial" panose="020B0604020202020204" pitchFamily="34" charset="0"/>
                <a:sym typeface="Wingdings" panose="05000000000000000000" pitchFamily="2" charset="2"/>
              </a:rPr>
              <a:t>produce </a:t>
            </a:r>
            <a:r>
              <a:rPr lang="en-US" sz="2400" dirty="0" smtClean="0">
                <a:latin typeface="Arial" panose="020B0604020202020204" pitchFamily="34" charset="0"/>
                <a:cs typeface="Arial" panose="020B0604020202020204" pitchFamily="34" charset="0"/>
                <a:sym typeface="Wingdings" panose="05000000000000000000" pitchFamily="2" charset="2"/>
              </a:rPr>
              <a:t>dark shadows</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smtClean="0">
                <a:latin typeface="Arial" panose="020B0604020202020204" pitchFamily="34" charset="0"/>
                <a:cs typeface="Arial" panose="020B0604020202020204" pitchFamily="34" charset="0"/>
                <a:sym typeface="Wingdings" panose="05000000000000000000" pitchFamily="2" charset="2"/>
              </a:rPr>
              <a:t>A </a:t>
            </a:r>
            <a:r>
              <a:rPr lang="en-US" sz="2400" dirty="0">
                <a:latin typeface="Arial" panose="020B0604020202020204" pitchFamily="34" charset="0"/>
                <a:cs typeface="Arial" panose="020B0604020202020204" pitchFamily="34" charset="0"/>
                <a:sym typeface="Wingdings" panose="05000000000000000000" pitchFamily="2" charset="2"/>
              </a:rPr>
              <a:t>high </a:t>
            </a:r>
            <a:r>
              <a:rPr lang="en-US" sz="2400" dirty="0">
                <a:latin typeface="Arial" panose="020B0604020202020204" pitchFamily="34" charset="0"/>
                <a:cs typeface="Arial" panose="020B0604020202020204" pitchFamily="34" charset="0"/>
              </a:rPr>
              <a:t>cloud-cover fraction </a:t>
            </a:r>
            <a:r>
              <a:rPr lang="en-US" sz="2400" dirty="0">
                <a:latin typeface="Arial" panose="020B0604020202020204" pitchFamily="34" charset="0"/>
                <a:cs typeface="Arial" panose="020B0604020202020204" pitchFamily="34" charset="0"/>
                <a:sym typeface="Wingdings" panose="05000000000000000000" pitchFamily="2" charset="2"/>
              </a:rPr>
              <a:t>equals a highly shadowed </a:t>
            </a:r>
            <a:r>
              <a:rPr lang="en-US" sz="2400" dirty="0" smtClean="0">
                <a:latin typeface="Arial" panose="020B0604020202020204" pitchFamily="34" charset="0"/>
                <a:cs typeface="Arial" panose="020B0604020202020204" pitchFamily="34" charset="0"/>
                <a:sym typeface="Wingdings" panose="05000000000000000000" pitchFamily="2" charset="2"/>
              </a:rPr>
              <a:t>area, especially over the oceans. When clouds are present, the Earth’s furnace is effectively turned OFF. </a:t>
            </a:r>
            <a:r>
              <a:rPr lang="en-US" sz="2400" dirty="0">
                <a:latin typeface="Arial" panose="020B0604020202020204" pitchFamily="34" charset="0"/>
                <a:cs typeface="Arial" panose="020B0604020202020204" pitchFamily="34" charset="0"/>
                <a:sym typeface="Wingdings" panose="05000000000000000000" pitchFamily="2" charset="2"/>
              </a:rPr>
              <a:t>When clouds are </a:t>
            </a:r>
            <a:r>
              <a:rPr lang="en-US" sz="2400" dirty="0" smtClean="0">
                <a:latin typeface="Arial" panose="020B0604020202020204" pitchFamily="34" charset="0"/>
                <a:cs typeface="Arial" panose="020B0604020202020204" pitchFamily="34" charset="0"/>
                <a:sym typeface="Wingdings" panose="05000000000000000000" pitchFamily="2" charset="2"/>
              </a:rPr>
              <a:t>not present</a:t>
            </a:r>
            <a:r>
              <a:rPr lang="en-US" sz="2400" dirty="0">
                <a:latin typeface="Arial" panose="020B0604020202020204" pitchFamily="34" charset="0"/>
                <a:cs typeface="Arial" panose="020B0604020202020204" pitchFamily="34" charset="0"/>
                <a:sym typeface="Wingdings" panose="05000000000000000000" pitchFamily="2" charset="2"/>
              </a:rPr>
              <a:t>, the Earth’s furnace is </a:t>
            </a:r>
            <a:r>
              <a:rPr lang="en-US" sz="2400" dirty="0" smtClean="0">
                <a:latin typeface="Arial" panose="020B0604020202020204" pitchFamily="34" charset="0"/>
                <a:cs typeface="Arial" panose="020B0604020202020204" pitchFamily="34" charset="0"/>
                <a:sym typeface="Wingdings" panose="05000000000000000000" pitchFamily="2" charset="2"/>
              </a:rPr>
              <a:t>ON. As a result, cloudy </a:t>
            </a:r>
            <a:r>
              <a:rPr lang="en-US" sz="2400" dirty="0">
                <a:latin typeface="Arial" panose="020B0604020202020204" pitchFamily="34" charset="0"/>
                <a:cs typeface="Arial" panose="020B0604020202020204" pitchFamily="34" charset="0"/>
                <a:sym typeface="Wingdings" panose="05000000000000000000" pitchFamily="2" charset="2"/>
              </a:rPr>
              <a:t>days are cooler than sunny days. </a:t>
            </a:r>
            <a:endParaRPr lang="en-US" sz="2400" dirty="0">
              <a:latin typeface="Arial" panose="020B0604020202020204" pitchFamily="34" charset="0"/>
              <a:cs typeface="Arial" panose="020B0604020202020204" pitchFamily="34" charset="0"/>
            </a:endParaRPr>
          </a:p>
          <a:p>
            <a:pPr marL="457200" indent="-457200">
              <a:spcAft>
                <a:spcPts val="1200"/>
              </a:spcAft>
              <a:buFont typeface="+mj-lt"/>
              <a:buAutoNum type="arabicPeriod" startAt="3"/>
            </a:pPr>
            <a:r>
              <a:rPr lang="en-US" sz="2400" dirty="0" smtClean="0">
                <a:latin typeface="Arial" panose="020B0604020202020204" pitchFamily="34" charset="0"/>
                <a:cs typeface="Arial" panose="020B0604020202020204" pitchFamily="34" charset="0"/>
              </a:rPr>
              <a:t>When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ocean’s </a:t>
            </a:r>
            <a:r>
              <a:rPr lang="en-US" sz="2400" dirty="0">
                <a:latin typeface="Arial" panose="020B0604020202020204" pitchFamily="34" charset="0"/>
                <a:cs typeface="Arial" panose="020B0604020202020204" pitchFamily="34" charset="0"/>
              </a:rPr>
              <a:t>cloud-cover fraction is too </a:t>
            </a:r>
            <a:r>
              <a:rPr lang="en-US" sz="2400" dirty="0" smtClean="0">
                <a:latin typeface="Arial" panose="020B0604020202020204" pitchFamily="34" charset="0"/>
                <a:cs typeface="Arial" panose="020B0604020202020204" pitchFamily="34" charset="0"/>
              </a:rPr>
              <a:t>high and t</a:t>
            </a:r>
            <a:r>
              <a:rPr lang="en-US" sz="2400" dirty="0" smtClean="0">
                <a:latin typeface="Arial" panose="020B0604020202020204" pitchFamily="34" charset="0"/>
                <a:cs typeface="Arial" panose="020B0604020202020204" pitchFamily="34" charset="0"/>
                <a:sym typeface="Wingdings" panose="05000000000000000000" pitchFamily="2" charset="2"/>
              </a:rPr>
              <a:t>he </a:t>
            </a:r>
            <a:r>
              <a:rPr lang="en-US" sz="2400" dirty="0">
                <a:latin typeface="Arial" panose="020B0604020202020204" pitchFamily="34" charset="0"/>
                <a:cs typeface="Arial" panose="020B0604020202020204" pitchFamily="34" charset="0"/>
                <a:sym typeface="Wingdings" panose="05000000000000000000" pitchFamily="2" charset="2"/>
              </a:rPr>
              <a:t>furnace is </a:t>
            </a:r>
            <a:r>
              <a:rPr lang="en-US" sz="2400" dirty="0" smtClean="0">
                <a:latin typeface="Arial" panose="020B0604020202020204" pitchFamily="34" charset="0"/>
                <a:cs typeface="Arial" panose="020B0604020202020204" pitchFamily="34" charset="0"/>
                <a:sym typeface="Wingdings" panose="05000000000000000000" pitchFamily="2" charset="2"/>
              </a:rPr>
              <a:t>turned OFF, then </a:t>
            </a:r>
            <a:r>
              <a:rPr lang="en-US" sz="2400" dirty="0" smtClean="0">
                <a:latin typeface="Arial" panose="020B0604020202020204" pitchFamily="34" charset="0"/>
                <a:cs typeface="Arial" panose="020B0604020202020204" pitchFamily="34" charset="0"/>
              </a:rPr>
              <a:t>the sea-s</a:t>
            </a:r>
            <a:r>
              <a:rPr lang="en-US" sz="2400" dirty="0" smtClean="0">
                <a:latin typeface="Arial" panose="020B0604020202020204" pitchFamily="34" charset="0"/>
                <a:cs typeface="Arial" panose="020B0604020202020204" pitchFamily="34" charset="0"/>
                <a:sym typeface="Wingdings" panose="05000000000000000000" pitchFamily="2" charset="2"/>
              </a:rPr>
              <a:t>urface </a:t>
            </a:r>
            <a:r>
              <a:rPr lang="en-US" sz="2400" dirty="0">
                <a:latin typeface="Arial" panose="020B0604020202020204" pitchFamily="34" charset="0"/>
                <a:cs typeface="Arial" panose="020B0604020202020204" pitchFamily="34" charset="0"/>
                <a:sym typeface="Wingdings" panose="05000000000000000000" pitchFamily="2" charset="2"/>
              </a:rPr>
              <a:t>temperature </a:t>
            </a:r>
            <a:r>
              <a:rPr lang="en-US" sz="2400" dirty="0" smtClean="0">
                <a:latin typeface="Arial" panose="020B0604020202020204" pitchFamily="34" charset="0"/>
                <a:cs typeface="Arial" panose="020B0604020202020204" pitchFamily="34" charset="0"/>
                <a:sym typeface="Wingdings" panose="05000000000000000000" pitchFamily="2" charset="2"/>
              </a:rPr>
              <a:t>is too </a:t>
            </a:r>
            <a:r>
              <a:rPr lang="en-US" sz="2400" dirty="0">
                <a:latin typeface="Arial" panose="020B0604020202020204" pitchFamily="34" charset="0"/>
                <a:cs typeface="Arial" panose="020B0604020202020204" pitchFamily="34" charset="0"/>
                <a:sym typeface="Wingdings" panose="05000000000000000000" pitchFamily="2" charset="2"/>
              </a:rPr>
              <a:t>low. Importantly, sunlight is needed to evaporate seawater</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a:latin typeface="Arial" panose="020B0604020202020204" pitchFamily="34" charset="0"/>
                <a:cs typeface="Arial" panose="020B0604020202020204" pitchFamily="34" charset="0"/>
                <a:sym typeface="Wingdings" panose="05000000000000000000" pitchFamily="2" charset="2"/>
              </a:rPr>
              <a:t>With </a:t>
            </a:r>
            <a:r>
              <a:rPr lang="en-US" sz="2400" dirty="0" smtClean="0">
                <a:latin typeface="Arial" panose="020B0604020202020204" pitchFamily="34" charset="0"/>
                <a:cs typeface="Arial" panose="020B0604020202020204" pitchFamily="34" charset="0"/>
                <a:sym typeface="Wingdings" panose="05000000000000000000" pitchFamily="2" charset="2"/>
              </a:rPr>
              <a:t>reduced </a:t>
            </a:r>
            <a:r>
              <a:rPr lang="en-US" sz="2400" dirty="0">
                <a:latin typeface="Arial" panose="020B0604020202020204" pitchFamily="34" charset="0"/>
                <a:cs typeface="Arial" panose="020B0604020202020204" pitchFamily="34" charset="0"/>
                <a:sym typeface="Wingdings" panose="05000000000000000000" pitchFamily="2" charset="2"/>
              </a:rPr>
              <a:t>temperature, the evaporation rate of seawater is </a:t>
            </a:r>
            <a:r>
              <a:rPr lang="en-US" sz="2400" dirty="0" smtClean="0">
                <a:latin typeface="Arial" panose="020B0604020202020204" pitchFamily="34" charset="0"/>
                <a:cs typeface="Arial" panose="020B0604020202020204" pitchFamily="34" charset="0"/>
                <a:sym typeface="Wingdings" panose="05000000000000000000" pitchFamily="2" charset="2"/>
              </a:rPr>
              <a:t>significantly reduced</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smtClean="0">
                <a:latin typeface="Arial" panose="020B0604020202020204" pitchFamily="34" charset="0"/>
                <a:cs typeface="Arial" panose="020B0604020202020204" pitchFamily="34" charset="0"/>
                <a:sym typeface="Wingdings" panose="05000000000000000000" pitchFamily="2" charset="2"/>
              </a:rPr>
              <a:t>As a result, the ocean</a:t>
            </a:r>
            <a:r>
              <a:rPr lang="en-US" sz="2400" dirty="0" smtClean="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too-high cloud-cover fraction obediently starts to decrease. Very quickly, </a:t>
            </a:r>
            <a:r>
              <a:rPr lang="en-US" sz="2400" dirty="0" smtClean="0">
                <a:latin typeface="Arial" panose="020B0604020202020204" pitchFamily="34" charset="0"/>
                <a:cs typeface="Arial" panose="020B0604020202020204" pitchFamily="34" charset="0"/>
              </a:rPr>
              <a:t>the too high cloud-cover </a:t>
            </a:r>
            <a:r>
              <a:rPr lang="en-US" sz="2400" dirty="0">
                <a:latin typeface="Arial" panose="020B0604020202020204" pitchFamily="34" charset="0"/>
                <a:cs typeface="Arial" panose="020B0604020202020204" pitchFamily="34" charset="0"/>
              </a:rPr>
              <a:t>fraction </a:t>
            </a:r>
            <a:r>
              <a:rPr lang="en-US" sz="2400" dirty="0" smtClean="0">
                <a:latin typeface="Arial" panose="020B0604020202020204" pitchFamily="34" charset="0"/>
                <a:cs typeface="Arial" panose="020B0604020202020204" pitchFamily="34" charset="0"/>
              </a:rPr>
              <a:t>decreases (by evaporation and precipitation), and the </a:t>
            </a:r>
            <a:r>
              <a:rPr lang="en-US" sz="2400" dirty="0">
                <a:latin typeface="Arial" panose="020B0604020202020204" pitchFamily="34" charset="0"/>
                <a:cs typeface="Arial" panose="020B0604020202020204" pitchFamily="34" charset="0"/>
              </a:rPr>
              <a:t>temperature increases. </a:t>
            </a:r>
            <a:r>
              <a:rPr lang="en-US" sz="2400" dirty="0" smtClean="0">
                <a:latin typeface="Arial" panose="020B0604020202020204" pitchFamily="34" charset="0"/>
                <a:cs typeface="Arial" panose="020B0604020202020204" pitchFamily="34" charset="0"/>
              </a:rPr>
              <a:t>Equilibrium </a:t>
            </a:r>
            <a:r>
              <a:rPr lang="en-US" sz="2400" dirty="0">
                <a:latin typeface="Arial" panose="020B0604020202020204" pitchFamily="34" charset="0"/>
                <a:cs typeface="Arial" panose="020B0604020202020204" pitchFamily="34" charset="0"/>
              </a:rPr>
              <a:t>cloud cover and temperature are restored</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537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0"/>
            <a:ext cx="10515600" cy="1325563"/>
          </a:xfrm>
        </p:spPr>
        <p:txBody>
          <a:bodyPr>
            <a:normAutofit/>
          </a:bodyPr>
          <a:lstStyle/>
          <a:p>
            <a:pPr algn="ctr"/>
            <a:r>
              <a:rPr lang="en-US" sz="3400" dirty="0">
                <a:latin typeface="Arial" panose="020B0604020202020204" pitchFamily="34" charset="0"/>
                <a:cs typeface="Arial" panose="020B0604020202020204" pitchFamily="34" charset="0"/>
              </a:rPr>
              <a:t>My cloud thermostat model – how does it work</a:t>
            </a:r>
            <a:r>
              <a:rPr lang="en-US" sz="3400" dirty="0" smtClean="0">
                <a:latin typeface="Arial" panose="020B0604020202020204" pitchFamily="34" charset="0"/>
                <a:cs typeface="Arial" panose="020B0604020202020204" pitchFamily="34" charset="0"/>
              </a:rPr>
              <a:t>? p.3</a:t>
            </a:r>
            <a:endParaRPr lang="en-US" sz="3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706790" y="1004497"/>
            <a:ext cx="11191240" cy="4678204"/>
          </a:xfrm>
          <a:prstGeom prst="rect">
            <a:avLst/>
          </a:prstGeom>
          <a:noFill/>
        </p:spPr>
        <p:txBody>
          <a:bodyPr wrap="square" rtlCol="0">
            <a:spAutoFit/>
          </a:bodyPr>
          <a:lstStyle/>
          <a:p>
            <a:pPr marL="457200" indent="-457200">
              <a:spcAft>
                <a:spcPts val="1200"/>
              </a:spcAft>
              <a:buFont typeface="+mj-lt"/>
              <a:buAutoNum type="arabicPeriod" startAt="5"/>
            </a:pPr>
            <a:r>
              <a:rPr lang="en-US" sz="2400" dirty="0">
                <a:latin typeface="Arial" panose="020B0604020202020204" pitchFamily="34" charset="0"/>
                <a:cs typeface="Arial" panose="020B0604020202020204" pitchFamily="34" charset="0"/>
              </a:rPr>
              <a:t>When the </a:t>
            </a:r>
            <a:r>
              <a:rPr lang="en-US" sz="2400" dirty="0" smtClean="0">
                <a:latin typeface="Arial" panose="020B0604020202020204" pitchFamily="34" charset="0"/>
                <a:cs typeface="Arial" panose="020B0604020202020204" pitchFamily="34" charset="0"/>
              </a:rPr>
              <a:t>ocean’s </a:t>
            </a:r>
            <a:r>
              <a:rPr lang="en-US" sz="2400" dirty="0">
                <a:latin typeface="Arial" panose="020B0604020202020204" pitchFamily="34" charset="0"/>
                <a:cs typeface="Arial" panose="020B0604020202020204" pitchFamily="34" charset="0"/>
              </a:rPr>
              <a:t>cloud-cover fraction is too low, the s</a:t>
            </a:r>
            <a:r>
              <a:rPr lang="en-US" sz="2400" dirty="0">
                <a:latin typeface="Arial" panose="020B0604020202020204" pitchFamily="34" charset="0"/>
                <a:cs typeface="Arial" panose="020B0604020202020204" pitchFamily="34" charset="0"/>
                <a:sym typeface="Wingdings" panose="05000000000000000000" pitchFamily="2" charset="2"/>
              </a:rPr>
              <a:t>urface temperature </a:t>
            </a:r>
            <a:r>
              <a:rPr lang="en-US" sz="2400" dirty="0" smtClean="0">
                <a:latin typeface="Arial" panose="020B0604020202020204" pitchFamily="34" charset="0"/>
                <a:cs typeface="Arial" panose="020B0604020202020204" pitchFamily="34" charset="0"/>
                <a:sym typeface="Wingdings" panose="05000000000000000000" pitchFamily="2" charset="2"/>
              </a:rPr>
              <a:t>becomes </a:t>
            </a:r>
            <a:r>
              <a:rPr lang="en-US" sz="2400" dirty="0">
                <a:latin typeface="Arial" panose="020B0604020202020204" pitchFamily="34" charset="0"/>
                <a:cs typeface="Arial" panose="020B0604020202020204" pitchFamily="34" charset="0"/>
                <a:sym typeface="Wingdings" panose="05000000000000000000" pitchFamily="2" charset="2"/>
              </a:rPr>
              <a:t>too high, </a:t>
            </a:r>
            <a:r>
              <a:rPr lang="en-US" sz="2400" dirty="0" smtClean="0">
                <a:latin typeface="Arial" panose="020B0604020202020204" pitchFamily="34" charset="0"/>
                <a:cs typeface="Arial" panose="020B0604020202020204" pitchFamily="34" charset="0"/>
                <a:sym typeface="Wingdings" panose="05000000000000000000" pitchFamily="2" charset="2"/>
              </a:rPr>
              <a:t>and </a:t>
            </a:r>
            <a:r>
              <a:rPr lang="en-US" sz="2400" dirty="0">
                <a:latin typeface="Arial" panose="020B0604020202020204" pitchFamily="34" charset="0"/>
                <a:cs typeface="Arial" panose="020B0604020202020204" pitchFamily="34" charset="0"/>
                <a:sym typeface="Wingdings" panose="05000000000000000000" pitchFamily="2" charset="2"/>
              </a:rPr>
              <a:t>the reverse process occurs. With low cloud cover, lots of sunlight reaches the ocean surface. Increased sunlit area then evaporates more seawater. The cloud-production rate </a:t>
            </a:r>
            <a:r>
              <a:rPr lang="en-US" sz="2400" dirty="0">
                <a:latin typeface="Arial" panose="020B0604020202020204" pitchFamily="34" charset="0"/>
                <a:cs typeface="Arial" panose="020B0604020202020204" pitchFamily="34" charset="0"/>
              </a:rPr>
              <a:t>obediently </a:t>
            </a:r>
            <a:r>
              <a:rPr lang="en-US" sz="2400" dirty="0">
                <a:latin typeface="Arial" panose="020B0604020202020204" pitchFamily="34" charset="0"/>
                <a:cs typeface="Arial" panose="020B0604020202020204" pitchFamily="34" charset="0"/>
                <a:sym typeface="Wingdings" panose="05000000000000000000" pitchFamily="2" charset="2"/>
              </a:rPr>
              <a:t>increases</a:t>
            </a:r>
            <a:r>
              <a:rPr lang="en-US" sz="2400" dirty="0">
                <a:latin typeface="Arial" panose="020B0604020202020204" pitchFamily="34" charset="0"/>
                <a:cs typeface="Arial" panose="020B0604020202020204" pitchFamily="34" charset="0"/>
              </a:rPr>
              <a:t> and the cloud-cover fraction </a:t>
            </a:r>
            <a:r>
              <a:rPr lang="en-US" sz="2400" dirty="0" smtClean="0">
                <a:latin typeface="Arial" panose="020B0604020202020204" pitchFamily="34" charset="0"/>
                <a:cs typeface="Arial" panose="020B0604020202020204" pitchFamily="34" charset="0"/>
              </a:rPr>
              <a:t>stops being too </a:t>
            </a:r>
            <a:r>
              <a:rPr lang="en-US" sz="2400" dirty="0">
                <a:latin typeface="Arial" panose="020B0604020202020204" pitchFamily="34" charset="0"/>
                <a:cs typeface="Arial" panose="020B0604020202020204" pitchFamily="34" charset="0"/>
              </a:rPr>
              <a:t>low</a:t>
            </a:r>
            <a:r>
              <a:rPr lang="en-US" sz="2400" dirty="0">
                <a:latin typeface="Arial" panose="020B0604020202020204" pitchFamily="34" charset="0"/>
                <a:cs typeface="Arial" panose="020B0604020202020204" pitchFamily="34" charset="0"/>
                <a:sym typeface="Wingdings" panose="05000000000000000000" pitchFamily="2" charset="2"/>
              </a:rPr>
              <a:t> . </a:t>
            </a:r>
            <a:r>
              <a:rPr lang="en-US" sz="2400" dirty="0">
                <a:latin typeface="Arial" panose="020B0604020202020204" pitchFamily="34" charset="0"/>
                <a:cs typeface="Arial" panose="020B0604020202020204" pitchFamily="34" charset="0"/>
              </a:rPr>
              <a:t>Equilibrium cloud cover and temperature are again restored</a:t>
            </a:r>
            <a:r>
              <a:rPr lang="en-US" sz="2400" dirty="0" smtClean="0">
                <a:latin typeface="Arial" panose="020B0604020202020204" pitchFamily="34" charset="0"/>
                <a:cs typeface="Arial" panose="020B0604020202020204" pitchFamily="34" charset="0"/>
              </a:rPr>
              <a:t>.</a:t>
            </a:r>
            <a:endParaRPr lang="en-US" sz="2400" b="1" dirty="0" smtClean="0">
              <a:latin typeface="Arial" panose="020B0604020202020204" pitchFamily="34" charset="0"/>
              <a:cs typeface="Arial" panose="020B0604020202020204" pitchFamily="34" charset="0"/>
              <a:sym typeface="Wingdings" panose="05000000000000000000" pitchFamily="2" charset="2"/>
            </a:endParaRPr>
          </a:p>
          <a:p>
            <a:pPr marL="457200" indent="-457200">
              <a:spcAft>
                <a:spcPts val="1200"/>
              </a:spcAft>
              <a:buFont typeface="+mj-lt"/>
              <a:buAutoNum type="arabicPeriod" startAt="5"/>
            </a:pPr>
            <a:r>
              <a:rPr lang="en-US" sz="2400" b="1" dirty="0" smtClean="0">
                <a:latin typeface="Arial" panose="020B0604020202020204" pitchFamily="34" charset="0"/>
                <a:cs typeface="Arial" panose="020B0604020202020204" pitchFamily="34" charset="0"/>
                <a:sym typeface="Wingdings" panose="05000000000000000000" pitchFamily="2" charset="2"/>
              </a:rPr>
              <a:t>Depending on </a:t>
            </a:r>
            <a:r>
              <a:rPr lang="en-US" sz="2400" b="1" dirty="0">
                <a:latin typeface="Arial" panose="020B0604020202020204" pitchFamily="34" charset="0"/>
                <a:cs typeface="Arial" panose="020B0604020202020204" pitchFamily="34" charset="0"/>
                <a:sym typeface="Wingdings" panose="05000000000000000000" pitchFamily="2" charset="2"/>
              </a:rPr>
              <a:t>one’s assumption regarding cloud </a:t>
            </a:r>
            <a:r>
              <a:rPr lang="en-US" sz="2400" b="1" dirty="0" smtClean="0">
                <a:latin typeface="Arial" panose="020B0604020202020204" pitchFamily="34" charset="0"/>
                <a:cs typeface="Arial" panose="020B0604020202020204" pitchFamily="34" charset="0"/>
                <a:sym typeface="Wingdings" panose="05000000000000000000" pitchFamily="2" charset="2"/>
              </a:rPr>
              <a:t>albedo, </a:t>
            </a:r>
            <a:r>
              <a:rPr lang="en-US" sz="2400" b="1" dirty="0">
                <a:latin typeface="Arial" panose="020B0604020202020204" pitchFamily="34" charset="0"/>
                <a:cs typeface="Arial" panose="020B0604020202020204" pitchFamily="34" charset="0"/>
                <a:sym typeface="Wingdings" panose="05000000000000000000" pitchFamily="2" charset="2"/>
              </a:rPr>
              <a:t>the cloud thermostat mechanism has </a:t>
            </a:r>
            <a:r>
              <a:rPr lang="en-US" sz="2400" b="1" dirty="0" smtClean="0">
                <a:latin typeface="Arial" panose="020B0604020202020204" pitchFamily="34" charset="0"/>
                <a:cs typeface="Arial" panose="020B0604020202020204" pitchFamily="34" charset="0"/>
                <a:sym typeface="Wingdings" panose="05000000000000000000" pitchFamily="2" charset="2"/>
              </a:rPr>
              <a:t>minimally anywhere </a:t>
            </a:r>
            <a:r>
              <a:rPr lang="en-US" sz="2400" b="1" dirty="0">
                <a:latin typeface="Arial" panose="020B0604020202020204" pitchFamily="34" charset="0"/>
                <a:cs typeface="Arial" panose="020B0604020202020204" pitchFamily="34" charset="0"/>
                <a:sym typeface="Wingdings" panose="05000000000000000000" pitchFamily="2" charset="2"/>
              </a:rPr>
              <a:t>between 18 and 55 W/m</a:t>
            </a:r>
            <a:r>
              <a:rPr lang="en-US" sz="2400" b="1" baseline="30000" dirty="0">
                <a:latin typeface="Arial" panose="020B0604020202020204" pitchFamily="34" charset="0"/>
                <a:cs typeface="Arial" panose="020B0604020202020204" pitchFamily="34" charset="0"/>
                <a:sym typeface="Wingdings" panose="05000000000000000000" pitchFamily="2" charset="2"/>
              </a:rPr>
              <a:t>2</a:t>
            </a:r>
            <a:r>
              <a:rPr lang="en-US" sz="2400" b="1" dirty="0">
                <a:latin typeface="Arial" panose="020B0604020202020204" pitchFamily="34" charset="0"/>
                <a:cs typeface="Arial" panose="020B0604020202020204" pitchFamily="34" charset="0"/>
                <a:sym typeface="Wingdings" panose="05000000000000000000" pitchFamily="2" charset="2"/>
              </a:rPr>
              <a:t> power available from cloud-fraction variability to overcome a wimpy 0.7 W/m</a:t>
            </a:r>
            <a:r>
              <a:rPr lang="en-US" sz="2400" b="1" baseline="30000" dirty="0">
                <a:latin typeface="Arial" panose="020B0604020202020204" pitchFamily="34" charset="0"/>
                <a:cs typeface="Arial" panose="020B0604020202020204" pitchFamily="34" charset="0"/>
                <a:sym typeface="Wingdings" panose="05000000000000000000" pitchFamily="2" charset="2"/>
              </a:rPr>
              <a:t>2</a:t>
            </a:r>
            <a:r>
              <a:rPr lang="en-US" sz="2400" b="1" dirty="0">
                <a:latin typeface="Arial" panose="020B0604020202020204" pitchFamily="34" charset="0"/>
                <a:cs typeface="Arial" panose="020B0604020202020204" pitchFamily="34" charset="0"/>
                <a:sym typeface="Wingdings" panose="05000000000000000000" pitchFamily="2" charset="2"/>
              </a:rPr>
              <a:t> heat leak (allegedly blamed on greenhouse gasses) and to stabilize the Earth’s temperature, </a:t>
            </a:r>
            <a:r>
              <a:rPr lang="en-US" sz="2400" b="1" u="sng" dirty="0">
                <a:latin typeface="Arial" panose="020B0604020202020204" pitchFamily="34" charset="0"/>
                <a:cs typeface="Arial" panose="020B0604020202020204" pitchFamily="34" charset="0"/>
                <a:sym typeface="Wingdings" panose="05000000000000000000" pitchFamily="2" charset="2"/>
              </a:rPr>
              <a:t>no matter what the greenhouse gas atmospheric concentration is</a:t>
            </a:r>
            <a:r>
              <a:rPr lang="en-US" sz="2400" b="1" u="sng" dirty="0" smtClean="0">
                <a:latin typeface="Arial" panose="020B0604020202020204" pitchFamily="34" charset="0"/>
                <a:cs typeface="Arial" panose="020B0604020202020204" pitchFamily="34" charset="0"/>
                <a:sym typeface="Wingdings" panose="05000000000000000000" pitchFamily="2" charset="2"/>
              </a:rPr>
              <a:t>!</a:t>
            </a:r>
            <a:endParaRPr lang="en-US" sz="2400" b="1" u="sng" dirty="0">
              <a:latin typeface="Arial" panose="020B0604020202020204" pitchFamily="34" charset="0"/>
              <a:cs typeface="Arial" panose="020B0604020202020204" pitchFamily="34" charset="0"/>
              <a:sym typeface="Wingdings" panose="05000000000000000000" pitchFamily="2" charset="2"/>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767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3304"/>
          </a:xfrm>
        </p:spPr>
        <p:txBody>
          <a:bodyPr>
            <a:normAutofit/>
          </a:bodyPr>
          <a:lstStyle/>
          <a:p>
            <a:pPr algn="ct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IPCC’s 3</a:t>
            </a:r>
            <a:r>
              <a:rPr lang="en-US" sz="2800" baseline="30000" dirty="0">
                <a:latin typeface="Arial" panose="020B0604020202020204" pitchFamily="34" charset="0"/>
                <a:cs typeface="Arial" panose="020B0604020202020204" pitchFamily="34" charset="0"/>
              </a:rPr>
              <a:t>rd</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sacred </a:t>
            </a:r>
            <a:r>
              <a:rPr lang="en-US" sz="2800" dirty="0">
                <a:latin typeface="Arial" panose="020B0604020202020204" pitchFamily="34" charset="0"/>
                <a:cs typeface="Arial" panose="020B0604020202020204" pitchFamily="34" charset="0"/>
              </a:rPr>
              <a:t>task </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calculate and measure </a:t>
            </a:r>
            <a:r>
              <a:rPr lang="en-US" sz="2800" dirty="0" smtClean="0">
                <a:solidFill>
                  <a:prstClr val="black"/>
                </a:solidFill>
                <a:latin typeface="Arial" panose="020B0604020202020204" pitchFamily="34" charset="0"/>
                <a:cs typeface="Arial" panose="020B0604020202020204" pitchFamily="34" charset="0"/>
              </a:rPr>
              <a:t>the </a:t>
            </a:r>
            <a:r>
              <a:rPr lang="en-US" sz="2800" dirty="0">
                <a:solidFill>
                  <a:prstClr val="black"/>
                </a:solidFill>
                <a:latin typeface="Arial" panose="020B0604020202020204" pitchFamily="34" charset="0"/>
                <a:cs typeface="Arial" panose="020B0604020202020204" pitchFamily="34" charset="0"/>
              </a:rPr>
              <a:t>strength of naturally occurring </a:t>
            </a:r>
            <a:r>
              <a:rPr lang="en-US" sz="2800" dirty="0" smtClean="0">
                <a:solidFill>
                  <a:prstClr val="black"/>
                </a:solidFill>
                <a:latin typeface="Arial" panose="020B0604020202020204" pitchFamily="34" charset="0"/>
                <a:cs typeface="Arial" panose="020B0604020202020204" pitchFamily="34" charset="0"/>
              </a:rPr>
              <a:t>climate-stabilizing feedback mechanisms</a:t>
            </a:r>
            <a:endParaRPr lang="en-US" sz="2800" dirty="0">
              <a:solidFill>
                <a:prstClr val="black"/>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61181"/>
            <a:ext cx="10515600" cy="5113789"/>
          </a:xfrm>
        </p:spPr>
        <p:txBody>
          <a:bodyPr>
            <a:normAutofit fontScale="25000" lnSpcReduction="20000"/>
          </a:bodyPr>
          <a:lstStyle/>
          <a:p>
            <a:pPr marL="0" indent="0">
              <a:buNone/>
            </a:pPr>
            <a:endParaRPr lang="en-US" dirty="0">
              <a:solidFill>
                <a:srgbClr val="00B0F0"/>
              </a:solidFill>
              <a:latin typeface="Arial" panose="020B0604020202020204" pitchFamily="34" charset="0"/>
              <a:cs typeface="Arial" panose="020B0604020202020204" pitchFamily="34" charset="0"/>
            </a:endParaRPr>
          </a:p>
          <a:p>
            <a:pPr>
              <a:spcBef>
                <a:spcPts val="0"/>
              </a:spcBef>
              <a:spcAft>
                <a:spcPts val="1200"/>
              </a:spcAft>
            </a:pPr>
            <a:r>
              <a:rPr lang="en-US" sz="8800" dirty="0" smtClean="0">
                <a:latin typeface="Arial" panose="020B0604020202020204" pitchFamily="34" charset="0"/>
                <a:cs typeface="Arial" panose="020B0604020202020204" pitchFamily="34" charset="0"/>
              </a:rPr>
              <a:t>Given huge observed fluctuations in outgoing sunlight power and other external perturbations, including increased greenhouse gasses, volcanism, etc., the Earth’s climate and temperature, in fact, exhibit remarkable stability. </a:t>
            </a:r>
          </a:p>
          <a:p>
            <a:pPr>
              <a:spcBef>
                <a:spcPts val="0"/>
              </a:spcBef>
              <a:spcAft>
                <a:spcPts val="1200"/>
              </a:spcAft>
            </a:pPr>
            <a:r>
              <a:rPr lang="en-US" sz="8800" dirty="0" smtClean="0">
                <a:latin typeface="Arial" panose="020B0604020202020204" pitchFamily="34" charset="0"/>
                <a:cs typeface="Arial" panose="020B0604020202020204" pitchFamily="34" charset="0"/>
              </a:rPr>
              <a:t>This evident stability is due to the presence of various natural feedback mechanisms.</a:t>
            </a:r>
          </a:p>
          <a:p>
            <a:pPr>
              <a:spcBef>
                <a:spcPts val="0"/>
              </a:spcBef>
              <a:spcAft>
                <a:spcPts val="1200"/>
              </a:spcAft>
            </a:pPr>
            <a:r>
              <a:rPr lang="en-US" sz="8800" dirty="0" smtClean="0">
                <a:latin typeface="Arial" panose="020B0604020202020204" pitchFamily="34" charset="0"/>
                <a:cs typeface="Arial" panose="020B0604020202020204" pitchFamily="34" charset="0"/>
              </a:rPr>
              <a:t>The IPCC’s 3</a:t>
            </a:r>
            <a:r>
              <a:rPr lang="en-US" sz="8800" baseline="30000" dirty="0" smtClean="0">
                <a:latin typeface="Arial" panose="020B0604020202020204" pitchFamily="34" charset="0"/>
                <a:cs typeface="Arial" panose="020B0604020202020204" pitchFamily="34" charset="0"/>
              </a:rPr>
              <a:t>rd</a:t>
            </a:r>
            <a:r>
              <a:rPr lang="en-US" sz="8800" dirty="0" smtClean="0">
                <a:latin typeface="Arial" panose="020B0604020202020204" pitchFamily="34" charset="0"/>
                <a:cs typeface="Arial" panose="020B0604020202020204" pitchFamily="34" charset="0"/>
              </a:rPr>
              <a:t> sacred task was to estimate the strengths of their various identified feedback mechanisms. </a:t>
            </a:r>
          </a:p>
          <a:p>
            <a:pPr>
              <a:spcBef>
                <a:spcPts val="0"/>
              </a:spcBef>
              <a:spcAft>
                <a:spcPts val="1200"/>
              </a:spcAft>
            </a:pPr>
            <a:r>
              <a:rPr lang="en-US" sz="8800" dirty="0" smtClean="0">
                <a:latin typeface="Arial" panose="020B0604020202020204" pitchFamily="34" charset="0"/>
                <a:cs typeface="Arial" panose="020B0604020202020204" pitchFamily="34" charset="0"/>
              </a:rPr>
              <a:t>The IPCC’s misidentification of the dominant mechanism has lead the IPCC to the false conclusion that their identified natural feedback mechanisms have only marginal stability, and that there is an imminent “tipping-point” and climate crisis, whereinafter further added greenhouse gasses catastrophically cause what amounts to a thermal-runaway of the Earth’s temperature – i.e. a catastrophic climate crisis. </a:t>
            </a:r>
          </a:p>
          <a:p>
            <a:pPr>
              <a:spcBef>
                <a:spcPts val="0"/>
              </a:spcBef>
              <a:spcAft>
                <a:spcPts val="1200"/>
              </a:spcAft>
            </a:pPr>
            <a:r>
              <a:rPr lang="en-US" sz="8800" dirty="0" smtClean="0">
                <a:latin typeface="Arial" panose="020B0604020202020204" pitchFamily="34" charset="0"/>
                <a:cs typeface="Arial" panose="020B0604020202020204" pitchFamily="34" charset="0"/>
              </a:rPr>
              <a:t>It is shown here that the cloud thermostat is overwhelmingly the strongest stabilizing feedback.</a:t>
            </a:r>
          </a:p>
          <a:p>
            <a:pPr>
              <a:spcBef>
                <a:spcPts val="0"/>
              </a:spcBef>
              <a:spcAft>
                <a:spcPts val="1200"/>
              </a:spcAft>
            </a:pPr>
            <a:r>
              <a:rPr lang="en-US" sz="8800" dirty="0" smtClean="0">
                <a:latin typeface="Arial" panose="020B0604020202020204" pitchFamily="34" charset="0"/>
                <a:cs typeface="Arial" panose="020B0604020202020204" pitchFamily="34" charset="0"/>
              </a:rPr>
              <a:t>By comparison, the relative influence of greenhouse-gas destabilizing feedback(s) is found to be totally negligible, with respect to that of the cloud thermostat mechanism.</a:t>
            </a:r>
            <a:endParaRPr lang="en-US" sz="8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A27DB7-8A8A-4767-9336-4741CDBA04F3}" type="slidenum">
              <a:rPr lang="en-US" smtClean="0"/>
              <a:t>67</a:t>
            </a:fld>
            <a:endParaRPr lang="en-US"/>
          </a:p>
        </p:txBody>
      </p:sp>
    </p:spTree>
    <p:extLst>
      <p:ext uri="{BB962C8B-B14F-4D97-AF65-F5344CB8AC3E}">
        <p14:creationId xmlns:p14="http://schemas.microsoft.com/office/powerpoint/2010/main" val="19029083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0"/>
            <a:ext cx="10515600" cy="1325563"/>
          </a:xfrm>
        </p:spPr>
        <p:txBody>
          <a:bodyPr>
            <a:normAutofit/>
          </a:bodyPr>
          <a:lstStyle/>
          <a:p>
            <a:pPr algn="ctr"/>
            <a:r>
              <a:rPr lang="en-US" sz="3600" dirty="0" smtClean="0">
                <a:latin typeface="Arial" panose="020B0604020202020204" pitchFamily="34" charset="0"/>
                <a:cs typeface="Arial" panose="020B0604020202020204" pitchFamily="34" charset="0"/>
              </a:rPr>
              <a:t>Analysis </a:t>
            </a:r>
            <a:r>
              <a:rPr lang="en-US" sz="3600" dirty="0">
                <a:latin typeface="Arial" panose="020B0604020202020204" pitchFamily="34" charset="0"/>
                <a:cs typeface="Arial" panose="020B0604020202020204" pitchFamily="34" charset="0"/>
              </a:rPr>
              <a:t>of atmospheric feedback </a:t>
            </a:r>
            <a:r>
              <a:rPr lang="en-US" sz="3600" dirty="0" smtClean="0">
                <a:latin typeface="Arial" panose="020B0604020202020204" pitchFamily="34" charset="0"/>
                <a:cs typeface="Arial" panose="020B0604020202020204" pitchFamily="34" charset="0"/>
              </a:rPr>
              <a:t>systems.</a:t>
            </a:r>
            <a:endParaRPr lang="en-US"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909320" y="1379577"/>
            <a:ext cx="10886440" cy="387798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Climate </a:t>
            </a:r>
            <a:r>
              <a:rPr lang="en-US" sz="2400" dirty="0">
                <a:latin typeface="Arial" panose="020B0604020202020204" pitchFamily="34" charset="0"/>
                <a:cs typeface="Arial" panose="020B0604020202020204" pitchFamily="34" charset="0"/>
              </a:rPr>
              <a:t>feedback systems are discussed extensively by the 2003 National Research Council / National Academy report “</a:t>
            </a:r>
            <a:r>
              <a:rPr lang="en-US" sz="2400" i="1" dirty="0">
                <a:latin typeface="Arial" panose="020B0604020202020204" pitchFamily="34" charset="0"/>
                <a:cs typeface="Arial" panose="020B0604020202020204" pitchFamily="34" charset="0"/>
              </a:rPr>
              <a:t>Understanding Climate Change Feedbacks</a:t>
            </a:r>
            <a:r>
              <a:rPr lang="en-US" sz="2400" dirty="0">
                <a:latin typeface="Arial" panose="020B0604020202020204" pitchFamily="34" charset="0"/>
                <a:cs typeface="Arial" panose="020B0604020202020204" pitchFamily="34" charset="0"/>
              </a:rPr>
              <a:t>”, by Sherwood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(2020 – </a:t>
            </a:r>
            <a:r>
              <a:rPr lang="en-US" sz="2400" i="1" dirty="0">
                <a:latin typeface="Arial" panose="020B0604020202020204" pitchFamily="34" charset="0"/>
                <a:cs typeface="Arial" panose="020B0604020202020204" pitchFamily="34" charset="0"/>
              </a:rPr>
              <a:t>the </a:t>
            </a:r>
            <a:r>
              <a:rPr lang="en-US" sz="2400" i="1" dirty="0" err="1">
                <a:latin typeface="Arial" panose="020B0604020202020204" pitchFamily="34" charset="0"/>
                <a:cs typeface="Arial" panose="020B0604020202020204" pitchFamily="34" charset="0"/>
              </a:rPr>
              <a:t>Ringsberg</a:t>
            </a:r>
            <a:r>
              <a:rPr lang="en-US" sz="2400" i="1" dirty="0">
                <a:latin typeface="Arial" panose="020B0604020202020204" pitchFamily="34" charset="0"/>
                <a:cs typeface="Arial" panose="020B0604020202020204" pitchFamily="34" charset="0"/>
              </a:rPr>
              <a:t> Castle study</a:t>
            </a:r>
            <a:r>
              <a:rPr lang="en-US" sz="2400" dirty="0">
                <a:latin typeface="Arial" panose="020B0604020202020204" pitchFamily="34" charset="0"/>
                <a:cs typeface="Arial" panose="020B0604020202020204" pitchFamily="34" charset="0"/>
              </a:rPr>
              <a:t>), and by AR6 (2021, Chapter 7.4).</a:t>
            </a:r>
          </a:p>
          <a:p>
            <a:pPr marL="457200" indent="-4572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detailed calculation methodology used by Sherwood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(2020) is outlined in Appendix C</a:t>
            </a:r>
            <a:r>
              <a:rPr lang="en-US" sz="2400" dirty="0" smtClean="0">
                <a:latin typeface="Arial" panose="020B0604020202020204" pitchFamily="34" charset="0"/>
                <a:cs typeface="Arial" panose="020B0604020202020204" pitchFamily="34" charset="0"/>
              </a:rPr>
              <a:t>.</a:t>
            </a:r>
          </a:p>
          <a:p>
            <a:pPr marL="457200" indent="-4572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Sherwood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(2020</a:t>
            </a:r>
            <a:r>
              <a:rPr lang="en-US" sz="2400" dirty="0" smtClean="0">
                <a:latin typeface="Arial" panose="020B0604020202020204" pitchFamily="34" charset="0"/>
                <a:cs typeface="Arial" panose="020B0604020202020204" pitchFamily="34" charset="0"/>
              </a:rPr>
              <a:t>) unnecessarily assume   </a:t>
            </a:r>
            <a:r>
              <a:rPr lang="en-US" sz="2400" dirty="0" smtClean="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f</a:t>
            </a:r>
            <a:r>
              <a:rPr lang="en-US" sz="2400" baseline="-25000" dirty="0" err="1">
                <a:solidFill>
                  <a:prstClr val="black"/>
                </a:solidFill>
                <a:latin typeface="Arial" panose="020B0604020202020204" pitchFamily="34" charset="0"/>
                <a:cs typeface="Arial" panose="020B0604020202020204" pitchFamily="34" charset="0"/>
              </a:rPr>
              <a:t>Clouds</a:t>
            </a:r>
            <a:r>
              <a:rPr lang="en-US" sz="2400" baseline="-25000" dirty="0">
                <a:solidFill>
                  <a:prstClr val="black"/>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a:t>
            </a:r>
            <a:r>
              <a:rPr lang="en-US" sz="2400" dirty="0" err="1" smtClean="0">
                <a:solidFill>
                  <a:prstClr val="black"/>
                </a:solidFill>
                <a:latin typeface="Arial" panose="020B0604020202020204" pitchFamily="34" charset="0"/>
                <a:cs typeface="Arial" panose="020B0604020202020204" pitchFamily="34" charset="0"/>
              </a:rPr>
              <a:t>T</a:t>
            </a:r>
            <a:r>
              <a:rPr lang="en-US" sz="2400" baseline="-25000" dirty="0" err="1" smtClean="0">
                <a:solidFill>
                  <a:prstClr val="black"/>
                </a:solidFill>
                <a:latin typeface="Arial" panose="020B0604020202020204" pitchFamily="34" charset="0"/>
                <a:cs typeface="Arial" panose="020B0604020202020204" pitchFamily="34" charset="0"/>
              </a:rPr>
              <a:t>surface</a:t>
            </a:r>
            <a:r>
              <a:rPr lang="en-US" sz="2400" dirty="0" smtClean="0">
                <a:solidFill>
                  <a:prstClr val="black"/>
                </a:solidFill>
                <a:latin typeface="Arial" panose="020B0604020202020204" pitchFamily="34" charset="0"/>
                <a:cs typeface="Arial" panose="020B0604020202020204" pitchFamily="34" charset="0"/>
              </a:rPr>
              <a:t> ≡ 0.</a:t>
            </a:r>
            <a:endParaRPr lang="en-US" sz="2400" dirty="0">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By removing </a:t>
            </a:r>
            <a:r>
              <a:rPr lang="en-US" sz="2400" dirty="0" smtClean="0">
                <a:latin typeface="Arial" panose="020B0604020202020204" pitchFamily="34" charset="0"/>
                <a:cs typeface="Arial" panose="020B0604020202020204" pitchFamily="34" charset="0"/>
              </a:rPr>
              <a:t>their </a:t>
            </a:r>
            <a:r>
              <a:rPr lang="en-US" sz="2400" dirty="0">
                <a:latin typeface="Arial" panose="020B0604020202020204" pitchFamily="34" charset="0"/>
                <a:cs typeface="Arial" panose="020B0604020202020204" pitchFamily="34" charset="0"/>
              </a:rPr>
              <a:t>overly restrictive </a:t>
            </a:r>
            <a:r>
              <a:rPr lang="en-US" sz="2400" dirty="0" smtClean="0">
                <a:latin typeface="Arial" panose="020B0604020202020204" pitchFamily="34" charset="0"/>
                <a:cs typeface="Arial" panose="020B0604020202020204" pitchFamily="34" charset="0"/>
              </a:rPr>
              <a:t>assumption, their </a:t>
            </a:r>
            <a:r>
              <a:rPr lang="en-US" sz="2400" dirty="0">
                <a:latin typeface="Arial" panose="020B0604020202020204" pitchFamily="34" charset="0"/>
                <a:cs typeface="Arial" panose="020B0604020202020204" pitchFamily="34" charset="0"/>
              </a:rPr>
              <a:t>methodology becomes applicable to the cloud thermostat </a:t>
            </a:r>
            <a:r>
              <a:rPr lang="en-US" sz="2400" dirty="0" smtClean="0">
                <a:latin typeface="Arial" panose="020B0604020202020204" pitchFamily="34" charset="0"/>
                <a:cs typeface="Arial" panose="020B0604020202020204" pitchFamily="34" charset="0"/>
              </a:rPr>
              <a:t>mechanism.</a:t>
            </a: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213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322" y="653345"/>
            <a:ext cx="11384280" cy="1325563"/>
          </a:xfrm>
        </p:spPr>
        <p:txBody>
          <a:bodyPr>
            <a:normAutofit/>
          </a:bodyPr>
          <a:lstStyle/>
          <a:p>
            <a:pPr algn="ctr"/>
            <a:r>
              <a:rPr lang="en-US" dirty="0">
                <a:latin typeface="Arial" panose="020B0604020202020204" pitchFamily="34" charset="0"/>
                <a:cs typeface="Arial" panose="020B0604020202020204" pitchFamily="34" charset="0"/>
              </a:rPr>
              <a:t>Feedback strength of the cloud thermostat </a:t>
            </a:r>
            <a:r>
              <a:rPr lang="en-US" dirty="0" smtClean="0">
                <a:latin typeface="Arial" panose="020B0604020202020204" pitchFamily="34" charset="0"/>
                <a:cs typeface="Arial" panose="020B0604020202020204" pitchFamily="34" charset="0"/>
              </a:rPr>
              <a:t>mechanism p.1</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563322" y="1978908"/>
            <a:ext cx="10886440" cy="4401205"/>
          </a:xfrm>
          <a:prstGeom prst="rect">
            <a:avLst/>
          </a:prstGeom>
          <a:noFill/>
        </p:spPr>
        <p:txBody>
          <a:bodyPr wrap="square" rtlCol="0">
            <a:spAutoFit/>
          </a:bodyPr>
          <a:lstStyle/>
          <a:p>
            <a:pPr marL="457200" indent="-457200">
              <a:spcAft>
                <a:spcPts val="1200"/>
              </a:spcAft>
              <a:buFont typeface="+mj-lt"/>
              <a:buAutoNum type="arabicPeriod"/>
            </a:pPr>
            <a:r>
              <a:rPr lang="en-AU" sz="2400" dirty="0">
                <a:latin typeface="Arial" panose="020B0604020202020204" pitchFamily="34" charset="0"/>
                <a:cs typeface="Arial" panose="020B0604020202020204" pitchFamily="34" charset="0"/>
              </a:rPr>
              <a:t>The </a:t>
            </a:r>
            <a:r>
              <a:rPr lang="en-AU" sz="2400" dirty="0" smtClean="0">
                <a:latin typeface="Arial" panose="020B0604020202020204" pitchFamily="34" charset="0"/>
                <a:cs typeface="Arial" panose="020B0604020202020204" pitchFamily="34" charset="0"/>
              </a:rPr>
              <a:t>cloud-thermostat </a:t>
            </a:r>
            <a:r>
              <a:rPr lang="en-AU" sz="2400" dirty="0">
                <a:latin typeface="Arial" panose="020B0604020202020204" pitchFamily="34" charset="0"/>
                <a:cs typeface="Arial" panose="020B0604020202020204" pitchFamily="34" charset="0"/>
              </a:rPr>
              <a:t>mechanism’s feedback parameter is </a:t>
            </a:r>
            <a:r>
              <a:rPr lang="en-AU" sz="2400" dirty="0" smtClean="0">
                <a:latin typeface="Arial" panose="020B0604020202020204" pitchFamily="34" charset="0"/>
                <a:cs typeface="Arial" panose="020B0604020202020204" pitchFamily="34" charset="0"/>
              </a:rPr>
              <a:t>readily </a:t>
            </a:r>
            <a:r>
              <a:rPr lang="en-AU" sz="2400" dirty="0">
                <a:latin typeface="Arial" panose="020B0604020202020204" pitchFamily="34" charset="0"/>
                <a:cs typeface="Arial" panose="020B0604020202020204" pitchFamily="34" charset="0"/>
              </a:rPr>
              <a:t>evaluated under the two scenarios associated with two choices for cloud albedo. </a:t>
            </a:r>
            <a:endParaRPr lang="en-AU" sz="2400" dirty="0" smtClean="0">
              <a:latin typeface="Arial" panose="020B0604020202020204" pitchFamily="34" charset="0"/>
              <a:cs typeface="Arial" panose="020B0604020202020204" pitchFamily="34" charset="0"/>
            </a:endParaRPr>
          </a:p>
          <a:p>
            <a:pPr marL="457200" indent="-457200">
              <a:spcAft>
                <a:spcPts val="1200"/>
              </a:spcAft>
              <a:buFont typeface="+mj-lt"/>
              <a:buAutoNum type="arabicPeriod"/>
            </a:pPr>
            <a:r>
              <a:rPr lang="en-AU" sz="2400" dirty="0" smtClean="0">
                <a:latin typeface="Arial" panose="020B0604020202020204" pitchFamily="34" charset="0"/>
                <a:cs typeface="Arial" panose="020B0604020202020204" pitchFamily="34" charset="0"/>
              </a:rPr>
              <a:t>Details </a:t>
            </a:r>
            <a:r>
              <a:rPr lang="en-AU" sz="2400" dirty="0">
                <a:latin typeface="Arial" panose="020B0604020202020204" pitchFamily="34" charset="0"/>
                <a:cs typeface="Arial" panose="020B0604020202020204" pitchFamily="34" charset="0"/>
              </a:rPr>
              <a:t>of the calculation are shown in Appendix D</a:t>
            </a:r>
            <a:r>
              <a:rPr lang="en-AU" sz="2400" dirty="0" smtClean="0">
                <a:latin typeface="Arial" panose="020B0604020202020204" pitchFamily="34" charset="0"/>
                <a:cs typeface="Arial" panose="020B0604020202020204" pitchFamily="34" charset="0"/>
              </a:rPr>
              <a:t>.</a:t>
            </a:r>
          </a:p>
          <a:p>
            <a:pPr marL="457200" indent="-457200">
              <a:spcAft>
                <a:spcPts val="1200"/>
              </a:spcAft>
              <a:buFont typeface="+mj-lt"/>
              <a:buAutoNum type="arabicPeriod"/>
            </a:pPr>
            <a:r>
              <a:rPr lang="en-US" sz="2400" dirty="0" smtClean="0">
                <a:latin typeface="Arial" panose="020B0604020202020204" pitchFamily="34" charset="0"/>
                <a:cs typeface="Arial" panose="020B0604020202020204" pitchFamily="34" charset="0"/>
              </a:rPr>
              <a:t>For comparison, the </a:t>
            </a:r>
            <a:r>
              <a:rPr lang="en-US" sz="2400" dirty="0">
                <a:latin typeface="Arial" panose="020B0604020202020204" pitchFamily="34" charset="0"/>
                <a:cs typeface="Arial" panose="020B0604020202020204" pitchFamily="34" charset="0"/>
              </a:rPr>
              <a:t>IPCC’s 2021 AR6 report (p.978) claims that climate stabilizing </a:t>
            </a:r>
            <a:r>
              <a:rPr lang="en-US" sz="2400" dirty="0" smtClean="0">
                <a:latin typeface="Arial" panose="020B0604020202020204" pitchFamily="34" charset="0"/>
                <a:cs typeface="Arial" panose="020B0604020202020204" pitchFamily="34" charset="0"/>
              </a:rPr>
              <a:t>identified natural </a:t>
            </a:r>
            <a:r>
              <a:rPr lang="en-US" sz="2400" dirty="0">
                <a:latin typeface="Arial" panose="020B0604020202020204" pitchFamily="34" charset="0"/>
                <a:cs typeface="Arial" panose="020B0604020202020204" pitchFamily="34" charset="0"/>
              </a:rPr>
              <a:t>feedback mechanisms have a net (total) stabilizing strength </a:t>
            </a:r>
            <a:r>
              <a:rPr lang="en-US" sz="2400" dirty="0" smtClean="0">
                <a:latin typeface="Arial" panose="020B0604020202020204" pitchFamily="34" charset="0"/>
                <a:cs typeface="Arial" panose="020B0604020202020204" pitchFamily="34" charset="0"/>
              </a:rPr>
              <a:t>of </a:t>
            </a:r>
            <a:r>
              <a:rPr lang="en-AU" sz="2400" dirty="0" err="1" smtClean="0">
                <a:latin typeface="Arial" panose="020B0604020202020204" pitchFamily="34" charset="0"/>
                <a:cs typeface="Arial" panose="020B0604020202020204" pitchFamily="34" charset="0"/>
              </a:rPr>
              <a:t>λ</a:t>
            </a:r>
            <a:r>
              <a:rPr lang="en-AU" sz="2400" baseline="-25000" dirty="0" err="1" smtClean="0">
                <a:latin typeface="Arial" panose="020B0604020202020204" pitchFamily="34" charset="0"/>
                <a:cs typeface="Arial" panose="020B0604020202020204" pitchFamily="34" charset="0"/>
              </a:rPr>
              <a:t>Total</a:t>
            </a:r>
            <a:r>
              <a:rPr lang="en-US" sz="2400" dirty="0" smtClean="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1.16 ± 0.6 W/m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/K. </a:t>
            </a:r>
            <a:endParaRPr lang="en-US" sz="2400" dirty="0" smtClean="0">
              <a:latin typeface="Arial" panose="020B0604020202020204" pitchFamily="34" charset="0"/>
              <a:cs typeface="Arial" panose="020B0604020202020204" pitchFamily="34" charset="0"/>
            </a:endParaRPr>
          </a:p>
          <a:p>
            <a:pPr marL="457200" indent="-457200">
              <a:spcAft>
                <a:spcPts val="1200"/>
              </a:spcAft>
              <a:buFont typeface="+mj-lt"/>
              <a:buAutoNum type="arabicPeriod"/>
            </a:pPr>
            <a:r>
              <a:rPr lang="en-US" sz="2400" dirty="0" smtClean="0">
                <a:latin typeface="Arial" panose="020B0604020202020204" pitchFamily="34" charset="0"/>
                <a:cs typeface="Arial" panose="020B0604020202020204" pitchFamily="34" charset="0"/>
              </a:rPr>
              <a:t>For additional comparison, </a:t>
            </a:r>
            <a:r>
              <a:rPr lang="en-AU" sz="2400" dirty="0">
                <a:latin typeface="Arial" panose="020B0604020202020204" pitchFamily="34" charset="0"/>
                <a:cs typeface="Arial" panose="020B0604020202020204" pitchFamily="34" charset="0"/>
              </a:rPr>
              <a:t>(the misnamed) </a:t>
            </a:r>
            <a:r>
              <a:rPr lang="en-AU" sz="2400" dirty="0" err="1">
                <a:latin typeface="Arial" panose="020B0604020202020204" pitchFamily="34" charset="0"/>
                <a:cs typeface="Arial" panose="020B0604020202020204" pitchFamily="34" charset="0"/>
              </a:rPr>
              <a:t>λ</a:t>
            </a:r>
            <a:r>
              <a:rPr lang="en-AU" sz="2400" baseline="-25000" dirty="0" err="1">
                <a:latin typeface="Arial" panose="020B0604020202020204" pitchFamily="34" charset="0"/>
                <a:cs typeface="Arial" panose="020B0604020202020204" pitchFamily="34" charset="0"/>
              </a:rPr>
              <a:t>Planck</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-3.3</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W/m</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/K</a:t>
            </a:r>
            <a:r>
              <a:rPr lang="en-AU" sz="2400" dirty="0" smtClean="0">
                <a:latin typeface="Arial" panose="020B0604020202020204" pitchFamily="34" charset="0"/>
                <a:cs typeface="Arial" panose="020B0604020202020204" pitchFamily="34" charset="0"/>
              </a:rPr>
              <a:t>, is heretofore </a:t>
            </a:r>
            <a:r>
              <a:rPr lang="en-AU" sz="2400" dirty="0">
                <a:latin typeface="Arial" panose="020B0604020202020204" pitchFamily="34" charset="0"/>
                <a:cs typeface="Arial" panose="020B0604020202020204" pitchFamily="34" charset="0"/>
              </a:rPr>
              <a:t>the strongest identified feedback </a:t>
            </a:r>
            <a:r>
              <a:rPr lang="en-AU" sz="2400" dirty="0" smtClean="0">
                <a:latin typeface="Arial" panose="020B0604020202020204" pitchFamily="34" charset="0"/>
                <a:cs typeface="Arial" panose="020B0604020202020204" pitchFamily="34" charset="0"/>
              </a:rPr>
              <a:t>component. </a:t>
            </a:r>
            <a:endParaRPr lang="en-AU" sz="2400" dirty="0">
              <a:latin typeface="Arial" panose="020B0604020202020204" pitchFamily="34" charset="0"/>
              <a:cs typeface="Arial" panose="020B0604020202020204" pitchFamily="34" charset="0"/>
            </a:endParaRPr>
          </a:p>
          <a:p>
            <a:pPr marL="457200" indent="-457200">
              <a:spcAft>
                <a:spcPts val="1200"/>
              </a:spcAft>
              <a:buFont typeface="+mj-lt"/>
              <a:buAutoNum type="arabicPeriod"/>
            </a:pPr>
            <a:r>
              <a:rPr lang="en-AU" sz="2400" dirty="0">
                <a:latin typeface="Arial" panose="020B0604020202020204" pitchFamily="34" charset="0"/>
                <a:cs typeface="Arial" panose="020B0604020202020204" pitchFamily="34" charset="0"/>
              </a:rPr>
              <a:t>Using the AR6 </a:t>
            </a:r>
            <a:r>
              <a:rPr lang="en-AU" sz="2400" dirty="0" smtClean="0">
                <a:latin typeface="Arial" panose="020B0604020202020204" pitchFamily="34" charset="0"/>
                <a:cs typeface="Arial" panose="020B0604020202020204" pitchFamily="34" charset="0"/>
              </a:rPr>
              <a:t>value for </a:t>
            </a:r>
            <a:r>
              <a:rPr lang="en-AU" sz="2400" dirty="0">
                <a:latin typeface="Arial" panose="020B0604020202020204" pitchFamily="34" charset="0"/>
                <a:cs typeface="Arial" panose="020B0604020202020204" pitchFamily="34" charset="0"/>
              </a:rPr>
              <a:t>cloud albedo, α</a:t>
            </a:r>
            <a:r>
              <a:rPr lang="en-AU" sz="2400" baseline="-25000" dirty="0">
                <a:latin typeface="Arial" panose="020B0604020202020204" pitchFamily="34" charset="0"/>
                <a:cs typeface="Arial" panose="020B0604020202020204" pitchFamily="34" charset="0"/>
              </a:rPr>
              <a:t>Clouds</a:t>
            </a:r>
            <a:r>
              <a:rPr lang="en-AU" sz="2400" dirty="0">
                <a:latin typeface="Arial" panose="020B0604020202020204" pitchFamily="34" charset="0"/>
                <a:cs typeface="Arial" panose="020B0604020202020204" pitchFamily="34" charset="0"/>
              </a:rPr>
              <a:t> = 0.36 [from Wild </a:t>
            </a:r>
            <a:r>
              <a:rPr lang="en-AU" sz="2400" i="1" dirty="0">
                <a:latin typeface="Arial" panose="020B0604020202020204" pitchFamily="34" charset="0"/>
                <a:cs typeface="Arial" panose="020B0604020202020204" pitchFamily="34" charset="0"/>
              </a:rPr>
              <a:t>et al</a:t>
            </a:r>
            <a:r>
              <a:rPr lang="en-AU" sz="2400" dirty="0">
                <a:latin typeface="Arial" panose="020B0604020202020204" pitchFamily="34" charset="0"/>
                <a:cs typeface="Arial" panose="020B0604020202020204" pitchFamily="34" charset="0"/>
              </a:rPr>
              <a:t>. (2019</a:t>
            </a:r>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we have </a:t>
            </a:r>
            <a:r>
              <a:rPr lang="en-AU" sz="2400" dirty="0" err="1">
                <a:latin typeface="Arial" panose="020B0604020202020204" pitchFamily="34" charset="0"/>
                <a:cs typeface="Arial" panose="020B0604020202020204" pitchFamily="34" charset="0"/>
              </a:rPr>
              <a:t>λ</a:t>
            </a:r>
            <a:r>
              <a:rPr lang="en-AU" sz="2400" baseline="-25000" dirty="0" err="1">
                <a:latin typeface="Arial" panose="020B0604020202020204" pitchFamily="34" charset="0"/>
                <a:cs typeface="Arial" panose="020B0604020202020204" pitchFamily="34" charset="0"/>
              </a:rPr>
              <a:t>Clouds</a:t>
            </a:r>
            <a:r>
              <a:rPr lang="en-AU" sz="2400" dirty="0">
                <a:latin typeface="Arial" panose="020B0604020202020204" pitchFamily="34" charset="0"/>
                <a:cs typeface="Arial" panose="020B0604020202020204" pitchFamily="34" charset="0"/>
              </a:rPr>
              <a:t> ≈ - 5.7 W/m</a:t>
            </a:r>
            <a:r>
              <a:rPr lang="en-AU" sz="2400" baseline="30000" dirty="0">
                <a:latin typeface="Arial" panose="020B0604020202020204" pitchFamily="34" charset="0"/>
                <a:cs typeface="Arial" panose="020B0604020202020204" pitchFamily="34" charset="0"/>
              </a:rPr>
              <a:t>2</a:t>
            </a:r>
            <a:r>
              <a:rPr lang="en-AU" sz="2400" dirty="0">
                <a:latin typeface="Arial" panose="020B0604020202020204" pitchFamily="34" charset="0"/>
                <a:cs typeface="Arial" panose="020B0604020202020204" pitchFamily="34" charset="0"/>
              </a:rPr>
              <a:t> K, which 1.7 times larger than </a:t>
            </a:r>
            <a:r>
              <a:rPr lang="en-AU" sz="2400" dirty="0" err="1" smtClean="0">
                <a:latin typeface="Arial" panose="020B0604020202020204" pitchFamily="34" charset="0"/>
                <a:cs typeface="Arial" panose="020B0604020202020204" pitchFamily="34" charset="0"/>
              </a:rPr>
              <a:t>λ</a:t>
            </a:r>
            <a:r>
              <a:rPr lang="en-AU" sz="2400" baseline="-25000" dirty="0" err="1" smtClean="0">
                <a:latin typeface="Arial" panose="020B0604020202020204" pitchFamily="34" charset="0"/>
                <a:cs typeface="Arial" panose="020B0604020202020204" pitchFamily="34" charset="0"/>
              </a:rPr>
              <a:t>Planck</a:t>
            </a:r>
            <a:r>
              <a:rPr lang="en-AU" sz="2400" dirty="0" smtClean="0">
                <a:latin typeface="Arial" panose="020B0604020202020204" pitchFamily="34" charset="0"/>
                <a:cs typeface="Arial" panose="020B0604020202020204" pitchFamily="34" charset="0"/>
              </a:rPr>
              <a:t> . </a:t>
            </a:r>
            <a:endParaRPr lang="en-AU"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68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1789"/>
          </a:xfrm>
        </p:spPr>
        <p:txBody>
          <a:bodyPr>
            <a:normAutofit/>
          </a:bodyPr>
          <a:lstStyle/>
          <a:p>
            <a:pPr algn="ctr"/>
            <a:r>
              <a:rPr lang="en-US" sz="3600" dirty="0" smtClean="0">
                <a:latin typeface="Arial" panose="020B0604020202020204" pitchFamily="34" charset="0"/>
                <a:cs typeface="Arial" panose="020B0604020202020204" pitchFamily="34" charset="0"/>
              </a:rPr>
              <a:t>The IPCC’s computer modeling is seriously flawed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342900" indent="-342900">
              <a:spcAft>
                <a:spcPts val="1200"/>
              </a:spcAft>
            </a:pPr>
            <a:r>
              <a:rPr lang="en-US" dirty="0">
                <a:latin typeface="Arial" panose="020B0604020202020204" pitchFamily="34" charset="0"/>
                <a:cs typeface="Arial" panose="020B0604020202020204" pitchFamily="34" charset="0"/>
              </a:rPr>
              <a:t>The computer modeling </a:t>
            </a:r>
            <a:r>
              <a:rPr lang="en-US" dirty="0" smtClean="0">
                <a:latin typeface="Arial" panose="020B0604020202020204" pitchFamily="34" charset="0"/>
                <a:cs typeface="Arial" panose="020B0604020202020204" pitchFamily="34" charset="0"/>
              </a:rPr>
              <a:t>performed by the IPCC collaborator, the Goddard Institute for Space Studies, is totally </a:t>
            </a:r>
            <a:r>
              <a:rPr lang="en-US" dirty="0">
                <a:latin typeface="Arial" panose="020B0604020202020204" pitchFamily="34" charset="0"/>
                <a:cs typeface="Arial" panose="020B0604020202020204" pitchFamily="34" charset="0"/>
              </a:rPr>
              <a:t>incapable of simulating the past climate over several </a:t>
            </a:r>
            <a:r>
              <a:rPr lang="en-US" dirty="0" smtClean="0">
                <a:latin typeface="Arial" panose="020B0604020202020204" pitchFamily="34" charset="0"/>
                <a:cs typeface="Arial" panose="020B0604020202020204" pitchFamily="34" charset="0"/>
              </a:rPr>
              <a:t>decades. It </a:t>
            </a:r>
            <a:r>
              <a:rPr lang="en-US" dirty="0">
                <a:latin typeface="Arial" panose="020B0604020202020204" pitchFamily="34" charset="0"/>
                <a:cs typeface="Arial" panose="020B0604020202020204" pitchFamily="34" charset="0"/>
              </a:rPr>
              <a:t>can’t simulate, even approximately, the Earth’s temperature history</a:t>
            </a:r>
            <a:r>
              <a:rPr lang="en-US" dirty="0" smtClean="0">
                <a:latin typeface="Arial" panose="020B0604020202020204" pitchFamily="34" charset="0"/>
                <a:cs typeface="Arial" panose="020B0604020202020204" pitchFamily="34" charset="0"/>
              </a:rPr>
              <a:t>. </a:t>
            </a:r>
          </a:p>
          <a:p>
            <a:pPr marL="342900" indent="-342900">
              <a:spcAft>
                <a:spcPts val="1200"/>
              </a:spcAft>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computer modeling can’t get anywhere near close to simulating the Earth’s total </a:t>
            </a:r>
            <a:r>
              <a:rPr lang="en-US" dirty="0" smtClean="0">
                <a:latin typeface="Arial" panose="020B0604020202020204" pitchFamily="34" charset="0"/>
                <a:cs typeface="Arial" panose="020B0604020202020204" pitchFamily="34" charset="0"/>
              </a:rPr>
              <a:t>albedo and the amount of reflected sunlight. The discrepancies with observed data (≈ 10-15 W/m</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are </a:t>
            </a:r>
            <a:r>
              <a:rPr lang="en-US" dirty="0" err="1" smtClean="0">
                <a:latin typeface="Arial" panose="020B0604020202020204" pitchFamily="34" charset="0"/>
                <a:cs typeface="Arial" panose="020B0604020202020204" pitchFamily="34" charset="0"/>
              </a:rPr>
              <a:t>enomous</a:t>
            </a:r>
            <a:r>
              <a:rPr lang="en-US" dirty="0" smtClean="0">
                <a:latin typeface="Arial" panose="020B0604020202020204" pitchFamily="34" charset="0"/>
                <a:cs typeface="Arial" panose="020B0604020202020204" pitchFamily="34" charset="0"/>
              </a:rPr>
              <a:t>!</a:t>
            </a:r>
          </a:p>
          <a:p>
            <a:pPr marL="342900" indent="-342900">
              <a:spcAft>
                <a:spcPts val="1200"/>
              </a:spcAft>
            </a:pPr>
            <a:r>
              <a:rPr lang="en-US" dirty="0" smtClean="0">
                <a:latin typeface="Arial" panose="020B0604020202020204" pitchFamily="34" charset="0"/>
                <a:cs typeface="Arial" panose="020B0604020202020204" pitchFamily="34" charset="0"/>
              </a:rPr>
              <a:t>The computer modeling ignores a whole factor of 2 discrepancy in the IPCC’s claimed observed cloudy-sky albedo. The IPCC is totally oblivious to this huge </a:t>
            </a:r>
            <a:r>
              <a:rPr lang="en-US" dirty="0">
                <a:latin typeface="Arial" panose="020B0604020202020204" pitchFamily="34" charset="0"/>
                <a:cs typeface="Arial" panose="020B0604020202020204" pitchFamily="34" charset="0"/>
              </a:rPr>
              <a:t>error (≈ </a:t>
            </a:r>
            <a:r>
              <a:rPr lang="en-US" dirty="0" smtClean="0">
                <a:latin typeface="Arial" panose="020B0604020202020204" pitchFamily="34" charset="0"/>
                <a:cs typeface="Arial" panose="020B0604020202020204" pitchFamily="34" charset="0"/>
              </a:rPr>
              <a:t>80 W/m</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A27DB7-8A8A-4767-9336-4741CDBA04F3}" type="slidenum">
              <a:rPr lang="en-US" smtClean="0"/>
              <a:t>7</a:t>
            </a:fld>
            <a:endParaRPr lang="en-US"/>
          </a:p>
        </p:txBody>
      </p:sp>
    </p:spTree>
    <p:extLst>
      <p:ext uri="{BB962C8B-B14F-4D97-AF65-F5344CB8AC3E}">
        <p14:creationId xmlns:p14="http://schemas.microsoft.com/office/powerpoint/2010/main" val="1424971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77" y="703152"/>
            <a:ext cx="11384280" cy="1325563"/>
          </a:xfrm>
        </p:spPr>
        <p:txBody>
          <a:bodyPr>
            <a:normAutofit/>
          </a:bodyPr>
          <a:lstStyle/>
          <a:p>
            <a:pPr algn="ctr"/>
            <a:r>
              <a:rPr lang="en-US" dirty="0">
                <a:latin typeface="Arial" panose="020B0604020202020204" pitchFamily="34" charset="0"/>
                <a:cs typeface="Arial" panose="020B0604020202020204" pitchFamily="34" charset="0"/>
              </a:rPr>
              <a:t>Feedback strength of the cloud thermostat </a:t>
            </a:r>
            <a:r>
              <a:rPr lang="en-US" dirty="0" smtClean="0">
                <a:latin typeface="Arial" panose="020B0604020202020204" pitchFamily="34" charset="0"/>
                <a:cs typeface="Arial" panose="020B0604020202020204" pitchFamily="34" charset="0"/>
              </a:rPr>
              <a:t>mechanism p.2</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662828" y="2028715"/>
            <a:ext cx="10886440" cy="4616648"/>
          </a:xfrm>
          <a:prstGeom prst="rect">
            <a:avLst/>
          </a:prstGeom>
          <a:noFill/>
        </p:spPr>
        <p:txBody>
          <a:bodyPr wrap="square" rtlCol="0">
            <a:spAutoFit/>
          </a:bodyPr>
          <a:lstStyle/>
          <a:p>
            <a:pPr marL="457200" indent="-457200">
              <a:spcAft>
                <a:spcPts val="1200"/>
              </a:spcAft>
              <a:buFont typeface="+mj-lt"/>
              <a:buAutoNum type="arabicPeriod" startAt="6"/>
            </a:pPr>
            <a:r>
              <a:rPr lang="en-AU" sz="2400" dirty="0">
                <a:latin typeface="Arial" panose="020B0604020202020204" pitchFamily="34" charset="0"/>
                <a:cs typeface="Arial" panose="020B0604020202020204" pitchFamily="34" charset="0"/>
              </a:rPr>
              <a:t>Alternatively, using the more reasonable choice for cloud albedo, α</a:t>
            </a:r>
            <a:r>
              <a:rPr lang="en-AU" sz="2400" baseline="-25000" dirty="0">
                <a:latin typeface="Arial" panose="020B0604020202020204" pitchFamily="34" charset="0"/>
                <a:cs typeface="Arial" panose="020B0604020202020204" pitchFamily="34" charset="0"/>
              </a:rPr>
              <a:t>Clouds</a:t>
            </a:r>
            <a:r>
              <a:rPr lang="en-AU" sz="2400" dirty="0">
                <a:latin typeface="Arial" panose="020B0604020202020204" pitchFamily="34" charset="0"/>
                <a:cs typeface="Arial" panose="020B0604020202020204" pitchFamily="34" charset="0"/>
              </a:rPr>
              <a:t> = 0.8, we have </a:t>
            </a:r>
            <a:r>
              <a:rPr lang="en-AU" sz="2400" dirty="0" err="1">
                <a:latin typeface="Arial" panose="020B0604020202020204" pitchFamily="34" charset="0"/>
                <a:cs typeface="Arial" panose="020B0604020202020204" pitchFamily="34" charset="0"/>
              </a:rPr>
              <a:t>λ</a:t>
            </a:r>
            <a:r>
              <a:rPr lang="en-AU" sz="2400" baseline="-25000" dirty="0" err="1">
                <a:latin typeface="Arial" panose="020B0604020202020204" pitchFamily="34" charset="0"/>
                <a:cs typeface="Arial" panose="020B0604020202020204" pitchFamily="34" charset="0"/>
              </a:rPr>
              <a:t>Clouds</a:t>
            </a:r>
            <a:r>
              <a:rPr lang="en-AU" sz="2400" dirty="0">
                <a:latin typeface="Arial" panose="020B0604020202020204" pitchFamily="34" charset="0"/>
                <a:cs typeface="Arial" panose="020B0604020202020204" pitchFamily="34" charset="0"/>
              </a:rPr>
              <a:t> ≈ -12.7 W/m</a:t>
            </a:r>
            <a:r>
              <a:rPr lang="en-AU" sz="2400" baseline="30000" dirty="0">
                <a:latin typeface="Arial" panose="020B0604020202020204" pitchFamily="34" charset="0"/>
                <a:cs typeface="Arial" panose="020B0604020202020204" pitchFamily="34" charset="0"/>
              </a:rPr>
              <a:t>2</a:t>
            </a:r>
            <a:r>
              <a:rPr lang="en-AU" sz="2400" dirty="0">
                <a:latin typeface="Arial" panose="020B0604020202020204" pitchFamily="34" charset="0"/>
                <a:cs typeface="Arial" panose="020B0604020202020204" pitchFamily="34" charset="0"/>
              </a:rPr>
              <a:t> K. This value is 3.8 times larger than (the misnamed) </a:t>
            </a:r>
            <a:r>
              <a:rPr lang="en-AU" sz="2400" dirty="0" err="1">
                <a:latin typeface="Arial" panose="020B0604020202020204" pitchFamily="34" charset="0"/>
                <a:cs typeface="Arial" panose="020B0604020202020204" pitchFamily="34" charset="0"/>
              </a:rPr>
              <a:t>λ</a:t>
            </a:r>
            <a:r>
              <a:rPr lang="en-AU" sz="2400" baseline="-25000" dirty="0" err="1">
                <a:latin typeface="Arial" panose="020B0604020202020204" pitchFamily="34" charset="0"/>
                <a:cs typeface="Arial" panose="020B0604020202020204" pitchFamily="34" charset="0"/>
              </a:rPr>
              <a:t>Planck</a:t>
            </a:r>
            <a:r>
              <a:rPr lang="en-AU" sz="2400" dirty="0">
                <a:latin typeface="Arial" panose="020B0604020202020204" pitchFamily="34" charset="0"/>
                <a:cs typeface="Arial" panose="020B0604020202020204" pitchFamily="34" charset="0"/>
              </a:rPr>
              <a:t>. </a:t>
            </a:r>
            <a:endParaRPr lang="en-AU" sz="2400" dirty="0" smtClean="0">
              <a:latin typeface="Arial" panose="020B0604020202020204" pitchFamily="34" charset="0"/>
              <a:cs typeface="Arial" panose="020B0604020202020204" pitchFamily="34" charset="0"/>
            </a:endParaRPr>
          </a:p>
          <a:p>
            <a:pPr marL="457200" indent="-457200">
              <a:spcAft>
                <a:spcPts val="1200"/>
              </a:spcAft>
              <a:buFont typeface="+mj-lt"/>
              <a:buAutoNum type="arabicPeriod" startAt="6"/>
            </a:pPr>
            <a:r>
              <a:rPr lang="en-AU" sz="2400" dirty="0" smtClean="0">
                <a:latin typeface="Arial" panose="020B0604020202020204" pitchFamily="34" charset="0"/>
                <a:cs typeface="Arial" panose="020B0604020202020204" pitchFamily="34" charset="0"/>
              </a:rPr>
              <a:t>These </a:t>
            </a:r>
            <a:r>
              <a:rPr lang="en-AU" sz="2400" dirty="0">
                <a:latin typeface="Arial" panose="020B0604020202020204" pitchFamily="34" charset="0"/>
                <a:cs typeface="Arial" panose="020B0604020202020204" pitchFamily="34" charset="0"/>
              </a:rPr>
              <a:t>values are plotted as an extension of the AR6 Figure 7.1, which shows the feedback strength for various mechanisms. The total system strength is shown in the left-hand column.</a:t>
            </a:r>
          </a:p>
          <a:p>
            <a:pPr marL="457200" indent="-457200">
              <a:spcAft>
                <a:spcPts val="1200"/>
              </a:spcAft>
              <a:buFont typeface="+mj-lt"/>
              <a:buAutoNum type="arabicPeriod" startAt="6"/>
            </a:pPr>
            <a:r>
              <a:rPr lang="en-US" sz="2400" dirty="0">
                <a:latin typeface="Arial" panose="020B0604020202020204" pitchFamily="34" charset="0"/>
                <a:cs typeface="Arial" panose="020B0604020202020204" pitchFamily="34" charset="0"/>
              </a:rPr>
              <a:t>Viewed as a temperature-control feedback mechanism, </a:t>
            </a:r>
            <a:r>
              <a:rPr lang="en-US" sz="2400" u="sng" dirty="0">
                <a:latin typeface="Arial" panose="020B0604020202020204" pitchFamily="34" charset="0"/>
                <a:cs typeface="Arial" panose="020B0604020202020204" pitchFamily="34" charset="0"/>
              </a:rPr>
              <a:t>in either scenario</a:t>
            </a:r>
            <a:r>
              <a:rPr lang="en-US" sz="2400" dirty="0">
                <a:latin typeface="Arial" panose="020B0604020202020204" pitchFamily="34" charset="0"/>
                <a:cs typeface="Arial" panose="020B0604020202020204" pitchFamily="34" charset="0"/>
              </a:rPr>
              <a:t>, the cloud thermostat has the strongest negative (stabilizing) feedback of any mechanism heretofore considered.</a:t>
            </a:r>
          </a:p>
          <a:p>
            <a:pPr marL="457200" indent="-457200">
              <a:spcAft>
                <a:spcPts val="1200"/>
              </a:spcAft>
              <a:buFont typeface="+mj-lt"/>
              <a:buAutoNum type="arabicPeriod" startAt="6"/>
            </a:pPr>
            <a:r>
              <a:rPr lang="en-AU" sz="2400" dirty="0">
                <a:latin typeface="Arial" panose="020B0604020202020204" pitchFamily="34" charset="0"/>
                <a:cs typeface="Arial" panose="020B0604020202020204" pitchFamily="34" charset="0"/>
              </a:rPr>
              <a:t>It very powerfully controls and stabilizes the Earth’s climate and temperature.</a:t>
            </a: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7272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525"/>
          </a:xfrm>
        </p:spPr>
        <p:txBody>
          <a:bodyPr>
            <a:normAutofit/>
          </a:bodyPr>
          <a:lstStyle/>
          <a:p>
            <a:pPr algn="ctr"/>
            <a:r>
              <a:rPr lang="en-US" sz="2800" dirty="0">
                <a:latin typeface="Arial" panose="020B0604020202020204" pitchFamily="34" charset="0"/>
                <a:cs typeface="Arial" panose="020B0604020202020204" pitchFamily="34" charset="0"/>
              </a:rPr>
              <a:t>Comparative feedback sensitivities for various mechanisms.</a:t>
            </a:r>
          </a:p>
        </p:txBody>
      </p:sp>
      <p:pic>
        <p:nvPicPr>
          <p:cNvPr id="4098" name="Picture 2" descr="AR6_feedbackwJFCthermosta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1" t="3798" b="2307"/>
          <a:stretch/>
        </p:blipFill>
        <p:spPr bwMode="auto">
          <a:xfrm>
            <a:off x="933450" y="1095374"/>
            <a:ext cx="4203228" cy="54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xmlns="" id="{ED680504-34EE-E2CB-4B2F-0AFBFE54F8DC}"/>
              </a:ext>
            </a:extLst>
          </p:cNvPr>
          <p:cNvSpPr>
            <a:spLocks noGrp="1"/>
          </p:cNvSpPr>
          <p:nvPr>
            <p:ph type="sldNum" sz="quarter" idx="12"/>
          </p:nvPr>
        </p:nvSpPr>
        <p:spPr/>
        <p:txBody>
          <a:bodyPr/>
          <a:lstStyle/>
          <a:p>
            <a:fld id="{9DA27DB7-8A8A-4767-9336-4741CDBA04F3}" type="slidenum">
              <a:rPr lang="en-US" smtClean="0"/>
              <a:t>71</a:t>
            </a:fld>
            <a:endParaRPr lang="en-US"/>
          </a:p>
        </p:txBody>
      </p:sp>
      <p:sp>
        <p:nvSpPr>
          <p:cNvPr id="6" name="TextBox 5">
            <a:extLst>
              <a:ext uri="{FF2B5EF4-FFF2-40B4-BE49-F238E27FC236}">
                <a16:creationId xmlns:a16="http://schemas.microsoft.com/office/drawing/2014/main" xmlns="" id="{23BDBC70-D0A8-6095-0307-9C3B6C26D514}"/>
              </a:ext>
            </a:extLst>
          </p:cNvPr>
          <p:cNvSpPr txBox="1"/>
          <p:nvPr/>
        </p:nvSpPr>
        <p:spPr>
          <a:xfrm>
            <a:off x="5791200" y="1462703"/>
            <a:ext cx="5831840" cy="4678204"/>
          </a:xfrm>
          <a:prstGeom prst="rect">
            <a:avLst/>
          </a:prstGeom>
          <a:noFill/>
          <a:ln w="12700">
            <a:solidFill>
              <a:schemeClr val="accent1">
                <a:shade val="15000"/>
              </a:schemeClr>
            </a:solidFill>
          </a:ln>
        </p:spPr>
        <p:txBody>
          <a:bodyPr wrap="square" rtlCol="0">
            <a:spAutoFit/>
          </a:bodyPr>
          <a:lstStyle/>
          <a:p>
            <a:pPr marL="342900" indent="-342900">
              <a:spcAft>
                <a:spcPts val="1200"/>
              </a:spcAft>
              <a:buFont typeface="Arial" panose="020B0604020202020204" pitchFamily="34" charset="0"/>
              <a:buChar char="•"/>
            </a:pPr>
            <a:r>
              <a:rPr lang="en-AU" sz="2400" dirty="0">
                <a:latin typeface="Arial" panose="020B0604020202020204" pitchFamily="34" charset="0"/>
                <a:cs typeface="Arial" panose="020B0604020202020204" pitchFamily="34" charset="0"/>
              </a:rPr>
              <a:t>AR6 (2021, Fig. 7.10, p. 979) estimates for the so-called feedback strengths (sensitivities) for various mechanisms.</a:t>
            </a:r>
          </a:p>
          <a:p>
            <a:pPr marL="342900" indent="-342900">
              <a:spcAft>
                <a:spcPts val="1200"/>
              </a:spcAft>
              <a:buFont typeface="Arial" panose="020B0604020202020204" pitchFamily="34" charset="0"/>
              <a:buChar char="•"/>
            </a:pPr>
            <a:r>
              <a:rPr lang="en-AU" sz="2400" dirty="0">
                <a:latin typeface="Arial" panose="020B0604020202020204" pitchFamily="34" charset="0"/>
                <a:cs typeface="Arial" panose="020B0604020202020204" pitchFamily="34" charset="0"/>
              </a:rPr>
              <a:t>The AR6 Figure is corrected by replacing their estimate of </a:t>
            </a:r>
            <a:r>
              <a:rPr lang="en-AU" sz="2400" dirty="0" err="1">
                <a:latin typeface="Arial" panose="020B0604020202020204" pitchFamily="34" charset="0"/>
                <a:cs typeface="Arial" panose="020B0604020202020204" pitchFamily="34" charset="0"/>
              </a:rPr>
              <a:t>λ</a:t>
            </a:r>
            <a:r>
              <a:rPr lang="en-AU" sz="2400" baseline="-25000" dirty="0" err="1">
                <a:latin typeface="Arial" panose="020B0604020202020204" pitchFamily="34" charset="0"/>
                <a:cs typeface="Arial" panose="020B0604020202020204" pitchFamily="34" charset="0"/>
              </a:rPr>
              <a:t>Clouds</a:t>
            </a:r>
            <a:r>
              <a:rPr lang="en-AU" sz="2400" dirty="0">
                <a:latin typeface="Arial" panose="020B0604020202020204" pitchFamily="34" charset="0"/>
                <a:cs typeface="Arial" panose="020B0604020202020204" pitchFamily="34" charset="0"/>
              </a:rPr>
              <a:t> , with the estimates calculated here for the cloud-feedback mechanism, under two  scenarios - assuming cloud albedo = 0.36, and 0.8. In both scenarios, the cloud-feedback mechanism is dominant. [See Appendix D]</a:t>
            </a:r>
            <a:endParaRPr lang="en-IE" sz="2400" dirty="0"/>
          </a:p>
        </p:txBody>
      </p:sp>
    </p:spTree>
    <p:extLst>
      <p:ext uri="{BB962C8B-B14F-4D97-AF65-F5344CB8AC3E}">
        <p14:creationId xmlns:p14="http://schemas.microsoft.com/office/powerpoint/2010/main" val="1018631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0"/>
            <a:ext cx="10515600" cy="1325563"/>
          </a:xfrm>
        </p:spPr>
        <p:txBody>
          <a:bodyPr>
            <a:normAutofit/>
          </a:bodyPr>
          <a:lstStyle/>
          <a:p>
            <a:pPr algn="ctr"/>
            <a:r>
              <a:rPr lang="en-US" sz="3600" dirty="0">
                <a:latin typeface="Arial" panose="020B0604020202020204" pitchFamily="34" charset="0"/>
                <a:cs typeface="Arial" panose="020B0604020202020204" pitchFamily="34" charset="0"/>
              </a:rPr>
              <a:t>Part II - Conclusions</a:t>
            </a:r>
          </a:p>
        </p:txBody>
      </p:sp>
      <p:sp>
        <p:nvSpPr>
          <p:cNvPr id="7" name="TextBox 6">
            <a:extLst>
              <a:ext uri="{FF2B5EF4-FFF2-40B4-BE49-F238E27FC236}">
                <a16:creationId xmlns:a16="http://schemas.microsoft.com/office/drawing/2014/main" xmlns="" id="{536F1BB2-4616-2FA8-68F4-708D61843F89}"/>
              </a:ext>
            </a:extLst>
          </p:cNvPr>
          <p:cNvSpPr txBox="1"/>
          <p:nvPr/>
        </p:nvSpPr>
        <p:spPr>
          <a:xfrm>
            <a:off x="571500" y="1151315"/>
            <a:ext cx="11191240" cy="4985980"/>
          </a:xfrm>
          <a:prstGeom prst="rect">
            <a:avLst/>
          </a:prstGeom>
          <a:noFill/>
        </p:spPr>
        <p:txBody>
          <a:bodyPr wrap="square" rtlCol="0">
            <a:spAutoFit/>
          </a:bodyPr>
          <a:lstStyle/>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I have introduced here the cloud-thermostat mechanism. </a:t>
            </a:r>
            <a:r>
              <a:rPr lang="en-US" sz="2400" dirty="0" smtClean="0">
                <a:latin typeface="Arial" panose="020B0604020202020204" pitchFamily="34" charset="0"/>
                <a:cs typeface="Arial" panose="020B0604020202020204" pitchFamily="34" charset="0"/>
              </a:rPr>
              <a:t>I show that it is the </a:t>
            </a:r>
            <a:r>
              <a:rPr lang="en-US" sz="2400" dirty="0">
                <a:latin typeface="Arial" panose="020B0604020202020204" pitchFamily="34" charset="0"/>
                <a:cs typeface="Arial" panose="020B0604020202020204" pitchFamily="34" charset="0"/>
              </a:rPr>
              <a:t>overwhelmingly dominant climate controlling feedback mechanism that controls stabilizes the Earth’s climate and temperature. It thereby prevents global warming and climate change.</a:t>
            </a:r>
          </a:p>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The IPCC’s 2021 AR6 report (p.978) claims that climate stabilizing natural feedback mechanisms have a net (total) stabilizing strength of -1.16 ± 0.6 W/m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/K. </a:t>
            </a:r>
            <a:endParaRPr lang="en-US" sz="2400" dirty="0" smtClean="0">
              <a:latin typeface="Arial" panose="020B0604020202020204" pitchFamily="34" charset="0"/>
              <a:cs typeface="Arial" panose="020B0604020202020204" pitchFamily="34" charset="0"/>
            </a:endParaRPr>
          </a:p>
          <a:p>
            <a:pPr marL="457200" indent="-457200">
              <a:spcAft>
                <a:spcPts val="1200"/>
              </a:spcAft>
              <a:buFont typeface="+mj-lt"/>
              <a:buAutoNum type="arabicPeriod"/>
            </a:pPr>
            <a:r>
              <a:rPr lang="en-US" sz="2400" dirty="0" smtClean="0">
                <a:latin typeface="Arial" panose="020B0604020202020204" pitchFamily="34" charset="0"/>
                <a:cs typeface="Arial" panose="020B0604020202020204" pitchFamily="34" charset="0"/>
              </a:rPr>
              <a:t>My </a:t>
            </a:r>
            <a:r>
              <a:rPr lang="en-US" sz="2400" dirty="0">
                <a:latin typeface="Arial" panose="020B0604020202020204" pitchFamily="34" charset="0"/>
                <a:cs typeface="Arial" panose="020B0604020202020204" pitchFamily="34" charset="0"/>
              </a:rPr>
              <a:t>cloud feedback mechanism has a </a:t>
            </a:r>
            <a:r>
              <a:rPr lang="en-US" sz="2400" u="sng" dirty="0">
                <a:latin typeface="Arial" panose="020B0604020202020204" pitchFamily="34" charset="0"/>
                <a:cs typeface="Arial" panose="020B0604020202020204" pitchFamily="34" charset="0"/>
              </a:rPr>
              <a:t>net</a:t>
            </a:r>
            <a:r>
              <a:rPr lang="en-US" sz="2400" dirty="0">
                <a:latin typeface="Arial" panose="020B0604020202020204" pitchFamily="34" charset="0"/>
                <a:cs typeface="Arial" panose="020B0604020202020204" pitchFamily="34" charset="0"/>
              </a:rPr>
              <a:t> (total) stabilizing strength of anywhere between -5.7 to -12.7 W/m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/K, </a:t>
            </a:r>
            <a:r>
              <a:rPr lang="en-US" sz="2400" dirty="0" smtClean="0">
                <a:latin typeface="Arial" panose="020B0604020202020204" pitchFamily="34" charset="0"/>
                <a:cs typeface="Arial" panose="020B0604020202020204" pitchFamily="34" charset="0"/>
              </a:rPr>
              <a:t>depending </a:t>
            </a:r>
            <a:r>
              <a:rPr lang="en-US" sz="2400" dirty="0">
                <a:latin typeface="Arial" panose="020B0604020202020204" pitchFamily="34" charset="0"/>
                <a:cs typeface="Arial" panose="020B0604020202020204" pitchFamily="34" charset="0"/>
              </a:rPr>
              <a:t>on the assumed cloud </a:t>
            </a:r>
            <a:r>
              <a:rPr lang="en-US" sz="2400" dirty="0" smtClean="0">
                <a:latin typeface="Arial" panose="020B0604020202020204" pitchFamily="34" charset="0"/>
                <a:cs typeface="Arial" panose="020B0604020202020204" pitchFamily="34" charset="0"/>
              </a:rPr>
              <a:t>albedo (0.36 = IPCC value or 0.8 = observed value).</a:t>
            </a:r>
          </a:p>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My mechanism’s overwhelmingly dominant strength confirms that it is the dominant feedback mechanism controlling the Earth’s climate</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1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0"/>
            <a:ext cx="10515600" cy="1325563"/>
          </a:xfrm>
        </p:spPr>
        <p:txBody>
          <a:bodyPr>
            <a:normAutofit/>
          </a:bodyPr>
          <a:lstStyle/>
          <a:p>
            <a:pPr algn="ctr"/>
            <a:r>
              <a:rPr lang="en-US" sz="3600" dirty="0">
                <a:latin typeface="Arial" panose="020B0604020202020204" pitchFamily="34" charset="0"/>
                <a:cs typeface="Arial" panose="020B0604020202020204" pitchFamily="34" charset="0"/>
              </a:rPr>
              <a:t>Part II - Conclusions</a:t>
            </a:r>
          </a:p>
        </p:txBody>
      </p:sp>
      <p:sp>
        <p:nvSpPr>
          <p:cNvPr id="7" name="TextBox 6">
            <a:extLst>
              <a:ext uri="{FF2B5EF4-FFF2-40B4-BE49-F238E27FC236}">
                <a16:creationId xmlns:a16="http://schemas.microsoft.com/office/drawing/2014/main" xmlns="" id="{536F1BB2-4616-2FA8-68F4-708D61843F89}"/>
              </a:ext>
            </a:extLst>
          </p:cNvPr>
          <p:cNvSpPr txBox="1"/>
          <p:nvPr/>
        </p:nvSpPr>
        <p:spPr>
          <a:xfrm>
            <a:off x="571500" y="1151315"/>
            <a:ext cx="11191240" cy="4308872"/>
          </a:xfrm>
          <a:prstGeom prst="rect">
            <a:avLst/>
          </a:prstGeom>
          <a:noFill/>
        </p:spPr>
        <p:txBody>
          <a:bodyPr wrap="square" rtlCol="0">
            <a:spAutoFit/>
          </a:bodyPr>
          <a:lstStyle/>
          <a:p>
            <a:pPr marL="457200" indent="-457200">
              <a:spcAft>
                <a:spcPts val="1200"/>
              </a:spcAft>
              <a:buFont typeface="+mj-lt"/>
              <a:buAutoNum type="arabicPeriod" startAt="5"/>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mechanism gains its strength from the Earth’s observed very large cloud-cover </a:t>
            </a:r>
            <a:r>
              <a:rPr lang="en-US" sz="2400" dirty="0" smtClean="0">
                <a:latin typeface="Arial" panose="020B0604020202020204" pitchFamily="34" charset="0"/>
                <a:cs typeface="Arial" panose="020B0604020202020204" pitchFamily="34" charset="0"/>
              </a:rPr>
              <a:t>variation and the associated large power imbalance variation. The </a:t>
            </a:r>
            <a:r>
              <a:rPr lang="en-US" sz="2400" dirty="0">
                <a:latin typeface="Arial" panose="020B0604020202020204" pitchFamily="34" charset="0"/>
                <a:cs typeface="Arial" panose="020B0604020202020204" pitchFamily="34" charset="0"/>
              </a:rPr>
              <a:t>power imbalance is actually observed to be continuously strongly fluctuating by anywhere between 18 to 55 W/m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(40 to </a:t>
            </a:r>
            <a:r>
              <a:rPr lang="en-US" sz="2400">
                <a:latin typeface="Arial" panose="020B0604020202020204" pitchFamily="34" charset="0"/>
                <a:cs typeface="Arial" panose="020B0604020202020204" pitchFamily="34" charset="0"/>
              </a:rPr>
              <a:t>77 </a:t>
            </a:r>
            <a:r>
              <a:rPr lang="en-US" sz="2400" smtClean="0">
                <a:latin typeface="Arial" panose="020B0604020202020204" pitchFamily="34" charset="0"/>
                <a:cs typeface="Arial" panose="020B0604020202020204" pitchFamily="34" charset="0"/>
              </a:rPr>
              <a:t>W/m</a:t>
            </a:r>
            <a:r>
              <a:rPr lang="en-US" sz="2400" baseline="30000" smtClean="0">
                <a:latin typeface="Arial" panose="020B0604020202020204" pitchFamily="34" charset="0"/>
                <a:cs typeface="Arial" panose="020B0604020202020204" pitchFamily="34" charset="0"/>
              </a:rPr>
              <a:t>2</a:t>
            </a:r>
            <a:r>
              <a:rPr lang="en-US" sz="240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if you include the solar constant’s annual variation). </a:t>
            </a:r>
            <a:r>
              <a:rPr lang="en-US" sz="2400" dirty="0" smtClean="0">
                <a:latin typeface="Arial" panose="020B0604020202020204" pitchFamily="34" charset="0"/>
                <a:cs typeface="Arial" panose="020B0604020202020204" pitchFamily="34" charset="0"/>
              </a:rPr>
              <a:t>This large variation is the effective furnace strength.</a:t>
            </a:r>
          </a:p>
          <a:p>
            <a:pPr marL="457200" indent="-457200">
              <a:spcAft>
                <a:spcPts val="1200"/>
              </a:spcAft>
              <a:buFont typeface="+mj-lt"/>
              <a:buAutoNum type="arabicPeriod" startAt="5"/>
            </a:pPr>
            <a:r>
              <a:rPr lang="en-US" sz="2400" dirty="0">
                <a:latin typeface="Arial" panose="020B0604020202020204" pitchFamily="34" charset="0"/>
                <a:cs typeface="Arial" panose="020B0604020202020204" pitchFamily="34" charset="0"/>
              </a:rPr>
              <a:t>My cloud thermostat mechanism provides nature’s own </a:t>
            </a:r>
            <a:r>
              <a:rPr lang="en-US" sz="2400" i="1" dirty="0">
                <a:latin typeface="Arial" panose="020B0604020202020204" pitchFamily="34" charset="0"/>
                <a:cs typeface="Arial" panose="020B0604020202020204" pitchFamily="34" charset="0"/>
              </a:rPr>
              <a:t>Solar Radiation Management System</a:t>
            </a:r>
            <a:r>
              <a:rPr lang="en-US" sz="2400" dirty="0">
                <a:latin typeface="Arial" panose="020B0604020202020204" pitchFamily="34" charset="0"/>
                <a:cs typeface="Arial" panose="020B0604020202020204" pitchFamily="34" charset="0"/>
              </a:rPr>
              <a:t>. This mechanism already exists. It is built in to nature’s own cloud factory. It works very well to stabilize the Earth’s temperature on a long term basis. And, it is free! </a:t>
            </a:r>
            <a:r>
              <a:rPr lang="en-US" sz="2400" dirty="0" smtClean="0">
                <a:latin typeface="Arial" panose="020B0604020202020204" pitchFamily="34" charset="0"/>
                <a:cs typeface="Arial" panose="020B0604020202020204" pitchFamily="34" charset="0"/>
              </a:rPr>
              <a:t>By comparison, the </a:t>
            </a:r>
            <a:r>
              <a:rPr lang="en-US" sz="2400" dirty="0">
                <a:latin typeface="Arial" panose="020B0604020202020204" pitchFamily="34" charset="0"/>
                <a:cs typeface="Arial" panose="020B0604020202020204" pitchFamily="34" charset="0"/>
              </a:rPr>
              <a:t>IPCC’s </a:t>
            </a:r>
            <a:r>
              <a:rPr lang="en-US" sz="2400" dirty="0" smtClean="0">
                <a:latin typeface="Arial" panose="020B0604020202020204" pitchFamily="34" charset="0"/>
                <a:cs typeface="Arial" panose="020B0604020202020204" pitchFamily="34" charset="0"/>
              </a:rPr>
              <a:t>various proposed mechanisms each cost </a:t>
            </a:r>
            <a:r>
              <a:rPr lang="en-US" sz="2400" dirty="0">
                <a:latin typeface="Arial" panose="020B0604020202020204" pitchFamily="34" charset="0"/>
                <a:cs typeface="Arial" panose="020B0604020202020204" pitchFamily="34" charset="0"/>
              </a:rPr>
              <a:t>trillions of dollars per year</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36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Part I – </a:t>
            </a:r>
            <a:r>
              <a:rPr lang="en-US" dirty="0" smtClean="0">
                <a:latin typeface="Arial" panose="020B0604020202020204" pitchFamily="34" charset="0"/>
                <a:cs typeface="Arial" panose="020B0604020202020204" pitchFamily="34" charset="0"/>
              </a:rPr>
              <a:t>Additional conclusions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p.3</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685707"/>
          </a:xfrm>
        </p:spPr>
        <p:txBody>
          <a:bodyPr>
            <a:normAutofit fontScale="77500" lnSpcReduction="20000"/>
          </a:bodyPr>
          <a:lstStyle/>
          <a:p>
            <a:r>
              <a:rPr lang="en-US" sz="3500" dirty="0" smtClean="0">
                <a:latin typeface="Arial" panose="020B0604020202020204" pitchFamily="34" charset="0"/>
                <a:cs typeface="Arial" panose="020B0604020202020204" pitchFamily="34" charset="0"/>
              </a:rPr>
              <a:t>Following </a:t>
            </a:r>
            <a:r>
              <a:rPr lang="en-US" sz="3500" dirty="0" err="1" smtClean="0">
                <a:latin typeface="Arial" panose="020B0604020202020204" pitchFamily="34" charset="0"/>
                <a:cs typeface="Arial" panose="020B0604020202020204" pitchFamily="34" charset="0"/>
              </a:rPr>
              <a:t>Ramanathan</a:t>
            </a:r>
            <a:r>
              <a:rPr lang="en-US" sz="3500" dirty="0" smtClean="0">
                <a:latin typeface="Arial" panose="020B0604020202020204" pitchFamily="34" charset="0"/>
                <a:cs typeface="Arial" panose="020B0604020202020204" pitchFamily="34" charset="0"/>
              </a:rPr>
              <a:t> (1987), climate analysts in general divide the earth into only two independent portions - clear-sky and cloudy-sky.</a:t>
            </a:r>
          </a:p>
          <a:p>
            <a:r>
              <a:rPr lang="en-US" sz="3500" dirty="0" smtClean="0">
                <a:latin typeface="Arial" panose="020B0604020202020204" pitchFamily="34" charset="0"/>
                <a:cs typeface="Arial" panose="020B0604020202020204" pitchFamily="34" charset="0"/>
              </a:rPr>
              <a:t>Following more recent satellite observations by King </a:t>
            </a:r>
            <a:r>
              <a:rPr lang="en-US" sz="3500" i="1" dirty="0" smtClean="0">
                <a:latin typeface="Arial" panose="020B0604020202020204" pitchFamily="34" charset="0"/>
                <a:cs typeface="Arial" panose="020B0604020202020204" pitchFamily="34" charset="0"/>
              </a:rPr>
              <a:t>et al</a:t>
            </a:r>
            <a:r>
              <a:rPr lang="en-US" sz="3500" dirty="0" smtClean="0">
                <a:latin typeface="Arial" panose="020B0604020202020204" pitchFamily="34" charset="0"/>
                <a:cs typeface="Arial" panose="020B0604020202020204" pitchFamily="34" charset="0"/>
              </a:rPr>
              <a:t>. (2013), there are evidently, not two, but four independently important portions – clear- and cloudy-sky over ocean, and clear- and cloudy-sky over land. Since oceans comprise 70% of the Earth’s surface, the first two are clearly the most important. </a:t>
            </a:r>
          </a:p>
          <a:p>
            <a:r>
              <a:rPr lang="en-US" sz="3500" dirty="0" smtClean="0">
                <a:solidFill>
                  <a:prstClr val="black"/>
                </a:solidFill>
                <a:latin typeface="Arial" panose="020B0604020202020204" pitchFamily="34" charset="0"/>
                <a:cs typeface="Arial" panose="020B0604020202020204" pitchFamily="34" charset="0"/>
              </a:rPr>
              <a:t>The IPCC mistakenly totally ignores the importance of cloud-cover variability.</a:t>
            </a:r>
          </a:p>
          <a:p>
            <a:r>
              <a:rPr lang="en-US" sz="3500" dirty="0" smtClean="0">
                <a:solidFill>
                  <a:prstClr val="black"/>
                </a:solidFill>
                <a:latin typeface="Arial" panose="020B0604020202020204" pitchFamily="34" charset="0"/>
                <a:cs typeface="Arial" panose="020B0604020202020204" pitchFamily="34" charset="0"/>
              </a:rPr>
              <a:t>The IPCC </a:t>
            </a:r>
            <a:r>
              <a:rPr lang="en-US" sz="3500" dirty="0">
                <a:solidFill>
                  <a:prstClr val="black"/>
                </a:solidFill>
                <a:latin typeface="Arial" panose="020B0604020202020204" pitchFamily="34" charset="0"/>
                <a:cs typeface="Arial" panose="020B0604020202020204" pitchFamily="34" charset="0"/>
              </a:rPr>
              <a:t>mistakenly totally </a:t>
            </a:r>
            <a:r>
              <a:rPr lang="en-US" sz="3500" dirty="0" smtClean="0">
                <a:solidFill>
                  <a:prstClr val="black"/>
                </a:solidFill>
                <a:latin typeface="Arial" panose="020B0604020202020204" pitchFamily="34" charset="0"/>
                <a:cs typeface="Arial" panose="020B0604020202020204" pitchFamily="34" charset="0"/>
              </a:rPr>
              <a:t>ignores the careful observations of cloud-cover extent and variability</a:t>
            </a:r>
            <a:r>
              <a:rPr lang="en-US" sz="3500" dirty="0" smtClean="0">
                <a:latin typeface="Arial" panose="020B0604020202020204" pitchFamily="34" charset="0"/>
                <a:cs typeface="Arial" panose="020B0604020202020204" pitchFamily="34" charset="0"/>
              </a:rPr>
              <a:t> by King </a:t>
            </a:r>
            <a:r>
              <a:rPr lang="en-US" sz="3500" i="1" dirty="0" smtClean="0">
                <a:latin typeface="Arial" panose="020B0604020202020204" pitchFamily="34" charset="0"/>
                <a:cs typeface="Arial" panose="020B0604020202020204" pitchFamily="34" charset="0"/>
              </a:rPr>
              <a:t>et al</a:t>
            </a:r>
            <a:r>
              <a:rPr lang="en-US" sz="3500" dirty="0" smtClean="0">
                <a:latin typeface="Arial" panose="020B0604020202020204" pitchFamily="34" charset="0"/>
                <a:cs typeface="Arial" panose="020B0604020202020204" pitchFamily="34" charset="0"/>
              </a:rPr>
              <a:t>. (2013), and especially its observed dramatic ocean-land difference.</a:t>
            </a:r>
            <a:endParaRPr lang="en-US" sz="3500" dirty="0" smtClean="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9DA27DB7-8A8A-4767-9336-4741CDBA04F3}" type="slidenum">
              <a:rPr lang="en-US" smtClean="0"/>
              <a:t>74</a:t>
            </a:fld>
            <a:endParaRPr lang="en-US" dirty="0"/>
          </a:p>
        </p:txBody>
      </p:sp>
    </p:spTree>
    <p:extLst>
      <p:ext uri="{BB962C8B-B14F-4D97-AF65-F5344CB8AC3E}">
        <p14:creationId xmlns:p14="http://schemas.microsoft.com/office/powerpoint/2010/main" val="2284172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0"/>
            <a:ext cx="10515600" cy="1325563"/>
          </a:xfrm>
        </p:spPr>
        <p:txBody>
          <a:bodyPr>
            <a:normAutofit/>
          </a:bodyPr>
          <a:lstStyle/>
          <a:p>
            <a:pPr algn="ctr"/>
            <a:r>
              <a:rPr lang="en-US" sz="3600" dirty="0" smtClean="0">
                <a:latin typeface="Arial" panose="020B0604020202020204" pitchFamily="34" charset="0"/>
                <a:cs typeface="Arial" panose="020B0604020202020204" pitchFamily="34" charset="0"/>
              </a:rPr>
              <a:t>Recommendations </a:t>
            </a:r>
            <a:r>
              <a:rPr lang="en-US" sz="3600" dirty="0">
                <a:latin typeface="Arial" panose="020B0604020202020204" pitchFamily="34" charset="0"/>
                <a:cs typeface="Arial" panose="020B0604020202020204" pitchFamily="34" charset="0"/>
              </a:rPr>
              <a:t>for policy makers </a:t>
            </a:r>
            <a:r>
              <a:rPr lang="en-US" sz="3600" dirty="0" smtClean="0">
                <a:latin typeface="Arial" panose="020B0604020202020204" pitchFamily="34" charset="0"/>
                <a:cs typeface="Arial" panose="020B0604020202020204" pitchFamily="34" charset="0"/>
              </a:rPr>
              <a:t>– p.1</a:t>
            </a:r>
            <a:endParaRPr lang="en-US"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571500" y="1151315"/>
            <a:ext cx="11191240" cy="48320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no climate crisis! There is, however, a very real problem with providing a decent standard of living to the world’s now enormous population. There is indeed an energy shortage crisis. The latter is being unnecessarily exacerbated by what, in my opinion, is incorrect climate science, and by government’s associated incorrect muddled response to it.</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Government and business are currently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needlessly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spending trillions of dollars on efforts to limit the greenhouse gasses, CO</a:t>
            </a:r>
            <a:r>
              <a:rPr kumimoji="0" lang="en-US" sz="2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CH</a:t>
            </a:r>
            <a:r>
              <a:rPr kumimoji="0" lang="en-US" sz="2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the Earth’s atmosphere. </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a:t>
            </a:r>
            <a:r>
              <a:rPr kumimoji="0" lang="en-US" sz="2400" b="0" i="0" u="sng"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CH</a:t>
            </a:r>
            <a:r>
              <a:rPr kumimoji="0" lang="en-US" sz="2400" b="0" i="0" u="sng"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 not pollutants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They must be removed from every list of defined pollutants. They have a negligible effect on the climate. Trillions of dollars can be saved by this one simple measure alone! Additionally, the CO</a:t>
            </a:r>
            <a:r>
              <a:rPr kumimoji="0" lang="en-US" sz="2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Coalition points out that atmospheric CO</a:t>
            </a:r>
            <a:r>
              <a:rPr kumimoji="0" lang="en-US" sz="2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actually beneficial.</a:t>
            </a: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855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0"/>
            <a:ext cx="10515600" cy="1325563"/>
          </a:xfrm>
        </p:spPr>
        <p:txBody>
          <a:bodyPr>
            <a:normAutofit/>
          </a:bodyPr>
          <a:lstStyle/>
          <a:p>
            <a:pPr algn="ctr"/>
            <a:r>
              <a:rPr lang="en-US" sz="3600" dirty="0" smtClean="0">
                <a:latin typeface="Arial" panose="020B0604020202020204" pitchFamily="34" charset="0"/>
                <a:cs typeface="Arial" panose="020B0604020202020204" pitchFamily="34" charset="0"/>
              </a:rPr>
              <a:t>Recommendations </a:t>
            </a:r>
            <a:r>
              <a:rPr lang="en-US" sz="3600" dirty="0">
                <a:latin typeface="Arial" panose="020B0604020202020204" pitchFamily="34" charset="0"/>
                <a:cs typeface="Arial" panose="020B0604020202020204" pitchFamily="34" charset="0"/>
              </a:rPr>
              <a:t>for policy makers </a:t>
            </a:r>
            <a:r>
              <a:rPr lang="en-US" sz="3600" dirty="0" smtClean="0">
                <a:latin typeface="Arial" panose="020B0604020202020204" pitchFamily="34" charset="0"/>
                <a:cs typeface="Arial" panose="020B0604020202020204" pitchFamily="34" charset="0"/>
              </a:rPr>
              <a:t>– p.2</a:t>
            </a:r>
            <a:endParaRPr lang="en-US"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571500" y="1151315"/>
            <a:ext cx="11191240" cy="4616648"/>
          </a:xfrm>
          <a:prstGeom prst="rect">
            <a:avLst/>
          </a:prstGeom>
          <a:noFill/>
        </p:spPr>
        <p:txBody>
          <a:bodyPr wrap="square" rtlCol="0">
            <a:spAutoFit/>
          </a:bodyPr>
          <a:lstStyle/>
          <a:p>
            <a:pPr marL="457200" indent="-457200">
              <a:spcAft>
                <a:spcPts val="1200"/>
              </a:spcAft>
              <a:buFont typeface="+mj-lt"/>
              <a:buAutoNum type="arabicPeriod" startAt="4"/>
            </a:pPr>
            <a:r>
              <a:rPr lang="en-US" sz="2400" dirty="0">
                <a:latin typeface="Arial" panose="020B0604020202020204" pitchFamily="34" charset="0"/>
                <a:cs typeface="Arial" panose="020B0604020202020204" pitchFamily="34" charset="0"/>
              </a:rPr>
              <a:t>The IPCC mandates that trillions of dollars must be spent to stop greenhouse gas release into the environment with a so-called “zero-carbon” policy</a:t>
            </a:r>
            <a:r>
              <a:rPr lang="en-US" sz="2400" dirty="0" smtClean="0">
                <a:latin typeface="Arial" panose="020B0604020202020204" pitchFamily="34" charset="0"/>
                <a:cs typeface="Arial" panose="020B0604020202020204" pitchFamily="34" charset="0"/>
              </a:rPr>
              <a:t>. This policy should be summarily terminated!</a:t>
            </a:r>
            <a:endParaRPr lang="en-US" sz="2400" dirty="0">
              <a:latin typeface="Arial" panose="020B0604020202020204" pitchFamily="34" charset="0"/>
              <a:cs typeface="Arial" panose="020B0604020202020204" pitchFamily="34" charset="0"/>
            </a:endParaRPr>
          </a:p>
          <a:p>
            <a:pPr marL="457200" lvl="0" indent="-457200">
              <a:spcAft>
                <a:spcPts val="1200"/>
              </a:spcAft>
              <a:buFont typeface="+mj-lt"/>
              <a:buAutoNum type="arabicPeriod" startAt="4"/>
            </a:pPr>
            <a:r>
              <a:rPr lang="en-US" sz="2400" dirty="0" smtClean="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recommend that all efforts to limit environmental carbon should be terminated immediately! Trillions of dollars can be saved by eliminating carbon caps, carbon credits, carbon sequestration, carbon footprints, zero-carbon targets, carbon taxes, anti-carbon policies and fossil-fuel limits, in energy policy and elsewhere.</a:t>
            </a:r>
          </a:p>
          <a:p>
            <a:pPr marL="457200" lvl="0" indent="-457200">
              <a:spcAft>
                <a:spcPts val="1200"/>
              </a:spcAft>
              <a:buFont typeface="+mj-lt"/>
              <a:buAutoNum type="arabicPeriod" startAt="4"/>
            </a:pPr>
            <a:r>
              <a:rPr lang="en-US" sz="2400" dirty="0">
                <a:latin typeface="Arial" panose="020B0604020202020204" pitchFamily="34" charset="0"/>
                <a:cs typeface="Arial" panose="020B0604020202020204" pitchFamily="34" charset="0"/>
              </a:rPr>
              <a:t>Government </a:t>
            </a:r>
            <a:r>
              <a:rPr lang="en-US" sz="2400" dirty="0" smtClean="0">
                <a:latin typeface="Arial" panose="020B0604020202020204" pitchFamily="34" charset="0"/>
                <a:cs typeface="Arial" panose="020B0604020202020204" pitchFamily="34" charset="0"/>
              </a:rPr>
              <a:t>subsidies </a:t>
            </a:r>
            <a:r>
              <a:rPr lang="en-US" sz="2400" dirty="0">
                <a:latin typeface="Arial" panose="020B0604020202020204" pitchFamily="34" charset="0"/>
                <a:cs typeface="Arial" panose="020B0604020202020204" pitchFamily="34" charset="0"/>
              </a:rPr>
              <a:t>for electric vehicles, all electric power, solar and wind power, etc. should all be eliminated</a:t>
            </a:r>
            <a:r>
              <a:rPr lang="en-US" sz="2400" dirty="0" smtClean="0">
                <a:latin typeface="Arial" panose="020B0604020202020204" pitchFamily="34" charset="0"/>
                <a:cs typeface="Arial" panose="020B0604020202020204" pitchFamily="34" charset="0"/>
              </a:rPr>
              <a:t>.</a:t>
            </a:r>
          </a:p>
          <a:p>
            <a:pPr marL="457200" lvl="0" indent="-457200">
              <a:spcAft>
                <a:spcPts val="1200"/>
              </a:spcAft>
              <a:buFont typeface="+mj-lt"/>
              <a:buAutoNum type="arabicPeriod" startAt="4"/>
            </a:pPr>
            <a:r>
              <a:rPr lang="en-US" sz="2400" dirty="0" smtClean="0">
                <a:latin typeface="Arial" panose="020B0604020202020204" pitchFamily="34" charset="0"/>
                <a:cs typeface="Arial" panose="020B0604020202020204" pitchFamily="34" charset="0"/>
              </a:rPr>
              <a:t>Fossil fuels are perfectly OK to use.</a:t>
            </a: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2483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0"/>
            <a:ext cx="10515600" cy="1325563"/>
          </a:xfrm>
        </p:spPr>
        <p:txBody>
          <a:bodyPr>
            <a:normAutofit/>
          </a:bodyPr>
          <a:lstStyle/>
          <a:p>
            <a:pPr algn="ctr"/>
            <a:r>
              <a:rPr lang="en-US" sz="3600" dirty="0" smtClean="0">
                <a:latin typeface="Arial" panose="020B0604020202020204" pitchFamily="34" charset="0"/>
                <a:cs typeface="Arial" panose="020B0604020202020204" pitchFamily="34" charset="0"/>
              </a:rPr>
              <a:t>Recommendations </a:t>
            </a:r>
            <a:r>
              <a:rPr lang="en-US" sz="3600" dirty="0">
                <a:latin typeface="Arial" panose="020B0604020202020204" pitchFamily="34" charset="0"/>
                <a:cs typeface="Arial" panose="020B0604020202020204" pitchFamily="34" charset="0"/>
              </a:rPr>
              <a:t>for policy makers </a:t>
            </a:r>
            <a:r>
              <a:rPr lang="en-US" sz="3600" dirty="0" smtClean="0">
                <a:latin typeface="Arial" panose="020B0604020202020204" pitchFamily="34" charset="0"/>
                <a:cs typeface="Arial" panose="020B0604020202020204" pitchFamily="34" charset="0"/>
              </a:rPr>
              <a:t>– p.3</a:t>
            </a:r>
            <a:endParaRPr lang="en-US"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571500" y="1151315"/>
            <a:ext cx="11191240" cy="3724096"/>
          </a:xfrm>
          <a:prstGeom prst="rect">
            <a:avLst/>
          </a:prstGeom>
          <a:noFill/>
        </p:spPr>
        <p:txBody>
          <a:bodyPr wrap="square" rtlCol="0">
            <a:spAutoFit/>
          </a:bodyPr>
          <a:lstStyle/>
          <a:p>
            <a:pPr marL="457200" indent="-457200">
              <a:spcAft>
                <a:spcPts val="1200"/>
              </a:spcAft>
              <a:buFont typeface="+mj-lt"/>
              <a:buAutoNum type="arabicPeriod" startAt="8"/>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IPCC also mandates multi-trillion dollar per year geoengineering projects including Solar Radiation Management Systems to stabilize the Earth’s </a:t>
            </a:r>
            <a:r>
              <a:rPr lang="en-US" sz="2400" dirty="0" smtClean="0">
                <a:latin typeface="Arial" panose="020B0604020202020204" pitchFamily="34" charset="0"/>
                <a:cs typeface="Arial" panose="020B0604020202020204" pitchFamily="34" charset="0"/>
              </a:rPr>
              <a:t>climate, capture and otherwise reduce </a:t>
            </a:r>
            <a:r>
              <a:rPr lang="en-US" sz="2400" dirty="0">
                <a:latin typeface="Arial" panose="020B0604020202020204" pitchFamily="34" charset="0"/>
                <a:cs typeface="Arial" panose="020B0604020202020204" pitchFamily="34" charset="0"/>
              </a:rPr>
              <a:t>the atmospheric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levels</a:t>
            </a:r>
            <a:r>
              <a:rPr lang="en-US" sz="2400" dirty="0" smtClean="0">
                <a:latin typeface="Arial" panose="020B0604020202020204" pitchFamily="34" charset="0"/>
                <a:cs typeface="Arial" panose="020B0604020202020204" pitchFamily="34" charset="0"/>
              </a:rPr>
              <a:t>. These projects should be cancelled.</a:t>
            </a:r>
          </a:p>
          <a:p>
            <a:pPr marL="457200" indent="-457200">
              <a:spcAft>
                <a:spcPts val="1200"/>
              </a:spcAft>
              <a:buFont typeface="+mj-lt"/>
              <a:buAutoNum type="arabicPeriod" startAt="8"/>
            </a:pPr>
            <a:r>
              <a:rPr lang="en-US" sz="2400" dirty="0" smtClean="0">
                <a:latin typeface="Arial" panose="020B0604020202020204" pitchFamily="34" charset="0"/>
                <a:cs typeface="Arial" panose="020B0604020202020204" pitchFamily="34" charset="0"/>
              </a:rPr>
              <a:t>All geoengineering programs </a:t>
            </a:r>
            <a:r>
              <a:rPr lang="en-US" sz="2400" dirty="0">
                <a:latin typeface="Arial" panose="020B0604020202020204" pitchFamily="34" charset="0"/>
                <a:cs typeface="Arial" panose="020B0604020202020204" pitchFamily="34" charset="0"/>
              </a:rPr>
              <a:t>to reduce global warming should be cancelled.</a:t>
            </a:r>
          </a:p>
          <a:p>
            <a:pPr marL="457200" lvl="0" indent="-457200">
              <a:spcAft>
                <a:spcPts val="1200"/>
              </a:spcAft>
              <a:buFont typeface="+mj-lt"/>
              <a:buAutoNum type="arabicPeriod" startAt="8"/>
            </a:pPr>
            <a:r>
              <a:rPr lang="en-US" sz="2400" dirty="0">
                <a:latin typeface="Arial" panose="020B0604020202020204" pitchFamily="34" charset="0"/>
                <a:cs typeface="Arial" panose="020B0604020202020204" pitchFamily="34" charset="0"/>
              </a:rPr>
              <a:t>To paraphrase (and update for inflation) the late Sen. Everett Dirksen’s 1969 comment about the Vietnam war and Apollo programs, and redirect it to the IPCC’s anti-carbon policies - “</a:t>
            </a:r>
            <a:r>
              <a:rPr lang="en-US" sz="2400" i="1" dirty="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trillion </a:t>
            </a:r>
            <a:r>
              <a:rPr lang="en-US" sz="2400" i="1" dirty="0">
                <a:latin typeface="Arial" panose="020B0604020202020204" pitchFamily="34" charset="0"/>
                <a:cs typeface="Arial" panose="020B0604020202020204" pitchFamily="34" charset="0"/>
              </a:rPr>
              <a:t>here, a </a:t>
            </a:r>
            <a:r>
              <a:rPr lang="en-US" sz="2400" dirty="0">
                <a:latin typeface="Arial" panose="020B0604020202020204" pitchFamily="34" charset="0"/>
                <a:cs typeface="Arial" panose="020B0604020202020204" pitchFamily="34" charset="0"/>
              </a:rPr>
              <a:t>trillion </a:t>
            </a:r>
            <a:r>
              <a:rPr lang="en-US" sz="2400" i="1" dirty="0">
                <a:latin typeface="Arial" panose="020B0604020202020204" pitchFamily="34" charset="0"/>
                <a:cs typeface="Arial" panose="020B0604020202020204" pitchFamily="34" charset="0"/>
              </a:rPr>
              <a:t>there, and pretty soon you’re talking real money</a:t>
            </a:r>
            <a:r>
              <a:rPr lang="en-US" sz="2400" i="1"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xmlns="" id="{63ED6023-7C3E-884B-67C5-2DBBD7F11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27DB7-8A8A-4767-9336-4741CDBA04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0911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Appendix A. An energy-conservation Theorem phrased in terms of albedos</a:t>
            </a:r>
          </a:p>
        </p:txBody>
      </p:sp>
      <p:sp>
        <p:nvSpPr>
          <p:cNvPr id="3" name="Content Placeholder 2"/>
          <p:cNvSpPr>
            <a:spLocks noGrp="1"/>
          </p:cNvSpPr>
          <p:nvPr>
            <p:ph idx="1"/>
          </p:nvPr>
        </p:nvSpPr>
        <p:spPr>
          <a:xfrm>
            <a:off x="838200" y="1690688"/>
            <a:ext cx="10515600" cy="4825546"/>
          </a:xfrm>
        </p:spPr>
        <p:txBody>
          <a:bodyPr>
            <a:normAutofit fontScale="85000" lnSpcReduction="20000"/>
          </a:bodyPr>
          <a:lstStyle/>
          <a:p>
            <a:pPr marL="0" indent="0">
              <a:buNone/>
            </a:pPr>
            <a:r>
              <a:rPr lang="en-AU" sz="1600" i="1" dirty="0">
                <a:latin typeface="Arial" panose="020B0604020202020204" pitchFamily="34" charset="0"/>
                <a:cs typeface="Arial" panose="020B0604020202020204" pitchFamily="34" charset="0"/>
              </a:rPr>
              <a:t>Theorem: The albedo of a composite area is the area-weighted average of the individual component areas’ albedos - </a:t>
            </a:r>
            <a:endParaRPr lang="en-US" sz="1600" b="1" i="1" dirty="0">
              <a:latin typeface="Arial" panose="020B0604020202020204" pitchFamily="34" charset="0"/>
              <a:cs typeface="Arial" panose="020B0604020202020204" pitchFamily="34" charset="0"/>
            </a:endParaRPr>
          </a:p>
          <a:p>
            <a:pPr marL="0" indent="0">
              <a:buNone/>
            </a:pPr>
            <a:r>
              <a:rPr lang="el-GR" sz="1600" dirty="0">
                <a:latin typeface="Arial" panose="020B0604020202020204" pitchFamily="34" charset="0"/>
                <a:cs typeface="Arial" panose="020B0604020202020204" pitchFamily="34" charset="0"/>
              </a:rPr>
              <a:t>	α </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X </a:t>
            </a:r>
            <a:r>
              <a:rPr lang="el-GR" sz="1600" dirty="0">
                <a:latin typeface="Arial" panose="020B0604020202020204" pitchFamily="34" charset="0"/>
                <a:cs typeface="Arial" panose="020B0604020202020204" pitchFamily="34" charset="0"/>
              </a:rPr>
              <a:t>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CLR</a:t>
            </a:r>
            <a:r>
              <a:rPr lang="en-US" sz="1600" baseline="-25000" dirty="0">
                <a:latin typeface="Arial" panose="020B0604020202020204" pitchFamily="34" charset="0"/>
                <a:cs typeface="Arial" panose="020B0604020202020204" pitchFamily="34" charset="0"/>
              </a:rPr>
              <a:t>-sky </a:t>
            </a:r>
            <a:r>
              <a:rPr lang="en-US" sz="1600" dirty="0">
                <a:latin typeface="Arial" panose="020B0604020202020204" pitchFamily="34" charset="0"/>
                <a:cs typeface="Arial" panose="020B0604020202020204" pitchFamily="34" charset="0"/>
              </a:rPr>
              <a:t>X </a:t>
            </a:r>
            <a:r>
              <a:rPr lang="el-GR" sz="1600" dirty="0">
                <a:latin typeface="Arial" panose="020B0604020202020204" pitchFamily="34" charset="0"/>
                <a:cs typeface="Arial" panose="020B0604020202020204" pitchFamily="34" charset="0"/>
              </a:rPr>
              <a:t>α</a:t>
            </a:r>
            <a:r>
              <a:rPr lang="en-US" sz="1600" baseline="-25000" dirty="0">
                <a:latin typeface="Arial" panose="020B0604020202020204" pitchFamily="34" charset="0"/>
                <a:cs typeface="Arial" panose="020B0604020202020204" pitchFamily="34" charset="0"/>
              </a:rPr>
              <a:t>CLR-sky</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Definitions:</a:t>
            </a:r>
          </a:p>
          <a:p>
            <a:pPr marL="0" indent="0">
              <a:buNone/>
            </a:pPr>
            <a:r>
              <a:rPr lang="en-US" sz="1600" dirty="0">
                <a:latin typeface="Arial" panose="020B0604020202020204" pitchFamily="34" charset="0"/>
                <a:cs typeface="Arial" panose="020B0604020202020204" pitchFamily="34" charset="0"/>
              </a:rPr>
              <a:t>	OSR</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Outgoing SW Radiation irradiance for the whole Earth.</a:t>
            </a:r>
          </a:p>
          <a:p>
            <a:pPr marL="0" indent="0">
              <a:buNone/>
            </a:pPr>
            <a:r>
              <a:rPr lang="en-US" sz="1600" dirty="0">
                <a:latin typeface="Arial" panose="020B0604020202020204" pitchFamily="34" charset="0"/>
                <a:cs typeface="Arial" panose="020B0604020202020204" pitchFamily="34" charset="0"/>
              </a:rPr>
              <a:t>	OSR</a:t>
            </a:r>
            <a:r>
              <a:rPr lang="en-US" sz="1600" baseline="-25000" dirty="0">
                <a:latin typeface="Arial" panose="020B0604020202020204" pitchFamily="34" charset="0"/>
                <a:cs typeface="Arial" panose="020B0604020202020204" pitchFamily="34" charset="0"/>
              </a:rPr>
              <a:t>CLR-sky</a:t>
            </a:r>
            <a:r>
              <a:rPr lang="en-US" sz="1600" dirty="0">
                <a:latin typeface="Arial" panose="020B0604020202020204" pitchFamily="34" charset="0"/>
                <a:cs typeface="Arial" panose="020B0604020202020204" pitchFamily="34" charset="0"/>
              </a:rPr>
              <a:t> ≡ Outgoing SW Radiation irradiance in </a:t>
            </a:r>
            <a:r>
              <a:rPr lang="en-US" sz="1600" dirty="0" smtClean="0">
                <a:latin typeface="Arial" panose="020B0604020202020204" pitchFamily="34" charset="0"/>
                <a:cs typeface="Arial" panose="020B0604020202020204" pitchFamily="34" charset="0"/>
              </a:rPr>
              <a:t>only the cloud-free </a:t>
            </a:r>
            <a:r>
              <a:rPr lang="en-US" sz="1600" dirty="0">
                <a:latin typeface="Arial" panose="020B0604020202020204" pitchFamily="34" charset="0"/>
                <a:cs typeface="Arial" panose="020B0604020202020204" pitchFamily="34" charset="0"/>
              </a:rPr>
              <a:t>areas of the Earth.</a:t>
            </a:r>
          </a:p>
          <a:p>
            <a:pPr marL="0" indent="0">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OSR</a:t>
            </a:r>
            <a:r>
              <a:rPr lang="en-US" sz="1600" baseline="-25000" dirty="0" err="1">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Outgoing SW Radiation irradiance in </a:t>
            </a:r>
            <a:r>
              <a:rPr lang="en-US" sz="1600" dirty="0" smtClean="0">
                <a:latin typeface="Arial" panose="020B0604020202020204" pitchFamily="34" charset="0"/>
                <a:cs typeface="Arial" panose="020B0604020202020204" pitchFamily="34" charset="0"/>
              </a:rPr>
              <a:t>only the cloudy </a:t>
            </a:r>
            <a:r>
              <a:rPr lang="en-US" sz="1600" dirty="0">
                <a:latin typeface="Arial" panose="020B0604020202020204" pitchFamily="34" charset="0"/>
                <a:cs typeface="Arial" panose="020B0604020202020204" pitchFamily="34" charset="0"/>
              </a:rPr>
              <a:t>areas of the Earth.</a:t>
            </a:r>
          </a:p>
          <a:p>
            <a:pPr marL="0" indent="0">
              <a:buNone/>
            </a:pPr>
            <a:r>
              <a:rPr lang="en-US" sz="1600" dirty="0">
                <a:latin typeface="Arial" panose="020B0604020202020204" pitchFamily="34" charset="0"/>
                <a:cs typeface="Arial" panose="020B0604020202020204" pitchFamily="34" charset="0"/>
              </a:rPr>
              <a:t>	TOA</a:t>
            </a:r>
            <a:r>
              <a:rPr lang="en-US" sz="1600" baseline="-25000" dirty="0">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 Incident SW Radiation irradiance for the whole Earth.</a:t>
            </a:r>
          </a:p>
          <a:p>
            <a:pPr marL="0" indent="0">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cloudy-area fraction of the Earth.</a:t>
            </a:r>
          </a:p>
          <a:p>
            <a:pPr marL="0" indent="0">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CLR</a:t>
            </a:r>
            <a:r>
              <a:rPr lang="en-US" sz="1600" baseline="-25000" dirty="0">
                <a:latin typeface="Arial" panose="020B0604020202020204" pitchFamily="34" charset="0"/>
                <a:cs typeface="Arial" panose="020B0604020202020204" pitchFamily="34" charset="0"/>
              </a:rPr>
              <a:t>-sky</a:t>
            </a:r>
            <a:r>
              <a:rPr lang="en-US" sz="1600" dirty="0">
                <a:latin typeface="Arial" panose="020B0604020202020204" pitchFamily="34" charset="0"/>
                <a:cs typeface="Arial" panose="020B0604020202020204" pitchFamily="34" charset="0"/>
              </a:rPr>
              <a:t> ≡ cloud-free area fraction of the Earth. </a:t>
            </a:r>
          </a:p>
          <a:p>
            <a:pPr marL="0" indent="0">
              <a:buNone/>
            </a:pP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OSR</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TOA</a:t>
            </a:r>
            <a:r>
              <a:rPr lang="en-US" sz="1600" baseline="-25000" dirty="0">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 albedo (SW reflectivity) for the whole Earth.</a:t>
            </a:r>
          </a:p>
          <a:p>
            <a:pPr marL="0" indent="0">
              <a:buNone/>
            </a:pP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a:t>
            </a:r>
            <a:r>
              <a:rPr lang="en-US" sz="1600" baseline="-25000" dirty="0">
                <a:latin typeface="Arial" panose="020B0604020202020204" pitchFamily="34" charset="0"/>
                <a:cs typeface="Arial" panose="020B0604020202020204" pitchFamily="34" charset="0"/>
              </a:rPr>
              <a:t>CLR-sky</a:t>
            </a:r>
            <a:r>
              <a:rPr lang="en-US" sz="1600" dirty="0">
                <a:latin typeface="Arial" panose="020B0604020202020204" pitchFamily="34" charset="0"/>
                <a:cs typeface="Arial" panose="020B0604020202020204" pitchFamily="34" charset="0"/>
              </a:rPr>
              <a:t> ≡ OSR</a:t>
            </a:r>
            <a:r>
              <a:rPr lang="en-US" sz="1600" baseline="-25000" dirty="0">
                <a:latin typeface="Arial" panose="020B0604020202020204" pitchFamily="34" charset="0"/>
                <a:cs typeface="Arial" panose="020B0604020202020204" pitchFamily="34" charset="0"/>
              </a:rPr>
              <a:t>CLR-sky</a:t>
            </a:r>
            <a:r>
              <a:rPr lang="en-US" sz="1600" dirty="0">
                <a:latin typeface="Arial" panose="020B0604020202020204" pitchFamily="34" charset="0"/>
                <a:cs typeface="Arial" panose="020B0604020202020204" pitchFamily="34" charset="0"/>
              </a:rPr>
              <a:t> / TOA</a:t>
            </a:r>
            <a:r>
              <a:rPr lang="en-US" sz="1600" baseline="-25000" dirty="0">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 albedo for cloud-free areas of the Earth.</a:t>
            </a:r>
          </a:p>
          <a:p>
            <a:pPr marL="0" indent="0">
              <a:buNone/>
            </a:pP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OSR</a:t>
            </a:r>
            <a:r>
              <a:rPr lang="en-US" sz="1600" baseline="-25000" dirty="0" err="1">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TOA</a:t>
            </a:r>
            <a:r>
              <a:rPr lang="en-US" sz="1600" baseline="-25000" dirty="0">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 albedo for cloudy areas of the Earth.</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err="1">
                <a:latin typeface="Arial" panose="020B0604020202020204" pitchFamily="34" charset="0"/>
                <a:cs typeface="Arial" panose="020B0604020202020204" pitchFamily="34" charset="0"/>
              </a:rPr>
              <a:t>Assumtions</a:t>
            </a:r>
            <a:r>
              <a:rPr lang="en-US" sz="1600" dirty="0">
                <a:latin typeface="Arial" panose="020B0604020202020204" pitchFamily="34" charset="0"/>
                <a:cs typeface="Arial" panose="020B0604020202020204" pitchFamily="34" charset="0"/>
              </a:rPr>
              <a:t>:</a:t>
            </a:r>
          </a:p>
          <a:p>
            <a:pPr marL="0" indent="0">
              <a:buNone/>
            </a:pPr>
            <a:r>
              <a:rPr lang="en-US" sz="1600" dirty="0">
                <a:latin typeface="Arial" panose="020B0604020202020204" pitchFamily="34" charset="0"/>
                <a:cs typeface="Arial" panose="020B0604020202020204" pitchFamily="34" charset="0"/>
              </a:rPr>
              <a:t>	Conservation of area: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CLR</a:t>
            </a:r>
            <a:r>
              <a:rPr lang="en-US" sz="1600" baseline="-25000" dirty="0">
                <a:latin typeface="Arial" panose="020B0604020202020204" pitchFamily="34" charset="0"/>
                <a:cs typeface="Arial" panose="020B0604020202020204" pitchFamily="34" charset="0"/>
              </a:rPr>
              <a:t>-sky </a:t>
            </a:r>
            <a:r>
              <a:rPr lang="en-US" sz="1600" dirty="0">
                <a:latin typeface="Arial" panose="020B0604020202020204" pitchFamily="34" charset="0"/>
                <a:cs typeface="Arial" panose="020B0604020202020204" pitchFamily="34" charset="0"/>
              </a:rPr>
              <a:t> = 1.			(1)</a:t>
            </a:r>
          </a:p>
          <a:p>
            <a:pPr marL="0" indent="0">
              <a:buNone/>
            </a:pPr>
            <a:r>
              <a:rPr lang="en-US" sz="1600" dirty="0">
                <a:latin typeface="Arial" panose="020B0604020202020204" pitchFamily="34" charset="0"/>
                <a:cs typeface="Arial" panose="020B0604020202020204" pitchFamily="34" charset="0"/>
              </a:rPr>
              <a:t>	Conservation of energy,	OSR</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OSR</a:t>
            </a:r>
            <a:r>
              <a:rPr lang="en-US" sz="1600" baseline="-25000" dirty="0">
                <a:latin typeface="Arial" panose="020B0604020202020204" pitchFamily="34" charset="0"/>
                <a:cs typeface="Arial" panose="020B0604020202020204" pitchFamily="34" charset="0"/>
              </a:rPr>
              <a:t>CLR-sky</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OSR</a:t>
            </a:r>
            <a:r>
              <a:rPr lang="en-US" sz="1600" baseline="-25000" dirty="0" err="1">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(2)</a:t>
            </a:r>
          </a:p>
        </p:txBody>
      </p:sp>
      <p:sp>
        <p:nvSpPr>
          <p:cNvPr id="4" name="Slide Number Placeholder 3">
            <a:extLst>
              <a:ext uri="{FF2B5EF4-FFF2-40B4-BE49-F238E27FC236}">
                <a16:creationId xmlns:a16="http://schemas.microsoft.com/office/drawing/2014/main" xmlns="" id="{5C0D0216-7214-8158-5F1B-D3A987DC0CB8}"/>
              </a:ext>
            </a:extLst>
          </p:cNvPr>
          <p:cNvSpPr>
            <a:spLocks noGrp="1"/>
          </p:cNvSpPr>
          <p:nvPr>
            <p:ph type="sldNum" sz="quarter" idx="12"/>
          </p:nvPr>
        </p:nvSpPr>
        <p:spPr/>
        <p:txBody>
          <a:bodyPr/>
          <a:lstStyle/>
          <a:p>
            <a:fld id="{9DA27DB7-8A8A-4767-9336-4741CDBA04F3}" type="slidenum">
              <a:rPr lang="en-US" smtClean="0"/>
              <a:t>78</a:t>
            </a:fld>
            <a:endParaRPr lang="en-US"/>
          </a:p>
        </p:txBody>
      </p:sp>
    </p:spTree>
    <p:extLst>
      <p:ext uri="{BB962C8B-B14F-4D97-AF65-F5344CB8AC3E}">
        <p14:creationId xmlns:p14="http://schemas.microsoft.com/office/powerpoint/2010/main" val="792579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086" y="541109"/>
            <a:ext cx="10515600" cy="5369833"/>
          </a:xfrm>
        </p:spPr>
        <p:txBody>
          <a:bodyPr>
            <a:normAutofit/>
          </a:bodyPr>
          <a:lstStyle/>
          <a:p>
            <a:pPr marL="0" indent="0">
              <a:buNone/>
            </a:pPr>
            <a:r>
              <a:rPr lang="en-US" sz="1800" dirty="0">
                <a:latin typeface="Arial" panose="020B0604020202020204" pitchFamily="34" charset="0"/>
                <a:cs typeface="Arial" panose="020B0604020202020204" pitchFamily="34" charset="0"/>
              </a:rPr>
              <a:t>Proof:</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Evaluate the above expressions, using Equations (1) and (2) for </a:t>
            </a:r>
            <a:r>
              <a:rPr lang="el-GR" sz="1800" dirty="0">
                <a:latin typeface="Arial" panose="020B0604020202020204" pitchFamily="34" charset="0"/>
                <a:cs typeface="Arial" panose="020B0604020202020204" pitchFamily="34" charset="0"/>
              </a:rPr>
              <a:t>α </a:t>
            </a:r>
            <a:r>
              <a:rPr lang="en-US" sz="1800" baseline="-25000" dirty="0">
                <a:latin typeface="Arial" panose="020B0604020202020204" pitchFamily="34" charset="0"/>
                <a:cs typeface="Arial" panose="020B0604020202020204" pitchFamily="34" charset="0"/>
              </a:rPr>
              <a:t>ALL-sky</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α</a:t>
            </a:r>
            <a:r>
              <a:rPr lang="en-US" sz="1800" baseline="-25000" dirty="0">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and </a:t>
            </a:r>
            <a:r>
              <a:rPr lang="el-GR" sz="1800" dirty="0">
                <a:latin typeface="Arial" panose="020B0604020202020204" pitchFamily="34" charset="0"/>
                <a:cs typeface="Arial" panose="020B0604020202020204" pitchFamily="34" charset="0"/>
              </a:rPr>
              <a:t>α</a:t>
            </a:r>
            <a:r>
              <a:rPr lang="en-US" sz="1800" baseline="-25000" dirty="0">
                <a:latin typeface="Arial" panose="020B0604020202020204" pitchFamily="34" charset="0"/>
                <a:cs typeface="Arial" panose="020B0604020202020204" pitchFamily="34" charset="0"/>
              </a:rPr>
              <a:t>CLR-sky</a:t>
            </a:r>
            <a:r>
              <a:rPr lang="en-US" sz="1800" dirty="0">
                <a:latin typeface="Arial" panose="020B0604020202020204" pitchFamily="34" charset="0"/>
                <a:cs typeface="Arial" panose="020B0604020202020204" pitchFamily="34" charset="0"/>
              </a:rPr>
              <a:t> ,</a:t>
            </a:r>
          </a:p>
          <a:p>
            <a:pPr marL="0" indent="0">
              <a:buNone/>
            </a:pP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α </a:t>
            </a:r>
            <a:r>
              <a:rPr lang="en-US" sz="1800" baseline="-25000" dirty="0">
                <a:latin typeface="Arial" panose="020B0604020202020204" pitchFamily="34" charset="0"/>
                <a:cs typeface="Arial" panose="020B0604020202020204" pitchFamily="34" charset="0"/>
              </a:rPr>
              <a:t>ALL-sky</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f</a:t>
            </a:r>
            <a:r>
              <a:rPr lang="en-US" sz="1800" baseline="-25000" dirty="0" err="1">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X </a:t>
            </a:r>
            <a:r>
              <a:rPr lang="el-GR" sz="1800" dirty="0">
                <a:latin typeface="Arial" panose="020B0604020202020204" pitchFamily="34" charset="0"/>
                <a:cs typeface="Arial" panose="020B0604020202020204" pitchFamily="34" charset="0"/>
              </a:rPr>
              <a:t>α</a:t>
            </a:r>
            <a:r>
              <a:rPr lang="en-US" sz="1800" baseline="-25000" dirty="0">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f</a:t>
            </a:r>
            <a:r>
              <a:rPr lang="en-US" sz="1800" baseline="-25000" dirty="0" err="1">
                <a:latin typeface="Arial" panose="020B0604020202020204" pitchFamily="34" charset="0"/>
                <a:cs typeface="Arial" panose="020B0604020202020204" pitchFamily="34" charset="0"/>
              </a:rPr>
              <a:t>CLR</a:t>
            </a:r>
            <a:r>
              <a:rPr lang="en-US" sz="1800" baseline="-25000" dirty="0">
                <a:latin typeface="Arial" panose="020B0604020202020204" pitchFamily="34" charset="0"/>
                <a:cs typeface="Arial" panose="020B0604020202020204" pitchFamily="34" charset="0"/>
              </a:rPr>
              <a:t>-sky </a:t>
            </a:r>
            <a:r>
              <a:rPr lang="en-US" sz="1800" dirty="0">
                <a:latin typeface="Arial" panose="020B0604020202020204" pitchFamily="34" charset="0"/>
                <a:cs typeface="Arial" panose="020B0604020202020204" pitchFamily="34" charset="0"/>
              </a:rPr>
              <a:t>X </a:t>
            </a:r>
            <a:r>
              <a:rPr lang="el-GR" sz="1800" dirty="0">
                <a:latin typeface="Arial" panose="020B0604020202020204" pitchFamily="34" charset="0"/>
                <a:cs typeface="Arial" panose="020B0604020202020204" pitchFamily="34" charset="0"/>
              </a:rPr>
              <a:t>α</a:t>
            </a:r>
            <a:r>
              <a:rPr lang="en-US" sz="1800" baseline="-25000" dirty="0">
                <a:latin typeface="Arial" panose="020B0604020202020204" pitchFamily="34" charset="0"/>
                <a:cs typeface="Arial" panose="020B0604020202020204" pitchFamily="34" charset="0"/>
              </a:rPr>
              <a:t>CLR-sky</a:t>
            </a:r>
            <a:r>
              <a:rPr lang="en-US" sz="1800" dirty="0">
                <a:latin typeface="Arial" panose="020B0604020202020204" pitchFamily="34" charset="0"/>
                <a:cs typeface="Arial" panose="020B0604020202020204" pitchFamily="34" charset="0"/>
              </a:rPr>
              <a:t>,		(3)</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Corollary:</a:t>
            </a:r>
          </a:p>
          <a:p>
            <a:pPr marL="0" indent="0">
              <a:buNone/>
            </a:pP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α </a:t>
            </a:r>
            <a:r>
              <a:rPr lang="en-US" sz="1800" baseline="-25000" dirty="0">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 </a:t>
            </a:r>
            <a:r>
              <a:rPr lang="el-GR" sz="1800" dirty="0">
                <a:latin typeface="Arial" panose="020B0604020202020204" pitchFamily="34" charset="0"/>
                <a:cs typeface="Arial" panose="020B0604020202020204" pitchFamily="34" charset="0"/>
              </a:rPr>
              <a:t>α </a:t>
            </a:r>
            <a:r>
              <a:rPr lang="en-US" sz="1800" baseline="-25000" dirty="0">
                <a:latin typeface="Arial" panose="020B0604020202020204" pitchFamily="34" charset="0"/>
                <a:cs typeface="Arial" panose="020B0604020202020204" pitchFamily="34" charset="0"/>
              </a:rPr>
              <a:t>ALL-sky</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f</a:t>
            </a:r>
            <a:r>
              <a:rPr lang="en-US" sz="1800" baseline="-25000" dirty="0" err="1">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 ((1/ </a:t>
            </a:r>
            <a:r>
              <a:rPr lang="en-US" sz="1800" dirty="0" err="1">
                <a:latin typeface="Arial" panose="020B0604020202020204" pitchFamily="34" charset="0"/>
                <a:cs typeface="Arial" panose="020B0604020202020204" pitchFamily="34" charset="0"/>
              </a:rPr>
              <a:t>f</a:t>
            </a:r>
            <a:r>
              <a:rPr lang="en-US" sz="1800" baseline="-25000" dirty="0" err="1">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 1) </a:t>
            </a:r>
            <a:r>
              <a:rPr lang="el-GR" sz="1800" dirty="0">
                <a:latin typeface="Arial" panose="020B0604020202020204" pitchFamily="34" charset="0"/>
                <a:cs typeface="Arial" panose="020B0604020202020204" pitchFamily="34" charset="0"/>
              </a:rPr>
              <a:t>α </a:t>
            </a:r>
            <a:r>
              <a:rPr lang="en-US" sz="1800" baseline="-25000" dirty="0">
                <a:latin typeface="Arial" panose="020B0604020202020204" pitchFamily="34" charset="0"/>
                <a:cs typeface="Arial" panose="020B0604020202020204" pitchFamily="34" charset="0"/>
              </a:rPr>
              <a:t>CLR-sky</a:t>
            </a:r>
            <a:r>
              <a:rPr lang="en-US" sz="1800" dirty="0">
                <a:latin typeface="Arial" panose="020B0604020202020204" pitchFamily="34" charset="0"/>
                <a:cs typeface="Arial" panose="020B0604020202020204" pitchFamily="34" charset="0"/>
              </a:rPr>
              <a:t>	(4)</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This latter formula is useful for evaluating the cloudy-sky albedo when ALL-sky albedo, CLR-sky albedo, and cloud fraction are all known.</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p>
          <a:p>
            <a:pPr marL="0" indent="0">
              <a:buNone/>
            </a:pPr>
            <a:endParaRPr lang="en-US"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xmlns="" id="{A9BE17E9-4D85-032E-5A39-518863067610}"/>
              </a:ext>
            </a:extLst>
          </p:cNvPr>
          <p:cNvSpPr>
            <a:spLocks noGrp="1"/>
          </p:cNvSpPr>
          <p:nvPr>
            <p:ph type="sldNum" sz="quarter" idx="12"/>
          </p:nvPr>
        </p:nvSpPr>
        <p:spPr/>
        <p:txBody>
          <a:bodyPr/>
          <a:lstStyle/>
          <a:p>
            <a:fld id="{9DA27DB7-8A8A-4767-9336-4741CDBA04F3}" type="slidenum">
              <a:rPr lang="en-US" smtClean="0"/>
              <a:t>79</a:t>
            </a:fld>
            <a:endParaRPr lang="en-US"/>
          </a:p>
        </p:txBody>
      </p:sp>
    </p:spTree>
    <p:extLst>
      <p:ext uri="{BB962C8B-B14F-4D97-AF65-F5344CB8AC3E}">
        <p14:creationId xmlns:p14="http://schemas.microsoft.com/office/powerpoint/2010/main" val="313599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1816"/>
            <a:ext cx="10515600" cy="1640595"/>
          </a:xfrm>
        </p:spPr>
        <p:txBody>
          <a:bodyPr>
            <a:normAutofit fontScale="90000"/>
          </a:bodyPr>
          <a:lstStyle/>
          <a:p>
            <a:pPr>
              <a:spcAft>
                <a:spcPts val="1200"/>
              </a:spcAft>
            </a:pPr>
            <a:r>
              <a:rPr lang="en-US" dirty="0" smtClean="0">
                <a:latin typeface="Arial" panose="020B0604020202020204" pitchFamily="34" charset="0"/>
                <a:cs typeface="Arial" panose="020B0604020202020204" pitchFamily="34" charset="0"/>
              </a:rPr>
              <a:t>The CMIP5 computer </a:t>
            </a:r>
            <a:r>
              <a:rPr lang="en-US" dirty="0">
                <a:latin typeface="Arial" panose="020B0604020202020204" pitchFamily="34" charset="0"/>
                <a:cs typeface="Arial" panose="020B0604020202020204" pitchFamily="34" charset="0"/>
              </a:rPr>
              <a:t>modeling </a:t>
            </a: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unable to simulate the Earth’s surface temperature history over the past several decades. </a:t>
            </a:r>
          </a:p>
        </p:txBody>
      </p:sp>
      <p:sp>
        <p:nvSpPr>
          <p:cNvPr id="7" name="TextBox 6">
            <a:extLst>
              <a:ext uri="{FF2B5EF4-FFF2-40B4-BE49-F238E27FC236}">
                <a16:creationId xmlns:a16="http://schemas.microsoft.com/office/drawing/2014/main" xmlns="" id="{536F1BB2-4616-2FA8-68F4-708D61843F89}"/>
              </a:ext>
            </a:extLst>
          </p:cNvPr>
          <p:cNvSpPr txBox="1"/>
          <p:nvPr/>
        </p:nvSpPr>
        <p:spPr>
          <a:xfrm>
            <a:off x="838200" y="2973731"/>
            <a:ext cx="10681607" cy="1569660"/>
          </a:xfrm>
          <a:prstGeom prst="rect">
            <a:avLst/>
          </a:prstGeom>
          <a:noFill/>
        </p:spPr>
        <p:txBody>
          <a:bodyPr wrap="square" rtlCol="0">
            <a:spAutoFit/>
          </a:bodyPr>
          <a:lstStyle/>
          <a:p>
            <a:pPr>
              <a:spcAft>
                <a:spcPts val="1200"/>
              </a:spcAft>
            </a:pPr>
            <a:r>
              <a:rPr lang="en-US" sz="2400" dirty="0" smtClean="0">
                <a:solidFill>
                  <a:prstClr val="black"/>
                </a:solidFill>
                <a:latin typeface="Arial" panose="020B0604020202020204" pitchFamily="34" charset="0"/>
                <a:cs typeface="Arial" panose="020B0604020202020204" pitchFamily="34" charset="0"/>
              </a:rPr>
              <a:t>The </a:t>
            </a:r>
            <a:r>
              <a:rPr lang="en-US" sz="2400" dirty="0">
                <a:solidFill>
                  <a:prstClr val="black"/>
                </a:solidFill>
                <a:latin typeface="Arial" panose="020B0604020202020204" pitchFamily="34" charset="0"/>
                <a:cs typeface="Arial" panose="020B0604020202020204" pitchFamily="34" charset="0"/>
              </a:rPr>
              <a:t>total disarray and total lack of reliability among the CMIP5 predictions was first highlighted by </a:t>
            </a:r>
            <a:r>
              <a:rPr lang="en-US" sz="2400" dirty="0" smtClean="0">
                <a:solidFill>
                  <a:prstClr val="black"/>
                </a:solidFill>
                <a:latin typeface="Arial" panose="020B0604020202020204" pitchFamily="34" charset="0"/>
                <a:cs typeface="Arial" panose="020B0604020202020204" pitchFamily="34" charset="0"/>
              </a:rPr>
              <a:t>the former </a:t>
            </a:r>
            <a:r>
              <a:rPr lang="en-US" sz="2400" dirty="0">
                <a:solidFill>
                  <a:prstClr val="black"/>
                </a:solidFill>
                <a:latin typeface="Arial" panose="020B0604020202020204" pitchFamily="34" charset="0"/>
                <a:cs typeface="Arial" panose="020B0604020202020204" pitchFamily="34" charset="0"/>
              </a:rPr>
              <a:t>White House science advisor to Barack Obama Steve </a:t>
            </a:r>
            <a:r>
              <a:rPr lang="en-US" sz="2400" dirty="0" err="1" smtClean="0">
                <a:solidFill>
                  <a:prstClr val="black"/>
                </a:solidFill>
                <a:latin typeface="Arial" panose="020B0604020202020204" pitchFamily="34" charset="0"/>
                <a:cs typeface="Arial" panose="020B0604020202020204" pitchFamily="34" charset="0"/>
              </a:rPr>
              <a:t>Koonin</a:t>
            </a:r>
            <a:r>
              <a:rPr lang="en-US" sz="2400" dirty="0" smtClean="0">
                <a:solidFill>
                  <a:prstClr val="black"/>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in his recent </a:t>
            </a:r>
            <a:r>
              <a:rPr lang="en-US" sz="2400" dirty="0" smtClean="0">
                <a:solidFill>
                  <a:prstClr val="black"/>
                </a:solidFill>
                <a:latin typeface="Arial" panose="020B0604020202020204" pitchFamily="34" charset="0"/>
                <a:cs typeface="Arial" panose="020B0604020202020204" pitchFamily="34" charset="0"/>
              </a:rPr>
              <a:t>(2021) book - </a:t>
            </a:r>
            <a:r>
              <a:rPr lang="en-US" sz="2400" i="1" dirty="0">
                <a:solidFill>
                  <a:prstClr val="black"/>
                </a:solidFill>
                <a:latin typeface="Arial" panose="020B0604020202020204" pitchFamily="34" charset="0"/>
                <a:cs typeface="Arial" panose="020B0604020202020204" pitchFamily="34" charset="0"/>
              </a:rPr>
              <a:t>Unsettled</a:t>
            </a:r>
            <a:r>
              <a:rPr lang="en-US" sz="2400" dirty="0">
                <a:solidFill>
                  <a:prstClr val="black"/>
                </a:solidFill>
                <a:latin typeface="Arial" panose="020B0604020202020204" pitchFamily="34" charset="0"/>
                <a:cs typeface="Arial" panose="020B0604020202020204" pitchFamily="34" charset="0"/>
              </a:rPr>
              <a:t>? </a:t>
            </a:r>
            <a:r>
              <a:rPr lang="en-US" sz="2400" i="1" dirty="0">
                <a:solidFill>
                  <a:prstClr val="black"/>
                </a:solidFill>
                <a:latin typeface="Arial" panose="020B0604020202020204" pitchFamily="34" charset="0"/>
                <a:cs typeface="Arial" panose="020B0604020202020204" pitchFamily="34" charset="0"/>
              </a:rPr>
              <a:t>What climate science tells us, what it doesn’t, and why it matters. </a:t>
            </a:r>
            <a:endParaRPr lang="en-US" sz="2400" dirty="0" smtClean="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8DC309F3-467E-9160-131A-C4424D7F4A2F}"/>
              </a:ext>
            </a:extLst>
          </p:cNvPr>
          <p:cNvSpPr>
            <a:spLocks noGrp="1"/>
          </p:cNvSpPr>
          <p:nvPr>
            <p:ph type="sldNum" sz="quarter" idx="12"/>
          </p:nvPr>
        </p:nvSpPr>
        <p:spPr/>
        <p:txBody>
          <a:bodyPr/>
          <a:lstStyle/>
          <a:p>
            <a:fld id="{9DA27DB7-8A8A-4767-9336-4741CDBA04F3}" type="slidenum">
              <a:rPr lang="en-US" smtClean="0"/>
              <a:t>8</a:t>
            </a:fld>
            <a:endParaRPr lang="en-US"/>
          </a:p>
        </p:txBody>
      </p:sp>
    </p:spTree>
    <p:extLst>
      <p:ext uri="{BB962C8B-B14F-4D97-AF65-F5344CB8AC3E}">
        <p14:creationId xmlns:p14="http://schemas.microsoft.com/office/powerpoint/2010/main" val="10098293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panose="020B0604020202020204" pitchFamily="34" charset="0"/>
                <a:cs typeface="Arial" panose="020B0604020202020204" pitchFamily="34" charset="0"/>
              </a:rPr>
              <a:t>Appendix B. Application of the albedo conservation Theorem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to data from the Fig. X.6 AR6 (2021 p.934) </a:t>
            </a:r>
            <a:r>
              <a:rPr lang="en-US" sz="2800">
                <a:latin typeface="Arial" panose="020B0604020202020204" pitchFamily="34" charset="0"/>
                <a:cs typeface="Arial" panose="020B0604020202020204" pitchFamily="34" charset="0"/>
              </a:rPr>
              <a:t>power-flow map data</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87499"/>
            <a:ext cx="10515600" cy="4822825"/>
          </a:xfrm>
        </p:spPr>
        <p:txBody>
          <a:bodyPr>
            <a:normAutofit/>
          </a:bodyPr>
          <a:lstStyle/>
          <a:p>
            <a:pPr marL="0" indent="0">
              <a:buNone/>
            </a:pPr>
            <a:r>
              <a:rPr lang="en-US" sz="1600" dirty="0">
                <a:latin typeface="Arial" panose="020B0604020202020204" pitchFamily="34" charset="0"/>
                <a:cs typeface="Arial" panose="020B0604020202020204" pitchFamily="34" charset="0"/>
              </a:rPr>
              <a:t>The IPCC’s numbers from AR6 are shown here to require the </a:t>
            </a:r>
            <a:r>
              <a:rPr lang="en-US" sz="1600" dirty="0" smtClean="0">
                <a:latin typeface="Arial" panose="020B0604020202020204" pitchFamily="34" charset="0"/>
                <a:cs typeface="Arial" panose="020B0604020202020204" pitchFamily="34" charset="0"/>
              </a:rPr>
              <a:t>(silly) </a:t>
            </a:r>
            <a:r>
              <a:rPr lang="en-US" sz="1600" dirty="0">
                <a:latin typeface="Arial" panose="020B0604020202020204" pitchFamily="34" charset="0"/>
                <a:cs typeface="Arial" panose="020B0604020202020204" pitchFamily="34" charset="0"/>
              </a:rPr>
              <a:t>number, 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0.36. The </a:t>
            </a:r>
            <a:r>
              <a:rPr lang="en-US" sz="1600" dirty="0">
                <a:latin typeface="Arial" panose="020B0604020202020204" pitchFamily="34" charset="0"/>
                <a:cs typeface="Arial" panose="020B0604020202020204" pitchFamily="34" charset="0"/>
              </a:rPr>
              <a:t>notation used here is defined above in Appendix A</a:t>
            </a:r>
          </a:p>
          <a:p>
            <a:pPr marL="0" indent="0">
              <a:buNone/>
            </a:pPr>
            <a:r>
              <a:rPr lang="en-US" sz="1600" dirty="0" smtClean="0">
                <a:latin typeface="Arial" panose="020B0604020202020204" pitchFamily="34" charset="0"/>
                <a:cs typeface="Arial" panose="020B0604020202020204" pitchFamily="34" charset="0"/>
              </a:rPr>
              <a:t>The clear-sky area fraction is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CLR</a:t>
            </a:r>
            <a:r>
              <a:rPr lang="en-US" sz="1600" baseline="-25000" dirty="0">
                <a:latin typeface="Arial" panose="020B0604020202020204" pitchFamily="34" charset="0"/>
                <a:cs typeface="Arial" panose="020B0604020202020204" pitchFamily="34" charset="0"/>
              </a:rPr>
              <a:t>-sky</a:t>
            </a: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0.33, and the cloudy-sky fraction </a:t>
            </a:r>
            <a:r>
              <a:rPr lang="en-US" sz="1600" dirty="0">
                <a:latin typeface="Arial" panose="020B0604020202020204" pitchFamily="34" charset="0"/>
                <a:cs typeface="Arial" panose="020B0604020202020204" pitchFamily="34" charset="0"/>
              </a:rPr>
              <a:t>is </a:t>
            </a:r>
            <a:r>
              <a:rPr lang="en-US" sz="1600" dirty="0" err="1" smtClean="0">
                <a:latin typeface="Arial" panose="020B0604020202020204" pitchFamily="34" charset="0"/>
                <a:cs typeface="Arial" panose="020B0604020202020204" pitchFamily="34" charset="0"/>
              </a:rPr>
              <a:t>f</a:t>
            </a:r>
            <a:r>
              <a:rPr lang="en-US" sz="1600" baseline="-25000" dirty="0" err="1" smtClean="0">
                <a:latin typeface="Arial" panose="020B0604020202020204" pitchFamily="34" charset="0"/>
                <a:cs typeface="Arial" panose="020B0604020202020204" pitchFamily="34" charset="0"/>
              </a:rPr>
              <a:t>Clouds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0.67 (= 1 - </a:t>
            </a:r>
            <a:r>
              <a:rPr lang="en-US" sz="1600" dirty="0" err="1" smtClean="0">
                <a:latin typeface="Arial" panose="020B0604020202020204" pitchFamily="34" charset="0"/>
                <a:cs typeface="Arial" panose="020B0604020202020204" pitchFamily="34" charset="0"/>
              </a:rPr>
              <a:t>f</a:t>
            </a:r>
            <a:r>
              <a:rPr lang="en-US" sz="1600" baseline="-25000" dirty="0" err="1" smtClean="0">
                <a:latin typeface="Arial" panose="020B0604020202020204" pitchFamily="34" charset="0"/>
                <a:cs typeface="Arial" panose="020B0604020202020204" pitchFamily="34" charset="0"/>
              </a:rPr>
              <a:t>CLR</a:t>
            </a:r>
            <a:r>
              <a:rPr lang="en-US" sz="1600" baseline="-25000" smtClean="0">
                <a:latin typeface="Arial" panose="020B0604020202020204" pitchFamily="34" charset="0"/>
                <a:cs typeface="Arial" panose="020B0604020202020204" pitchFamily="34" charset="0"/>
              </a:rPr>
              <a:t>-sky</a:t>
            </a:r>
            <a:r>
              <a:rPr lang="en-US" sz="160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[King et al. (2013), Schmidt et al. (2014)].</a:t>
            </a:r>
          </a:p>
          <a:p>
            <a:pPr marL="0" indent="0">
              <a:buNone/>
            </a:pPr>
            <a:r>
              <a:rPr lang="en-US" sz="1600" dirty="0">
                <a:latin typeface="Arial" panose="020B0604020202020204" pitchFamily="34" charset="0"/>
                <a:cs typeface="Arial" panose="020B0604020202020204" pitchFamily="34" charset="0"/>
              </a:rPr>
              <a:t>The AR6 all-sky diagram implies that the all-sky albedo is α</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OSR</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TOA</a:t>
            </a:r>
            <a:r>
              <a:rPr lang="en-US" sz="1600" baseline="-25000" dirty="0">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 100 / 340 = 0.3</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AR6 clear-sky </a:t>
            </a:r>
            <a:r>
              <a:rPr lang="en-US" sz="1600" dirty="0">
                <a:latin typeface="Arial" panose="020B0604020202020204" pitchFamily="34" charset="0"/>
                <a:cs typeface="Arial" panose="020B0604020202020204" pitchFamily="34" charset="0"/>
              </a:rPr>
              <a:t>diagram </a:t>
            </a:r>
            <a:r>
              <a:rPr lang="en-US" sz="1600" dirty="0" smtClean="0">
                <a:latin typeface="Arial" panose="020B0604020202020204" pitchFamily="34" charset="0"/>
                <a:cs typeface="Arial" panose="020B0604020202020204" pitchFamily="34" charset="0"/>
              </a:rPr>
              <a:t>implies </a:t>
            </a:r>
            <a:r>
              <a:rPr lang="en-US" sz="1600" dirty="0">
                <a:latin typeface="Arial" panose="020B0604020202020204" pitchFamily="34" charset="0"/>
                <a:cs typeface="Arial" panose="020B0604020202020204" pitchFamily="34" charset="0"/>
              </a:rPr>
              <a:t>that the clear-sky albedo </a:t>
            </a:r>
            <a:r>
              <a:rPr lang="en-US" sz="1600" dirty="0" smtClean="0">
                <a:latin typeface="Arial" panose="020B0604020202020204" pitchFamily="34" charset="0"/>
                <a:cs typeface="Arial" panose="020B0604020202020204" pitchFamily="34" charset="0"/>
              </a:rPr>
              <a:t>is α</a:t>
            </a:r>
            <a:r>
              <a:rPr lang="en-US" sz="1600" baseline="-25000" dirty="0" smtClean="0">
                <a:latin typeface="Arial" panose="020B0604020202020204" pitchFamily="34" charset="0"/>
                <a:cs typeface="Arial" panose="020B0604020202020204" pitchFamily="34" charset="0"/>
              </a:rPr>
              <a:t>CLR-sky</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OSR</a:t>
            </a:r>
            <a:r>
              <a:rPr lang="en-US" sz="1600" baseline="-25000" dirty="0">
                <a:latin typeface="Arial" panose="020B0604020202020204" pitchFamily="34" charset="0"/>
                <a:cs typeface="Arial" panose="020B0604020202020204" pitchFamily="34" charset="0"/>
              </a:rPr>
              <a:t>CLR-sky</a:t>
            </a:r>
            <a:r>
              <a:rPr lang="en-US" sz="1600" dirty="0">
                <a:latin typeface="Arial" panose="020B0604020202020204" pitchFamily="34" charset="0"/>
                <a:cs typeface="Arial" panose="020B0604020202020204" pitchFamily="34" charset="0"/>
              </a:rPr>
              <a:t> / TOA</a:t>
            </a:r>
            <a:r>
              <a:rPr lang="en-US" sz="1600" baseline="-25000" dirty="0">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 53 / 340 = 0.16.</a:t>
            </a:r>
          </a:p>
          <a:p>
            <a:pPr marL="0" indent="0">
              <a:buNone/>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albedo conservation corollary (in Appendix A) </a:t>
            </a:r>
            <a:r>
              <a:rPr lang="en-US" sz="1600" dirty="0" smtClean="0">
                <a:latin typeface="Arial" panose="020B0604020202020204" pitchFamily="34" charset="0"/>
                <a:cs typeface="Arial" panose="020B0604020202020204" pitchFamily="34" charset="0"/>
              </a:rPr>
              <a:t>then shows </a:t>
            </a:r>
            <a:r>
              <a:rPr lang="en-US" sz="1600" dirty="0">
                <a:latin typeface="Arial" panose="020B0604020202020204" pitchFamily="34" charset="0"/>
                <a:cs typeface="Arial" panose="020B0604020202020204" pitchFamily="34" charset="0"/>
              </a:rPr>
              <a:t>that the cloudy sky albedo is 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0.36. </a:t>
            </a:r>
          </a:p>
          <a:p>
            <a:pPr marL="0" indent="0">
              <a:buNone/>
            </a:pPr>
            <a:r>
              <a:rPr lang="en-US" sz="1600" dirty="0">
                <a:latin typeface="Arial" panose="020B0604020202020204" pitchFamily="34" charset="0"/>
                <a:cs typeface="Arial" panose="020B0604020202020204" pitchFamily="34" charset="0"/>
              </a:rPr>
              <a:t>This value for 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seems </a:t>
            </a:r>
            <a:r>
              <a:rPr lang="en-US" sz="1600" u="sng" dirty="0">
                <a:latin typeface="Arial" panose="020B0604020202020204" pitchFamily="34" charset="0"/>
                <a:cs typeface="Arial" panose="020B0604020202020204" pitchFamily="34" charset="0"/>
              </a:rPr>
              <a:t>conspicuously wrong by about a factor of two</a:t>
            </a:r>
            <a:r>
              <a:rPr lang="en-US" sz="1600" dirty="0">
                <a:latin typeface="Arial" panose="020B0604020202020204" pitchFamily="34" charset="0"/>
                <a:cs typeface="Arial" panose="020B0604020202020204" pitchFamily="34" charset="0"/>
              </a:rPr>
              <a:t>! If true, then clouds in the NASA satellite photos of Fig. X.7 should appear as barely brighter (more reflective of light) than the whole-Earth average. They don’t. For comparison, a sheet of white paper is about 99% reflective. Clouds in the photos appear visually a lot brighter than dessert-color brown or ocean-color blue, and appear much closer to paper-color white,.</a:t>
            </a:r>
          </a:p>
          <a:p>
            <a:pPr marL="0" indent="0">
              <a:buNone/>
            </a:pPr>
            <a:r>
              <a:rPr lang="en-US" sz="1600" dirty="0">
                <a:latin typeface="Arial" panose="020B0604020202020204" pitchFamily="34" charset="0"/>
                <a:cs typeface="Arial" panose="020B0604020202020204" pitchFamily="34" charset="0"/>
              </a:rPr>
              <a:t>Also, note that the commonly accepted value for nearly all types of clouds is about 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0.8 - 0.9. See, for example, the measurements and estimates by Griggs (1968), </a:t>
            </a:r>
            <a:r>
              <a:rPr lang="en-US" sz="1600" dirty="0" err="1">
                <a:latin typeface="Arial" panose="020B0604020202020204" pitchFamily="34" charset="0"/>
                <a:cs typeface="Arial" panose="020B0604020202020204" pitchFamily="34" charset="0"/>
              </a:rPr>
              <a:t>Cheylek</a:t>
            </a:r>
            <a:r>
              <a:rPr lang="en-US" sz="1600" dirty="0">
                <a:latin typeface="Arial" panose="020B0604020202020204" pitchFamily="34" charset="0"/>
                <a:cs typeface="Arial" panose="020B0604020202020204" pitchFamily="34" charset="0"/>
              </a:rPr>
              <a:t> et al. (1984), </a:t>
            </a:r>
            <a:r>
              <a:rPr lang="en-US" sz="1600" dirty="0" err="1">
                <a:latin typeface="Arial" panose="020B0604020202020204" pitchFamily="34" charset="0"/>
                <a:cs typeface="Arial" panose="020B0604020202020204" pitchFamily="34" charset="0"/>
              </a:rPr>
              <a:t>Wetherald</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Manabe</a:t>
            </a:r>
            <a:r>
              <a:rPr lang="en-US" sz="1600" dirty="0">
                <a:latin typeface="Arial" panose="020B0604020202020204" pitchFamily="34" charset="0"/>
                <a:cs typeface="Arial" panose="020B0604020202020204" pitchFamily="34" charset="0"/>
              </a:rPr>
              <a:t> (1988), Stephens and Greenwald (1991). The measurements of αClouds for Pacific Ocean stratus clouds by Griggs (1968) were done from a DC3 aircraft, and, of course, do not include the added contribution from atmospheric (blue-sky) Rayleigh (back) scattering, that Top of Atmosphere albedos αClouds and αCLR-sky must both further add.</a:t>
            </a:r>
          </a:p>
          <a:p>
            <a:pPr marL="0" indent="0">
              <a:buNone/>
            </a:pP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E34AC478-B5B9-6D0B-BE70-445C187CC2D0}"/>
              </a:ext>
            </a:extLst>
          </p:cNvPr>
          <p:cNvSpPr>
            <a:spLocks noGrp="1"/>
          </p:cNvSpPr>
          <p:nvPr>
            <p:ph type="sldNum" sz="quarter" idx="12"/>
          </p:nvPr>
        </p:nvSpPr>
        <p:spPr/>
        <p:txBody>
          <a:bodyPr/>
          <a:lstStyle/>
          <a:p>
            <a:fld id="{9DA27DB7-8A8A-4767-9336-4741CDBA04F3}" type="slidenum">
              <a:rPr lang="en-US" smtClean="0"/>
              <a:t>80</a:t>
            </a:fld>
            <a:endParaRPr lang="en-US"/>
          </a:p>
        </p:txBody>
      </p:sp>
    </p:spTree>
    <p:extLst>
      <p:ext uri="{BB962C8B-B14F-4D97-AF65-F5344CB8AC3E}">
        <p14:creationId xmlns:p14="http://schemas.microsoft.com/office/powerpoint/2010/main" val="36145901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Appendix C. Feedback Analysis of climate systems [as per Sherwood </a:t>
            </a:r>
            <a:r>
              <a:rPr lang="en-US" i="1" dirty="0">
                <a:latin typeface="Arial" panose="020B0604020202020204" pitchFamily="34" charset="0"/>
                <a:cs typeface="Arial" panose="020B0604020202020204" pitchFamily="34" charset="0"/>
              </a:rPr>
              <a:t>et al</a:t>
            </a:r>
            <a:r>
              <a:rPr lang="en-US" dirty="0">
                <a:latin typeface="Arial" panose="020B0604020202020204" pitchFamily="34" charset="0"/>
                <a:cs typeface="Arial" panose="020B0604020202020204" pitchFamily="34" charset="0"/>
              </a:rPr>
              <a:t>. (2020)]</a:t>
            </a:r>
            <a:endParaRPr lang="en-US" dirty="0"/>
          </a:p>
        </p:txBody>
      </p:sp>
      <p:sp>
        <p:nvSpPr>
          <p:cNvPr id="3" name="Content Placeholder 2"/>
          <p:cNvSpPr>
            <a:spLocks noGrp="1"/>
          </p:cNvSpPr>
          <p:nvPr>
            <p:ph idx="1"/>
          </p:nvPr>
        </p:nvSpPr>
        <p:spPr>
          <a:xfrm>
            <a:off x="838200" y="1690688"/>
            <a:ext cx="10515600" cy="4900612"/>
          </a:xfrm>
        </p:spPr>
        <p:txBody>
          <a:bodyPr>
            <a:normAutofit fontScale="85000" lnSpcReduction="20000"/>
          </a:bodyPr>
          <a:lstStyle/>
          <a:p>
            <a:r>
              <a:rPr lang="en-US" sz="2000" dirty="0">
                <a:latin typeface="Arial" panose="020B0604020202020204" pitchFamily="34" charset="0"/>
                <a:cs typeface="Arial" panose="020B0604020202020204" pitchFamily="34" charset="0"/>
              </a:rPr>
              <a:t>Sherwood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(2020) use the symbol Δ</a:t>
            </a:r>
            <a:r>
              <a:rPr lang="en-US" sz="2000" dirty="0">
                <a:latin typeface="Script MT Bold" panose="03040602040607080904" pitchFamily="66" charset="0"/>
                <a:cs typeface="Arial" panose="020B0604020202020204" pitchFamily="34" charset="0"/>
              </a:rPr>
              <a:t>N</a:t>
            </a:r>
            <a:r>
              <a:rPr lang="en-US" sz="2000" dirty="0">
                <a:latin typeface="Arial" panose="020B0604020202020204" pitchFamily="34" charset="0"/>
                <a:cs typeface="Arial" panose="020B0604020202020204" pitchFamily="34" charset="0"/>
              </a:rPr>
              <a:t>, to represent the </a:t>
            </a:r>
            <a:r>
              <a:rPr lang="en-US" sz="2000" b="1" dirty="0">
                <a:latin typeface="Arial" panose="020B0604020202020204" pitchFamily="34" charset="0"/>
                <a:cs typeface="Arial" panose="020B0604020202020204" pitchFamily="34" charset="0"/>
              </a:rPr>
              <a:t>downward-flowing energy </a:t>
            </a:r>
            <a:r>
              <a:rPr lang="en-US" sz="2000" b="1" u="sng" dirty="0">
                <a:latin typeface="Arial" panose="020B0604020202020204" pitchFamily="34" charset="0"/>
                <a:cs typeface="Arial" panose="020B0604020202020204" pitchFamily="34" charset="0"/>
              </a:rPr>
              <a:t>im</a:t>
            </a:r>
            <a:r>
              <a:rPr lang="en-US" sz="2000" b="1" dirty="0">
                <a:latin typeface="Arial" panose="020B0604020202020204" pitchFamily="34" charset="0"/>
                <a:cs typeface="Arial" panose="020B0604020202020204" pitchFamily="34" charset="0"/>
              </a:rPr>
              <a:t>balance</a:t>
            </a:r>
            <a:r>
              <a:rPr lang="en-US" sz="2000" dirty="0">
                <a:latin typeface="Arial" panose="020B0604020202020204" pitchFamily="34" charset="0"/>
                <a:cs typeface="Arial" panose="020B0604020202020204" pitchFamily="34" charset="0"/>
              </a:rPr>
              <a:t>, calculated at the Top of Atmosphere. This is the quantity the I have discussed above that is used by the IPCC to </a:t>
            </a:r>
            <a:r>
              <a:rPr lang="en-US" sz="2000" u="sng" dirty="0">
                <a:latin typeface="Arial" panose="020B0604020202020204" pitchFamily="34" charset="0"/>
                <a:cs typeface="Arial" panose="020B0604020202020204" pitchFamily="34" charset="0"/>
              </a:rPr>
              <a:t>define</a:t>
            </a:r>
            <a:r>
              <a:rPr lang="en-US" sz="2000" dirty="0">
                <a:latin typeface="Arial" panose="020B0604020202020204" pitchFamily="34" charset="0"/>
                <a:cs typeface="Arial" panose="020B0604020202020204" pitchFamily="34" charset="0"/>
              </a:rPr>
              <a:t> global warming. It is the primary target of the IPCC’s computer modelling and observational efforts. </a:t>
            </a:r>
          </a:p>
          <a:p>
            <a:r>
              <a:rPr lang="en-US" sz="2000" dirty="0">
                <a:latin typeface="Arial" panose="020B0604020202020204" pitchFamily="34" charset="0"/>
                <a:cs typeface="Arial" panose="020B0604020202020204" pitchFamily="34" charset="0"/>
              </a:rPr>
              <a:t>If the imbalance, Δ</a:t>
            </a:r>
            <a:r>
              <a:rPr lang="en-US" sz="2000" dirty="0">
                <a:latin typeface="Script MT Bold" panose="03040602040607080904" pitchFamily="66" charset="0"/>
                <a:cs typeface="Arial" panose="020B0604020202020204" pitchFamily="34" charset="0"/>
              </a:rPr>
              <a:t>N</a:t>
            </a:r>
            <a:r>
              <a:rPr lang="en-US" sz="2000" dirty="0">
                <a:latin typeface="Arial" panose="020B0604020202020204" pitchFamily="34" charset="0"/>
                <a:cs typeface="Arial" panose="020B0604020202020204" pitchFamily="34" charset="0"/>
              </a:rPr>
              <a:t>, is negative, the earth is cooling. If it is  positive, the Earth is warming.</a:t>
            </a:r>
          </a:p>
          <a:p>
            <a:r>
              <a:rPr lang="en-US" sz="2000" dirty="0">
                <a:latin typeface="Arial" panose="020B0604020202020204" pitchFamily="34" charset="0"/>
                <a:cs typeface="Arial" panose="020B0604020202020204" pitchFamily="34" charset="0"/>
              </a:rPr>
              <a:t>For any given feedback mechanism, Sherwood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(2020) calculate the overall feedback strength (sensitivity) as the derivative of Δ</a:t>
            </a:r>
            <a:r>
              <a:rPr lang="en-US" sz="2000" dirty="0">
                <a:latin typeface="Script MT Bold" panose="03040602040607080904" pitchFamily="66" charset="0"/>
                <a:cs typeface="Arial" panose="020B0604020202020204" pitchFamily="34" charset="0"/>
              </a:rPr>
              <a:t>N</a:t>
            </a:r>
            <a:r>
              <a:rPr lang="en-US" sz="2000" dirty="0">
                <a:latin typeface="Arial" panose="020B0604020202020204" pitchFamily="34" charset="0"/>
                <a:cs typeface="Arial" panose="020B0604020202020204" pitchFamily="34" charset="0"/>
              </a:rPr>
              <a:t> with respect to the Earth’s surface temperature, </a:t>
            </a:r>
          </a:p>
          <a:p>
            <a:pPr marL="0" indent="0">
              <a:buNone/>
            </a:pPr>
            <a:r>
              <a:rPr lang="en-US" sz="2000" dirty="0">
                <a:latin typeface="Arial" panose="020B0604020202020204" pitchFamily="34" charset="0"/>
                <a:cs typeface="Arial" panose="020B0604020202020204" pitchFamily="34" charset="0"/>
              </a:rPr>
              <a:t>	λ ≡ </a:t>
            </a:r>
            <a:r>
              <a:rPr lang="en-US" sz="2000" dirty="0" err="1">
                <a:latin typeface="Arial" panose="020B0604020202020204" pitchFamily="34" charset="0"/>
                <a:cs typeface="Arial" panose="020B0604020202020204" pitchFamily="34" charset="0"/>
              </a:rPr>
              <a:t>dΔ</a:t>
            </a:r>
            <a:r>
              <a:rPr lang="en-US" sz="2000" dirty="0" err="1">
                <a:latin typeface="Script MT Bold" panose="03040602040607080904" pitchFamily="66" charset="0"/>
                <a:cs typeface="Arial" panose="020B0604020202020204" pitchFamily="34" charset="0"/>
              </a:rPr>
              <a:t>N</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dT</a:t>
            </a:r>
            <a:r>
              <a:rPr lang="en-US" sz="2000" baseline="-25000" dirty="0" err="1">
                <a:latin typeface="Arial" panose="020B0604020202020204" pitchFamily="34" charset="0"/>
                <a:cs typeface="Arial" panose="020B0604020202020204" pitchFamily="34" charset="0"/>
              </a:rPr>
              <a:t>Surface</a:t>
            </a:r>
            <a:r>
              <a:rPr lang="en-US" sz="2000"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    If λ is negative, the feedback stabilizes the system. If , if λ is positive, the system is unstable.</a:t>
            </a:r>
          </a:p>
          <a:p>
            <a:r>
              <a:rPr lang="en-US" sz="2000" dirty="0">
                <a:latin typeface="Arial" panose="020B0604020202020204" pitchFamily="34" charset="0"/>
                <a:cs typeface="Arial" panose="020B0604020202020204" pitchFamily="34" charset="0"/>
              </a:rPr>
              <a:t>If the system has a variety of independent mechanisms, and each mechanism, labeled j, relies on an associated intermediate variable, </a:t>
            </a:r>
            <a:r>
              <a:rPr lang="en-US" sz="2000" dirty="0" err="1">
                <a:latin typeface="Arial" panose="020B0604020202020204" pitchFamily="34" charset="0"/>
                <a:cs typeface="Arial" panose="020B0604020202020204" pitchFamily="34" charset="0"/>
              </a:rPr>
              <a:t>x</a:t>
            </a:r>
            <a:r>
              <a:rPr lang="en-US" sz="2000" baseline="-25000" dirty="0" err="1">
                <a:latin typeface="Arial" panose="020B0604020202020204" pitchFamily="34" charset="0"/>
                <a:cs typeface="Arial" panose="020B0604020202020204" pitchFamily="34" charset="0"/>
              </a:rPr>
              <a:t>j</a:t>
            </a:r>
            <a:r>
              <a:rPr lang="en-US" sz="2000" dirty="0">
                <a:latin typeface="Arial" panose="020B0604020202020204" pitchFamily="34" charset="0"/>
                <a:cs typeface="Arial" panose="020B0604020202020204" pitchFamily="34" charset="0"/>
              </a:rPr>
              <a:t> , then the total system’s feedback strength is calculated using the chain rule for derivatives, as per </a:t>
            </a:r>
          </a:p>
          <a:p>
            <a:pPr marL="0" indent="0">
              <a:buNone/>
            </a:pPr>
            <a:r>
              <a:rPr lang="en-US" sz="2000" dirty="0">
                <a:latin typeface="Arial" panose="020B0604020202020204" pitchFamily="34" charset="0"/>
                <a:cs typeface="Arial" panose="020B0604020202020204" pitchFamily="34" charset="0"/>
              </a:rPr>
              <a:t>	 λ ≡ </a:t>
            </a:r>
            <a:r>
              <a:rPr lang="en-US" sz="2000" dirty="0" err="1">
                <a:latin typeface="Arial" panose="020B0604020202020204" pitchFamily="34" charset="0"/>
                <a:cs typeface="Arial" panose="020B0604020202020204" pitchFamily="34" charset="0"/>
              </a:rPr>
              <a:t>Σ</a:t>
            </a:r>
            <a:r>
              <a:rPr lang="en-US" sz="2000" baseline="-25000" dirty="0" err="1">
                <a:latin typeface="Arial" panose="020B0604020202020204" pitchFamily="34" charset="0"/>
                <a:cs typeface="Arial" panose="020B0604020202020204" pitchFamily="34" charset="0"/>
              </a:rPr>
              <a:t>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λ</a:t>
            </a:r>
            <a:r>
              <a:rPr lang="en-US" sz="2000" baseline="-25000" dirty="0" err="1">
                <a:latin typeface="Arial" panose="020B0604020202020204" pitchFamily="34" charset="0"/>
                <a:cs typeface="Arial" panose="020B0604020202020204" pitchFamily="34" charset="0"/>
              </a:rPr>
              <a:t>j</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Σ</a:t>
            </a:r>
            <a:r>
              <a:rPr lang="en-US" sz="2000" baseline="-25000" dirty="0" err="1">
                <a:latin typeface="Arial" panose="020B0604020202020204" pitchFamily="34" charset="0"/>
                <a:cs typeface="Arial" panose="020B0604020202020204" pitchFamily="34" charset="0"/>
              </a:rPr>
              <a:t>j</a:t>
            </a:r>
            <a:r>
              <a:rPr lang="en-US" sz="2000" dirty="0">
                <a:latin typeface="Arial" panose="020B0604020202020204" pitchFamily="34" charset="0"/>
                <a:cs typeface="Arial" panose="020B0604020202020204" pitchFamily="34" charset="0"/>
              </a:rPr>
              <a:t> (∂Δ</a:t>
            </a:r>
            <a:r>
              <a:rPr lang="en-US" sz="2000" dirty="0">
                <a:latin typeface="Script MT Bold" panose="03040602040607080904" pitchFamily="66" charset="0"/>
                <a:cs typeface="Arial" panose="020B0604020202020204" pitchFamily="34" charset="0"/>
              </a:rPr>
              <a:t>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a:t>
            </a:r>
            <a:r>
              <a:rPr lang="en-US" sz="2000" baseline="-25000" dirty="0" err="1">
                <a:latin typeface="Arial" panose="020B0604020202020204" pitchFamily="34" charset="0"/>
                <a:cs typeface="Arial" panose="020B0604020202020204" pitchFamily="34" charset="0"/>
              </a:rPr>
              <a:t>j</a:t>
            </a:r>
            <a:r>
              <a:rPr lang="en-US" sz="2000" dirty="0">
                <a:latin typeface="Arial" panose="020B0604020202020204" pitchFamily="34" charset="0"/>
                <a:cs typeface="Arial" panose="020B0604020202020204" pitchFamily="34" charset="0"/>
              </a:rPr>
              <a:t>) X (∂</a:t>
            </a:r>
            <a:r>
              <a:rPr lang="en-US" sz="2000" dirty="0" err="1">
                <a:latin typeface="Arial" panose="020B0604020202020204" pitchFamily="34" charset="0"/>
                <a:cs typeface="Arial" panose="020B0604020202020204" pitchFamily="34" charset="0"/>
              </a:rPr>
              <a:t>x</a:t>
            </a:r>
            <a:r>
              <a:rPr lang="en-US" sz="2000" baseline="-25000" dirty="0" err="1">
                <a:latin typeface="Arial" panose="020B0604020202020204" pitchFamily="34" charset="0"/>
                <a:cs typeface="Arial" panose="020B0604020202020204" pitchFamily="34" charset="0"/>
              </a:rPr>
              <a:t>j</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a:t>
            </a:r>
            <a:r>
              <a:rPr lang="en-US" sz="2000" baseline="-25000" dirty="0" err="1">
                <a:latin typeface="Arial" panose="020B0604020202020204" pitchFamily="34" charset="0"/>
                <a:cs typeface="Arial" panose="020B0604020202020204" pitchFamily="34" charset="0"/>
              </a:rPr>
              <a:t>Surface</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For example, </a:t>
            </a:r>
            <a:r>
              <a:rPr lang="en-AU" sz="2000" dirty="0">
                <a:latin typeface="Arial" panose="020B0604020202020204" pitchFamily="34" charset="0"/>
                <a:cs typeface="Arial" panose="020B0604020202020204" pitchFamily="34" charset="0"/>
              </a:rPr>
              <a:t>the primary temperature stabilizing feedback mechanism is via the Stefan-Boltzmann law’s σT</a:t>
            </a:r>
            <a:r>
              <a:rPr lang="en-AU" sz="2000" baseline="30000" dirty="0">
                <a:latin typeface="Arial" panose="020B0604020202020204" pitchFamily="34" charset="0"/>
                <a:cs typeface="Arial" panose="020B0604020202020204" pitchFamily="34" charset="0"/>
              </a:rPr>
              <a:t>4</a:t>
            </a:r>
            <a:r>
              <a:rPr lang="en-AU" sz="2000" dirty="0">
                <a:latin typeface="Arial" panose="020B0604020202020204" pitchFamily="34" charset="0"/>
                <a:cs typeface="Arial" panose="020B0604020202020204" pitchFamily="34" charset="0"/>
              </a:rPr>
              <a:t> dependence of far-infrared (LW) energy reemission by the Earth. Here, σ, is the Stephan-Boltzmann constant. Sherwood </a:t>
            </a:r>
            <a:r>
              <a:rPr lang="en-AU" sz="2000" i="1" dirty="0">
                <a:latin typeface="Arial" panose="020B0604020202020204" pitchFamily="34" charset="0"/>
                <a:cs typeface="Arial" panose="020B0604020202020204" pitchFamily="34" charset="0"/>
              </a:rPr>
              <a:t>et al</a:t>
            </a:r>
            <a:r>
              <a:rPr lang="en-AU" sz="2000" dirty="0">
                <a:latin typeface="Arial" panose="020B0604020202020204" pitchFamily="34" charset="0"/>
                <a:cs typeface="Arial" panose="020B0604020202020204" pitchFamily="34" charset="0"/>
              </a:rPr>
              <a:t>. (2020, p.19) calculate the (misnamed) feedback parameter, </a:t>
            </a:r>
            <a:r>
              <a:rPr lang="en-AU" sz="2000" dirty="0" err="1">
                <a:latin typeface="Arial" panose="020B0604020202020204" pitchFamily="34" charset="0"/>
                <a:cs typeface="Arial" panose="020B0604020202020204" pitchFamily="34" charset="0"/>
              </a:rPr>
              <a:t>λ</a:t>
            </a:r>
            <a:r>
              <a:rPr lang="en-AU" sz="2000" baseline="-25000" dirty="0" err="1">
                <a:latin typeface="Arial" panose="020B0604020202020204" pitchFamily="34" charset="0"/>
                <a:cs typeface="Arial" panose="020B0604020202020204" pitchFamily="34" charset="0"/>
              </a:rPr>
              <a:t>Planck</a:t>
            </a:r>
            <a:r>
              <a:rPr lang="en-AU" sz="2000" dirty="0">
                <a:latin typeface="Arial" panose="020B0604020202020204" pitchFamily="34" charset="0"/>
                <a:cs typeface="Arial" panose="020B0604020202020204" pitchFamily="34" charset="0"/>
              </a:rPr>
              <a:t>, for Stefan-Boltzmann law negative feedback, as </a:t>
            </a:r>
            <a:r>
              <a:rPr lang="en-AU" sz="2000" dirty="0" err="1">
                <a:latin typeface="Arial" panose="020B0604020202020204" pitchFamily="34" charset="0"/>
                <a:cs typeface="Arial" panose="020B0604020202020204" pitchFamily="34" charset="0"/>
              </a:rPr>
              <a:t>λ</a:t>
            </a:r>
            <a:r>
              <a:rPr lang="en-AU" sz="2000" baseline="-25000" dirty="0" err="1">
                <a:latin typeface="Arial" panose="020B0604020202020204" pitchFamily="34" charset="0"/>
                <a:cs typeface="Arial" panose="020B0604020202020204" pitchFamily="34" charset="0"/>
              </a:rPr>
              <a:t>Planck</a:t>
            </a:r>
            <a:r>
              <a:rPr lang="en-AU" sz="2000" dirty="0">
                <a:latin typeface="Arial" panose="020B0604020202020204" pitchFamily="34" charset="0"/>
                <a:cs typeface="Arial" panose="020B0604020202020204" pitchFamily="34" charset="0"/>
              </a:rPr>
              <a:t> = -3.3 W/m</a:t>
            </a:r>
            <a:r>
              <a:rPr lang="en-AU" sz="2000" baseline="30000" dirty="0">
                <a:latin typeface="Arial" panose="020B0604020202020204" pitchFamily="34" charset="0"/>
                <a:cs typeface="Arial" panose="020B0604020202020204" pitchFamily="34" charset="0"/>
              </a:rPr>
              <a:t>2</a:t>
            </a:r>
            <a:r>
              <a:rPr lang="en-AU" sz="2000" dirty="0">
                <a:latin typeface="Arial" panose="020B0604020202020204" pitchFamily="34" charset="0"/>
                <a:cs typeface="Arial" panose="020B0604020202020204" pitchFamily="34" charset="0"/>
              </a:rPr>
              <a:t>/K.</a:t>
            </a:r>
            <a:endParaRPr lang="en-US" sz="2000" b="1" i="1" dirty="0">
              <a:latin typeface="Arial" panose="020B0604020202020204" pitchFamily="34" charset="0"/>
              <a:cs typeface="Arial" panose="020B0604020202020204" pitchFamily="34" charset="0"/>
            </a:endParaRPr>
          </a:p>
          <a:p>
            <a:pPr marL="0" indent="0">
              <a:buNone/>
            </a:pPr>
            <a:r>
              <a:rPr lang="en-AU" sz="2000" dirty="0">
                <a:latin typeface="Arial" panose="020B0604020202020204" pitchFamily="34" charset="0"/>
                <a:cs typeface="Arial" panose="020B0604020202020204" pitchFamily="34" charset="0"/>
              </a:rPr>
              <a:t>(The Stefan-Boltzmann Law was discovered in 1879. Planck’s law was not discovered until 1900. The quantity called </a:t>
            </a:r>
            <a:r>
              <a:rPr lang="en-AU" sz="2000" dirty="0" err="1">
                <a:latin typeface="Arial" panose="020B0604020202020204" pitchFamily="34" charset="0"/>
                <a:cs typeface="Arial" panose="020B0604020202020204" pitchFamily="34" charset="0"/>
              </a:rPr>
              <a:t>λ</a:t>
            </a:r>
            <a:r>
              <a:rPr lang="en-AU" sz="2000" baseline="-25000" dirty="0" err="1">
                <a:latin typeface="Arial" panose="020B0604020202020204" pitchFamily="34" charset="0"/>
                <a:cs typeface="Arial" panose="020B0604020202020204" pitchFamily="34" charset="0"/>
              </a:rPr>
              <a:t>Planck</a:t>
            </a:r>
            <a:r>
              <a:rPr lang="en-AU" sz="2000" dirty="0">
                <a:latin typeface="Arial" panose="020B0604020202020204" pitchFamily="34" charset="0"/>
                <a:cs typeface="Arial" panose="020B0604020202020204" pitchFamily="34" charset="0"/>
              </a:rPr>
              <a:t> should properly be called </a:t>
            </a:r>
            <a:r>
              <a:rPr lang="en-AU" sz="2000" dirty="0" err="1">
                <a:latin typeface="Arial" panose="020B0604020202020204" pitchFamily="34" charset="0"/>
                <a:cs typeface="Arial" panose="020B0604020202020204" pitchFamily="34" charset="0"/>
              </a:rPr>
              <a:t>λ</a:t>
            </a:r>
            <a:r>
              <a:rPr lang="en-AU" sz="2000" baseline="-25000" dirty="0" err="1">
                <a:latin typeface="Arial" panose="020B0604020202020204" pitchFamily="34" charset="0"/>
                <a:cs typeface="Arial" panose="020B0604020202020204" pitchFamily="34" charset="0"/>
              </a:rPr>
              <a:t>Stefan</a:t>
            </a:r>
            <a:r>
              <a:rPr lang="en-AU" sz="2000" baseline="-25000" dirty="0">
                <a:latin typeface="Arial" panose="020B0604020202020204" pitchFamily="34" charset="0"/>
                <a:cs typeface="Arial" panose="020B0604020202020204" pitchFamily="34" charset="0"/>
              </a:rPr>
              <a:t>-Boltzmann</a:t>
            </a:r>
            <a:r>
              <a:rPr lang="en-AU" sz="2000" dirty="0">
                <a:latin typeface="Arial" panose="020B0604020202020204" pitchFamily="34" charset="0"/>
                <a:cs typeface="Arial" panose="020B0604020202020204" pitchFamily="34" charset="0"/>
              </a:rPr>
              <a:t>.)</a:t>
            </a:r>
            <a:endParaRPr lang="en-US" sz="2000" b="1"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E95197E2-3640-4BE3-3A5E-1450AC06A362}"/>
              </a:ext>
            </a:extLst>
          </p:cNvPr>
          <p:cNvSpPr>
            <a:spLocks noGrp="1"/>
          </p:cNvSpPr>
          <p:nvPr>
            <p:ph type="sldNum" sz="quarter" idx="12"/>
          </p:nvPr>
        </p:nvSpPr>
        <p:spPr/>
        <p:txBody>
          <a:bodyPr/>
          <a:lstStyle/>
          <a:p>
            <a:fld id="{9DA27DB7-8A8A-4767-9336-4741CDBA04F3}" type="slidenum">
              <a:rPr lang="en-US" smtClean="0"/>
              <a:t>81</a:t>
            </a:fld>
            <a:endParaRPr lang="en-US"/>
          </a:p>
        </p:txBody>
      </p:sp>
    </p:spTree>
    <p:extLst>
      <p:ext uri="{BB962C8B-B14F-4D97-AF65-F5344CB8AC3E}">
        <p14:creationId xmlns:p14="http://schemas.microsoft.com/office/powerpoint/2010/main" val="29011957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0775"/>
          </a:xfrm>
        </p:spPr>
        <p:txBody>
          <a:bodyPr>
            <a:normAutofit fontScale="90000"/>
          </a:bodyPr>
          <a:lstStyle/>
          <a:p>
            <a:r>
              <a:rPr lang="en-US" dirty="0">
                <a:latin typeface="Arial" panose="020B0604020202020204" pitchFamily="34" charset="0"/>
                <a:cs typeface="Arial" panose="020B0604020202020204" pitchFamily="34" charset="0"/>
              </a:rPr>
              <a:t>Appendix D. Feedback strength of the cloud thermostat mechanism</a:t>
            </a:r>
            <a:endParaRPr lang="en-US" dirty="0"/>
          </a:p>
        </p:txBody>
      </p:sp>
      <p:sp>
        <p:nvSpPr>
          <p:cNvPr id="3" name="Content Placeholder 2"/>
          <p:cNvSpPr>
            <a:spLocks noGrp="1"/>
          </p:cNvSpPr>
          <p:nvPr>
            <p:ph idx="1"/>
          </p:nvPr>
        </p:nvSpPr>
        <p:spPr>
          <a:xfrm>
            <a:off x="838200" y="1787525"/>
            <a:ext cx="10515600" cy="4822825"/>
          </a:xfrm>
        </p:spPr>
        <p:txBody>
          <a:bodyPr>
            <a:normAutofit fontScale="85000" lnSpcReduction="20000"/>
          </a:bodyPr>
          <a:lstStyle/>
          <a:p>
            <a:pPr lvl="0"/>
            <a:r>
              <a:rPr lang="en-US" sz="1900" dirty="0">
                <a:solidFill>
                  <a:prstClr val="black"/>
                </a:solidFill>
                <a:latin typeface="Arial" panose="020B0604020202020204" pitchFamily="34" charset="0"/>
                <a:cs typeface="Arial" panose="020B0604020202020204" pitchFamily="34" charset="0"/>
              </a:rPr>
              <a:t>To calculate the feedback strength for the cloud thermostat, note that the shadowing of the oceans by clouds modulates the sunlight irradiance reaching the surface, </a:t>
            </a:r>
            <a:r>
              <a:rPr lang="en-US" sz="1900" dirty="0" err="1">
                <a:solidFill>
                  <a:prstClr val="black"/>
                </a:solidFill>
                <a:latin typeface="Arial" panose="020B0604020202020204" pitchFamily="34" charset="0"/>
                <a:cs typeface="Arial" panose="020B0604020202020204" pitchFamily="34" charset="0"/>
              </a:rPr>
              <a:t>SW</a:t>
            </a:r>
            <a:r>
              <a:rPr lang="en-US" sz="1900" baseline="-25000" dirty="0" err="1">
                <a:solidFill>
                  <a:prstClr val="black"/>
                </a:solidFill>
                <a:latin typeface="Arial" panose="020B0604020202020204" pitchFamily="34" charset="0"/>
                <a:cs typeface="Arial" panose="020B0604020202020204" pitchFamily="34" charset="0"/>
              </a:rPr>
              <a:t>down</a:t>
            </a:r>
            <a:r>
              <a:rPr lang="en-US" sz="1900" dirty="0">
                <a:solidFill>
                  <a:prstClr val="black"/>
                </a:solidFill>
                <a:latin typeface="Arial" panose="020B0604020202020204" pitchFamily="34" charset="0"/>
                <a:cs typeface="Arial" panose="020B0604020202020204" pitchFamily="34" charset="0"/>
              </a:rPr>
              <a:t>. In doing so, it similarly modulates </a:t>
            </a:r>
            <a:r>
              <a:rPr lang="en-US" sz="1800" dirty="0">
                <a:latin typeface="Arial" panose="020B0604020202020204" pitchFamily="34" charset="0"/>
                <a:cs typeface="Arial" panose="020B0604020202020204" pitchFamily="34" charset="0"/>
              </a:rPr>
              <a:t>Δ</a:t>
            </a:r>
            <a:r>
              <a:rPr lang="en-US" sz="1800" dirty="0">
                <a:latin typeface="Script MT Bold" panose="03040602040607080904" pitchFamily="66" charset="0"/>
                <a:cs typeface="Arial" panose="020B0604020202020204" pitchFamily="34" charset="0"/>
              </a:rPr>
              <a:t>N</a:t>
            </a:r>
            <a:r>
              <a:rPr lang="en-US" sz="1900" dirty="0">
                <a:solidFill>
                  <a:prstClr val="black"/>
                </a:solidFill>
                <a:latin typeface="Arial" panose="020B0604020202020204" pitchFamily="34" charset="0"/>
                <a:cs typeface="Arial" panose="020B0604020202020204" pitchFamily="34" charset="0"/>
              </a:rPr>
              <a:t>. A first step in the calculation is to use the albedo conservation theorem, and the terminology introduced in Appendix A, to evaluate </a:t>
            </a:r>
            <a:r>
              <a:rPr lang="en-US" sz="1900" dirty="0" err="1">
                <a:solidFill>
                  <a:prstClr val="black"/>
                </a:solidFill>
                <a:latin typeface="Arial" panose="020B0604020202020204" pitchFamily="34" charset="0"/>
                <a:cs typeface="Arial" panose="020B0604020202020204" pitchFamily="34" charset="0"/>
              </a:rPr>
              <a:t>SW</a:t>
            </a:r>
            <a:r>
              <a:rPr lang="en-US" sz="1900" baseline="-25000" dirty="0" err="1">
                <a:solidFill>
                  <a:prstClr val="black"/>
                </a:solidFill>
                <a:latin typeface="Arial" panose="020B0604020202020204" pitchFamily="34" charset="0"/>
                <a:cs typeface="Arial" panose="020B0604020202020204" pitchFamily="34" charset="0"/>
              </a:rPr>
              <a:t>down</a:t>
            </a:r>
            <a:r>
              <a:rPr lang="en-US" sz="1900" dirty="0">
                <a:solidFill>
                  <a:prstClr val="black"/>
                </a:solidFill>
                <a:latin typeface="Arial" panose="020B0604020202020204" pitchFamily="34" charset="0"/>
                <a:cs typeface="Arial" panose="020B0604020202020204" pitchFamily="34" charset="0"/>
              </a:rPr>
              <a:t> , as per</a:t>
            </a:r>
          </a:p>
          <a:p>
            <a:pPr marL="0" lvl="0" indent="0">
              <a:buNone/>
            </a:pPr>
            <a:r>
              <a:rPr lang="en-US" sz="1900" dirty="0">
                <a:solidFill>
                  <a:prstClr val="black"/>
                </a:solidFill>
                <a:latin typeface="Arial" panose="020B0604020202020204" pitchFamily="34" charset="0"/>
                <a:cs typeface="Arial" panose="020B0604020202020204" pitchFamily="34" charset="0"/>
              </a:rPr>
              <a:t>	</a:t>
            </a:r>
            <a:r>
              <a:rPr lang="en-US" sz="1900" dirty="0" err="1">
                <a:solidFill>
                  <a:prstClr val="black"/>
                </a:solidFill>
                <a:latin typeface="Arial" panose="020B0604020202020204" pitchFamily="34" charset="0"/>
                <a:cs typeface="Arial" panose="020B0604020202020204" pitchFamily="34" charset="0"/>
              </a:rPr>
              <a:t>SW</a:t>
            </a:r>
            <a:r>
              <a:rPr lang="en-US" sz="1900" baseline="-25000" dirty="0" err="1">
                <a:solidFill>
                  <a:prstClr val="black"/>
                </a:solidFill>
                <a:latin typeface="Arial" panose="020B0604020202020204" pitchFamily="34" charset="0"/>
                <a:cs typeface="Arial" panose="020B0604020202020204" pitchFamily="34" charset="0"/>
              </a:rPr>
              <a:t>down</a:t>
            </a:r>
            <a:r>
              <a:rPr lang="en-US" sz="1900" dirty="0">
                <a:solidFill>
                  <a:prstClr val="black"/>
                </a:solidFill>
                <a:latin typeface="Arial" panose="020B0604020202020204" pitchFamily="34" charset="0"/>
                <a:cs typeface="Arial" panose="020B0604020202020204" pitchFamily="34" charset="0"/>
              </a:rPr>
              <a:t> ≡ (1-</a:t>
            </a:r>
            <a:r>
              <a:rPr lang="el-GR" sz="1900" dirty="0">
                <a:solidFill>
                  <a:prstClr val="black"/>
                </a:solidFill>
                <a:latin typeface="Arial" panose="020B0604020202020204" pitchFamily="34" charset="0"/>
                <a:cs typeface="Arial" panose="020B0604020202020204" pitchFamily="34" charset="0"/>
              </a:rPr>
              <a:t>α</a:t>
            </a:r>
            <a:r>
              <a:rPr lang="en-US" sz="1900" baseline="-25000" dirty="0">
                <a:solidFill>
                  <a:prstClr val="black"/>
                </a:solidFill>
                <a:latin typeface="Arial" panose="020B0604020202020204" pitchFamily="34" charset="0"/>
                <a:cs typeface="Arial" panose="020B0604020202020204" pitchFamily="34" charset="0"/>
              </a:rPr>
              <a:t>ALL-sky</a:t>
            </a:r>
            <a:r>
              <a:rPr lang="en-US" sz="1900" dirty="0">
                <a:solidFill>
                  <a:prstClr val="black"/>
                </a:solidFill>
                <a:latin typeface="Arial" panose="020B0604020202020204" pitchFamily="34" charset="0"/>
                <a:cs typeface="Arial" panose="020B0604020202020204" pitchFamily="34" charset="0"/>
              </a:rPr>
              <a:t>) TOA</a:t>
            </a:r>
            <a:r>
              <a:rPr lang="en-US" sz="1900" baseline="-25000" dirty="0">
                <a:solidFill>
                  <a:prstClr val="black"/>
                </a:solidFill>
                <a:latin typeface="Arial" panose="020B0604020202020204" pitchFamily="34" charset="0"/>
                <a:cs typeface="Arial" panose="020B0604020202020204" pitchFamily="34" charset="0"/>
              </a:rPr>
              <a:t>INC</a:t>
            </a:r>
            <a:r>
              <a:rPr lang="en-US" sz="1900" dirty="0">
                <a:solidFill>
                  <a:prstClr val="black"/>
                </a:solidFill>
                <a:latin typeface="Arial" panose="020B0604020202020204" pitchFamily="34" charset="0"/>
                <a:cs typeface="Arial" panose="020B0604020202020204" pitchFamily="34" charset="0"/>
              </a:rPr>
              <a:t> </a:t>
            </a:r>
          </a:p>
          <a:p>
            <a:pPr marL="0" lvl="0" indent="0">
              <a:buNone/>
            </a:pPr>
            <a:r>
              <a:rPr lang="en-US" sz="1900" dirty="0">
                <a:solidFill>
                  <a:prstClr val="black"/>
                </a:solidFill>
                <a:latin typeface="Arial" panose="020B0604020202020204" pitchFamily="34" charset="0"/>
                <a:cs typeface="Arial" panose="020B0604020202020204" pitchFamily="34" charset="0"/>
              </a:rPr>
              <a:t>		= [1–(</a:t>
            </a:r>
            <a:r>
              <a:rPr lang="en-US" sz="1900" dirty="0" err="1">
                <a:solidFill>
                  <a:prstClr val="black"/>
                </a:solidFill>
                <a:latin typeface="Arial" panose="020B0604020202020204" pitchFamily="34" charset="0"/>
                <a:cs typeface="Arial" panose="020B0604020202020204" pitchFamily="34" charset="0"/>
              </a:rPr>
              <a:t>f</a:t>
            </a:r>
            <a:r>
              <a:rPr lang="en-US" sz="1900" baseline="-25000" dirty="0" err="1">
                <a:solidFill>
                  <a:prstClr val="black"/>
                </a:solidFill>
                <a:latin typeface="Arial" panose="020B0604020202020204" pitchFamily="34" charset="0"/>
                <a:cs typeface="Arial" panose="020B0604020202020204" pitchFamily="34" charset="0"/>
              </a:rPr>
              <a:t>Clouds</a:t>
            </a:r>
            <a:r>
              <a:rPr lang="en-US" sz="1900" dirty="0">
                <a:solidFill>
                  <a:prstClr val="black"/>
                </a:solidFill>
                <a:latin typeface="Arial" panose="020B0604020202020204" pitchFamily="34" charset="0"/>
                <a:cs typeface="Arial" panose="020B0604020202020204" pitchFamily="34" charset="0"/>
              </a:rPr>
              <a:t> </a:t>
            </a:r>
            <a:r>
              <a:rPr lang="el-GR" sz="1900" dirty="0">
                <a:solidFill>
                  <a:prstClr val="black"/>
                </a:solidFill>
                <a:latin typeface="Arial" panose="020B0604020202020204" pitchFamily="34" charset="0"/>
                <a:cs typeface="Arial" panose="020B0604020202020204" pitchFamily="34" charset="0"/>
              </a:rPr>
              <a:t>α</a:t>
            </a:r>
            <a:r>
              <a:rPr lang="en-US" sz="1900" baseline="-25000" dirty="0">
                <a:solidFill>
                  <a:prstClr val="black"/>
                </a:solidFill>
                <a:latin typeface="Arial" panose="020B0604020202020204" pitchFamily="34" charset="0"/>
                <a:cs typeface="Arial" panose="020B0604020202020204" pitchFamily="34" charset="0"/>
              </a:rPr>
              <a:t>Clouds</a:t>
            </a:r>
            <a:r>
              <a:rPr lang="en-US" sz="1900" dirty="0">
                <a:solidFill>
                  <a:prstClr val="black"/>
                </a:solidFill>
                <a:latin typeface="Arial" panose="020B0604020202020204" pitchFamily="34" charset="0"/>
                <a:cs typeface="Arial" panose="020B0604020202020204" pitchFamily="34" charset="0"/>
              </a:rPr>
              <a:t> + </a:t>
            </a:r>
            <a:r>
              <a:rPr lang="en-US" sz="1900" dirty="0" err="1">
                <a:solidFill>
                  <a:prstClr val="black"/>
                </a:solidFill>
                <a:latin typeface="Arial" panose="020B0604020202020204" pitchFamily="34" charset="0"/>
                <a:cs typeface="Arial" panose="020B0604020202020204" pitchFamily="34" charset="0"/>
              </a:rPr>
              <a:t>f</a:t>
            </a:r>
            <a:r>
              <a:rPr lang="en-US" sz="1900" baseline="-25000" dirty="0" err="1">
                <a:solidFill>
                  <a:prstClr val="black"/>
                </a:solidFill>
                <a:latin typeface="Arial" panose="020B0604020202020204" pitchFamily="34" charset="0"/>
                <a:cs typeface="Arial" panose="020B0604020202020204" pitchFamily="34" charset="0"/>
              </a:rPr>
              <a:t>CLR</a:t>
            </a:r>
            <a:r>
              <a:rPr lang="en-US" sz="1900" baseline="-25000" dirty="0">
                <a:solidFill>
                  <a:prstClr val="black"/>
                </a:solidFill>
                <a:latin typeface="Arial" panose="020B0604020202020204" pitchFamily="34" charset="0"/>
                <a:cs typeface="Arial" panose="020B0604020202020204" pitchFamily="34" charset="0"/>
              </a:rPr>
              <a:t>-sky</a:t>
            </a:r>
            <a:r>
              <a:rPr lang="en-US" sz="1900" dirty="0">
                <a:solidFill>
                  <a:prstClr val="black"/>
                </a:solidFill>
                <a:latin typeface="Arial" panose="020B0604020202020204" pitchFamily="34" charset="0"/>
                <a:cs typeface="Arial" panose="020B0604020202020204" pitchFamily="34" charset="0"/>
              </a:rPr>
              <a:t> </a:t>
            </a:r>
            <a:r>
              <a:rPr lang="el-GR" sz="1900" dirty="0">
                <a:solidFill>
                  <a:prstClr val="black"/>
                </a:solidFill>
                <a:latin typeface="Arial" panose="020B0604020202020204" pitchFamily="34" charset="0"/>
                <a:cs typeface="Arial" panose="020B0604020202020204" pitchFamily="34" charset="0"/>
              </a:rPr>
              <a:t>α</a:t>
            </a:r>
            <a:r>
              <a:rPr lang="en-US" sz="1900" baseline="-25000" dirty="0">
                <a:solidFill>
                  <a:prstClr val="black"/>
                </a:solidFill>
                <a:latin typeface="Arial" panose="020B0604020202020204" pitchFamily="34" charset="0"/>
                <a:cs typeface="Arial" panose="020B0604020202020204" pitchFamily="34" charset="0"/>
              </a:rPr>
              <a:t>CLR-sky</a:t>
            </a:r>
            <a:r>
              <a:rPr lang="en-US" sz="1900" dirty="0">
                <a:solidFill>
                  <a:prstClr val="black"/>
                </a:solidFill>
                <a:latin typeface="Arial" panose="020B0604020202020204" pitchFamily="34" charset="0"/>
                <a:cs typeface="Arial" panose="020B0604020202020204" pitchFamily="34" charset="0"/>
              </a:rPr>
              <a:t>)] TOA</a:t>
            </a:r>
            <a:r>
              <a:rPr lang="en-US" sz="1900" baseline="-25000" dirty="0">
                <a:solidFill>
                  <a:prstClr val="black"/>
                </a:solidFill>
                <a:latin typeface="Arial" panose="020B0604020202020204" pitchFamily="34" charset="0"/>
                <a:cs typeface="Arial" panose="020B0604020202020204" pitchFamily="34" charset="0"/>
              </a:rPr>
              <a:t>INC</a:t>
            </a:r>
            <a:r>
              <a:rPr lang="en-US" sz="1900" dirty="0">
                <a:solidFill>
                  <a:prstClr val="black"/>
                </a:solidFill>
                <a:latin typeface="Arial" panose="020B0604020202020204" pitchFamily="34" charset="0"/>
                <a:cs typeface="Arial" panose="020B0604020202020204" pitchFamily="34" charset="0"/>
              </a:rPr>
              <a:t>,</a:t>
            </a:r>
          </a:p>
          <a:p>
            <a:pPr marL="0" lvl="0" indent="0">
              <a:buNone/>
            </a:pPr>
            <a:r>
              <a:rPr lang="en-US" sz="1900" dirty="0">
                <a:solidFill>
                  <a:prstClr val="black"/>
                </a:solidFill>
                <a:latin typeface="Arial" panose="020B0604020202020204" pitchFamily="34" charset="0"/>
                <a:cs typeface="Arial" panose="020B0604020202020204" pitchFamily="34" charset="0"/>
              </a:rPr>
              <a:t>   where TOA</a:t>
            </a:r>
            <a:r>
              <a:rPr lang="en-US" sz="1900" baseline="-25000" dirty="0">
                <a:solidFill>
                  <a:prstClr val="black"/>
                </a:solidFill>
                <a:latin typeface="Arial" panose="020B0604020202020204" pitchFamily="34" charset="0"/>
                <a:cs typeface="Arial" panose="020B0604020202020204" pitchFamily="34" charset="0"/>
              </a:rPr>
              <a:t>INC</a:t>
            </a:r>
            <a:r>
              <a:rPr lang="en-US" sz="1900" dirty="0">
                <a:solidFill>
                  <a:prstClr val="black"/>
                </a:solidFill>
                <a:latin typeface="Arial" panose="020B0604020202020204" pitchFamily="34" charset="0"/>
                <a:cs typeface="Arial" panose="020B0604020202020204" pitchFamily="34" charset="0"/>
              </a:rPr>
              <a:t> is the incident sunlight power.</a:t>
            </a:r>
          </a:p>
          <a:p>
            <a:r>
              <a:rPr lang="en-AU" sz="1900" dirty="0" smtClean="0">
                <a:solidFill>
                  <a:prstClr val="black"/>
                </a:solidFill>
                <a:latin typeface="Arial" panose="020B0604020202020204" pitchFamily="34" charset="0"/>
                <a:cs typeface="Arial" panose="020B0604020202020204" pitchFamily="34" charset="0"/>
              </a:rPr>
              <a:t>Sherwood </a:t>
            </a:r>
            <a:r>
              <a:rPr lang="en-AU" sz="1900" i="1" dirty="0">
                <a:solidFill>
                  <a:prstClr val="black"/>
                </a:solidFill>
                <a:latin typeface="Arial" panose="020B0604020202020204" pitchFamily="34" charset="0"/>
                <a:cs typeface="Arial" panose="020B0604020202020204" pitchFamily="34" charset="0"/>
              </a:rPr>
              <a:t>et al</a:t>
            </a:r>
            <a:r>
              <a:rPr lang="en-AU" sz="1900" dirty="0">
                <a:solidFill>
                  <a:prstClr val="black"/>
                </a:solidFill>
                <a:latin typeface="Arial" panose="020B0604020202020204" pitchFamily="34" charset="0"/>
                <a:cs typeface="Arial" panose="020B0604020202020204" pitchFamily="34" charset="0"/>
              </a:rPr>
              <a:t>. (2020) arbitrarily </a:t>
            </a:r>
            <a:r>
              <a:rPr lang="en-AU" sz="1900" dirty="0" smtClean="0">
                <a:solidFill>
                  <a:prstClr val="black"/>
                </a:solidFill>
                <a:latin typeface="Arial" panose="020B0604020202020204" pitchFamily="34" charset="0"/>
                <a:cs typeface="Arial" panose="020B0604020202020204" pitchFamily="34" charset="0"/>
              </a:rPr>
              <a:t>and unnecessarily structure </a:t>
            </a:r>
            <a:r>
              <a:rPr lang="en-AU" sz="1900" dirty="0">
                <a:solidFill>
                  <a:prstClr val="black"/>
                </a:solidFill>
                <a:latin typeface="Arial" panose="020B0604020202020204" pitchFamily="34" charset="0"/>
                <a:cs typeface="Arial" panose="020B0604020202020204" pitchFamily="34" charset="0"/>
              </a:rPr>
              <a:t>the allowable forms for </a:t>
            </a:r>
            <a:r>
              <a:rPr lang="en-US" sz="1800" dirty="0">
                <a:latin typeface="Arial" panose="020B0604020202020204" pitchFamily="34" charset="0"/>
                <a:cs typeface="Arial" panose="020B0604020202020204" pitchFamily="34" charset="0"/>
              </a:rPr>
              <a:t>Δ</a:t>
            </a:r>
            <a:r>
              <a:rPr lang="en-US" sz="1800" dirty="0">
                <a:latin typeface="Script MT Bold" panose="03040602040607080904" pitchFamily="66" charset="0"/>
                <a:cs typeface="Arial" panose="020B0604020202020204" pitchFamily="34" charset="0"/>
              </a:rPr>
              <a:t>N </a:t>
            </a:r>
            <a:r>
              <a:rPr lang="en-US" sz="1900" dirty="0">
                <a:solidFill>
                  <a:prstClr val="black"/>
                </a:solidFill>
                <a:latin typeface="Arial" panose="020B0604020202020204" pitchFamily="34" charset="0"/>
                <a:cs typeface="Arial" panose="020B0604020202020204" pitchFamily="34" charset="0"/>
              </a:rPr>
              <a:t>to </a:t>
            </a:r>
            <a:r>
              <a:rPr lang="en-AU" sz="1900" dirty="0">
                <a:solidFill>
                  <a:prstClr val="black"/>
                </a:solidFill>
                <a:latin typeface="Arial" panose="020B0604020202020204" pitchFamily="34" charset="0"/>
                <a:cs typeface="Arial" panose="020B0604020202020204" pitchFamily="34" charset="0"/>
              </a:rPr>
              <a:t>prohibit the use of </a:t>
            </a:r>
            <a:r>
              <a:rPr lang="en-US" sz="1900" dirty="0" err="1">
                <a:solidFill>
                  <a:prstClr val="black"/>
                </a:solidFill>
                <a:latin typeface="Arial" panose="020B0604020202020204" pitchFamily="34" charset="0"/>
                <a:cs typeface="Arial" panose="020B0604020202020204" pitchFamily="34" charset="0"/>
              </a:rPr>
              <a:t>f</a:t>
            </a:r>
            <a:r>
              <a:rPr lang="en-US" sz="1900" baseline="-25000" dirty="0" err="1">
                <a:solidFill>
                  <a:prstClr val="black"/>
                </a:solidFill>
                <a:latin typeface="Arial" panose="020B0604020202020204" pitchFamily="34" charset="0"/>
                <a:cs typeface="Arial" panose="020B0604020202020204" pitchFamily="34" charset="0"/>
              </a:rPr>
              <a:t>Clouds</a:t>
            </a:r>
            <a:r>
              <a:rPr lang="en-US" sz="1900" dirty="0">
                <a:solidFill>
                  <a:prstClr val="black"/>
                </a:solidFill>
                <a:latin typeface="Arial" panose="020B0604020202020204" pitchFamily="34" charset="0"/>
                <a:cs typeface="Arial" panose="020B0604020202020204" pitchFamily="34" charset="0"/>
              </a:rPr>
              <a:t> as an intermediate variable </a:t>
            </a:r>
            <a:r>
              <a:rPr lang="en-US" sz="1900" dirty="0" err="1">
                <a:solidFill>
                  <a:prstClr val="black"/>
                </a:solidFill>
                <a:latin typeface="Arial" panose="020B0604020202020204" pitchFamily="34" charset="0"/>
                <a:cs typeface="Arial" panose="020B0604020202020204" pitchFamily="34" charset="0"/>
              </a:rPr>
              <a:t>x</a:t>
            </a:r>
            <a:r>
              <a:rPr lang="en-US" sz="1900" baseline="-25000" dirty="0" err="1">
                <a:solidFill>
                  <a:prstClr val="black"/>
                </a:solidFill>
                <a:latin typeface="Arial" panose="020B0604020202020204" pitchFamily="34" charset="0"/>
                <a:cs typeface="Arial" panose="020B0604020202020204" pitchFamily="34" charset="0"/>
              </a:rPr>
              <a:t>Clouds</a:t>
            </a:r>
            <a:r>
              <a:rPr lang="en-US" sz="1900" dirty="0">
                <a:solidFill>
                  <a:prstClr val="black"/>
                </a:solidFill>
                <a:latin typeface="Arial" panose="020B0604020202020204" pitchFamily="34" charset="0"/>
                <a:cs typeface="Arial" panose="020B0604020202020204" pitchFamily="34" charset="0"/>
              </a:rPr>
              <a:t> . I ignore </a:t>
            </a:r>
            <a:r>
              <a:rPr lang="en-US" sz="1900" dirty="0" smtClean="0">
                <a:solidFill>
                  <a:prstClr val="black"/>
                </a:solidFill>
                <a:latin typeface="Arial" panose="020B0604020202020204" pitchFamily="34" charset="0"/>
                <a:cs typeface="Arial" panose="020B0604020202020204" pitchFamily="34" charset="0"/>
              </a:rPr>
              <a:t>their </a:t>
            </a:r>
            <a:r>
              <a:rPr lang="en-US" sz="1900" dirty="0">
                <a:solidFill>
                  <a:prstClr val="black"/>
                </a:solidFill>
                <a:latin typeface="Arial" panose="020B0604020202020204" pitchFamily="34" charset="0"/>
                <a:cs typeface="Arial" panose="020B0604020202020204" pitchFamily="34" charset="0"/>
              </a:rPr>
              <a:t>(</a:t>
            </a:r>
            <a:r>
              <a:rPr lang="en-US" sz="1900" dirty="0" smtClean="0">
                <a:solidFill>
                  <a:prstClr val="black"/>
                </a:solidFill>
                <a:latin typeface="Arial" panose="020B0604020202020204" pitchFamily="34" charset="0"/>
                <a:cs typeface="Arial" panose="020B0604020202020204" pitchFamily="34" charset="0"/>
              </a:rPr>
              <a:t>silly) </a:t>
            </a:r>
            <a:r>
              <a:rPr lang="en-US" sz="1900" dirty="0">
                <a:solidFill>
                  <a:prstClr val="black"/>
                </a:solidFill>
                <a:latin typeface="Arial" panose="020B0604020202020204" pitchFamily="34" charset="0"/>
                <a:cs typeface="Arial" panose="020B0604020202020204" pitchFamily="34" charset="0"/>
              </a:rPr>
              <a:t>restriction here! [</a:t>
            </a:r>
            <a:r>
              <a:rPr lang="en-US" sz="1900" dirty="0" err="1">
                <a:solidFill>
                  <a:prstClr val="black"/>
                </a:solidFill>
                <a:latin typeface="Arial" panose="020B0604020202020204" pitchFamily="34" charset="0"/>
                <a:cs typeface="Arial" panose="020B0604020202020204" pitchFamily="34" charset="0"/>
              </a:rPr>
              <a:t>Cess</a:t>
            </a:r>
            <a:r>
              <a:rPr lang="en-US" sz="1900" dirty="0">
                <a:solidFill>
                  <a:prstClr val="black"/>
                </a:solidFill>
                <a:latin typeface="Arial" panose="020B0604020202020204" pitchFamily="34" charset="0"/>
                <a:cs typeface="Arial" panose="020B0604020202020204" pitchFamily="34" charset="0"/>
              </a:rPr>
              <a:t> (1976) did use </a:t>
            </a:r>
            <a:r>
              <a:rPr lang="en-AU" sz="1900" dirty="0">
                <a:solidFill>
                  <a:prstClr val="black"/>
                </a:solidFill>
                <a:latin typeface="Arial" panose="020B0604020202020204" pitchFamily="34" charset="0"/>
                <a:cs typeface="Arial" panose="020B0604020202020204" pitchFamily="34" charset="0"/>
              </a:rPr>
              <a:t>use </a:t>
            </a:r>
            <a:r>
              <a:rPr lang="en-US" sz="1900" dirty="0" err="1">
                <a:solidFill>
                  <a:prstClr val="black"/>
                </a:solidFill>
                <a:latin typeface="Arial" panose="020B0604020202020204" pitchFamily="34" charset="0"/>
                <a:cs typeface="Arial" panose="020B0604020202020204" pitchFamily="34" charset="0"/>
              </a:rPr>
              <a:t>f</a:t>
            </a:r>
            <a:r>
              <a:rPr lang="en-US" sz="1900" baseline="-25000" dirty="0" err="1">
                <a:solidFill>
                  <a:prstClr val="black"/>
                </a:solidFill>
                <a:latin typeface="Arial" panose="020B0604020202020204" pitchFamily="34" charset="0"/>
                <a:cs typeface="Arial" panose="020B0604020202020204" pitchFamily="34" charset="0"/>
              </a:rPr>
              <a:t>Clouds</a:t>
            </a:r>
            <a:r>
              <a:rPr lang="en-US" sz="1900" dirty="0">
                <a:solidFill>
                  <a:prstClr val="black"/>
                </a:solidFill>
                <a:latin typeface="Arial" panose="020B0604020202020204" pitchFamily="34" charset="0"/>
                <a:cs typeface="Arial" panose="020B0604020202020204" pitchFamily="34" charset="0"/>
              </a:rPr>
              <a:t> as an intermediate variable and obtained similar results to those presented here.] </a:t>
            </a:r>
          </a:p>
          <a:p>
            <a:r>
              <a:rPr lang="en-US" sz="1900" dirty="0">
                <a:solidFill>
                  <a:prstClr val="black"/>
                </a:solidFill>
                <a:latin typeface="Arial" panose="020B0604020202020204" pitchFamily="34" charset="0"/>
                <a:cs typeface="Arial" panose="020B0604020202020204" pitchFamily="34" charset="0"/>
              </a:rPr>
              <a:t>The climate feedback parameter for the specific cloud thermostat process is </a:t>
            </a:r>
          </a:p>
          <a:p>
            <a:pPr marL="0" lvl="0" indent="0">
              <a:buNone/>
            </a:pPr>
            <a:r>
              <a:rPr lang="en-US" sz="1900" dirty="0">
                <a:solidFill>
                  <a:prstClr val="black"/>
                </a:solidFill>
                <a:latin typeface="Arial" panose="020B0604020202020204" pitchFamily="34" charset="0"/>
                <a:cs typeface="Arial" panose="020B0604020202020204" pitchFamily="34" charset="0"/>
              </a:rPr>
              <a:t>	</a:t>
            </a:r>
            <a:r>
              <a:rPr lang="el-GR" sz="1900" dirty="0">
                <a:solidFill>
                  <a:prstClr val="black"/>
                </a:solidFill>
                <a:latin typeface="Arial" panose="020B0604020202020204" pitchFamily="34" charset="0"/>
                <a:cs typeface="Arial" panose="020B0604020202020204" pitchFamily="34" charset="0"/>
              </a:rPr>
              <a:t>λ</a:t>
            </a:r>
            <a:r>
              <a:rPr lang="en-US" sz="1900" baseline="-25000" dirty="0">
                <a:solidFill>
                  <a:prstClr val="black"/>
                </a:solidFill>
                <a:latin typeface="Arial" panose="020B0604020202020204" pitchFamily="34" charset="0"/>
                <a:cs typeface="Arial" panose="020B0604020202020204" pitchFamily="34" charset="0"/>
              </a:rPr>
              <a:t>Clouds</a:t>
            </a:r>
            <a:r>
              <a:rPr lang="en-US" sz="1900" dirty="0">
                <a:solidFill>
                  <a:prstClr val="black"/>
                </a:solidFill>
                <a:latin typeface="Arial" panose="020B0604020202020204" pitchFamily="34" charset="0"/>
                <a:cs typeface="Arial" panose="020B0604020202020204" pitchFamily="34" charset="0"/>
              </a:rPr>
              <a:t> ≡ d </a:t>
            </a:r>
            <a:r>
              <a:rPr lang="en-US" sz="1900" dirty="0" err="1">
                <a:solidFill>
                  <a:prstClr val="black"/>
                </a:solidFill>
                <a:latin typeface="Arial" panose="020B0604020202020204" pitchFamily="34" charset="0"/>
                <a:cs typeface="Arial" panose="020B0604020202020204" pitchFamily="34" charset="0"/>
              </a:rPr>
              <a:t>SW</a:t>
            </a:r>
            <a:r>
              <a:rPr lang="en-US" sz="1900" baseline="-25000" dirty="0" err="1">
                <a:solidFill>
                  <a:prstClr val="black"/>
                </a:solidFill>
                <a:latin typeface="Arial" panose="020B0604020202020204" pitchFamily="34" charset="0"/>
                <a:cs typeface="Arial" panose="020B0604020202020204" pitchFamily="34" charset="0"/>
              </a:rPr>
              <a:t>down</a:t>
            </a:r>
            <a:r>
              <a:rPr lang="en-US" sz="1900" dirty="0">
                <a:solidFill>
                  <a:prstClr val="black"/>
                </a:solidFill>
                <a:latin typeface="Arial" panose="020B0604020202020204" pitchFamily="34" charset="0"/>
                <a:cs typeface="Arial" panose="020B0604020202020204" pitchFamily="34" charset="0"/>
              </a:rPr>
              <a:t> / </a:t>
            </a:r>
            <a:r>
              <a:rPr lang="en-US" sz="1900" dirty="0" err="1">
                <a:solidFill>
                  <a:prstClr val="black"/>
                </a:solidFill>
                <a:latin typeface="Arial" panose="020B0604020202020204" pitchFamily="34" charset="0"/>
                <a:cs typeface="Arial" panose="020B0604020202020204" pitchFamily="34" charset="0"/>
              </a:rPr>
              <a:t>dT</a:t>
            </a:r>
            <a:r>
              <a:rPr lang="en-US" sz="1900" baseline="-25000" dirty="0" err="1">
                <a:solidFill>
                  <a:prstClr val="black"/>
                </a:solidFill>
                <a:latin typeface="Arial" panose="020B0604020202020204" pitchFamily="34" charset="0"/>
                <a:cs typeface="Arial" panose="020B0604020202020204" pitchFamily="34" charset="0"/>
              </a:rPr>
              <a:t>surface</a:t>
            </a:r>
            <a:r>
              <a:rPr lang="en-US" sz="1900" dirty="0">
                <a:solidFill>
                  <a:prstClr val="black"/>
                </a:solidFill>
                <a:latin typeface="Arial" panose="020B0604020202020204" pitchFamily="34" charset="0"/>
                <a:cs typeface="Arial" panose="020B0604020202020204" pitchFamily="34" charset="0"/>
              </a:rPr>
              <a:t> .</a:t>
            </a:r>
          </a:p>
          <a:p>
            <a:pPr marL="0" lvl="0" indent="0">
              <a:buNone/>
            </a:pPr>
            <a:r>
              <a:rPr lang="en-US" sz="1900" dirty="0">
                <a:solidFill>
                  <a:prstClr val="black"/>
                </a:solidFill>
                <a:latin typeface="Arial" panose="020B0604020202020204" pitchFamily="34" charset="0"/>
                <a:cs typeface="Arial" panose="020B0604020202020204" pitchFamily="34" charset="0"/>
              </a:rPr>
              <a:t>It may be expanded using the chain rule, and </a:t>
            </a:r>
            <a:r>
              <a:rPr lang="en-US" sz="1900" dirty="0" err="1">
                <a:solidFill>
                  <a:prstClr val="black"/>
                </a:solidFill>
                <a:latin typeface="Arial" panose="020B0604020202020204" pitchFamily="34" charset="0"/>
                <a:cs typeface="Arial" panose="020B0604020202020204" pitchFamily="34" charset="0"/>
              </a:rPr>
              <a:t>f</a:t>
            </a:r>
            <a:r>
              <a:rPr lang="en-US" sz="1900" baseline="-25000" dirty="0" err="1">
                <a:solidFill>
                  <a:prstClr val="black"/>
                </a:solidFill>
                <a:latin typeface="Arial" panose="020B0604020202020204" pitchFamily="34" charset="0"/>
                <a:cs typeface="Arial" panose="020B0604020202020204" pitchFamily="34" charset="0"/>
              </a:rPr>
              <a:t>Clouds</a:t>
            </a:r>
            <a:r>
              <a:rPr lang="en-US" sz="1900" dirty="0">
                <a:solidFill>
                  <a:prstClr val="black"/>
                </a:solidFill>
                <a:latin typeface="Arial" panose="020B0604020202020204" pitchFamily="34" charset="0"/>
                <a:cs typeface="Arial" panose="020B0604020202020204" pitchFamily="34" charset="0"/>
              </a:rPr>
              <a:t> as an intermediate variable, yielding</a:t>
            </a:r>
          </a:p>
          <a:p>
            <a:pPr marL="0" lvl="0" indent="0">
              <a:buNone/>
            </a:pPr>
            <a:r>
              <a:rPr lang="en-US" sz="1900" dirty="0">
                <a:solidFill>
                  <a:prstClr val="black"/>
                </a:solidFill>
                <a:latin typeface="Arial" panose="020B0604020202020204" pitchFamily="34" charset="0"/>
                <a:cs typeface="Arial" panose="020B0604020202020204" pitchFamily="34" charset="0"/>
              </a:rPr>
              <a:t>	</a:t>
            </a:r>
            <a:r>
              <a:rPr lang="el-GR" sz="1900" dirty="0">
                <a:solidFill>
                  <a:prstClr val="black"/>
                </a:solidFill>
                <a:latin typeface="Arial" panose="020B0604020202020204" pitchFamily="34" charset="0"/>
                <a:cs typeface="Arial" panose="020B0604020202020204" pitchFamily="34" charset="0"/>
              </a:rPr>
              <a:t>λ</a:t>
            </a:r>
            <a:r>
              <a:rPr lang="en-US" sz="1900" baseline="-25000" dirty="0">
                <a:solidFill>
                  <a:prstClr val="black"/>
                </a:solidFill>
                <a:latin typeface="Arial" panose="020B0604020202020204" pitchFamily="34" charset="0"/>
                <a:cs typeface="Arial" panose="020B0604020202020204" pitchFamily="34" charset="0"/>
              </a:rPr>
              <a:t>Clouds</a:t>
            </a:r>
            <a:r>
              <a:rPr lang="en-US" sz="1900" dirty="0">
                <a:solidFill>
                  <a:prstClr val="black"/>
                </a:solidFill>
                <a:latin typeface="Arial" panose="020B0604020202020204" pitchFamily="34" charset="0"/>
                <a:cs typeface="Arial" panose="020B0604020202020204" pitchFamily="34" charset="0"/>
              </a:rPr>
              <a:t>  	= d </a:t>
            </a:r>
            <a:r>
              <a:rPr lang="en-US" sz="1900" dirty="0" err="1">
                <a:solidFill>
                  <a:prstClr val="black"/>
                </a:solidFill>
                <a:latin typeface="Arial" panose="020B0604020202020204" pitchFamily="34" charset="0"/>
                <a:cs typeface="Arial" panose="020B0604020202020204" pitchFamily="34" charset="0"/>
              </a:rPr>
              <a:t>SW</a:t>
            </a:r>
            <a:r>
              <a:rPr lang="en-US" sz="1900" baseline="-25000" dirty="0" err="1">
                <a:solidFill>
                  <a:prstClr val="black"/>
                </a:solidFill>
                <a:latin typeface="Arial" panose="020B0604020202020204" pitchFamily="34" charset="0"/>
                <a:cs typeface="Arial" panose="020B0604020202020204" pitchFamily="34" charset="0"/>
              </a:rPr>
              <a:t>down</a:t>
            </a:r>
            <a:r>
              <a:rPr lang="en-US" sz="1900" baseline="-25000" dirty="0">
                <a:solidFill>
                  <a:prstClr val="black"/>
                </a:solidFill>
                <a:latin typeface="Arial" panose="020B0604020202020204" pitchFamily="34" charset="0"/>
                <a:cs typeface="Arial" panose="020B0604020202020204" pitchFamily="34" charset="0"/>
              </a:rPr>
              <a:t> </a:t>
            </a:r>
            <a:r>
              <a:rPr lang="en-US" sz="1900" dirty="0">
                <a:solidFill>
                  <a:prstClr val="black"/>
                </a:solidFill>
                <a:latin typeface="Arial" panose="020B0604020202020204" pitchFamily="34" charset="0"/>
                <a:cs typeface="Arial" panose="020B0604020202020204" pitchFamily="34" charset="0"/>
              </a:rPr>
              <a:t>/</a:t>
            </a:r>
            <a:r>
              <a:rPr lang="en-US" sz="1900" dirty="0" err="1">
                <a:solidFill>
                  <a:prstClr val="black"/>
                </a:solidFill>
                <a:latin typeface="Arial" panose="020B0604020202020204" pitchFamily="34" charset="0"/>
                <a:cs typeface="Arial" panose="020B0604020202020204" pitchFamily="34" charset="0"/>
              </a:rPr>
              <a:t>dT</a:t>
            </a:r>
            <a:r>
              <a:rPr lang="en-US" sz="1900" baseline="-25000" dirty="0" err="1">
                <a:solidFill>
                  <a:prstClr val="black"/>
                </a:solidFill>
                <a:latin typeface="Arial" panose="020B0604020202020204" pitchFamily="34" charset="0"/>
                <a:cs typeface="Arial" panose="020B0604020202020204" pitchFamily="34" charset="0"/>
              </a:rPr>
              <a:t>surface</a:t>
            </a:r>
            <a:r>
              <a:rPr lang="en-US" sz="1900" dirty="0">
                <a:solidFill>
                  <a:prstClr val="black"/>
                </a:solidFill>
                <a:latin typeface="Arial" panose="020B0604020202020204" pitchFamily="34" charset="0"/>
                <a:cs typeface="Arial" panose="020B0604020202020204" pitchFamily="34" charset="0"/>
              </a:rPr>
              <a:t> = (∂ </a:t>
            </a:r>
            <a:r>
              <a:rPr lang="en-US" sz="1900" dirty="0" err="1">
                <a:solidFill>
                  <a:prstClr val="black"/>
                </a:solidFill>
                <a:latin typeface="Arial" panose="020B0604020202020204" pitchFamily="34" charset="0"/>
                <a:cs typeface="Arial" panose="020B0604020202020204" pitchFamily="34" charset="0"/>
              </a:rPr>
              <a:t>SW</a:t>
            </a:r>
            <a:r>
              <a:rPr lang="en-US" sz="1900" baseline="-25000" dirty="0" err="1">
                <a:solidFill>
                  <a:prstClr val="black"/>
                </a:solidFill>
                <a:latin typeface="Arial" panose="020B0604020202020204" pitchFamily="34" charset="0"/>
                <a:cs typeface="Arial" panose="020B0604020202020204" pitchFamily="34" charset="0"/>
              </a:rPr>
              <a:t>down</a:t>
            </a:r>
            <a:r>
              <a:rPr lang="en-US" sz="1900" baseline="-25000" dirty="0">
                <a:solidFill>
                  <a:prstClr val="black"/>
                </a:solidFill>
                <a:latin typeface="Arial" panose="020B0604020202020204" pitchFamily="34" charset="0"/>
                <a:cs typeface="Arial" panose="020B0604020202020204" pitchFamily="34" charset="0"/>
              </a:rPr>
              <a:t> </a:t>
            </a:r>
            <a:r>
              <a:rPr lang="en-US" sz="1900" dirty="0">
                <a:solidFill>
                  <a:prstClr val="black"/>
                </a:solidFill>
                <a:latin typeface="Arial" panose="020B0604020202020204" pitchFamily="34" charset="0"/>
                <a:cs typeface="Arial" panose="020B0604020202020204" pitchFamily="34" charset="0"/>
              </a:rPr>
              <a:t>/∂ </a:t>
            </a:r>
            <a:r>
              <a:rPr lang="en-US" sz="1900" dirty="0" err="1">
                <a:solidFill>
                  <a:prstClr val="black"/>
                </a:solidFill>
                <a:latin typeface="Arial" panose="020B0604020202020204" pitchFamily="34" charset="0"/>
                <a:cs typeface="Arial" panose="020B0604020202020204" pitchFamily="34" charset="0"/>
              </a:rPr>
              <a:t>f</a:t>
            </a:r>
            <a:r>
              <a:rPr lang="en-US" sz="1900" baseline="-25000" dirty="0" err="1">
                <a:solidFill>
                  <a:prstClr val="black"/>
                </a:solidFill>
                <a:latin typeface="Arial" panose="020B0604020202020204" pitchFamily="34" charset="0"/>
                <a:cs typeface="Arial" panose="020B0604020202020204" pitchFamily="34" charset="0"/>
              </a:rPr>
              <a:t>Clouds</a:t>
            </a:r>
            <a:r>
              <a:rPr lang="en-US" sz="1900" dirty="0">
                <a:solidFill>
                  <a:prstClr val="black"/>
                </a:solidFill>
                <a:latin typeface="Arial" panose="020B0604020202020204" pitchFamily="34" charset="0"/>
                <a:cs typeface="Arial" panose="020B0604020202020204" pitchFamily="34" charset="0"/>
              </a:rPr>
              <a:t>) X (∂ </a:t>
            </a:r>
            <a:r>
              <a:rPr lang="en-US" sz="1900" dirty="0" err="1">
                <a:solidFill>
                  <a:prstClr val="black"/>
                </a:solidFill>
                <a:latin typeface="Arial" panose="020B0604020202020204" pitchFamily="34" charset="0"/>
                <a:cs typeface="Arial" panose="020B0604020202020204" pitchFamily="34" charset="0"/>
              </a:rPr>
              <a:t>f</a:t>
            </a:r>
            <a:r>
              <a:rPr lang="en-US" sz="1900" baseline="-25000" dirty="0" err="1">
                <a:solidFill>
                  <a:prstClr val="black"/>
                </a:solidFill>
                <a:latin typeface="Arial" panose="020B0604020202020204" pitchFamily="34" charset="0"/>
                <a:cs typeface="Arial" panose="020B0604020202020204" pitchFamily="34" charset="0"/>
              </a:rPr>
              <a:t>Clouds</a:t>
            </a:r>
            <a:r>
              <a:rPr lang="en-US" sz="1900" baseline="-25000" dirty="0">
                <a:solidFill>
                  <a:prstClr val="black"/>
                </a:solidFill>
                <a:latin typeface="Arial" panose="020B0604020202020204" pitchFamily="34" charset="0"/>
                <a:cs typeface="Arial" panose="020B0604020202020204" pitchFamily="34" charset="0"/>
              </a:rPr>
              <a:t> </a:t>
            </a:r>
            <a:r>
              <a:rPr lang="en-US" sz="1900" dirty="0">
                <a:solidFill>
                  <a:prstClr val="black"/>
                </a:solidFill>
                <a:latin typeface="Arial" panose="020B0604020202020204" pitchFamily="34" charset="0"/>
                <a:cs typeface="Arial" panose="020B0604020202020204" pitchFamily="34" charset="0"/>
              </a:rPr>
              <a:t>/∂</a:t>
            </a:r>
            <a:r>
              <a:rPr lang="en-US" sz="1900" dirty="0" err="1">
                <a:solidFill>
                  <a:prstClr val="black"/>
                </a:solidFill>
                <a:latin typeface="Arial" panose="020B0604020202020204" pitchFamily="34" charset="0"/>
                <a:cs typeface="Arial" panose="020B0604020202020204" pitchFamily="34" charset="0"/>
              </a:rPr>
              <a:t>T</a:t>
            </a:r>
            <a:r>
              <a:rPr lang="en-US" sz="1900" baseline="-25000" dirty="0" err="1">
                <a:solidFill>
                  <a:prstClr val="black"/>
                </a:solidFill>
                <a:latin typeface="Arial" panose="020B0604020202020204" pitchFamily="34" charset="0"/>
                <a:cs typeface="Arial" panose="020B0604020202020204" pitchFamily="34" charset="0"/>
              </a:rPr>
              <a:t>surface</a:t>
            </a:r>
            <a:r>
              <a:rPr lang="en-US" sz="1900" dirty="0">
                <a:solidFill>
                  <a:prstClr val="black"/>
                </a:solidFill>
                <a:latin typeface="Arial" panose="020B0604020202020204" pitchFamily="34" charset="0"/>
                <a:cs typeface="Arial" panose="020B0604020202020204" pitchFamily="34" charset="0"/>
              </a:rPr>
              <a:t>) </a:t>
            </a:r>
          </a:p>
          <a:p>
            <a:pPr marL="0" lvl="0" indent="0">
              <a:buNone/>
            </a:pPr>
            <a:r>
              <a:rPr lang="en-US" sz="1900" dirty="0">
                <a:solidFill>
                  <a:prstClr val="black"/>
                </a:solidFill>
                <a:latin typeface="Arial" panose="020B0604020202020204" pitchFamily="34" charset="0"/>
                <a:cs typeface="Arial" panose="020B0604020202020204" pitchFamily="34" charset="0"/>
              </a:rPr>
              <a:t>		=  – (</a:t>
            </a:r>
            <a:r>
              <a:rPr lang="en-US" sz="1900" dirty="0" err="1">
                <a:solidFill>
                  <a:prstClr val="black"/>
                </a:solidFill>
                <a:latin typeface="Arial" panose="020B0604020202020204" pitchFamily="34" charset="0"/>
                <a:cs typeface="Arial" panose="020B0604020202020204" pitchFamily="34" charset="0"/>
              </a:rPr>
              <a:t>f</a:t>
            </a:r>
            <a:r>
              <a:rPr lang="en-US" sz="1900" baseline="-25000" dirty="0" err="1">
                <a:solidFill>
                  <a:prstClr val="black"/>
                </a:solidFill>
                <a:latin typeface="Arial" panose="020B0604020202020204" pitchFamily="34" charset="0"/>
                <a:cs typeface="Arial" panose="020B0604020202020204" pitchFamily="34" charset="0"/>
              </a:rPr>
              <a:t>Clouds</a:t>
            </a:r>
            <a:r>
              <a:rPr lang="en-US" sz="1900" dirty="0">
                <a:solidFill>
                  <a:prstClr val="black"/>
                </a:solidFill>
                <a:latin typeface="Arial" panose="020B0604020202020204" pitchFamily="34" charset="0"/>
                <a:cs typeface="Arial" panose="020B0604020202020204" pitchFamily="34" charset="0"/>
              </a:rPr>
              <a:t> </a:t>
            </a:r>
            <a:r>
              <a:rPr lang="el-GR" sz="1900" dirty="0">
                <a:solidFill>
                  <a:prstClr val="black"/>
                </a:solidFill>
                <a:latin typeface="Arial" panose="020B0604020202020204" pitchFamily="34" charset="0"/>
                <a:cs typeface="Arial" panose="020B0604020202020204" pitchFamily="34" charset="0"/>
              </a:rPr>
              <a:t>α</a:t>
            </a:r>
            <a:r>
              <a:rPr lang="en-US" sz="1900" baseline="-25000" dirty="0">
                <a:solidFill>
                  <a:prstClr val="black"/>
                </a:solidFill>
                <a:latin typeface="Arial" panose="020B0604020202020204" pitchFamily="34" charset="0"/>
                <a:cs typeface="Arial" panose="020B0604020202020204" pitchFamily="34" charset="0"/>
              </a:rPr>
              <a:t>Clouds</a:t>
            </a:r>
            <a:r>
              <a:rPr lang="en-US" sz="1900" dirty="0">
                <a:solidFill>
                  <a:prstClr val="black"/>
                </a:solidFill>
                <a:latin typeface="Arial" panose="020B0604020202020204" pitchFamily="34" charset="0"/>
                <a:cs typeface="Arial" panose="020B0604020202020204" pitchFamily="34" charset="0"/>
              </a:rPr>
              <a:t>) TOA</a:t>
            </a:r>
            <a:r>
              <a:rPr lang="en-US" sz="1900" baseline="-25000" dirty="0">
                <a:solidFill>
                  <a:prstClr val="black"/>
                </a:solidFill>
                <a:latin typeface="Arial" panose="020B0604020202020204" pitchFamily="34" charset="0"/>
                <a:cs typeface="Arial" panose="020B0604020202020204" pitchFamily="34" charset="0"/>
              </a:rPr>
              <a:t>INC</a:t>
            </a:r>
            <a:r>
              <a:rPr lang="en-US" sz="1900" dirty="0">
                <a:solidFill>
                  <a:prstClr val="black"/>
                </a:solidFill>
                <a:latin typeface="Arial" panose="020B0604020202020204" pitchFamily="34" charset="0"/>
                <a:cs typeface="Arial" panose="020B0604020202020204" pitchFamily="34" charset="0"/>
              </a:rPr>
              <a:t> (∂ </a:t>
            </a:r>
            <a:r>
              <a:rPr lang="en-US" sz="1900" dirty="0" err="1">
                <a:solidFill>
                  <a:prstClr val="black"/>
                </a:solidFill>
                <a:latin typeface="Arial" panose="020B0604020202020204" pitchFamily="34" charset="0"/>
                <a:cs typeface="Arial" panose="020B0604020202020204" pitchFamily="34" charset="0"/>
              </a:rPr>
              <a:t>f</a:t>
            </a:r>
            <a:r>
              <a:rPr lang="en-US" sz="1900" baseline="-25000" dirty="0" err="1">
                <a:solidFill>
                  <a:prstClr val="black"/>
                </a:solidFill>
                <a:latin typeface="Arial" panose="020B0604020202020204" pitchFamily="34" charset="0"/>
                <a:cs typeface="Arial" panose="020B0604020202020204" pitchFamily="34" charset="0"/>
              </a:rPr>
              <a:t>Clouds</a:t>
            </a:r>
            <a:r>
              <a:rPr lang="en-US" sz="1900" baseline="-25000" dirty="0">
                <a:solidFill>
                  <a:prstClr val="black"/>
                </a:solidFill>
                <a:latin typeface="Arial" panose="020B0604020202020204" pitchFamily="34" charset="0"/>
                <a:cs typeface="Arial" panose="020B0604020202020204" pitchFamily="34" charset="0"/>
              </a:rPr>
              <a:t> </a:t>
            </a:r>
            <a:r>
              <a:rPr lang="en-US" sz="1900" dirty="0">
                <a:solidFill>
                  <a:prstClr val="black"/>
                </a:solidFill>
                <a:latin typeface="Arial" panose="020B0604020202020204" pitchFamily="34" charset="0"/>
                <a:cs typeface="Arial" panose="020B0604020202020204" pitchFamily="34" charset="0"/>
              </a:rPr>
              <a:t>/∂</a:t>
            </a:r>
            <a:r>
              <a:rPr lang="en-US" sz="1900" dirty="0" err="1">
                <a:solidFill>
                  <a:prstClr val="black"/>
                </a:solidFill>
                <a:latin typeface="Arial" panose="020B0604020202020204" pitchFamily="34" charset="0"/>
                <a:cs typeface="Arial" panose="020B0604020202020204" pitchFamily="34" charset="0"/>
              </a:rPr>
              <a:t>T</a:t>
            </a:r>
            <a:r>
              <a:rPr lang="en-US" sz="1900" baseline="-25000" dirty="0" err="1">
                <a:solidFill>
                  <a:prstClr val="black"/>
                </a:solidFill>
                <a:latin typeface="Arial" panose="020B0604020202020204" pitchFamily="34" charset="0"/>
                <a:cs typeface="Arial" panose="020B0604020202020204" pitchFamily="34" charset="0"/>
              </a:rPr>
              <a:t>surface</a:t>
            </a:r>
            <a:r>
              <a:rPr lang="en-US" sz="1900" dirty="0">
                <a:solidFill>
                  <a:prstClr val="black"/>
                </a:solidFill>
                <a:latin typeface="Arial" panose="020B0604020202020204" pitchFamily="34" charset="0"/>
                <a:cs typeface="Arial" panose="020B0604020202020204" pitchFamily="34" charset="0"/>
              </a:rPr>
              <a:t>).</a:t>
            </a:r>
          </a:p>
          <a:p>
            <a:r>
              <a:rPr lang="en-US" sz="1900" dirty="0">
                <a:latin typeface="Arial" panose="020B0604020202020204" pitchFamily="34" charset="0"/>
                <a:cs typeface="Arial" panose="020B0604020202020204" pitchFamily="34" charset="0"/>
              </a:rPr>
              <a:t>Finally one may reasonably estimate the remaining important factor, ∂</a:t>
            </a:r>
            <a:r>
              <a:rPr lang="en-US" sz="1900" dirty="0" err="1">
                <a:latin typeface="Arial" panose="020B0604020202020204" pitchFamily="34" charset="0"/>
                <a:cs typeface="Arial" panose="020B0604020202020204" pitchFamily="34" charset="0"/>
              </a:rPr>
              <a:t>f</a:t>
            </a:r>
            <a:r>
              <a:rPr lang="en-US" sz="1900" baseline="-25000" dirty="0" err="1">
                <a:latin typeface="Arial" panose="020B0604020202020204" pitchFamily="34" charset="0"/>
                <a:cs typeface="Arial" panose="020B0604020202020204" pitchFamily="34" charset="0"/>
              </a:rPr>
              <a:t>Clouds</a:t>
            </a:r>
            <a:r>
              <a:rPr lang="en-US" sz="1900" dirty="0">
                <a:latin typeface="Arial" panose="020B0604020202020204" pitchFamily="34" charset="0"/>
                <a:cs typeface="Arial" panose="020B0604020202020204" pitchFamily="34" charset="0"/>
              </a:rPr>
              <a:t>/∂</a:t>
            </a:r>
            <a:r>
              <a:rPr lang="en-US" sz="1900" dirty="0" err="1">
                <a:latin typeface="Arial" panose="020B0604020202020204" pitchFamily="34" charset="0"/>
                <a:cs typeface="Arial" panose="020B0604020202020204" pitchFamily="34" charset="0"/>
              </a:rPr>
              <a:t>T</a:t>
            </a:r>
            <a:r>
              <a:rPr lang="en-US" sz="1900" baseline="-25000" dirty="0" err="1">
                <a:latin typeface="Arial" panose="020B0604020202020204" pitchFamily="34" charset="0"/>
                <a:cs typeface="Arial" panose="020B0604020202020204" pitchFamily="34" charset="0"/>
              </a:rPr>
              <a:t>surface</a:t>
            </a:r>
            <a:r>
              <a:rPr lang="en-US" sz="1900" dirty="0">
                <a:latin typeface="Arial" panose="020B0604020202020204" pitchFamily="34" charset="0"/>
                <a:cs typeface="Arial" panose="020B0604020202020204" pitchFamily="34" charset="0"/>
              </a:rPr>
              <a:t> . It is found by noting that both the precipitation rate of clouds and the evaporation rate are a sensitive functions of surface temperature. Both are </a:t>
            </a:r>
            <a:r>
              <a:rPr lang="en-US" sz="1900" i="1" dirty="0">
                <a:latin typeface="Arial" panose="020B0604020202020204" pitchFamily="34" charset="0"/>
                <a:cs typeface="Arial" panose="020B0604020202020204" pitchFamily="34" charset="0"/>
              </a:rPr>
              <a:t>directly proportional to the vapor pressure of seawater, whose temperature dependence is about 7-8% per degree Kelvin (or Celsius). i.e. </a:t>
            </a:r>
            <a:r>
              <a:rPr lang="en-US" sz="1900" dirty="0">
                <a:latin typeface="Arial" panose="020B0604020202020204" pitchFamily="34" charset="0"/>
                <a:cs typeface="Arial" panose="020B0604020202020204" pitchFamily="34" charset="0"/>
              </a:rPr>
              <a:t>∂</a:t>
            </a:r>
            <a:r>
              <a:rPr lang="en-US" sz="1900" dirty="0" err="1">
                <a:latin typeface="Arial" panose="020B0604020202020204" pitchFamily="34" charset="0"/>
                <a:cs typeface="Arial" panose="020B0604020202020204" pitchFamily="34" charset="0"/>
              </a:rPr>
              <a:t>f</a:t>
            </a:r>
            <a:r>
              <a:rPr lang="en-US" sz="1900" baseline="-25000" dirty="0" err="1">
                <a:latin typeface="Arial" panose="020B0604020202020204" pitchFamily="34" charset="0"/>
                <a:cs typeface="Arial" panose="020B0604020202020204" pitchFamily="34" charset="0"/>
              </a:rPr>
              <a:t>Clouds</a:t>
            </a:r>
            <a:r>
              <a:rPr lang="en-US" sz="1900" dirty="0">
                <a:latin typeface="Arial" panose="020B0604020202020204" pitchFamily="34" charset="0"/>
                <a:cs typeface="Arial" panose="020B0604020202020204" pitchFamily="34" charset="0"/>
              </a:rPr>
              <a:t>/∂</a:t>
            </a:r>
            <a:r>
              <a:rPr lang="en-US" sz="1900" dirty="0" err="1">
                <a:latin typeface="Arial" panose="020B0604020202020204" pitchFamily="34" charset="0"/>
                <a:cs typeface="Arial" panose="020B0604020202020204" pitchFamily="34" charset="0"/>
              </a:rPr>
              <a:t>T</a:t>
            </a:r>
            <a:r>
              <a:rPr lang="en-US" sz="1900" baseline="-25000" dirty="0" err="1">
                <a:latin typeface="Arial" panose="020B0604020202020204" pitchFamily="34" charset="0"/>
                <a:cs typeface="Arial" panose="020B0604020202020204" pitchFamily="34" charset="0"/>
              </a:rPr>
              <a:t>surface</a:t>
            </a:r>
            <a:r>
              <a:rPr lang="en-US" sz="1900" dirty="0">
                <a:latin typeface="Arial" panose="020B0604020202020204" pitchFamily="34" charset="0"/>
                <a:cs typeface="Arial" panose="020B0604020202020204" pitchFamily="34" charset="0"/>
              </a:rPr>
              <a:t> ≈ 0.07/K</a:t>
            </a:r>
            <a:endParaRPr lang="en-US" sz="19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C3D44B32-B207-C47B-BECC-D38CDB8F6940}"/>
              </a:ext>
            </a:extLst>
          </p:cNvPr>
          <p:cNvSpPr>
            <a:spLocks noGrp="1"/>
          </p:cNvSpPr>
          <p:nvPr>
            <p:ph type="sldNum" sz="quarter" idx="12"/>
          </p:nvPr>
        </p:nvSpPr>
        <p:spPr/>
        <p:txBody>
          <a:bodyPr/>
          <a:lstStyle/>
          <a:p>
            <a:fld id="{9DA27DB7-8A8A-4767-9336-4741CDBA04F3}" type="slidenum">
              <a:rPr lang="en-US" smtClean="0"/>
              <a:t>82</a:t>
            </a:fld>
            <a:endParaRPr lang="en-US"/>
          </a:p>
        </p:txBody>
      </p:sp>
    </p:spTree>
    <p:extLst>
      <p:ext uri="{BB962C8B-B14F-4D97-AF65-F5344CB8AC3E}">
        <p14:creationId xmlns:p14="http://schemas.microsoft.com/office/powerpoint/2010/main" val="33058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05" y="109372"/>
            <a:ext cx="11007453" cy="1325563"/>
          </a:xfrm>
        </p:spPr>
        <p:txBody>
          <a:bodyPr>
            <a:normAutofit/>
          </a:bodyPr>
          <a:lstStyle/>
          <a:p>
            <a:pPr algn="ctr"/>
            <a:r>
              <a:rPr lang="en-US" sz="4000" dirty="0" smtClean="0">
                <a:latin typeface="Arial" panose="020B0604020202020204" pitchFamily="34" charset="0"/>
                <a:cs typeface="Arial" panose="020B0604020202020204" pitchFamily="34" charset="0"/>
              </a:rPr>
              <a:t>Flawed computer modeling estimates of the </a:t>
            </a:r>
            <a:r>
              <a:rPr lang="en-US" sz="4000" dirty="0">
                <a:latin typeface="Arial" panose="020B0604020202020204" pitchFamily="34" charset="0"/>
                <a:cs typeface="Arial" panose="020B0604020202020204" pitchFamily="34" charset="0"/>
              </a:rPr>
              <a:t>Earth’s temperature </a:t>
            </a:r>
            <a:r>
              <a:rPr lang="en-US" sz="4000" dirty="0" smtClean="0">
                <a:latin typeface="Arial" panose="020B0604020202020204" pitchFamily="34" charset="0"/>
                <a:cs typeface="Arial" panose="020B0604020202020204" pitchFamily="34" charset="0"/>
              </a:rPr>
              <a:t>“anomaly” history</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36F1BB2-4616-2FA8-68F4-708D61843F89}"/>
              </a:ext>
            </a:extLst>
          </p:cNvPr>
          <p:cNvSpPr txBox="1"/>
          <p:nvPr/>
        </p:nvSpPr>
        <p:spPr>
          <a:xfrm>
            <a:off x="595629" y="4489431"/>
            <a:ext cx="10681607" cy="1723549"/>
          </a:xfrm>
          <a:prstGeom prst="rect">
            <a:avLst/>
          </a:prstGeom>
          <a:noFill/>
        </p:spPr>
        <p:txBody>
          <a:bodyPr wrap="square" rtlCol="0">
            <a:spAutoFit/>
          </a:bodyPr>
          <a:lstStyle/>
          <a:p>
            <a:pPr marL="342900" lvl="0" indent="-342900">
              <a:spcAft>
                <a:spcPts val="12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This graph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shows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CMIP5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computer modeling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Earth’s temperature “anomaly”. The various computed curves display the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Earth’s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predicted (colored) and  historical (gray)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so-called “temperature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anomaly”.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solid black curve is the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observed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temperature anomaly.</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012" r="4085" b="25263"/>
          <a:stretch/>
        </p:blipFill>
        <p:spPr>
          <a:xfrm>
            <a:off x="1173807" y="1544445"/>
            <a:ext cx="5402840" cy="2810008"/>
          </a:xfrm>
          <a:prstGeom prst="rect">
            <a:avLst/>
          </a:prstGeom>
        </p:spPr>
      </p:pic>
      <p:sp>
        <p:nvSpPr>
          <p:cNvPr id="3" name="Slide Number Placeholder 2">
            <a:extLst>
              <a:ext uri="{FF2B5EF4-FFF2-40B4-BE49-F238E27FC236}">
                <a16:creationId xmlns:a16="http://schemas.microsoft.com/office/drawing/2014/main" xmlns="" id="{6693B61A-9668-2048-A690-A636AAFFE385}"/>
              </a:ext>
            </a:extLst>
          </p:cNvPr>
          <p:cNvSpPr>
            <a:spLocks noGrp="1"/>
          </p:cNvSpPr>
          <p:nvPr>
            <p:ph type="sldNum" sz="quarter" idx="12"/>
          </p:nvPr>
        </p:nvSpPr>
        <p:spPr/>
        <p:txBody>
          <a:bodyPr/>
          <a:lstStyle/>
          <a:p>
            <a:fld id="{9DA27DB7-8A8A-4767-9336-4741CDBA04F3}" type="slidenum">
              <a:rPr lang="en-US" smtClean="0"/>
              <a:t>9</a:t>
            </a:fld>
            <a:endParaRPr lang="en-US"/>
          </a:p>
        </p:txBody>
      </p:sp>
      <p:sp>
        <p:nvSpPr>
          <p:cNvPr id="5" name="TextBox 4"/>
          <p:cNvSpPr txBox="1"/>
          <p:nvPr/>
        </p:nvSpPr>
        <p:spPr>
          <a:xfrm>
            <a:off x="6576647" y="1763464"/>
            <a:ext cx="4161691" cy="1200329"/>
          </a:xfrm>
          <a:prstGeom prst="rect">
            <a:avLst/>
          </a:prstGeom>
          <a:noFill/>
        </p:spPr>
        <p:txBody>
          <a:bodyPr wrap="square" rtlCol="0">
            <a:spAutoFit/>
          </a:bodyPr>
          <a:lstStyle/>
          <a:p>
            <a:pPr lvl="0">
              <a:spcAft>
                <a:spcPts val="1200"/>
              </a:spcAft>
              <a:defRPr/>
            </a:pPr>
            <a:r>
              <a:rPr lang="en-US" sz="2400" dirty="0" smtClean="0">
                <a:solidFill>
                  <a:prstClr val="black"/>
                </a:solidFill>
                <a:latin typeface="Arial" panose="020B0604020202020204" pitchFamily="34" charset="0"/>
                <a:cs typeface="Arial" panose="020B0604020202020204" pitchFamily="34" charset="0"/>
              </a:rPr>
              <a:t>This </a:t>
            </a:r>
            <a:r>
              <a:rPr lang="en-US" sz="2400" dirty="0">
                <a:solidFill>
                  <a:prstClr val="black"/>
                </a:solidFill>
                <a:latin typeface="Arial" panose="020B0604020202020204" pitchFamily="34" charset="0"/>
                <a:cs typeface="Arial" panose="020B0604020202020204" pitchFamily="34" charset="0"/>
              </a:rPr>
              <a:t>graph is copied from  </a:t>
            </a:r>
            <a:r>
              <a:rPr lang="en-US" sz="2400" dirty="0" smtClean="0">
                <a:solidFill>
                  <a:prstClr val="black"/>
                </a:solidFill>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cs typeface="Arial" panose="020B0604020202020204" pitchFamily="34" charset="0"/>
              </a:rPr>
              <a:t>AR5, (IPCC, 2013) Fig 11.25].</a:t>
            </a:r>
          </a:p>
        </p:txBody>
      </p:sp>
    </p:spTree>
    <p:extLst>
      <p:ext uri="{BB962C8B-B14F-4D97-AF65-F5344CB8AC3E}">
        <p14:creationId xmlns:p14="http://schemas.microsoft.com/office/powerpoint/2010/main" val="3334487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3699</TotalTime>
  <Words>9241</Words>
  <Application>Microsoft Office PowerPoint</Application>
  <PresentationFormat>Widescreen</PresentationFormat>
  <Paragraphs>557</Paragraphs>
  <Slides>82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Aptos</vt:lpstr>
      <vt:lpstr>Arial</vt:lpstr>
      <vt:lpstr>Calibri</vt:lpstr>
      <vt:lpstr>Calibri Light</vt:lpstr>
      <vt:lpstr>Script MT Bold</vt:lpstr>
      <vt:lpstr>Wingdings</vt:lpstr>
      <vt:lpstr>Office Theme</vt:lpstr>
      <vt:lpstr>II. A Cloud Thermostat Controls the Earth’s Climate, Not Greenhouse gasses!  and  I. Climate change is a myth!</vt:lpstr>
      <vt:lpstr>Part I. Climate change is a myth</vt:lpstr>
      <vt:lpstr>The IPCC’s 1st sacred task – calculate and measure the Earth’s power imbalance p1.</vt:lpstr>
      <vt:lpstr>The IPCC’s 1st sacred task – calculate and measure the Earth’s power imbalance p2.</vt:lpstr>
      <vt:lpstr>The IPCC’s flawed house of cards</vt:lpstr>
      <vt:lpstr>The IPCC’s house of cards collapses p.1</vt:lpstr>
      <vt:lpstr>The IPCC’s computer modeling is seriously flawed </vt:lpstr>
      <vt:lpstr>The CMIP5 computer modeling is unable to simulate the Earth’s surface temperature history over the past several decades. </vt:lpstr>
      <vt:lpstr>Flawed computer modeling estimates of the Earth’s temperature “anomaly” history</vt:lpstr>
      <vt:lpstr>Computer modeling estimates of the  the Earth’s temperature “anomaly” history</vt:lpstr>
      <vt:lpstr>“Temperature anomaly” measurements are a very poor indicator of global warming   power imbalance is a better choice</vt:lpstr>
      <vt:lpstr>What is albedo?</vt:lpstr>
      <vt:lpstr>The CMIP5 computer modeling is pathetically incapable of simulating the Earth’s annually varying albedo </vt:lpstr>
      <vt:lpstr>The IPCC’s flawed computer modeling   estimates of the Earth’s albedo – p.1</vt:lpstr>
      <vt:lpstr>The IPCC’s flawed computer modeling estimates of the Earth’s albedo – p.2</vt:lpstr>
      <vt:lpstr>Flawed computer modeling estimates of the Earth’s albedo – p.3</vt:lpstr>
      <vt:lpstr>Flawed computer modeling estimates of the Earth’s albedo – p.4</vt:lpstr>
      <vt:lpstr>PowerPoint Presentation</vt:lpstr>
      <vt:lpstr>Measuring the power imbalance consists of measuring power-IN, measuring power-OUT, and subtracting. p.1</vt:lpstr>
      <vt:lpstr>Measuring the power imbalance consists of measuring power-IN, measuring power-OUT, and subtracting.     p.2 Simple enough? Not really. </vt:lpstr>
      <vt:lpstr>None of the reported data actually show a convincing net warming power imbalance. </vt:lpstr>
      <vt:lpstr>What numbers are needed for the basic power-imbalance calculation? </vt:lpstr>
      <vt:lpstr>The power-imbalance arithmetic, itself, is quite simple.</vt:lpstr>
      <vt:lpstr>The earliest data are reported by Stephen’s et al. (1981) and Ramanathan (1987) – p.1 </vt:lpstr>
      <vt:lpstr>The earliest data are reported by Stephen’s et al. (1981) and Ramanathan (1987) – p.2 </vt:lpstr>
      <vt:lpstr>Loeb et al. (2009, 2012) use OHC data to “adjust” Ramanathan’s (1987) numbers, to show a net warming power imbalance – p.1</vt:lpstr>
      <vt:lpstr>Loeb et al. (2009, 2012) use OHC data to “adjust” Ramanathan’s (1987) numbers, to show a net warming power imbalance – p.2</vt:lpstr>
      <vt:lpstr>Power imbalance analysis by Stephens et al. (2012) with grossly admittedly-fudged error estimates – p.1</vt:lpstr>
      <vt:lpstr>Power imbalance analysis by Stephens et al. (2012) with grossly admittedly-fudged error estimates – p.2</vt:lpstr>
      <vt:lpstr>Stephens et al. (2012) power-flow diagrams show the fudged numbers</vt:lpstr>
      <vt:lpstr>L’Ecuyer et al. (2015) reanalyze the Ocean Heat Content (OHC) data and get different results and much larger error estimates than those reported earlier by Stephens et al. (2012)</vt:lpstr>
      <vt:lpstr>PowerPoint Presentation</vt:lpstr>
      <vt:lpstr>Critiques by Trenberth et al. (2010, 2014) – p.1</vt:lpstr>
      <vt:lpstr>Critiques by Trenberth et al. (2010, 2014) – p.2</vt:lpstr>
      <vt:lpstr>Stephens and L’Ecuyer (2015) together offer a mea culpa admission to having made an “unjustified, ad hoc” choice between OHC data and CERES satellite data, and miraculously now claim simultaneously both zero and +0.6 +/- 0.4 W/m2 power imbalance. – p.1</vt:lpstr>
      <vt:lpstr>PowerPoint Presentation</vt:lpstr>
      <vt:lpstr>Stephens and L’Ecuyer (2015) together offer a mea culpa admission to having made an “unjustified, ad hoc” choice between OHC data and CERES satellite data, and miraculously now claim simultaneously both zero and +0.6 +/- 0.4 W/m2 power imbalance. – p.2</vt:lpstr>
      <vt:lpstr>Power imbalance analysis by Wild et al. (2019) and AR6 (2021) – power imbalance and error bars both fudged – p.1</vt:lpstr>
      <vt:lpstr>Wild (2019, left pair) &amp; AR6 (2021, p.934), right pair) power-flow diagrams.</vt:lpstr>
      <vt:lpstr>Power imbalance analysis by Wild et al. (2019) and AR6 (2021) – power imbalance and error bars fudged – p.2</vt:lpstr>
      <vt:lpstr>Power imbalance analysis by Wild et al. (2019) and AR6 (2021) – power imbalance and error bars fudged – p.3</vt:lpstr>
      <vt:lpstr>In passing, note two important observations from the AR6 (2021) power flow diagram</vt:lpstr>
      <vt:lpstr>#1 A very important observation from the AR6 (2021) and Wild et al. (2019) power flow diagrams   Cloud albedo 2X error!</vt:lpstr>
      <vt:lpstr>#2 important observation: What does sunlight mostly do when it reaches the Earth’s surface?</vt:lpstr>
      <vt:lpstr>NOAA’s scientific disinformation hoax asserts that the frequency of extreme weather events is increasing</vt:lpstr>
      <vt:lpstr>NOAA’s disinformation hoax regarding an impending climate apocalypse</vt:lpstr>
      <vt:lpstr> </vt:lpstr>
      <vt:lpstr>The two graphs below are traced directly from Fig. 2a. They are identical, except that one is plotted left-to-right reversed, i.e. backwards with time increasing to the left. If you look carefully, you will see that they are mirror images. If you can’t tell which one of these graphs is correctly plotted and matches the one on the previous slide, and which one is time-backwards, I assert that their claimed recent increase in extreme weather-event frequency is not obviously indicated by their data, as they claim. Their claim is false! Are you really confidently willing to bet trillions of dollars that you can tell which one is correct? These data portend the impending apocalypse, so Lubchenko and Karl claim.</vt:lpstr>
      <vt:lpstr>Part I – Conclusions – p.1</vt:lpstr>
      <vt:lpstr>Part I – Conclusions – p.2</vt:lpstr>
      <vt:lpstr>Part I – Additional conclusions – p.3</vt:lpstr>
      <vt:lpstr>Part II. A Cloud Thermostat Controls the Earth’s Climate, Not Greenhouse gasses! </vt:lpstr>
      <vt:lpstr>The dominant climate-control process is, in fact, the “cloud thermostat mechanism”.</vt:lpstr>
      <vt:lpstr>The cloud thermostat’s source of strength</vt:lpstr>
      <vt:lpstr>Part II – The cloud thermostat - 3</vt:lpstr>
      <vt:lpstr>Some important and obvious but underappreciated properties of clouds</vt:lpstr>
      <vt:lpstr>There are 5 important take-home messages to be gleaned from these satellite photographs.</vt:lpstr>
      <vt:lpstr>Clouds cast dark shadows.</vt:lpstr>
      <vt:lpstr>Satellite observations of cloud-cover fraction by King et al. (2013) – p.1</vt:lpstr>
      <vt:lpstr>Satellite observations of cloud-cover fraction by King et al. (2013) – p.2.</vt:lpstr>
      <vt:lpstr>Satellite observations of cloud-cover fraction by King et al. (2013) – p.3.</vt:lpstr>
      <vt:lpstr>Satellite observations of cloud-cover fraction by King et al. (2013) –p.4.</vt:lpstr>
      <vt:lpstr>Satellite observations of cloud-cover fraction by King et al. (2013) -5.</vt:lpstr>
      <vt:lpstr>My cloud thermostat model – how does it work? p.1</vt:lpstr>
      <vt:lpstr>My cloud thermostat model – how does it work? p.2</vt:lpstr>
      <vt:lpstr>My cloud thermostat model – how does it work? p.3</vt:lpstr>
      <vt:lpstr>The IPCC’s 3rd sacred task – calculate and measure the strength of naturally occurring climate-stabilizing feedback mechanisms</vt:lpstr>
      <vt:lpstr>Analysis of atmospheric feedback systems.</vt:lpstr>
      <vt:lpstr>Feedback strength of the cloud thermostat mechanism p.1</vt:lpstr>
      <vt:lpstr>Feedback strength of the cloud thermostat mechanism p.2</vt:lpstr>
      <vt:lpstr>Comparative feedback sensitivities for various mechanisms.</vt:lpstr>
      <vt:lpstr>Part II - Conclusions</vt:lpstr>
      <vt:lpstr>Part II - Conclusions</vt:lpstr>
      <vt:lpstr>Part I – Additional conclusions – p.3</vt:lpstr>
      <vt:lpstr>Recommendations for policy makers – p.1</vt:lpstr>
      <vt:lpstr>Recommendations for policy makers – p.2</vt:lpstr>
      <vt:lpstr>Recommendations for policy makers – p.3</vt:lpstr>
      <vt:lpstr>Appendix A. An energy-conservation Theorem phrased in terms of albedos</vt:lpstr>
      <vt:lpstr>PowerPoint Presentation</vt:lpstr>
      <vt:lpstr>Appendix B. Application of the albedo conservation Theorem  to data from the Fig. X.6 AR6 (2021 p.934) power-flow map data</vt:lpstr>
      <vt:lpstr>Appendix C. Feedback Analysis of climate systems [as per Sherwood et al. (2020)]</vt:lpstr>
      <vt:lpstr>Appendix D. Feedback strength of the cloud thermostat mechanism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A Cloud Thermostat Controls the Earth’s Climate, Not Greenhouse gasses!  and  I. Climate change is a myth!</dc:title>
  <dc:creator>johnclauser</dc:creator>
  <cp:lastModifiedBy>Bobbi Tosse</cp:lastModifiedBy>
  <cp:revision>471</cp:revision>
  <cp:lastPrinted>2024-07-04T21:00:39Z</cp:lastPrinted>
  <dcterms:created xsi:type="dcterms:W3CDTF">2024-04-28T23:16:07Z</dcterms:created>
  <dcterms:modified xsi:type="dcterms:W3CDTF">2024-07-05T01:10:04Z</dcterms:modified>
</cp:coreProperties>
</file>