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57" r:id="rId3"/>
    <p:sldId id="274" r:id="rId4"/>
    <p:sldId id="272" r:id="rId5"/>
    <p:sldId id="275" r:id="rId6"/>
    <p:sldId id="276" r:id="rId7"/>
    <p:sldId id="292" r:id="rId8"/>
    <p:sldId id="277" r:id="rId9"/>
    <p:sldId id="278" r:id="rId10"/>
    <p:sldId id="279" r:id="rId11"/>
    <p:sldId id="280" r:id="rId12"/>
    <p:sldId id="281" r:id="rId13"/>
    <p:sldId id="282" r:id="rId14"/>
    <p:sldId id="283" r:id="rId15"/>
    <p:sldId id="284" r:id="rId16"/>
    <p:sldId id="285" r:id="rId17"/>
    <p:sldId id="288" r:id="rId18"/>
    <p:sldId id="293" r:id="rId19"/>
    <p:sldId id="287" r:id="rId20"/>
    <p:sldId id="286" r:id="rId21"/>
    <p:sldId id="289" r:id="rId22"/>
    <p:sldId id="290" r:id="rId23"/>
    <p:sldId id="291"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802689-8B49-47E7-9C58-0192CC28E948}" type="datetimeFigureOut">
              <a:rPr lang="fr-FR" smtClean="0"/>
              <a:t>22/09/2021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44C066C-5BD9-44D1-AFB5-FFCD33CA127F}" type="slidenum">
              <a:rPr lang="fr-FR" smtClean="0"/>
              <a:t>‹N°›</a:t>
            </a:fld>
            <a:endParaRPr lang="fr-FR"/>
          </a:p>
        </p:txBody>
      </p:sp>
    </p:spTree>
    <p:extLst>
      <p:ext uri="{BB962C8B-B14F-4D97-AF65-F5344CB8AC3E}">
        <p14:creationId xmlns:p14="http://schemas.microsoft.com/office/powerpoint/2010/main" val="250939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802689-8B49-47E7-9C58-0192CC28E948}" type="datetimeFigureOut">
              <a:rPr lang="fr-FR" smtClean="0"/>
              <a:t>22/09/2021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44C066C-5BD9-44D1-AFB5-FFCD33CA127F}" type="slidenum">
              <a:rPr lang="fr-FR" smtClean="0"/>
              <a:t>‹N°›</a:t>
            </a:fld>
            <a:endParaRPr lang="fr-FR"/>
          </a:p>
        </p:txBody>
      </p:sp>
    </p:spTree>
    <p:extLst>
      <p:ext uri="{BB962C8B-B14F-4D97-AF65-F5344CB8AC3E}">
        <p14:creationId xmlns:p14="http://schemas.microsoft.com/office/powerpoint/2010/main" val="37571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802689-8B49-47E7-9C58-0192CC28E948}" type="datetimeFigureOut">
              <a:rPr lang="fr-FR" smtClean="0"/>
              <a:t>22/09/2021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44C066C-5BD9-44D1-AFB5-FFCD33CA127F}" type="slidenum">
              <a:rPr lang="fr-FR" smtClean="0"/>
              <a:t>‹N°›</a:t>
            </a:fld>
            <a:endParaRPr lang="fr-FR"/>
          </a:p>
        </p:txBody>
      </p:sp>
    </p:spTree>
    <p:extLst>
      <p:ext uri="{BB962C8B-B14F-4D97-AF65-F5344CB8AC3E}">
        <p14:creationId xmlns:p14="http://schemas.microsoft.com/office/powerpoint/2010/main" val="240372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802689-8B49-47E7-9C58-0192CC28E948}" type="datetimeFigureOut">
              <a:rPr lang="fr-FR" smtClean="0"/>
              <a:t>22/09/2021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44C066C-5BD9-44D1-AFB5-FFCD33CA127F}" type="slidenum">
              <a:rPr lang="fr-FR" smtClean="0"/>
              <a:t>‹N°›</a:t>
            </a:fld>
            <a:endParaRPr lang="fr-FR"/>
          </a:p>
        </p:txBody>
      </p:sp>
    </p:spTree>
    <p:extLst>
      <p:ext uri="{BB962C8B-B14F-4D97-AF65-F5344CB8AC3E}">
        <p14:creationId xmlns:p14="http://schemas.microsoft.com/office/powerpoint/2010/main" val="154345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A802689-8B49-47E7-9C58-0192CC28E948}" type="datetimeFigureOut">
              <a:rPr lang="fr-FR" smtClean="0"/>
              <a:t>22/09/2021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44C066C-5BD9-44D1-AFB5-FFCD33CA127F}" type="slidenum">
              <a:rPr lang="fr-FR" smtClean="0"/>
              <a:t>‹N°›</a:t>
            </a:fld>
            <a:endParaRPr lang="fr-FR"/>
          </a:p>
        </p:txBody>
      </p:sp>
    </p:spTree>
    <p:extLst>
      <p:ext uri="{BB962C8B-B14F-4D97-AF65-F5344CB8AC3E}">
        <p14:creationId xmlns:p14="http://schemas.microsoft.com/office/powerpoint/2010/main" val="314710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A802689-8B49-47E7-9C58-0192CC28E948}" type="datetimeFigureOut">
              <a:rPr lang="fr-FR" smtClean="0"/>
              <a:t>22/09/2021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44C066C-5BD9-44D1-AFB5-FFCD33CA127F}" type="slidenum">
              <a:rPr lang="fr-FR" smtClean="0"/>
              <a:t>‹N°›</a:t>
            </a:fld>
            <a:endParaRPr lang="fr-FR"/>
          </a:p>
        </p:txBody>
      </p:sp>
    </p:spTree>
    <p:extLst>
      <p:ext uri="{BB962C8B-B14F-4D97-AF65-F5344CB8AC3E}">
        <p14:creationId xmlns:p14="http://schemas.microsoft.com/office/powerpoint/2010/main" val="252774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A802689-8B49-47E7-9C58-0192CC28E948}" type="datetimeFigureOut">
              <a:rPr lang="fr-FR" smtClean="0"/>
              <a:t>22/09/2021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44C066C-5BD9-44D1-AFB5-FFCD33CA127F}" type="slidenum">
              <a:rPr lang="fr-FR" smtClean="0"/>
              <a:t>‹N°›</a:t>
            </a:fld>
            <a:endParaRPr lang="fr-FR"/>
          </a:p>
        </p:txBody>
      </p:sp>
    </p:spTree>
    <p:extLst>
      <p:ext uri="{BB962C8B-B14F-4D97-AF65-F5344CB8AC3E}">
        <p14:creationId xmlns:p14="http://schemas.microsoft.com/office/powerpoint/2010/main" val="367171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A802689-8B49-47E7-9C58-0192CC28E948}" type="datetimeFigureOut">
              <a:rPr lang="fr-FR" smtClean="0"/>
              <a:t>22/09/2021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44C066C-5BD9-44D1-AFB5-FFCD33CA127F}" type="slidenum">
              <a:rPr lang="fr-FR" smtClean="0"/>
              <a:t>‹N°›</a:t>
            </a:fld>
            <a:endParaRPr lang="fr-FR"/>
          </a:p>
        </p:txBody>
      </p:sp>
    </p:spTree>
    <p:extLst>
      <p:ext uri="{BB962C8B-B14F-4D97-AF65-F5344CB8AC3E}">
        <p14:creationId xmlns:p14="http://schemas.microsoft.com/office/powerpoint/2010/main" val="220087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02689-8B49-47E7-9C58-0192CC28E948}" type="datetimeFigureOut">
              <a:rPr lang="fr-FR" smtClean="0"/>
              <a:t>22/09/2021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44C066C-5BD9-44D1-AFB5-FFCD33CA127F}" type="slidenum">
              <a:rPr lang="fr-FR" smtClean="0"/>
              <a:t>‹N°›</a:t>
            </a:fld>
            <a:endParaRPr lang="fr-FR"/>
          </a:p>
        </p:txBody>
      </p:sp>
    </p:spTree>
    <p:extLst>
      <p:ext uri="{BB962C8B-B14F-4D97-AF65-F5344CB8AC3E}">
        <p14:creationId xmlns:p14="http://schemas.microsoft.com/office/powerpoint/2010/main" val="35844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A802689-8B49-47E7-9C58-0192CC28E948}" type="datetimeFigureOut">
              <a:rPr lang="fr-FR" smtClean="0"/>
              <a:t>22/09/2021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44C066C-5BD9-44D1-AFB5-FFCD33CA127F}" type="slidenum">
              <a:rPr lang="fr-FR" smtClean="0"/>
              <a:t>‹N°›</a:t>
            </a:fld>
            <a:endParaRPr lang="fr-FR"/>
          </a:p>
        </p:txBody>
      </p:sp>
    </p:spTree>
    <p:extLst>
      <p:ext uri="{BB962C8B-B14F-4D97-AF65-F5344CB8AC3E}">
        <p14:creationId xmlns:p14="http://schemas.microsoft.com/office/powerpoint/2010/main" val="2845747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A802689-8B49-47E7-9C58-0192CC28E948}" type="datetimeFigureOut">
              <a:rPr lang="fr-FR" smtClean="0"/>
              <a:t>22/09/2021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44C066C-5BD9-44D1-AFB5-FFCD33CA127F}" type="slidenum">
              <a:rPr lang="fr-FR" smtClean="0"/>
              <a:t>‹N°›</a:t>
            </a:fld>
            <a:endParaRPr lang="fr-FR"/>
          </a:p>
        </p:txBody>
      </p:sp>
    </p:spTree>
    <p:extLst>
      <p:ext uri="{BB962C8B-B14F-4D97-AF65-F5344CB8AC3E}">
        <p14:creationId xmlns:p14="http://schemas.microsoft.com/office/powerpoint/2010/main" val="329519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02689-8B49-47E7-9C58-0192CC28E948}" type="datetimeFigureOut">
              <a:rPr lang="fr-FR" smtClean="0"/>
              <a:t>22/09/2021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C066C-5BD9-44D1-AFB5-FFCD33CA127F}" type="slidenum">
              <a:rPr lang="fr-FR" smtClean="0"/>
              <a:t>‹N°›</a:t>
            </a:fld>
            <a:endParaRPr lang="fr-FR"/>
          </a:p>
        </p:txBody>
      </p:sp>
    </p:spTree>
    <p:extLst>
      <p:ext uri="{BB962C8B-B14F-4D97-AF65-F5344CB8AC3E}">
        <p14:creationId xmlns:p14="http://schemas.microsoft.com/office/powerpoint/2010/main" val="2528245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nj-francetv.fr/wp-content/uploads/2021-03-18-Accord-teletravail-signe-SNJ.pdf"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hyperlink" Target="http://www.grubermarc.blogspot.com/" TargetMode="External"/><Relationship Id="rId2" Type="http://schemas.openxmlformats.org/officeDocument/2006/relationships/hyperlink" Target="mailto:grubmarc@gmail.com"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C05325-1946-4CB4-86FB-A362EF49F305}"/>
              </a:ext>
            </a:extLst>
          </p:cNvPr>
          <p:cNvSpPr>
            <a:spLocks noGrp="1"/>
          </p:cNvSpPr>
          <p:nvPr>
            <p:ph type="ctrTitle"/>
          </p:nvPr>
        </p:nvSpPr>
        <p:spPr>
          <a:xfrm>
            <a:off x="8366968" y="527607"/>
            <a:ext cx="3091607" cy="1655483"/>
          </a:xfrm>
        </p:spPr>
        <p:txBody>
          <a:bodyPr vert="horz" lIns="91440" tIns="45720" rIns="91440" bIns="45720" rtlCol="0" anchor="b">
            <a:normAutofit/>
          </a:bodyPr>
          <a:lstStyle/>
          <a:p>
            <a:pPr algn="l"/>
            <a:br>
              <a:rPr lang="en-US" sz="4000"/>
            </a:br>
            <a:endParaRPr lang="en-US" sz="4000"/>
          </a:p>
        </p:txBody>
      </p:sp>
      <p:sp>
        <p:nvSpPr>
          <p:cNvPr id="3" name="Sous-titre 2">
            <a:extLst>
              <a:ext uri="{FF2B5EF4-FFF2-40B4-BE49-F238E27FC236}">
                <a16:creationId xmlns:a16="http://schemas.microsoft.com/office/drawing/2014/main" id="{D616FDBC-B7BA-481B-9C8F-84A16D1B6943}"/>
              </a:ext>
            </a:extLst>
          </p:cNvPr>
          <p:cNvSpPr>
            <a:spLocks noGrp="1"/>
          </p:cNvSpPr>
          <p:nvPr>
            <p:ph type="subTitle" idx="1"/>
          </p:nvPr>
        </p:nvSpPr>
        <p:spPr>
          <a:xfrm>
            <a:off x="6453050" y="182880"/>
            <a:ext cx="5738949" cy="5991497"/>
          </a:xfrm>
        </p:spPr>
        <p:txBody>
          <a:bodyPr vert="horz" lIns="91440" tIns="45720" rIns="91440" bIns="45720" rtlCol="0">
            <a:normAutofit/>
          </a:bodyPr>
          <a:lstStyle/>
          <a:p>
            <a:pPr indent="-228600" algn="l">
              <a:spcAft>
                <a:spcPts val="800"/>
              </a:spcAft>
              <a:buFont typeface="Arial" panose="020B0604020202020204" pitchFamily="34" charset="0"/>
              <a:buChar char="•"/>
            </a:pPr>
            <a:endParaRPr lang="en-US" b="1" dirty="0">
              <a:effectLst/>
            </a:endParaRPr>
          </a:p>
          <a:p>
            <a:pPr indent="-228600" algn="l">
              <a:spcAft>
                <a:spcPts val="800"/>
              </a:spcAft>
              <a:buFont typeface="Arial" panose="020B0604020202020204" pitchFamily="34" charset="0"/>
              <a:buChar char="•"/>
            </a:pPr>
            <a:endParaRPr lang="en-US" b="1" dirty="0">
              <a:effectLst/>
            </a:endParaRPr>
          </a:p>
          <a:p>
            <a:pPr algn="ctr"/>
            <a:r>
              <a:rPr lang="en-GB" sz="2000" b="1" dirty="0">
                <a:solidFill>
                  <a:srgbClr val="000000"/>
                </a:solidFill>
                <a:effectLst/>
                <a:latin typeface="Arial" panose="020B0604020202020204" pitchFamily="34" charset="0"/>
                <a:ea typeface="Times New Roman" panose="02020603050405020304" pitchFamily="18" charset="0"/>
              </a:rPr>
              <a:t>SURVEY</a:t>
            </a:r>
            <a:endParaRPr lang="fr-FR" sz="2000" dirty="0">
              <a:effectLst/>
              <a:latin typeface="Times New Roman" panose="02020603050405020304" pitchFamily="18" charset="0"/>
              <a:ea typeface="Times New Roman" panose="02020603050405020304" pitchFamily="18" charset="0"/>
            </a:endParaRPr>
          </a:p>
          <a:p>
            <a:pPr algn="ctr"/>
            <a:r>
              <a:rPr lang="en-GB" sz="2000" b="1" dirty="0">
                <a:solidFill>
                  <a:srgbClr val="000000"/>
                </a:solidFill>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algn="ctr"/>
            <a:r>
              <a:rPr lang="en-GB" sz="2000" b="1" dirty="0">
                <a:solidFill>
                  <a:srgbClr val="000000"/>
                </a:solidFill>
                <a:effectLst/>
                <a:latin typeface="Arial" panose="020B0604020202020204" pitchFamily="34" charset="0"/>
                <a:ea typeface="Times New Roman" panose="02020603050405020304" pitchFamily="18" charset="0"/>
              </a:rPr>
              <a:t> Telework and home office of journalists: </a:t>
            </a:r>
            <a:endParaRPr lang="fr-FR" sz="2000" dirty="0">
              <a:effectLst/>
              <a:latin typeface="Times New Roman" panose="02020603050405020304" pitchFamily="18" charset="0"/>
              <a:ea typeface="Times New Roman" panose="02020603050405020304" pitchFamily="18" charset="0"/>
            </a:endParaRPr>
          </a:p>
          <a:p>
            <a:pPr algn="ctr"/>
            <a:br>
              <a:rPr lang="en-GB" sz="2000" b="1" dirty="0">
                <a:solidFill>
                  <a:srgbClr val="000000"/>
                </a:solidFill>
                <a:effectLst/>
                <a:latin typeface="Arial" panose="020B0604020202020204" pitchFamily="34" charset="0"/>
                <a:ea typeface="Times New Roman" panose="02020603050405020304" pitchFamily="18" charset="0"/>
              </a:rPr>
            </a:br>
            <a:r>
              <a:rPr lang="en-GB" sz="2000" b="1" dirty="0">
                <a:solidFill>
                  <a:srgbClr val="000000"/>
                </a:solidFill>
                <a:effectLst/>
                <a:latin typeface="Arial" panose="020B0604020202020204" pitchFamily="34" charset="0"/>
                <a:ea typeface="Times New Roman" panose="02020603050405020304" pitchFamily="18" charset="0"/>
              </a:rPr>
              <a:t>a labour rights perspective</a:t>
            </a:r>
            <a:br>
              <a:rPr lang="en-GB" sz="2000" b="1" dirty="0">
                <a:solidFill>
                  <a:srgbClr val="000000"/>
                </a:solidFill>
                <a:effectLst/>
                <a:latin typeface="Arial" panose="020B0604020202020204" pitchFamily="34" charset="0"/>
                <a:ea typeface="Times New Roman" panose="02020603050405020304" pitchFamily="18" charset="0"/>
              </a:rPr>
            </a:br>
            <a:r>
              <a:rPr lang="en-GB" sz="2000" b="1" dirty="0">
                <a:solidFill>
                  <a:srgbClr val="000000"/>
                </a:solidFill>
                <a:effectLst/>
                <a:latin typeface="Arial" panose="020B0604020202020204" pitchFamily="34" charset="0"/>
                <a:ea typeface="Times New Roman" panose="02020603050405020304" pitchFamily="18" charset="0"/>
              </a:rPr>
              <a:t>for a hybrid future</a:t>
            </a:r>
            <a:endParaRPr lang="fr-FR" sz="2000" dirty="0">
              <a:effectLst/>
              <a:latin typeface="Times New Roman" panose="02020603050405020304" pitchFamily="18" charset="0"/>
              <a:ea typeface="Times New Roman" panose="02020603050405020304" pitchFamily="18" charset="0"/>
            </a:endParaRPr>
          </a:p>
          <a:p>
            <a:pPr algn="l">
              <a:spcAft>
                <a:spcPts val="800"/>
              </a:spcAft>
            </a:pPr>
            <a:endParaRPr lang="en-US" b="1" i="1" dirty="0"/>
          </a:p>
          <a:p>
            <a:pPr algn="l">
              <a:spcAft>
                <a:spcPts val="800"/>
              </a:spcAft>
            </a:pPr>
            <a:endParaRPr lang="en-US" b="1" i="1" dirty="0"/>
          </a:p>
          <a:p>
            <a:pPr algn="l">
              <a:spcAft>
                <a:spcPts val="800"/>
              </a:spcAft>
            </a:pPr>
            <a:endParaRPr lang="en-US" b="1" i="1" dirty="0"/>
          </a:p>
          <a:p>
            <a:pPr>
              <a:spcAft>
                <a:spcPts val="800"/>
              </a:spcAft>
            </a:pPr>
            <a:r>
              <a:rPr lang="en-US" sz="1800" b="1" i="1" dirty="0">
                <a:effectLst/>
              </a:rPr>
              <a:t>Marc Gruber</a:t>
            </a:r>
            <a:endParaRPr lang="en-US" sz="1800" i="1" dirty="0">
              <a:effectLst/>
            </a:endParaRPr>
          </a:p>
          <a:p>
            <a:pPr indent="-228600" algn="l">
              <a:spcAft>
                <a:spcPts val="800"/>
              </a:spcAft>
              <a:buFont typeface="Arial" panose="020B0604020202020204" pitchFamily="34" charset="0"/>
              <a:buChar char="•"/>
            </a:pPr>
            <a:endParaRPr lang="en-US" dirty="0">
              <a:effectLst/>
            </a:endParaRPr>
          </a:p>
          <a:p>
            <a:pPr indent="-228600" algn="l">
              <a:buFont typeface="Arial" panose="020B0604020202020204" pitchFamily="34" charset="0"/>
              <a:buChar char="•"/>
            </a:pPr>
            <a:endParaRPr lang="en-US" dirty="0"/>
          </a:p>
        </p:txBody>
      </p:sp>
      <p:pic>
        <p:nvPicPr>
          <p:cNvPr id="5" name="Image 4">
            <a:extLst>
              <a:ext uri="{FF2B5EF4-FFF2-40B4-BE49-F238E27FC236}">
                <a16:creationId xmlns:a16="http://schemas.microsoft.com/office/drawing/2014/main" id="{9AB7B4CF-E2A7-4F57-9B4B-ACE44AEBB1DB}"/>
              </a:ext>
            </a:extLst>
          </p:cNvPr>
          <p:cNvPicPr>
            <a:picLocks noChangeAspect="1"/>
          </p:cNvPicPr>
          <p:nvPr/>
        </p:nvPicPr>
        <p:blipFill>
          <a:blip r:embed="rId2"/>
          <a:stretch>
            <a:fillRect/>
          </a:stretch>
        </p:blipFill>
        <p:spPr>
          <a:xfrm>
            <a:off x="141683" y="1159153"/>
            <a:ext cx="6678490" cy="3996322"/>
          </a:xfrm>
          <a:prstGeom prst="rect">
            <a:avLst/>
          </a:prstGeom>
        </p:spPr>
      </p:pic>
    </p:spTree>
    <p:extLst>
      <p:ext uri="{BB962C8B-B14F-4D97-AF65-F5344CB8AC3E}">
        <p14:creationId xmlns:p14="http://schemas.microsoft.com/office/powerpoint/2010/main" val="137584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FOCUS ON RIGHT TO DISCONNECT</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8" name="image16.png">
            <a:extLst>
              <a:ext uri="{FF2B5EF4-FFF2-40B4-BE49-F238E27FC236}">
                <a16:creationId xmlns:a16="http://schemas.microsoft.com/office/drawing/2014/main" id="{58B5A316-C4D7-4007-ADCF-5FEEAC943732}"/>
              </a:ext>
            </a:extLst>
          </p:cNvPr>
          <p:cNvPicPr>
            <a:picLocks noGrp="1"/>
          </p:cNvPicPr>
          <p:nvPr>
            <p:ph idx="1"/>
          </p:nvPr>
        </p:nvPicPr>
        <p:blipFill>
          <a:blip r:embed="rId5"/>
          <a:srcRect/>
          <a:stretch>
            <a:fillRect/>
          </a:stretch>
        </p:blipFill>
        <p:spPr>
          <a:xfrm>
            <a:off x="1116013" y="934807"/>
            <a:ext cx="10515600" cy="4420062"/>
          </a:xfrm>
          <a:prstGeom prst="rect">
            <a:avLst/>
          </a:prstGeom>
          <a:ln/>
        </p:spPr>
      </p:pic>
    </p:spTree>
    <p:extLst>
      <p:ext uri="{BB962C8B-B14F-4D97-AF65-F5344CB8AC3E}">
        <p14:creationId xmlns:p14="http://schemas.microsoft.com/office/powerpoint/2010/main" val="317022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FOCUS ON RIGHT TO DISCONNECT</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sp>
        <p:nvSpPr>
          <p:cNvPr id="16" name="Espace réservé du contenu 5">
            <a:extLst>
              <a:ext uri="{FF2B5EF4-FFF2-40B4-BE49-F238E27FC236}">
                <a16:creationId xmlns:a16="http://schemas.microsoft.com/office/drawing/2014/main" id="{29615C41-69A2-4899-879E-53F7723AEA1F}"/>
              </a:ext>
            </a:extLst>
          </p:cNvPr>
          <p:cNvSpPr>
            <a:spLocks noGrp="1"/>
          </p:cNvSpPr>
          <p:nvPr>
            <p:ph idx="1"/>
          </p:nvPr>
        </p:nvSpPr>
        <p:spPr>
          <a:xfrm>
            <a:off x="1116363" y="864868"/>
            <a:ext cx="10515600" cy="4559905"/>
          </a:xfrm>
        </p:spPr>
        <p:txBody>
          <a:bodyPr>
            <a:normAutofit fontScale="92500" lnSpcReduction="10000"/>
          </a:bodyPr>
          <a:lstStyle/>
          <a:p>
            <a:pPr marL="0" indent="0" algn="just">
              <a:lnSpc>
                <a:spcPct val="115000"/>
              </a:lnSpc>
              <a:buNone/>
            </a:pPr>
            <a:r>
              <a:rPr lang="en-GB" sz="1800" b="1" i="1" dirty="0">
                <a:effectLst/>
                <a:latin typeface="Arial" panose="020B0604020202020204" pitchFamily="34" charset="0"/>
                <a:ea typeface="Arial" panose="020B0604020202020204" pitchFamily="34" charset="0"/>
              </a:rPr>
              <a:t>Ireland: </a:t>
            </a:r>
            <a:r>
              <a:rPr lang="en-GB" sz="1800" i="1" dirty="0">
                <a:effectLst/>
                <a:latin typeface="Arial" panose="020B0604020202020204" pitchFamily="34" charset="0"/>
                <a:ea typeface="Arial" panose="020B0604020202020204" pitchFamily="34" charset="0"/>
              </a:rPr>
              <a:t>Code of Practice on the “Right to Disconnect” in April 2021. “the right to disengage from work, and refrain from engaging in work-related electronic communications outside of “normal” working hours”, Also recognises three important elements such as: </a:t>
            </a:r>
            <a:endParaRPr lang="fr-FR"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GB" sz="1800" i="1" dirty="0">
                <a:effectLst/>
                <a:latin typeface="Arial" panose="020B0604020202020204" pitchFamily="34" charset="0"/>
                <a:ea typeface="Arial" panose="020B0604020202020204" pitchFamily="34" charset="0"/>
              </a:rPr>
              <a:t>- the right of an employee to not have to routinely perform work outside their normal working hours</a:t>
            </a:r>
            <a:endParaRPr lang="fr-FR"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GB" sz="1800" i="1" dirty="0">
                <a:effectLst/>
                <a:latin typeface="Arial" panose="020B0604020202020204" pitchFamily="34" charset="0"/>
                <a:ea typeface="Arial" panose="020B0604020202020204" pitchFamily="34" charset="0"/>
              </a:rPr>
              <a:t>- the right not to be penalised for refusing to attend to work matters outside of normal working hours</a:t>
            </a:r>
            <a:endParaRPr lang="fr-FR"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GB" sz="1800" i="1" dirty="0">
                <a:effectLst/>
                <a:latin typeface="Arial" panose="020B0604020202020204" pitchFamily="34" charset="0"/>
                <a:ea typeface="Arial" panose="020B0604020202020204" pitchFamily="34" charset="0"/>
              </a:rPr>
              <a:t>- the duty to respect another person’s right to disconnect (for example: by not routinely emailing or calling outside normal working hours)</a:t>
            </a:r>
            <a:endParaRPr lang="fr-FR"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GB" sz="1800" b="1" i="1" dirty="0">
                <a:effectLst/>
                <a:latin typeface="Arial" panose="020B0604020202020204" pitchFamily="34" charset="0"/>
                <a:ea typeface="Arial" panose="020B0604020202020204" pitchFamily="34" charset="0"/>
              </a:rPr>
              <a:t>France: </a:t>
            </a:r>
            <a:r>
              <a:rPr lang="en-GB" sz="1800" i="1" dirty="0">
                <a:effectLst/>
                <a:latin typeface="Arial" panose="020B0604020202020204" pitchFamily="34" charset="0"/>
                <a:ea typeface="Arial" panose="020B0604020202020204" pitchFamily="34" charset="0"/>
              </a:rPr>
              <a:t>Labour Law of 2016 the right to disconnect is explicitly mentioned in the legislation, without providing a clear definition of the “disconnection” itself. The employer must define precisely the "time slots during which the employee is available". Although the employee must remain available and active during these time slots, this does not mean that he or she does not have the right to take breaks, including lunch breaks. The law foresees that negotiations have to deal with disconnection in any company where there is trade union representation, which includes all companies with more than 50 employees. Smaller companies have to implement a non-binding “Charter”. </a:t>
            </a:r>
            <a:endParaRPr lang="fr-FR" sz="1800" dirty="0">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spTree>
    <p:extLst>
      <p:ext uri="{BB962C8B-B14F-4D97-AF65-F5344CB8AC3E}">
        <p14:creationId xmlns:p14="http://schemas.microsoft.com/office/powerpoint/2010/main" val="1015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MAIN FINDINGS OF SURVEY</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4" name="image20.png">
            <a:extLst>
              <a:ext uri="{FF2B5EF4-FFF2-40B4-BE49-F238E27FC236}">
                <a16:creationId xmlns:a16="http://schemas.microsoft.com/office/drawing/2014/main" id="{F93DC086-EE02-48A3-9F5C-2E4A1C54FAD1}"/>
              </a:ext>
            </a:extLst>
          </p:cNvPr>
          <p:cNvPicPr/>
          <p:nvPr/>
        </p:nvPicPr>
        <p:blipFill>
          <a:blip r:embed="rId5"/>
          <a:srcRect/>
          <a:stretch>
            <a:fillRect/>
          </a:stretch>
        </p:blipFill>
        <p:spPr>
          <a:xfrm>
            <a:off x="2069164" y="1276267"/>
            <a:ext cx="8972550" cy="3720171"/>
          </a:xfrm>
          <a:prstGeom prst="rect">
            <a:avLst/>
          </a:prstGeom>
          <a:ln/>
        </p:spPr>
      </p:pic>
    </p:spTree>
    <p:extLst>
      <p:ext uri="{BB962C8B-B14F-4D97-AF65-F5344CB8AC3E}">
        <p14:creationId xmlns:p14="http://schemas.microsoft.com/office/powerpoint/2010/main" val="164188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MAIN FINDINGS OF SURVEY</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6" name="image7.png">
            <a:extLst>
              <a:ext uri="{FF2B5EF4-FFF2-40B4-BE49-F238E27FC236}">
                <a16:creationId xmlns:a16="http://schemas.microsoft.com/office/drawing/2014/main" id="{C8C310A5-23B5-42BB-8C9B-83DDC982C4FA}"/>
              </a:ext>
            </a:extLst>
          </p:cNvPr>
          <p:cNvPicPr/>
          <p:nvPr/>
        </p:nvPicPr>
        <p:blipFill>
          <a:blip r:embed="rId5"/>
          <a:srcRect/>
          <a:stretch>
            <a:fillRect/>
          </a:stretch>
        </p:blipFill>
        <p:spPr>
          <a:xfrm>
            <a:off x="1907177" y="900747"/>
            <a:ext cx="8684623" cy="4257369"/>
          </a:xfrm>
          <a:prstGeom prst="rect">
            <a:avLst/>
          </a:prstGeom>
          <a:ln/>
        </p:spPr>
      </p:pic>
    </p:spTree>
    <p:extLst>
      <p:ext uri="{BB962C8B-B14F-4D97-AF65-F5344CB8AC3E}">
        <p14:creationId xmlns:p14="http://schemas.microsoft.com/office/powerpoint/2010/main" val="95769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MAIN FINDINGS OF SURVEY</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4" name="image2.png">
            <a:extLst>
              <a:ext uri="{FF2B5EF4-FFF2-40B4-BE49-F238E27FC236}">
                <a16:creationId xmlns:a16="http://schemas.microsoft.com/office/drawing/2014/main" id="{AA2307BA-C1F1-43ED-BA61-077BBC3F7D48}"/>
              </a:ext>
            </a:extLst>
          </p:cNvPr>
          <p:cNvPicPr/>
          <p:nvPr/>
        </p:nvPicPr>
        <p:blipFill>
          <a:blip r:embed="rId5"/>
          <a:srcRect/>
          <a:stretch>
            <a:fillRect/>
          </a:stretch>
        </p:blipFill>
        <p:spPr>
          <a:xfrm>
            <a:off x="2009774" y="1062614"/>
            <a:ext cx="8562975" cy="3933825"/>
          </a:xfrm>
          <a:prstGeom prst="rect">
            <a:avLst/>
          </a:prstGeom>
          <a:ln/>
        </p:spPr>
      </p:pic>
    </p:spTree>
    <p:extLst>
      <p:ext uri="{BB962C8B-B14F-4D97-AF65-F5344CB8AC3E}">
        <p14:creationId xmlns:p14="http://schemas.microsoft.com/office/powerpoint/2010/main" val="149069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MAIN FINDINGS OF SURVEY</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6" name="image15.png">
            <a:extLst>
              <a:ext uri="{FF2B5EF4-FFF2-40B4-BE49-F238E27FC236}">
                <a16:creationId xmlns:a16="http://schemas.microsoft.com/office/drawing/2014/main" id="{731CDC43-8BE3-4226-9807-5032BE84EA46}"/>
              </a:ext>
            </a:extLst>
          </p:cNvPr>
          <p:cNvPicPr/>
          <p:nvPr/>
        </p:nvPicPr>
        <p:blipFill>
          <a:blip r:embed="rId5"/>
          <a:srcRect/>
          <a:stretch>
            <a:fillRect/>
          </a:stretch>
        </p:blipFill>
        <p:spPr>
          <a:xfrm>
            <a:off x="2397356" y="1205403"/>
            <a:ext cx="8644358" cy="3725862"/>
          </a:xfrm>
          <a:prstGeom prst="rect">
            <a:avLst/>
          </a:prstGeom>
          <a:ln/>
        </p:spPr>
      </p:pic>
    </p:spTree>
    <p:extLst>
      <p:ext uri="{BB962C8B-B14F-4D97-AF65-F5344CB8AC3E}">
        <p14:creationId xmlns:p14="http://schemas.microsoft.com/office/powerpoint/2010/main" val="375639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MAIN FINDINGS OF SURVEY</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4" name="image5.png">
            <a:extLst>
              <a:ext uri="{FF2B5EF4-FFF2-40B4-BE49-F238E27FC236}">
                <a16:creationId xmlns:a16="http://schemas.microsoft.com/office/drawing/2014/main" id="{37AD0C3F-468B-4CD3-B776-787DD8264BFB}"/>
              </a:ext>
            </a:extLst>
          </p:cNvPr>
          <p:cNvPicPr/>
          <p:nvPr/>
        </p:nvPicPr>
        <p:blipFill>
          <a:blip r:embed="rId5"/>
          <a:srcRect/>
          <a:stretch>
            <a:fillRect/>
          </a:stretch>
        </p:blipFill>
        <p:spPr>
          <a:xfrm>
            <a:off x="1856657" y="1088193"/>
            <a:ext cx="8429897" cy="3620979"/>
          </a:xfrm>
          <a:prstGeom prst="rect">
            <a:avLst/>
          </a:prstGeom>
          <a:ln/>
        </p:spPr>
      </p:pic>
    </p:spTree>
    <p:extLst>
      <p:ext uri="{BB962C8B-B14F-4D97-AF65-F5344CB8AC3E}">
        <p14:creationId xmlns:p14="http://schemas.microsoft.com/office/powerpoint/2010/main" val="144194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MAIN FINDINGS OF SURVEY</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6" name="image13.png">
            <a:extLst>
              <a:ext uri="{FF2B5EF4-FFF2-40B4-BE49-F238E27FC236}">
                <a16:creationId xmlns:a16="http://schemas.microsoft.com/office/drawing/2014/main" id="{97AB4D42-4CAB-4B04-9D1C-33C079318460}"/>
              </a:ext>
            </a:extLst>
          </p:cNvPr>
          <p:cNvPicPr/>
          <p:nvPr/>
        </p:nvPicPr>
        <p:blipFill>
          <a:blip r:embed="rId5"/>
          <a:srcRect/>
          <a:stretch>
            <a:fillRect/>
          </a:stretch>
        </p:blipFill>
        <p:spPr>
          <a:xfrm>
            <a:off x="1838642" y="1178713"/>
            <a:ext cx="8315008" cy="3425709"/>
          </a:xfrm>
          <a:prstGeom prst="rect">
            <a:avLst/>
          </a:prstGeom>
          <a:ln/>
        </p:spPr>
      </p:pic>
    </p:spTree>
    <p:extLst>
      <p:ext uri="{BB962C8B-B14F-4D97-AF65-F5344CB8AC3E}">
        <p14:creationId xmlns:p14="http://schemas.microsoft.com/office/powerpoint/2010/main" val="117018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MAIN FINDINGS OF SURVEY</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4" name="image1.png">
            <a:extLst>
              <a:ext uri="{FF2B5EF4-FFF2-40B4-BE49-F238E27FC236}">
                <a16:creationId xmlns:a16="http://schemas.microsoft.com/office/drawing/2014/main" id="{247A5ED1-21B4-468E-85D4-22A5123B0741}"/>
              </a:ext>
            </a:extLst>
          </p:cNvPr>
          <p:cNvPicPr/>
          <p:nvPr/>
        </p:nvPicPr>
        <p:blipFill>
          <a:blip r:embed="rId5"/>
          <a:srcRect/>
          <a:stretch>
            <a:fillRect/>
          </a:stretch>
        </p:blipFill>
        <p:spPr>
          <a:xfrm>
            <a:off x="2290564" y="900748"/>
            <a:ext cx="6548636" cy="4130040"/>
          </a:xfrm>
          <a:prstGeom prst="rect">
            <a:avLst/>
          </a:prstGeom>
          <a:ln/>
        </p:spPr>
      </p:pic>
    </p:spTree>
    <p:extLst>
      <p:ext uri="{BB962C8B-B14F-4D97-AF65-F5344CB8AC3E}">
        <p14:creationId xmlns:p14="http://schemas.microsoft.com/office/powerpoint/2010/main" val="36993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MAIN FINDINGS OF SURVEY</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sp>
        <p:nvSpPr>
          <p:cNvPr id="3" name="ZoneTexte 2">
            <a:extLst>
              <a:ext uri="{FF2B5EF4-FFF2-40B4-BE49-F238E27FC236}">
                <a16:creationId xmlns:a16="http://schemas.microsoft.com/office/drawing/2014/main" id="{28B6259B-B7BB-4BAD-B284-7DAA4C1C75E0}"/>
              </a:ext>
            </a:extLst>
          </p:cNvPr>
          <p:cNvSpPr txBox="1"/>
          <p:nvPr/>
        </p:nvSpPr>
        <p:spPr>
          <a:xfrm>
            <a:off x="844730" y="1029163"/>
            <a:ext cx="10676709" cy="3385542"/>
          </a:xfrm>
          <a:prstGeom prst="rect">
            <a:avLst/>
          </a:prstGeom>
          <a:noFill/>
        </p:spPr>
        <p:txBody>
          <a:bodyPr wrap="square" rtlCol="0">
            <a:spAutoFit/>
          </a:bodyPr>
          <a:lstStyle/>
          <a:p>
            <a:pPr algn="just"/>
            <a:r>
              <a:rPr lang="en-GB" sz="1800" b="1" i="1" dirty="0">
                <a:solidFill>
                  <a:srgbClr val="000000"/>
                </a:solidFill>
                <a:effectLst/>
                <a:latin typeface="Arial" panose="020B0604020202020204" pitchFamily="34" charset="0"/>
                <a:ea typeface="Arial" panose="020B0604020202020204" pitchFamily="34" charset="0"/>
              </a:rPr>
              <a:t>Example: new agreement on home office at French public broadcaster France </a:t>
            </a:r>
            <a:r>
              <a:rPr lang="en-GB" sz="1800" b="1" i="1" dirty="0" err="1">
                <a:solidFill>
                  <a:srgbClr val="000000"/>
                </a:solidFill>
                <a:effectLst/>
                <a:latin typeface="Arial" panose="020B0604020202020204" pitchFamily="34" charset="0"/>
                <a:ea typeface="Arial" panose="020B0604020202020204" pitchFamily="34" charset="0"/>
              </a:rPr>
              <a:t>Télévisions</a:t>
            </a:r>
            <a:endParaRPr lang="fr-FR" sz="1800" dirty="0">
              <a:effectLst/>
              <a:latin typeface="Times New Roman" panose="02020603050405020304" pitchFamily="18" charset="0"/>
              <a:ea typeface="Times New Roman" panose="02020603050405020304" pitchFamily="18" charset="0"/>
            </a:endParaRPr>
          </a:p>
          <a:p>
            <a:r>
              <a:rPr lang="en-GB" sz="1800" i="1" dirty="0">
                <a:solidFill>
                  <a:srgbClr val="000000"/>
                </a:solidFill>
                <a:effectLst/>
                <a:highlight>
                  <a:srgbClr val="FFFF00"/>
                </a:highlight>
                <a:latin typeface="Arial" panose="020B0604020202020204" pitchFamily="34" charset="0"/>
                <a:ea typeface="Arial" panose="020B0604020202020204" pitchFamily="34" charset="0"/>
              </a:rPr>
              <a:t> </a:t>
            </a:r>
            <a:endParaRPr lang="fr-FR" sz="1800" dirty="0">
              <a:effectLst/>
              <a:latin typeface="Times New Roman" panose="02020603050405020304" pitchFamily="18" charset="0"/>
              <a:ea typeface="Times New Roman" panose="02020603050405020304" pitchFamily="18" charset="0"/>
            </a:endParaRPr>
          </a:p>
          <a:p>
            <a:pPr algn="just"/>
            <a:r>
              <a:rPr lang="en-GB" sz="1800" i="1" dirty="0">
                <a:solidFill>
                  <a:srgbClr val="000000"/>
                </a:solidFill>
                <a:effectLst/>
                <a:latin typeface="Arial" panose="020B0604020202020204" pitchFamily="34" charset="0"/>
                <a:ea typeface="Arial" panose="020B0604020202020204" pitchFamily="34" charset="0"/>
              </a:rPr>
              <a:t>Since March 2021, it is  possible for each employee to request a "telework addendum” to their working contracts, subject to the agreement from their superiors. The major commitments of this agreement are:</a:t>
            </a:r>
            <a:endParaRPr lang="fr-FR" sz="1800" dirty="0">
              <a:effectLst/>
              <a:latin typeface="Times New Roman" panose="02020603050405020304" pitchFamily="18" charset="0"/>
              <a:ea typeface="Times New Roman" panose="02020603050405020304" pitchFamily="18" charset="0"/>
            </a:endParaRPr>
          </a:p>
          <a:p>
            <a:pPr algn="just"/>
            <a:r>
              <a:rPr lang="en-GB" sz="1800" i="1" dirty="0">
                <a:solidFill>
                  <a:srgbClr val="000000"/>
                </a:solidFill>
                <a:effectLst/>
                <a:latin typeface="Arial" panose="020B0604020202020204" pitchFamily="34" charset="0"/>
                <a:ea typeface="Arial" panose="020B0604020202020204" pitchFamily="34"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GB" sz="1800" i="1" dirty="0">
                <a:solidFill>
                  <a:srgbClr val="000000"/>
                </a:solidFill>
                <a:effectLst/>
                <a:latin typeface="Arial" panose="020B0604020202020204" pitchFamily="34" charset="0"/>
                <a:ea typeface="Arial" panose="020B0604020202020204" pitchFamily="34" charset="0"/>
                <a:cs typeface="Noto Sans Symbols"/>
              </a:rPr>
              <a:t>a voluntary basis: "the implementation of teleworking is the result of an employee's choice"</a:t>
            </a:r>
            <a:endParaRPr lang="fr-FR" sz="1800" dirty="0">
              <a:effectLst/>
              <a:latin typeface="Noto Sans Symbols"/>
              <a:ea typeface="Noto Sans Symbols"/>
              <a:cs typeface="Noto Sans Symbols"/>
            </a:endParaRPr>
          </a:p>
          <a:p>
            <a:pPr marL="342900" lvl="0" indent="-342900" algn="just">
              <a:buFont typeface="Arial" panose="020B0604020202020204" pitchFamily="34" charset="0"/>
              <a:buChar char="●"/>
            </a:pPr>
            <a:r>
              <a:rPr lang="en-GB" sz="1800" i="1" dirty="0">
                <a:solidFill>
                  <a:srgbClr val="000000"/>
                </a:solidFill>
                <a:effectLst/>
                <a:latin typeface="Arial" panose="020B0604020202020204" pitchFamily="34" charset="0"/>
                <a:ea typeface="Arial" panose="020B0604020202020204" pitchFamily="34" charset="0"/>
                <a:cs typeface="Noto Sans Symbols"/>
              </a:rPr>
              <a:t>a commitment to maintain the current office space and not to introduce “flex office”: "teleworking will not have any consequences on the layout of the [newsroom] premises (...) France </a:t>
            </a:r>
            <a:r>
              <a:rPr lang="en-GB" sz="1800" i="1" dirty="0" err="1">
                <a:solidFill>
                  <a:srgbClr val="000000"/>
                </a:solidFill>
                <a:effectLst/>
                <a:latin typeface="Arial" panose="020B0604020202020204" pitchFamily="34" charset="0"/>
                <a:ea typeface="Arial" panose="020B0604020202020204" pitchFamily="34" charset="0"/>
                <a:cs typeface="Noto Sans Symbols"/>
              </a:rPr>
              <a:t>Télévisions</a:t>
            </a:r>
            <a:r>
              <a:rPr lang="en-GB" sz="1800" i="1" dirty="0">
                <a:solidFill>
                  <a:srgbClr val="000000"/>
                </a:solidFill>
                <a:effectLst/>
                <a:latin typeface="Arial" panose="020B0604020202020204" pitchFamily="34" charset="0"/>
                <a:ea typeface="Arial" panose="020B0604020202020204" pitchFamily="34" charset="0"/>
                <a:cs typeface="Noto Sans Symbols"/>
              </a:rPr>
              <a:t> does not link teleworking and reduction of the allocated offices".</a:t>
            </a:r>
          </a:p>
          <a:p>
            <a:pPr marL="342900" lvl="0" indent="-342900" algn="just">
              <a:buFont typeface="Arial" panose="020B0604020202020204" pitchFamily="34" charset="0"/>
              <a:buChar char="●"/>
            </a:pPr>
            <a:endParaRPr lang="en-GB" i="1" dirty="0">
              <a:solidFill>
                <a:srgbClr val="000000"/>
              </a:solidFill>
              <a:latin typeface="Arial" panose="020B0604020202020204" pitchFamily="34" charset="0"/>
              <a:ea typeface="Noto Sans Symbols"/>
              <a:cs typeface="Noto Sans Symbols"/>
            </a:endParaRPr>
          </a:p>
          <a:p>
            <a:pPr marL="342900" lvl="0" indent="-342900" algn="just">
              <a:buFont typeface="Arial" panose="020B0604020202020204" pitchFamily="34" charset="0"/>
              <a:buChar char="●"/>
            </a:pPr>
            <a:endParaRPr lang="fr-FR" sz="1800" dirty="0">
              <a:effectLst/>
              <a:latin typeface="Noto Sans Symbols"/>
              <a:ea typeface="Noto Sans Symbols"/>
              <a:cs typeface="Noto Sans Symbols"/>
            </a:endParaRPr>
          </a:p>
          <a:p>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Full text in French : </a:t>
            </a:r>
            <a:r>
              <a:rPr lang="en-GB"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http://snj-francetv.fr/wp-content/uploads/2021-03-18-Accord-teletravail-signe-SNJ.pdf</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fr-FR"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732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235575" y="2630196"/>
            <a:ext cx="5964928" cy="1668424"/>
          </a:xfrm>
        </p:spPr>
        <p:txBody>
          <a:bodyPr vert="horz" lIns="91440" tIns="45720" rIns="91440" bIns="45720" rtlCol="0" anchor="b">
            <a:normAutofit fontScale="90000"/>
          </a:bodyPr>
          <a:lstStyle/>
          <a:p>
            <a:r>
              <a:rPr lang="en-US" sz="3200" dirty="0"/>
              <a:t>SCOPE AND METHODOLOGY:</a:t>
            </a:r>
            <a:br>
              <a:rPr lang="en-US" sz="3200" dirty="0"/>
            </a:br>
            <a:br>
              <a:rPr lang="en-US" sz="3200" dirty="0"/>
            </a:br>
            <a:r>
              <a:rPr lang="en-US" sz="3200" dirty="0"/>
              <a:t>- Online questionnaire to EFJ members</a:t>
            </a:r>
            <a:br>
              <a:rPr lang="en-US" sz="3200" dirty="0"/>
            </a:br>
            <a:r>
              <a:rPr lang="en-US" sz="3200" dirty="0"/>
              <a:t>- 20 replies from 20 countries</a:t>
            </a:r>
            <a:br>
              <a:rPr lang="en-US" sz="3200" dirty="0"/>
            </a:br>
            <a:r>
              <a:rPr lang="en-US" sz="3200" dirty="0"/>
              <a:t>- Testimonies</a:t>
            </a:r>
            <a:br>
              <a:rPr lang="en-US" sz="3200" dirty="0"/>
            </a:br>
            <a:r>
              <a:rPr lang="en-US" sz="3200" dirty="0"/>
              <a:t>- Desk research in other countries </a:t>
            </a:r>
            <a:br>
              <a:rPr lang="en-US" sz="3200" dirty="0"/>
            </a:br>
            <a:endParaRPr lang="en-US" sz="3200" dirty="0"/>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pic>
        <p:nvPicPr>
          <p:cNvPr id="4" name="image1.jpg">
            <a:extLst>
              <a:ext uri="{FF2B5EF4-FFF2-40B4-BE49-F238E27FC236}">
                <a16:creationId xmlns:a16="http://schemas.microsoft.com/office/drawing/2014/main" id="{6B28EC75-8C39-45C1-AC16-9810C879C662}"/>
              </a:ext>
            </a:extLst>
          </p:cNvPr>
          <p:cNvPicPr/>
          <p:nvPr/>
        </p:nvPicPr>
        <p:blipFill>
          <a:blip r:embed="rId2"/>
          <a:srcRect r="55102"/>
          <a:stretch>
            <a:fillRect/>
          </a:stretch>
        </p:blipFill>
        <p:spPr>
          <a:xfrm>
            <a:off x="2397356" y="5571672"/>
            <a:ext cx="1772613" cy="682229"/>
          </a:xfrm>
          <a:prstGeom prst="rect">
            <a:avLst/>
          </a:prstGeom>
        </p:spPr>
      </p:pic>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3117669" y="6453821"/>
            <a:ext cx="8734697"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2050" name="Picture 2" descr="Nom et logo">
            <a:extLst>
              <a:ext uri="{FF2B5EF4-FFF2-40B4-BE49-F238E27FC236}">
                <a16:creationId xmlns:a16="http://schemas.microsoft.com/office/drawing/2014/main" id="{1516784C-94D6-4487-B3C0-644006435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66E70D1-9D69-4DFB-AC23-8A352D492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FFF0BEB8-6B7C-479A-8BE4-37BDC4B8C542}"/>
              </a:ext>
            </a:extLst>
          </p:cNvPr>
          <p:cNvPicPr>
            <a:picLocks noChangeAspect="1"/>
          </p:cNvPicPr>
          <p:nvPr/>
        </p:nvPicPr>
        <p:blipFill>
          <a:blip r:embed="rId5"/>
          <a:stretch>
            <a:fillRect/>
          </a:stretch>
        </p:blipFill>
        <p:spPr>
          <a:xfrm>
            <a:off x="6096000" y="885399"/>
            <a:ext cx="5860425" cy="4553335"/>
          </a:xfrm>
          <a:prstGeom prst="rect">
            <a:avLst/>
          </a:prstGeom>
        </p:spPr>
      </p:pic>
    </p:spTree>
    <p:extLst>
      <p:ext uri="{BB962C8B-B14F-4D97-AF65-F5344CB8AC3E}">
        <p14:creationId xmlns:p14="http://schemas.microsoft.com/office/powerpoint/2010/main" val="3894264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MAIN FINDINGS OF SURVEY</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8" name="image18.png">
            <a:extLst>
              <a:ext uri="{FF2B5EF4-FFF2-40B4-BE49-F238E27FC236}">
                <a16:creationId xmlns:a16="http://schemas.microsoft.com/office/drawing/2014/main" id="{6A563B93-C825-40C2-86EA-586A78E2FBF5}"/>
              </a:ext>
            </a:extLst>
          </p:cNvPr>
          <p:cNvPicPr/>
          <p:nvPr/>
        </p:nvPicPr>
        <p:blipFill>
          <a:blip r:embed="rId5"/>
          <a:srcRect/>
          <a:stretch>
            <a:fillRect/>
          </a:stretch>
        </p:blipFill>
        <p:spPr>
          <a:xfrm>
            <a:off x="1928948" y="1024258"/>
            <a:ext cx="8334103" cy="3888876"/>
          </a:xfrm>
          <a:prstGeom prst="rect">
            <a:avLst/>
          </a:prstGeom>
          <a:ln/>
        </p:spPr>
      </p:pic>
    </p:spTree>
    <p:extLst>
      <p:ext uri="{BB962C8B-B14F-4D97-AF65-F5344CB8AC3E}">
        <p14:creationId xmlns:p14="http://schemas.microsoft.com/office/powerpoint/2010/main" val="340442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150286" y="409095"/>
            <a:ext cx="9726188" cy="830582"/>
          </a:xfrm>
        </p:spPr>
        <p:txBody>
          <a:bodyPr vert="horz" lIns="91440" tIns="45720" rIns="91440" bIns="45720" rtlCol="0" anchor="b">
            <a:normAutofit fontScale="90000"/>
          </a:bodyPr>
          <a:lstStyle/>
          <a:p>
            <a:pPr marL="87313" lvl="1" indent="0" algn="ctr">
              <a:lnSpc>
                <a:spcPct val="115000"/>
              </a:lnSpc>
              <a:buNone/>
            </a:pPr>
            <a:r>
              <a:rPr lang="en-GB" sz="3200" b="1" dirty="0">
                <a:solidFill>
                  <a:srgbClr val="00000A"/>
                </a:solidFill>
                <a:latin typeface="+mj-lt"/>
              </a:rPr>
              <a:t>MAIN FINDINGS OF SURVEY</a:t>
            </a:r>
            <a:br>
              <a:rPr lang="en-GB" sz="3200" b="1" dirty="0">
                <a:solidFill>
                  <a:srgbClr val="00000A"/>
                </a:solidFill>
                <a:latin typeface="+mj-lt"/>
              </a:rPr>
            </a:br>
            <a:r>
              <a:rPr lang="en-GB" sz="3200" b="1" dirty="0">
                <a:solidFill>
                  <a:srgbClr val="00000A"/>
                </a:solidFill>
                <a:latin typeface="+mj-lt"/>
              </a:rPr>
              <a:t>THE FUTURE IS HYBRID! </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4" name="image14.png">
            <a:extLst>
              <a:ext uri="{FF2B5EF4-FFF2-40B4-BE49-F238E27FC236}">
                <a16:creationId xmlns:a16="http://schemas.microsoft.com/office/drawing/2014/main" id="{38AF77AA-0276-4ACA-8DA4-C485C26F4C9B}"/>
              </a:ext>
            </a:extLst>
          </p:cNvPr>
          <p:cNvPicPr/>
          <p:nvPr/>
        </p:nvPicPr>
        <p:blipFill>
          <a:blip r:embed="rId5"/>
          <a:srcRect/>
          <a:stretch>
            <a:fillRect/>
          </a:stretch>
        </p:blipFill>
        <p:spPr>
          <a:xfrm>
            <a:off x="1447249" y="1352180"/>
            <a:ext cx="8862827" cy="3890446"/>
          </a:xfrm>
          <a:prstGeom prst="rect">
            <a:avLst/>
          </a:prstGeom>
          <a:ln/>
        </p:spPr>
      </p:pic>
    </p:spTree>
    <p:extLst>
      <p:ext uri="{BB962C8B-B14F-4D97-AF65-F5344CB8AC3E}">
        <p14:creationId xmlns:p14="http://schemas.microsoft.com/office/powerpoint/2010/main" val="2255592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endParaRPr lang="en-GB" sz="3200" b="1" dirty="0">
              <a:solidFill>
                <a:srgbClr val="00000A"/>
              </a:solidFill>
              <a:latin typeface="+mj-lt"/>
            </a:endParaRP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6" name="image22.png">
            <a:extLst>
              <a:ext uri="{FF2B5EF4-FFF2-40B4-BE49-F238E27FC236}">
                <a16:creationId xmlns:a16="http://schemas.microsoft.com/office/drawing/2014/main" id="{9D033CF7-E870-4C6D-93A5-E1FA0643D23A}"/>
              </a:ext>
            </a:extLst>
          </p:cNvPr>
          <p:cNvPicPr/>
          <p:nvPr/>
        </p:nvPicPr>
        <p:blipFill>
          <a:blip r:embed="rId5"/>
          <a:srcRect/>
          <a:stretch>
            <a:fillRect/>
          </a:stretch>
        </p:blipFill>
        <p:spPr>
          <a:xfrm>
            <a:off x="1915886" y="1115338"/>
            <a:ext cx="8926285" cy="3920479"/>
          </a:xfrm>
          <a:prstGeom prst="rect">
            <a:avLst/>
          </a:prstGeom>
          <a:ln/>
        </p:spPr>
      </p:pic>
    </p:spTree>
    <p:extLst>
      <p:ext uri="{BB962C8B-B14F-4D97-AF65-F5344CB8AC3E}">
        <p14:creationId xmlns:p14="http://schemas.microsoft.com/office/powerpoint/2010/main" val="763896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CONCLUSIONS - RECOMMENDATIONS</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sp>
        <p:nvSpPr>
          <p:cNvPr id="3" name="ZoneTexte 2">
            <a:extLst>
              <a:ext uri="{FF2B5EF4-FFF2-40B4-BE49-F238E27FC236}">
                <a16:creationId xmlns:a16="http://schemas.microsoft.com/office/drawing/2014/main" id="{28B6259B-B7BB-4BAD-B284-7DAA4C1C75E0}"/>
              </a:ext>
            </a:extLst>
          </p:cNvPr>
          <p:cNvSpPr txBox="1"/>
          <p:nvPr/>
        </p:nvSpPr>
        <p:spPr>
          <a:xfrm>
            <a:off x="844730" y="1029163"/>
            <a:ext cx="10676709" cy="4050340"/>
          </a:xfrm>
          <a:prstGeom prst="rect">
            <a:avLst/>
          </a:prstGeom>
          <a:noFill/>
        </p:spPr>
        <p:txBody>
          <a:bodyPr wrap="square" rtlCol="0">
            <a:spAutoFit/>
          </a:bodyPr>
          <a:lstStyle/>
          <a:p>
            <a:pPr marL="342900" lvl="0" indent="-342900" algn="just">
              <a:lnSpc>
                <a:spcPct val="115000"/>
              </a:lnSpc>
              <a:buFont typeface="Arial" panose="020B0604020202020204" pitchFamily="34" charset="0"/>
              <a:buChar char="✔"/>
            </a:pPr>
            <a:r>
              <a:rPr lang="en-GB" sz="1600" dirty="0">
                <a:solidFill>
                  <a:srgbClr val="000000"/>
                </a:solidFill>
                <a:effectLst/>
                <a:latin typeface="Arial" panose="020B0604020202020204" pitchFamily="34" charset="0"/>
                <a:ea typeface="Arial" panose="020B0604020202020204" pitchFamily="34" charset="0"/>
                <a:cs typeface="Noto Sans Symbols"/>
              </a:rPr>
              <a:t>Volunt</a:t>
            </a:r>
            <a:r>
              <a:rPr lang="en-GB" sz="1600" dirty="0">
                <a:effectLst/>
                <a:latin typeface="Arial" panose="020B0604020202020204" pitchFamily="34" charset="0"/>
                <a:ea typeface="Arial" panose="020B0604020202020204" pitchFamily="34" charset="0"/>
                <a:cs typeface="Noto Sans Symbols"/>
              </a:rPr>
              <a:t>ary</a:t>
            </a:r>
            <a:r>
              <a:rPr lang="en-GB" sz="1600" dirty="0">
                <a:solidFill>
                  <a:srgbClr val="000000"/>
                </a:solidFill>
                <a:effectLst/>
                <a:latin typeface="Arial" panose="020B0604020202020204" pitchFamily="34" charset="0"/>
                <a:ea typeface="Arial" panose="020B0604020202020204" pitchFamily="34" charset="0"/>
                <a:cs typeface="Noto Sans Symbols"/>
              </a:rPr>
              <a:t>: telework / home office must be voluntary for both workers and employers and subject to an agreement</a:t>
            </a:r>
            <a:endParaRPr lang="fr-FR" sz="1600" dirty="0">
              <a:effectLst/>
              <a:latin typeface="Noto Sans Symbols"/>
              <a:ea typeface="Noto Sans Symbols"/>
              <a:cs typeface="Noto Sans Symbols"/>
            </a:endParaRPr>
          </a:p>
          <a:p>
            <a:pPr algn="just">
              <a:lnSpc>
                <a:spcPct val="115000"/>
              </a:lnSpc>
            </a:pPr>
            <a:r>
              <a:rPr lang="en-GB" sz="1600" dirty="0">
                <a:effectLst/>
                <a:latin typeface="Arial" panose="020B0604020202020204" pitchFamily="34" charset="0"/>
                <a:ea typeface="Arial" panose="020B0604020202020204" pitchFamily="34" charset="0"/>
              </a:rPr>
              <a:t> </a:t>
            </a:r>
            <a:endParaRPr lang="fr-FR" sz="16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en-GB" sz="1600" dirty="0">
                <a:solidFill>
                  <a:srgbClr val="000000"/>
                </a:solidFill>
                <a:effectLst/>
                <a:latin typeface="Arial" panose="020B0604020202020204" pitchFamily="34" charset="0"/>
                <a:ea typeface="Arial" panose="020B0604020202020204" pitchFamily="34" charset="0"/>
                <a:cs typeface="Noto Sans Symbols"/>
              </a:rPr>
              <a:t>Reversibility: a person who teleworks for a certain time must be able to return to work in person, and vice-versa.</a:t>
            </a:r>
            <a:endParaRPr lang="fr-FR" sz="1600" dirty="0">
              <a:effectLst/>
              <a:latin typeface="Noto Sans Symbols"/>
              <a:ea typeface="Noto Sans Symbols"/>
              <a:cs typeface="Noto Sans Symbols"/>
            </a:endParaRPr>
          </a:p>
          <a:p>
            <a:pPr algn="just">
              <a:lnSpc>
                <a:spcPct val="115000"/>
              </a:lnSpc>
            </a:pPr>
            <a:r>
              <a:rPr lang="en-GB" sz="1600" dirty="0">
                <a:effectLst/>
                <a:latin typeface="Arial" panose="020B0604020202020204" pitchFamily="34" charset="0"/>
                <a:ea typeface="Arial" panose="020B0604020202020204" pitchFamily="34" charset="0"/>
              </a:rPr>
              <a:t> </a:t>
            </a:r>
            <a:endParaRPr lang="fr-FR" sz="16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en-GB" sz="1600" dirty="0">
                <a:solidFill>
                  <a:srgbClr val="000000"/>
                </a:solidFill>
                <a:effectLst/>
                <a:latin typeface="Arial" panose="020B0604020202020204" pitchFamily="34" charset="0"/>
                <a:ea typeface="Arial" panose="020B0604020202020204" pitchFamily="34" charset="0"/>
                <a:cs typeface="Noto Sans Symbols"/>
              </a:rPr>
              <a:t>Non-discrimination: no distinction should be made between office workers and teleworkers. The employer must provide work equipment and cover the expenses that the worker incurs when working from home. Employers are responsible for investing in technology and training, as well as for health and safety measures. </a:t>
            </a:r>
            <a:endParaRPr lang="fr-FR" sz="1600" dirty="0">
              <a:effectLst/>
              <a:latin typeface="Noto Sans Symbols"/>
              <a:ea typeface="Noto Sans Symbols"/>
              <a:cs typeface="Noto Sans Symbols"/>
            </a:endParaRPr>
          </a:p>
          <a:p>
            <a:pPr algn="just">
              <a:lnSpc>
                <a:spcPct val="115000"/>
              </a:lnSpc>
            </a:pPr>
            <a:r>
              <a:rPr lang="en-GB" sz="1600" dirty="0">
                <a:effectLst/>
                <a:latin typeface="Arial" panose="020B0604020202020204" pitchFamily="34" charset="0"/>
                <a:ea typeface="Arial" panose="020B0604020202020204" pitchFamily="34" charset="0"/>
              </a:rPr>
              <a:t> </a:t>
            </a:r>
            <a:endParaRPr lang="fr-FR" sz="16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en-GB" sz="1600" dirty="0">
                <a:solidFill>
                  <a:srgbClr val="000000"/>
                </a:solidFill>
                <a:effectLst/>
                <a:latin typeface="Arial" panose="020B0604020202020204" pitchFamily="34" charset="0"/>
                <a:ea typeface="Arial" panose="020B0604020202020204" pitchFamily="34" charset="0"/>
                <a:cs typeface="Noto Sans Symbols"/>
              </a:rPr>
              <a:t>Equal rights: trade unions/associations must be able to contact and organise all workers, independently from their actual workplace.</a:t>
            </a:r>
            <a:endParaRPr lang="fr-FR" sz="1600" dirty="0">
              <a:effectLst/>
              <a:latin typeface="Noto Sans Symbols"/>
              <a:ea typeface="Noto Sans Symbols"/>
              <a:cs typeface="Noto Sans Symbols"/>
            </a:endParaRPr>
          </a:p>
          <a:p>
            <a:pPr algn="just">
              <a:lnSpc>
                <a:spcPct val="115000"/>
              </a:lnSpc>
            </a:pPr>
            <a:r>
              <a:rPr lang="en-GB" sz="1600" dirty="0">
                <a:effectLst/>
                <a:latin typeface="Arial" panose="020B0604020202020204" pitchFamily="34" charset="0"/>
                <a:ea typeface="Arial" panose="020B0604020202020204" pitchFamily="34" charset="0"/>
              </a:rPr>
              <a:t> </a:t>
            </a:r>
            <a:endParaRPr lang="fr-FR" sz="16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en-GB" sz="1600" dirty="0">
                <a:solidFill>
                  <a:srgbClr val="000000"/>
                </a:solidFill>
                <a:effectLst/>
                <a:latin typeface="Arial" panose="020B0604020202020204" pitchFamily="34" charset="0"/>
                <a:ea typeface="Arial" panose="020B0604020202020204" pitchFamily="34" charset="0"/>
                <a:cs typeface="Noto Sans Symbols"/>
              </a:rPr>
              <a:t>Right to disconnect: the right to digital disconnection must be guaranteed either by law or by “soft” regulations such as collective agreements.</a:t>
            </a:r>
            <a:endParaRPr lang="fr-FR" sz="1600" dirty="0">
              <a:effectLst/>
              <a:latin typeface="Noto Sans Symbols"/>
              <a:ea typeface="Noto Sans Symbols"/>
              <a:cs typeface="Noto Sans Symbols"/>
            </a:endParaRPr>
          </a:p>
          <a:p>
            <a:pPr algn="just"/>
            <a:endParaRPr lang="fr-F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348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sp>
        <p:nvSpPr>
          <p:cNvPr id="16" name="Espace réservé du contenu 5">
            <a:extLst>
              <a:ext uri="{FF2B5EF4-FFF2-40B4-BE49-F238E27FC236}">
                <a16:creationId xmlns:a16="http://schemas.microsoft.com/office/drawing/2014/main" id="{29615C41-69A2-4899-879E-53F7723AEA1F}"/>
              </a:ext>
            </a:extLst>
          </p:cNvPr>
          <p:cNvSpPr>
            <a:spLocks noGrp="1"/>
          </p:cNvSpPr>
          <p:nvPr>
            <p:ph idx="1"/>
          </p:nvPr>
        </p:nvSpPr>
        <p:spPr>
          <a:xfrm>
            <a:off x="714858" y="674003"/>
            <a:ext cx="10515600" cy="4931637"/>
          </a:xfrm>
        </p:spPr>
        <p:txBody>
          <a:bodyPr/>
          <a:lstStyle/>
          <a:p>
            <a:pPr marL="0" indent="0" algn="ctr">
              <a:buNone/>
            </a:pPr>
            <a:r>
              <a:rPr lang="fr-FR" sz="2800" i="1" dirty="0"/>
              <a:t>WORK IN PROGRESS: </a:t>
            </a:r>
          </a:p>
          <a:p>
            <a:pPr marL="0" indent="0" algn="ctr">
              <a:buNone/>
            </a:pPr>
            <a:endParaRPr lang="fr-FR" i="1" dirty="0"/>
          </a:p>
          <a:p>
            <a:pPr marL="0" indent="0" algn="ctr">
              <a:buNone/>
            </a:pPr>
            <a:r>
              <a:rPr lang="fr-FR" sz="2800" i="1" dirty="0" err="1"/>
              <a:t>Please</a:t>
            </a:r>
            <a:r>
              <a:rPr lang="fr-FR" sz="2800" i="1" dirty="0"/>
              <a:t> </a:t>
            </a:r>
            <a:r>
              <a:rPr lang="fr-FR" sz="2800" i="1" dirty="0" err="1"/>
              <a:t>send</a:t>
            </a:r>
            <a:r>
              <a:rPr lang="fr-FR" sz="2800" i="1" dirty="0"/>
              <a:t> </a:t>
            </a:r>
            <a:r>
              <a:rPr lang="fr-FR" sz="2800" i="1" dirty="0" err="1"/>
              <a:t>comments</a:t>
            </a:r>
            <a:r>
              <a:rPr lang="fr-FR" sz="2800" i="1" dirty="0"/>
              <a:t> and information to</a:t>
            </a:r>
          </a:p>
          <a:p>
            <a:pPr marL="0" indent="0" algn="ctr">
              <a:buNone/>
            </a:pPr>
            <a:r>
              <a:rPr lang="fr-FR" sz="2800" i="1" dirty="0">
                <a:hlinkClick r:id="rId2"/>
              </a:rPr>
              <a:t>grubmarc@gmail.com</a:t>
            </a:r>
            <a:r>
              <a:rPr lang="fr-FR" sz="2800" i="1" dirty="0"/>
              <a:t> </a:t>
            </a:r>
          </a:p>
          <a:p>
            <a:pPr marL="0" indent="0" algn="ctr">
              <a:buNone/>
            </a:pPr>
            <a:endParaRPr lang="fr-FR" sz="2800" i="1" dirty="0"/>
          </a:p>
          <a:p>
            <a:pPr marL="0" indent="0" algn="ctr">
              <a:buNone/>
            </a:pPr>
            <a:endParaRPr lang="fr-FR" sz="2800" i="1" dirty="0"/>
          </a:p>
          <a:p>
            <a:pPr marL="0" indent="0" algn="ctr">
              <a:buNone/>
            </a:pPr>
            <a:r>
              <a:rPr lang="fr-FR" sz="2800" i="1" dirty="0"/>
              <a:t>THANK YOU!</a:t>
            </a:r>
          </a:p>
          <a:p>
            <a:pPr marL="0" indent="0" algn="ctr">
              <a:buNone/>
            </a:pPr>
            <a:r>
              <a:rPr lang="fr-FR" sz="2800" i="1" dirty="0"/>
              <a:t>Marc Gruber  -  Media &amp; Europe</a:t>
            </a:r>
          </a:p>
          <a:p>
            <a:pPr marL="0" indent="0" algn="ctr">
              <a:buNone/>
            </a:pPr>
            <a:r>
              <a:rPr lang="fr-FR" sz="2800" i="1" dirty="0">
                <a:solidFill>
                  <a:schemeClr val="accent5">
                    <a:lumMod val="50000"/>
                  </a:schemeClr>
                </a:solidFill>
                <a:hlinkClick r:id="rId3"/>
              </a:rPr>
              <a:t>www.grubermarc.blogspot.com</a:t>
            </a:r>
            <a:r>
              <a:rPr lang="fr-FR" sz="2800" i="1" dirty="0">
                <a:solidFill>
                  <a:schemeClr val="accent5">
                    <a:lumMod val="50000"/>
                  </a:schemeClr>
                </a:solidFill>
              </a:rPr>
              <a:t> </a:t>
            </a:r>
          </a:p>
          <a:p>
            <a:endParaRPr lang="fr-FR" dirty="0">
              <a:latin typeface="+mj-lt"/>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6"/>
          <a:srcRect r="55102"/>
          <a:stretch>
            <a:fillRect/>
          </a:stretch>
        </p:blipFill>
        <p:spPr>
          <a:xfrm>
            <a:off x="2397356" y="5571672"/>
            <a:ext cx="1772613" cy="682229"/>
          </a:xfrm>
          <a:prstGeom prst="rect">
            <a:avLst/>
          </a:prstGeom>
        </p:spPr>
      </p:pic>
    </p:spTree>
    <p:extLst>
      <p:ext uri="{BB962C8B-B14F-4D97-AF65-F5344CB8AC3E}">
        <p14:creationId xmlns:p14="http://schemas.microsoft.com/office/powerpoint/2010/main" val="428337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WHAT ARE WE TALKING ABOUT?</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sp>
        <p:nvSpPr>
          <p:cNvPr id="16" name="Espace réservé du contenu 5">
            <a:extLst>
              <a:ext uri="{FF2B5EF4-FFF2-40B4-BE49-F238E27FC236}">
                <a16:creationId xmlns:a16="http://schemas.microsoft.com/office/drawing/2014/main" id="{29615C41-69A2-4899-879E-53F7723AEA1F}"/>
              </a:ext>
            </a:extLst>
          </p:cNvPr>
          <p:cNvSpPr>
            <a:spLocks noGrp="1"/>
          </p:cNvSpPr>
          <p:nvPr>
            <p:ph idx="1"/>
          </p:nvPr>
        </p:nvSpPr>
        <p:spPr>
          <a:xfrm>
            <a:off x="1116363" y="864868"/>
            <a:ext cx="10515600" cy="4931637"/>
          </a:xfrm>
        </p:spPr>
        <p:txBody>
          <a:bodyPr>
            <a:normAutofit/>
          </a:bodyPr>
          <a:lstStyle/>
          <a:p>
            <a:pPr marL="342900" lvl="0" indent="-342900" algn="just">
              <a:lnSpc>
                <a:spcPct val="115000"/>
              </a:lnSpc>
              <a:spcBef>
                <a:spcPts val="1200"/>
              </a:spcBef>
              <a:spcAft>
                <a:spcPts val="1200"/>
              </a:spcAft>
              <a:buFont typeface="Times New Roman" panose="02020603050405020304" pitchFamily="18" charset="0"/>
              <a:buChar char="-"/>
            </a:pPr>
            <a:endParaRPr lang="en-GB" sz="1800" dirty="0">
              <a:solidFill>
                <a:srgbClr val="00000A"/>
              </a:solidFill>
              <a:effectLst/>
              <a:latin typeface="Arial" panose="020B0604020202020204" pitchFamily="34" charset="0"/>
              <a:ea typeface="Arial" panose="020B0604020202020204" pitchFamily="34" charset="0"/>
            </a:endParaRPr>
          </a:p>
          <a:p>
            <a:pPr marL="342900" lvl="0" indent="-342900" algn="just">
              <a:lnSpc>
                <a:spcPct val="115000"/>
              </a:lnSpc>
              <a:spcBef>
                <a:spcPts val="1200"/>
              </a:spcBef>
              <a:spcAft>
                <a:spcPts val="1200"/>
              </a:spcAft>
              <a:buFont typeface="Times New Roman" panose="02020603050405020304" pitchFamily="18" charset="0"/>
              <a:buChar char="-"/>
            </a:pPr>
            <a:r>
              <a:rPr lang="en-GB" sz="1800" dirty="0">
                <a:solidFill>
                  <a:srgbClr val="00000A"/>
                </a:solidFill>
                <a:effectLst/>
                <a:latin typeface="Arial" panose="020B0604020202020204" pitchFamily="34" charset="0"/>
                <a:ea typeface="Arial" panose="020B0604020202020204" pitchFamily="34" charset="0"/>
              </a:rPr>
              <a:t>Remote working: occurs when work is fully or partially carried out outside the normal place of work, not necessarily from home</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1200"/>
              </a:spcBef>
              <a:spcAft>
                <a:spcPts val="1200"/>
              </a:spcAft>
              <a:buFont typeface="Times New Roman" panose="02020603050405020304" pitchFamily="18" charset="0"/>
              <a:buChar char="-"/>
            </a:pPr>
            <a:r>
              <a:rPr lang="en-GB" sz="1800" dirty="0">
                <a:solidFill>
                  <a:srgbClr val="00000A"/>
                </a:solidFill>
                <a:effectLst/>
                <a:latin typeface="Arial" panose="020B0604020202020204" pitchFamily="34" charset="0"/>
                <a:ea typeface="Arial" panose="020B0604020202020204" pitchFamily="34" charset="0"/>
              </a:rPr>
              <a:t>Telework: generally restricted to employees and entails the use of information technology and digital devices</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1200"/>
              </a:spcBef>
              <a:spcAft>
                <a:spcPts val="1200"/>
              </a:spcAft>
              <a:buFont typeface="Times New Roman" panose="02020603050405020304" pitchFamily="18" charset="0"/>
              <a:buChar char="-"/>
            </a:pPr>
            <a:r>
              <a:rPr lang="en-GB" sz="1800" dirty="0">
                <a:solidFill>
                  <a:srgbClr val="00000A"/>
                </a:solidFill>
                <a:effectLst/>
                <a:latin typeface="Arial" panose="020B0604020202020204" pitchFamily="34" charset="0"/>
                <a:ea typeface="Arial" panose="020B0604020202020204" pitchFamily="34" charset="0"/>
              </a:rPr>
              <a:t>Home office/WFH: takes place fully or partly within the worker's own home, can be performed by both dependent and independent workers</a:t>
            </a:r>
            <a:endParaRPr lang="fr-FR" sz="1800" dirty="0">
              <a:effectLst/>
              <a:latin typeface="Times New Roman" panose="02020603050405020304" pitchFamily="18" charset="0"/>
              <a:ea typeface="Times New Roman" panose="02020603050405020304" pitchFamily="18" charset="0"/>
            </a:endParaRPr>
          </a:p>
          <a:p>
            <a:endParaRPr lang="fr-FR" dirty="0">
              <a:latin typeface="+mj-lt"/>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spTree>
    <p:extLst>
      <p:ext uri="{BB962C8B-B14F-4D97-AF65-F5344CB8AC3E}">
        <p14:creationId xmlns:p14="http://schemas.microsoft.com/office/powerpoint/2010/main" val="316464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QUESTIONS AND ISSUES   - COMMON CHALLENGES</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sp>
        <p:nvSpPr>
          <p:cNvPr id="16" name="Espace réservé du contenu 5">
            <a:extLst>
              <a:ext uri="{FF2B5EF4-FFF2-40B4-BE49-F238E27FC236}">
                <a16:creationId xmlns:a16="http://schemas.microsoft.com/office/drawing/2014/main" id="{29615C41-69A2-4899-879E-53F7723AEA1F}"/>
              </a:ext>
            </a:extLst>
          </p:cNvPr>
          <p:cNvSpPr>
            <a:spLocks noGrp="1"/>
          </p:cNvSpPr>
          <p:nvPr>
            <p:ph idx="1"/>
          </p:nvPr>
        </p:nvSpPr>
        <p:spPr>
          <a:xfrm>
            <a:off x="1116363" y="864868"/>
            <a:ext cx="10515600" cy="4931637"/>
          </a:xfrm>
        </p:spPr>
        <p:txBody>
          <a:bodyPr>
            <a:normAutofit/>
          </a:bodyPr>
          <a:lstStyle/>
          <a:p>
            <a:pPr marL="87313" lvl="1" indent="0">
              <a:lnSpc>
                <a:spcPct val="115000"/>
              </a:lnSpc>
              <a:buNone/>
            </a:pPr>
            <a:r>
              <a:rPr lang="en-GB" sz="1800" dirty="0">
                <a:solidFill>
                  <a:srgbClr val="000000"/>
                </a:solidFill>
                <a:effectLst/>
                <a:latin typeface="Arial" panose="020B0604020202020204" pitchFamily="34" charset="0"/>
                <a:ea typeface="Times New Roman" panose="02020603050405020304" pitchFamily="18" charset="0"/>
              </a:rPr>
              <a:t>General </a:t>
            </a:r>
            <a:r>
              <a:rPr lang="en-GB" sz="1800" dirty="0">
                <a:solidFill>
                  <a:srgbClr val="000000"/>
                </a:solidFill>
                <a:latin typeface="Arial" panose="020B0604020202020204" pitchFamily="34" charset="0"/>
                <a:ea typeface="Times New Roman" panose="02020603050405020304" pitchFamily="18" charset="0"/>
              </a:rPr>
              <a:t>information</a:t>
            </a:r>
            <a:r>
              <a:rPr lang="en-GB" sz="1800" dirty="0">
                <a:solidFill>
                  <a:srgbClr val="000000"/>
                </a:solidFill>
                <a:effectLst/>
                <a:latin typeface="Arial" panose="020B060402020202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n-GB" sz="1800" dirty="0">
                <a:solidFill>
                  <a:srgbClr val="000000"/>
                </a:solidFill>
                <a:effectLst/>
                <a:latin typeface="Arial" panose="020B0604020202020204" pitchFamily="34" charset="0"/>
                <a:ea typeface="Times New Roman" panose="02020603050405020304" pitchFamily="18" charset="0"/>
              </a:rPr>
              <a:t>Is telework / home office voluntary or compulsory?</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n-GB" sz="1800" dirty="0">
                <a:solidFill>
                  <a:srgbClr val="000000"/>
                </a:solidFill>
                <a:effectLst/>
                <a:latin typeface="Arial" panose="020B0604020202020204" pitchFamily="34" charset="0"/>
                <a:ea typeface="Times New Roman" panose="02020603050405020304" pitchFamily="18" charset="0"/>
              </a:rPr>
              <a:t>Is telework / home office implemented full time or in a hybrid way?</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n-GB" sz="1800" dirty="0">
                <a:solidFill>
                  <a:srgbClr val="000000"/>
                </a:solidFill>
                <a:effectLst/>
                <a:latin typeface="Arial" panose="020B0604020202020204" pitchFamily="34" charset="0"/>
                <a:ea typeface="Times New Roman" panose="02020603050405020304" pitchFamily="18" charset="0"/>
              </a:rPr>
              <a:t>What are the main consequences in terms of salary, working-time and work-life balance?</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n-GB" sz="1800" dirty="0">
                <a:solidFill>
                  <a:srgbClr val="000000"/>
                </a:solidFill>
                <a:effectLst/>
                <a:latin typeface="Arial" panose="020B0604020202020204" pitchFamily="34" charset="0"/>
                <a:ea typeface="Times New Roman" panose="02020603050405020304" pitchFamily="18" charset="0"/>
              </a:rPr>
              <a:t>What are the main consequences in terms of health and safety, both physical and mental?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n-GB" sz="1800" dirty="0">
                <a:solidFill>
                  <a:srgbClr val="000000"/>
                </a:solidFill>
                <a:effectLst/>
                <a:latin typeface="Arial" panose="020B0604020202020204" pitchFamily="34" charset="0"/>
                <a:ea typeface="Times New Roman" panose="02020603050405020304" pitchFamily="18" charset="0"/>
              </a:rPr>
              <a:t>Do journalists have a “right to disconnect”?</a:t>
            </a:r>
            <a:endParaRPr lang="fr-FR" sz="1800" dirty="0">
              <a:effectLst/>
              <a:latin typeface="Times New Roman" panose="02020603050405020304" pitchFamily="18" charset="0"/>
              <a:ea typeface="Times New Roman" panose="02020603050405020304" pitchFamily="18" charset="0"/>
            </a:endParaRPr>
          </a:p>
          <a:p>
            <a:pPr marL="0" indent="0" algn="just">
              <a:buNone/>
            </a:pPr>
            <a:endParaRPr lang="fr-FR" sz="1800" dirty="0">
              <a:latin typeface="Times New Roman" panose="02020603050405020304" pitchFamily="18" charset="0"/>
              <a:ea typeface="Times New Roman" panose="02020603050405020304" pitchFamily="18" charset="0"/>
            </a:endParaRPr>
          </a:p>
          <a:p>
            <a:pPr marL="0" indent="0" algn="just">
              <a:buNone/>
            </a:pPr>
            <a:r>
              <a:rPr lang="en-GB" sz="1800" dirty="0">
                <a:solidFill>
                  <a:srgbClr val="000000"/>
                </a:solidFill>
                <a:latin typeface="Arial" panose="020B0604020202020204" pitchFamily="34" charset="0"/>
                <a:ea typeface="Times New Roman" panose="02020603050405020304" pitchFamily="18" charset="0"/>
              </a:rPr>
              <a:t>R</a:t>
            </a:r>
            <a:r>
              <a:rPr lang="en-GB" sz="1800" dirty="0">
                <a:solidFill>
                  <a:srgbClr val="000000"/>
                </a:solidFill>
                <a:effectLst/>
                <a:latin typeface="Arial" panose="020B0604020202020204" pitchFamily="34" charset="0"/>
                <a:ea typeface="Times New Roman" panose="02020603050405020304" pitchFamily="18" charset="0"/>
              </a:rPr>
              <a:t>ole and the expectations of the unions: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n-GB" sz="1800" dirty="0">
                <a:solidFill>
                  <a:srgbClr val="000000"/>
                </a:solidFill>
                <a:effectLst/>
                <a:latin typeface="Arial" panose="020B0604020202020204" pitchFamily="34" charset="0"/>
                <a:ea typeface="Times New Roman" panose="02020603050405020304" pitchFamily="18" charset="0"/>
              </a:rPr>
              <a:t>Is telework / home office covered by national regulations?</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n-GB" sz="1800" dirty="0">
                <a:solidFill>
                  <a:srgbClr val="000000"/>
                </a:solidFill>
                <a:effectLst/>
                <a:latin typeface="Arial" panose="020B0604020202020204" pitchFamily="34" charset="0"/>
                <a:ea typeface="Times New Roman" panose="02020603050405020304" pitchFamily="18" charset="0"/>
              </a:rPr>
              <a:t>Is telework / home office subject to collective agreements, sectorial or at company-level?</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n-GB" sz="1800" dirty="0">
                <a:solidFill>
                  <a:srgbClr val="000000"/>
                </a:solidFill>
                <a:effectLst/>
                <a:latin typeface="Arial" panose="020B0604020202020204" pitchFamily="34" charset="0"/>
                <a:ea typeface="Times New Roman" panose="02020603050405020304" pitchFamily="18" charset="0"/>
              </a:rPr>
              <a:t>How to reach journalists out the usual working place?</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n-GB" sz="1800" dirty="0">
                <a:solidFill>
                  <a:srgbClr val="000000"/>
                </a:solidFill>
                <a:effectLst/>
                <a:latin typeface="Arial" panose="020B0604020202020204" pitchFamily="34" charset="0"/>
                <a:ea typeface="Times New Roman" panose="02020603050405020304" pitchFamily="18" charset="0"/>
              </a:rPr>
              <a:t>What are the plans of the unions of the future where “hybrid work” will become the norm?</a:t>
            </a:r>
            <a:endParaRPr lang="fr-FR" sz="1800" dirty="0">
              <a:effectLst/>
              <a:latin typeface="Times New Roman" panose="02020603050405020304" pitchFamily="18" charset="0"/>
              <a:ea typeface="Times New Roman" panose="02020603050405020304" pitchFamily="18" charset="0"/>
            </a:endParaRPr>
          </a:p>
          <a:p>
            <a:endParaRPr lang="fr-FR" dirty="0">
              <a:latin typeface="+mj-lt"/>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spTree>
    <p:extLst>
      <p:ext uri="{BB962C8B-B14F-4D97-AF65-F5344CB8AC3E}">
        <p14:creationId xmlns:p14="http://schemas.microsoft.com/office/powerpoint/2010/main" val="3833664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GENERAL SITUATION DURING THE PANDEMIC</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sp>
        <p:nvSpPr>
          <p:cNvPr id="16" name="Espace réservé du contenu 5">
            <a:extLst>
              <a:ext uri="{FF2B5EF4-FFF2-40B4-BE49-F238E27FC236}">
                <a16:creationId xmlns:a16="http://schemas.microsoft.com/office/drawing/2014/main" id="{29615C41-69A2-4899-879E-53F7723AEA1F}"/>
              </a:ext>
            </a:extLst>
          </p:cNvPr>
          <p:cNvSpPr>
            <a:spLocks noGrp="1"/>
          </p:cNvSpPr>
          <p:nvPr>
            <p:ph idx="1"/>
          </p:nvPr>
        </p:nvSpPr>
        <p:spPr>
          <a:xfrm>
            <a:off x="1116363" y="864868"/>
            <a:ext cx="10515600" cy="4931637"/>
          </a:xfrm>
        </p:spPr>
        <p:txBody>
          <a:bodyPr>
            <a:normAutofit/>
          </a:bodyPr>
          <a:lstStyle/>
          <a:p>
            <a:pPr marL="342900" lvl="0" indent="-342900" algn="just">
              <a:lnSpc>
                <a:spcPct val="115000"/>
              </a:lnSpc>
              <a:spcBef>
                <a:spcPts val="1200"/>
              </a:spcBef>
              <a:spcAft>
                <a:spcPts val="1200"/>
              </a:spcAft>
              <a:buFont typeface="Times New Roman" panose="02020603050405020304" pitchFamily="18" charset="0"/>
              <a:buChar char="-"/>
            </a:pPr>
            <a:endParaRPr lang="en-GB" sz="1800" dirty="0">
              <a:solidFill>
                <a:srgbClr val="00000A"/>
              </a:solidFill>
              <a:effectLst/>
              <a:latin typeface="Arial" panose="020B0604020202020204" pitchFamily="34" charset="0"/>
              <a:ea typeface="Arial" panose="020B0604020202020204" pitchFamily="34" charset="0"/>
            </a:endParaRPr>
          </a:p>
          <a:p>
            <a:endParaRPr lang="fr-FR" dirty="0">
              <a:latin typeface="+mj-lt"/>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pic>
        <p:nvPicPr>
          <p:cNvPr id="14" name="Image 13">
            <a:extLst>
              <a:ext uri="{FF2B5EF4-FFF2-40B4-BE49-F238E27FC236}">
                <a16:creationId xmlns:a16="http://schemas.microsoft.com/office/drawing/2014/main" id="{31C288A1-481A-44E6-A468-CEBE1CF57186}"/>
              </a:ext>
            </a:extLst>
          </p:cNvPr>
          <p:cNvPicPr/>
          <p:nvPr/>
        </p:nvPicPr>
        <p:blipFill>
          <a:blip r:embed="rId5">
            <a:extLst>
              <a:ext uri="{28A0092B-C50C-407E-A947-70E740481C1C}">
                <a14:useLocalDpi xmlns:a14="http://schemas.microsoft.com/office/drawing/2010/main" val="0"/>
              </a:ext>
            </a:extLst>
          </a:blip>
          <a:stretch>
            <a:fillRect/>
          </a:stretch>
        </p:blipFill>
        <p:spPr>
          <a:xfrm>
            <a:off x="6010894" y="847725"/>
            <a:ext cx="2994025" cy="5269230"/>
          </a:xfrm>
          <a:prstGeom prst="rect">
            <a:avLst/>
          </a:prstGeom>
        </p:spPr>
      </p:pic>
      <p:sp>
        <p:nvSpPr>
          <p:cNvPr id="3" name="ZoneTexte 2">
            <a:extLst>
              <a:ext uri="{FF2B5EF4-FFF2-40B4-BE49-F238E27FC236}">
                <a16:creationId xmlns:a16="http://schemas.microsoft.com/office/drawing/2014/main" id="{C7A4B22A-ADFD-442D-A6A4-E94617EDD82C}"/>
              </a:ext>
            </a:extLst>
          </p:cNvPr>
          <p:cNvSpPr txBox="1"/>
          <p:nvPr/>
        </p:nvSpPr>
        <p:spPr>
          <a:xfrm>
            <a:off x="2441532" y="748082"/>
            <a:ext cx="2664823" cy="369332"/>
          </a:xfrm>
          <a:prstGeom prst="rect">
            <a:avLst/>
          </a:prstGeom>
          <a:noFill/>
        </p:spPr>
        <p:txBody>
          <a:bodyPr wrap="square" rtlCol="0">
            <a:spAutoFit/>
          </a:bodyPr>
          <a:lstStyle/>
          <a:p>
            <a:r>
              <a:rPr lang="fr-FR" dirty="0"/>
              <a:t>Source: </a:t>
            </a:r>
            <a:r>
              <a:rPr lang="fr-FR" dirty="0" err="1"/>
              <a:t>Eurofound</a:t>
            </a:r>
            <a:r>
              <a:rPr lang="fr-FR" dirty="0"/>
              <a:t>, 2020</a:t>
            </a:r>
          </a:p>
        </p:txBody>
      </p:sp>
    </p:spTree>
    <p:extLst>
      <p:ext uri="{BB962C8B-B14F-4D97-AF65-F5344CB8AC3E}">
        <p14:creationId xmlns:p14="http://schemas.microsoft.com/office/powerpoint/2010/main" val="145955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SPECIFIC ISSUES FOR JOURNALISTS</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sp>
        <p:nvSpPr>
          <p:cNvPr id="16" name="Espace réservé du contenu 5">
            <a:extLst>
              <a:ext uri="{FF2B5EF4-FFF2-40B4-BE49-F238E27FC236}">
                <a16:creationId xmlns:a16="http://schemas.microsoft.com/office/drawing/2014/main" id="{29615C41-69A2-4899-879E-53F7723AEA1F}"/>
              </a:ext>
            </a:extLst>
          </p:cNvPr>
          <p:cNvSpPr>
            <a:spLocks noGrp="1"/>
          </p:cNvSpPr>
          <p:nvPr>
            <p:ph idx="1"/>
          </p:nvPr>
        </p:nvSpPr>
        <p:spPr>
          <a:xfrm>
            <a:off x="1116363" y="864868"/>
            <a:ext cx="10515600" cy="3881303"/>
          </a:xfrm>
        </p:spPr>
        <p:txBody>
          <a:bodyPr>
            <a:normAutofit/>
          </a:bodyPr>
          <a:lstStyle/>
          <a:p>
            <a:pPr marL="342900" lvl="0" indent="-342900" algn="just">
              <a:lnSpc>
                <a:spcPct val="115000"/>
              </a:lnSpc>
              <a:spcBef>
                <a:spcPts val="1200"/>
              </a:spcBef>
              <a:spcAft>
                <a:spcPts val="1200"/>
              </a:spcAft>
              <a:buFont typeface="Times New Roman" panose="02020603050405020304" pitchFamily="18" charset="0"/>
              <a:buChar char="-"/>
            </a:pPr>
            <a:endParaRPr lang="en-GB" sz="1800" dirty="0">
              <a:solidFill>
                <a:srgbClr val="00000A"/>
              </a:solidFill>
              <a:effectLst/>
              <a:latin typeface="Arial" panose="020B0604020202020204" pitchFamily="34" charset="0"/>
              <a:ea typeface="Arial" panose="020B0604020202020204" pitchFamily="34" charset="0"/>
            </a:endParaRPr>
          </a:p>
          <a:p>
            <a:pPr marL="342900" indent="-342900">
              <a:lnSpc>
                <a:spcPct val="115000"/>
              </a:lnSpc>
              <a:spcBef>
                <a:spcPts val="1200"/>
              </a:spcBef>
              <a:spcAft>
                <a:spcPts val="1200"/>
              </a:spcAft>
              <a:buFont typeface="Times New Roman" panose="02020603050405020304" pitchFamily="18" charset="0"/>
              <a:buChar char="-"/>
            </a:pPr>
            <a:r>
              <a:rPr lang="en-GB" sz="2000" dirty="0">
                <a:solidFill>
                  <a:srgbClr val="00000A"/>
                </a:solidFill>
                <a:effectLst/>
                <a:latin typeface="Arial" panose="020B0604020202020204" pitchFamily="34" charset="0"/>
                <a:ea typeface="Arial" panose="020B0604020202020204" pitchFamily="34" charset="0"/>
              </a:rPr>
              <a:t>Health and safety of the work environment</a:t>
            </a:r>
          </a:p>
          <a:p>
            <a:pPr marL="342900" lvl="0" indent="-342900">
              <a:lnSpc>
                <a:spcPct val="115000"/>
              </a:lnSpc>
              <a:spcBef>
                <a:spcPts val="1200"/>
              </a:spcBef>
              <a:spcAft>
                <a:spcPts val="1200"/>
              </a:spcAft>
              <a:buFont typeface="Times New Roman" panose="02020603050405020304" pitchFamily="18" charset="0"/>
              <a:buChar char="-"/>
            </a:pPr>
            <a:r>
              <a:rPr lang="en-GB" sz="2000" dirty="0">
                <a:solidFill>
                  <a:srgbClr val="00000A"/>
                </a:solidFill>
                <a:latin typeface="Arial" panose="020B0604020202020204" pitchFamily="34" charset="0"/>
                <a:ea typeface="Times New Roman" panose="02020603050405020304" pitchFamily="18" charset="0"/>
              </a:rPr>
              <a:t>Journalism is a teamwork </a:t>
            </a:r>
            <a:br>
              <a:rPr lang="en-GB" sz="2000" dirty="0">
                <a:solidFill>
                  <a:srgbClr val="00000A"/>
                </a:solidFill>
                <a:latin typeface="Arial" panose="020B0604020202020204" pitchFamily="34" charset="0"/>
                <a:ea typeface="Times New Roman" panose="02020603050405020304" pitchFamily="18" charset="0"/>
              </a:rPr>
            </a:br>
            <a:r>
              <a:rPr lang="en-GB" sz="1800" i="1" dirty="0">
                <a:solidFill>
                  <a:srgbClr val="00000A"/>
                </a:solidFill>
                <a:latin typeface="Arial" panose="020B0604020202020204" pitchFamily="34" charset="0"/>
                <a:ea typeface="Times New Roman" panose="02020603050405020304" pitchFamily="18" charset="0"/>
              </a:rPr>
              <a:t>(“d</a:t>
            </a:r>
            <a:r>
              <a:rPr lang="en-GB" sz="1800" i="1" dirty="0">
                <a:effectLst/>
                <a:latin typeface="Arial" panose="020B0604020202020204" pitchFamily="34" charset="0"/>
                <a:ea typeface="Arial" panose="020B0604020202020204" pitchFamily="34" charset="0"/>
              </a:rPr>
              <a:t>anger to lose the emotional connection with the society and with colleagues”)</a:t>
            </a:r>
            <a:endParaRPr lang="en-GB" sz="1800" i="1" dirty="0">
              <a:effectLst/>
              <a:latin typeface="Times New Roman" panose="02020603050405020304" pitchFamily="18" charset="0"/>
              <a:ea typeface="Times New Roman" panose="02020603050405020304" pitchFamily="18" charset="0"/>
            </a:endParaRPr>
          </a:p>
          <a:p>
            <a:pPr marL="342900" lvl="0" indent="-342900">
              <a:lnSpc>
                <a:spcPct val="115000"/>
              </a:lnSpc>
              <a:spcBef>
                <a:spcPts val="1200"/>
              </a:spcBef>
              <a:spcAft>
                <a:spcPts val="1200"/>
              </a:spcAft>
              <a:buFont typeface="Times New Roman" panose="02020603050405020304" pitchFamily="18" charset="0"/>
              <a:buChar char="-"/>
            </a:pPr>
            <a:r>
              <a:rPr lang="en-GB" sz="2000" dirty="0">
                <a:solidFill>
                  <a:srgbClr val="00000A"/>
                </a:solidFill>
                <a:effectLst/>
                <a:latin typeface="Arial" panose="020B0604020202020204" pitchFamily="34" charset="0"/>
                <a:ea typeface="Arial" panose="020B0604020202020204" pitchFamily="34" charset="0"/>
              </a:rPr>
              <a:t>Issues of privacy and confidentiality of sources </a:t>
            </a:r>
            <a:br>
              <a:rPr lang="en-GB" sz="2000" dirty="0">
                <a:solidFill>
                  <a:srgbClr val="00000A"/>
                </a:solidFill>
                <a:effectLst/>
                <a:latin typeface="Arial" panose="020B0604020202020204" pitchFamily="34" charset="0"/>
                <a:ea typeface="Arial" panose="020B0604020202020204" pitchFamily="34" charset="0"/>
              </a:rPr>
            </a:br>
            <a:r>
              <a:rPr lang="en-GB" sz="1800" i="1" dirty="0">
                <a:solidFill>
                  <a:srgbClr val="00000A"/>
                </a:solidFill>
                <a:effectLst/>
                <a:latin typeface="Arial" panose="020B0604020202020204" pitchFamily="34" charset="0"/>
                <a:ea typeface="Arial" panose="020B0604020202020204" pitchFamily="34" charset="0"/>
              </a:rPr>
              <a:t>(“a</a:t>
            </a:r>
            <a:r>
              <a:rPr lang="en-GB" sz="1800" i="1" dirty="0">
                <a:effectLst/>
                <a:latin typeface="Arial" panose="020B0604020202020204" pitchFamily="34" charset="0"/>
                <a:ea typeface="Arial" panose="020B0604020202020204" pitchFamily="34" charset="0"/>
              </a:rPr>
              <a:t> source would fear that a call is being recorded or tapped”) </a:t>
            </a:r>
            <a:endParaRPr lang="en-GB" sz="1800" i="1" dirty="0">
              <a:effectLst/>
              <a:latin typeface="Times New Roman" panose="02020603050405020304" pitchFamily="18" charset="0"/>
              <a:ea typeface="Times New Roman" panose="02020603050405020304" pitchFamily="18" charset="0"/>
            </a:endParaRPr>
          </a:p>
          <a:p>
            <a:pPr marL="342900" lvl="0" indent="-342900">
              <a:lnSpc>
                <a:spcPct val="115000"/>
              </a:lnSpc>
              <a:spcBef>
                <a:spcPts val="1200"/>
              </a:spcBef>
              <a:spcAft>
                <a:spcPts val="1200"/>
              </a:spcAft>
              <a:buFont typeface="Times New Roman" panose="02020603050405020304" pitchFamily="18" charset="0"/>
              <a:buChar char="-"/>
            </a:pPr>
            <a:r>
              <a:rPr lang="en-GB" sz="2000" dirty="0">
                <a:solidFill>
                  <a:srgbClr val="00000A"/>
                </a:solidFill>
                <a:latin typeface="Arial" panose="020B0604020202020204" pitchFamily="34" charset="0"/>
                <a:ea typeface="Times New Roman" panose="02020603050405020304" pitchFamily="18" charset="0"/>
              </a:rPr>
              <a:t>Right to disconnect </a:t>
            </a:r>
            <a:r>
              <a:rPr lang="en-GB" sz="1800" i="1" dirty="0">
                <a:solidFill>
                  <a:srgbClr val="00000A"/>
                </a:solidFill>
                <a:latin typeface="Arial" panose="020B0604020202020204" pitchFamily="34" charset="0"/>
                <a:ea typeface="Times New Roman" panose="02020603050405020304" pitchFamily="18" charset="0"/>
              </a:rPr>
              <a:t>(</a:t>
            </a:r>
            <a:r>
              <a:rPr lang="en-GB" sz="1800" i="1" dirty="0">
                <a:solidFill>
                  <a:srgbClr val="000000"/>
                </a:solidFill>
                <a:effectLst/>
                <a:latin typeface="Arial" panose="020B0604020202020204" pitchFamily="34" charset="0"/>
                <a:ea typeface="Arial" panose="020B0604020202020204" pitchFamily="34" charset="0"/>
              </a:rPr>
              <a:t>“I feel like I live at work”)</a:t>
            </a:r>
            <a:endParaRPr lang="en-GB" sz="1800" i="1" dirty="0">
              <a:effectLst/>
              <a:latin typeface="Times New Roman" panose="02020603050405020304" pitchFamily="18" charset="0"/>
              <a:ea typeface="Times New Roman" panose="02020603050405020304" pitchFamily="18" charset="0"/>
            </a:endParaRPr>
          </a:p>
          <a:p>
            <a:endParaRPr lang="en-GB" dirty="0">
              <a:latin typeface="+mj-lt"/>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spTree>
    <p:extLst>
      <p:ext uri="{BB962C8B-B14F-4D97-AF65-F5344CB8AC3E}">
        <p14:creationId xmlns:p14="http://schemas.microsoft.com/office/powerpoint/2010/main" val="34877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SPECIFIC ISSUES FOR JOURNALISTS</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sp>
        <p:nvSpPr>
          <p:cNvPr id="16" name="Espace réservé du contenu 5">
            <a:extLst>
              <a:ext uri="{FF2B5EF4-FFF2-40B4-BE49-F238E27FC236}">
                <a16:creationId xmlns:a16="http://schemas.microsoft.com/office/drawing/2014/main" id="{29615C41-69A2-4899-879E-53F7723AEA1F}"/>
              </a:ext>
            </a:extLst>
          </p:cNvPr>
          <p:cNvSpPr>
            <a:spLocks noGrp="1"/>
          </p:cNvSpPr>
          <p:nvPr>
            <p:ph idx="1"/>
          </p:nvPr>
        </p:nvSpPr>
        <p:spPr>
          <a:xfrm>
            <a:off x="1116363" y="864868"/>
            <a:ext cx="10515600" cy="3881303"/>
          </a:xfrm>
        </p:spPr>
        <p:txBody>
          <a:bodyPr>
            <a:normAutofit/>
          </a:bodyPr>
          <a:lstStyle/>
          <a:p>
            <a:pPr marL="342900" lvl="0" indent="-342900" algn="just">
              <a:lnSpc>
                <a:spcPct val="115000"/>
              </a:lnSpc>
              <a:spcBef>
                <a:spcPts val="1200"/>
              </a:spcBef>
              <a:spcAft>
                <a:spcPts val="1200"/>
              </a:spcAft>
              <a:buFont typeface="Times New Roman" panose="02020603050405020304" pitchFamily="18" charset="0"/>
              <a:buChar char="-"/>
            </a:pPr>
            <a:endParaRPr lang="en-GB" sz="1800" dirty="0">
              <a:solidFill>
                <a:srgbClr val="00000A"/>
              </a:solidFill>
              <a:effectLst/>
              <a:latin typeface="Arial" panose="020B0604020202020204" pitchFamily="34" charset="0"/>
              <a:ea typeface="Arial" panose="020B0604020202020204" pitchFamily="34" charset="0"/>
            </a:endParaRPr>
          </a:p>
          <a:p>
            <a:pPr marL="342900" indent="-342900">
              <a:lnSpc>
                <a:spcPct val="115000"/>
              </a:lnSpc>
              <a:spcBef>
                <a:spcPts val="1200"/>
              </a:spcBef>
              <a:spcAft>
                <a:spcPts val="1200"/>
              </a:spcAft>
              <a:buFont typeface="Times New Roman" panose="02020603050405020304" pitchFamily="18" charset="0"/>
              <a:buChar char="-"/>
            </a:pPr>
            <a:r>
              <a:rPr lang="en-GB" sz="2000" dirty="0">
                <a:solidFill>
                  <a:srgbClr val="00000A"/>
                </a:solidFill>
                <a:effectLst/>
                <a:latin typeface="Arial" panose="020B0604020202020204" pitchFamily="34" charset="0"/>
                <a:ea typeface="Arial" panose="020B0604020202020204" pitchFamily="34" charset="0"/>
              </a:rPr>
              <a:t>Different perspective between staff and freelance journalists</a:t>
            </a:r>
          </a:p>
          <a:p>
            <a:pPr marL="342900" lvl="0" indent="-342900">
              <a:lnSpc>
                <a:spcPct val="115000"/>
              </a:lnSpc>
              <a:spcBef>
                <a:spcPts val="1200"/>
              </a:spcBef>
              <a:spcAft>
                <a:spcPts val="1200"/>
              </a:spcAft>
              <a:buFont typeface="Times New Roman" panose="02020603050405020304" pitchFamily="18" charset="0"/>
              <a:buChar char="-"/>
            </a:pPr>
            <a:r>
              <a:rPr lang="en-GB" sz="2000" dirty="0">
                <a:solidFill>
                  <a:srgbClr val="00000A"/>
                </a:solidFill>
                <a:latin typeface="Arial" panose="020B0604020202020204" pitchFamily="34" charset="0"/>
                <a:ea typeface="Times New Roman" panose="02020603050405020304" pitchFamily="18" charset="0"/>
              </a:rPr>
              <a:t>Not only negative aspects, also positive experiences</a:t>
            </a:r>
          </a:p>
          <a:p>
            <a:pPr marL="457200" lvl="1" indent="0">
              <a:lnSpc>
                <a:spcPct val="115000"/>
              </a:lnSpc>
              <a:spcBef>
                <a:spcPts val="1200"/>
              </a:spcBef>
              <a:spcAft>
                <a:spcPts val="1200"/>
              </a:spcAft>
              <a:buNone/>
            </a:pPr>
            <a:r>
              <a:rPr lang="en-GB" sz="1600" i="1" dirty="0">
                <a:solidFill>
                  <a:srgbClr val="00000A"/>
                </a:solidFill>
                <a:effectLst/>
                <a:latin typeface="Arial" panose="020B0604020202020204" pitchFamily="34" charset="0"/>
                <a:ea typeface="Times New Roman" panose="02020603050405020304" pitchFamily="18" charset="0"/>
                <a:sym typeface="Wingdings" panose="05000000000000000000" pitchFamily="2" charset="2"/>
              </a:rPr>
              <a:t> The role of unions / association is to defend and improve the situation of journalists</a:t>
            </a:r>
            <a:r>
              <a:rPr lang="en-GB" sz="1600" i="1" dirty="0">
                <a:solidFill>
                  <a:srgbClr val="00000A"/>
                </a:solidFill>
                <a:latin typeface="Arial" panose="020B0604020202020204" pitchFamily="34" charset="0"/>
                <a:ea typeface="Times New Roman" panose="02020603050405020304" pitchFamily="18" charset="0"/>
                <a:sym typeface="Wingdings" panose="05000000000000000000" pitchFamily="2" charset="2"/>
              </a:rPr>
              <a:t> </a:t>
            </a:r>
            <a:endParaRPr lang="en-GB" sz="1600" i="1" dirty="0">
              <a:effectLst/>
              <a:latin typeface="Times New Roman" panose="02020603050405020304" pitchFamily="18" charset="0"/>
              <a:ea typeface="Times New Roman" panose="02020603050405020304" pitchFamily="18" charset="0"/>
            </a:endParaRPr>
          </a:p>
          <a:p>
            <a:endParaRPr lang="en-GB" dirty="0">
              <a:latin typeface="+mj-lt"/>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spTree>
    <p:extLst>
      <p:ext uri="{BB962C8B-B14F-4D97-AF65-F5344CB8AC3E}">
        <p14:creationId xmlns:p14="http://schemas.microsoft.com/office/powerpoint/2010/main" val="54503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dirty="0">
                <a:solidFill>
                  <a:srgbClr val="00000A"/>
                </a:solidFill>
                <a:latin typeface="+mj-lt"/>
              </a:rPr>
              <a:t>GENERAL REGULATIONS/ PROTECTION</a:t>
            </a: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sp>
        <p:nvSpPr>
          <p:cNvPr id="16" name="Espace réservé du contenu 5">
            <a:extLst>
              <a:ext uri="{FF2B5EF4-FFF2-40B4-BE49-F238E27FC236}">
                <a16:creationId xmlns:a16="http://schemas.microsoft.com/office/drawing/2014/main" id="{29615C41-69A2-4899-879E-53F7723AEA1F}"/>
              </a:ext>
            </a:extLst>
          </p:cNvPr>
          <p:cNvSpPr>
            <a:spLocks noGrp="1"/>
          </p:cNvSpPr>
          <p:nvPr>
            <p:ph idx="1"/>
          </p:nvPr>
        </p:nvSpPr>
        <p:spPr>
          <a:xfrm>
            <a:off x="1116363" y="864868"/>
            <a:ext cx="10515600" cy="4559905"/>
          </a:xfrm>
        </p:spPr>
        <p:txBody>
          <a:bodyPr>
            <a:normAutofit/>
          </a:bodyPr>
          <a:lstStyle/>
          <a:p>
            <a:pPr marL="0" lvl="0" indent="0" algn="just">
              <a:lnSpc>
                <a:spcPct val="115000"/>
              </a:lnSpc>
              <a:spcBef>
                <a:spcPts val="1200"/>
              </a:spcBef>
              <a:spcAft>
                <a:spcPts val="1200"/>
              </a:spcAft>
              <a:buNone/>
            </a:pPr>
            <a:r>
              <a:rPr lang="en-GB" sz="1800" b="1" dirty="0">
                <a:solidFill>
                  <a:srgbClr val="000000"/>
                </a:solidFill>
                <a:effectLst/>
                <a:latin typeface="Arial" panose="020B0604020202020204" pitchFamily="34" charset="0"/>
                <a:ea typeface="Times New Roman" panose="02020603050405020304" pitchFamily="18" charset="0"/>
              </a:rPr>
              <a:t>EU instruments: </a:t>
            </a:r>
          </a:p>
          <a:p>
            <a:pPr marL="457200" lvl="1" indent="0">
              <a:lnSpc>
                <a:spcPct val="115000"/>
              </a:lnSpc>
              <a:spcBef>
                <a:spcPts val="1200"/>
              </a:spcBef>
              <a:spcAft>
                <a:spcPts val="1200"/>
              </a:spcAft>
              <a:buNone/>
            </a:pPr>
            <a:r>
              <a:rPr lang="en-GB" sz="1800" dirty="0">
                <a:solidFill>
                  <a:srgbClr val="000000"/>
                </a:solidFill>
                <a:effectLst/>
                <a:latin typeface="Arial" panose="020B0604020202020204" pitchFamily="34" charset="0"/>
                <a:ea typeface="Times New Roman" panose="02020603050405020304" pitchFamily="18" charset="0"/>
              </a:rPr>
              <a:t>Working Time Directive</a:t>
            </a:r>
            <a:br>
              <a:rPr lang="en-GB" sz="1800" dirty="0">
                <a:solidFill>
                  <a:srgbClr val="000000"/>
                </a:solidFill>
                <a:latin typeface="Arial" panose="020B0604020202020204" pitchFamily="34" charset="0"/>
                <a:ea typeface="Times New Roman" panose="02020603050405020304" pitchFamily="18" charset="0"/>
              </a:rPr>
            </a:br>
            <a:r>
              <a:rPr lang="en-GB" sz="1800" dirty="0">
                <a:solidFill>
                  <a:srgbClr val="000000"/>
                </a:solidFill>
                <a:effectLst/>
                <a:latin typeface="Arial" panose="020B0604020202020204" pitchFamily="34" charset="0"/>
                <a:ea typeface="Times New Roman" panose="02020603050405020304" pitchFamily="18" charset="0"/>
              </a:rPr>
              <a:t>Work-life Balance Directive</a:t>
            </a:r>
            <a:br>
              <a:rPr lang="en-GB" sz="1800" dirty="0">
                <a:solidFill>
                  <a:srgbClr val="000000"/>
                </a:solidFill>
                <a:effectLst/>
                <a:latin typeface="Arial" panose="020B0604020202020204" pitchFamily="34" charset="0"/>
                <a:ea typeface="Times New Roman" panose="02020603050405020304" pitchFamily="18" charset="0"/>
              </a:rPr>
            </a:br>
            <a:r>
              <a:rPr lang="en-GB" sz="1800" dirty="0">
                <a:solidFill>
                  <a:srgbClr val="000000"/>
                </a:solidFill>
                <a:effectLst/>
                <a:latin typeface="Arial" panose="020B0604020202020204" pitchFamily="34" charset="0"/>
                <a:ea typeface="Times New Roman" panose="02020603050405020304" pitchFamily="18" charset="0"/>
              </a:rPr>
              <a:t>Transparent and Predictable Working Conditions Directive</a:t>
            </a:r>
            <a:br>
              <a:rPr lang="en-GB" sz="1800" dirty="0">
                <a:solidFill>
                  <a:srgbClr val="000000"/>
                </a:solidFill>
                <a:effectLst/>
                <a:latin typeface="Arial" panose="020B0604020202020204" pitchFamily="34" charset="0"/>
                <a:ea typeface="Times New Roman" panose="02020603050405020304" pitchFamily="18" charset="0"/>
              </a:rPr>
            </a:br>
            <a:r>
              <a:rPr lang="en-GB" sz="1800" dirty="0">
                <a:solidFill>
                  <a:srgbClr val="000000"/>
                </a:solidFill>
                <a:effectLst/>
                <a:latin typeface="Arial" panose="020B0604020202020204" pitchFamily="34" charset="0"/>
                <a:ea typeface="Times New Roman" panose="02020603050405020304" pitchFamily="18" charset="0"/>
              </a:rPr>
              <a:t>European Framework Directive on Safety and Health at Work,</a:t>
            </a:r>
            <a:br>
              <a:rPr lang="en-GB" sz="1800" dirty="0">
                <a:solidFill>
                  <a:srgbClr val="000000"/>
                </a:solidFill>
                <a:effectLst/>
                <a:latin typeface="Arial" panose="020B0604020202020204" pitchFamily="34" charset="0"/>
                <a:ea typeface="Times New Roman" panose="02020603050405020304" pitchFamily="18" charset="0"/>
              </a:rPr>
            </a:br>
            <a:r>
              <a:rPr lang="en-GB" sz="1800" dirty="0">
                <a:solidFill>
                  <a:srgbClr val="000000"/>
                </a:solidFill>
                <a:effectLst/>
                <a:latin typeface="Arial" panose="020B0604020202020204" pitchFamily="34" charset="0"/>
                <a:ea typeface="Times New Roman" panose="02020603050405020304" pitchFamily="18" charset="0"/>
              </a:rPr>
              <a:t>European Social Partners' Framework agreements on telework (2002) and on Digitisation (2020)</a:t>
            </a:r>
          </a:p>
          <a:p>
            <a:pPr marL="0" indent="0">
              <a:lnSpc>
                <a:spcPct val="115000"/>
              </a:lnSpc>
              <a:spcBef>
                <a:spcPts val="1200"/>
              </a:spcBef>
              <a:spcAft>
                <a:spcPts val="1200"/>
              </a:spcAft>
              <a:buNone/>
            </a:pPr>
            <a:r>
              <a:rPr lang="en-GB" sz="1800" b="1" dirty="0">
                <a:solidFill>
                  <a:srgbClr val="000000"/>
                </a:solidFill>
                <a:effectLst/>
                <a:latin typeface="Arial" panose="020B0604020202020204" pitchFamily="34" charset="0"/>
                <a:ea typeface="Times New Roman" panose="02020603050405020304" pitchFamily="18" charset="0"/>
              </a:rPr>
              <a:t>States: different instruments, from ‘hard’ law to ‘soft’ law</a:t>
            </a:r>
          </a:p>
          <a:p>
            <a:pPr marL="457200" lvl="1" indent="0">
              <a:lnSpc>
                <a:spcPct val="115000"/>
              </a:lnSpc>
              <a:spcBef>
                <a:spcPts val="1200"/>
              </a:spcBef>
              <a:spcAft>
                <a:spcPts val="1200"/>
              </a:spcAft>
              <a:buNone/>
            </a:pPr>
            <a:r>
              <a:rPr lang="en-GB" sz="1800" dirty="0">
                <a:solidFill>
                  <a:srgbClr val="000000"/>
                </a:solidFill>
                <a:latin typeface="Arial" panose="020B0604020202020204" pitchFamily="34" charset="0"/>
                <a:ea typeface="Times New Roman" panose="02020603050405020304" pitchFamily="18" charset="0"/>
              </a:rPr>
              <a:t>S</a:t>
            </a:r>
            <a:r>
              <a:rPr lang="en-GB" sz="1800" dirty="0">
                <a:solidFill>
                  <a:srgbClr val="000000"/>
                </a:solidFill>
                <a:effectLst/>
                <a:latin typeface="Arial" panose="020B0604020202020204" pitchFamily="34" charset="0"/>
                <a:ea typeface="Times New Roman" panose="02020603050405020304" pitchFamily="18" charset="0"/>
              </a:rPr>
              <a:t>tate regulations</a:t>
            </a:r>
            <a:br>
              <a:rPr lang="en-GB" sz="1800" dirty="0">
                <a:solidFill>
                  <a:srgbClr val="000000"/>
                </a:solidFill>
                <a:effectLst/>
                <a:latin typeface="Arial" panose="020B0604020202020204" pitchFamily="34" charset="0"/>
                <a:ea typeface="Times New Roman" panose="02020603050405020304" pitchFamily="18" charset="0"/>
              </a:rPr>
            </a:br>
            <a:r>
              <a:rPr lang="en-GB" sz="1800" dirty="0">
                <a:solidFill>
                  <a:srgbClr val="000000"/>
                </a:solidFill>
                <a:effectLst/>
                <a:latin typeface="Arial" panose="020B0604020202020204" pitchFamily="34" charset="0"/>
                <a:ea typeface="Times New Roman" panose="02020603050405020304" pitchFamily="18" charset="0"/>
              </a:rPr>
              <a:t>Collective agreements </a:t>
            </a:r>
            <a:r>
              <a:rPr lang="en-GB" sz="1800" dirty="0">
                <a:solidFill>
                  <a:srgbClr val="000000"/>
                </a:solidFill>
                <a:latin typeface="Arial" panose="020B0604020202020204" pitchFamily="34" charset="0"/>
                <a:ea typeface="Times New Roman" panose="02020603050405020304" pitchFamily="18" charset="0"/>
              </a:rPr>
              <a:t>(sector / company level)</a:t>
            </a:r>
            <a:br>
              <a:rPr lang="en-GB" sz="1800" dirty="0">
                <a:solidFill>
                  <a:srgbClr val="000000"/>
                </a:solidFill>
                <a:effectLst/>
                <a:latin typeface="Arial" panose="020B0604020202020204" pitchFamily="34" charset="0"/>
                <a:ea typeface="Times New Roman" panose="02020603050405020304" pitchFamily="18" charset="0"/>
              </a:rPr>
            </a:br>
            <a:r>
              <a:rPr lang="en-GB" sz="1800" dirty="0">
                <a:solidFill>
                  <a:srgbClr val="000000"/>
                </a:solidFill>
                <a:latin typeface="Arial" panose="020B0604020202020204" pitchFamily="34" charset="0"/>
                <a:ea typeface="Times New Roman" panose="02020603050405020304" pitchFamily="18" charset="0"/>
              </a:rPr>
              <a:t>Si</a:t>
            </a:r>
            <a:r>
              <a:rPr lang="en-GB" sz="1800" dirty="0">
                <a:solidFill>
                  <a:srgbClr val="000000"/>
                </a:solidFill>
                <a:effectLst/>
                <a:latin typeface="Arial" panose="020B0604020202020204" pitchFamily="34" charset="0"/>
                <a:ea typeface="Times New Roman" panose="02020603050405020304" pitchFamily="18" charset="0"/>
              </a:rPr>
              <a:t>mple guidelines.</a:t>
            </a:r>
            <a:endParaRPr lang="fr-FR" sz="1800" dirty="0">
              <a:solidFill>
                <a:srgbClr val="000000"/>
              </a:solidFill>
              <a:latin typeface="+mj-lt"/>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spTree>
    <p:extLst>
      <p:ext uri="{BB962C8B-B14F-4D97-AF65-F5344CB8AC3E}">
        <p14:creationId xmlns:p14="http://schemas.microsoft.com/office/powerpoint/2010/main" val="1320616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FAC562B-A03C-44E3-8460-1DAEBEFB299A}"/>
              </a:ext>
            </a:extLst>
          </p:cNvPr>
          <p:cNvSpPr>
            <a:spLocks noGrp="1"/>
          </p:cNvSpPr>
          <p:nvPr>
            <p:ph type="title"/>
          </p:nvPr>
        </p:nvSpPr>
        <p:spPr>
          <a:xfrm>
            <a:off x="1208512" y="17143"/>
            <a:ext cx="9726188" cy="830582"/>
          </a:xfrm>
        </p:spPr>
        <p:txBody>
          <a:bodyPr vert="horz" lIns="91440" tIns="45720" rIns="91440" bIns="45720" rtlCol="0" anchor="b">
            <a:normAutofit/>
          </a:bodyPr>
          <a:lstStyle/>
          <a:p>
            <a:pPr marL="87313" lvl="1" indent="0" algn="ctr">
              <a:lnSpc>
                <a:spcPct val="115000"/>
              </a:lnSpc>
              <a:buNone/>
            </a:pPr>
            <a:r>
              <a:rPr lang="en-GB" sz="3200" b="1">
                <a:solidFill>
                  <a:srgbClr val="00000A"/>
                </a:solidFill>
                <a:latin typeface="+mj-lt"/>
              </a:rPr>
              <a:t>EXAMPLES</a:t>
            </a:r>
            <a:endParaRPr lang="en-GB" sz="3200" b="1" dirty="0">
              <a:solidFill>
                <a:srgbClr val="00000A"/>
              </a:solidFill>
              <a:latin typeface="+mj-lt"/>
            </a:endParaRPr>
          </a:p>
        </p:txBody>
      </p:sp>
      <p:sp>
        <p:nvSpPr>
          <p:cNvPr id="7" name="ZoneTexte 6">
            <a:extLst>
              <a:ext uri="{FF2B5EF4-FFF2-40B4-BE49-F238E27FC236}">
                <a16:creationId xmlns:a16="http://schemas.microsoft.com/office/drawing/2014/main" id="{A7CD5195-9963-40CD-8BBB-936DFAADF1E8}"/>
              </a:ext>
            </a:extLst>
          </p:cNvPr>
          <p:cNvSpPr txBox="1"/>
          <p:nvPr/>
        </p:nvSpPr>
        <p:spPr>
          <a:xfrm>
            <a:off x="1150286" y="2399857"/>
            <a:ext cx="4667553" cy="3425709"/>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endParaRPr lang="en-US" sz="2000" i="1" dirty="0">
              <a:effectLst/>
            </a:endParaRPr>
          </a:p>
        </p:txBody>
      </p:sp>
      <p:sp>
        <p:nvSpPr>
          <p:cNvPr id="17" name="Rectangle 1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EF87AE13-7EBA-4820-BB6E-AEC2E14EEB82}"/>
              </a:ext>
            </a:extLst>
          </p:cNvPr>
          <p:cNvSpPr txBox="1"/>
          <p:nvPr/>
        </p:nvSpPr>
        <p:spPr>
          <a:xfrm>
            <a:off x="4038598" y="6453821"/>
            <a:ext cx="7744099" cy="276999"/>
          </a:xfrm>
          <a:prstGeom prst="rect">
            <a:avLst/>
          </a:prstGeom>
          <a:noFill/>
        </p:spPr>
        <p:txBody>
          <a:bodyPr wrap="square">
            <a:spAutoFit/>
          </a:bodyPr>
          <a:lstStyle/>
          <a:p>
            <a:pPr algn="ctr"/>
            <a:r>
              <a:rPr lang="en-GB" sz="1200" b="1" i="1" dirty="0">
                <a:solidFill>
                  <a:schemeClr val="bg1"/>
                </a:solidFill>
                <a:effectLst/>
                <a:latin typeface="Arial" panose="020B0604020202020204" pitchFamily="34" charset="0"/>
                <a:ea typeface="Times New Roman" panose="02020603050405020304" pitchFamily="18" charset="0"/>
              </a:rPr>
              <a:t>Telework and home office of journalists: </a:t>
            </a:r>
            <a:r>
              <a:rPr lang="fr-FR" sz="1200" i="1" dirty="0">
                <a:solidFill>
                  <a:schemeClr val="bg1"/>
                </a:solidFill>
                <a:latin typeface="Times New Roman" panose="02020603050405020304" pitchFamily="18" charset="0"/>
                <a:ea typeface="Times New Roman" panose="02020603050405020304" pitchFamily="18" charset="0"/>
              </a:rPr>
              <a:t> </a:t>
            </a:r>
            <a:r>
              <a:rPr lang="en-GB" sz="1200" b="1" i="1" dirty="0">
                <a:solidFill>
                  <a:schemeClr val="bg1"/>
                </a:solidFill>
                <a:effectLst/>
                <a:latin typeface="Arial" panose="020B0604020202020204" pitchFamily="34" charset="0"/>
                <a:ea typeface="Times New Roman" panose="02020603050405020304" pitchFamily="18" charset="0"/>
              </a:rPr>
              <a:t>a labour rights perspective for a hybrid future</a:t>
            </a:r>
            <a:endParaRPr lang="fr-FR" sz="1200" i="1" dirty="0">
              <a:solidFill>
                <a:schemeClr val="bg1"/>
              </a:solidFill>
              <a:effectLst/>
              <a:latin typeface="Times New Roman" panose="02020603050405020304" pitchFamily="18" charset="0"/>
              <a:ea typeface="Times New Roman" panose="02020603050405020304" pitchFamily="18" charset="0"/>
            </a:endParaRPr>
          </a:p>
        </p:txBody>
      </p:sp>
      <p:sp>
        <p:nvSpPr>
          <p:cNvPr id="16" name="Espace réservé du contenu 5">
            <a:extLst>
              <a:ext uri="{FF2B5EF4-FFF2-40B4-BE49-F238E27FC236}">
                <a16:creationId xmlns:a16="http://schemas.microsoft.com/office/drawing/2014/main" id="{29615C41-69A2-4899-879E-53F7723AEA1F}"/>
              </a:ext>
            </a:extLst>
          </p:cNvPr>
          <p:cNvSpPr>
            <a:spLocks noGrp="1"/>
          </p:cNvSpPr>
          <p:nvPr>
            <p:ph idx="1"/>
          </p:nvPr>
        </p:nvSpPr>
        <p:spPr>
          <a:xfrm>
            <a:off x="1116363" y="864868"/>
            <a:ext cx="10515600" cy="5117921"/>
          </a:xfrm>
        </p:spPr>
        <p:txBody>
          <a:bodyPr>
            <a:normAutofit/>
          </a:bodyPr>
          <a:lstStyle/>
          <a:p>
            <a:pPr marL="0" lvl="0" indent="0" algn="just">
              <a:lnSpc>
                <a:spcPct val="115000"/>
              </a:lnSpc>
              <a:spcBef>
                <a:spcPts val="1200"/>
              </a:spcBef>
              <a:spcAft>
                <a:spcPts val="1200"/>
              </a:spcAft>
              <a:buNone/>
            </a:pPr>
            <a:r>
              <a:rPr lang="fr-FR" sz="1600" b="1" dirty="0" err="1">
                <a:solidFill>
                  <a:srgbClr val="000000"/>
                </a:solidFill>
                <a:latin typeface="+mj-lt"/>
              </a:rPr>
              <a:t>Italy</a:t>
            </a:r>
            <a:r>
              <a:rPr lang="fr-FR" sz="1600" b="1" dirty="0">
                <a:solidFill>
                  <a:srgbClr val="000000"/>
                </a:solidFill>
                <a:latin typeface="+mj-lt"/>
              </a:rPr>
              <a:t>, </a:t>
            </a:r>
            <a:r>
              <a:rPr lang="fr-FR" sz="1600" dirty="0" err="1">
                <a:solidFill>
                  <a:srgbClr val="000000"/>
                </a:solidFill>
                <a:latin typeface="+mj-lt"/>
              </a:rPr>
              <a:t>law</a:t>
            </a:r>
            <a:r>
              <a:rPr lang="fr-FR" sz="1600" dirty="0">
                <a:solidFill>
                  <a:srgbClr val="000000"/>
                </a:solidFill>
                <a:latin typeface="+mj-lt"/>
              </a:rPr>
              <a:t> of 2017: </a:t>
            </a:r>
            <a:r>
              <a:rPr lang="en-US" sz="1600" dirty="0">
                <a:solidFill>
                  <a:srgbClr val="000000"/>
                </a:solidFill>
                <a:latin typeface="+mj-lt"/>
              </a:rPr>
              <a:t>in the agreement between employer and worker on ‘smart working’, the worker's rest times must be identified as well as the technical and organizational measures necessary to ensure the </a:t>
            </a:r>
            <a:r>
              <a:rPr lang="en-US" sz="1600" u="sng" dirty="0">
                <a:solidFill>
                  <a:srgbClr val="000000"/>
                </a:solidFill>
                <a:latin typeface="+mj-lt"/>
              </a:rPr>
              <a:t>disconnection</a:t>
            </a:r>
            <a:r>
              <a:rPr lang="en-US" sz="1600" dirty="0">
                <a:solidFill>
                  <a:srgbClr val="000000"/>
                </a:solidFill>
                <a:latin typeface="+mj-lt"/>
              </a:rPr>
              <a:t> of the worker from the technological work tools</a:t>
            </a:r>
            <a:endParaRPr lang="fr-FR" sz="1600" dirty="0">
              <a:solidFill>
                <a:srgbClr val="000000"/>
              </a:solidFill>
              <a:latin typeface="+mj-lt"/>
            </a:endParaRPr>
          </a:p>
          <a:p>
            <a:pPr marL="0" lvl="0" indent="0" algn="just">
              <a:lnSpc>
                <a:spcPct val="115000"/>
              </a:lnSpc>
              <a:spcBef>
                <a:spcPts val="1200"/>
              </a:spcBef>
              <a:spcAft>
                <a:spcPts val="1200"/>
              </a:spcAft>
              <a:buNone/>
            </a:pPr>
            <a:r>
              <a:rPr lang="fr-FR" sz="1600" b="1" dirty="0">
                <a:solidFill>
                  <a:srgbClr val="000000"/>
                </a:solidFill>
                <a:latin typeface="+mj-lt"/>
              </a:rPr>
              <a:t>Romania</a:t>
            </a:r>
            <a:r>
              <a:rPr lang="fr-FR" sz="1600" dirty="0">
                <a:solidFill>
                  <a:srgbClr val="000000"/>
                </a:solidFill>
                <a:latin typeface="+mj-lt"/>
              </a:rPr>
              <a:t>, </a:t>
            </a:r>
            <a:r>
              <a:rPr lang="fr-FR" sz="1600" dirty="0" err="1">
                <a:solidFill>
                  <a:srgbClr val="000000"/>
                </a:solidFill>
                <a:latin typeface="+mj-lt"/>
              </a:rPr>
              <a:t>law</a:t>
            </a:r>
            <a:r>
              <a:rPr lang="fr-FR" sz="1600" dirty="0">
                <a:solidFill>
                  <a:srgbClr val="000000"/>
                </a:solidFill>
                <a:latin typeface="+mj-lt"/>
              </a:rPr>
              <a:t> of 2020: </a:t>
            </a:r>
            <a:r>
              <a:rPr lang="en-US" sz="1600" dirty="0">
                <a:solidFill>
                  <a:srgbClr val="000000"/>
                </a:solidFill>
                <a:latin typeface="+mj-lt"/>
              </a:rPr>
              <a:t>workers’ representatives have access to the telework place for verifying the work conditions of teleworkers</a:t>
            </a:r>
          </a:p>
          <a:p>
            <a:pPr marL="0" lvl="0" indent="0" algn="just">
              <a:lnSpc>
                <a:spcPct val="115000"/>
              </a:lnSpc>
              <a:spcBef>
                <a:spcPts val="1200"/>
              </a:spcBef>
              <a:spcAft>
                <a:spcPts val="1200"/>
              </a:spcAft>
              <a:buNone/>
            </a:pPr>
            <a:r>
              <a:rPr lang="en-US" sz="1600" b="1" dirty="0">
                <a:solidFill>
                  <a:srgbClr val="000000"/>
                </a:solidFill>
                <a:latin typeface="+mj-lt"/>
              </a:rPr>
              <a:t>Denmark: </a:t>
            </a:r>
            <a:r>
              <a:rPr lang="en-US" sz="1600" dirty="0">
                <a:solidFill>
                  <a:srgbClr val="000000"/>
                </a:solidFill>
                <a:latin typeface="+mj-lt"/>
              </a:rPr>
              <a:t>all workers are subject to the Danish Working Environment Act, which also applies to teleworking from home</a:t>
            </a:r>
          </a:p>
          <a:p>
            <a:pPr marL="0" lvl="0" indent="0" algn="just">
              <a:lnSpc>
                <a:spcPct val="115000"/>
              </a:lnSpc>
              <a:spcBef>
                <a:spcPts val="1200"/>
              </a:spcBef>
              <a:spcAft>
                <a:spcPts val="1200"/>
              </a:spcAft>
              <a:buNone/>
            </a:pPr>
            <a:r>
              <a:rPr lang="en-US" sz="1600" b="1" dirty="0">
                <a:solidFill>
                  <a:srgbClr val="000000"/>
                </a:solidFill>
                <a:latin typeface="+mj-lt"/>
              </a:rPr>
              <a:t>Germany: </a:t>
            </a:r>
            <a:r>
              <a:rPr lang="en-US" sz="1600" dirty="0">
                <a:solidFill>
                  <a:srgbClr val="000000"/>
                </a:solidFill>
                <a:latin typeface="+mj-lt"/>
              </a:rPr>
              <a:t>Workplace Ordinance (</a:t>
            </a:r>
            <a:r>
              <a:rPr lang="en-US" sz="1600" i="1" dirty="0" err="1">
                <a:solidFill>
                  <a:srgbClr val="000000"/>
                </a:solidFill>
                <a:latin typeface="+mj-lt"/>
              </a:rPr>
              <a:t>Arbeitsstättenverordnung</a:t>
            </a:r>
            <a:r>
              <a:rPr lang="en-US" sz="1600" dirty="0">
                <a:solidFill>
                  <a:srgbClr val="000000"/>
                </a:solidFill>
                <a:latin typeface="+mj-lt"/>
              </a:rPr>
              <a:t>) includes minimum requirements in terms of health and safety of employees such as the lighting and temperature, computer monitors and laptops. But lack of respect in practice</a:t>
            </a:r>
          </a:p>
          <a:p>
            <a:pPr marL="0" lvl="0" indent="0" algn="just">
              <a:lnSpc>
                <a:spcPct val="115000"/>
              </a:lnSpc>
              <a:spcBef>
                <a:spcPts val="1200"/>
              </a:spcBef>
              <a:spcAft>
                <a:spcPts val="1200"/>
              </a:spcAft>
              <a:buNone/>
            </a:pPr>
            <a:r>
              <a:rPr lang="en-US" sz="1600" b="1" dirty="0">
                <a:solidFill>
                  <a:srgbClr val="000000"/>
                </a:solidFill>
                <a:latin typeface="+mj-lt"/>
              </a:rPr>
              <a:t>Finland: </a:t>
            </a:r>
            <a:r>
              <a:rPr lang="en-US" sz="1600" dirty="0">
                <a:solidFill>
                  <a:srgbClr val="000000"/>
                </a:solidFill>
                <a:latin typeface="+mj-lt"/>
              </a:rPr>
              <a:t>the employers’ general duty is to take care of the health and safety of their employees under the general rules of the Occupational Safety and Health Act. BUT one large media company’s agreement had a clause stating that ”an employee is liable for his/her own safety and health when teleworking” -&gt; contested by union.</a:t>
            </a:r>
            <a:endParaRPr lang="en-US" sz="1800" dirty="0">
              <a:solidFill>
                <a:srgbClr val="000000"/>
              </a:solidFill>
              <a:latin typeface="+mj-lt"/>
            </a:endParaRPr>
          </a:p>
          <a:p>
            <a:pPr marL="0" lvl="0" indent="0" algn="just">
              <a:lnSpc>
                <a:spcPct val="115000"/>
              </a:lnSpc>
              <a:spcBef>
                <a:spcPts val="1200"/>
              </a:spcBef>
              <a:spcAft>
                <a:spcPts val="1200"/>
              </a:spcAft>
              <a:buNone/>
            </a:pPr>
            <a:endParaRPr lang="en-US" sz="1800" dirty="0">
              <a:solidFill>
                <a:srgbClr val="000000"/>
              </a:solidFill>
              <a:latin typeface="+mj-lt"/>
            </a:endParaRPr>
          </a:p>
          <a:p>
            <a:pPr marL="0" lvl="0" indent="0" algn="just">
              <a:lnSpc>
                <a:spcPct val="115000"/>
              </a:lnSpc>
              <a:spcBef>
                <a:spcPts val="1200"/>
              </a:spcBef>
              <a:spcAft>
                <a:spcPts val="1200"/>
              </a:spcAft>
              <a:buNone/>
            </a:pPr>
            <a:endParaRPr lang="en-US" sz="1800" dirty="0">
              <a:solidFill>
                <a:srgbClr val="000000"/>
              </a:solidFill>
              <a:latin typeface="+mj-lt"/>
            </a:endParaRPr>
          </a:p>
        </p:txBody>
      </p:sp>
      <p:pic>
        <p:nvPicPr>
          <p:cNvPr id="11" name="Picture 2" descr="Nom et logo">
            <a:extLst>
              <a:ext uri="{FF2B5EF4-FFF2-40B4-BE49-F238E27FC236}">
                <a16:creationId xmlns:a16="http://schemas.microsoft.com/office/drawing/2014/main" id="{3F643AA8-7EAD-475B-9766-1D1539DB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7" y="5606067"/>
            <a:ext cx="977885" cy="682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D6C7707-5912-4031-8AC4-B0D22373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6" y="5498548"/>
            <a:ext cx="1140278" cy="78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jpg">
            <a:extLst>
              <a:ext uri="{FF2B5EF4-FFF2-40B4-BE49-F238E27FC236}">
                <a16:creationId xmlns:a16="http://schemas.microsoft.com/office/drawing/2014/main" id="{A56BDA92-8275-44DB-9ECF-A0E795D730D5}"/>
              </a:ext>
            </a:extLst>
          </p:cNvPr>
          <p:cNvPicPr/>
          <p:nvPr/>
        </p:nvPicPr>
        <p:blipFill>
          <a:blip r:embed="rId4"/>
          <a:srcRect r="55102"/>
          <a:stretch>
            <a:fillRect/>
          </a:stretch>
        </p:blipFill>
        <p:spPr>
          <a:xfrm>
            <a:off x="2397356" y="5571672"/>
            <a:ext cx="1772613" cy="682229"/>
          </a:xfrm>
          <a:prstGeom prst="rect">
            <a:avLst/>
          </a:prstGeom>
        </p:spPr>
      </p:pic>
    </p:spTree>
    <p:extLst>
      <p:ext uri="{BB962C8B-B14F-4D97-AF65-F5344CB8AC3E}">
        <p14:creationId xmlns:p14="http://schemas.microsoft.com/office/powerpoint/2010/main" val="2574656114"/>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821</TotalTime>
  <Words>1580</Words>
  <Application>Microsoft Office PowerPoint</Application>
  <PresentationFormat>Grand écran</PresentationFormat>
  <Paragraphs>122</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Calibri Light</vt:lpstr>
      <vt:lpstr>Noto Sans Symbols</vt:lpstr>
      <vt:lpstr>Times New Roman</vt:lpstr>
      <vt:lpstr>Office Theme</vt:lpstr>
      <vt:lpstr> </vt:lpstr>
      <vt:lpstr>SCOPE AND METHODOLOGY:  - Online questionnaire to EFJ members - 20 replies from 20 countries - Testimonies - Desk research in other countries  </vt:lpstr>
      <vt:lpstr>WHAT ARE WE TALKING ABOUT?</vt:lpstr>
      <vt:lpstr>QUESTIONS AND ISSUES   - COMMON CHALLENGES</vt:lpstr>
      <vt:lpstr>GENERAL SITUATION DURING THE PANDEMIC</vt:lpstr>
      <vt:lpstr>SPECIFIC ISSUES FOR JOURNALISTS</vt:lpstr>
      <vt:lpstr>SPECIFIC ISSUES FOR JOURNALISTS</vt:lpstr>
      <vt:lpstr>GENERAL REGULATIONS/ PROTECTION</vt:lpstr>
      <vt:lpstr>EXAMPLES</vt:lpstr>
      <vt:lpstr>FOCUS ON RIGHT TO DISCONNECT</vt:lpstr>
      <vt:lpstr>FOCUS ON RIGHT TO DISCONNECT</vt:lpstr>
      <vt:lpstr>MAIN FINDINGS OF SURVEY</vt:lpstr>
      <vt:lpstr>MAIN FINDINGS OF SURVEY</vt:lpstr>
      <vt:lpstr>MAIN FINDINGS OF SURVEY</vt:lpstr>
      <vt:lpstr>MAIN FINDINGS OF SURVEY</vt:lpstr>
      <vt:lpstr>MAIN FINDINGS OF SURVEY</vt:lpstr>
      <vt:lpstr>MAIN FINDINGS OF SURVEY</vt:lpstr>
      <vt:lpstr>MAIN FINDINGS OF SURVEY</vt:lpstr>
      <vt:lpstr>MAIN FINDINGS OF SURVEY</vt:lpstr>
      <vt:lpstr>MAIN FINDINGS OF SURVEY</vt:lpstr>
      <vt:lpstr>MAIN FINDINGS OF SURVEY THE FUTURE IS HYBRID! </vt:lpstr>
      <vt:lpstr>Présentation PowerPoint</vt:lpstr>
      <vt:lpstr>CONCLUSIONS - RECOMMENDATIONS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Marc Gruber</dc:creator>
  <cp:lastModifiedBy>Marc Gruber</cp:lastModifiedBy>
  <cp:revision>38</cp:revision>
  <dcterms:created xsi:type="dcterms:W3CDTF">2021-04-18T10:56:04Z</dcterms:created>
  <dcterms:modified xsi:type="dcterms:W3CDTF">2021-09-22T15:18:56Z</dcterms:modified>
</cp:coreProperties>
</file>