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3" r:id="rId3"/>
    <p:sldId id="264" r:id="rId4"/>
    <p:sldId id="260" r:id="rId5"/>
    <p:sldId id="265" r:id="rId6"/>
    <p:sldId id="266" r:id="rId7"/>
    <p:sldId id="258" r:id="rId8"/>
    <p:sldId id="259" r:id="rId9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7193" autoAdjust="0"/>
  </p:normalViewPr>
  <p:slideViewPr>
    <p:cSldViewPr snapToGrid="0">
      <p:cViewPr varScale="1">
        <p:scale>
          <a:sx n="43" d="100"/>
          <a:sy n="43" d="100"/>
        </p:scale>
        <p:origin x="-117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6BE1A-BA20-1342-BDDD-C19D6A64C540}" type="datetimeFigureOut">
              <a:rPr lang="nl-NL" smtClean="0"/>
              <a:t>02/06/21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5A32C-E1A0-4346-AF59-DD0C0A2646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3596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C678CC3-2010-4C11-89DA-54768F0C932A}" type="datetimeFigureOut">
              <a:rPr lang="nl-NL" smtClean="0"/>
              <a:t>02/06/21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791F97E-8A2B-4065-A484-92AC25EF1F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194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000" dirty="0"/>
              <a:t>Deze dia openen voordat het </a:t>
            </a:r>
            <a:r>
              <a:rPr lang="nl-NL" sz="1000" dirty="0" err="1"/>
              <a:t>webinar</a:t>
            </a:r>
            <a:r>
              <a:rPr lang="nl-NL" sz="1000" dirty="0"/>
              <a:t> start, zodat iedereen die inlogt meteen welkom wordt geheten en weet dat hij/zij bij het juiste </a:t>
            </a:r>
            <a:r>
              <a:rPr lang="nl-NL" sz="1000" dirty="0" err="1"/>
              <a:t>webinar</a:t>
            </a:r>
            <a:r>
              <a:rPr lang="nl-NL" sz="1000" dirty="0"/>
              <a:t> zit.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1F97E-8A2B-4065-A484-92AC25EF1FF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0167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1F97E-8A2B-4065-A484-92AC25EF1FF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755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1F97E-8A2B-4065-A484-92AC25EF1FF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268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1F97E-8A2B-4065-A484-92AC25EF1FF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345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1F97E-8A2B-4065-A484-92AC25EF1FF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7648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Misschien wat voorbeelden geven van gevolgen CO2 uitstoot: milieu: Groningen, klimaatveranderingen, en niet onbelangrijk toekomst (klein)kinderen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1F97E-8A2B-4065-A484-92AC25EF1FF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600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02/06/21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02/06/21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02/06/21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02/06/21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hyperlink" Target="http://www.energiezuinig.vogelwijk.nl/" TargetMode="External"/><Relationship Id="rId5" Type="http://schemas.openxmlformats.org/officeDocument/2006/relationships/hyperlink" Target="mailto:energiezuinig@vogelwijk.nl" TargetMode="External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nergiezuinig.vogelwijk.nl" TargetMode="External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hyperlink" Target="http://www.energiezuinig.vogelwijk.nl" TargetMode="External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0D58E24-9E2E-4FA8-9E19-B69B1D731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884" y="117346"/>
            <a:ext cx="7766936" cy="1096899"/>
          </a:xfrm>
        </p:spPr>
        <p:txBody>
          <a:bodyPr/>
          <a:lstStyle/>
          <a:p>
            <a:pPr algn="ctr"/>
            <a:r>
              <a:rPr lang="nl-NL" sz="3200" b="1" dirty="0"/>
              <a:t>          </a:t>
            </a:r>
            <a:r>
              <a:rPr lang="nl-NL" sz="3200" b="1" dirty="0">
                <a:solidFill>
                  <a:schemeClr val="accent2">
                    <a:lumMod val="75000"/>
                  </a:schemeClr>
                </a:solidFill>
              </a:rPr>
              <a:t>Webinar </a:t>
            </a:r>
            <a:r>
              <a:rPr lang="nl-NL" sz="3200" b="1" i="1" dirty="0">
                <a:solidFill>
                  <a:schemeClr val="accent2">
                    <a:lumMod val="75000"/>
                  </a:schemeClr>
                </a:solidFill>
              </a:rPr>
              <a:t>Vogelwijk Energiezuinig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C6D3FB03-6F72-4C61-8446-9AEB466F1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916" y="1937359"/>
            <a:ext cx="7766936" cy="1096899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nl-NL" sz="2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Van Eijsingapark, IJsvogelhof, Bosuilstraat, Groene Spechthof nieuwbouw-deel Mezenstraat en Vinkenstraat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F5F9192C-676E-4A53-A843-C85D90665F46}"/>
              </a:ext>
            </a:extLst>
          </p:cNvPr>
          <p:cNvSpPr txBox="1"/>
          <p:nvPr/>
        </p:nvSpPr>
        <p:spPr>
          <a:xfrm>
            <a:off x="1712916" y="3429000"/>
            <a:ext cx="800100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nl-NL" sz="3200" b="1" dirty="0">
                <a:solidFill>
                  <a:schemeClr val="accent2">
                    <a:lumMod val="75000"/>
                  </a:schemeClr>
                </a:solidFill>
              </a:rPr>
              <a:t>Woensdag 2 juni 2021</a:t>
            </a:r>
          </a:p>
          <a:p>
            <a:pPr algn="ctr">
              <a:spcAft>
                <a:spcPts val="600"/>
              </a:spcAft>
            </a:pPr>
            <a:r>
              <a:rPr lang="nl-NL" sz="2800" b="1" dirty="0">
                <a:solidFill>
                  <a:schemeClr val="accent2">
                    <a:lumMod val="75000"/>
                  </a:schemeClr>
                </a:solidFill>
              </a:rPr>
              <a:t>welkom </a:t>
            </a:r>
          </a:p>
          <a:p>
            <a:pPr algn="ctr"/>
            <a:endParaRPr lang="nl-NL" sz="20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nl-NL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door Els de Hullu (voorzitter)</a:t>
            </a:r>
          </a:p>
          <a:p>
            <a:pPr algn="ctr"/>
            <a:endParaRPr lang="nl-N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ADC38854-A55D-48A5-B71E-889874F1B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874" y="470509"/>
            <a:ext cx="1553363" cy="155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5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3F7DB232-29C2-4ED8-BBC2-1AB992C46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944" y="3100034"/>
            <a:ext cx="5063616" cy="316759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7D42D7B1-0881-4CB1-B837-45AFC429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917" y="59958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nl-NL" sz="2800" b="1" dirty="0">
                <a:solidFill>
                  <a:schemeClr val="accent2"/>
                </a:solidFill>
              </a:rPr>
              <a:t>Een paar feiten op een rijtje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ABCC131-92B0-492F-91EF-C27C342BB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04" y="1666705"/>
            <a:ext cx="8596668" cy="4803648"/>
          </a:xfrm>
        </p:spPr>
        <p:txBody>
          <a:bodyPr>
            <a:normAutofit/>
          </a:bodyPr>
          <a:lstStyle/>
          <a:p>
            <a:pPr marL="268288" indent="-268288">
              <a:lnSpc>
                <a:spcPct val="120000"/>
              </a:lnSpc>
              <a:spcBef>
                <a:spcPts val="0"/>
              </a:spcBef>
            </a:pPr>
            <a:r>
              <a:rPr lang="nl-NL" sz="1600" b="0" i="0" dirty="0">
                <a:solidFill>
                  <a:srgbClr val="777777"/>
                </a:solidFill>
                <a:effectLst/>
                <a:latin typeface="+mj-lt"/>
              </a:rPr>
              <a:t>De </a:t>
            </a:r>
            <a:r>
              <a:rPr lang="nl-NL" sz="1600" dirty="0">
                <a:solidFill>
                  <a:srgbClr val="777777"/>
                </a:solidFill>
                <a:latin typeface="+mj-lt"/>
              </a:rPr>
              <a:t>V</a:t>
            </a:r>
            <a:r>
              <a:rPr lang="nl-NL" sz="1600" b="0" i="0" dirty="0">
                <a:solidFill>
                  <a:srgbClr val="777777"/>
                </a:solidFill>
                <a:effectLst/>
                <a:latin typeface="+mj-lt"/>
              </a:rPr>
              <a:t>ogelwijk heeft een kleine 400 woningen (particulier eigendom), </a:t>
            </a:r>
          </a:p>
          <a:p>
            <a:pPr marL="268288" indent="-268288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nl-NL" sz="1600" dirty="0">
                <a:solidFill>
                  <a:srgbClr val="777777"/>
                </a:solidFill>
                <a:latin typeface="+mj-lt"/>
              </a:rPr>
              <a:t>	c</a:t>
            </a:r>
            <a:r>
              <a:rPr lang="nl-NL" sz="1600" b="0" i="0" dirty="0">
                <a:solidFill>
                  <a:srgbClr val="777777"/>
                </a:solidFill>
                <a:effectLst/>
                <a:latin typeface="+mj-lt"/>
              </a:rPr>
              <a:t>irca 1.200 inwoners en 625 huishoudens</a:t>
            </a:r>
          </a:p>
          <a:p>
            <a:pPr marL="268288" indent="-268288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1600" b="0" i="0" dirty="0">
                <a:solidFill>
                  <a:srgbClr val="777777"/>
                </a:solidFill>
                <a:effectLst/>
                <a:latin typeface="+mj-lt"/>
              </a:rPr>
              <a:t>Het is een heterogene wijk; de nieuwbouwhuizen hebben verschillende bouwjaren</a:t>
            </a:r>
            <a:r>
              <a:rPr lang="nl-NL" sz="1600" dirty="0">
                <a:solidFill>
                  <a:srgbClr val="777777"/>
                </a:solidFill>
                <a:latin typeface="+mj-lt"/>
              </a:rPr>
              <a:t>. Soms zijn er daarna ingrepen aan de woningen gedaan</a:t>
            </a:r>
          </a:p>
          <a:p>
            <a:pPr marL="268288" indent="-268288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1600" dirty="0">
                <a:solidFill>
                  <a:srgbClr val="777777"/>
                </a:solidFill>
                <a:latin typeface="+mj-lt"/>
              </a:rPr>
              <a:t>Er liggen circa </a:t>
            </a:r>
            <a:r>
              <a:rPr lang="nl-NL" sz="2000" dirty="0">
                <a:solidFill>
                  <a:schemeClr val="accent2"/>
                </a:solidFill>
                <a:latin typeface="+mj-lt"/>
              </a:rPr>
              <a:t>480 </a:t>
            </a:r>
            <a:r>
              <a:rPr lang="nl-NL" sz="1600" dirty="0">
                <a:solidFill>
                  <a:schemeClr val="tx1"/>
                </a:solidFill>
                <a:latin typeface="+mj-lt"/>
              </a:rPr>
              <a:t>zonnepanelen </a:t>
            </a:r>
          </a:p>
          <a:p>
            <a:pPr marL="271463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nl-NL" sz="1400" dirty="0">
                <a:solidFill>
                  <a:schemeClr val="tx1"/>
                </a:solidFill>
                <a:latin typeface="+mj-lt"/>
              </a:rPr>
              <a:t>(waarvan circa 200 op Nieuweroord)</a:t>
            </a:r>
          </a:p>
          <a:p>
            <a:pPr marL="0" indent="0">
              <a:spcAft>
                <a:spcPts val="600"/>
              </a:spcAft>
              <a:buNone/>
            </a:pPr>
            <a:endParaRPr lang="nl-NL" dirty="0">
              <a:solidFill>
                <a:srgbClr val="777777"/>
              </a:solidFill>
              <a:latin typeface="Signika Negative"/>
            </a:endParaRPr>
          </a:p>
          <a:p>
            <a:pPr>
              <a:spcAft>
                <a:spcPts val="600"/>
              </a:spcAft>
            </a:pPr>
            <a:endParaRPr lang="nl-NL" dirty="0">
              <a:solidFill>
                <a:srgbClr val="777777"/>
              </a:solidFill>
              <a:latin typeface="Signika Negative"/>
            </a:endParaRPr>
          </a:p>
          <a:p>
            <a:pPr>
              <a:spcAft>
                <a:spcPts val="600"/>
              </a:spcAft>
            </a:pPr>
            <a:endParaRPr lang="nl-NL" dirty="0">
              <a:solidFill>
                <a:srgbClr val="777777"/>
              </a:solidFill>
              <a:latin typeface="Signika Negative"/>
            </a:endParaRPr>
          </a:p>
          <a:p>
            <a:pPr marL="0" indent="0">
              <a:buNone/>
            </a:pPr>
            <a:endParaRPr lang="nl-NL" dirty="0">
              <a:solidFill>
                <a:srgbClr val="777777"/>
              </a:solidFill>
              <a:latin typeface="Signika Negative"/>
            </a:endParaRPr>
          </a:p>
          <a:p>
            <a:pPr marL="0" indent="0">
              <a:buNone/>
            </a:pPr>
            <a:endParaRPr lang="nl-NL" dirty="0">
              <a:solidFill>
                <a:srgbClr val="777777"/>
              </a:solidFill>
              <a:latin typeface="Signika Negative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4F0746AF-5F64-4F3A-B1B2-E75BC34FF379}"/>
              </a:ext>
            </a:extLst>
          </p:cNvPr>
          <p:cNvSpPr txBox="1"/>
          <p:nvPr/>
        </p:nvSpPr>
        <p:spPr>
          <a:xfrm>
            <a:off x="1436930" y="5981380"/>
            <a:ext cx="3706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900" dirty="0"/>
              <a:t>Bron: Rijksoverheid, EP-online openbare data </a:t>
            </a:r>
            <a:r>
              <a:rPr lang="nl-NL" sz="900" dirty="0" err="1"/>
              <a:t>energielabels</a:t>
            </a:r>
            <a:endParaRPr lang="nl-NL" sz="9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77BC564A-6611-4951-AA9C-E602578EFB9A}"/>
              </a:ext>
            </a:extLst>
          </p:cNvPr>
          <p:cNvSpPr txBox="1"/>
          <p:nvPr/>
        </p:nvSpPr>
        <p:spPr>
          <a:xfrm>
            <a:off x="5254944" y="5981380"/>
            <a:ext cx="24627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/>
              <a:t>Bron: Rijksoverheid, klimaatmonitor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xmlns="" id="{44B05171-6D15-4C4B-8332-AF26FC2E2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310923"/>
            <a:ext cx="1012024" cy="90838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063FD5BB-C812-4033-81B3-1A9B1953E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6275" y="3626835"/>
            <a:ext cx="1752285" cy="211399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F7ADBD84-CF07-40DA-A40F-DEA9F4CE76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510" y="4134297"/>
            <a:ext cx="6476071" cy="211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8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Vogelwijk Energiezuinig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798009"/>
            <a:ext cx="9031110" cy="424335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nl-NL" sz="2400" dirty="0"/>
              <a:t>Ons doel is: alle wijkbewoners kunnen profiteren van </a:t>
            </a:r>
            <a:r>
              <a:rPr lang="nl-NL" sz="2400" b="1" dirty="0">
                <a:solidFill>
                  <a:schemeClr val="accent2"/>
                </a:solidFill>
              </a:rPr>
              <a:t>een betaalbare, duurzame en betrouwbare energievoorziening </a:t>
            </a:r>
          </a:p>
          <a:p>
            <a:pPr>
              <a:lnSpc>
                <a:spcPct val="114000"/>
              </a:lnSpc>
            </a:pPr>
            <a:r>
              <a:rPr lang="nl-NL" sz="2400" dirty="0"/>
              <a:t>Zuiniger met energie, comfortabeler en duurzamer wonen</a:t>
            </a:r>
          </a:p>
          <a:p>
            <a:pPr>
              <a:lnSpc>
                <a:spcPct val="114000"/>
              </a:lnSpc>
            </a:pPr>
            <a:r>
              <a:rPr lang="nl-NL" sz="2400" dirty="0"/>
              <a:t>In 2050 aardgasvrij?</a:t>
            </a:r>
          </a:p>
          <a:p>
            <a:pPr>
              <a:lnSpc>
                <a:spcPct val="114000"/>
              </a:lnSpc>
            </a:pPr>
            <a:r>
              <a:rPr lang="nl-NL" sz="2400" dirty="0"/>
              <a:t>In 2030 49% minder CO</a:t>
            </a:r>
            <a:r>
              <a:rPr lang="nl-NL" sz="2400" baseline="-25000" dirty="0"/>
              <a:t>2 </a:t>
            </a:r>
            <a:r>
              <a:rPr lang="nl-NL" sz="2400" dirty="0"/>
              <a:t>-uitstoot</a:t>
            </a:r>
          </a:p>
          <a:p>
            <a:pPr>
              <a:lnSpc>
                <a:spcPct val="114000"/>
              </a:lnSpc>
            </a:pPr>
            <a:r>
              <a:rPr lang="nl-NL" sz="2400" dirty="0"/>
              <a:t>Welke stappen, wanneer?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C473ED99-5D36-4F78-92AE-427F7FE6A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977" y="5464947"/>
            <a:ext cx="3638550" cy="12573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00C7488A-863B-47ED-9FD0-09053F013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59" y="527684"/>
            <a:ext cx="100961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89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BD53D6D-30AA-44D7-A395-BB46B82BF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016" y="715764"/>
            <a:ext cx="8596668" cy="1088678"/>
          </a:xfrm>
        </p:spPr>
        <p:txBody>
          <a:bodyPr>
            <a:normAutofit/>
          </a:bodyPr>
          <a:lstStyle/>
          <a:p>
            <a:pPr algn="ctr"/>
            <a:r>
              <a:rPr lang="nl-NL" sz="3200" b="1" dirty="0">
                <a:solidFill>
                  <a:schemeClr val="accent2"/>
                </a:solidFill>
              </a:rPr>
              <a:t>Wie </a:t>
            </a:r>
            <a:r>
              <a:rPr lang="nl-NL" sz="2800" b="1" dirty="0">
                <a:solidFill>
                  <a:schemeClr val="accent2"/>
                </a:solidFill>
              </a:rPr>
              <a:t>zijn</a:t>
            </a:r>
            <a:r>
              <a:rPr lang="nl-NL" sz="3200" b="1" dirty="0">
                <a:solidFill>
                  <a:schemeClr val="accent2"/>
                </a:solidFill>
              </a:rPr>
              <a:t> we, waar doen we het van?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D5EA16D-632E-47FA-97BF-DBAEFA643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539" y="1597152"/>
            <a:ext cx="8990922" cy="346432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nl-NL" sz="2400" dirty="0">
                <a:solidFill>
                  <a:schemeClr val="tx1"/>
                </a:solidFill>
              </a:rPr>
              <a:t>Subsidie van de Provincie Zuid-Holland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nl-NL" sz="2400" i="1" dirty="0">
                <a:solidFill>
                  <a:schemeClr val="tx1"/>
                </a:solidFill>
              </a:rPr>
              <a:t>Vogelwijk Energiezuinig</a:t>
            </a:r>
            <a:r>
              <a:rPr lang="nl-NL" sz="2400" dirty="0">
                <a:solidFill>
                  <a:schemeClr val="tx1"/>
                </a:solidFill>
              </a:rPr>
              <a:t> kerngroep </a:t>
            </a:r>
            <a:r>
              <a:rPr lang="nl-NL" sz="1600" dirty="0">
                <a:solidFill>
                  <a:schemeClr val="tx1"/>
                </a:solidFill>
              </a:rPr>
              <a:t>met actieve leden:</a:t>
            </a:r>
          </a:p>
          <a:p>
            <a:pPr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200" b="1" dirty="0">
                <a:solidFill>
                  <a:schemeClr val="accent2"/>
                </a:solidFill>
              </a:rPr>
              <a:t>Els de Hullu </a:t>
            </a:r>
            <a:r>
              <a:rPr lang="nl-NL" sz="1200" dirty="0">
                <a:solidFill>
                  <a:schemeClr val="tx1"/>
                </a:solidFill>
              </a:rPr>
              <a:t>(voorzitter) </a:t>
            </a:r>
          </a:p>
          <a:p>
            <a:pPr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200" b="1" dirty="0">
                <a:solidFill>
                  <a:schemeClr val="accent2"/>
                </a:solidFill>
              </a:rPr>
              <a:t>Joke Ouwehand </a:t>
            </a:r>
            <a:r>
              <a:rPr lang="nl-NL" sz="1200" dirty="0">
                <a:solidFill>
                  <a:schemeClr val="tx1"/>
                </a:solidFill>
              </a:rPr>
              <a:t>(secretaris)</a:t>
            </a:r>
          </a:p>
          <a:p>
            <a:pPr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200" b="1" dirty="0">
                <a:solidFill>
                  <a:schemeClr val="accent2"/>
                </a:solidFill>
              </a:rPr>
              <a:t>Gosse Jensma </a:t>
            </a:r>
            <a:r>
              <a:rPr lang="nl-NL" sz="1200" dirty="0">
                <a:solidFill>
                  <a:schemeClr val="tx1"/>
                </a:solidFill>
              </a:rPr>
              <a:t>(penningmeester)</a:t>
            </a:r>
          </a:p>
          <a:p>
            <a:pPr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200" b="1" dirty="0">
                <a:solidFill>
                  <a:schemeClr val="accent2"/>
                </a:solidFill>
              </a:rPr>
              <a:t>Gijs Santen </a:t>
            </a:r>
            <a:r>
              <a:rPr lang="nl-NL" sz="1200" dirty="0">
                <a:solidFill>
                  <a:schemeClr val="tx1"/>
                </a:solidFill>
              </a:rPr>
              <a:t>(lid)</a:t>
            </a:r>
          </a:p>
          <a:p>
            <a:pPr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200" b="1" dirty="0">
                <a:solidFill>
                  <a:schemeClr val="accent2"/>
                </a:solidFill>
              </a:rPr>
              <a:t>Cees Meijer </a:t>
            </a:r>
            <a:r>
              <a:rPr lang="nl-NL" sz="1200" dirty="0">
                <a:solidFill>
                  <a:schemeClr val="tx1"/>
                </a:solidFill>
              </a:rPr>
              <a:t>(communicatieadviseur)</a:t>
            </a:r>
          </a:p>
          <a:p>
            <a:pPr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200" b="1" dirty="0">
                <a:solidFill>
                  <a:schemeClr val="accent2"/>
                </a:solidFill>
              </a:rPr>
              <a:t>Yung Lie </a:t>
            </a:r>
            <a:r>
              <a:rPr lang="nl-NL" sz="1200" dirty="0">
                <a:solidFill>
                  <a:schemeClr val="tx1"/>
                </a:solidFill>
              </a:rPr>
              <a:t>(wijkambassadeur)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nl-NL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00C7488A-863B-47ED-9FD0-09053F013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18" y="439198"/>
            <a:ext cx="1009610" cy="90487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9EECF7AE-E414-4D53-BA1D-5A4F947F44C8}"/>
              </a:ext>
            </a:extLst>
          </p:cNvPr>
          <p:cNvSpPr txBox="1"/>
          <p:nvPr/>
        </p:nvSpPr>
        <p:spPr>
          <a:xfrm>
            <a:off x="1041016" y="5292251"/>
            <a:ext cx="88527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NL" sz="1600" b="1" dirty="0">
                <a:solidFill>
                  <a:schemeClr val="accent2"/>
                </a:solidFill>
              </a:rPr>
              <a:t>Wil je meedoen? </a:t>
            </a:r>
            <a:r>
              <a:rPr lang="nl-NL" sz="1600" dirty="0"/>
              <a:t>Graag! </a:t>
            </a:r>
            <a:r>
              <a:rPr lang="nl-NL" sz="1600" dirty="0">
                <a:solidFill>
                  <a:schemeClr val="tx1"/>
                </a:solidFill>
              </a:rPr>
              <a:t>Geef je op via: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nl-NL" sz="1600" dirty="0">
                <a:solidFill>
                  <a:schemeClr val="tx1"/>
                </a:solidFill>
              </a:rPr>
              <a:t>website:</a:t>
            </a:r>
            <a:r>
              <a:rPr lang="nl-NL" sz="1600" dirty="0">
                <a:solidFill>
                  <a:schemeClr val="accent1"/>
                </a:solidFill>
              </a:rPr>
              <a:t> </a:t>
            </a:r>
            <a:r>
              <a:rPr lang="nl-NL" sz="1600" b="1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www.energiezuinig.vogelwijk.nl</a:t>
            </a:r>
            <a:r>
              <a:rPr lang="nl-NL" sz="1600" b="1" dirty="0">
                <a:solidFill>
                  <a:schemeClr val="accent1"/>
                </a:solidFill>
              </a:rPr>
              <a:t>   </a:t>
            </a:r>
            <a:r>
              <a:rPr lang="nl-NL" sz="2000" b="1" dirty="0">
                <a:solidFill>
                  <a:schemeClr val="accent1">
                    <a:lumMod val="75000"/>
                  </a:schemeClr>
                </a:solidFill>
              </a:rPr>
              <a:t>|</a:t>
            </a:r>
            <a:r>
              <a:rPr lang="nl-NL" sz="1600" dirty="0">
                <a:solidFill>
                  <a:schemeClr val="tx1"/>
                </a:solidFill>
              </a:rPr>
              <a:t>   e-mail: </a:t>
            </a:r>
            <a:r>
              <a:rPr lang="nl-NL" sz="1600" b="1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energiezuinig@vogelwijk.nl</a:t>
            </a:r>
            <a:r>
              <a:rPr lang="nl-NL" sz="1600" b="1" dirty="0">
                <a:solidFill>
                  <a:schemeClr val="accent1"/>
                </a:solidFill>
              </a:rPr>
              <a:t> </a:t>
            </a:r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55D1860E-67C9-4461-8BBD-558BCC7DCC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4120" y="2793531"/>
            <a:ext cx="3280314" cy="245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3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7472"/>
          </a:xfrm>
        </p:spPr>
        <p:txBody>
          <a:bodyPr/>
          <a:lstStyle/>
          <a:p>
            <a:pPr algn="ctr"/>
            <a:r>
              <a:rPr lang="nl-NL" b="1" dirty="0"/>
              <a:t>Door en voor de wijk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517585"/>
            <a:ext cx="8596668" cy="4523777"/>
          </a:xfrm>
        </p:spPr>
        <p:txBody>
          <a:bodyPr>
            <a:noAutofit/>
          </a:bodyPr>
          <a:lstStyle/>
          <a:p>
            <a:r>
              <a:rPr lang="nl-NL" sz="2400" dirty="0">
                <a:solidFill>
                  <a:schemeClr val="tx1"/>
                </a:solidFill>
                <a:hlinkClick r:id="rId2"/>
              </a:rPr>
              <a:t>www.energiezuinig.vogelwijk.nl</a:t>
            </a:r>
            <a:r>
              <a:rPr lang="nl-NL" sz="2400" dirty="0">
                <a:solidFill>
                  <a:schemeClr val="tx1"/>
                </a:solidFill>
              </a:rPr>
              <a:t> </a:t>
            </a:r>
            <a:r>
              <a:rPr lang="nl-NL" sz="2400" dirty="0"/>
              <a:t>heel veel onafhankelijke informatie, nieuwsbrieven, rapporten, enzovoorts </a:t>
            </a:r>
          </a:p>
          <a:p>
            <a:pPr marL="285750" indent="-285750">
              <a:spcAft>
                <a:spcPts val="1200"/>
              </a:spcAft>
              <a:buFont typeface="Wingdings 3" panose="05040102010807070707" pitchFamily="18" charset="2"/>
              <a:buChar char=""/>
            </a:pPr>
            <a:r>
              <a:rPr lang="nl-NL" sz="2400" i="1" dirty="0">
                <a:solidFill>
                  <a:schemeClr val="accent2"/>
                </a:solidFill>
              </a:rPr>
              <a:t>NIEUW</a:t>
            </a:r>
            <a:r>
              <a:rPr lang="nl-NL" sz="2400" dirty="0">
                <a:solidFill>
                  <a:schemeClr val="accent2"/>
                </a:solidFill>
              </a:rPr>
              <a:t> </a:t>
            </a:r>
            <a:r>
              <a:rPr lang="nl-NL" sz="2400" dirty="0" err="1" smtClean="0">
                <a:solidFill>
                  <a:schemeClr val="accent2"/>
                </a:solidFill>
              </a:rPr>
              <a:t>GreenVis</a:t>
            </a:r>
            <a:r>
              <a:rPr lang="nl-NL" sz="2400" dirty="0" smtClean="0">
                <a:solidFill>
                  <a:schemeClr val="accent2"/>
                </a:solidFill>
              </a:rPr>
              <a:t> </a:t>
            </a:r>
            <a:r>
              <a:rPr lang="nl-NL" sz="2400" dirty="0" smtClean="0">
                <a:solidFill>
                  <a:schemeClr val="tx1"/>
                </a:solidFill>
              </a:rPr>
              <a:t>rapport </a:t>
            </a:r>
            <a:r>
              <a:rPr lang="nl-NL" sz="2400" dirty="0">
                <a:solidFill>
                  <a:schemeClr val="tx1"/>
                </a:solidFill>
              </a:rPr>
              <a:t>over warmteopties Van </a:t>
            </a:r>
            <a:r>
              <a:rPr lang="nl-NL" sz="2400" dirty="0" err="1">
                <a:solidFill>
                  <a:schemeClr val="tx1"/>
                </a:solidFill>
              </a:rPr>
              <a:t>Eijsingapark</a:t>
            </a:r>
            <a:r>
              <a:rPr lang="nl-NL" sz="2400" dirty="0">
                <a:solidFill>
                  <a:schemeClr val="tx1"/>
                </a:solidFill>
              </a:rPr>
              <a:t>, andere </a:t>
            </a:r>
            <a:r>
              <a:rPr lang="nl-NL" sz="2400" dirty="0" err="1">
                <a:solidFill>
                  <a:schemeClr val="tx1"/>
                </a:solidFill>
              </a:rPr>
              <a:t>nieuwbouw-straten</a:t>
            </a:r>
            <a:r>
              <a:rPr lang="nl-NL" sz="2400" dirty="0">
                <a:solidFill>
                  <a:schemeClr val="tx1"/>
                </a:solidFill>
              </a:rPr>
              <a:t> op de website </a:t>
            </a:r>
            <a:r>
              <a:rPr lang="mr-IN" sz="2400" dirty="0">
                <a:solidFill>
                  <a:schemeClr val="tx1"/>
                </a:solidFill>
              </a:rPr>
              <a:t>–</a:t>
            </a:r>
            <a:r>
              <a:rPr lang="nl-NL" sz="2400" dirty="0">
                <a:solidFill>
                  <a:schemeClr val="tx1"/>
                </a:solidFill>
              </a:rPr>
              <a:t> individuele en collectieve oplossingen  </a:t>
            </a:r>
            <a:endParaRPr lang="nl-NL" sz="2400" dirty="0">
              <a:solidFill>
                <a:schemeClr val="accent2"/>
              </a:solidFill>
            </a:endParaRPr>
          </a:p>
          <a:p>
            <a:pPr marL="285750" indent="-285750">
              <a:spcAft>
                <a:spcPts val="1200"/>
              </a:spcAft>
              <a:buFont typeface="Wingdings 3" panose="05040102010807070707" pitchFamily="18" charset="2"/>
              <a:buChar char=""/>
            </a:pPr>
            <a:r>
              <a:rPr lang="nl-NL" sz="2400" dirty="0">
                <a:solidFill>
                  <a:schemeClr val="accent2"/>
                </a:solidFill>
              </a:rPr>
              <a:t>4 september </a:t>
            </a:r>
            <a:r>
              <a:rPr lang="nl-NL" sz="2400" dirty="0">
                <a:solidFill>
                  <a:schemeClr val="tx1"/>
                </a:solidFill>
              </a:rPr>
              <a:t>Vogel WIJKENENERGIE Markt  </a:t>
            </a:r>
          </a:p>
          <a:p>
            <a:pPr marL="285750" indent="-285750">
              <a:spcAft>
                <a:spcPts val="1200"/>
              </a:spcAft>
              <a:buFont typeface="Wingdings 3" panose="05040102010807070707" pitchFamily="18" charset="2"/>
              <a:buChar char=""/>
            </a:pPr>
            <a:r>
              <a:rPr lang="nl-NL" sz="2400" dirty="0"/>
              <a:t>Innovatieve pilots </a:t>
            </a:r>
            <a:r>
              <a:rPr lang="mr-IN" sz="2400" dirty="0"/>
              <a:t>–</a:t>
            </a:r>
            <a:r>
              <a:rPr lang="nl-NL" sz="2400" dirty="0"/>
              <a:t> samen slimme opties bedenken (subsidie is al binnen)</a:t>
            </a:r>
          </a:p>
          <a:p>
            <a:pPr marL="285750" indent="-285750">
              <a:buFont typeface="Wingdings 3" panose="05040102010807070707" pitchFamily="18" charset="2"/>
              <a:buChar char=""/>
            </a:pPr>
            <a:r>
              <a:rPr lang="nl-NL" sz="2400" dirty="0"/>
              <a:t>We werken samen met andere wijken, wijkambassadeurs en de gemeente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00C7488A-863B-47ED-9FD0-09053F013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96" y="576914"/>
            <a:ext cx="100961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09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BD53D6D-30AA-44D7-A395-BB46B82BF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878" y="576914"/>
            <a:ext cx="8596668" cy="945045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Wat kun je nu al doen?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00C7488A-863B-47ED-9FD0-09053F013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96" y="576914"/>
            <a:ext cx="1009610" cy="90487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AB662134-EAEF-48F3-AEE3-2E7F902F964A}"/>
              </a:ext>
            </a:extLst>
          </p:cNvPr>
          <p:cNvSpPr txBox="1"/>
          <p:nvPr/>
        </p:nvSpPr>
        <p:spPr>
          <a:xfrm>
            <a:off x="880296" y="1481789"/>
            <a:ext cx="85966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nl-NL" sz="2400" dirty="0"/>
              <a:t>Vorm een </a:t>
            </a:r>
            <a:r>
              <a:rPr lang="nl-NL" sz="2400" dirty="0">
                <a:solidFill>
                  <a:schemeClr val="accent2"/>
                </a:solidFill>
              </a:rPr>
              <a:t>Buurgroepje </a:t>
            </a:r>
            <a:r>
              <a:rPr lang="nl-NL" sz="2400" dirty="0"/>
              <a:t>om iets uit te zoeken (VE helpt)</a:t>
            </a:r>
            <a:r>
              <a:rPr lang="nl-NL" sz="2400" dirty="0">
                <a:solidFill>
                  <a:schemeClr val="accent2"/>
                </a:solidFill>
              </a:rPr>
              <a:t> </a:t>
            </a:r>
            <a:endParaRPr lang="nl-N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Leen onze </a:t>
            </a:r>
            <a:r>
              <a:rPr lang="nl-NL" sz="2400" dirty="0" err="1">
                <a:solidFill>
                  <a:schemeClr val="accent2"/>
                </a:solidFill>
              </a:rPr>
              <a:t>energiebox</a:t>
            </a:r>
            <a:r>
              <a:rPr lang="nl-NL" sz="2400" dirty="0">
                <a:solidFill>
                  <a:schemeClr val="accent2"/>
                </a:solidFill>
              </a:rPr>
              <a:t>, </a:t>
            </a:r>
            <a:r>
              <a:rPr lang="nl-NL" sz="2400" dirty="0"/>
              <a:t>zelf doormeten 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Lees </a:t>
            </a: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rapport </a:t>
            </a:r>
            <a:r>
              <a:rPr lang="nl-N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GreenVis</a:t>
            </a: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 veel meer op de website:</a:t>
            </a: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www.energiezuinig.vogelwijk.nl</a:t>
            </a:r>
            <a:endParaRPr lang="nl-N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Vraag een</a:t>
            </a:r>
            <a:r>
              <a:rPr lang="nl-NL" sz="2400" dirty="0">
                <a:solidFill>
                  <a:schemeClr val="accent2"/>
                </a:solidFill>
              </a:rPr>
              <a:t> energiebezoek</a:t>
            </a: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(gratis en onafhankelijk!) met een van onze nieuwe </a:t>
            </a:r>
            <a:r>
              <a:rPr lang="nl-NL" sz="2400" dirty="0">
                <a:solidFill>
                  <a:schemeClr val="accent2"/>
                </a:solidFill>
              </a:rPr>
              <a:t>energiecoaches</a:t>
            </a: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B3993F74-47A5-4EB0-941B-8D0976B83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218" y="4394560"/>
            <a:ext cx="6034894" cy="230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79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27523D37-1D0B-402F-A059-E822E698A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208" y="2340786"/>
            <a:ext cx="2383743" cy="178628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30D58E24-9E2E-4FA8-9E19-B69B1D731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100" y="0"/>
            <a:ext cx="7766936" cy="1096899"/>
          </a:xfrm>
        </p:spPr>
        <p:txBody>
          <a:bodyPr/>
          <a:lstStyle/>
          <a:p>
            <a:pPr algn="ctr"/>
            <a:r>
              <a:rPr lang="nl-NL" sz="3200" b="1" dirty="0"/>
              <a:t>          </a:t>
            </a:r>
            <a:r>
              <a:rPr lang="nl-NL" sz="3200" b="1" dirty="0">
                <a:solidFill>
                  <a:schemeClr val="accent2"/>
                </a:solidFill>
              </a:rPr>
              <a:t>Waarom dit Webinar?</a:t>
            </a:r>
            <a:endParaRPr lang="nl-NL" sz="3200" b="1" i="1" dirty="0">
              <a:solidFill>
                <a:schemeClr val="accent2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E3815950-B8D1-4937-AE09-BF386D1A0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478" y="443986"/>
            <a:ext cx="1009610" cy="904875"/>
          </a:xfrm>
          <a:prstGeom prst="rect">
            <a:avLst/>
          </a:prstGeom>
        </p:spPr>
      </p:pic>
      <p:sp>
        <p:nvSpPr>
          <p:cNvPr id="7" name="Ondertitel 6">
            <a:extLst>
              <a:ext uri="{FF2B5EF4-FFF2-40B4-BE49-F238E27FC236}">
                <a16:creationId xmlns:a16="http://schemas.microsoft.com/office/drawing/2014/main" xmlns="" id="{ABB013AE-900A-45E9-BAED-788D1F522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378" y="1792847"/>
            <a:ext cx="8411529" cy="1974481"/>
          </a:xfrm>
        </p:spPr>
        <p:txBody>
          <a:bodyPr>
            <a:normAutofit fontScale="25000" lnSpcReduction="20000"/>
          </a:bodyPr>
          <a:lstStyle/>
          <a:p>
            <a:pPr marL="342900" indent="-342900" algn="l">
              <a:lnSpc>
                <a:spcPct val="134000"/>
              </a:lnSpc>
              <a:spcBef>
                <a:spcPts val="1200"/>
              </a:spcBef>
              <a:spcAft>
                <a:spcPts val="600"/>
              </a:spcAft>
              <a:buFont typeface="Wingdings 3" charset="2"/>
              <a:buChar char=""/>
            </a:pPr>
            <a:r>
              <a:rPr lang="nl-NL" sz="9600" dirty="0">
                <a:solidFill>
                  <a:schemeClr val="tx1"/>
                </a:solidFill>
              </a:rPr>
              <a:t>Het </a:t>
            </a:r>
            <a:r>
              <a:rPr lang="nl-NL" sz="9600" b="1" dirty="0">
                <a:solidFill>
                  <a:schemeClr val="accent2"/>
                </a:solidFill>
              </a:rPr>
              <a:t>doel</a:t>
            </a:r>
            <a:r>
              <a:rPr lang="nl-NL" sz="9600" dirty="0">
                <a:solidFill>
                  <a:schemeClr val="accent2"/>
                </a:solidFill>
              </a:rPr>
              <a:t> </a:t>
            </a:r>
            <a:r>
              <a:rPr lang="nl-NL" sz="9600" dirty="0">
                <a:solidFill>
                  <a:schemeClr val="tx1"/>
                </a:solidFill>
              </a:rPr>
              <a:t>is om elkaar te helpen om je huis energiezuiniger en duurzamer te maken! </a:t>
            </a:r>
          </a:p>
          <a:p>
            <a:pPr marL="342900" indent="-342900" algn="l">
              <a:lnSpc>
                <a:spcPts val="2160"/>
              </a:lnSpc>
              <a:spcBef>
                <a:spcPts val="1200"/>
              </a:spcBef>
              <a:spcAft>
                <a:spcPts val="600"/>
              </a:spcAft>
              <a:buFont typeface="Wingdings 3" charset="2"/>
              <a:buChar char=""/>
            </a:pPr>
            <a:r>
              <a:rPr lang="nl-NL" sz="9600" b="1" dirty="0">
                <a:solidFill>
                  <a:schemeClr val="accent2"/>
                </a:solidFill>
              </a:rPr>
              <a:t>Waarom?</a:t>
            </a:r>
          </a:p>
          <a:p>
            <a:pPr marL="804863" lvl="1" indent="-347663" algn="l"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l-NL" sz="9600" dirty="0">
                <a:solidFill>
                  <a:srgbClr val="262626"/>
                </a:solidFill>
              </a:rPr>
              <a:t>minder CO</a:t>
            </a:r>
            <a:r>
              <a:rPr lang="nl-NL" sz="9600" baseline="-25000" dirty="0">
                <a:solidFill>
                  <a:srgbClr val="262626"/>
                </a:solidFill>
              </a:rPr>
              <a:t>2</a:t>
            </a:r>
            <a:r>
              <a:rPr lang="nl-NL" sz="9600" dirty="0">
                <a:solidFill>
                  <a:srgbClr val="262626"/>
                </a:solidFill>
              </a:rPr>
              <a:t>-</a:t>
            </a:r>
            <a:r>
              <a:rPr lang="nl-NL" sz="9600">
                <a:solidFill>
                  <a:srgbClr val="262626"/>
                </a:solidFill>
              </a:rPr>
              <a:t>uitstoot </a:t>
            </a:r>
          </a:p>
          <a:p>
            <a:pPr marL="804863" lvl="1" indent="-347663" algn="l"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l-NL" sz="9600">
                <a:solidFill>
                  <a:srgbClr val="262626"/>
                </a:solidFill>
              </a:rPr>
              <a:t>(</a:t>
            </a:r>
            <a:r>
              <a:rPr lang="nl-NL" sz="9600" dirty="0">
                <a:solidFill>
                  <a:srgbClr val="262626"/>
                </a:solidFill>
              </a:rPr>
              <a:t>nog) meer comfort door betere isolatie en ventilatie</a:t>
            </a:r>
          </a:p>
          <a:p>
            <a:pPr marL="804863" lvl="2" indent="-347663" algn="l"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l-NL" sz="9600" dirty="0">
                <a:solidFill>
                  <a:srgbClr val="262626"/>
                </a:solidFill>
              </a:rPr>
              <a:t>lagere energierekening </a:t>
            </a:r>
          </a:p>
          <a:p>
            <a:pPr marL="804863" lvl="2" indent="-347663" algn="l"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l-NL" sz="9600" dirty="0">
                <a:solidFill>
                  <a:srgbClr val="262626"/>
                </a:solidFill>
              </a:rPr>
              <a:t>maar het allerbelangrijkste: toekomst (klein)kinderen</a:t>
            </a:r>
          </a:p>
          <a:p>
            <a:pPr marL="342900" indent="-342900" algn="l">
              <a:lnSpc>
                <a:spcPct val="134000"/>
              </a:lnSpc>
              <a:spcBef>
                <a:spcPts val="1200"/>
              </a:spcBef>
              <a:spcAft>
                <a:spcPts val="600"/>
              </a:spcAft>
              <a:buFont typeface="Wingdings 3" charset="2"/>
              <a:buChar char=""/>
            </a:pPr>
            <a:r>
              <a:rPr lang="nl-NL" sz="9600" b="1" dirty="0">
                <a:solidFill>
                  <a:schemeClr val="tx1"/>
                </a:solidFill>
              </a:rPr>
              <a:t>Dat doen we </a:t>
            </a:r>
            <a:r>
              <a:rPr lang="nl-NL" sz="9600" b="0" i="0" u="none" strike="noStrike" dirty="0">
                <a:solidFill>
                  <a:schemeClr val="tx1"/>
                </a:solidFill>
                <a:effectLst/>
              </a:rPr>
              <a:t>door </a:t>
            </a:r>
            <a:r>
              <a:rPr lang="nl-NL" sz="9600" b="1" i="0" u="none" strike="noStrike" dirty="0">
                <a:solidFill>
                  <a:schemeClr val="accent2"/>
                </a:solidFill>
                <a:effectLst/>
              </a:rPr>
              <a:t>tips en ideeën </a:t>
            </a:r>
            <a:r>
              <a:rPr lang="nl-NL" sz="9600" b="0" i="0" u="none" strike="noStrike" dirty="0">
                <a:solidFill>
                  <a:srgbClr val="262626"/>
                </a:solidFill>
                <a:effectLst/>
              </a:rPr>
              <a:t>uit te wisselen.</a:t>
            </a:r>
          </a:p>
          <a:p>
            <a:pPr marL="857250" indent="-857250" algn="l" rtl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nl-NL" sz="7200" b="0" i="0" u="none" strike="noStrike" dirty="0">
              <a:solidFill>
                <a:srgbClr val="262626"/>
              </a:solidFill>
              <a:effectLst/>
            </a:endParaRPr>
          </a:p>
          <a:p>
            <a:pPr algn="l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3704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0D58E24-9E2E-4FA8-9E19-B69B1D731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756" y="192185"/>
            <a:ext cx="7766936" cy="1096899"/>
          </a:xfrm>
        </p:spPr>
        <p:txBody>
          <a:bodyPr/>
          <a:lstStyle/>
          <a:p>
            <a:pPr algn="ctr"/>
            <a:r>
              <a:rPr lang="nl-NL" sz="3200" b="1" dirty="0"/>
              <a:t>          </a:t>
            </a:r>
            <a:r>
              <a:rPr lang="nl-NL" sz="3200" b="1" dirty="0">
                <a:solidFill>
                  <a:schemeClr val="accent2"/>
                </a:solidFill>
              </a:rPr>
              <a:t>Programma</a:t>
            </a:r>
            <a:endParaRPr lang="nl-NL" sz="3200" b="1" i="1" dirty="0">
              <a:solidFill>
                <a:schemeClr val="accent2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E3815950-B8D1-4937-AE09-BF386D1A0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527" y="384209"/>
            <a:ext cx="1009610" cy="904875"/>
          </a:xfrm>
          <a:prstGeom prst="rect">
            <a:avLst/>
          </a:prstGeom>
        </p:spPr>
      </p:pic>
      <p:sp>
        <p:nvSpPr>
          <p:cNvPr id="7" name="Ondertitel 6">
            <a:extLst>
              <a:ext uri="{FF2B5EF4-FFF2-40B4-BE49-F238E27FC236}">
                <a16:creationId xmlns:a16="http://schemas.microsoft.com/office/drawing/2014/main" xmlns="" id="{ABB013AE-900A-45E9-BAED-788D1F522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5527" y="1289084"/>
            <a:ext cx="7318057" cy="1483192"/>
          </a:xfrm>
        </p:spPr>
        <p:txBody>
          <a:bodyPr>
            <a:normAutofit fontScale="25000" lnSpcReduction="200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nl-NL" sz="72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 </a:t>
            </a:r>
            <a:endParaRPr lang="nl-NL" sz="9600" b="0" dirty="0">
              <a:effectLst/>
            </a:endParaRPr>
          </a:p>
          <a:p>
            <a:pPr marL="342900" indent="-342900" algn="l">
              <a:lnSpc>
                <a:spcPct val="134000"/>
              </a:lnSpc>
              <a:spcBef>
                <a:spcPts val="1200"/>
              </a:spcBef>
              <a:spcAft>
                <a:spcPts val="1200"/>
              </a:spcAft>
              <a:buFont typeface="Wingdings 3" charset="2"/>
              <a:buChar char=""/>
            </a:pPr>
            <a:r>
              <a:rPr lang="nl-NL" sz="9600" dirty="0">
                <a:solidFill>
                  <a:schemeClr val="tx1"/>
                </a:solidFill>
              </a:rPr>
              <a:t>Michiel de </a:t>
            </a:r>
            <a:r>
              <a:rPr lang="nl-NL" sz="9600" dirty="0" err="1">
                <a:solidFill>
                  <a:schemeClr val="tx1"/>
                </a:solidFill>
              </a:rPr>
              <a:t>Soet</a:t>
            </a:r>
            <a:r>
              <a:rPr lang="nl-NL" sz="9600" dirty="0">
                <a:solidFill>
                  <a:schemeClr val="tx1"/>
                </a:solidFill>
              </a:rPr>
              <a:t> van </a:t>
            </a:r>
            <a:r>
              <a:rPr lang="nl-NL" sz="9600" dirty="0" err="1">
                <a:solidFill>
                  <a:schemeClr val="tx1"/>
                </a:solidFill>
              </a:rPr>
              <a:t>Duurzaambouwloket</a:t>
            </a:r>
            <a:r>
              <a:rPr lang="nl-NL" sz="9600" dirty="0">
                <a:solidFill>
                  <a:schemeClr val="tx1"/>
                </a:solidFill>
              </a:rPr>
              <a:t> (DBL) laat zien </a:t>
            </a:r>
            <a:r>
              <a:rPr lang="nl-NL" sz="9600" b="1" dirty="0">
                <a:solidFill>
                  <a:schemeClr val="accent2"/>
                </a:solidFill>
                <a:latin typeface="+mj-lt"/>
              </a:rPr>
              <a:t>wat kan en wat werkt</a:t>
            </a:r>
          </a:p>
          <a:p>
            <a:pPr marL="342900" indent="-342900" algn="l">
              <a:lnSpc>
                <a:spcPct val="134000"/>
              </a:lnSpc>
              <a:spcBef>
                <a:spcPts val="1200"/>
              </a:spcBef>
              <a:spcAft>
                <a:spcPts val="1200"/>
              </a:spcAft>
              <a:buFont typeface="Wingdings 3" charset="2"/>
              <a:buChar char=""/>
            </a:pPr>
            <a:r>
              <a:rPr lang="nl-NL" sz="9600" dirty="0">
                <a:solidFill>
                  <a:srgbClr val="262626"/>
                </a:solidFill>
                <a:latin typeface="+mj-lt"/>
              </a:rPr>
              <a:t>Vooral veel praktische </a:t>
            </a:r>
            <a:r>
              <a:rPr lang="nl-NL" sz="9600" b="1" dirty="0">
                <a:solidFill>
                  <a:schemeClr val="accent2"/>
                </a:solidFill>
                <a:latin typeface="+mj-lt"/>
              </a:rPr>
              <a:t>tips en ideeën </a:t>
            </a:r>
            <a:r>
              <a:rPr lang="nl-NL" sz="9600" dirty="0">
                <a:solidFill>
                  <a:srgbClr val="262626"/>
                </a:solidFill>
                <a:latin typeface="+mj-lt"/>
              </a:rPr>
              <a:t>uitwisselen zodat je </a:t>
            </a:r>
            <a:r>
              <a:rPr lang="nl-NL" sz="9600" b="1" dirty="0">
                <a:solidFill>
                  <a:schemeClr val="accent2"/>
                </a:solidFill>
                <a:latin typeface="+mj-lt"/>
              </a:rPr>
              <a:t>(samen) verder kunt gaan</a:t>
            </a:r>
            <a:endParaRPr lang="nl-NL" sz="9600" dirty="0">
              <a:solidFill>
                <a:schemeClr val="accent2"/>
              </a:solidFill>
              <a:latin typeface="+mj-lt"/>
            </a:endParaRPr>
          </a:p>
          <a:p>
            <a:pPr marL="342900" indent="-342900" algn="l">
              <a:lnSpc>
                <a:spcPct val="134000"/>
              </a:lnSpc>
              <a:spcBef>
                <a:spcPts val="1200"/>
              </a:spcBef>
              <a:spcAft>
                <a:spcPts val="1200"/>
              </a:spcAft>
              <a:buFont typeface="Wingdings 3" charset="2"/>
              <a:buChar char=""/>
            </a:pPr>
            <a:r>
              <a:rPr lang="nl-NL" sz="9600" dirty="0">
                <a:solidFill>
                  <a:srgbClr val="262626"/>
                </a:solidFill>
                <a:latin typeface="+mj-lt"/>
              </a:rPr>
              <a:t>Gebruik de chat voor vragen, reacties of tips </a:t>
            </a:r>
          </a:p>
          <a:p>
            <a:pPr marL="342900" indent="-342900" algn="l">
              <a:lnSpc>
                <a:spcPct val="134000"/>
              </a:lnSpc>
              <a:spcBef>
                <a:spcPts val="1200"/>
              </a:spcBef>
              <a:spcAft>
                <a:spcPts val="1200"/>
              </a:spcAft>
              <a:buFont typeface="Wingdings 3" charset="2"/>
              <a:buChar char=""/>
            </a:pPr>
            <a:r>
              <a:rPr lang="nl-NL" sz="9600" dirty="0">
                <a:solidFill>
                  <a:srgbClr val="262626"/>
                </a:solidFill>
                <a:latin typeface="+mj-lt"/>
              </a:rPr>
              <a:t>Hoe dat allemaal gaat, vertelt Y</a:t>
            </a:r>
            <a:r>
              <a:rPr lang="nl-NL" sz="9600" i="1" dirty="0">
                <a:solidFill>
                  <a:srgbClr val="262626"/>
                </a:solidFill>
                <a:latin typeface="+mj-lt"/>
              </a:rPr>
              <a:t>ung Lie</a:t>
            </a:r>
            <a:r>
              <a:rPr lang="nl-NL" sz="9600" dirty="0">
                <a:solidFill>
                  <a:srgbClr val="262626"/>
                </a:solidFill>
                <a:latin typeface="+mj-lt"/>
              </a:rPr>
              <a:t>, onze wijkambassadeur, die vanavond als moderator zal optreden</a:t>
            </a:r>
            <a:endParaRPr lang="nl-NL" sz="9600" i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 marL="342900" indent="-342900" algn="l">
              <a:lnSpc>
                <a:spcPct val="134000"/>
              </a:lnSpc>
              <a:spcBef>
                <a:spcPts val="1200"/>
              </a:spcBef>
              <a:spcAft>
                <a:spcPts val="1200"/>
              </a:spcAft>
              <a:buFont typeface="Wingdings 3" charset="2"/>
              <a:buChar char=""/>
            </a:pPr>
            <a:endParaRPr lang="nl-NL" sz="7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354013" indent="-354013" algn="l">
              <a:lnSpc>
                <a:spcPct val="134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nl-NL" sz="7200" dirty="0">
              <a:solidFill>
                <a:srgbClr val="262626"/>
              </a:solidFill>
              <a:latin typeface="+mj-lt"/>
            </a:endParaRPr>
          </a:p>
          <a:p>
            <a:pPr algn="l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0012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1071</TotalTime>
  <Words>418</Words>
  <Application>Microsoft Macintosh PowerPoint</Application>
  <PresentationFormat>Aangepast</PresentationFormat>
  <Paragraphs>69</Paragraphs>
  <Slides>8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Facet</vt:lpstr>
      <vt:lpstr>          Webinar Vogelwijk Energiezuinig</vt:lpstr>
      <vt:lpstr>Een paar feiten op een rijtje</vt:lpstr>
      <vt:lpstr>Vogelwijk Energiezuinig</vt:lpstr>
      <vt:lpstr>Wie zijn we, waar doen we het van?</vt:lpstr>
      <vt:lpstr>Door en voor de wijk</vt:lpstr>
      <vt:lpstr>Wat kun je nu al doen?</vt:lpstr>
      <vt:lpstr>          Waarom dit Webinar?</vt:lpstr>
      <vt:lpstr>          Programma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Vogelwijk Energiezuinig</dc:title>
  <dc:creator>Joke Ouwehand</dc:creator>
  <cp:lastModifiedBy>Els de Hullu</cp:lastModifiedBy>
  <cp:revision>132</cp:revision>
  <cp:lastPrinted>2021-06-02T09:23:29Z</cp:lastPrinted>
  <dcterms:created xsi:type="dcterms:W3CDTF">2021-02-11T10:32:13Z</dcterms:created>
  <dcterms:modified xsi:type="dcterms:W3CDTF">2021-06-02T09:23:47Z</dcterms:modified>
</cp:coreProperties>
</file>