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9"/>
  </p:notesMasterIdLst>
  <p:handoutMasterIdLst>
    <p:handoutMasterId r:id="rId30"/>
  </p:handoutMasterIdLst>
  <p:sldIdLst>
    <p:sldId id="265" r:id="rId2"/>
    <p:sldId id="266" r:id="rId3"/>
    <p:sldId id="262" r:id="rId4"/>
    <p:sldId id="261" r:id="rId5"/>
    <p:sldId id="270" r:id="rId6"/>
    <p:sldId id="271" r:id="rId7"/>
    <p:sldId id="278" r:id="rId8"/>
    <p:sldId id="263" r:id="rId9"/>
    <p:sldId id="264" r:id="rId10"/>
    <p:sldId id="291" r:id="rId11"/>
    <p:sldId id="257" r:id="rId12"/>
    <p:sldId id="260" r:id="rId13"/>
    <p:sldId id="280" r:id="rId14"/>
    <p:sldId id="258" r:id="rId15"/>
    <p:sldId id="259" r:id="rId16"/>
    <p:sldId id="267" r:id="rId17"/>
    <p:sldId id="288" r:id="rId18"/>
    <p:sldId id="289" r:id="rId19"/>
    <p:sldId id="281" r:id="rId20"/>
    <p:sldId id="290" r:id="rId21"/>
    <p:sldId id="272" r:id="rId22"/>
    <p:sldId id="273" r:id="rId23"/>
    <p:sldId id="274" r:id="rId24"/>
    <p:sldId id="275" r:id="rId25"/>
    <p:sldId id="292" r:id="rId26"/>
    <p:sldId id="293" r:id="rId27"/>
    <p:sldId id="284" r:id="rId28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36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AF8EA-5F22-AD4A-B7CE-95C6D83AE0E1}" type="datetimeFigureOut">
              <a:rPr lang="fi-FI" smtClean="0"/>
              <a:pPr/>
              <a:t>12.3.2012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2F951-9D63-974F-A762-C99B23CD641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15597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AF9B7E-0BCD-AB40-A46F-787E02CB5DDE}" type="datetimeFigureOut">
              <a:rPr lang="fi-FI" smtClean="0"/>
              <a:pPr/>
              <a:t>12.3.2012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33BA0-3B2A-F14A-B074-F5CFC1793F62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7547918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33BA0-3B2A-F14A-B074-F5CFC1793F62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33164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Dian kuvan paikkamerkki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4" name="Huomautusten paikkamerkki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i-FI">
              <a:latin typeface="Calibri" charset="0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59A835-4BC7-2540-B564-BB1FA7A7D86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4DA64-7143-394A-9EE1-DF1254FE8FFC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20443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B993E-ED31-C441-AA4F-FD4D321DD622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147900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114CE-EDE8-B448-80D5-6426AFDA341B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19951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055D2-E04A-7D45-8430-C2F1B55DA0DE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851731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63785-79C9-3B4A-868A-08E664EB9EED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062499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76EEF-D8A8-8B45-94E6-DA75C1151ECC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86698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F67A5-3CD4-2B42-B83D-E812CAB74C5A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59098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D869E-BEA6-0840-8043-58C42F1C83A1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884558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C36E-6BD5-6B44-9638-A2F4D1BF5D77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53788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A75D3-367C-104E-9554-46FDEA64C994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200620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82B85-DD1B-9E45-8FC6-339BF3D3A184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67273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perustyylejä naps.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7FCC1-788A-1E40-AFE5-CCDCA30DD0D8}" type="datetime1">
              <a:rPr lang="fi-FI" smtClean="0"/>
              <a:pPr/>
              <a:t>12.3.2012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 smtClean="0"/>
              <a:t>© Arja Ropo Tampereen yliopisto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3B5DF-EA3D-5344-B1F4-D86C5F644F79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54922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1202268"/>
            <a:ext cx="7772400" cy="2398184"/>
          </a:xfrm>
        </p:spPr>
        <p:txBody>
          <a:bodyPr/>
          <a:lstStyle/>
          <a:p>
            <a:r>
              <a:rPr lang="fi-FI" b="1" i="1" dirty="0" smtClean="0">
                <a:latin typeface="Arial"/>
                <a:cs typeface="Arial"/>
              </a:rPr>
              <a:t>JOHTAJUUDEN LUOVAT TILAT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b="1" i="1" dirty="0" smtClean="0">
                <a:solidFill>
                  <a:srgbClr val="0000FF"/>
                </a:solidFill>
                <a:latin typeface="Arial"/>
                <a:cs typeface="Arial"/>
              </a:rPr>
              <a:t>Professori Arja Ropo</a:t>
            </a:r>
          </a:p>
          <a:p>
            <a:r>
              <a:rPr lang="fi-FI" b="1" i="1" dirty="0" smtClean="0">
                <a:solidFill>
                  <a:srgbClr val="0000FF"/>
                </a:solidFill>
                <a:latin typeface="Arial"/>
                <a:cs typeface="Arial"/>
              </a:rPr>
              <a:t>Tampereen yliopisto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419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Arial" charset="0"/>
            </a:endParaRPr>
          </a:p>
        </p:txBody>
      </p:sp>
      <p:pic>
        <p:nvPicPr>
          <p:cNvPr id="28674" name="Sisällön paikkamerkki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58888" y="2492375"/>
            <a:ext cx="7129462" cy="3776663"/>
          </a:xfrm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76170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2468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3293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Arial" charset="0"/>
            </a:endParaRPr>
          </a:p>
        </p:txBody>
      </p:sp>
      <p:sp>
        <p:nvSpPr>
          <p:cNvPr id="30722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>
              <a:latin typeface="Arial" charset="0"/>
            </a:endParaRPr>
          </a:p>
        </p:txBody>
      </p:sp>
      <p:pic>
        <p:nvPicPr>
          <p:cNvPr id="30723" name="Kuv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3863" y="2060575"/>
            <a:ext cx="59737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7341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31726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l="-71221" r="-71221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75211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t="29376" b="2937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6258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b="1" i="1" dirty="0" smtClean="0">
                <a:latin typeface="Arial"/>
                <a:cs typeface="Arial"/>
              </a:rPr>
              <a:t>Neljä luonnehdintaa johtajuudesta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i-FI" sz="3000" b="1" i="1" dirty="0" smtClean="0">
                <a:solidFill>
                  <a:srgbClr val="0000FF"/>
                </a:solidFill>
                <a:latin typeface="Arial"/>
                <a:cs typeface="Arial"/>
              </a:rPr>
              <a:t>1.</a:t>
            </a:r>
            <a:r>
              <a:rPr lang="fi-FI" sz="3000" b="1" i="1" dirty="0" smtClean="0">
                <a:latin typeface="Arial"/>
                <a:cs typeface="Arial"/>
              </a:rPr>
              <a:t> Johtajuus on enemmän kuin johtaja.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3000" b="1" i="1" dirty="0" smtClean="0">
                <a:solidFill>
                  <a:srgbClr val="0000FF"/>
                </a:solidFill>
                <a:latin typeface="Arial"/>
                <a:cs typeface="Arial"/>
              </a:rPr>
              <a:t>2. </a:t>
            </a:r>
            <a:r>
              <a:rPr lang="fi-FI" sz="3000" b="1" i="1" dirty="0" smtClean="0">
                <a:latin typeface="Arial"/>
                <a:cs typeface="Arial"/>
              </a:rPr>
              <a:t>Johtajuus on sosiaalinen konstruktio, ei objektiivinen asioiden tila.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3000" b="1" i="1" dirty="0" smtClean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lang="fi-FI" sz="3000" b="1" i="1" dirty="0" smtClean="0">
                <a:latin typeface="Arial"/>
                <a:cs typeface="Arial"/>
              </a:rPr>
              <a:t>.  Johtajuus rakentuu sosiaalisessa vuorovaikutuksessa suhteessa asioihin, ihmisiin, tilanteisiin, ympäristöön.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3000" b="1" i="1" dirty="0" smtClean="0">
                <a:solidFill>
                  <a:srgbClr val="0000FF"/>
                </a:solidFill>
                <a:latin typeface="Arial"/>
                <a:cs typeface="Arial"/>
              </a:rPr>
              <a:t>4.  </a:t>
            </a:r>
            <a:r>
              <a:rPr lang="fi-FI" sz="3000" b="1" i="1" dirty="0" smtClean="0">
                <a:latin typeface="Arial"/>
                <a:cs typeface="Arial"/>
              </a:rPr>
              <a:t>Johtajuus on sekä älyllinen että aistikokemuksellinen ilmiö</a:t>
            </a:r>
            <a:r>
              <a:rPr lang="fi-FI" i="1" dirty="0" smtClean="0">
                <a:latin typeface="Arial"/>
                <a:cs typeface="Arial"/>
              </a:rPr>
              <a:t>.</a:t>
            </a:r>
            <a:endParaRPr lang="fi-FI" i="1" dirty="0">
              <a:latin typeface="Arial"/>
              <a:cs typeface="Arial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6995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1" dirty="0" smtClean="0">
                <a:latin typeface="Arial"/>
                <a:cs typeface="Arial"/>
              </a:rPr>
              <a:t>Kolme näkökulmaa tiloihin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i-FI" sz="2800" b="1" i="1" dirty="0" smtClean="0">
                <a:solidFill>
                  <a:srgbClr val="0000FF"/>
                </a:solidFill>
                <a:latin typeface="Arial"/>
                <a:cs typeface="Arial"/>
              </a:rPr>
              <a:t>1.</a:t>
            </a:r>
            <a:r>
              <a:rPr lang="fi-FI" sz="2800" b="1" i="1" dirty="0" smtClean="0">
                <a:latin typeface="Arial"/>
                <a:cs typeface="Arial"/>
              </a:rPr>
              <a:t> Perinteinen objektiivinen: arkkitehtuuri, </a:t>
            </a:r>
            <a:r>
              <a:rPr lang="fi-FI" sz="2800" b="1" i="1" dirty="0" err="1" smtClean="0">
                <a:latin typeface="Arial"/>
                <a:cs typeface="Arial"/>
              </a:rPr>
              <a:t>managerialismi</a:t>
            </a:r>
            <a:endParaRPr lang="fi-FI" sz="2800" b="1" i="1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fi-FI" sz="2800" b="1" i="1" dirty="0" smtClean="0">
                <a:latin typeface="Arial"/>
                <a:cs typeface="Arial"/>
              </a:rPr>
              <a:t>…”</a:t>
            </a:r>
            <a:r>
              <a:rPr lang="fi-FI" sz="2800" b="1" i="1" dirty="0" err="1" smtClean="0">
                <a:latin typeface="Arial"/>
                <a:cs typeface="Arial"/>
              </a:rPr>
              <a:t>this</a:t>
            </a:r>
            <a:r>
              <a:rPr lang="fi-FI" sz="2800" b="1" i="1" dirty="0" smtClean="0">
                <a:latin typeface="Arial"/>
                <a:cs typeface="Arial"/>
              </a:rPr>
              <a:t> is </a:t>
            </a:r>
            <a:r>
              <a:rPr lang="fi-FI" sz="2800" b="1" i="1" dirty="0" err="1" smtClean="0">
                <a:latin typeface="Arial"/>
                <a:cs typeface="Arial"/>
              </a:rPr>
              <a:t>how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it</a:t>
            </a:r>
            <a:r>
              <a:rPr lang="fi-FI" sz="2800" b="1" i="1" dirty="0" smtClean="0">
                <a:latin typeface="Arial"/>
                <a:cs typeface="Arial"/>
              </a:rPr>
              <a:t> is </a:t>
            </a:r>
            <a:r>
              <a:rPr lang="fi-FI" sz="2800" b="1" i="1" dirty="0" err="1" smtClean="0">
                <a:latin typeface="Arial"/>
                <a:cs typeface="Arial"/>
              </a:rPr>
              <a:t>planned</a:t>
            </a:r>
            <a:r>
              <a:rPr lang="fi-FI" sz="2800" b="1" i="1" dirty="0" smtClean="0">
                <a:latin typeface="Arial"/>
                <a:cs typeface="Arial"/>
              </a:rPr>
              <a:t> to </a:t>
            </a:r>
            <a:r>
              <a:rPr lang="fi-FI" sz="2800" b="1" i="1" dirty="0" err="1" smtClean="0">
                <a:latin typeface="Arial"/>
                <a:cs typeface="Arial"/>
              </a:rPr>
              <a:t>work</a:t>
            </a:r>
            <a:r>
              <a:rPr lang="fi-FI" sz="2800" b="1" i="1" dirty="0" smtClean="0">
                <a:latin typeface="Arial"/>
                <a:cs typeface="Arial"/>
              </a:rPr>
              <a:t>”…</a:t>
            </a:r>
          </a:p>
          <a:p>
            <a:pPr marL="0" indent="0">
              <a:buNone/>
            </a:pPr>
            <a:r>
              <a:rPr lang="fi-FI" sz="2800" b="1" i="1" dirty="0" smtClean="0">
                <a:solidFill>
                  <a:srgbClr val="0000FF"/>
                </a:solidFill>
                <a:latin typeface="Arial"/>
                <a:cs typeface="Arial"/>
              </a:rPr>
              <a:t>2.</a:t>
            </a:r>
            <a:r>
              <a:rPr lang="fi-FI" sz="2800" b="1" i="1" dirty="0" smtClean="0">
                <a:latin typeface="Arial"/>
                <a:cs typeface="Arial"/>
              </a:rPr>
              <a:t> Subjektiivinen, sosiaalinen</a:t>
            </a:r>
          </a:p>
          <a:p>
            <a:pPr marL="0" indent="0">
              <a:buNone/>
            </a:pPr>
            <a:r>
              <a:rPr lang="fi-FI" sz="2800" b="1" i="1" dirty="0" smtClean="0">
                <a:latin typeface="Arial"/>
                <a:cs typeface="Arial"/>
              </a:rPr>
              <a:t>… ”</a:t>
            </a:r>
            <a:r>
              <a:rPr lang="fi-FI" sz="2800" b="1" i="1" dirty="0" err="1" smtClean="0">
                <a:latin typeface="Arial"/>
                <a:cs typeface="Arial"/>
              </a:rPr>
              <a:t>this</a:t>
            </a:r>
            <a:r>
              <a:rPr lang="fi-FI" sz="2800" b="1" i="1" dirty="0" smtClean="0">
                <a:latin typeface="Arial"/>
                <a:cs typeface="Arial"/>
              </a:rPr>
              <a:t> is </a:t>
            </a:r>
            <a:r>
              <a:rPr lang="fi-FI" sz="2800" b="1" i="1" dirty="0" err="1" smtClean="0">
                <a:latin typeface="Arial"/>
                <a:cs typeface="Arial"/>
              </a:rPr>
              <a:t>how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it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affects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people</a:t>
            </a:r>
            <a:r>
              <a:rPr lang="fi-FI" sz="2800" b="1" i="1" dirty="0" smtClean="0">
                <a:latin typeface="Arial"/>
                <a:cs typeface="Arial"/>
              </a:rPr>
              <a:t>, </a:t>
            </a:r>
            <a:r>
              <a:rPr lang="fi-FI" sz="2800" b="1" i="1" dirty="0" err="1" smtClean="0">
                <a:latin typeface="Arial"/>
                <a:cs typeface="Arial"/>
              </a:rPr>
              <a:t>how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people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use</a:t>
            </a:r>
            <a:r>
              <a:rPr lang="fi-FI" sz="2800" b="1" i="1" dirty="0" smtClean="0">
                <a:latin typeface="Arial"/>
                <a:cs typeface="Arial"/>
              </a:rPr>
              <a:t> and </a:t>
            </a:r>
            <a:r>
              <a:rPr lang="fi-FI" sz="2800" b="1" i="1" dirty="0" err="1" smtClean="0">
                <a:latin typeface="Arial"/>
                <a:cs typeface="Arial"/>
              </a:rPr>
              <a:t>interpret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it</a:t>
            </a:r>
            <a:r>
              <a:rPr lang="fi-FI" sz="2800" b="1" i="1" dirty="0" smtClean="0">
                <a:latin typeface="Arial"/>
                <a:cs typeface="Arial"/>
              </a:rPr>
              <a:t>”…</a:t>
            </a:r>
          </a:p>
          <a:p>
            <a:pPr marL="0" indent="0">
              <a:buNone/>
            </a:pPr>
            <a:r>
              <a:rPr lang="fi-FI" sz="2800" b="1" i="1" dirty="0" smtClean="0">
                <a:solidFill>
                  <a:srgbClr val="0000FF"/>
                </a:solidFill>
                <a:latin typeface="Arial"/>
                <a:cs typeface="Arial"/>
              </a:rPr>
              <a:t>3.  </a:t>
            </a:r>
            <a:r>
              <a:rPr lang="fi-FI" sz="2800" b="1" i="1" dirty="0" smtClean="0">
                <a:latin typeface="Arial"/>
                <a:cs typeface="Arial"/>
              </a:rPr>
              <a:t>Kriittinen, valta-asetelmia korostava</a:t>
            </a:r>
          </a:p>
          <a:p>
            <a:pPr marL="0" indent="0">
              <a:buNone/>
            </a:pPr>
            <a:r>
              <a:rPr lang="fi-FI" sz="2800" b="1" i="1" dirty="0" smtClean="0">
                <a:latin typeface="Arial"/>
                <a:cs typeface="Arial"/>
              </a:rPr>
              <a:t>… ”</a:t>
            </a:r>
            <a:r>
              <a:rPr lang="fi-FI" sz="2800" b="1" i="1" dirty="0" err="1" smtClean="0">
                <a:latin typeface="Arial"/>
                <a:cs typeface="Arial"/>
              </a:rPr>
              <a:t>this</a:t>
            </a:r>
            <a:r>
              <a:rPr lang="fi-FI" sz="2800" b="1" i="1" dirty="0" smtClean="0">
                <a:latin typeface="Arial"/>
                <a:cs typeface="Arial"/>
              </a:rPr>
              <a:t> is </a:t>
            </a:r>
            <a:r>
              <a:rPr lang="fi-FI" sz="2800" b="1" i="1" dirty="0" err="1" smtClean="0">
                <a:latin typeface="Arial"/>
                <a:cs typeface="Arial"/>
              </a:rPr>
              <a:t>how</a:t>
            </a:r>
            <a:r>
              <a:rPr lang="fi-FI" sz="2800" b="1" i="1" dirty="0" smtClean="0">
                <a:latin typeface="Arial"/>
                <a:cs typeface="Arial"/>
              </a:rPr>
              <a:t> the </a:t>
            </a:r>
            <a:r>
              <a:rPr lang="fi-FI" sz="2800" b="1" i="1" dirty="0" err="1" smtClean="0">
                <a:latin typeface="Arial"/>
                <a:cs typeface="Arial"/>
              </a:rPr>
              <a:t>space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constructs</a:t>
            </a:r>
            <a:r>
              <a:rPr lang="fi-FI" sz="2800" b="1" i="1" dirty="0" smtClean="0">
                <a:latin typeface="Arial"/>
                <a:cs typeface="Arial"/>
              </a:rPr>
              <a:t> and </a:t>
            </a:r>
            <a:r>
              <a:rPr lang="fi-FI" sz="2800" b="1" i="1" dirty="0" err="1" smtClean="0">
                <a:latin typeface="Arial"/>
                <a:cs typeface="Arial"/>
              </a:rPr>
              <a:t>performs</a:t>
            </a:r>
            <a:r>
              <a:rPr lang="fi-FI" sz="2800" b="1" i="1" dirty="0" smtClean="0">
                <a:latin typeface="Arial"/>
                <a:cs typeface="Arial"/>
              </a:rPr>
              <a:t> </a:t>
            </a:r>
            <a:r>
              <a:rPr lang="fi-FI" sz="2800" b="1" i="1" dirty="0" err="1" smtClean="0">
                <a:latin typeface="Arial"/>
                <a:cs typeface="Arial"/>
              </a:rPr>
              <a:t>power</a:t>
            </a:r>
            <a:r>
              <a:rPr lang="fi-FI" sz="2800" b="1" i="1" dirty="0" smtClean="0">
                <a:latin typeface="Arial"/>
                <a:cs typeface="Arial"/>
              </a:rPr>
              <a:t> and </a:t>
            </a:r>
            <a:r>
              <a:rPr lang="fi-FI" sz="2800" b="1" i="1" dirty="0" err="1" smtClean="0">
                <a:latin typeface="Arial"/>
                <a:cs typeface="Arial"/>
              </a:rPr>
              <a:t>politics</a:t>
            </a:r>
            <a:r>
              <a:rPr lang="fi-FI" sz="2800" b="1" i="1" dirty="0" smtClean="0">
                <a:latin typeface="Arial"/>
                <a:cs typeface="Arial"/>
              </a:rPr>
              <a:t>”…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i-FI" sz="2800" b="1" i="1" dirty="0" smtClean="0">
                <a:latin typeface="Arial"/>
                <a:cs typeface="Arial"/>
              </a:rPr>
              <a:t> </a:t>
            </a:r>
            <a:endParaRPr lang="fi-FI" sz="2800" b="1" i="1" dirty="0">
              <a:latin typeface="Arial"/>
              <a:cs typeface="Arial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42601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1" dirty="0" smtClean="0">
                <a:latin typeface="Arial"/>
                <a:cs typeface="Arial"/>
              </a:rPr>
              <a:t>Taide ja design johtamisessa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fi-FI" b="1" i="1" dirty="0" smtClean="0">
                <a:latin typeface="Arial"/>
                <a:cs typeface="Arial"/>
              </a:rPr>
              <a:t>Sisustuselementti</a:t>
            </a:r>
          </a:p>
          <a:p>
            <a:pPr>
              <a:lnSpc>
                <a:spcPct val="130000"/>
              </a:lnSpc>
            </a:pPr>
            <a:r>
              <a:rPr lang="fi-FI" b="1" i="1" dirty="0" smtClean="0">
                <a:latin typeface="Arial"/>
                <a:cs typeface="Arial"/>
              </a:rPr>
              <a:t>Elämyksiä </a:t>
            </a:r>
            <a:r>
              <a:rPr lang="fi-FI" b="1" i="1" dirty="0" err="1" smtClean="0">
                <a:latin typeface="Arial"/>
                <a:cs typeface="Arial"/>
              </a:rPr>
              <a:t>tyky-toimintaan</a:t>
            </a:r>
            <a:r>
              <a:rPr lang="fi-FI" b="1" i="1" dirty="0" smtClean="0">
                <a:latin typeface="Arial"/>
                <a:cs typeface="Arial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fi-FI" b="1" i="1" dirty="0" smtClean="0">
                <a:latin typeface="Arial"/>
                <a:cs typeface="Arial"/>
              </a:rPr>
              <a:t>Väline oppia </a:t>
            </a:r>
            <a:r>
              <a:rPr lang="fi-FI" b="1" i="1" dirty="0">
                <a:latin typeface="Arial"/>
                <a:cs typeface="Arial"/>
              </a:rPr>
              <a:t>v</a:t>
            </a:r>
            <a:r>
              <a:rPr lang="fi-FI" b="1" i="1" dirty="0" smtClean="0">
                <a:latin typeface="Arial"/>
                <a:cs typeface="Arial"/>
              </a:rPr>
              <a:t>iestintää, ongelmanratkaisua ja innovointia</a:t>
            </a:r>
          </a:p>
          <a:p>
            <a:pPr>
              <a:lnSpc>
                <a:spcPct val="130000"/>
              </a:lnSpc>
            </a:pPr>
            <a:r>
              <a:rPr lang="fi-FI" b="1" i="1" dirty="0" smtClean="0">
                <a:latin typeface="Arial"/>
                <a:cs typeface="Arial"/>
              </a:rPr>
              <a:t>Syvällisen muutoksen edistäjä </a:t>
            </a:r>
          </a:p>
          <a:p>
            <a:endParaRPr lang="fi-FI" dirty="0" smtClean="0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19573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1" dirty="0" smtClean="0">
                <a:latin typeface="Arial"/>
                <a:cs typeface="Arial"/>
              </a:rPr>
              <a:t>Kysymyksiä…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fi-FI" sz="2800" b="1" i="1" dirty="0" smtClean="0">
                <a:latin typeface="Arial"/>
                <a:cs typeface="Arial"/>
              </a:rPr>
              <a:t>Miten johtajuus</a:t>
            </a:r>
            <a:r>
              <a:rPr lang="fi-FI" sz="2800" b="1" i="1" dirty="0">
                <a:latin typeface="Arial"/>
                <a:cs typeface="Arial"/>
              </a:rPr>
              <a:t> </a:t>
            </a:r>
            <a:r>
              <a:rPr lang="fi-FI" sz="2800" b="1" i="1" dirty="0" smtClean="0">
                <a:latin typeface="Arial"/>
                <a:cs typeface="Arial"/>
              </a:rPr>
              <a:t>ja tilat liittyvät toisiinsa?</a:t>
            </a:r>
          </a:p>
          <a:p>
            <a:pPr>
              <a:lnSpc>
                <a:spcPct val="130000"/>
              </a:lnSpc>
            </a:pPr>
            <a:r>
              <a:rPr lang="fi-FI" sz="2800" b="1" i="1" dirty="0">
                <a:latin typeface="Arial"/>
                <a:cs typeface="Arial"/>
              </a:rPr>
              <a:t>M</a:t>
            </a:r>
            <a:r>
              <a:rPr lang="fi-FI" sz="2800" b="1" i="1" dirty="0" smtClean="0">
                <a:latin typeface="Arial"/>
                <a:cs typeface="Arial"/>
              </a:rPr>
              <a:t>iten tilaratkaisuilla voidaan edistää luovuutta?</a:t>
            </a:r>
          </a:p>
          <a:p>
            <a:pPr>
              <a:lnSpc>
                <a:spcPct val="130000"/>
              </a:lnSpc>
            </a:pPr>
            <a:r>
              <a:rPr lang="fi-FI" sz="2800" b="1" i="1" dirty="0" smtClean="0">
                <a:latin typeface="Arial"/>
                <a:cs typeface="Arial"/>
              </a:rPr>
              <a:t>Miten taide ja estetiikka liittyvät johtamiseen?</a:t>
            </a:r>
          </a:p>
          <a:p>
            <a:pPr>
              <a:lnSpc>
                <a:spcPct val="130000"/>
              </a:lnSpc>
            </a:pPr>
            <a:r>
              <a:rPr lang="fi-FI" sz="2800" b="1" i="1" dirty="0" smtClean="0">
                <a:latin typeface="Arial"/>
                <a:cs typeface="Arial"/>
              </a:rPr>
              <a:t>Onko työpaikan designilla merkitystä?</a:t>
            </a:r>
          </a:p>
          <a:p>
            <a:pPr>
              <a:lnSpc>
                <a:spcPct val="130000"/>
              </a:lnSpc>
            </a:pPr>
            <a:r>
              <a:rPr lang="fi-FI" sz="2800" b="1" i="1" dirty="0" smtClean="0">
                <a:latin typeface="Arial"/>
                <a:cs typeface="Arial"/>
              </a:rPr>
              <a:t>Miten ja mihin fyysiset tilat johtavat meitä?</a:t>
            </a:r>
          </a:p>
          <a:p>
            <a:pPr>
              <a:lnSpc>
                <a:spcPct val="130000"/>
              </a:lnSpc>
            </a:pPr>
            <a:r>
              <a:rPr lang="fi-FI" sz="2800" b="1" i="1" dirty="0" smtClean="0">
                <a:latin typeface="Arial"/>
                <a:cs typeface="Arial"/>
              </a:rPr>
              <a:t>Mistä johtajuudessa oikein onkaan kysymys?</a:t>
            </a:r>
            <a:endParaRPr lang="fi-FI" sz="2800" b="1" i="1" dirty="0">
              <a:latin typeface="Arial"/>
              <a:cs typeface="Arial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8131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000" b="1" i="1" dirty="0" smtClean="0">
                <a:latin typeface="Arial"/>
                <a:cs typeface="Arial"/>
              </a:rPr>
              <a:t>Estetiikka yhdistää </a:t>
            </a:r>
            <a:br>
              <a:rPr lang="fi-FI" sz="4000" b="1" i="1" dirty="0" smtClean="0">
                <a:latin typeface="Arial"/>
                <a:cs typeface="Arial"/>
              </a:rPr>
            </a:br>
            <a:r>
              <a:rPr lang="fi-FI" sz="4000" b="1" i="1" dirty="0" smtClean="0">
                <a:latin typeface="Arial"/>
                <a:cs typeface="Arial"/>
              </a:rPr>
              <a:t>johtajuuden ja tilat</a:t>
            </a:r>
            <a:endParaRPr lang="fi-FI" sz="4000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38667" y="1417639"/>
            <a:ext cx="8348133" cy="47085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i-FI" sz="2400" i="1" dirty="0" smtClean="0">
                <a:latin typeface="Arial"/>
                <a:cs typeface="Arial"/>
              </a:rPr>
              <a:t>Esteettinen näkökulma johtajuuteen ja tiloihin tunnistaa johtajuuden aistikokemuksellisuuden (”</a:t>
            </a:r>
            <a:r>
              <a:rPr lang="fi-FI" sz="2400" i="1" dirty="0" err="1" smtClean="0">
                <a:latin typeface="Arial"/>
                <a:cs typeface="Arial"/>
              </a:rPr>
              <a:t>felt</a:t>
            </a:r>
            <a:r>
              <a:rPr lang="fi-FI" sz="2400" i="1" dirty="0" smtClean="0">
                <a:latin typeface="Arial"/>
                <a:cs typeface="Arial"/>
              </a:rPr>
              <a:t> </a:t>
            </a:r>
            <a:r>
              <a:rPr lang="fi-FI" sz="2400" i="1" dirty="0" err="1" smtClean="0">
                <a:latin typeface="Arial"/>
                <a:cs typeface="Arial"/>
              </a:rPr>
              <a:t>experience</a:t>
            </a:r>
            <a:r>
              <a:rPr lang="fi-FI" sz="2400" i="1" dirty="0" smtClean="0">
                <a:latin typeface="Arial"/>
                <a:cs typeface="Arial"/>
              </a:rPr>
              <a:t>”), symboliset merkitykset ja sisäänrakennetut valta-asetelmat, joita tilat tuottavat ja ylläpitävät.</a:t>
            </a:r>
          </a:p>
          <a:p>
            <a:pPr marL="0" indent="0">
              <a:buNone/>
              <a:defRPr/>
            </a:pPr>
            <a:r>
              <a:rPr lang="fi-FI" sz="2400" i="1" dirty="0" smtClean="0"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fi-FI" sz="2400" i="1" dirty="0" smtClean="0">
                <a:latin typeface="Arial"/>
                <a:cs typeface="Arial"/>
              </a:rPr>
              <a:t>2-suuntainen suhde: Toisaalta fyysiset tilat muokkaavat johtajuutta, toisaalta johtajuuskäytännöt tuottavat kokemuksellisia sosiaalisia tiloja. </a:t>
            </a:r>
          </a:p>
          <a:p>
            <a:pPr>
              <a:defRPr/>
            </a:pPr>
            <a:endParaRPr lang="fi-FI" sz="2400" i="1" dirty="0">
              <a:latin typeface="Arial"/>
              <a:cs typeface="Arial"/>
            </a:endParaRPr>
          </a:p>
          <a:p>
            <a:pPr>
              <a:defRPr/>
            </a:pPr>
            <a:r>
              <a:rPr lang="fi-FI" sz="2400" i="1" dirty="0" smtClean="0">
                <a:latin typeface="Arial"/>
                <a:cs typeface="Arial"/>
              </a:rPr>
              <a:t>Fyysiset tilat sallivat, mahdollistavat, kannustavat, rajoittavat tai estävät erilaista johtajuutta ja vuorovaikutuskäytäntöjä kehittymästä.</a:t>
            </a:r>
            <a:endParaRPr lang="fi-FI" sz="2400" i="1" dirty="0">
              <a:latin typeface="Arial"/>
              <a:cs typeface="Arial"/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5487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i="1" dirty="0" smtClean="0">
                <a:latin typeface="Arial" charset="0"/>
              </a:rPr>
              <a:t>Tilat ja työpaikan identiteetti</a:t>
            </a:r>
            <a:endParaRPr lang="fi-FI" b="1" i="1" dirty="0">
              <a:latin typeface="Arial" charset="0"/>
            </a:endParaRPr>
          </a:p>
        </p:txBody>
      </p:sp>
      <p:pic>
        <p:nvPicPr>
          <p:cNvPr id="15362" name="Sisällön paikkamerkki 3" descr="Hissiaula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>
          <a:xfrm>
            <a:off x="287866" y="1000655"/>
            <a:ext cx="4038600" cy="4525963"/>
          </a:xfrm>
        </p:spPr>
      </p:pic>
      <p:sp>
        <p:nvSpPr>
          <p:cNvPr id="15363" name="Sisällön paikkamerkki 4"/>
          <p:cNvSpPr>
            <a:spLocks noGrp="1"/>
          </p:cNvSpPr>
          <p:nvPr>
            <p:ph sz="half" idx="2"/>
          </p:nvPr>
        </p:nvSpPr>
        <p:spPr>
          <a:xfrm>
            <a:off x="4648200" y="1811868"/>
            <a:ext cx="4038600" cy="4314296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rial" charset="0"/>
              </a:rPr>
              <a:t>Teräksisyys, tehokkuus, dynaamisuus?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Steriiliys, puhtaus, totuus?</a:t>
            </a:r>
          </a:p>
          <a:p>
            <a:r>
              <a:rPr lang="fi-FI" dirty="0" smtClean="0">
                <a:latin typeface="Arial" charset="0"/>
              </a:rPr>
              <a:t>Kerrokset, hierarkiat? </a:t>
            </a:r>
          </a:p>
          <a:p>
            <a:r>
              <a:rPr lang="fi-FI" dirty="0" smtClean="0">
                <a:latin typeface="Arial" charset="0"/>
              </a:rPr>
              <a:t>Huonejärjestys, koko?</a:t>
            </a:r>
            <a:endParaRPr lang="fi-FI" dirty="0">
              <a:latin typeface="Arial" charset="0"/>
            </a:endParaRPr>
          </a:p>
        </p:txBody>
      </p:sp>
      <p:sp>
        <p:nvSpPr>
          <p:cNvPr id="15364" name="Alatunnisteen paikkamerkki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277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tsikko 1"/>
          <p:cNvSpPr>
            <a:spLocks noGrp="1"/>
          </p:cNvSpPr>
          <p:nvPr>
            <p:ph type="title"/>
          </p:nvPr>
        </p:nvSpPr>
        <p:spPr>
          <a:xfrm>
            <a:off x="660400" y="592668"/>
            <a:ext cx="8015288" cy="1252008"/>
          </a:xfrm>
        </p:spPr>
        <p:txBody>
          <a:bodyPr>
            <a:normAutofit fontScale="90000"/>
          </a:bodyPr>
          <a:lstStyle/>
          <a:p>
            <a:r>
              <a:rPr lang="fi-FI" b="1" i="1" dirty="0" smtClean="0">
                <a:latin typeface="Arial" charset="0"/>
              </a:rPr>
              <a:t>”Naamakirja, mutta ei kaikkien”</a:t>
            </a:r>
            <a:endParaRPr lang="fi-FI" b="1" i="1" dirty="0">
              <a:latin typeface="Arial" charset="0"/>
            </a:endParaRPr>
          </a:p>
        </p:txBody>
      </p:sp>
      <p:pic>
        <p:nvPicPr>
          <p:cNvPr id="16386" name="Sisällön paikkamerkki 4" descr="&quot;Facebook&quot;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8187" r="-18187"/>
          <a:stretch>
            <a:fillRect/>
          </a:stretch>
        </p:blipFill>
        <p:spPr>
          <a:xfrm>
            <a:off x="1763713" y="1773238"/>
            <a:ext cx="5622925" cy="4865687"/>
          </a:xfrm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7063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i-FI" sz="3600" b="1" i="1" dirty="0" smtClean="0">
                <a:latin typeface="Arial" charset="0"/>
              </a:rPr>
              <a:t>Missä johtajuus luuraa? Voitko nähdä sen, tuntea sen, haistaa sen?</a:t>
            </a:r>
            <a:endParaRPr lang="fi-FI" sz="3600" b="1" i="1" dirty="0">
              <a:latin typeface="Arial" charset="0"/>
            </a:endParaRPr>
          </a:p>
        </p:txBody>
      </p:sp>
      <p:pic>
        <p:nvPicPr>
          <p:cNvPr id="17410" name="Sisällön paikkamerkki 4" descr="Tyhjä käytävä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88" r="-9488"/>
          <a:stretch>
            <a:fillRect/>
          </a:stretch>
        </p:blipFill>
        <p:spPr>
          <a:xfrm>
            <a:off x="609600" y="1600200"/>
            <a:ext cx="4038600" cy="4525963"/>
          </a:xfrm>
        </p:spPr>
      </p:pic>
      <p:sp>
        <p:nvSpPr>
          <p:cNvPr id="17411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27488" cy="3633788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rial" charset="0"/>
              </a:rPr>
              <a:t>Ovien takana?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Käytävillä?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Kokouksissa?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Kahvihuoneessa?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Johtajan huoneessa?</a:t>
            </a:r>
            <a:endParaRPr lang="fi-FI" dirty="0">
              <a:latin typeface="Arial" charset="0"/>
            </a:endParaRPr>
          </a:p>
        </p:txBody>
      </p:sp>
      <p:sp>
        <p:nvSpPr>
          <p:cNvPr id="17412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7225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4000" b="1" i="1" dirty="0" smtClean="0">
                <a:latin typeface="Arial" charset="0"/>
              </a:rPr>
              <a:t>Ikkunoiden ympäröimä kahvihuone</a:t>
            </a:r>
            <a:endParaRPr lang="fi-FI" sz="4000" b="1" i="1" dirty="0">
              <a:latin typeface="Arial" charset="0"/>
            </a:endParaRPr>
          </a:p>
        </p:txBody>
      </p:sp>
      <p:pic>
        <p:nvPicPr>
          <p:cNvPr id="19458" name="Sisällön paikkamerkki 4" descr="Kahvihuon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488" r="-9488"/>
          <a:stretch>
            <a:fillRect/>
          </a:stretch>
        </p:blipFill>
        <p:spPr>
          <a:xfrm>
            <a:off x="468313" y="1693333"/>
            <a:ext cx="4608528" cy="5164667"/>
          </a:xfrm>
        </p:spPr>
      </p:pic>
      <p:sp>
        <p:nvSpPr>
          <p:cNvPr id="19459" name="Sisällön paikkamerkki 3"/>
          <p:cNvSpPr>
            <a:spLocks noGrp="1"/>
          </p:cNvSpPr>
          <p:nvPr>
            <p:ph sz="half" idx="2"/>
          </p:nvPr>
        </p:nvSpPr>
        <p:spPr>
          <a:xfrm>
            <a:off x="4716463" y="2133600"/>
            <a:ext cx="3894137" cy="3949700"/>
          </a:xfrm>
        </p:spPr>
        <p:txBody>
          <a:bodyPr>
            <a:normAutofit/>
          </a:bodyPr>
          <a:lstStyle/>
          <a:p>
            <a:r>
              <a:rPr lang="fi-FI" dirty="0" smtClean="0">
                <a:latin typeface="Arial" charset="0"/>
              </a:rPr>
              <a:t>Huonekalut, värit ja ilmapiiri kliininen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Nuoret työntekijät kokoontuvat</a:t>
            </a:r>
            <a:endParaRPr lang="fi-FI" dirty="0">
              <a:latin typeface="Arial" charset="0"/>
            </a:endParaRPr>
          </a:p>
          <a:p>
            <a:r>
              <a:rPr lang="fi-FI" dirty="0" smtClean="0">
                <a:latin typeface="Arial" charset="0"/>
              </a:rPr>
              <a:t>Johtaja vierailee vain kutsuttuna</a:t>
            </a:r>
            <a:endParaRPr lang="fi-FI" dirty="0">
              <a:latin typeface="Arial" charset="0"/>
            </a:endParaRPr>
          </a:p>
        </p:txBody>
      </p:sp>
      <p:sp>
        <p:nvSpPr>
          <p:cNvPr id="19460" name="Alatunnisteen paikkamerkki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368802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i="1" dirty="0" smtClean="0">
                <a:latin typeface="Arial" charset="0"/>
              </a:rPr>
              <a:t>On huoneita ja HUONEITA</a:t>
            </a:r>
            <a:endParaRPr lang="fi-FI" b="1" i="1" dirty="0">
              <a:latin typeface="Arial" charset="0"/>
            </a:endParaRPr>
          </a:p>
        </p:txBody>
      </p:sp>
      <p:pic>
        <p:nvPicPr>
          <p:cNvPr id="20482" name="Sisällön paikkamerkki 4" descr="Tutkija työssää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20483" name="Sisällön paikkamerkki 5" descr="Professori työssään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sp>
        <p:nvSpPr>
          <p:cNvPr id="20484" name="Alatunnisteen paikkamerkki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0881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fi-FI" b="1" i="1" dirty="0" smtClean="0">
                <a:latin typeface="Arial"/>
                <a:cs typeface="Arial"/>
              </a:rPr>
              <a:t>Ihmiset tekevät työtilat oman näköisikseen</a:t>
            </a:r>
            <a:endParaRPr lang="fi-FI" b="1" i="1" dirty="0">
              <a:latin typeface="Arial"/>
              <a:cs typeface="Arial"/>
            </a:endParaRPr>
          </a:p>
        </p:txBody>
      </p:sp>
      <p:pic>
        <p:nvPicPr>
          <p:cNvPr id="21506" name="Sisällön paikkamerkki 4" descr="Kill your darlings Hawaii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pic>
        <p:nvPicPr>
          <p:cNvPr id="21507" name="Sisällön paikkamerkki 5" descr="Artefacts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4712" b="-24712"/>
          <a:stretch>
            <a:fillRect/>
          </a:stretch>
        </p:blipFill>
        <p:spPr/>
      </p:pic>
      <p:sp>
        <p:nvSpPr>
          <p:cNvPr id="21508" name="Alatunnisteen paikkamerkki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165788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8772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1" dirty="0" smtClean="0">
                <a:latin typeface="Arial"/>
                <a:cs typeface="Arial"/>
              </a:rPr>
              <a:t>Johtajuus, luovuus, tilat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Epämuodollisuus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Matalat hierarkiat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Kommunikointi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Ideoiden sparraus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Kyseenalaistaminen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Virheet, kokeilut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Epävarmuus</a:t>
            </a:r>
          </a:p>
          <a:p>
            <a:r>
              <a:rPr lang="fi-FI" b="1" i="1" dirty="0" smtClean="0">
                <a:solidFill>
                  <a:schemeClr val="tx2"/>
                </a:solidFill>
                <a:latin typeface="Arial"/>
                <a:cs typeface="Arial"/>
              </a:rPr>
              <a:t>Epätäydellisyys</a:t>
            </a:r>
          </a:p>
          <a:p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Moniaistisuus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Rytmisyys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Muodot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Materiaalit, tuntumat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Värit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Tuoksut, äänet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Valo</a:t>
            </a:r>
          </a:p>
          <a:p>
            <a:r>
              <a:rPr lang="fi-FI" b="1" i="1" dirty="0" smtClean="0">
                <a:solidFill>
                  <a:srgbClr val="008000"/>
                </a:solidFill>
                <a:latin typeface="Arial"/>
                <a:cs typeface="Arial"/>
              </a:rPr>
              <a:t>Luonto</a:t>
            </a:r>
            <a:r>
              <a:rPr lang="fi-FI" b="1" i="1" dirty="0" smtClean="0">
                <a:latin typeface="Arial"/>
                <a:cs typeface="Arial"/>
              </a:rPr>
              <a:t> </a:t>
            </a:r>
            <a:endParaRPr lang="fi-FI" b="1" i="1" dirty="0">
              <a:latin typeface="Arial"/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1013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6559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61046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1040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3"/>
          <a:srcRect t="29376" b="2937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22965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>
              <a:latin typeface="Arial" charset="0"/>
            </a:endParaRPr>
          </a:p>
        </p:txBody>
      </p:sp>
      <p:sp>
        <p:nvSpPr>
          <p:cNvPr id="27650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>
              <a:latin typeface="Arial" charset="0"/>
            </a:endParaRPr>
          </a:p>
        </p:txBody>
      </p:sp>
      <p:pic>
        <p:nvPicPr>
          <p:cNvPr id="27651" name="Kuva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636838"/>
            <a:ext cx="575945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415747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8920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© Arja Ropo Tampereen yliopisto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xmlns="" val="107397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485</Words>
  <Application>Microsoft Office PowerPoint</Application>
  <PresentationFormat>Näytössä katseltava diaesitys (4:3)</PresentationFormat>
  <Paragraphs>98</Paragraphs>
  <Slides>27</Slides>
  <Notes>2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28" baseType="lpstr">
      <vt:lpstr>Office-teema</vt:lpstr>
      <vt:lpstr>JOHTAJUUDEN LUOVAT TILAT</vt:lpstr>
      <vt:lpstr>Kysymyksiä…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Neljä luonnehdintaa johtajuudesta</vt:lpstr>
      <vt:lpstr>Kolme näkökulmaa tiloihin</vt:lpstr>
      <vt:lpstr>Taide ja design johtamisessa</vt:lpstr>
      <vt:lpstr>Estetiikka yhdistää  johtajuuden ja tilat</vt:lpstr>
      <vt:lpstr>Tilat ja työpaikan identiteetti</vt:lpstr>
      <vt:lpstr>”Naamakirja, mutta ei kaikkien”</vt:lpstr>
      <vt:lpstr>Missä johtajuus luuraa? Voitko nähdä sen, tuntea sen, haistaa sen?</vt:lpstr>
      <vt:lpstr>Ikkunoiden ympäröimä kahvihuone</vt:lpstr>
      <vt:lpstr>On huoneita ja HUONEITA</vt:lpstr>
      <vt:lpstr>Ihmiset tekevät työtilat oman näköisikseen</vt:lpstr>
      <vt:lpstr>Johtajuus, luovuus, tilat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Arja Ropo</dc:creator>
  <cp:lastModifiedBy>Egofunktio</cp:lastModifiedBy>
  <cp:revision>38</cp:revision>
  <dcterms:created xsi:type="dcterms:W3CDTF">2012-02-22T08:49:36Z</dcterms:created>
  <dcterms:modified xsi:type="dcterms:W3CDTF">2012-03-12T11:09:01Z</dcterms:modified>
</cp:coreProperties>
</file>