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9.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58" r:id="rId3"/>
    <p:sldId id="259" r:id="rId4"/>
    <p:sldId id="260" r:id="rId5"/>
    <p:sldId id="263"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t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38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dok\Projects\S-rates\ProjectTren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dok\Projects\S-fors&#248;g\Tables&amp;Figure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Adok\Formalia\Bispebjerg\UndervisningNyansatte\Trine_SAGraph.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err="1"/>
              <a:t>Selvmordsrate</a:t>
            </a:r>
            <a:r>
              <a:rPr lang="en-GB" dirty="0"/>
              <a:t> per 100.000 </a:t>
            </a:r>
            <a:r>
              <a:rPr lang="en-GB" dirty="0" err="1"/>
              <a:t>i</a:t>
            </a:r>
            <a:r>
              <a:rPr lang="en-GB" dirty="0"/>
              <a:t> Danmark, 1980-2015</a:t>
            </a:r>
          </a:p>
        </c:rich>
      </c:tx>
      <c:layout>
        <c:manualLayout>
          <c:xMode val="edge"/>
          <c:yMode val="edge"/>
          <c:x val="0.21573172358396644"/>
          <c:y val="1.121122823093974E-2"/>
        </c:manualLayout>
      </c:layout>
      <c:overlay val="0"/>
      <c:spPr>
        <a:noFill/>
        <a:ln w="25400">
          <a:noFill/>
        </a:ln>
      </c:spPr>
    </c:title>
    <c:autoTitleDeleted val="0"/>
    <c:plotArea>
      <c:layout>
        <c:manualLayout>
          <c:layoutTarget val="inner"/>
          <c:xMode val="edge"/>
          <c:yMode val="edge"/>
          <c:x val="4.1365046535677352E-2"/>
          <c:y val="0.11525423728813559"/>
          <c:w val="0.92487985404984718"/>
          <c:h val="0.75254237288135595"/>
        </c:manualLayout>
      </c:layout>
      <c:lineChart>
        <c:grouping val="standard"/>
        <c:varyColors val="0"/>
        <c:ser>
          <c:idx val="0"/>
          <c:order val="0"/>
          <c:tx>
            <c:v>Mænd</c:v>
          </c:tx>
          <c:spPr>
            <a:ln w="12700">
              <a:solidFill>
                <a:srgbClr val="000080"/>
              </a:solidFill>
              <a:prstDash val="solid"/>
            </a:ln>
          </c:spPr>
          <c:marker>
            <c:symbol val="diamond"/>
            <c:size val="6"/>
            <c:spPr>
              <a:solidFill>
                <a:srgbClr val="000080"/>
              </a:solidFill>
              <a:ln>
                <a:solidFill>
                  <a:srgbClr val="000080"/>
                </a:solidFill>
                <a:prstDash val="solid"/>
              </a:ln>
            </c:spPr>
          </c:marker>
          <c:cat>
            <c:strRef>
              <c:f>'S-rate-men'!$G$1:$AP$1</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'S-rate-men'!$G$43:$AP$43</c:f>
              <c:numCache>
                <c:formatCode>0.0</c:formatCode>
                <c:ptCount val="36"/>
                <c:pt idx="0">
                  <c:v>54.180941817532727</c:v>
                </c:pt>
                <c:pt idx="1">
                  <c:v>50.928274037072072</c:v>
                </c:pt>
                <c:pt idx="2">
                  <c:v>48.340806357649704</c:v>
                </c:pt>
                <c:pt idx="3">
                  <c:v>47.994939035847011</c:v>
                </c:pt>
                <c:pt idx="4">
                  <c:v>47.03544363867352</c:v>
                </c:pt>
                <c:pt idx="5">
                  <c:v>44.909644423676532</c:v>
                </c:pt>
                <c:pt idx="6">
                  <c:v>45.154847542605467</c:v>
                </c:pt>
                <c:pt idx="7">
                  <c:v>45.656644728148969</c:v>
                </c:pt>
                <c:pt idx="8">
                  <c:v>41.783264122843832</c:v>
                </c:pt>
                <c:pt idx="9">
                  <c:v>43.00808417125095</c:v>
                </c:pt>
                <c:pt idx="10">
                  <c:v>40.058367319986999</c:v>
                </c:pt>
                <c:pt idx="11">
                  <c:v>37.256346169585932</c:v>
                </c:pt>
                <c:pt idx="12">
                  <c:v>36.046141942025649</c:v>
                </c:pt>
                <c:pt idx="13">
                  <c:v>36.221800469766322</c:v>
                </c:pt>
                <c:pt idx="14">
                  <c:v>32.748232286165688</c:v>
                </c:pt>
                <c:pt idx="15">
                  <c:v>30.094582878547868</c:v>
                </c:pt>
                <c:pt idx="16">
                  <c:v>30.268953961463218</c:v>
                </c:pt>
                <c:pt idx="17">
                  <c:v>26.756575302603796</c:v>
                </c:pt>
                <c:pt idx="18">
                  <c:v>26.050455209831341</c:v>
                </c:pt>
                <c:pt idx="19">
                  <c:v>26.74033882345374</c:v>
                </c:pt>
                <c:pt idx="20">
                  <c:v>25.25989027634667</c:v>
                </c:pt>
                <c:pt idx="21">
                  <c:v>23.954390680395591</c:v>
                </c:pt>
                <c:pt idx="22">
                  <c:v>23.695155790979783</c:v>
                </c:pt>
                <c:pt idx="23">
                  <c:v>22.530594851461867</c:v>
                </c:pt>
                <c:pt idx="24">
                  <c:v>22.037507454944183</c:v>
                </c:pt>
                <c:pt idx="25">
                  <c:v>21.456876781386789</c:v>
                </c:pt>
                <c:pt idx="26">
                  <c:v>22.135146884747861</c:v>
                </c:pt>
                <c:pt idx="27">
                  <c:v>19.333239171971947</c:v>
                </c:pt>
                <c:pt idx="28">
                  <c:v>19.714007295924883</c:v>
                </c:pt>
                <c:pt idx="29">
                  <c:v>22.27885483537403</c:v>
                </c:pt>
                <c:pt idx="30">
                  <c:v>18.82102222138759</c:v>
                </c:pt>
                <c:pt idx="31">
                  <c:v>20.320656909760118</c:v>
                </c:pt>
                <c:pt idx="32">
                  <c:v>22.753052070626445</c:v>
                </c:pt>
                <c:pt idx="33">
                  <c:v>20.493211950827213</c:v>
                </c:pt>
                <c:pt idx="34">
                  <c:v>21.26629333956555</c:v>
                </c:pt>
                <c:pt idx="35">
                  <c:v>17.545536947302566</c:v>
                </c:pt>
              </c:numCache>
            </c:numRef>
          </c:val>
          <c:smooth val="0"/>
          <c:extLst>
            <c:ext xmlns:c16="http://schemas.microsoft.com/office/drawing/2014/chart" uri="{C3380CC4-5D6E-409C-BE32-E72D297353CC}">
              <c16:uniqueId val="{00000000-0904-458E-B0FB-847D4831CC72}"/>
            </c:ext>
          </c:extLst>
        </c:ser>
        <c:ser>
          <c:idx val="1"/>
          <c:order val="1"/>
          <c:tx>
            <c:v>Kvinder</c:v>
          </c:tx>
          <c:spPr>
            <a:ln w="12700">
              <a:solidFill>
                <a:srgbClr val="FF0000"/>
              </a:solidFill>
              <a:prstDash val="solid"/>
            </a:ln>
          </c:spPr>
          <c:marker>
            <c:symbol val="square"/>
            <c:size val="6"/>
            <c:spPr>
              <a:solidFill>
                <a:srgbClr val="FF0000"/>
              </a:solidFill>
              <a:ln>
                <a:solidFill>
                  <a:srgbClr val="FF0000"/>
                </a:solidFill>
                <a:prstDash val="solid"/>
              </a:ln>
            </c:spPr>
          </c:marker>
          <c:cat>
            <c:strRef>
              <c:f>'S-rate-men'!$G$1:$AP$1</c:f>
              <c:strCach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strCache>
            </c:strRef>
          </c:cat>
          <c:val>
            <c:numRef>
              <c:f>'S-rate-women'!$G$34:$AP$34</c:f>
              <c:numCache>
                <c:formatCode>0.0</c:formatCode>
                <c:ptCount val="36"/>
                <c:pt idx="0">
                  <c:v>29.129125112865708</c:v>
                </c:pt>
                <c:pt idx="1">
                  <c:v>27.70438528772355</c:v>
                </c:pt>
                <c:pt idx="2">
                  <c:v>27.294223417098372</c:v>
                </c:pt>
                <c:pt idx="3">
                  <c:v>26.058139365204806</c:v>
                </c:pt>
                <c:pt idx="4">
                  <c:v>26.77501651246909</c:v>
                </c:pt>
                <c:pt idx="5">
                  <c:v>26.015620983350555</c:v>
                </c:pt>
                <c:pt idx="6">
                  <c:v>24.894068953464615</c:v>
                </c:pt>
                <c:pt idx="7">
                  <c:v>24.753133504338489</c:v>
                </c:pt>
                <c:pt idx="8">
                  <c:v>23.389583608527126</c:v>
                </c:pt>
                <c:pt idx="9">
                  <c:v>24.11094076369492</c:v>
                </c:pt>
                <c:pt idx="10">
                  <c:v>20.051564981369467</c:v>
                </c:pt>
                <c:pt idx="11">
                  <c:v>18.420280139966543</c:v>
                </c:pt>
                <c:pt idx="12">
                  <c:v>18.471687931016405</c:v>
                </c:pt>
                <c:pt idx="13">
                  <c:v>18.97825702495204</c:v>
                </c:pt>
                <c:pt idx="14">
                  <c:v>14.742060424256293</c:v>
                </c:pt>
                <c:pt idx="15">
                  <c:v>13.773272293333015</c:v>
                </c:pt>
                <c:pt idx="16">
                  <c:v>11.976917365733089</c:v>
                </c:pt>
                <c:pt idx="17">
                  <c:v>11.750932596544907</c:v>
                </c:pt>
                <c:pt idx="18">
                  <c:v>9.8502347570152597</c:v>
                </c:pt>
                <c:pt idx="19">
                  <c:v>9.0566308816749199</c:v>
                </c:pt>
                <c:pt idx="20">
                  <c:v>8.8594872713502131</c:v>
                </c:pt>
                <c:pt idx="21">
                  <c:v>9.9703415114596599</c:v>
                </c:pt>
                <c:pt idx="22">
                  <c:v>8.363614178733707</c:v>
                </c:pt>
                <c:pt idx="23">
                  <c:v>6.9092448365677237</c:v>
                </c:pt>
                <c:pt idx="24">
                  <c:v>8.5735706922406134</c:v>
                </c:pt>
                <c:pt idx="25">
                  <c:v>7.8464992848039268</c:v>
                </c:pt>
                <c:pt idx="26">
                  <c:v>7.9750238087895546</c:v>
                </c:pt>
                <c:pt idx="27">
                  <c:v>8.1432285617161781</c:v>
                </c:pt>
                <c:pt idx="28">
                  <c:v>8.2213634735045531</c:v>
                </c:pt>
                <c:pt idx="29">
                  <c:v>6.5496019336828173</c:v>
                </c:pt>
                <c:pt idx="30">
                  <c:v>7.116655930698303</c:v>
                </c:pt>
                <c:pt idx="31">
                  <c:v>6.9153433850044976</c:v>
                </c:pt>
                <c:pt idx="32">
                  <c:v>7.4208774942033928</c:v>
                </c:pt>
                <c:pt idx="33">
                  <c:v>7.0274417358792567</c:v>
                </c:pt>
                <c:pt idx="34">
                  <c:v>7.0223432284185074</c:v>
                </c:pt>
                <c:pt idx="35">
                  <c:v>7.5390111798935786</c:v>
                </c:pt>
              </c:numCache>
            </c:numRef>
          </c:val>
          <c:smooth val="0"/>
          <c:extLst>
            <c:ext xmlns:c16="http://schemas.microsoft.com/office/drawing/2014/chart" uri="{C3380CC4-5D6E-409C-BE32-E72D297353CC}">
              <c16:uniqueId val="{00000001-0904-458E-B0FB-847D4831CC72}"/>
            </c:ext>
          </c:extLst>
        </c:ser>
        <c:dLbls>
          <c:showLegendKey val="0"/>
          <c:showVal val="0"/>
          <c:showCatName val="0"/>
          <c:showSerName val="0"/>
          <c:showPercent val="0"/>
          <c:showBubbleSize val="0"/>
        </c:dLbls>
        <c:marker val="1"/>
        <c:smooth val="0"/>
        <c:axId val="83344384"/>
        <c:axId val="85812352"/>
      </c:lineChart>
      <c:catAx>
        <c:axId val="833443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da-DK"/>
          </a:p>
        </c:txPr>
        <c:crossAx val="85812352"/>
        <c:crosses val="autoZero"/>
        <c:auto val="1"/>
        <c:lblAlgn val="ctr"/>
        <c:lblOffset val="100"/>
        <c:tickLblSkip val="5"/>
        <c:tickMarkSkip val="1"/>
        <c:noMultiLvlLbl val="0"/>
      </c:catAx>
      <c:valAx>
        <c:axId val="85812352"/>
        <c:scaling>
          <c:orientation val="minMax"/>
          <c:max val="60"/>
        </c:scaling>
        <c:delete val="0"/>
        <c:axPos val="l"/>
        <c:title>
          <c:tx>
            <c:rich>
              <a:bodyPr rot="0" vert="horz"/>
              <a:lstStyle/>
              <a:p>
                <a:pPr algn="ctr">
                  <a:defRPr/>
                </a:pPr>
                <a:r>
                  <a:rPr lang="en-GB"/>
                  <a:t>Rate per 100.000</a:t>
                </a:r>
              </a:p>
            </c:rich>
          </c:tx>
          <c:layout>
            <c:manualLayout>
              <c:xMode val="edge"/>
              <c:yMode val="edge"/>
              <c:x val="0"/>
              <c:y val="4.576267927454830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da-DK"/>
          </a:p>
        </c:txPr>
        <c:crossAx val="83344384"/>
        <c:crosses val="autoZero"/>
        <c:crossBetween val="midCat"/>
      </c:valAx>
      <c:spPr>
        <a:noFill/>
        <a:ln w="25400">
          <a:noFill/>
        </a:ln>
      </c:spPr>
    </c:plotArea>
    <c:legend>
      <c:legendPos val="r"/>
      <c:layout>
        <c:manualLayout>
          <c:xMode val="edge"/>
          <c:yMode val="edge"/>
          <c:x val="0.7497414169255936"/>
          <c:y val="0.20508477774905445"/>
          <c:w val="0.13977413576664502"/>
          <c:h val="0.14406805008684656"/>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err="1"/>
              <a:t>Selvmordsraten</a:t>
            </a:r>
            <a:r>
              <a:rPr lang="en-GB" dirty="0"/>
              <a:t> for </a:t>
            </a:r>
            <a:r>
              <a:rPr lang="en-GB" dirty="0" err="1"/>
              <a:t>mænd</a:t>
            </a:r>
            <a:r>
              <a:rPr lang="en-GB" dirty="0"/>
              <a:t> </a:t>
            </a:r>
            <a:r>
              <a:rPr lang="en-GB" dirty="0" err="1"/>
              <a:t>i</a:t>
            </a:r>
            <a:r>
              <a:rPr lang="en-GB" dirty="0"/>
              <a:t> Danmark, 2000-2015</a:t>
            </a:r>
          </a:p>
        </c:rich>
      </c:tx>
      <c:overlay val="1"/>
    </c:title>
    <c:autoTitleDeleted val="0"/>
    <c:plotArea>
      <c:layout>
        <c:manualLayout>
          <c:layoutTarget val="inner"/>
          <c:xMode val="edge"/>
          <c:yMode val="edge"/>
          <c:x val="4.7621104759440321E-2"/>
          <c:y val="9.5202570441982562E-2"/>
          <c:w val="0.90071305964827431"/>
          <c:h val="0.84815042056695433"/>
        </c:manualLayout>
      </c:layout>
      <c:lineChart>
        <c:grouping val="standard"/>
        <c:varyColors val="0"/>
        <c:ser>
          <c:idx val="0"/>
          <c:order val="0"/>
          <c:tx>
            <c:strRef>
              <c:f>'S-rate-men'!$C$21</c:f>
              <c:strCache>
                <c:ptCount val="1"/>
                <c:pt idx="0">
                  <c:v>15-24</c:v>
                </c:pt>
              </c:strCache>
            </c:strRef>
          </c:tx>
          <c:spPr>
            <a:ln>
              <a:solidFill>
                <a:srgbClr val="1ECFE2"/>
              </a:solidFill>
            </a:ln>
          </c:spPr>
          <c:marker>
            <c:symbol val="none"/>
          </c:marker>
          <c:cat>
            <c:strRef>
              <c:f>'S-rate-men'!$AA$20:$AP$20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'S-rate-men'!$AA$21:$AP$21</c:f>
              <c:numCache>
                <c:formatCode>0.0</c:formatCode>
                <c:ptCount val="16"/>
                <c:pt idx="0">
                  <c:v>7.9595770084597079</c:v>
                </c:pt>
                <c:pt idx="1">
                  <c:v>8.0743251911179303</c:v>
                </c:pt>
                <c:pt idx="2">
                  <c:v>8.1822666843738538</c:v>
                </c:pt>
                <c:pt idx="3">
                  <c:v>4.9889666804636592</c:v>
                </c:pt>
                <c:pt idx="4">
                  <c:v>7.3707500096752412</c:v>
                </c:pt>
                <c:pt idx="5">
                  <c:v>5.0986599470814005</c:v>
                </c:pt>
                <c:pt idx="6">
                  <c:v>5.3469744980470715</c:v>
                </c:pt>
                <c:pt idx="7">
                  <c:v>3.8559325978107575</c:v>
                </c:pt>
                <c:pt idx="8">
                  <c:v>6.8132372963132077</c:v>
                </c:pt>
                <c:pt idx="9">
                  <c:v>5.486896531873616</c:v>
                </c:pt>
                <c:pt idx="10">
                  <c:v>3.55061482750477</c:v>
                </c:pt>
                <c:pt idx="11">
                  <c:v>5.3552639881467305</c:v>
                </c:pt>
                <c:pt idx="12">
                  <c:v>6.8919110073591447</c:v>
                </c:pt>
                <c:pt idx="13">
                  <c:v>4.3819447834993932</c:v>
                </c:pt>
                <c:pt idx="14">
                  <c:v>6.2559602898537676</c:v>
                </c:pt>
                <c:pt idx="15">
                  <c:v>3.4619082236460672</c:v>
                </c:pt>
              </c:numCache>
            </c:numRef>
          </c:val>
          <c:smooth val="0"/>
          <c:extLst>
            <c:ext xmlns:c16="http://schemas.microsoft.com/office/drawing/2014/chart" uri="{C3380CC4-5D6E-409C-BE32-E72D297353CC}">
              <c16:uniqueId val="{00000000-4FD3-4204-BE5B-C5CECF9EB4C0}"/>
            </c:ext>
          </c:extLst>
        </c:ser>
        <c:ser>
          <c:idx val="1"/>
          <c:order val="1"/>
          <c:tx>
            <c:strRef>
              <c:f>'S-rate-men'!$C$22</c:f>
              <c:strCache>
                <c:ptCount val="1"/>
                <c:pt idx="0">
                  <c:v>25-49</c:v>
                </c:pt>
              </c:strCache>
            </c:strRef>
          </c:tx>
          <c:spPr>
            <a:ln>
              <a:solidFill>
                <a:srgbClr val="FF0000"/>
              </a:solidFill>
            </a:ln>
          </c:spPr>
          <c:marker>
            <c:symbol val="none"/>
          </c:marker>
          <c:cat>
            <c:strRef>
              <c:f>'S-rate-men'!$AA$20:$AP$20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'S-rate-men'!$AA$22:$AP$22</c:f>
              <c:numCache>
                <c:formatCode>0.0</c:formatCode>
                <c:ptCount val="16"/>
                <c:pt idx="0">
                  <c:v>22.382193972567993</c:v>
                </c:pt>
                <c:pt idx="1">
                  <c:v>21.045774445703781</c:v>
                </c:pt>
                <c:pt idx="2">
                  <c:v>19.596720931319027</c:v>
                </c:pt>
                <c:pt idx="3">
                  <c:v>20.668073440267086</c:v>
                </c:pt>
                <c:pt idx="4">
                  <c:v>20.116254010140434</c:v>
                </c:pt>
                <c:pt idx="5">
                  <c:v>16.29874747157087</c:v>
                </c:pt>
                <c:pt idx="6">
                  <c:v>16.405619893473862</c:v>
                </c:pt>
                <c:pt idx="7">
                  <c:v>17.538390268965546</c:v>
                </c:pt>
                <c:pt idx="8">
                  <c:v>15.969162699807859</c:v>
                </c:pt>
                <c:pt idx="9">
                  <c:v>18.401901672927462</c:v>
                </c:pt>
                <c:pt idx="10">
                  <c:v>14.809535209015648</c:v>
                </c:pt>
                <c:pt idx="11">
                  <c:v>17.085109793093967</c:v>
                </c:pt>
                <c:pt idx="12">
                  <c:v>18.888459236763449</c:v>
                </c:pt>
                <c:pt idx="13">
                  <c:v>17.324303493792495</c:v>
                </c:pt>
                <c:pt idx="14">
                  <c:v>17.80822540778157</c:v>
                </c:pt>
                <c:pt idx="15">
                  <c:v>15.889022064684857</c:v>
                </c:pt>
              </c:numCache>
            </c:numRef>
          </c:val>
          <c:smooth val="0"/>
          <c:extLst>
            <c:ext xmlns:c16="http://schemas.microsoft.com/office/drawing/2014/chart" uri="{C3380CC4-5D6E-409C-BE32-E72D297353CC}">
              <c16:uniqueId val="{00000001-4FD3-4204-BE5B-C5CECF9EB4C0}"/>
            </c:ext>
          </c:extLst>
        </c:ser>
        <c:ser>
          <c:idx val="2"/>
          <c:order val="2"/>
          <c:tx>
            <c:strRef>
              <c:f>'S-rate-men'!$C$23</c:f>
              <c:strCache>
                <c:ptCount val="1"/>
                <c:pt idx="0">
                  <c:v>50-64</c:v>
                </c:pt>
              </c:strCache>
            </c:strRef>
          </c:tx>
          <c:spPr>
            <a:ln>
              <a:solidFill>
                <a:srgbClr val="00B050"/>
              </a:solidFill>
            </a:ln>
          </c:spPr>
          <c:marker>
            <c:symbol val="none"/>
          </c:marker>
          <c:cat>
            <c:strRef>
              <c:f>'S-rate-men'!$AA$20:$AP$20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'S-rate-men'!$AA$23:$AP$23</c:f>
              <c:numCache>
                <c:formatCode>0.0</c:formatCode>
                <c:ptCount val="16"/>
                <c:pt idx="0">
                  <c:v>31.342286986091345</c:v>
                </c:pt>
                <c:pt idx="1">
                  <c:v>29.0607583258932</c:v>
                </c:pt>
                <c:pt idx="2">
                  <c:v>29.944135056938023</c:v>
                </c:pt>
                <c:pt idx="3">
                  <c:v>27.79875839851945</c:v>
                </c:pt>
                <c:pt idx="4">
                  <c:v>25.723590930723095</c:v>
                </c:pt>
                <c:pt idx="5">
                  <c:v>25.333117739379766</c:v>
                </c:pt>
                <c:pt idx="6">
                  <c:v>26.039085797176458</c:v>
                </c:pt>
                <c:pt idx="7">
                  <c:v>22.869716730471442</c:v>
                </c:pt>
                <c:pt idx="8">
                  <c:v>22.16307237219505</c:v>
                </c:pt>
                <c:pt idx="9">
                  <c:v>27.011394439522164</c:v>
                </c:pt>
                <c:pt idx="10">
                  <c:v>24.443440910936957</c:v>
                </c:pt>
                <c:pt idx="11">
                  <c:v>27.353874391288507</c:v>
                </c:pt>
                <c:pt idx="12">
                  <c:v>28.378588851554959</c:v>
                </c:pt>
                <c:pt idx="13">
                  <c:v>23.26763170550571</c:v>
                </c:pt>
                <c:pt idx="14">
                  <c:v>26.710404400213342</c:v>
                </c:pt>
                <c:pt idx="15">
                  <c:v>20.547255543364752</c:v>
                </c:pt>
              </c:numCache>
            </c:numRef>
          </c:val>
          <c:smooth val="0"/>
          <c:extLst>
            <c:ext xmlns:c16="http://schemas.microsoft.com/office/drawing/2014/chart" uri="{C3380CC4-5D6E-409C-BE32-E72D297353CC}">
              <c16:uniqueId val="{00000002-4FD3-4204-BE5B-C5CECF9EB4C0}"/>
            </c:ext>
          </c:extLst>
        </c:ser>
        <c:ser>
          <c:idx val="3"/>
          <c:order val="3"/>
          <c:tx>
            <c:strRef>
              <c:f>'S-rate-men'!$C$24</c:f>
              <c:strCache>
                <c:ptCount val="1"/>
                <c:pt idx="0">
                  <c:v>65-79</c:v>
                </c:pt>
              </c:strCache>
            </c:strRef>
          </c:tx>
          <c:spPr>
            <a:ln>
              <a:solidFill>
                <a:srgbClr val="FF6600"/>
              </a:solidFill>
            </a:ln>
          </c:spPr>
          <c:marker>
            <c:symbol val="none"/>
          </c:marker>
          <c:cat>
            <c:strRef>
              <c:f>'S-rate-men'!$AA$20:$AP$20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'S-rate-men'!$AA$24:$AP$24</c:f>
              <c:numCache>
                <c:formatCode>0.0</c:formatCode>
                <c:ptCount val="16"/>
                <c:pt idx="0">
                  <c:v>33.814107030208774</c:v>
                </c:pt>
                <c:pt idx="1">
                  <c:v>29.020815396116447</c:v>
                </c:pt>
                <c:pt idx="2">
                  <c:v>32.969140786828866</c:v>
                </c:pt>
                <c:pt idx="3">
                  <c:v>28.443056198820429</c:v>
                </c:pt>
                <c:pt idx="4">
                  <c:v>26.947340829975506</c:v>
                </c:pt>
                <c:pt idx="5">
                  <c:v>34.239897114315198</c:v>
                </c:pt>
                <c:pt idx="6">
                  <c:v>39.945382507612301</c:v>
                </c:pt>
                <c:pt idx="7">
                  <c:v>22.977419983991322</c:v>
                </c:pt>
                <c:pt idx="8">
                  <c:v>29.625275023421182</c:v>
                </c:pt>
                <c:pt idx="9">
                  <c:v>34.127148653409861</c:v>
                </c:pt>
                <c:pt idx="10">
                  <c:v>30.666775466594945</c:v>
                </c:pt>
                <c:pt idx="11">
                  <c:v>27.954180772599614</c:v>
                </c:pt>
                <c:pt idx="12">
                  <c:v>33.073476212518571</c:v>
                </c:pt>
                <c:pt idx="13">
                  <c:v>32.168445184507121</c:v>
                </c:pt>
                <c:pt idx="14">
                  <c:v>30.052322480479084</c:v>
                </c:pt>
                <c:pt idx="15">
                  <c:v>25.328982015332993</c:v>
                </c:pt>
              </c:numCache>
            </c:numRef>
          </c:val>
          <c:smooth val="0"/>
          <c:extLst>
            <c:ext xmlns:c16="http://schemas.microsoft.com/office/drawing/2014/chart" uri="{C3380CC4-5D6E-409C-BE32-E72D297353CC}">
              <c16:uniqueId val="{00000003-4FD3-4204-BE5B-C5CECF9EB4C0}"/>
            </c:ext>
          </c:extLst>
        </c:ser>
        <c:ser>
          <c:idx val="4"/>
          <c:order val="4"/>
          <c:tx>
            <c:strRef>
              <c:f>'S-rate-men'!$C$25</c:f>
              <c:strCache>
                <c:ptCount val="1"/>
                <c:pt idx="0">
                  <c:v>80+</c:v>
                </c:pt>
              </c:strCache>
            </c:strRef>
          </c:tx>
          <c:spPr>
            <a:ln>
              <a:solidFill>
                <a:srgbClr val="000099"/>
              </a:solidFill>
            </a:ln>
          </c:spPr>
          <c:marker>
            <c:symbol val="none"/>
          </c:marker>
          <c:cat>
            <c:strRef>
              <c:f>'S-rate-men'!$AA$20:$AP$20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'S-rate-men'!$AA$25:$AP$25</c:f>
              <c:numCache>
                <c:formatCode>0.0</c:formatCode>
                <c:ptCount val="16"/>
                <c:pt idx="0">
                  <c:v>73.184735739635087</c:v>
                </c:pt>
                <c:pt idx="1">
                  <c:v>81.684181153707613</c:v>
                </c:pt>
                <c:pt idx="2">
                  <c:v>69.646863813822023</c:v>
                </c:pt>
                <c:pt idx="3">
                  <c:v>67.926794568775406</c:v>
                </c:pt>
                <c:pt idx="4">
                  <c:v>60.12407954640738</c:v>
                </c:pt>
                <c:pt idx="5">
                  <c:v>84.38405734619711</c:v>
                </c:pt>
                <c:pt idx="6">
                  <c:v>71.613263060288503</c:v>
                </c:pt>
                <c:pt idx="7">
                  <c:v>63.047716840271988</c:v>
                </c:pt>
                <c:pt idx="8">
                  <c:v>55.370600152069734</c:v>
                </c:pt>
                <c:pt idx="9">
                  <c:v>53.515143323476522</c:v>
                </c:pt>
                <c:pt idx="10">
                  <c:v>41.955568445483763</c:v>
                </c:pt>
                <c:pt idx="11">
                  <c:v>31.956605251715882</c:v>
                </c:pt>
                <c:pt idx="12">
                  <c:v>41.903830935268587</c:v>
                </c:pt>
                <c:pt idx="13">
                  <c:v>52.84544315803781</c:v>
                </c:pt>
                <c:pt idx="14">
                  <c:v>40.576512457251951</c:v>
                </c:pt>
                <c:pt idx="15">
                  <c:v>38.657949644902693</c:v>
                </c:pt>
              </c:numCache>
            </c:numRef>
          </c:val>
          <c:smooth val="0"/>
          <c:extLst>
            <c:ext xmlns:c16="http://schemas.microsoft.com/office/drawing/2014/chart" uri="{C3380CC4-5D6E-409C-BE32-E72D297353CC}">
              <c16:uniqueId val="{00000004-4FD3-4204-BE5B-C5CECF9EB4C0}"/>
            </c:ext>
          </c:extLst>
        </c:ser>
        <c:dLbls>
          <c:showLegendKey val="0"/>
          <c:showVal val="0"/>
          <c:showCatName val="0"/>
          <c:showSerName val="0"/>
          <c:showPercent val="0"/>
          <c:showBubbleSize val="0"/>
        </c:dLbls>
        <c:smooth val="0"/>
        <c:axId val="93809280"/>
        <c:axId val="93823360"/>
      </c:lineChart>
      <c:catAx>
        <c:axId val="93809280"/>
        <c:scaling>
          <c:orientation val="minMax"/>
        </c:scaling>
        <c:delete val="0"/>
        <c:axPos val="b"/>
        <c:numFmt formatCode="General" sourceLinked="1"/>
        <c:majorTickMark val="out"/>
        <c:minorTickMark val="none"/>
        <c:tickLblPos val="nextTo"/>
        <c:crossAx val="93823360"/>
        <c:crosses val="autoZero"/>
        <c:auto val="1"/>
        <c:lblAlgn val="ctr"/>
        <c:lblOffset val="100"/>
        <c:noMultiLvlLbl val="0"/>
      </c:catAx>
      <c:valAx>
        <c:axId val="93823360"/>
        <c:scaling>
          <c:orientation val="minMax"/>
        </c:scaling>
        <c:delete val="0"/>
        <c:axPos val="l"/>
        <c:title>
          <c:tx>
            <c:rich>
              <a:bodyPr rot="0" vert="horz"/>
              <a:lstStyle/>
              <a:p>
                <a:pPr>
                  <a:defRPr b="0"/>
                </a:pPr>
                <a:r>
                  <a:rPr lang="en-GB" b="0"/>
                  <a:t>Rate per 100.000</a:t>
                </a:r>
              </a:p>
            </c:rich>
          </c:tx>
          <c:layout>
            <c:manualLayout>
              <c:xMode val="edge"/>
              <c:yMode val="edge"/>
              <c:x val="8.2709163710837467E-3"/>
              <c:y val="1.7057915903052882E-2"/>
            </c:manualLayout>
          </c:layout>
          <c:overlay val="0"/>
        </c:title>
        <c:numFmt formatCode="0" sourceLinked="0"/>
        <c:majorTickMark val="out"/>
        <c:minorTickMark val="none"/>
        <c:tickLblPos val="nextTo"/>
        <c:crossAx val="93809280"/>
        <c:crosses val="autoZero"/>
        <c:crossBetween val="midCat"/>
      </c:valAx>
    </c:plotArea>
    <c:legend>
      <c:legendPos val="r"/>
      <c:layout>
        <c:manualLayout>
          <c:xMode val="edge"/>
          <c:yMode val="edge"/>
          <c:x val="0.712577708756998"/>
          <c:y val="0.14883995084258614"/>
          <c:w val="0.15233005511464909"/>
          <c:h val="0.23414008146167481"/>
        </c:manualLayout>
      </c:layout>
      <c:overlay val="0"/>
    </c:legend>
    <c:plotVisOnly val="1"/>
    <c:dispBlanksAs val="gap"/>
    <c:showDLblsOverMax val="0"/>
  </c:chart>
  <c:txPr>
    <a:bodyPr/>
    <a:lstStyle/>
    <a:p>
      <a:pPr>
        <a:defRPr sz="14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err="1"/>
              <a:t>Selvmordsraten</a:t>
            </a:r>
            <a:r>
              <a:rPr lang="en-GB" dirty="0"/>
              <a:t> for </a:t>
            </a:r>
            <a:r>
              <a:rPr lang="en-GB" dirty="0" err="1"/>
              <a:t>kvinder</a:t>
            </a:r>
            <a:r>
              <a:rPr lang="en-GB" dirty="0"/>
              <a:t> </a:t>
            </a:r>
            <a:r>
              <a:rPr lang="en-GB" dirty="0" err="1"/>
              <a:t>i</a:t>
            </a:r>
            <a:r>
              <a:rPr lang="en-GB" dirty="0"/>
              <a:t> Danmark, 2000-2015</a:t>
            </a:r>
          </a:p>
        </c:rich>
      </c:tx>
      <c:overlay val="1"/>
    </c:title>
    <c:autoTitleDeleted val="0"/>
    <c:plotArea>
      <c:layout>
        <c:manualLayout>
          <c:layoutTarget val="inner"/>
          <c:xMode val="edge"/>
          <c:yMode val="edge"/>
          <c:x val="4.7621104759440321E-2"/>
          <c:y val="9.5202570441982562E-2"/>
          <c:w val="0.90071305964827431"/>
          <c:h val="0.84815042056695433"/>
        </c:manualLayout>
      </c:layout>
      <c:lineChart>
        <c:grouping val="standard"/>
        <c:varyColors val="0"/>
        <c:ser>
          <c:idx val="0"/>
          <c:order val="0"/>
          <c:tx>
            <c:strRef>
              <c:f>'S-rate-women'!$C$21</c:f>
              <c:strCache>
                <c:ptCount val="1"/>
                <c:pt idx="0">
                  <c:v>15-24</c:v>
                </c:pt>
              </c:strCache>
            </c:strRef>
          </c:tx>
          <c:spPr>
            <a:ln>
              <a:solidFill>
                <a:srgbClr val="1ECFE2"/>
              </a:solidFill>
            </a:ln>
          </c:spPr>
          <c:marker>
            <c:symbol val="none"/>
          </c:marker>
          <c:cat>
            <c:strRef>
              <c:f>'S-rate-women'!$AA$20:$AP$20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'S-rate-women'!$AA$21:$AP$21</c:f>
              <c:numCache>
                <c:formatCode>0.0</c:formatCode>
                <c:ptCount val="16"/>
                <c:pt idx="0">
                  <c:v>1.8673129085272309</c:v>
                </c:pt>
                <c:pt idx="1">
                  <c:v>1.471080432072684</c:v>
                </c:pt>
                <c:pt idx="2">
                  <c:v>1.2760624023959897</c:v>
                </c:pt>
                <c:pt idx="3">
                  <c:v>1.2963548977818908</c:v>
                </c:pt>
                <c:pt idx="4">
                  <c:v>2.8476120320236533</c:v>
                </c:pt>
                <c:pt idx="5">
                  <c:v>1.5465407674150984</c:v>
                </c:pt>
                <c:pt idx="6">
                  <c:v>2.224681531356913</c:v>
                </c:pt>
                <c:pt idx="7">
                  <c:v>1.3369227281148355</c:v>
                </c:pt>
                <c:pt idx="8">
                  <c:v>2.2148475112431347</c:v>
                </c:pt>
                <c:pt idx="9">
                  <c:v>1.099438684717353</c:v>
                </c:pt>
                <c:pt idx="10">
                  <c:v>2.1800447798079614</c:v>
                </c:pt>
                <c:pt idx="11">
                  <c:v>2.3691868508926039</c:v>
                </c:pt>
                <c:pt idx="12">
                  <c:v>1.6987039321860273</c:v>
                </c:pt>
                <c:pt idx="13">
                  <c:v>2.7143816785114123</c:v>
                </c:pt>
                <c:pt idx="14">
                  <c:v>1.4351313735551587</c:v>
                </c:pt>
                <c:pt idx="15">
                  <c:v>1.8152428607190478</c:v>
                </c:pt>
              </c:numCache>
            </c:numRef>
          </c:val>
          <c:smooth val="0"/>
          <c:extLst>
            <c:ext xmlns:c16="http://schemas.microsoft.com/office/drawing/2014/chart" uri="{C3380CC4-5D6E-409C-BE32-E72D297353CC}">
              <c16:uniqueId val="{00000000-66DD-43E3-8C96-415D7959E15E}"/>
            </c:ext>
          </c:extLst>
        </c:ser>
        <c:ser>
          <c:idx val="1"/>
          <c:order val="1"/>
          <c:tx>
            <c:strRef>
              <c:f>'S-rate-women'!$C$22</c:f>
              <c:strCache>
                <c:ptCount val="1"/>
                <c:pt idx="0">
                  <c:v>25-49</c:v>
                </c:pt>
              </c:strCache>
            </c:strRef>
          </c:tx>
          <c:spPr>
            <a:ln>
              <a:solidFill>
                <a:srgbClr val="FF0000"/>
              </a:solidFill>
            </a:ln>
          </c:spPr>
          <c:marker>
            <c:symbol val="none"/>
          </c:marker>
          <c:cat>
            <c:strRef>
              <c:f>'S-rate-women'!$AA$20:$AP$20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'S-rate-women'!$AA$22:$AP$22</c:f>
              <c:numCache>
                <c:formatCode>0.0</c:formatCode>
                <c:ptCount val="16"/>
                <c:pt idx="0">
                  <c:v>6.5685569069600165</c:v>
                </c:pt>
                <c:pt idx="1">
                  <c:v>6.3721084219968827</c:v>
                </c:pt>
                <c:pt idx="2">
                  <c:v>5.2310514918375857</c:v>
                </c:pt>
                <c:pt idx="3">
                  <c:v>5.3458739536071569</c:v>
                </c:pt>
                <c:pt idx="4">
                  <c:v>7.1350142599512969</c:v>
                </c:pt>
                <c:pt idx="5">
                  <c:v>5.7697722621422205</c:v>
                </c:pt>
                <c:pt idx="6">
                  <c:v>5.6568958356670311</c:v>
                </c:pt>
                <c:pt idx="7">
                  <c:v>7.3262948644504426</c:v>
                </c:pt>
                <c:pt idx="8">
                  <c:v>6.9152715749292701</c:v>
                </c:pt>
                <c:pt idx="9">
                  <c:v>4.517747291836554</c:v>
                </c:pt>
                <c:pt idx="10">
                  <c:v>4.4292196250513074</c:v>
                </c:pt>
                <c:pt idx="11">
                  <c:v>5.1910615016744597</c:v>
                </c:pt>
                <c:pt idx="12">
                  <c:v>5.860107250436811</c:v>
                </c:pt>
                <c:pt idx="13">
                  <c:v>5.462293100822758</c:v>
                </c:pt>
                <c:pt idx="14">
                  <c:v>5.480803592481168</c:v>
                </c:pt>
                <c:pt idx="15">
                  <c:v>5.607725661795425</c:v>
                </c:pt>
              </c:numCache>
            </c:numRef>
          </c:val>
          <c:smooth val="0"/>
          <c:extLst>
            <c:ext xmlns:c16="http://schemas.microsoft.com/office/drawing/2014/chart" uri="{C3380CC4-5D6E-409C-BE32-E72D297353CC}">
              <c16:uniqueId val="{00000001-66DD-43E3-8C96-415D7959E15E}"/>
            </c:ext>
          </c:extLst>
        </c:ser>
        <c:ser>
          <c:idx val="2"/>
          <c:order val="2"/>
          <c:tx>
            <c:strRef>
              <c:f>'S-rate-women'!$C$23</c:f>
              <c:strCache>
                <c:ptCount val="1"/>
                <c:pt idx="0">
                  <c:v>50-64</c:v>
                </c:pt>
              </c:strCache>
            </c:strRef>
          </c:tx>
          <c:spPr>
            <a:ln>
              <a:solidFill>
                <a:srgbClr val="00B050"/>
              </a:solidFill>
            </a:ln>
          </c:spPr>
          <c:marker>
            <c:symbol val="none"/>
          </c:marker>
          <c:cat>
            <c:strRef>
              <c:f>'S-rate-women'!$AA$20:$AP$20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'S-rate-women'!$AA$23:$AP$23</c:f>
              <c:numCache>
                <c:formatCode>0.0</c:formatCode>
                <c:ptCount val="16"/>
                <c:pt idx="0">
                  <c:v>12.913434089345595</c:v>
                </c:pt>
                <c:pt idx="1">
                  <c:v>15.249574648516681</c:v>
                </c:pt>
                <c:pt idx="2">
                  <c:v>13.646103374432604</c:v>
                </c:pt>
                <c:pt idx="3">
                  <c:v>9.8033753641809742</c:v>
                </c:pt>
                <c:pt idx="4">
                  <c:v>12.437845141065456</c:v>
                </c:pt>
                <c:pt idx="5">
                  <c:v>9.329401781921927</c:v>
                </c:pt>
                <c:pt idx="6">
                  <c:v>11.150248644251681</c:v>
                </c:pt>
                <c:pt idx="7">
                  <c:v>8.2308090005067012</c:v>
                </c:pt>
                <c:pt idx="8">
                  <c:v>10.444049559749681</c:v>
                </c:pt>
                <c:pt idx="9">
                  <c:v>8.9737461849355231</c:v>
                </c:pt>
                <c:pt idx="10">
                  <c:v>10.936752770670042</c:v>
                </c:pt>
                <c:pt idx="11">
                  <c:v>8.2059581362279381</c:v>
                </c:pt>
                <c:pt idx="12">
                  <c:v>8.8635055730480499</c:v>
                </c:pt>
                <c:pt idx="13">
                  <c:v>8.2565564705303913</c:v>
                </c:pt>
                <c:pt idx="14">
                  <c:v>8.2435096534771102</c:v>
                </c:pt>
                <c:pt idx="15">
                  <c:v>9.5459142308766616</c:v>
                </c:pt>
              </c:numCache>
            </c:numRef>
          </c:val>
          <c:smooth val="0"/>
          <c:extLst>
            <c:ext xmlns:c16="http://schemas.microsoft.com/office/drawing/2014/chart" uri="{C3380CC4-5D6E-409C-BE32-E72D297353CC}">
              <c16:uniqueId val="{00000002-66DD-43E3-8C96-415D7959E15E}"/>
            </c:ext>
          </c:extLst>
        </c:ser>
        <c:ser>
          <c:idx val="3"/>
          <c:order val="3"/>
          <c:tx>
            <c:strRef>
              <c:f>'S-rate-women'!$C$24</c:f>
              <c:strCache>
                <c:ptCount val="1"/>
                <c:pt idx="0">
                  <c:v>65-79</c:v>
                </c:pt>
              </c:strCache>
            </c:strRef>
          </c:tx>
          <c:spPr>
            <a:ln>
              <a:solidFill>
                <a:srgbClr val="FF6600"/>
              </a:solidFill>
            </a:ln>
          </c:spPr>
          <c:marker>
            <c:symbol val="none"/>
          </c:marker>
          <c:cat>
            <c:strRef>
              <c:f>'S-rate-women'!$AA$20:$AP$20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'S-rate-women'!$AA$24:$AP$24</c:f>
              <c:numCache>
                <c:formatCode>0.0</c:formatCode>
                <c:ptCount val="16"/>
                <c:pt idx="0">
                  <c:v>10.509243454213108</c:v>
                </c:pt>
                <c:pt idx="1">
                  <c:v>17.55585634909486</c:v>
                </c:pt>
                <c:pt idx="2">
                  <c:v>12.79786629093876</c:v>
                </c:pt>
                <c:pt idx="3">
                  <c:v>11.656653112535508</c:v>
                </c:pt>
                <c:pt idx="4">
                  <c:v>12.051641829216466</c:v>
                </c:pt>
                <c:pt idx="5">
                  <c:v>12.744490366397562</c:v>
                </c:pt>
                <c:pt idx="6">
                  <c:v>13.45629179688064</c:v>
                </c:pt>
                <c:pt idx="7">
                  <c:v>12.302711822404039</c:v>
                </c:pt>
                <c:pt idx="8">
                  <c:v>12.326582781132746</c:v>
                </c:pt>
                <c:pt idx="9">
                  <c:v>9.77516668787265</c:v>
                </c:pt>
                <c:pt idx="10">
                  <c:v>11.939817429443128</c:v>
                </c:pt>
                <c:pt idx="11">
                  <c:v>11.234312508620587</c:v>
                </c:pt>
                <c:pt idx="12">
                  <c:v>12.65425617507946</c:v>
                </c:pt>
                <c:pt idx="13">
                  <c:v>10.001560474690338</c:v>
                </c:pt>
                <c:pt idx="14">
                  <c:v>10.036654824895077</c:v>
                </c:pt>
                <c:pt idx="15">
                  <c:v>11.715539610187559</c:v>
                </c:pt>
              </c:numCache>
            </c:numRef>
          </c:val>
          <c:smooth val="0"/>
          <c:extLst>
            <c:ext xmlns:c16="http://schemas.microsoft.com/office/drawing/2014/chart" uri="{C3380CC4-5D6E-409C-BE32-E72D297353CC}">
              <c16:uniqueId val="{00000003-66DD-43E3-8C96-415D7959E15E}"/>
            </c:ext>
          </c:extLst>
        </c:ser>
        <c:ser>
          <c:idx val="4"/>
          <c:order val="4"/>
          <c:tx>
            <c:strRef>
              <c:f>'S-rate-women'!$C$25</c:f>
              <c:strCache>
                <c:ptCount val="1"/>
                <c:pt idx="0">
                  <c:v>80+</c:v>
                </c:pt>
              </c:strCache>
            </c:strRef>
          </c:tx>
          <c:spPr>
            <a:ln>
              <a:solidFill>
                <a:srgbClr val="000099"/>
              </a:solidFill>
            </a:ln>
          </c:spPr>
          <c:marker>
            <c:symbol val="none"/>
          </c:marker>
          <c:cat>
            <c:strRef>
              <c:f>'S-rate-women'!$AA$20:$AP$20</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'S-rate-women'!$AA$25:$AP$25</c:f>
              <c:numCache>
                <c:formatCode>0.0</c:formatCode>
                <c:ptCount val="16"/>
                <c:pt idx="0">
                  <c:v>24.146811994989768</c:v>
                </c:pt>
                <c:pt idx="1">
                  <c:v>19.636652104212526</c:v>
                </c:pt>
                <c:pt idx="2">
                  <c:v>18.150645867165494</c:v>
                </c:pt>
                <c:pt idx="3">
                  <c:v>8.6741122411222698</c:v>
                </c:pt>
                <c:pt idx="4">
                  <c:v>8.6086038751220091</c:v>
                </c:pt>
                <c:pt idx="5">
                  <c:v>17.849242387193321</c:v>
                </c:pt>
                <c:pt idx="6">
                  <c:v>10.610532248473497</c:v>
                </c:pt>
                <c:pt idx="7">
                  <c:v>16.702087960267939</c:v>
                </c:pt>
                <c:pt idx="8">
                  <c:v>11.069256590852911</c:v>
                </c:pt>
                <c:pt idx="9">
                  <c:v>14.502847814322102</c:v>
                </c:pt>
                <c:pt idx="10">
                  <c:v>7.5484008833800198</c:v>
                </c:pt>
                <c:pt idx="11">
                  <c:v>10.2217835894917</c:v>
                </c:pt>
                <c:pt idx="12">
                  <c:v>10.183200658293963</c:v>
                </c:pt>
                <c:pt idx="13">
                  <c:v>12.22919352150002</c:v>
                </c:pt>
                <c:pt idx="14">
                  <c:v>15.637649975864742</c:v>
                </c:pt>
                <c:pt idx="15">
                  <c:v>13.606339709201913</c:v>
                </c:pt>
              </c:numCache>
            </c:numRef>
          </c:val>
          <c:smooth val="0"/>
          <c:extLst>
            <c:ext xmlns:c16="http://schemas.microsoft.com/office/drawing/2014/chart" uri="{C3380CC4-5D6E-409C-BE32-E72D297353CC}">
              <c16:uniqueId val="{00000004-66DD-43E3-8C96-415D7959E15E}"/>
            </c:ext>
          </c:extLst>
        </c:ser>
        <c:dLbls>
          <c:showLegendKey val="0"/>
          <c:showVal val="0"/>
          <c:showCatName val="0"/>
          <c:showSerName val="0"/>
          <c:showPercent val="0"/>
          <c:showBubbleSize val="0"/>
        </c:dLbls>
        <c:smooth val="0"/>
        <c:axId val="94660864"/>
        <c:axId val="94666752"/>
      </c:lineChart>
      <c:catAx>
        <c:axId val="94660864"/>
        <c:scaling>
          <c:orientation val="minMax"/>
        </c:scaling>
        <c:delete val="0"/>
        <c:axPos val="b"/>
        <c:numFmt formatCode="General" sourceLinked="1"/>
        <c:majorTickMark val="out"/>
        <c:minorTickMark val="none"/>
        <c:tickLblPos val="nextTo"/>
        <c:crossAx val="94666752"/>
        <c:crosses val="autoZero"/>
        <c:auto val="1"/>
        <c:lblAlgn val="ctr"/>
        <c:lblOffset val="100"/>
        <c:noMultiLvlLbl val="0"/>
      </c:catAx>
      <c:valAx>
        <c:axId val="94666752"/>
        <c:scaling>
          <c:orientation val="minMax"/>
          <c:max val="90"/>
        </c:scaling>
        <c:delete val="0"/>
        <c:axPos val="l"/>
        <c:title>
          <c:tx>
            <c:rich>
              <a:bodyPr rot="0" vert="horz"/>
              <a:lstStyle/>
              <a:p>
                <a:pPr>
                  <a:defRPr b="0"/>
                </a:pPr>
                <a:r>
                  <a:rPr lang="en-GB" b="0"/>
                  <a:t>Rate per 100.000</a:t>
                </a:r>
              </a:p>
            </c:rich>
          </c:tx>
          <c:layout>
            <c:manualLayout>
              <c:xMode val="edge"/>
              <c:yMode val="edge"/>
              <c:x val="8.2708987801395299E-3"/>
              <c:y val="1.7057867766529185E-2"/>
            </c:manualLayout>
          </c:layout>
          <c:overlay val="0"/>
        </c:title>
        <c:numFmt formatCode="0" sourceLinked="0"/>
        <c:majorTickMark val="out"/>
        <c:minorTickMark val="none"/>
        <c:tickLblPos val="nextTo"/>
        <c:crossAx val="94660864"/>
        <c:crosses val="autoZero"/>
        <c:crossBetween val="midCat"/>
      </c:valAx>
    </c:plotArea>
    <c:legend>
      <c:legendPos val="r"/>
      <c:layout>
        <c:manualLayout>
          <c:xMode val="edge"/>
          <c:yMode val="edge"/>
          <c:x val="0.77135503785994897"/>
          <c:y val="0.20334802619248932"/>
          <c:w val="0.10322801720901639"/>
          <c:h val="0.20461487398047723"/>
        </c:manualLayout>
      </c:layout>
      <c:overlay val="0"/>
    </c:legend>
    <c:plotVisOnly val="1"/>
    <c:dispBlanksAs val="gap"/>
    <c:showDLblsOverMax val="0"/>
  </c:chart>
  <c:txPr>
    <a:bodyPr/>
    <a:lstStyle/>
    <a:p>
      <a:pPr>
        <a:defRPr sz="14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0630816959669E-2"/>
          <c:y val="0.11413635823241595"/>
          <c:w val="0.937952430196484"/>
          <c:h val="0.79433820959253132"/>
        </c:manualLayout>
      </c:layout>
      <c:barChart>
        <c:barDir val="col"/>
        <c:grouping val="clustered"/>
        <c:varyColors val="0"/>
        <c:ser>
          <c:idx val="0"/>
          <c:order val="0"/>
          <c:tx>
            <c:v>Mænd</c:v>
          </c:tx>
          <c:spPr>
            <a:solidFill>
              <a:srgbClr val="0000FF"/>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'S-rate-men'!$AP$21:$AP$25</c:f>
              <c:numCache>
                <c:formatCode>0.0</c:formatCode>
                <c:ptCount val="5"/>
                <c:pt idx="0">
                  <c:v>3.4619082236460672</c:v>
                </c:pt>
                <c:pt idx="1">
                  <c:v>15.889022064684857</c:v>
                </c:pt>
                <c:pt idx="2">
                  <c:v>20.547255543364752</c:v>
                </c:pt>
                <c:pt idx="3">
                  <c:v>25.328982015332993</c:v>
                </c:pt>
                <c:pt idx="4">
                  <c:v>38.657949644902693</c:v>
                </c:pt>
              </c:numCache>
            </c:numRef>
          </c:val>
          <c:extLst>
            <c:ext xmlns:c16="http://schemas.microsoft.com/office/drawing/2014/chart" uri="{C3380CC4-5D6E-409C-BE32-E72D297353CC}">
              <c16:uniqueId val="{00000000-41C3-427C-849E-85F17D3C065E}"/>
            </c:ext>
          </c:extLst>
        </c:ser>
        <c:ser>
          <c:idx val="1"/>
          <c:order val="1"/>
          <c:tx>
            <c:v>Kvinder</c:v>
          </c:tx>
          <c:spPr>
            <a:solidFill>
              <a:srgbClr val="FF0000"/>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'S-rate-women'!$AP$21:$AP$25</c:f>
              <c:numCache>
                <c:formatCode>0.0</c:formatCode>
                <c:ptCount val="5"/>
                <c:pt idx="0">
                  <c:v>1.8152428607190478</c:v>
                </c:pt>
                <c:pt idx="1">
                  <c:v>5.607725661795425</c:v>
                </c:pt>
                <c:pt idx="2">
                  <c:v>9.5459142308766616</c:v>
                </c:pt>
                <c:pt idx="3">
                  <c:v>11.715539610187559</c:v>
                </c:pt>
                <c:pt idx="4">
                  <c:v>13.606339709201913</c:v>
                </c:pt>
              </c:numCache>
            </c:numRef>
          </c:val>
          <c:extLst>
            <c:ext xmlns:c16="http://schemas.microsoft.com/office/drawing/2014/chart" uri="{C3380CC4-5D6E-409C-BE32-E72D297353CC}">
              <c16:uniqueId val="{00000001-41C3-427C-849E-85F17D3C065E}"/>
            </c:ext>
          </c:extLst>
        </c:ser>
        <c:dLbls>
          <c:showLegendKey val="0"/>
          <c:showVal val="0"/>
          <c:showCatName val="0"/>
          <c:showSerName val="0"/>
          <c:showPercent val="0"/>
          <c:showBubbleSize val="0"/>
        </c:dLbls>
        <c:gapWidth val="150"/>
        <c:axId val="94707072"/>
        <c:axId val="94721152"/>
      </c:barChart>
      <c:catAx>
        <c:axId val="947070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da-DK"/>
          </a:p>
        </c:txPr>
        <c:crossAx val="94721152"/>
        <c:crosses val="autoZero"/>
        <c:auto val="1"/>
        <c:lblAlgn val="ctr"/>
        <c:lblOffset val="100"/>
        <c:tickLblSkip val="1"/>
        <c:tickMarkSkip val="1"/>
        <c:noMultiLvlLbl val="0"/>
      </c:catAx>
      <c:valAx>
        <c:axId val="94721152"/>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da-DK"/>
          </a:p>
        </c:txPr>
        <c:crossAx val="94707072"/>
        <c:crosses val="autoZero"/>
        <c:crossBetween val="between"/>
      </c:valAx>
      <c:spPr>
        <a:noFill/>
        <a:ln w="25400">
          <a:noFill/>
        </a:ln>
      </c:spPr>
    </c:plotArea>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70630816959669E-2"/>
          <c:y val="4.4067796610169491E-2"/>
          <c:w val="0.937952430196484"/>
          <c:h val="0.86440677966101698"/>
        </c:manualLayout>
      </c:layout>
      <c:barChart>
        <c:barDir val="col"/>
        <c:grouping val="clustered"/>
        <c:varyColors val="0"/>
        <c:ser>
          <c:idx val="0"/>
          <c:order val="0"/>
          <c:tx>
            <c:v>Mænd</c:v>
          </c:tx>
          <c:spPr>
            <a:solidFill>
              <a:srgbClr val="0000FF"/>
            </a:solidFill>
            <a:ln w="12700">
              <a:solidFill>
                <a:srgbClr val="000000"/>
              </a:solidFill>
              <a:prstDash val="solid"/>
            </a:ln>
          </c:spPr>
          <c:invertIfNegative val="0"/>
          <c:cat>
            <c:strRef>
              <c:f>'[4]Agr group 2'!$A$2:$A$7</c:f>
              <c:strCache>
                <c:ptCount val="6"/>
                <c:pt idx="0">
                  <c:v>10-14</c:v>
                </c:pt>
                <c:pt idx="1">
                  <c:v>15-19</c:v>
                </c:pt>
                <c:pt idx="2">
                  <c:v>20-24</c:v>
                </c:pt>
                <c:pt idx="3">
                  <c:v>25-34</c:v>
                </c:pt>
                <c:pt idx="4">
                  <c:v>35-64</c:v>
                </c:pt>
                <c:pt idx="5">
                  <c:v>65+</c:v>
                </c:pt>
              </c:strCache>
            </c:strRef>
          </c:cat>
          <c:val>
            <c:numRef>
              <c:f>'[4]Agr group 2'!$S$2:$S$7</c:f>
              <c:numCache>
                <c:formatCode>General</c:formatCode>
                <c:ptCount val="6"/>
                <c:pt idx="0">
                  <c:v>20.185047643030401</c:v>
                </c:pt>
                <c:pt idx="1">
                  <c:v>123.56987395782301</c:v>
                </c:pt>
                <c:pt idx="2">
                  <c:v>149.98652848571001</c:v>
                </c:pt>
                <c:pt idx="3">
                  <c:v>125.699297686702</c:v>
                </c:pt>
                <c:pt idx="4">
                  <c:v>79.770915724986693</c:v>
                </c:pt>
                <c:pt idx="5">
                  <c:v>29.035246789002599</c:v>
                </c:pt>
              </c:numCache>
            </c:numRef>
          </c:val>
          <c:extLst>
            <c:ext xmlns:c16="http://schemas.microsoft.com/office/drawing/2014/chart" uri="{C3380CC4-5D6E-409C-BE32-E72D297353CC}">
              <c16:uniqueId val="{00000000-7484-46B9-A70B-DE2B454B55C2}"/>
            </c:ext>
          </c:extLst>
        </c:ser>
        <c:ser>
          <c:idx val="1"/>
          <c:order val="1"/>
          <c:tx>
            <c:v>Kvinder</c:v>
          </c:tx>
          <c:spPr>
            <a:solidFill>
              <a:srgbClr val="FF0000"/>
            </a:solidFill>
            <a:ln w="12700">
              <a:solidFill>
                <a:srgbClr val="000000"/>
              </a:solidFill>
              <a:prstDash val="solid"/>
            </a:ln>
          </c:spPr>
          <c:invertIfNegative val="0"/>
          <c:cat>
            <c:strRef>
              <c:f>'[4]Agr group 2'!$A$2:$A$7</c:f>
              <c:strCache>
                <c:ptCount val="6"/>
                <c:pt idx="0">
                  <c:v>10-14</c:v>
                </c:pt>
                <c:pt idx="1">
                  <c:v>15-19</c:v>
                </c:pt>
                <c:pt idx="2">
                  <c:v>20-24</c:v>
                </c:pt>
                <c:pt idx="3">
                  <c:v>25-34</c:v>
                </c:pt>
                <c:pt idx="4">
                  <c:v>35-64</c:v>
                </c:pt>
                <c:pt idx="5">
                  <c:v>65+</c:v>
                </c:pt>
              </c:strCache>
            </c:strRef>
          </c:cat>
          <c:val>
            <c:numRef>
              <c:f>'[4]Agr group 2'!$S$2:$S$7</c:f>
              <c:numCache>
                <c:formatCode>General</c:formatCode>
                <c:ptCount val="6"/>
                <c:pt idx="0">
                  <c:v>123.731429069445</c:v>
                </c:pt>
                <c:pt idx="1">
                  <c:v>574.24684761690196</c:v>
                </c:pt>
                <c:pt idx="2">
                  <c:v>446.547479314523</c:v>
                </c:pt>
                <c:pt idx="3">
                  <c:v>209.84131624323101</c:v>
                </c:pt>
                <c:pt idx="4">
                  <c:v>107.438887218457</c:v>
                </c:pt>
                <c:pt idx="5">
                  <c:v>29.0798315768252</c:v>
                </c:pt>
              </c:numCache>
            </c:numRef>
          </c:val>
          <c:extLst>
            <c:ext xmlns:c16="http://schemas.microsoft.com/office/drawing/2014/chart" uri="{C3380CC4-5D6E-409C-BE32-E72D297353CC}">
              <c16:uniqueId val="{00000001-7484-46B9-A70B-DE2B454B55C2}"/>
            </c:ext>
          </c:extLst>
        </c:ser>
        <c:dLbls>
          <c:showLegendKey val="0"/>
          <c:showVal val="0"/>
          <c:showCatName val="0"/>
          <c:showSerName val="0"/>
          <c:showPercent val="0"/>
          <c:showBubbleSize val="0"/>
        </c:dLbls>
        <c:gapWidth val="150"/>
        <c:axId val="96806784"/>
        <c:axId val="96808320"/>
      </c:barChart>
      <c:catAx>
        <c:axId val="968067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da-DK"/>
          </a:p>
        </c:txPr>
        <c:crossAx val="96808320"/>
        <c:crosses val="autoZero"/>
        <c:auto val="1"/>
        <c:lblAlgn val="ctr"/>
        <c:lblOffset val="100"/>
        <c:tickLblSkip val="1"/>
        <c:tickMarkSkip val="1"/>
        <c:noMultiLvlLbl val="0"/>
      </c:catAx>
      <c:valAx>
        <c:axId val="96808320"/>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da-DK"/>
          </a:p>
        </c:txPr>
        <c:crossAx val="96806784"/>
        <c:crosses val="autoZero"/>
        <c:crossBetween val="between"/>
      </c:valAx>
      <c:spPr>
        <a:noFill/>
        <a:ln w="25400">
          <a:noFill/>
        </a:ln>
      </c:spPr>
    </c:plotArea>
    <c:plotVisOnly val="1"/>
    <c:dispBlanksAs val="gap"/>
    <c:showDLblsOverMax val="0"/>
  </c:chart>
  <c:spPr>
    <a:noFill/>
    <a:ln w="9525">
      <a:noFill/>
    </a:ln>
  </c:spPr>
  <c:txPr>
    <a:bodyPr/>
    <a:lstStyle/>
    <a:p>
      <a:pPr>
        <a:defRPr sz="1800" b="0" i="0" u="none" strike="noStrike" baseline="0">
          <a:solidFill>
            <a:srgbClr val="000000"/>
          </a:solidFill>
          <a:latin typeface="Arial"/>
          <a:ea typeface="Arial"/>
          <a:cs typeface="Arial"/>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Kvinder</a:t>
            </a:r>
            <a:endParaRPr lang="en-US" sz="2400" dirty="0">
              <a:latin typeface="Arial" pitchFamily="34" charset="0"/>
              <a:cs typeface="Arial" pitchFamily="34" charset="0"/>
            </a:endParaRPr>
          </a:p>
        </c:rich>
      </c:tx>
      <c:layout>
        <c:manualLayout>
          <c:xMode val="edge"/>
          <c:yMode val="edge"/>
          <c:x val="0.59374089934898122"/>
          <c:y val="0.11731203682199184"/>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49366763197886715"/>
          <c:y val="0.20855678483204204"/>
          <c:w val="0.5047509477376888"/>
          <c:h val="0.65240482256771681"/>
        </c:manualLayout>
      </c:layout>
      <c:pie3DChart>
        <c:varyColors val="1"/>
        <c:ser>
          <c:idx val="0"/>
          <c:order val="0"/>
          <c:tx>
            <c:strRef>
              <c:f>'Ark1'!$A$5</c:f>
              <c:strCache>
                <c:ptCount val="1"/>
                <c:pt idx="0">
                  <c:v>Kvinder</c:v>
                </c:pt>
              </c:strCache>
            </c:strRef>
          </c:tx>
          <c:explosion val="24"/>
          <c:dPt>
            <c:idx val="0"/>
            <c:bubble3D val="0"/>
            <c:explosion val="1"/>
            <c:extLst>
              <c:ext xmlns:c16="http://schemas.microsoft.com/office/drawing/2014/chart" uri="{C3380CC4-5D6E-409C-BE32-E72D297353CC}">
                <c16:uniqueId val="{00000000-49AD-48C3-8652-11C728F2376D}"/>
              </c:ext>
            </c:extLst>
          </c:dPt>
          <c:dLbls>
            <c:spPr>
              <a:noFill/>
              <a:ln>
                <a:noFill/>
              </a:ln>
              <a:effectLst/>
            </c:spPr>
            <c:txPr>
              <a:bodyPr/>
              <a:lstStyle/>
              <a:p>
                <a:pPr>
                  <a:defRPr sz="28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extLst>
          </c:dLbls>
          <c:cat>
            <c:strRef>
              <c:f>'Ark1'!$B$4:$C$4</c:f>
              <c:strCache>
                <c:ptCount val="2"/>
                <c:pt idx="0">
                  <c:v>Tidligere indlagt på psykiatrisk afdeling</c:v>
                </c:pt>
                <c:pt idx="1">
                  <c:v>Resten af befolkningen</c:v>
                </c:pt>
              </c:strCache>
            </c:strRef>
          </c:cat>
          <c:val>
            <c:numRef>
              <c:f>'Ark1'!$B$5:$C$5</c:f>
              <c:numCache>
                <c:formatCode>General</c:formatCode>
                <c:ptCount val="2"/>
                <c:pt idx="0">
                  <c:v>53</c:v>
                </c:pt>
                <c:pt idx="1">
                  <c:v>47</c:v>
                </c:pt>
              </c:numCache>
            </c:numRef>
          </c:val>
          <c:extLst>
            <c:ext xmlns:c16="http://schemas.microsoft.com/office/drawing/2014/chart" uri="{C3380CC4-5D6E-409C-BE32-E72D297353CC}">
              <c16:uniqueId val="{00000001-49AD-48C3-8652-11C728F2376D}"/>
            </c:ext>
          </c:extLst>
        </c:ser>
        <c:dLbls>
          <c:showLegendKey val="0"/>
          <c:showVal val="0"/>
          <c:showCatName val="0"/>
          <c:showSerName val="0"/>
          <c:showPercent val="0"/>
          <c:showBubbleSize val="0"/>
          <c:showLeaderLines val="1"/>
        </c:dLbls>
      </c:pie3DChart>
    </c:plotArea>
    <c:legend>
      <c:legendPos val="r"/>
      <c:layout>
        <c:manualLayout>
          <c:xMode val="edge"/>
          <c:yMode val="edge"/>
          <c:x val="0"/>
          <c:y val="0.65951638984983607"/>
          <c:w val="0.55876167990613212"/>
          <c:h val="0.26800975654904208"/>
        </c:manualLayout>
      </c:layout>
      <c:overlay val="0"/>
      <c:txPr>
        <a:bodyPr/>
        <a:lstStyle/>
        <a:p>
          <a:pPr>
            <a:defRPr sz="2000">
              <a:latin typeface="Arial" pitchFamily="34" charset="0"/>
              <a:cs typeface="Arial" pitchFamily="34" charset="0"/>
            </a:defRPr>
          </a:pPr>
          <a:endParaRPr lang="da-DK"/>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Mænd</a:t>
            </a:r>
            <a:endParaRPr lang="en-US" sz="2400" dirty="0">
              <a:latin typeface="Arial" pitchFamily="34" charset="0"/>
              <a:cs typeface="Arial" pitchFamily="34" charset="0"/>
            </a:endParaRPr>
          </a:p>
        </c:rich>
      </c:tx>
      <c:layout>
        <c:manualLayout>
          <c:xMode val="edge"/>
          <c:yMode val="edge"/>
          <c:x val="0.41831369475631991"/>
          <c:y val="0.10735522140052078"/>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'Ark1'!$A$2</c:f>
              <c:strCache>
                <c:ptCount val="1"/>
                <c:pt idx="0">
                  <c:v>Mænd</c:v>
                </c:pt>
              </c:strCache>
            </c:strRef>
          </c:tx>
          <c:explosion val="25"/>
          <c:dLbls>
            <c:dLbl>
              <c:idx val="0"/>
              <c:layout>
                <c:manualLayout>
                  <c:x val="-0.18265616797900264"/>
                  <c:y val="4.5110721547364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1C-41C0-AC5E-F488A5ADBA74}"/>
                </c:ext>
              </c:extLst>
            </c:dLbl>
            <c:spPr>
              <a:noFill/>
              <a:ln>
                <a:noFill/>
              </a:ln>
              <a:effectLst/>
            </c:spPr>
            <c:txPr>
              <a:bodyPr/>
              <a:lstStyle/>
              <a:p>
                <a:pPr>
                  <a:defRPr sz="28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extLst>
          </c:dLbls>
          <c:cat>
            <c:strRef>
              <c:f>'Ark1'!$B$1:$C$1</c:f>
              <c:strCache>
                <c:ptCount val="2"/>
                <c:pt idx="0">
                  <c:v>Tidligere indlagt på psykiatrisk afdeling</c:v>
                </c:pt>
                <c:pt idx="1">
                  <c:v>Resten af befolkningen</c:v>
                </c:pt>
              </c:strCache>
            </c:strRef>
          </c:cat>
          <c:val>
            <c:numRef>
              <c:f>'Ark1'!$B$2:$C$2</c:f>
              <c:numCache>
                <c:formatCode>General</c:formatCode>
                <c:ptCount val="2"/>
                <c:pt idx="0">
                  <c:v>33</c:v>
                </c:pt>
                <c:pt idx="1">
                  <c:v>67</c:v>
                </c:pt>
              </c:numCache>
            </c:numRef>
          </c:val>
          <c:extLst>
            <c:ext xmlns:c16="http://schemas.microsoft.com/office/drawing/2014/chart" uri="{C3380CC4-5D6E-409C-BE32-E72D297353CC}">
              <c16:uniqueId val="{00000001-C91C-41C0-AC5E-F488A5ADBA74}"/>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29483814523185"/>
          <c:y val="3.4021914231752028E-2"/>
          <c:w val="0.67660804899387561"/>
          <c:h val="0.84999814835388654"/>
        </c:manualLayout>
      </c:layout>
      <c:barChart>
        <c:barDir val="bar"/>
        <c:grouping val="clustered"/>
        <c:varyColors val="0"/>
        <c:ser>
          <c:idx val="0"/>
          <c:order val="0"/>
          <c:tx>
            <c:strRef>
              <c:f>'Ark1'!$A$2</c:f>
              <c:strCache>
                <c:ptCount val="1"/>
                <c:pt idx="0">
                  <c:v>Sidste uge</c:v>
                </c:pt>
              </c:strCache>
            </c:strRef>
          </c:tx>
          <c:spPr>
            <a:solidFill>
              <a:srgbClr val="FFFF00"/>
            </a:solidFill>
          </c:spPr>
          <c:invertIfNegative val="0"/>
          <c:errBars>
            <c:errBarType val="both"/>
            <c:errValType val="cust"/>
            <c:noEndCap val="0"/>
            <c:plus>
              <c:numRef>
                <c:f>'Ark1'!$F$5</c:f>
                <c:numCache>
                  <c:formatCode>General</c:formatCode>
                  <c:ptCount val="1"/>
                  <c:pt idx="0">
                    <c:v>544</c:v>
                  </c:pt>
                </c:numCache>
              </c:numRef>
            </c:plus>
            <c:minus>
              <c:numRef>
                <c:f>'Ark1'!$E$5</c:f>
                <c:numCache>
                  <c:formatCode>General</c:formatCode>
                  <c:ptCount val="1"/>
                  <c:pt idx="0">
                    <c:v>340</c:v>
                  </c:pt>
                </c:numCache>
              </c:numRef>
            </c:minus>
          </c:errBars>
          <c:cat>
            <c:strRef>
              <c:f>'Ark1'!$A$2:$A$5</c:f>
              <c:strCache>
                <c:ptCount val="4"/>
                <c:pt idx="0">
                  <c:v>Sidste uge</c:v>
                </c:pt>
                <c:pt idx="1">
                  <c:v>8-30 dage </c:v>
                </c:pt>
                <c:pt idx="2">
                  <c:v>31 dage -6 mdr.</c:v>
                </c:pt>
                <c:pt idx="3">
                  <c:v>&gt; 6 mdr.</c:v>
                </c:pt>
              </c:strCache>
            </c:strRef>
          </c:cat>
          <c:val>
            <c:numRef>
              <c:f>'Ark1'!$B$2</c:f>
              <c:numCache>
                <c:formatCode>General</c:formatCode>
                <c:ptCount val="1"/>
                <c:pt idx="0">
                  <c:v>1844</c:v>
                </c:pt>
              </c:numCache>
            </c:numRef>
          </c:val>
          <c:extLst>
            <c:ext xmlns:c16="http://schemas.microsoft.com/office/drawing/2014/chart" uri="{C3380CC4-5D6E-409C-BE32-E72D297353CC}">
              <c16:uniqueId val="{00000000-FFE2-4697-997E-B2C3F374B389}"/>
            </c:ext>
          </c:extLst>
        </c:ser>
        <c:ser>
          <c:idx val="1"/>
          <c:order val="1"/>
          <c:tx>
            <c:strRef>
              <c:f>'Ark1'!$A$3</c:f>
              <c:strCache>
                <c:ptCount val="1"/>
                <c:pt idx="0">
                  <c:v>8-30 dage </c:v>
                </c:pt>
              </c:strCache>
            </c:strRef>
          </c:tx>
          <c:spPr>
            <a:solidFill>
              <a:srgbClr val="FF0000"/>
            </a:solidFill>
          </c:spPr>
          <c:invertIfNegative val="0"/>
          <c:errBars>
            <c:errBarType val="both"/>
            <c:errValType val="cust"/>
            <c:noEndCap val="0"/>
            <c:plus>
              <c:numRef>
                <c:f>'Ark1'!$F$4</c:f>
                <c:numCache>
                  <c:formatCode>General</c:formatCode>
                  <c:ptCount val="1"/>
                  <c:pt idx="0">
                    <c:v>539</c:v>
                  </c:pt>
                </c:numCache>
              </c:numRef>
            </c:plus>
            <c:minus>
              <c:numRef>
                <c:f>'Ark1'!$E$4</c:f>
                <c:numCache>
                  <c:formatCode>General</c:formatCode>
                  <c:ptCount val="1"/>
                  <c:pt idx="0">
                    <c:v>405</c:v>
                  </c:pt>
                </c:numCache>
              </c:numRef>
            </c:minus>
          </c:errBars>
          <c:cat>
            <c:strRef>
              <c:f>'Ark1'!$A$2:$A$5</c:f>
              <c:strCache>
                <c:ptCount val="4"/>
                <c:pt idx="0">
                  <c:v>Sidste uge</c:v>
                </c:pt>
                <c:pt idx="1">
                  <c:v>8-30 dage </c:v>
                </c:pt>
                <c:pt idx="2">
                  <c:v>31 dage -6 mdr.</c:v>
                </c:pt>
                <c:pt idx="3">
                  <c:v>&gt; 6 mdr.</c:v>
                </c:pt>
              </c:strCache>
            </c:strRef>
          </c:cat>
          <c:val>
            <c:numRef>
              <c:f>'Ark1'!$B$3</c:f>
              <c:numCache>
                <c:formatCode>General</c:formatCode>
                <c:ptCount val="1"/>
                <c:pt idx="0">
                  <c:v>1814</c:v>
                </c:pt>
              </c:numCache>
            </c:numRef>
          </c:val>
          <c:extLst>
            <c:ext xmlns:c16="http://schemas.microsoft.com/office/drawing/2014/chart" uri="{C3380CC4-5D6E-409C-BE32-E72D297353CC}">
              <c16:uniqueId val="{00000001-FFE2-4697-997E-B2C3F374B389}"/>
            </c:ext>
          </c:extLst>
        </c:ser>
        <c:ser>
          <c:idx val="2"/>
          <c:order val="2"/>
          <c:tx>
            <c:strRef>
              <c:f>'Ark1'!$A$4</c:f>
              <c:strCache>
                <c:ptCount val="1"/>
                <c:pt idx="0">
                  <c:v>31 dage -6 mdr.</c:v>
                </c:pt>
              </c:strCache>
            </c:strRef>
          </c:tx>
          <c:spPr>
            <a:solidFill>
              <a:srgbClr val="00B050"/>
            </a:solidFill>
          </c:spPr>
          <c:invertIfNegative val="0"/>
          <c:errBars>
            <c:errBarType val="both"/>
            <c:errValType val="cust"/>
            <c:noEndCap val="0"/>
            <c:plus>
              <c:numRef>
                <c:f>'Ark1'!$F$3</c:f>
                <c:numCache>
                  <c:formatCode>General</c:formatCode>
                  <c:ptCount val="1"/>
                  <c:pt idx="0">
                    <c:v>871</c:v>
                  </c:pt>
                </c:numCache>
              </c:numRef>
            </c:plus>
            <c:minus>
              <c:numRef>
                <c:f>'Ark1'!$E$3</c:f>
                <c:numCache>
                  <c:formatCode>General</c:formatCode>
                  <c:ptCount val="1"/>
                  <c:pt idx="0">
                    <c:v>653</c:v>
                  </c:pt>
                </c:numCache>
              </c:numRef>
            </c:minus>
          </c:errBars>
          <c:cat>
            <c:strRef>
              <c:f>'Ark1'!$A$2:$A$5</c:f>
              <c:strCache>
                <c:ptCount val="4"/>
                <c:pt idx="0">
                  <c:v>Sidste uge</c:v>
                </c:pt>
                <c:pt idx="1">
                  <c:v>8-30 dage </c:v>
                </c:pt>
                <c:pt idx="2">
                  <c:v>31 dage -6 mdr.</c:v>
                </c:pt>
                <c:pt idx="3">
                  <c:v>&gt; 6 mdr.</c:v>
                </c:pt>
              </c:strCache>
            </c:strRef>
          </c:cat>
          <c:val>
            <c:numRef>
              <c:f>'Ark1'!$B$4</c:f>
              <c:numCache>
                <c:formatCode>General</c:formatCode>
                <c:ptCount val="1"/>
                <c:pt idx="0">
                  <c:v>1213</c:v>
                </c:pt>
              </c:numCache>
            </c:numRef>
          </c:val>
          <c:extLst>
            <c:ext xmlns:c16="http://schemas.microsoft.com/office/drawing/2014/chart" uri="{C3380CC4-5D6E-409C-BE32-E72D297353CC}">
              <c16:uniqueId val="{00000002-FFE2-4697-997E-B2C3F374B389}"/>
            </c:ext>
          </c:extLst>
        </c:ser>
        <c:ser>
          <c:idx val="3"/>
          <c:order val="3"/>
          <c:tx>
            <c:strRef>
              <c:f>'Ark1'!$A$5</c:f>
              <c:strCache>
                <c:ptCount val="1"/>
                <c:pt idx="0">
                  <c:v>&gt; 6 mdr.</c:v>
                </c:pt>
              </c:strCache>
            </c:strRef>
          </c:tx>
          <c:spPr>
            <a:solidFill>
              <a:srgbClr val="0070C0"/>
            </a:solidFill>
          </c:spPr>
          <c:invertIfNegative val="0"/>
          <c:errBars>
            <c:errBarType val="both"/>
            <c:errValType val="cust"/>
            <c:noEndCap val="0"/>
            <c:plus>
              <c:numRef>
                <c:f>'Ark1'!$F$2</c:f>
                <c:numCache>
                  <c:formatCode>General</c:formatCode>
                  <c:ptCount val="1"/>
                  <c:pt idx="0">
                    <c:v>259</c:v>
                  </c:pt>
                </c:numCache>
              </c:numRef>
            </c:plus>
            <c:minus>
              <c:numRef>
                <c:f>'Ark1'!$E$2</c:f>
                <c:numCache>
                  <c:formatCode>General</c:formatCode>
                  <c:ptCount val="1"/>
                  <c:pt idx="0">
                    <c:v>250</c:v>
                  </c:pt>
                </c:numCache>
              </c:numRef>
            </c:minus>
          </c:errBars>
          <c:cat>
            <c:strRef>
              <c:f>'Ark1'!$A$2:$A$5</c:f>
              <c:strCache>
                <c:ptCount val="4"/>
                <c:pt idx="0">
                  <c:v>Sidste uge</c:v>
                </c:pt>
                <c:pt idx="1">
                  <c:v>8-30 dage </c:v>
                </c:pt>
                <c:pt idx="2">
                  <c:v>31 dage -6 mdr.</c:v>
                </c:pt>
                <c:pt idx="3">
                  <c:v>&gt; 6 mdr.</c:v>
                </c:pt>
              </c:strCache>
            </c:strRef>
          </c:cat>
          <c:val>
            <c:numRef>
              <c:f>'Ark1'!$B$5</c:f>
              <c:numCache>
                <c:formatCode>General</c:formatCode>
                <c:ptCount val="1"/>
                <c:pt idx="0">
                  <c:v>680</c:v>
                </c:pt>
              </c:numCache>
            </c:numRef>
          </c:val>
          <c:extLst>
            <c:ext xmlns:c16="http://schemas.microsoft.com/office/drawing/2014/chart" uri="{C3380CC4-5D6E-409C-BE32-E72D297353CC}">
              <c16:uniqueId val="{00000003-FFE2-4697-997E-B2C3F374B389}"/>
            </c:ext>
          </c:extLst>
        </c:ser>
        <c:dLbls>
          <c:showLegendKey val="0"/>
          <c:showVal val="0"/>
          <c:showCatName val="0"/>
          <c:showSerName val="0"/>
          <c:showPercent val="0"/>
          <c:showBubbleSize val="0"/>
        </c:dLbls>
        <c:gapWidth val="150"/>
        <c:axId val="119240576"/>
        <c:axId val="119242112"/>
      </c:barChart>
      <c:catAx>
        <c:axId val="119240576"/>
        <c:scaling>
          <c:orientation val="maxMin"/>
        </c:scaling>
        <c:delete val="1"/>
        <c:axPos val="l"/>
        <c:numFmt formatCode="General" sourceLinked="0"/>
        <c:majorTickMark val="out"/>
        <c:minorTickMark val="none"/>
        <c:tickLblPos val="nextTo"/>
        <c:crossAx val="119242112"/>
        <c:crosses val="autoZero"/>
        <c:auto val="1"/>
        <c:lblAlgn val="ctr"/>
        <c:lblOffset val="100"/>
        <c:tickLblSkip val="1"/>
        <c:noMultiLvlLbl val="0"/>
      </c:catAx>
      <c:valAx>
        <c:axId val="119242112"/>
        <c:scaling>
          <c:orientation val="minMax"/>
          <c:max val="2500"/>
        </c:scaling>
        <c:delete val="0"/>
        <c:axPos val="b"/>
        <c:numFmt formatCode="General" sourceLinked="1"/>
        <c:majorTickMark val="out"/>
        <c:minorTickMark val="none"/>
        <c:tickLblPos val="nextTo"/>
        <c:crossAx val="119240576"/>
        <c:crosses val="max"/>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Intervention group (n=5)</c:v>
                </c:pt>
              </c:strCache>
            </c:strRef>
          </c:tx>
          <c:marker>
            <c:symbol val="none"/>
          </c:marker>
          <c:dLbls>
            <c:dLbl>
              <c:idx val="0"/>
              <c:layout>
                <c:manualLayout>
                  <c:x val="-2.00617283950617E-2"/>
                  <c:y val="9.2599077809517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C-4D0F-B586-3309B81352B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EC-4D0F-B586-3309B81352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'Ark1'!$A$2:$A$5</c:f>
              <c:strCache>
                <c:ptCount val="4"/>
                <c:pt idx="0">
                  <c:v>Baseline</c:v>
                </c:pt>
                <c:pt idx="1">
                  <c:v>2 weeks</c:v>
                </c:pt>
                <c:pt idx="2">
                  <c:v>4 weeks</c:v>
                </c:pt>
                <c:pt idx="3">
                  <c:v>6 weeks</c:v>
                </c:pt>
              </c:strCache>
            </c:strRef>
          </c:cat>
          <c:val>
            <c:numRef>
              <c:f>'Ark1'!$B$2:$B$5</c:f>
              <c:numCache>
                <c:formatCode>General</c:formatCode>
                <c:ptCount val="4"/>
                <c:pt idx="0">
                  <c:v>19.8</c:v>
                </c:pt>
                <c:pt idx="1">
                  <c:v>14.4</c:v>
                </c:pt>
                <c:pt idx="2">
                  <c:v>13.4</c:v>
                </c:pt>
                <c:pt idx="3">
                  <c:v>12.2</c:v>
                </c:pt>
              </c:numCache>
            </c:numRef>
          </c:val>
          <c:smooth val="0"/>
          <c:extLst>
            <c:ext xmlns:c16="http://schemas.microsoft.com/office/drawing/2014/chart" uri="{C3380CC4-5D6E-409C-BE32-E72D297353CC}">
              <c16:uniqueId val="{00000002-67EC-4D0F-B586-3309B81352BD}"/>
            </c:ext>
          </c:extLst>
        </c:ser>
        <c:ser>
          <c:idx val="1"/>
          <c:order val="1"/>
          <c:tx>
            <c:strRef>
              <c:f>'Ark1'!$C$1</c:f>
              <c:strCache>
                <c:ptCount val="1"/>
                <c:pt idx="0">
                  <c:v>Control group  (n=7)</c:v>
                </c:pt>
              </c:strCache>
            </c:strRef>
          </c:tx>
          <c:marker>
            <c:symbol val="none"/>
          </c:marker>
          <c:dLbls>
            <c:dLbl>
              <c:idx val="0"/>
              <c:layout>
                <c:manualLayout>
                  <c:x val="0"/>
                  <c:y val="-3.367239193073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EC-4D0F-B586-3309B81352BD}"/>
                </c:ext>
              </c:extLst>
            </c:dLbl>
            <c:dLbl>
              <c:idx val="3"/>
              <c:tx>
                <c:rich>
                  <a:bodyPr/>
                  <a:lstStyle/>
                  <a:p>
                    <a:r>
                      <a:rPr lang="da-DK" dirty="0"/>
                      <a:t>17,9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EC-4D0F-B586-3309B81352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'Ark1'!$A$2:$A$5</c:f>
              <c:strCache>
                <c:ptCount val="4"/>
                <c:pt idx="0">
                  <c:v>Baseline</c:v>
                </c:pt>
                <c:pt idx="1">
                  <c:v>2 weeks</c:v>
                </c:pt>
                <c:pt idx="2">
                  <c:v>4 weeks</c:v>
                </c:pt>
                <c:pt idx="3">
                  <c:v>6 weeks</c:v>
                </c:pt>
              </c:strCache>
            </c:strRef>
          </c:cat>
          <c:val>
            <c:numRef>
              <c:f>'Ark1'!$C$2:$C$5</c:f>
              <c:numCache>
                <c:formatCode>General</c:formatCode>
                <c:ptCount val="4"/>
                <c:pt idx="0">
                  <c:v>21</c:v>
                </c:pt>
                <c:pt idx="1">
                  <c:v>18.829999999999998</c:v>
                </c:pt>
                <c:pt idx="2">
                  <c:v>16.329999999999998</c:v>
                </c:pt>
                <c:pt idx="3">
                  <c:v>17.86</c:v>
                </c:pt>
              </c:numCache>
            </c:numRef>
          </c:val>
          <c:smooth val="0"/>
          <c:extLst>
            <c:ext xmlns:c16="http://schemas.microsoft.com/office/drawing/2014/chart" uri="{C3380CC4-5D6E-409C-BE32-E72D297353CC}">
              <c16:uniqueId val="{00000005-67EC-4D0F-B586-3309B81352BD}"/>
            </c:ext>
          </c:extLst>
        </c:ser>
        <c:dLbls>
          <c:showLegendKey val="0"/>
          <c:showVal val="0"/>
          <c:showCatName val="0"/>
          <c:showSerName val="0"/>
          <c:showPercent val="0"/>
          <c:showBubbleSize val="0"/>
        </c:dLbls>
        <c:smooth val="0"/>
        <c:axId val="121026048"/>
        <c:axId val="121027968"/>
      </c:lineChart>
      <c:catAx>
        <c:axId val="121026048"/>
        <c:scaling>
          <c:orientation val="minMax"/>
        </c:scaling>
        <c:delete val="0"/>
        <c:axPos val="b"/>
        <c:title>
          <c:tx>
            <c:rich>
              <a:bodyPr/>
              <a:lstStyle/>
              <a:p>
                <a:pPr>
                  <a:defRPr/>
                </a:pPr>
                <a:r>
                  <a:rPr lang="da-DK"/>
                  <a:t>Time</a:t>
                </a:r>
              </a:p>
            </c:rich>
          </c:tx>
          <c:overlay val="0"/>
        </c:title>
        <c:numFmt formatCode="General" sourceLinked="0"/>
        <c:majorTickMark val="out"/>
        <c:minorTickMark val="none"/>
        <c:tickLblPos val="nextTo"/>
        <c:crossAx val="121027968"/>
        <c:crosses val="autoZero"/>
        <c:auto val="1"/>
        <c:lblAlgn val="ctr"/>
        <c:lblOffset val="100"/>
        <c:noMultiLvlLbl val="0"/>
      </c:catAx>
      <c:valAx>
        <c:axId val="121027968"/>
        <c:scaling>
          <c:orientation val="minMax"/>
          <c:min val="5"/>
        </c:scaling>
        <c:delete val="0"/>
        <c:axPos val="l"/>
        <c:title>
          <c:tx>
            <c:rich>
              <a:bodyPr rot="-5400000" vert="horz"/>
              <a:lstStyle/>
              <a:p>
                <a:pPr>
                  <a:defRPr/>
                </a:pPr>
                <a:r>
                  <a:rPr lang="da-DK"/>
                  <a:t>BSS</a:t>
                </a:r>
              </a:p>
            </c:rich>
          </c:tx>
          <c:overlay val="0"/>
        </c:title>
        <c:numFmt formatCode="General" sourceLinked="1"/>
        <c:majorTickMark val="out"/>
        <c:minorTickMark val="none"/>
        <c:tickLblPos val="nextTo"/>
        <c:crossAx val="121026048"/>
        <c:crosses val="autoZero"/>
        <c:crossBetween val="between"/>
      </c:valAx>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27T07:22:53.603" idx="1">
    <p:pos x="10" y="10"/>
    <p:text>Trine må have en figur vi kan sætte ind her - den må være bedre end denne</p:text>
  </p:cm>
</p: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A0D8C-3BBC-435A-A173-B062DB0C5CE2}"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da-DK"/>
        </a:p>
      </dgm:t>
    </dgm:pt>
    <dgm:pt modelId="{69F44C26-7B61-4D31-9C00-15D78DFE63C2}">
      <dgm:prSet phldrT="[Tekst]" custT="1"/>
      <dgm:spPr/>
      <dgm:t>
        <a:bodyPr anchor="ctr"/>
        <a:lstStyle/>
        <a:p>
          <a:endParaRPr lang="en-GB" sz="1800" b="1" noProof="0" dirty="0">
            <a:solidFill>
              <a:schemeClr val="bg2">
                <a:lumMod val="10000"/>
              </a:schemeClr>
            </a:solidFill>
          </a:endParaRPr>
        </a:p>
        <a:p>
          <a:r>
            <a:rPr lang="en-GB" sz="2000" b="1" i="0" noProof="0" dirty="0">
              <a:solidFill>
                <a:schemeClr val="bg2">
                  <a:lumMod val="10000"/>
                </a:schemeClr>
              </a:solidFill>
              <a:latin typeface="Nunito-Light"/>
              <a:cs typeface="Nunito-Light"/>
            </a:rPr>
            <a:t>Baseline</a:t>
          </a:r>
          <a:endParaRPr lang="en-GB" sz="1800" b="1" i="0" noProof="0" dirty="0">
            <a:solidFill>
              <a:schemeClr val="bg2">
                <a:lumMod val="10000"/>
              </a:schemeClr>
            </a:solidFill>
            <a:latin typeface="Nunito-Light"/>
            <a:cs typeface="Nunito-Light"/>
          </a:endParaRPr>
        </a:p>
      </dgm:t>
    </dgm:pt>
    <dgm:pt modelId="{191AC713-DBA3-4F27-B362-5F80DFE81F76}" type="parTrans" cxnId="{3A127EB2-8B37-47E3-96B2-F7DEE8624C5A}">
      <dgm:prSet/>
      <dgm:spPr/>
      <dgm:t>
        <a:bodyPr/>
        <a:lstStyle/>
        <a:p>
          <a:endParaRPr lang="da-DK"/>
        </a:p>
      </dgm:t>
    </dgm:pt>
    <dgm:pt modelId="{84E2C4CC-37C7-4BF2-846B-30FA9C7DDC70}" type="sibTrans" cxnId="{3A127EB2-8B37-47E3-96B2-F7DEE8624C5A}">
      <dgm:prSet/>
      <dgm:spPr/>
      <dgm:t>
        <a:bodyPr/>
        <a:lstStyle/>
        <a:p>
          <a:endParaRPr lang="da-DK"/>
        </a:p>
      </dgm:t>
    </dgm:pt>
    <dgm:pt modelId="{6BBDE8A4-CA5A-400F-ABA2-875762028D35}">
      <dgm:prSet phldrT="[Tekst]" custT="1"/>
      <dgm:spPr/>
      <dgm:t>
        <a:bodyPr anchor="b"/>
        <a:lstStyle/>
        <a:p>
          <a:pPr>
            <a:lnSpc>
              <a:spcPct val="90000"/>
            </a:lnSpc>
          </a:pPr>
          <a:r>
            <a:rPr lang="en-GB" sz="2000" b="1" i="0" noProof="0" dirty="0">
              <a:solidFill>
                <a:schemeClr val="bg2">
                  <a:lumMod val="10000"/>
                </a:schemeClr>
              </a:solidFill>
              <a:latin typeface="Nunito-Light"/>
              <a:cs typeface="Nunito-Light"/>
            </a:rPr>
            <a:t>6 weeks</a:t>
          </a:r>
          <a:endParaRPr lang="en-GB" sz="1800" b="1" i="0" noProof="0" dirty="0">
            <a:latin typeface="Nunito-Light"/>
            <a:cs typeface="Nunito-Light"/>
          </a:endParaRPr>
        </a:p>
      </dgm:t>
    </dgm:pt>
    <dgm:pt modelId="{5C748453-2EF3-420E-ACCA-5CFA7CA95B17}" type="parTrans" cxnId="{2217461C-2D24-4361-A9A9-70D206F0B12E}">
      <dgm:prSet/>
      <dgm:spPr/>
      <dgm:t>
        <a:bodyPr/>
        <a:lstStyle/>
        <a:p>
          <a:endParaRPr lang="da-DK"/>
        </a:p>
      </dgm:t>
    </dgm:pt>
    <dgm:pt modelId="{1EF47470-3250-42FA-BEE3-BDAEB5FDD3D8}" type="sibTrans" cxnId="{2217461C-2D24-4361-A9A9-70D206F0B12E}">
      <dgm:prSet/>
      <dgm:spPr/>
      <dgm:t>
        <a:bodyPr/>
        <a:lstStyle/>
        <a:p>
          <a:endParaRPr lang="da-DK"/>
        </a:p>
      </dgm:t>
    </dgm:pt>
    <dgm:pt modelId="{0837B8E1-205F-4DB6-9750-293369E62DFD}">
      <dgm:prSet phldrT="[Tekst]" custT="1"/>
      <dgm:spPr/>
      <dgm:t>
        <a:bodyPr anchor="t"/>
        <a:lstStyle/>
        <a:p>
          <a:r>
            <a:rPr lang="en-GB" sz="2000" b="1" i="0" noProof="0" dirty="0">
              <a:latin typeface="Nunito-Light"/>
              <a:cs typeface="Nunito-Light"/>
            </a:rPr>
            <a:t>6</a:t>
          </a:r>
          <a:r>
            <a:rPr lang="en-GB" sz="2000" b="1" i="0" baseline="0" noProof="0" dirty="0">
              <a:latin typeface="Nunito-Light"/>
              <a:cs typeface="Nunito-Light"/>
            </a:rPr>
            <a:t> months</a:t>
          </a:r>
          <a:endParaRPr lang="en-GB" sz="2000" b="1" i="0" noProof="0" dirty="0">
            <a:latin typeface="Nunito-Light"/>
            <a:cs typeface="Nunito-Light"/>
          </a:endParaRPr>
        </a:p>
      </dgm:t>
    </dgm:pt>
    <dgm:pt modelId="{A83B03AD-17FD-4BF2-BF35-19A40D420E6D}" type="parTrans" cxnId="{455C19BF-61DC-4166-9BEC-62BE1EE6253D}">
      <dgm:prSet/>
      <dgm:spPr/>
      <dgm:t>
        <a:bodyPr/>
        <a:lstStyle/>
        <a:p>
          <a:endParaRPr lang="da-DK"/>
        </a:p>
      </dgm:t>
    </dgm:pt>
    <dgm:pt modelId="{BF247BA0-B7AD-4A0B-AF1B-9D003EFB96B7}" type="sibTrans" cxnId="{455C19BF-61DC-4166-9BEC-62BE1EE6253D}">
      <dgm:prSet/>
      <dgm:spPr/>
      <dgm:t>
        <a:bodyPr/>
        <a:lstStyle/>
        <a:p>
          <a:endParaRPr lang="da-DK"/>
        </a:p>
      </dgm:t>
    </dgm:pt>
    <dgm:pt modelId="{46916733-AAAC-4BDC-85B9-D3005114E13D}">
      <dgm:prSet custT="1"/>
      <dgm:spPr/>
      <dgm:t>
        <a:bodyPr/>
        <a:lstStyle/>
        <a:p>
          <a:r>
            <a:rPr lang="en-GB" sz="2000" b="1" i="0" noProof="0" dirty="0">
              <a:solidFill>
                <a:schemeClr val="bg2">
                  <a:lumMod val="10000"/>
                </a:schemeClr>
              </a:solidFill>
              <a:latin typeface="Nunito-Light"/>
              <a:cs typeface="Nunito-Light"/>
            </a:rPr>
            <a:t>2 weeks</a:t>
          </a:r>
        </a:p>
      </dgm:t>
    </dgm:pt>
    <dgm:pt modelId="{2DAA4DD6-7749-45AE-B67D-7D19A79A1113}" type="parTrans" cxnId="{3A0AB331-C51A-4B34-AF52-061C78AF3202}">
      <dgm:prSet/>
      <dgm:spPr/>
      <dgm:t>
        <a:bodyPr/>
        <a:lstStyle/>
        <a:p>
          <a:endParaRPr lang="da-DK"/>
        </a:p>
      </dgm:t>
    </dgm:pt>
    <dgm:pt modelId="{3C56B37A-705D-49C1-884D-DBA0256CB198}" type="sibTrans" cxnId="{3A0AB331-C51A-4B34-AF52-061C78AF3202}">
      <dgm:prSet/>
      <dgm:spPr/>
      <dgm:t>
        <a:bodyPr/>
        <a:lstStyle/>
        <a:p>
          <a:endParaRPr lang="da-DK"/>
        </a:p>
      </dgm:t>
    </dgm:pt>
    <dgm:pt modelId="{35384B77-24BD-47A3-A038-18465FC61BCE}">
      <dgm:prSet custT="1"/>
      <dgm:spPr/>
      <dgm:t>
        <a:bodyPr anchor="ctr"/>
        <a:lstStyle/>
        <a:p>
          <a:r>
            <a:rPr lang="en-GB" sz="2000" b="1" i="0" noProof="0" dirty="0">
              <a:solidFill>
                <a:srgbClr val="16230A"/>
              </a:solidFill>
              <a:latin typeface="Nunito-Light"/>
              <a:cs typeface="Nunito-Light"/>
            </a:rPr>
            <a:t>4 weeks</a:t>
          </a:r>
        </a:p>
      </dgm:t>
    </dgm:pt>
    <dgm:pt modelId="{571FA76F-AD49-45EE-8994-E38FB9F48AED}" type="parTrans" cxnId="{6DBEEB4F-2EEB-4966-9697-A1DB6D6791CD}">
      <dgm:prSet/>
      <dgm:spPr/>
      <dgm:t>
        <a:bodyPr/>
        <a:lstStyle/>
        <a:p>
          <a:endParaRPr lang="da-DK"/>
        </a:p>
      </dgm:t>
    </dgm:pt>
    <dgm:pt modelId="{ED96F499-97BC-4D07-AD42-C8CE2AAE5C12}" type="sibTrans" cxnId="{6DBEEB4F-2EEB-4966-9697-A1DB6D6791CD}">
      <dgm:prSet/>
      <dgm:spPr/>
      <dgm:t>
        <a:bodyPr/>
        <a:lstStyle/>
        <a:p>
          <a:endParaRPr lang="da-DK"/>
        </a:p>
      </dgm:t>
    </dgm:pt>
    <dgm:pt modelId="{08BA276D-F671-4F23-A09B-65CFAB2903B5}" type="pres">
      <dgm:prSet presAssocID="{1E4A0D8C-3BBC-435A-A173-B062DB0C5CE2}" presName="Name0" presStyleCnt="0">
        <dgm:presLayoutVars>
          <dgm:dir/>
          <dgm:resizeHandles val="exact"/>
        </dgm:presLayoutVars>
      </dgm:prSet>
      <dgm:spPr/>
    </dgm:pt>
    <dgm:pt modelId="{AD5F9B63-DF65-4D19-BA2B-880E7EA8EF8F}" type="pres">
      <dgm:prSet presAssocID="{1E4A0D8C-3BBC-435A-A173-B062DB0C5CE2}" presName="arrow" presStyleLbl="bgShp" presStyleIdx="0" presStyleCnt="1" custScaleX="95735" custScaleY="85261" custLinFactNeighborX="534" custLinFactNeighborY="4690"/>
      <dgm:spPr>
        <a:solidFill>
          <a:schemeClr val="tx1">
            <a:lumMod val="50000"/>
            <a:lumOff val="50000"/>
          </a:schemeClr>
        </a:solidFill>
        <a:ln w="19050" cmpd="sng">
          <a:solidFill>
            <a:srgbClr val="16230A"/>
          </a:solidFill>
        </a:ln>
      </dgm:spPr>
    </dgm:pt>
    <dgm:pt modelId="{6F493CD4-0FC5-42B4-8CC9-CBF9D3DAFC95}" type="pres">
      <dgm:prSet presAssocID="{1E4A0D8C-3BBC-435A-A173-B062DB0C5CE2}" presName="points" presStyleCnt="0"/>
      <dgm:spPr/>
    </dgm:pt>
    <dgm:pt modelId="{A3E66B9F-9E42-437E-9F30-F2EABE70E621}" type="pres">
      <dgm:prSet presAssocID="{69F44C26-7B61-4D31-9C00-15D78DFE63C2}" presName="compositeA" presStyleCnt="0"/>
      <dgm:spPr/>
    </dgm:pt>
    <dgm:pt modelId="{81399542-9D49-4738-9A85-4F3D1378879A}" type="pres">
      <dgm:prSet presAssocID="{69F44C26-7B61-4D31-9C00-15D78DFE63C2}" presName="textA" presStyleLbl="revTx" presStyleIdx="0" presStyleCnt="5" custScaleX="121000" custScaleY="81182" custLinFactNeighborX="13093" custLinFactNeighborY="3437">
        <dgm:presLayoutVars>
          <dgm:bulletEnabled val="1"/>
        </dgm:presLayoutVars>
      </dgm:prSet>
      <dgm:spPr/>
    </dgm:pt>
    <dgm:pt modelId="{78EA157F-BAD0-460F-862E-90349A4A0BAF}" type="pres">
      <dgm:prSet presAssocID="{69F44C26-7B61-4D31-9C00-15D78DFE63C2}" presName="circleA" presStyleLbl="node1" presStyleIdx="0" presStyleCnt="5" custScaleX="67909" custScaleY="67909" custLinFactNeighborX="45211" custLinFactNeighborY="33952"/>
      <dgm:spPr>
        <a:solidFill>
          <a:srgbClr val="FFFFFF"/>
        </a:solidFill>
        <a:ln>
          <a:solidFill>
            <a:schemeClr val="bg1"/>
          </a:solidFill>
        </a:ln>
      </dgm:spPr>
    </dgm:pt>
    <dgm:pt modelId="{3F7C4BC1-4DD5-4567-9487-74257A40820B}" type="pres">
      <dgm:prSet presAssocID="{69F44C26-7B61-4D31-9C00-15D78DFE63C2}" presName="spaceA" presStyleCnt="0"/>
      <dgm:spPr/>
    </dgm:pt>
    <dgm:pt modelId="{AF922A44-A59B-4EA8-AC64-52309FDE3D94}" type="pres">
      <dgm:prSet presAssocID="{84E2C4CC-37C7-4BF2-846B-30FA9C7DDC70}" presName="space" presStyleCnt="0"/>
      <dgm:spPr/>
    </dgm:pt>
    <dgm:pt modelId="{DFCE11C0-9228-4A91-964D-817C930356B7}" type="pres">
      <dgm:prSet presAssocID="{46916733-AAAC-4BDC-85B9-D3005114E13D}" presName="compositeB" presStyleCnt="0"/>
      <dgm:spPr/>
    </dgm:pt>
    <dgm:pt modelId="{A33D9F17-FD47-4012-8D4D-88137499A020}" type="pres">
      <dgm:prSet presAssocID="{46916733-AAAC-4BDC-85B9-D3005114E13D}" presName="textB" presStyleLbl="revTx" presStyleIdx="1" presStyleCnt="5" custScaleY="64362" custLinFactY="-33053" custLinFactNeighborX="9629" custLinFactNeighborY="-100000">
        <dgm:presLayoutVars>
          <dgm:bulletEnabled val="1"/>
        </dgm:presLayoutVars>
      </dgm:prSet>
      <dgm:spPr/>
    </dgm:pt>
    <dgm:pt modelId="{0D820CAF-839B-458C-9A09-A6CDE9668E78}" type="pres">
      <dgm:prSet presAssocID="{46916733-AAAC-4BDC-85B9-D3005114E13D}" presName="circleB" presStyleLbl="node1" presStyleIdx="1" presStyleCnt="5" custScaleX="67977" custScaleY="67909" custLinFactNeighborX="4121" custLinFactNeighborY="-16527"/>
      <dgm:spPr>
        <a:solidFill>
          <a:srgbClr val="FFFFFF"/>
        </a:solidFill>
        <a:ln>
          <a:solidFill>
            <a:schemeClr val="bg1"/>
          </a:solidFill>
        </a:ln>
      </dgm:spPr>
    </dgm:pt>
    <dgm:pt modelId="{D39D7F16-1276-447B-8A7A-3ECCA3C081F8}" type="pres">
      <dgm:prSet presAssocID="{46916733-AAAC-4BDC-85B9-D3005114E13D}" presName="spaceB" presStyleCnt="0"/>
      <dgm:spPr/>
    </dgm:pt>
    <dgm:pt modelId="{12421A5A-D3E0-47CE-AA7D-0DABA72BED58}" type="pres">
      <dgm:prSet presAssocID="{3C56B37A-705D-49C1-884D-DBA0256CB198}" presName="space" presStyleCnt="0"/>
      <dgm:spPr/>
    </dgm:pt>
    <dgm:pt modelId="{EE752D76-D590-4D33-8A68-6FCA3653F0D1}" type="pres">
      <dgm:prSet presAssocID="{35384B77-24BD-47A3-A038-18465FC61BCE}" presName="compositeA" presStyleCnt="0"/>
      <dgm:spPr/>
    </dgm:pt>
    <dgm:pt modelId="{20EEAFBE-B941-476C-B2BF-0181999376E2}" type="pres">
      <dgm:prSet presAssocID="{35384B77-24BD-47A3-A038-18465FC61BCE}" presName="textA" presStyleLbl="revTx" presStyleIdx="2" presStyleCnt="5" custScaleY="87353" custLinFactNeighborX="3189" custLinFactNeighborY="11942">
        <dgm:presLayoutVars>
          <dgm:bulletEnabled val="1"/>
        </dgm:presLayoutVars>
      </dgm:prSet>
      <dgm:spPr/>
    </dgm:pt>
    <dgm:pt modelId="{0DC9D6C4-5717-4A31-A2B8-3CD5ABF1FC7F}" type="pres">
      <dgm:prSet presAssocID="{35384B77-24BD-47A3-A038-18465FC61BCE}" presName="circleA" presStyleLbl="node1" presStyleIdx="2" presStyleCnt="5" custScaleX="67909" custScaleY="67909" custLinFactNeighborX="-203" custLinFactNeighborY="29913"/>
      <dgm:spPr>
        <a:solidFill>
          <a:srgbClr val="FFFFFF"/>
        </a:solidFill>
        <a:ln>
          <a:solidFill>
            <a:schemeClr val="bg1"/>
          </a:solidFill>
        </a:ln>
      </dgm:spPr>
    </dgm:pt>
    <dgm:pt modelId="{183F281D-A775-4014-953E-B7CBA7E229FD}" type="pres">
      <dgm:prSet presAssocID="{35384B77-24BD-47A3-A038-18465FC61BCE}" presName="spaceA" presStyleCnt="0"/>
      <dgm:spPr/>
    </dgm:pt>
    <dgm:pt modelId="{FF58F647-526E-467C-A54E-505955672A95}" type="pres">
      <dgm:prSet presAssocID="{ED96F499-97BC-4D07-AD42-C8CE2AAE5C12}" presName="space" presStyleCnt="0"/>
      <dgm:spPr/>
    </dgm:pt>
    <dgm:pt modelId="{E1DAAFE2-75DC-4C0A-8AAD-B29CBDF5ED24}" type="pres">
      <dgm:prSet presAssocID="{6BBDE8A4-CA5A-400F-ABA2-875762028D35}" presName="compositeB" presStyleCnt="0"/>
      <dgm:spPr/>
    </dgm:pt>
    <dgm:pt modelId="{01019D0F-1E94-4863-8351-392B7A6DA23C}" type="pres">
      <dgm:prSet presAssocID="{6BBDE8A4-CA5A-400F-ABA2-875762028D35}" presName="textB" presStyleLbl="revTx" presStyleIdx="3" presStyleCnt="5" custScaleX="133100" custScaleY="45186" custLinFactY="-65292" custLinFactNeighborX="-3336" custLinFactNeighborY="-100000">
        <dgm:presLayoutVars>
          <dgm:bulletEnabled val="1"/>
        </dgm:presLayoutVars>
      </dgm:prSet>
      <dgm:spPr/>
    </dgm:pt>
    <dgm:pt modelId="{FF850CB0-6937-46CE-84AE-4C037822C5A5}" type="pres">
      <dgm:prSet presAssocID="{6BBDE8A4-CA5A-400F-ABA2-875762028D35}" presName="circleB" presStyleLbl="node1" presStyleIdx="3" presStyleCnt="5" custScaleX="67909" custScaleY="67909" custLinFactNeighborX="15111" custLinFactNeighborY="-35703"/>
      <dgm:spPr>
        <a:solidFill>
          <a:srgbClr val="FFFFFF"/>
        </a:solidFill>
        <a:ln>
          <a:solidFill>
            <a:schemeClr val="bg1"/>
          </a:solidFill>
        </a:ln>
      </dgm:spPr>
    </dgm:pt>
    <dgm:pt modelId="{370798C0-F993-4196-9817-DFA4C2C74275}" type="pres">
      <dgm:prSet presAssocID="{6BBDE8A4-CA5A-400F-ABA2-875762028D35}" presName="spaceB" presStyleCnt="0"/>
      <dgm:spPr/>
    </dgm:pt>
    <dgm:pt modelId="{B10CA5D8-D432-4A37-989F-041D619928A9}" type="pres">
      <dgm:prSet presAssocID="{1EF47470-3250-42FA-BEE3-BDAEB5FDD3D8}" presName="space" presStyleCnt="0"/>
      <dgm:spPr/>
    </dgm:pt>
    <dgm:pt modelId="{AB1D502B-0581-443B-8CEA-06FE8F68E584}" type="pres">
      <dgm:prSet presAssocID="{0837B8E1-205F-4DB6-9750-293369E62DFD}" presName="compositeA" presStyleCnt="0"/>
      <dgm:spPr/>
    </dgm:pt>
    <dgm:pt modelId="{E448388F-24E4-4B44-A125-2BD91183763A}" type="pres">
      <dgm:prSet presAssocID="{0837B8E1-205F-4DB6-9750-293369E62DFD}" presName="textA" presStyleLbl="revTx" presStyleIdx="4" presStyleCnt="5" custScaleX="107109" custScaleY="57158" custLinFactNeighborX="-3260" custLinFactNeighborY="32965">
        <dgm:presLayoutVars>
          <dgm:bulletEnabled val="1"/>
        </dgm:presLayoutVars>
      </dgm:prSet>
      <dgm:spPr/>
    </dgm:pt>
    <dgm:pt modelId="{A459F2D9-6F8E-48BE-B9E3-A9832B7FAFB2}" type="pres">
      <dgm:prSet presAssocID="{0837B8E1-205F-4DB6-9750-293369E62DFD}" presName="circleA" presStyleLbl="node1" presStyleIdx="4" presStyleCnt="5" custScaleX="67850" custScaleY="67850" custLinFactNeighborX="6920" custLinFactNeighborY="58005"/>
      <dgm:spPr>
        <a:solidFill>
          <a:srgbClr val="FFFFFF"/>
        </a:solidFill>
        <a:ln>
          <a:solidFill>
            <a:schemeClr val="bg1"/>
          </a:solidFill>
        </a:ln>
      </dgm:spPr>
    </dgm:pt>
    <dgm:pt modelId="{54E60B2B-8376-49C7-A254-FBD62DE45C83}" type="pres">
      <dgm:prSet presAssocID="{0837B8E1-205F-4DB6-9750-293369E62DFD}" presName="spaceA" presStyleCnt="0"/>
      <dgm:spPr/>
    </dgm:pt>
  </dgm:ptLst>
  <dgm:cxnLst>
    <dgm:cxn modelId="{40578008-A2EE-4CF0-80D8-747CC271A743}" type="presOf" srcId="{0837B8E1-205F-4DB6-9750-293369E62DFD}" destId="{E448388F-24E4-4B44-A125-2BD91183763A}" srcOrd="0" destOrd="0" presId="urn:microsoft.com/office/officeart/2005/8/layout/hProcess11"/>
    <dgm:cxn modelId="{FC66220C-3131-4639-8FFA-A2333E1CEA0B}" type="presOf" srcId="{6BBDE8A4-CA5A-400F-ABA2-875762028D35}" destId="{01019D0F-1E94-4863-8351-392B7A6DA23C}" srcOrd="0" destOrd="0" presId="urn:microsoft.com/office/officeart/2005/8/layout/hProcess11"/>
    <dgm:cxn modelId="{4297FF1B-6A7A-4796-B12D-783D39D80C5E}" type="presOf" srcId="{46916733-AAAC-4BDC-85B9-D3005114E13D}" destId="{A33D9F17-FD47-4012-8D4D-88137499A020}" srcOrd="0" destOrd="0" presId="urn:microsoft.com/office/officeart/2005/8/layout/hProcess11"/>
    <dgm:cxn modelId="{2217461C-2D24-4361-A9A9-70D206F0B12E}" srcId="{1E4A0D8C-3BBC-435A-A173-B062DB0C5CE2}" destId="{6BBDE8A4-CA5A-400F-ABA2-875762028D35}" srcOrd="3" destOrd="0" parTransId="{5C748453-2EF3-420E-ACCA-5CFA7CA95B17}" sibTransId="{1EF47470-3250-42FA-BEE3-BDAEB5FDD3D8}"/>
    <dgm:cxn modelId="{3A0AB331-C51A-4B34-AF52-061C78AF3202}" srcId="{1E4A0D8C-3BBC-435A-A173-B062DB0C5CE2}" destId="{46916733-AAAC-4BDC-85B9-D3005114E13D}" srcOrd="1" destOrd="0" parTransId="{2DAA4DD6-7749-45AE-B67D-7D19A79A1113}" sibTransId="{3C56B37A-705D-49C1-884D-DBA0256CB198}"/>
    <dgm:cxn modelId="{1FD24241-6A06-4049-BADA-8901E78ECA89}" type="presOf" srcId="{35384B77-24BD-47A3-A038-18465FC61BCE}" destId="{20EEAFBE-B941-476C-B2BF-0181999376E2}" srcOrd="0" destOrd="0" presId="urn:microsoft.com/office/officeart/2005/8/layout/hProcess11"/>
    <dgm:cxn modelId="{6DBEEB4F-2EEB-4966-9697-A1DB6D6791CD}" srcId="{1E4A0D8C-3BBC-435A-A173-B062DB0C5CE2}" destId="{35384B77-24BD-47A3-A038-18465FC61BCE}" srcOrd="2" destOrd="0" parTransId="{571FA76F-AD49-45EE-8994-E38FB9F48AED}" sibTransId="{ED96F499-97BC-4D07-AD42-C8CE2AAE5C12}"/>
    <dgm:cxn modelId="{22653155-29E3-42EF-8645-03721BED9A64}" type="presOf" srcId="{69F44C26-7B61-4D31-9C00-15D78DFE63C2}" destId="{81399542-9D49-4738-9A85-4F3D1378879A}" srcOrd="0" destOrd="0" presId="urn:microsoft.com/office/officeart/2005/8/layout/hProcess11"/>
    <dgm:cxn modelId="{D9633775-F0EF-4093-A627-6D64F8FA7326}" type="presOf" srcId="{1E4A0D8C-3BBC-435A-A173-B062DB0C5CE2}" destId="{08BA276D-F671-4F23-A09B-65CFAB2903B5}" srcOrd="0" destOrd="0" presId="urn:microsoft.com/office/officeart/2005/8/layout/hProcess11"/>
    <dgm:cxn modelId="{3A127EB2-8B37-47E3-96B2-F7DEE8624C5A}" srcId="{1E4A0D8C-3BBC-435A-A173-B062DB0C5CE2}" destId="{69F44C26-7B61-4D31-9C00-15D78DFE63C2}" srcOrd="0" destOrd="0" parTransId="{191AC713-DBA3-4F27-B362-5F80DFE81F76}" sibTransId="{84E2C4CC-37C7-4BF2-846B-30FA9C7DDC70}"/>
    <dgm:cxn modelId="{455C19BF-61DC-4166-9BEC-62BE1EE6253D}" srcId="{1E4A0D8C-3BBC-435A-A173-B062DB0C5CE2}" destId="{0837B8E1-205F-4DB6-9750-293369E62DFD}" srcOrd="4" destOrd="0" parTransId="{A83B03AD-17FD-4BF2-BF35-19A40D420E6D}" sibTransId="{BF247BA0-B7AD-4A0B-AF1B-9D003EFB96B7}"/>
    <dgm:cxn modelId="{EA81D6E4-AD6A-48A8-A04A-676AADE4AB02}" type="presParOf" srcId="{08BA276D-F671-4F23-A09B-65CFAB2903B5}" destId="{AD5F9B63-DF65-4D19-BA2B-880E7EA8EF8F}" srcOrd="0" destOrd="0" presId="urn:microsoft.com/office/officeart/2005/8/layout/hProcess11"/>
    <dgm:cxn modelId="{EADC88CC-03EE-4C5A-8E0A-69B1A8E5FAB6}" type="presParOf" srcId="{08BA276D-F671-4F23-A09B-65CFAB2903B5}" destId="{6F493CD4-0FC5-42B4-8CC9-CBF9D3DAFC95}" srcOrd="1" destOrd="0" presId="urn:microsoft.com/office/officeart/2005/8/layout/hProcess11"/>
    <dgm:cxn modelId="{73603986-0FCA-46D1-947C-592C497FCE9A}" type="presParOf" srcId="{6F493CD4-0FC5-42B4-8CC9-CBF9D3DAFC95}" destId="{A3E66B9F-9E42-437E-9F30-F2EABE70E621}" srcOrd="0" destOrd="0" presId="urn:microsoft.com/office/officeart/2005/8/layout/hProcess11"/>
    <dgm:cxn modelId="{BC329BFB-94CD-4BED-810D-528D5BC53355}" type="presParOf" srcId="{A3E66B9F-9E42-437E-9F30-F2EABE70E621}" destId="{81399542-9D49-4738-9A85-4F3D1378879A}" srcOrd="0" destOrd="0" presId="urn:microsoft.com/office/officeart/2005/8/layout/hProcess11"/>
    <dgm:cxn modelId="{27679A47-CB62-465A-81FF-6E4303F6C008}" type="presParOf" srcId="{A3E66B9F-9E42-437E-9F30-F2EABE70E621}" destId="{78EA157F-BAD0-460F-862E-90349A4A0BAF}" srcOrd="1" destOrd="0" presId="urn:microsoft.com/office/officeart/2005/8/layout/hProcess11"/>
    <dgm:cxn modelId="{82C0C21D-737D-4E61-B36F-CEB1AC7F4A30}" type="presParOf" srcId="{A3E66B9F-9E42-437E-9F30-F2EABE70E621}" destId="{3F7C4BC1-4DD5-4567-9487-74257A40820B}" srcOrd="2" destOrd="0" presId="urn:microsoft.com/office/officeart/2005/8/layout/hProcess11"/>
    <dgm:cxn modelId="{0ADEC8C4-0963-4FDB-81C1-8655A65DF713}" type="presParOf" srcId="{6F493CD4-0FC5-42B4-8CC9-CBF9D3DAFC95}" destId="{AF922A44-A59B-4EA8-AC64-52309FDE3D94}" srcOrd="1" destOrd="0" presId="urn:microsoft.com/office/officeart/2005/8/layout/hProcess11"/>
    <dgm:cxn modelId="{4A71FDAC-F067-467B-83F0-64D50FDD8DDD}" type="presParOf" srcId="{6F493CD4-0FC5-42B4-8CC9-CBF9D3DAFC95}" destId="{DFCE11C0-9228-4A91-964D-817C930356B7}" srcOrd="2" destOrd="0" presId="urn:microsoft.com/office/officeart/2005/8/layout/hProcess11"/>
    <dgm:cxn modelId="{3243077E-5B56-4BD2-830A-478D6D3A7AEE}" type="presParOf" srcId="{DFCE11C0-9228-4A91-964D-817C930356B7}" destId="{A33D9F17-FD47-4012-8D4D-88137499A020}" srcOrd="0" destOrd="0" presId="urn:microsoft.com/office/officeart/2005/8/layout/hProcess11"/>
    <dgm:cxn modelId="{208CDF02-A353-45BD-A861-3E759D0123FC}" type="presParOf" srcId="{DFCE11C0-9228-4A91-964D-817C930356B7}" destId="{0D820CAF-839B-458C-9A09-A6CDE9668E78}" srcOrd="1" destOrd="0" presId="urn:microsoft.com/office/officeart/2005/8/layout/hProcess11"/>
    <dgm:cxn modelId="{3596F569-AA71-4B62-B760-4A9A1C01CF94}" type="presParOf" srcId="{DFCE11C0-9228-4A91-964D-817C930356B7}" destId="{D39D7F16-1276-447B-8A7A-3ECCA3C081F8}" srcOrd="2" destOrd="0" presId="urn:microsoft.com/office/officeart/2005/8/layout/hProcess11"/>
    <dgm:cxn modelId="{D0C125AA-4946-4FBD-A2BC-7CB4394820CA}" type="presParOf" srcId="{6F493CD4-0FC5-42B4-8CC9-CBF9D3DAFC95}" destId="{12421A5A-D3E0-47CE-AA7D-0DABA72BED58}" srcOrd="3" destOrd="0" presId="urn:microsoft.com/office/officeart/2005/8/layout/hProcess11"/>
    <dgm:cxn modelId="{9907B609-B591-45B1-8F60-82B0FA58F526}" type="presParOf" srcId="{6F493CD4-0FC5-42B4-8CC9-CBF9D3DAFC95}" destId="{EE752D76-D590-4D33-8A68-6FCA3653F0D1}" srcOrd="4" destOrd="0" presId="urn:microsoft.com/office/officeart/2005/8/layout/hProcess11"/>
    <dgm:cxn modelId="{40E538B6-66F2-4872-A17B-DDE01F02C0A0}" type="presParOf" srcId="{EE752D76-D590-4D33-8A68-6FCA3653F0D1}" destId="{20EEAFBE-B941-476C-B2BF-0181999376E2}" srcOrd="0" destOrd="0" presId="urn:microsoft.com/office/officeart/2005/8/layout/hProcess11"/>
    <dgm:cxn modelId="{59556FBF-407A-462C-B756-1CF3FCF7F1F6}" type="presParOf" srcId="{EE752D76-D590-4D33-8A68-6FCA3653F0D1}" destId="{0DC9D6C4-5717-4A31-A2B8-3CD5ABF1FC7F}" srcOrd="1" destOrd="0" presId="urn:microsoft.com/office/officeart/2005/8/layout/hProcess11"/>
    <dgm:cxn modelId="{127DA6C3-CBDD-407B-9F3B-54AFEC3C8DBD}" type="presParOf" srcId="{EE752D76-D590-4D33-8A68-6FCA3653F0D1}" destId="{183F281D-A775-4014-953E-B7CBA7E229FD}" srcOrd="2" destOrd="0" presId="urn:microsoft.com/office/officeart/2005/8/layout/hProcess11"/>
    <dgm:cxn modelId="{8AFE0087-3525-498B-8CB9-0915352D177F}" type="presParOf" srcId="{6F493CD4-0FC5-42B4-8CC9-CBF9D3DAFC95}" destId="{FF58F647-526E-467C-A54E-505955672A95}" srcOrd="5" destOrd="0" presId="urn:microsoft.com/office/officeart/2005/8/layout/hProcess11"/>
    <dgm:cxn modelId="{CA885990-8A00-4C37-93AC-ED2FD7019938}" type="presParOf" srcId="{6F493CD4-0FC5-42B4-8CC9-CBF9D3DAFC95}" destId="{E1DAAFE2-75DC-4C0A-8AAD-B29CBDF5ED24}" srcOrd="6" destOrd="0" presId="urn:microsoft.com/office/officeart/2005/8/layout/hProcess11"/>
    <dgm:cxn modelId="{FC74B68E-7062-4B37-9E51-5E00E67CB3DF}" type="presParOf" srcId="{E1DAAFE2-75DC-4C0A-8AAD-B29CBDF5ED24}" destId="{01019D0F-1E94-4863-8351-392B7A6DA23C}" srcOrd="0" destOrd="0" presId="urn:microsoft.com/office/officeart/2005/8/layout/hProcess11"/>
    <dgm:cxn modelId="{FA454344-840E-4A5A-BC6F-894A5C0251C9}" type="presParOf" srcId="{E1DAAFE2-75DC-4C0A-8AAD-B29CBDF5ED24}" destId="{FF850CB0-6937-46CE-84AE-4C037822C5A5}" srcOrd="1" destOrd="0" presId="urn:microsoft.com/office/officeart/2005/8/layout/hProcess11"/>
    <dgm:cxn modelId="{10727E45-6700-44FA-A4ED-19A5660C8D67}" type="presParOf" srcId="{E1DAAFE2-75DC-4C0A-8AAD-B29CBDF5ED24}" destId="{370798C0-F993-4196-9817-DFA4C2C74275}" srcOrd="2" destOrd="0" presId="urn:microsoft.com/office/officeart/2005/8/layout/hProcess11"/>
    <dgm:cxn modelId="{B2AD0E9A-071B-4799-B266-750BBACF50C1}" type="presParOf" srcId="{6F493CD4-0FC5-42B4-8CC9-CBF9D3DAFC95}" destId="{B10CA5D8-D432-4A37-989F-041D619928A9}" srcOrd="7" destOrd="0" presId="urn:microsoft.com/office/officeart/2005/8/layout/hProcess11"/>
    <dgm:cxn modelId="{921E6C1B-83C9-4137-ACCE-94FDA78BC825}" type="presParOf" srcId="{6F493CD4-0FC5-42B4-8CC9-CBF9D3DAFC95}" destId="{AB1D502B-0581-443B-8CEA-06FE8F68E584}" srcOrd="8" destOrd="0" presId="urn:microsoft.com/office/officeart/2005/8/layout/hProcess11"/>
    <dgm:cxn modelId="{B78E7E40-C6FB-4624-818F-B77F8AFE398A}" type="presParOf" srcId="{AB1D502B-0581-443B-8CEA-06FE8F68E584}" destId="{E448388F-24E4-4B44-A125-2BD91183763A}" srcOrd="0" destOrd="0" presId="urn:microsoft.com/office/officeart/2005/8/layout/hProcess11"/>
    <dgm:cxn modelId="{1758A68A-562B-4A8B-BD9C-7B64969307C5}" type="presParOf" srcId="{AB1D502B-0581-443B-8CEA-06FE8F68E584}" destId="{A459F2D9-6F8E-48BE-B9E3-A9832B7FAFB2}" srcOrd="1" destOrd="0" presId="urn:microsoft.com/office/officeart/2005/8/layout/hProcess11"/>
    <dgm:cxn modelId="{5BB6B2CA-FD5D-465E-9A91-53894566CB74}" type="presParOf" srcId="{AB1D502B-0581-443B-8CEA-06FE8F68E584}" destId="{54E60B2B-8376-49C7-A254-FBD62DE45C8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9B63-DF65-4D19-BA2B-880E7EA8EF8F}">
      <dsp:nvSpPr>
        <dsp:cNvPr id="0" name=""/>
        <dsp:cNvSpPr/>
      </dsp:nvSpPr>
      <dsp:spPr>
        <a:xfrm>
          <a:off x="332514" y="1568925"/>
          <a:ext cx="8582272" cy="1536514"/>
        </a:xfrm>
        <a:prstGeom prst="notchedRightArrow">
          <a:avLst/>
        </a:prstGeom>
        <a:solidFill>
          <a:schemeClr val="tx1">
            <a:lumMod val="50000"/>
            <a:lumOff val="50000"/>
          </a:schemeClr>
        </a:solidFill>
        <a:ln w="19050" cmpd="sng">
          <a:solidFill>
            <a:srgbClr val="16230A"/>
          </a:solidFill>
        </a:ln>
        <a:effectLst/>
      </dsp:spPr>
      <dsp:style>
        <a:lnRef idx="0">
          <a:scrgbClr r="0" g="0" b="0"/>
        </a:lnRef>
        <a:fillRef idx="1">
          <a:scrgbClr r="0" g="0" b="0"/>
        </a:fillRef>
        <a:effectRef idx="0">
          <a:scrgbClr r="0" g="0" b="0"/>
        </a:effectRef>
        <a:fontRef idx="minor"/>
      </dsp:style>
    </dsp:sp>
    <dsp:sp modelId="{81399542-9D49-4738-9A85-4F3D1378879A}">
      <dsp:nvSpPr>
        <dsp:cNvPr id="0" name=""/>
        <dsp:cNvSpPr/>
      </dsp:nvSpPr>
      <dsp:spPr>
        <a:xfrm>
          <a:off x="279259" y="146720"/>
          <a:ext cx="1677923" cy="146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b="1" kern="1200" noProof="0" dirty="0">
            <a:solidFill>
              <a:schemeClr val="bg2">
                <a:lumMod val="10000"/>
              </a:schemeClr>
            </a:solidFill>
          </a:endParaRPr>
        </a:p>
        <a:p>
          <a:pPr marL="0" lvl="0" indent="0" algn="ctr" defTabSz="8001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Baseline</a:t>
          </a:r>
          <a:endParaRPr lang="en-GB" sz="1800" b="1" i="0" kern="1200" noProof="0" dirty="0">
            <a:solidFill>
              <a:schemeClr val="bg2">
                <a:lumMod val="10000"/>
              </a:schemeClr>
            </a:solidFill>
            <a:latin typeface="Nunito-Light"/>
            <a:cs typeface="Nunito-Light"/>
          </a:endParaRPr>
        </a:p>
      </dsp:txBody>
      <dsp:txXfrm>
        <a:off x="279259" y="146720"/>
        <a:ext cx="1677923" cy="1463005"/>
      </dsp:txXfrm>
    </dsp:sp>
    <dsp:sp modelId="{78EA157F-BAD0-460F-862E-90349A4A0BAF}">
      <dsp:nvSpPr>
        <dsp:cNvPr id="0" name=""/>
        <dsp:cNvSpPr/>
      </dsp:nvSpPr>
      <dsp:spPr>
        <a:xfrm>
          <a:off x="987372" y="2167870"/>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33D9F17-FD47-4012-8D4D-88137499A020}">
      <dsp:nvSpPr>
        <dsp:cNvPr id="0" name=""/>
        <dsp:cNvSpPr/>
      </dsp:nvSpPr>
      <dsp:spPr>
        <a:xfrm>
          <a:off x="1978482" y="787089"/>
          <a:ext cx="1386713" cy="115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2 weeks</a:t>
          </a:r>
        </a:p>
      </dsp:txBody>
      <dsp:txXfrm>
        <a:off x="1978482" y="787089"/>
        <a:ext cx="1386713" cy="1159886"/>
      </dsp:txXfrm>
    </dsp:sp>
    <dsp:sp modelId="{0D820CAF-839B-458C-9A09-A6CDE9668E78}">
      <dsp:nvSpPr>
        <dsp:cNvPr id="0" name=""/>
        <dsp:cNvSpPr/>
      </dsp:nvSpPr>
      <dsp:spPr>
        <a:xfrm>
          <a:off x="2403750" y="2185787"/>
          <a:ext cx="306258"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20EEAFBE-B941-476C-B2BF-0181999376E2}">
      <dsp:nvSpPr>
        <dsp:cNvPr id="0" name=""/>
        <dsp:cNvSpPr/>
      </dsp:nvSpPr>
      <dsp:spPr>
        <a:xfrm>
          <a:off x="3345227" y="272189"/>
          <a:ext cx="1386713" cy="157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kern="1200" noProof="0" dirty="0">
              <a:solidFill>
                <a:srgbClr val="16230A"/>
              </a:solidFill>
              <a:latin typeface="Nunito-Light"/>
              <a:cs typeface="Nunito-Light"/>
            </a:rPr>
            <a:t>4 weeks</a:t>
          </a:r>
        </a:p>
      </dsp:txBody>
      <dsp:txXfrm>
        <a:off x="3345227" y="272189"/>
        <a:ext cx="1386713" cy="1574214"/>
      </dsp:txXfrm>
    </dsp:sp>
    <dsp:sp modelId="{0DC9D6C4-5717-4A31-A2B8-3CD5ABF1FC7F}">
      <dsp:nvSpPr>
        <dsp:cNvPr id="0" name=""/>
        <dsp:cNvSpPr/>
      </dsp:nvSpPr>
      <dsp:spPr>
        <a:xfrm>
          <a:off x="3840471" y="2177475"/>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1019D0F-1E94-4863-8351-392B7A6DA23C}">
      <dsp:nvSpPr>
        <dsp:cNvPr id="0" name=""/>
        <dsp:cNvSpPr/>
      </dsp:nvSpPr>
      <dsp:spPr>
        <a:xfrm>
          <a:off x="4710793" y="465282"/>
          <a:ext cx="1845715" cy="8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6 weeks</a:t>
          </a:r>
          <a:endParaRPr lang="en-GB" sz="1800" b="1" i="0" kern="1200" noProof="0" dirty="0">
            <a:latin typeface="Nunito-Light"/>
            <a:cs typeface="Nunito-Light"/>
          </a:endParaRPr>
        </a:p>
      </dsp:txBody>
      <dsp:txXfrm>
        <a:off x="4710793" y="465282"/>
        <a:ext cx="1845715" cy="814310"/>
      </dsp:txXfrm>
    </dsp:sp>
    <dsp:sp modelId="{FF850CB0-6937-46CE-84AE-4C037822C5A5}">
      <dsp:nvSpPr>
        <dsp:cNvPr id="0" name=""/>
        <dsp:cNvSpPr/>
      </dsp:nvSpPr>
      <dsp:spPr>
        <a:xfrm>
          <a:off x="5595016" y="2185787"/>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448388F-24E4-4B44-A125-2BD91183763A}">
      <dsp:nvSpPr>
        <dsp:cNvPr id="0" name=""/>
        <dsp:cNvSpPr/>
      </dsp:nvSpPr>
      <dsp:spPr>
        <a:xfrm>
          <a:off x="6626899" y="787089"/>
          <a:ext cx="1485295" cy="10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1" i="0" kern="1200" noProof="0" dirty="0">
              <a:latin typeface="Nunito-Light"/>
              <a:cs typeface="Nunito-Light"/>
            </a:rPr>
            <a:t>6</a:t>
          </a:r>
          <a:r>
            <a:rPr lang="en-GB" sz="2000" b="1" i="0" kern="1200" baseline="0" noProof="0" dirty="0">
              <a:latin typeface="Nunito-Light"/>
              <a:cs typeface="Nunito-Light"/>
            </a:rPr>
            <a:t> months</a:t>
          </a:r>
          <a:endParaRPr lang="en-GB" sz="2000" b="1" i="0" kern="1200" noProof="0" dirty="0">
            <a:latin typeface="Nunito-Light"/>
            <a:cs typeface="Nunito-Light"/>
          </a:endParaRPr>
        </a:p>
      </dsp:txBody>
      <dsp:txXfrm>
        <a:off x="6626899" y="787089"/>
        <a:ext cx="1485295" cy="1030061"/>
      </dsp:txXfrm>
    </dsp:sp>
    <dsp:sp modelId="{A459F2D9-6F8E-48BE-B9E3-A9832B7FAFB2}">
      <dsp:nvSpPr>
        <dsp:cNvPr id="0" name=""/>
        <dsp:cNvSpPr/>
      </dsp:nvSpPr>
      <dsp:spPr>
        <a:xfrm>
          <a:off x="7293087" y="2168133"/>
          <a:ext cx="305686" cy="305686"/>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0.02225</cdr:x>
      <cdr:y>0.929</cdr:y>
    </cdr:from>
    <cdr:to>
      <cdr:x>0.949</cdr:x>
      <cdr:y>1</cdr:y>
    </cdr:to>
    <cdr:sp macro="" textlink="">
      <cdr:nvSpPr>
        <cdr:cNvPr id="2051" name="Text Box 3"/>
        <cdr:cNvSpPr txBox="1">
          <a:spLocks xmlns:a="http://schemas.openxmlformats.org/drawingml/2006/main" noChangeArrowheads="1"/>
        </cdr:cNvSpPr>
      </cdr:nvSpPr>
      <cdr:spPr bwMode="auto">
        <a:xfrm xmlns:a="http://schemas.openxmlformats.org/drawingml/2006/main">
          <a:off x="204938" y="5220748"/>
          <a:ext cx="8535993" cy="3990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1200" b="0" i="0" u="none" strike="noStrike" baseline="0" dirty="0" err="1">
              <a:solidFill>
                <a:srgbClr val="000000"/>
              </a:solidFill>
              <a:latin typeface="Arial"/>
              <a:cs typeface="Arial"/>
            </a:rPr>
            <a:t>Kilde</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Dødsårsagsregisteret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Statens</a:t>
          </a:r>
          <a:r>
            <a:rPr lang="en-GB" sz="1200" b="0" i="0" u="none" strike="noStrike" baseline="0" dirty="0">
              <a:solidFill>
                <a:srgbClr val="000000"/>
              </a:solidFill>
              <a:latin typeface="Arial"/>
              <a:cs typeface="Arial"/>
            </a:rPr>
            <a:t> Serum </a:t>
          </a:r>
          <a:r>
            <a:rPr lang="en-GB" sz="1200" b="0" i="0" u="none" strike="noStrike" baseline="0" dirty="0" err="1">
              <a:solidFill>
                <a:srgbClr val="000000"/>
              </a:solidFill>
              <a:latin typeface="Arial"/>
              <a:cs typeface="Arial"/>
            </a:rPr>
            <a:t>Institut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og</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Befolkningsdata</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Danmarks</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Statistik</a:t>
          </a:r>
          <a:r>
            <a:rPr lang="en-GB" sz="1200" b="0" i="0" u="none" strike="noStrike" baseline="0" dirty="0">
              <a:solidFill>
                <a:srgbClr val="000000"/>
              </a:solidFill>
              <a:latin typeface="Arial"/>
              <a:cs typeface="Arial"/>
            </a:rPr>
            <a:t>. </a:t>
          </a:r>
        </a:p>
        <a:p xmlns:a="http://schemas.openxmlformats.org/drawingml/2006/main">
          <a:pPr algn="l" rtl="0">
            <a:defRPr sz="1000"/>
          </a:pPr>
          <a:r>
            <a:rPr lang="en-GB" sz="1200" b="0" i="0" u="none" strike="noStrike" baseline="0" dirty="0" err="1">
              <a:solidFill>
                <a:srgbClr val="000000"/>
              </a:solidFill>
              <a:latin typeface="Arial"/>
              <a:cs typeface="Arial"/>
            </a:rPr>
            <a:t>Beregning</a:t>
          </a:r>
          <a:r>
            <a:rPr lang="en-GB" sz="1200" b="0" i="0" u="none" strike="noStrike" baseline="0" dirty="0">
              <a:solidFill>
                <a:srgbClr val="000000"/>
              </a:solidFill>
              <a:latin typeface="Arial"/>
              <a:cs typeface="Arial"/>
            </a:rPr>
            <a:t>: Annette Erlangsen PhD, Danish</a:t>
          </a:r>
          <a:r>
            <a:rPr lang="en-GB" sz="1200" b="0" i="0" u="none" strike="noStrike" dirty="0">
              <a:solidFill>
                <a:srgbClr val="000000"/>
              </a:solidFill>
              <a:latin typeface="Arial"/>
              <a:cs typeface="Arial"/>
            </a:rPr>
            <a:t> Research Institute for Suicide Prevention, </a:t>
          </a:r>
          <a:r>
            <a:rPr lang="en-GB" sz="1200" b="0" i="0" u="none" strike="noStrike" baseline="0" dirty="0">
              <a:solidFill>
                <a:srgbClr val="000000"/>
              </a:solidFill>
              <a:latin typeface="Arial"/>
              <a:cs typeface="Arial"/>
            </a:rPr>
            <a:t>Psykiatrisk Center København. </a:t>
          </a:r>
          <a:endParaRPr lang="en-GB"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0.01523</cdr:x>
      <cdr:y>0.18188</cdr:y>
    </cdr:from>
    <cdr:to>
      <cdr:x>0.26448</cdr:x>
      <cdr:y>0.75154</cdr:y>
    </cdr:to>
    <cdr:grpSp>
      <cdr:nvGrpSpPr>
        <cdr:cNvPr id="7" name="Gruppe 6">
          <a:extLst xmlns:a="http://schemas.openxmlformats.org/drawingml/2006/main">
            <a:ext uri="{FF2B5EF4-FFF2-40B4-BE49-F238E27FC236}">
              <a16:creationId xmlns:a16="http://schemas.microsoft.com/office/drawing/2014/main" id="{00C85C4D-BC06-4C4F-9889-020B7C750085}"/>
            </a:ext>
          </a:extLst>
        </cdr:cNvPr>
        <cdr:cNvGrpSpPr/>
      </cdr:nvGrpSpPr>
      <cdr:grpSpPr>
        <a:xfrm xmlns:a="http://schemas.openxmlformats.org/drawingml/2006/main">
          <a:off x="111955" y="864453"/>
          <a:ext cx="1832229" cy="2707523"/>
          <a:chOff x="111968" y="864443"/>
          <a:chExt cx="1832248" cy="2707535"/>
        </a:xfrm>
      </cdr:grpSpPr>
      <cdr:sp macro="" textlink="">
        <cdr:nvSpPr>
          <cdr:cNvPr id="2" name="Tekstboks 1"/>
          <cdr:cNvSpPr txBox="1"/>
        </cdr:nvSpPr>
        <cdr:spPr>
          <a:xfrm xmlns:a="http://schemas.openxmlformats.org/drawingml/2006/main">
            <a:off x="114672" y="864443"/>
            <a:ext cx="1472208" cy="475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800" b="0" dirty="0"/>
              <a:t>Sidste uge</a:t>
            </a:r>
          </a:p>
        </cdr:txBody>
      </cdr:sp>
      <cdr:sp macro="" textlink="">
        <cdr:nvSpPr>
          <cdr:cNvPr id="3" name="Tekstboks 1"/>
          <cdr:cNvSpPr txBox="1"/>
        </cdr:nvSpPr>
        <cdr:spPr>
          <a:xfrm xmlns:a="http://schemas.openxmlformats.org/drawingml/2006/main">
            <a:off x="111968" y="2376611"/>
            <a:ext cx="183224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31 dage-6 mdr.</a:t>
            </a:r>
          </a:p>
        </cdr:txBody>
      </cdr:sp>
      <cdr:sp macro="" textlink="">
        <cdr:nvSpPr>
          <cdr:cNvPr id="4" name="Tekstboks 1"/>
          <cdr:cNvSpPr txBox="1"/>
        </cdr:nvSpPr>
        <cdr:spPr>
          <a:xfrm xmlns:a="http://schemas.openxmlformats.org/drawingml/2006/main">
            <a:off x="111968" y="1656531"/>
            <a:ext cx="147220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8-30 dage</a:t>
            </a:r>
          </a:p>
        </cdr:txBody>
      </cdr:sp>
      <cdr:sp macro="" textlink="">
        <cdr:nvSpPr>
          <cdr:cNvPr id="5" name="Tekstboks 1"/>
          <cdr:cNvSpPr txBox="1"/>
        </cdr:nvSpPr>
        <cdr:spPr>
          <a:xfrm xmlns:a="http://schemas.openxmlformats.org/drawingml/2006/main">
            <a:off x="111968" y="3096691"/>
            <a:ext cx="1832248" cy="475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&gt; 6 mdr.</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856E7-F7BF-4E33-9ECF-6CB58A42C3E2}" type="datetimeFigureOut">
              <a:rPr lang="da-DK" smtClean="0"/>
              <a:t>26-02-2020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0DA58-3972-4D63-B1FB-CBDCAD13F3F7}" type="slidenum">
              <a:rPr lang="da-DK" smtClean="0"/>
              <a:t>‹nr.›</a:t>
            </a:fld>
            <a:endParaRPr lang="da-DK"/>
          </a:p>
        </p:txBody>
      </p:sp>
    </p:spTree>
    <p:extLst>
      <p:ext uri="{BB962C8B-B14F-4D97-AF65-F5344CB8AC3E}">
        <p14:creationId xmlns:p14="http://schemas.microsoft.com/office/powerpoint/2010/main" val="181518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a:solidFill>
                  <a:schemeClr val="tx1"/>
                </a:solidFill>
                <a:latin typeface="Arial" charset="0"/>
                <a:ea typeface="ヒラギノ角ゴ Pro W3" pitchFamily="1" charset="-128"/>
              </a:defRPr>
            </a:lvl1pPr>
            <a:lvl2pPr marL="742877" indent="-285722">
              <a:defRPr sz="1200">
                <a:solidFill>
                  <a:schemeClr val="tx1"/>
                </a:solidFill>
                <a:latin typeface="Arial" charset="0"/>
                <a:ea typeface="ヒラギノ角ゴ Pro W3" pitchFamily="1" charset="-128"/>
              </a:defRPr>
            </a:lvl2pPr>
            <a:lvl3pPr marL="1142888" indent="-228578">
              <a:defRPr sz="1200">
                <a:solidFill>
                  <a:schemeClr val="tx1"/>
                </a:solidFill>
                <a:latin typeface="Arial" charset="0"/>
                <a:ea typeface="ヒラギノ角ゴ Pro W3" pitchFamily="1" charset="-128"/>
              </a:defRPr>
            </a:lvl3pPr>
            <a:lvl4pPr marL="1600043" indent="-228578">
              <a:defRPr sz="1200">
                <a:solidFill>
                  <a:schemeClr val="tx1"/>
                </a:solidFill>
                <a:latin typeface="Arial" charset="0"/>
                <a:ea typeface="ヒラギノ角ゴ Pro W3" pitchFamily="1" charset="-128"/>
              </a:defRPr>
            </a:lvl4pPr>
            <a:lvl5pPr marL="2057199" indent="-228578">
              <a:defRPr sz="1200">
                <a:solidFill>
                  <a:schemeClr val="tx1"/>
                </a:solidFill>
                <a:latin typeface="Arial" charset="0"/>
                <a:ea typeface="ヒラギノ角ゴ Pro W3" pitchFamily="1" charset="-128"/>
              </a:defRPr>
            </a:lvl5pPr>
            <a:lvl6pPr marL="2514354" indent="-228578" eaLnBrk="0" fontAlgn="base" hangingPunct="0">
              <a:spcBef>
                <a:spcPct val="0"/>
              </a:spcBef>
              <a:spcAft>
                <a:spcPct val="0"/>
              </a:spcAft>
              <a:defRPr sz="1200">
                <a:solidFill>
                  <a:schemeClr val="tx1"/>
                </a:solidFill>
                <a:latin typeface="Arial" charset="0"/>
                <a:ea typeface="ヒラギノ角ゴ Pro W3" pitchFamily="1" charset="-128"/>
              </a:defRPr>
            </a:lvl6pPr>
            <a:lvl7pPr marL="2971509" indent="-228578" eaLnBrk="0" fontAlgn="base" hangingPunct="0">
              <a:spcBef>
                <a:spcPct val="0"/>
              </a:spcBef>
              <a:spcAft>
                <a:spcPct val="0"/>
              </a:spcAft>
              <a:defRPr sz="1200">
                <a:solidFill>
                  <a:schemeClr val="tx1"/>
                </a:solidFill>
                <a:latin typeface="Arial" charset="0"/>
                <a:ea typeface="ヒラギノ角ゴ Pro W3" pitchFamily="1" charset="-128"/>
              </a:defRPr>
            </a:lvl7pPr>
            <a:lvl8pPr marL="3428664" indent="-228578" eaLnBrk="0" fontAlgn="base" hangingPunct="0">
              <a:spcBef>
                <a:spcPct val="0"/>
              </a:spcBef>
              <a:spcAft>
                <a:spcPct val="0"/>
              </a:spcAft>
              <a:defRPr sz="1200">
                <a:solidFill>
                  <a:schemeClr val="tx1"/>
                </a:solidFill>
                <a:latin typeface="Arial" charset="0"/>
                <a:ea typeface="ヒラギノ角ゴ Pro W3" pitchFamily="1" charset="-128"/>
              </a:defRPr>
            </a:lvl8pPr>
            <a:lvl9pPr marL="3885819" indent="-228578" eaLnBrk="0" fontAlgn="base" hangingPunct="0">
              <a:spcBef>
                <a:spcPct val="0"/>
              </a:spcBef>
              <a:spcAft>
                <a:spcPct val="0"/>
              </a:spcAft>
              <a:defRPr sz="1200">
                <a:solidFill>
                  <a:schemeClr val="tx1"/>
                </a:solidFill>
                <a:latin typeface="Arial" charset="0"/>
                <a:ea typeface="ヒラギノ角ゴ Pro W3" pitchFamily="1" charset="-128"/>
              </a:defRPr>
            </a:lvl9pPr>
          </a:lstStyle>
          <a:p>
            <a:fld id="{8ABA6CE5-9C10-44B2-8E81-12C73E870E42}" type="slidenum">
              <a:rPr altLang="da-DK" smtClean="0"/>
              <a:pPr/>
              <a:t>1</a:t>
            </a:fld>
            <a:endParaRPr lang="da-DK" alt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da-DK" altLang="da-DK" dirty="0"/>
              <a:t>Kilde. Dødsårsagsregistret</a:t>
            </a:r>
          </a:p>
          <a:p>
            <a:pPr eaLnBrk="1" hangingPunct="1"/>
            <a:r>
              <a:rPr lang="da-DK" altLang="da-DK" dirty="0"/>
              <a:t>I 2014  var der 629 </a:t>
            </a:r>
            <a:r>
              <a:rPr lang="da-DK" altLang="da-DK" baseline="0" dirty="0"/>
              <a:t>selvmord herhjemme</a:t>
            </a:r>
            <a:r>
              <a:rPr lang="da-DK" altLang="da-DK" dirty="0"/>
              <a:t>.</a:t>
            </a:r>
          </a:p>
          <a:p>
            <a:pPr eaLnBrk="1" hangingPunct="1"/>
            <a:r>
              <a:rPr lang="da-DK" altLang="da-DK" dirty="0"/>
              <a:t>Vi vurderer at antallet af selvmordsforsøg ligger på ca.</a:t>
            </a:r>
            <a:r>
              <a:rPr lang="da-DK" altLang="da-DK" baseline="0" dirty="0"/>
              <a:t> 12.500 . Registreringen af selvmordsforsøg er ikke optimal så vi er nødt til at estimere dette tal. Sidste data om dette er fra 2011.</a:t>
            </a:r>
            <a:endParaRPr lang="da-DK" altLang="da-DK" dirty="0"/>
          </a:p>
          <a:p>
            <a:pPr eaLnBrk="1" hangingPunct="1"/>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6,5% af alle mænd diagnosticeret med skizofreni dør af </a:t>
            </a:r>
            <a:r>
              <a:rPr lang="da-DK" b="1" baseline="0" dirty="0"/>
              <a:t>selvmord</a:t>
            </a:r>
            <a:r>
              <a:rPr lang="da-DK" baseline="0" dirty="0"/>
              <a:t>. For kvinder med skizofreni er det 4,9% som dør af selvmord.</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0,7% som dør af selvmord i løbet af deres levetid. DVS betragtelig færre.</a:t>
            </a:r>
          </a:p>
          <a:p>
            <a:endParaRPr lang="da-DK" baseline="0" dirty="0"/>
          </a:p>
          <a:p>
            <a:r>
              <a:rPr lang="da-DK" baseline="0" dirty="0"/>
              <a:t>POINTE: at have en psykisk sygdom er forbundet med en markant højere risiko for selvmord.</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10</a:t>
            </a:fld>
            <a:endParaRPr lang="da-DK"/>
          </a:p>
        </p:txBody>
      </p:sp>
    </p:spTree>
    <p:extLst>
      <p:ext uri="{BB962C8B-B14F-4D97-AF65-F5344CB8AC3E}">
        <p14:creationId xmlns:p14="http://schemas.microsoft.com/office/powerpoint/2010/main" val="111543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10,3% af alle mænd diagnosticeret med skizofreni </a:t>
            </a:r>
            <a:r>
              <a:rPr lang="da-DK" b="1" baseline="0" dirty="0"/>
              <a:t>som udfører selvmordsforsøg</a:t>
            </a:r>
            <a:r>
              <a:rPr lang="da-DK" baseline="0" dirty="0"/>
              <a:t>. For kvinder med skizofreni er det 4,9% som udfører et eller flere selvmordsforsøg.</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5,3% som udfører selvmordsforsøg i løbet af deres levetid. DVS betragtelig færre.</a:t>
            </a:r>
          </a:p>
          <a:p>
            <a:endParaRPr lang="da-DK" baseline="0" dirty="0"/>
          </a:p>
          <a:p>
            <a:r>
              <a:rPr lang="da-DK" baseline="0" dirty="0"/>
              <a:t>POINTE: at have en </a:t>
            </a:r>
            <a:r>
              <a:rPr lang="da-DK" baseline="0" dirty="0" err="1"/>
              <a:t>psyk</a:t>
            </a:r>
            <a:r>
              <a:rPr lang="da-DK" baseline="0" dirty="0"/>
              <a:t>. Diagnose samt et tidligere selvmordsforsøg højner risikoen for selvmord markant. Det er altså vigtigt at være opmærksom på denne gruppen.</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11</a:t>
            </a:fld>
            <a:endParaRPr lang="da-DK"/>
          </a:p>
        </p:txBody>
      </p:sp>
    </p:spTree>
    <p:extLst>
      <p:ext uri="{BB962C8B-B14F-4D97-AF65-F5344CB8AC3E}">
        <p14:creationId xmlns:p14="http://schemas.microsoft.com/office/powerpoint/2010/main" val="120474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741D9A93-C95C-40CD-9897-5063461B4865}" type="slidenum">
              <a:rPr smtClean="0"/>
              <a:pPr/>
              <a:t>12</a:t>
            </a:fld>
            <a:endParaRPr lang="en-GB"/>
          </a:p>
        </p:txBody>
      </p:sp>
      <p:sp>
        <p:nvSpPr>
          <p:cNvPr id="55299" name="Rectangle 2"/>
          <p:cNvSpPr>
            <a:spLocks noGrp="1" noRot="1" noChangeAspect="1" noChangeArrowheads="1" noTextEdit="1"/>
          </p:cNvSpPr>
          <p:nvPr>
            <p:ph type="sldImg"/>
          </p:nvPr>
        </p:nvSpPr>
        <p:spPr>
          <a:xfrm>
            <a:off x="1135063" y="703263"/>
            <a:ext cx="4587875" cy="3441700"/>
          </a:xfrm>
          <a:ln/>
        </p:spPr>
      </p:sp>
      <p:sp>
        <p:nvSpPr>
          <p:cNvPr id="5530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400" b="1" dirty="0" err="1">
                <a:latin typeface="Arial" pitchFamily="34" charset="0"/>
              </a:rPr>
              <a:t>Blandt</a:t>
            </a:r>
            <a:r>
              <a:rPr lang="en-GB" sz="1400" b="1" dirty="0">
                <a:latin typeface="Arial" pitchFamily="34" charset="0"/>
              </a:rPr>
              <a:t> de patients </a:t>
            </a:r>
            <a:r>
              <a:rPr lang="en-GB" sz="1400" b="1" dirty="0" err="1">
                <a:latin typeface="Arial" pitchFamily="34" charset="0"/>
              </a:rPr>
              <a:t>som</a:t>
            </a:r>
            <a:r>
              <a:rPr lang="en-GB" sz="1400" b="1" dirty="0">
                <a:latin typeface="Arial" pitchFamily="34" charset="0"/>
              </a:rPr>
              <a:t> </a:t>
            </a:r>
            <a:r>
              <a:rPr lang="en-GB" sz="1400" b="1" dirty="0" err="1">
                <a:latin typeface="Arial" pitchFamily="34" charset="0"/>
              </a:rPr>
              <a:t>tidligere</a:t>
            </a:r>
            <a:r>
              <a:rPr lang="en-GB" sz="1400" b="1" dirty="0">
                <a:latin typeface="Arial" pitchFamily="34" charset="0"/>
              </a:rPr>
              <a:t> </a:t>
            </a:r>
            <a:r>
              <a:rPr lang="en-GB" sz="1400" b="1" dirty="0" err="1">
                <a:latin typeface="Arial" pitchFamily="34" charset="0"/>
              </a:rPr>
              <a:t>har</a:t>
            </a:r>
            <a:r>
              <a:rPr lang="en-GB" sz="1400" b="1" dirty="0">
                <a:latin typeface="Arial" pitchFamily="34" charset="0"/>
              </a:rPr>
              <a:t> </a:t>
            </a:r>
            <a:r>
              <a:rPr lang="en-GB" sz="1400" b="1" dirty="0" err="1">
                <a:latin typeface="Arial" pitchFamily="34" charset="0"/>
              </a:rPr>
              <a:t>udført</a:t>
            </a:r>
            <a:r>
              <a:rPr lang="en-GB" sz="1400" b="1" dirty="0">
                <a:latin typeface="Arial" pitchFamily="34" charset="0"/>
              </a:rPr>
              <a:t> </a:t>
            </a:r>
            <a:r>
              <a:rPr lang="en-GB" sz="1400" b="1" dirty="0" err="1">
                <a:latin typeface="Arial" pitchFamily="34" charset="0"/>
              </a:rPr>
              <a:t>selvmordsforsøg</a:t>
            </a:r>
            <a:r>
              <a:rPr lang="en-GB" sz="1400" b="1" dirty="0">
                <a:latin typeface="Arial" pitchFamily="34" charset="0"/>
              </a:rPr>
              <a:t> </a:t>
            </a:r>
            <a:r>
              <a:rPr lang="en-GB" sz="1400" b="1" dirty="0" err="1">
                <a:latin typeface="Arial" pitchFamily="34" charset="0"/>
              </a:rPr>
              <a:t>er</a:t>
            </a:r>
            <a:r>
              <a:rPr lang="en-GB" sz="1400" b="1" dirty="0">
                <a:latin typeface="Arial" pitchFamily="34" charset="0"/>
              </a:rPr>
              <a:t> </a:t>
            </a:r>
            <a:r>
              <a:rPr lang="en-GB" sz="1400" b="1" dirty="0" err="1">
                <a:latin typeface="Arial" pitchFamily="34" charset="0"/>
              </a:rPr>
              <a:t>selvmordsraten</a:t>
            </a:r>
            <a:r>
              <a:rPr lang="en-GB" sz="1400" b="1" dirty="0">
                <a:latin typeface="Arial" pitchFamily="34" charset="0"/>
              </a:rPr>
              <a:t> I de </a:t>
            </a:r>
            <a:r>
              <a:rPr lang="en-GB" sz="1400" b="1" dirty="0" err="1">
                <a:latin typeface="Arial" pitchFamily="34" charset="0"/>
              </a:rPr>
              <a:t>forskellige</a:t>
            </a:r>
            <a:r>
              <a:rPr lang="en-GB" sz="1400" b="1" dirty="0">
                <a:latin typeface="Arial" pitchFamily="34" charset="0"/>
              </a:rPr>
              <a:t> </a:t>
            </a:r>
            <a:r>
              <a:rPr lang="en-GB" sz="1400" b="1" dirty="0" err="1">
                <a:latin typeface="Arial" pitchFamily="34" charset="0"/>
              </a:rPr>
              <a:t>grupper</a:t>
            </a:r>
            <a:r>
              <a:rPr lang="en-GB" sz="1400" b="1" dirty="0">
                <a:latin typeface="Arial" pitchFamily="34" charset="0"/>
              </a:rPr>
              <a:t> </a:t>
            </a:r>
            <a:r>
              <a:rPr lang="en-GB" sz="1400" b="1" dirty="0" err="1">
                <a:latin typeface="Arial" pitchFamily="34" charset="0"/>
              </a:rPr>
              <a:t>præsenteret</a:t>
            </a:r>
            <a:r>
              <a:rPr lang="en-GB" sz="1400" b="1" dirty="0">
                <a:latin typeface="Arial" pitchFamily="34" charset="0"/>
              </a:rPr>
              <a:t>. Man </a:t>
            </a:r>
            <a:r>
              <a:rPr lang="en-GB" sz="1400" b="1" dirty="0" err="1">
                <a:latin typeface="Arial" pitchFamily="34" charset="0"/>
              </a:rPr>
              <a:t>ser</a:t>
            </a:r>
            <a:r>
              <a:rPr lang="en-GB" sz="1400" b="1" dirty="0">
                <a:latin typeface="Arial" pitchFamily="34" charset="0"/>
              </a:rPr>
              <a:t> at </a:t>
            </a:r>
            <a:r>
              <a:rPr lang="en-GB" sz="1400" b="1" dirty="0" err="1">
                <a:latin typeface="Arial" pitchFamily="34" charset="0"/>
              </a:rPr>
              <a:t>særligt</a:t>
            </a:r>
            <a:r>
              <a:rPr lang="en-GB" sz="1400" b="1" dirty="0">
                <a:latin typeface="Arial" pitchFamily="34" charset="0"/>
              </a:rPr>
              <a:t> den </a:t>
            </a:r>
            <a:r>
              <a:rPr lang="en-GB" sz="1400" b="1" dirty="0" err="1">
                <a:latin typeface="Arial" pitchFamily="34" charset="0"/>
              </a:rPr>
              <a:t>første</a:t>
            </a:r>
            <a:r>
              <a:rPr lang="en-GB" sz="1400" b="1" dirty="0">
                <a:latin typeface="Arial" pitchFamily="34" charset="0"/>
              </a:rPr>
              <a:t> </a:t>
            </a:r>
            <a:r>
              <a:rPr lang="en-GB" sz="1400" b="1" dirty="0" err="1">
                <a:latin typeface="Arial" pitchFamily="34" charset="0"/>
              </a:rPr>
              <a:t>tid</a:t>
            </a:r>
            <a:r>
              <a:rPr lang="en-GB" sz="1400" b="1" dirty="0">
                <a:latin typeface="Arial" pitchFamily="34" charset="0"/>
              </a:rPr>
              <a:t>, 30 </a:t>
            </a:r>
            <a:r>
              <a:rPr lang="en-GB" sz="1400" b="1" dirty="0" err="1">
                <a:latin typeface="Arial" pitchFamily="34" charset="0"/>
              </a:rPr>
              <a:t>dage</a:t>
            </a:r>
            <a:r>
              <a:rPr lang="en-GB" sz="1400" b="1" dirty="0">
                <a:latin typeface="Arial" pitchFamily="34" charset="0"/>
              </a:rPr>
              <a:t> , 6 </a:t>
            </a:r>
            <a:r>
              <a:rPr lang="en-GB" sz="1400" b="1" dirty="0" err="1">
                <a:latin typeface="Arial" pitchFamily="34" charset="0"/>
              </a:rPr>
              <a:t>mdr</a:t>
            </a:r>
            <a:r>
              <a:rPr lang="en-GB" sz="1400" b="1" dirty="0">
                <a:latin typeface="Arial" pitchFamily="34" charset="0"/>
              </a:rPr>
              <a:t>. </a:t>
            </a:r>
            <a:r>
              <a:rPr lang="en-GB" sz="1400" b="1" dirty="0" err="1">
                <a:latin typeface="Arial" pitchFamily="34" charset="0"/>
              </a:rPr>
              <a:t>er</a:t>
            </a:r>
            <a:r>
              <a:rPr lang="en-GB" sz="1400" b="1" dirty="0">
                <a:latin typeface="Arial" pitchFamily="34" charset="0"/>
              </a:rPr>
              <a:t> </a:t>
            </a:r>
            <a:r>
              <a:rPr lang="en-GB" sz="1400" b="1" dirty="0" err="1">
                <a:latin typeface="Arial" pitchFamily="34" charset="0"/>
              </a:rPr>
              <a:t>selvmordsraten</a:t>
            </a:r>
            <a:r>
              <a:rPr lang="en-GB" sz="1400" b="1" dirty="0">
                <a:latin typeface="Arial" pitchFamily="34" charset="0"/>
              </a:rPr>
              <a:t> </a:t>
            </a:r>
            <a:r>
              <a:rPr lang="en-GB" sz="1400" b="1" dirty="0" err="1">
                <a:latin typeface="Arial" pitchFamily="34" charset="0"/>
              </a:rPr>
              <a:t>højere</a:t>
            </a:r>
            <a:r>
              <a:rPr lang="en-GB" sz="1400" b="1" dirty="0">
                <a:latin typeface="Arial" pitchFamily="34" charset="0"/>
              </a:rPr>
              <a:t>.</a:t>
            </a:r>
          </a:p>
          <a:p>
            <a:pPr eaLnBrk="1" hangingPunct="1"/>
            <a:endParaRPr lang="en-GB" sz="1400" b="1" dirty="0">
              <a:latin typeface="Arial" pitchFamily="34" charset="0"/>
            </a:endParaRPr>
          </a:p>
          <a:p>
            <a:pPr eaLnBrk="1" hangingPunct="1"/>
            <a:endParaRPr lang="da-DK"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Risiko for selvmord efter type</a:t>
            </a:r>
            <a:r>
              <a:rPr lang="da-DK" baseline="0" dirty="0"/>
              <a:t> af patient kontakt i psykiatrien</a:t>
            </a:r>
            <a:r>
              <a:rPr lang="da-DK" dirty="0"/>
              <a:t>:</a:t>
            </a:r>
          </a:p>
          <a:p>
            <a:r>
              <a:rPr lang="da-DK" dirty="0"/>
              <a:t>Sammenlignet med dem som</a:t>
            </a:r>
            <a:r>
              <a:rPr lang="da-DK" baseline="0" dirty="0"/>
              <a:t> ingen kontakt har (dvs. den generelle befolkning), har:</a:t>
            </a:r>
          </a:p>
          <a:p>
            <a:r>
              <a:rPr lang="da-DK" baseline="0" dirty="0"/>
              <a:t>Ambulante patienter 8 gange højere risiko</a:t>
            </a:r>
          </a:p>
          <a:p>
            <a:r>
              <a:rPr lang="da-DK" baseline="0" dirty="0"/>
              <a:t>Skadestue patienter 28 gange højere risiko</a:t>
            </a:r>
          </a:p>
          <a:p>
            <a:r>
              <a:rPr lang="da-DK" baseline="0" dirty="0"/>
              <a:t>Indlagte patienter har 44 gange højere risiko for at dø af selvmord end den generelle befolkning.</a:t>
            </a:r>
          </a:p>
          <a:p>
            <a:r>
              <a:rPr lang="da-DK" b="1" baseline="0" dirty="0"/>
              <a:t>Dvs. skadestue-patienter og indlagte har særlig HØJ risiko.</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13</a:t>
            </a:fld>
            <a:endParaRPr lang="da-DK"/>
          </a:p>
        </p:txBody>
      </p:sp>
    </p:spTree>
    <p:extLst>
      <p:ext uri="{BB962C8B-B14F-4D97-AF65-F5344CB8AC3E}">
        <p14:creationId xmlns:p14="http://schemas.microsoft.com/office/powerpoint/2010/main" val="351019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14</a:t>
            </a:fld>
            <a:endParaRPr lang="en-GB"/>
          </a:p>
        </p:txBody>
      </p:sp>
    </p:spTree>
    <p:extLst>
      <p:ext uri="{BB962C8B-B14F-4D97-AF65-F5344CB8AC3E}">
        <p14:creationId xmlns:p14="http://schemas.microsoft.com/office/powerpoint/2010/main" val="196131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BA2162B4-5765-40C5-8141-FA1460A07A85}" type="slidenum">
              <a:rPr smtClean="0"/>
              <a:pPr/>
              <a:t>15</a:t>
            </a:fld>
            <a:endParaRPr lang="en-GB"/>
          </a:p>
        </p:txBody>
      </p:sp>
      <p:sp>
        <p:nvSpPr>
          <p:cNvPr id="56323" name="Rectangle 2"/>
          <p:cNvSpPr>
            <a:spLocks noGrp="1" noRot="1" noChangeAspect="1" noChangeArrowheads="1" noTextEdit="1"/>
          </p:cNvSpPr>
          <p:nvPr>
            <p:ph type="sldImg"/>
          </p:nvPr>
        </p:nvSpPr>
        <p:spPr>
          <a:xfrm>
            <a:off x="1135063" y="703263"/>
            <a:ext cx="4587875" cy="3441700"/>
          </a:xfrm>
          <a:ln/>
        </p:spPr>
      </p:sp>
      <p:sp>
        <p:nvSpPr>
          <p:cNvPr id="5632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da-DK" dirty="0">
                <a:latin typeface="Arial" pitchFamily="34" charset="0"/>
              </a:rPr>
              <a:t> Risikoen for selvmord i tiden efter udskrivning. Her er risiko (målt som odds ration) beregnet relativt til personer som aldrig har været indlagte.</a:t>
            </a:r>
          </a:p>
          <a:p>
            <a:pPr eaLnBrk="1" hangingPunct="1">
              <a:buFontTx/>
              <a:buChar char="•"/>
            </a:pPr>
            <a:r>
              <a:rPr lang="da-DK" dirty="0">
                <a:latin typeface="Arial" pitchFamily="34" charset="0"/>
              </a:rPr>
              <a:t> I tiden lige efter udskrivning er risikoen for selvmord meget høj. Der er derfor et godt tidspunkt at sætte ind med forebyggelse, som f.eks. Opfølgning via telefonopringning.</a:t>
            </a:r>
          </a:p>
          <a:p>
            <a:pPr eaLnBrk="1" hangingPunct="1"/>
            <a:r>
              <a:rPr lang="da-DK" dirty="0">
                <a:latin typeface="Arial" pitchFamily="34" charset="0"/>
              </a:rPr>
              <a:t>Forskellen</a:t>
            </a:r>
            <a:r>
              <a:rPr lang="da-DK" baseline="0" dirty="0">
                <a:latin typeface="Arial" pitchFamily="34" charset="0"/>
              </a:rPr>
              <a:t> mellem mænd og kvinder er ikke så vigtig, det vigtige er at man bemærker </a:t>
            </a:r>
            <a:r>
              <a:rPr lang="da-DK" b="1" baseline="0" dirty="0">
                <a:latin typeface="Arial" pitchFamily="34" charset="0"/>
              </a:rPr>
              <a:t>den høje risiko kort tid efter udskrivning.</a:t>
            </a:r>
            <a:endParaRPr lang="da-DK" b="1" dirty="0">
              <a:latin typeface="Arial" pitchFamily="34" charset="0"/>
            </a:endParaRPr>
          </a:p>
          <a:p>
            <a:pPr eaLnBrk="1" hangingPunct="1">
              <a:buFontTx/>
              <a:buChar char="•"/>
            </a:pPr>
            <a:endParaRPr lang="da-DK"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16</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17</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3BD3B6-B259-44BA-BDAB-8FF505449523}" type="slidenum">
              <a:rPr/>
              <a:pPr/>
              <a:t>18</a:t>
            </a:fld>
            <a:endParaRPr lang="da-DK"/>
          </a:p>
        </p:txBody>
      </p:sp>
      <p:sp>
        <p:nvSpPr>
          <p:cNvPr id="172034" name="Rectangle 2"/>
          <p:cNvSpPr>
            <a:spLocks noGrp="1" noChangeArrowheads="1"/>
          </p:cNvSpPr>
          <p:nvPr>
            <p:ph type="body" idx="1"/>
          </p:nvPr>
        </p:nvSpPr>
        <p:spPr/>
        <p:txBody>
          <a:bodyPr/>
          <a:lstStyle/>
          <a:p>
            <a:r>
              <a:rPr lang="da-DK" dirty="0"/>
              <a:t>Denne model illustrerer hvornår selvmordet indtræffer (ifølge </a:t>
            </a:r>
            <a:r>
              <a:rPr lang="da-DK" dirty="0" err="1"/>
              <a:t>Shneidman</a:t>
            </a:r>
            <a:r>
              <a:rPr lang="da-DK" dirty="0"/>
              <a:t>). Dette sker når pt. subjektivt oplever både psykisk smerte, stress og indre uro og i en høj grad på alle tre områder. Når både den psykiske smerte opleves ubærlig, pt. føler sig ekstremt stresset og oplever en ubærlig indre uro, som leder til et handlepres, er selvmordsrisikoen størst. </a:t>
            </a:r>
          </a:p>
          <a:p>
            <a:r>
              <a:rPr lang="da-DK" dirty="0"/>
              <a:t>Ligeledes kan modellen anvendes til at forstå, hvorfor det kan være særdeles relevant at hjælpe eks. pt. indlagt efter et selvmordsforsøg med praktiske problemer (kontanthjælp, udsættelse af eksamen, herberg osv.) – man hjælper med at mindske stress, og dermed har man potentielt flyttet en høj-risiko </a:t>
            </a:r>
            <a:r>
              <a:rPr lang="da-DK" dirty="0" err="1"/>
              <a:t>suicidal</a:t>
            </a:r>
            <a:r>
              <a:rPr lang="da-DK" dirty="0"/>
              <a:t> pt. til en mindre farligt psykologisk tilstand (</a:t>
            </a:r>
            <a:r>
              <a:rPr lang="da-DK" dirty="0" err="1"/>
              <a:t>Jobes</a:t>
            </a:r>
            <a:r>
              <a:rPr lang="da-DK" dirty="0"/>
              <a:t> 2006, Sundhedsstyrelsen 2007).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19</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150DA58-3972-4D63-B1FB-CBDCAD13F3F7}" type="slidenum">
              <a:rPr lang="da-DK" smtClean="0"/>
              <a:t>2</a:t>
            </a:fld>
            <a:endParaRPr lang="da-DK"/>
          </a:p>
        </p:txBody>
      </p:sp>
    </p:spTree>
    <p:extLst>
      <p:ext uri="{BB962C8B-B14F-4D97-AF65-F5344CB8AC3E}">
        <p14:creationId xmlns:p14="http://schemas.microsoft.com/office/powerpoint/2010/main" val="259312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0C0CB4-C6E0-4238-896E-15F20EC56BEB}" type="slidenum">
              <a:rPr lang="da-DK" smtClean="0"/>
              <a:pPr fontAlgn="base">
                <a:spcBef>
                  <a:spcPct val="0"/>
                </a:spcBef>
                <a:spcAft>
                  <a:spcPct val="0"/>
                </a:spcAft>
                <a:defRPr/>
              </a:pPr>
              <a:t>20</a:t>
            </a:fld>
            <a:endParaRPr lang="da-DK"/>
          </a:p>
        </p:txBody>
      </p:sp>
      <p:sp>
        <p:nvSpPr>
          <p:cNvPr id="13315" name="Rectangle 7"/>
          <p:cNvSpPr txBox="1">
            <a:spLocks noGrp="1" noChangeArrowheads="1"/>
          </p:cNvSpPr>
          <p:nvPr/>
        </p:nvSpPr>
        <p:spPr bwMode="auto">
          <a:xfrm>
            <a:off x="3883025" y="8685214"/>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23" tIns="42512" rIns="85023" bIns="42512" anchor="b"/>
          <a:lstStyle>
            <a:lvl1pPr defTabSz="850900" eaLnBrk="0" hangingPunct="0">
              <a:defRPr>
                <a:solidFill>
                  <a:schemeClr val="tx1"/>
                </a:solidFill>
                <a:latin typeface="Arial" charset="0"/>
              </a:defRPr>
            </a:lvl1pPr>
            <a:lvl2pPr marL="742950" indent="-285750" defTabSz="850900" eaLnBrk="0" hangingPunct="0">
              <a:defRPr>
                <a:solidFill>
                  <a:schemeClr val="tx1"/>
                </a:solidFill>
                <a:latin typeface="Arial" charset="0"/>
              </a:defRPr>
            </a:lvl2pPr>
            <a:lvl3pPr marL="1143000" indent="-228600" defTabSz="850900" eaLnBrk="0" hangingPunct="0">
              <a:defRPr>
                <a:solidFill>
                  <a:schemeClr val="tx1"/>
                </a:solidFill>
                <a:latin typeface="Arial" charset="0"/>
              </a:defRPr>
            </a:lvl3pPr>
            <a:lvl4pPr marL="1600200" indent="-228600" defTabSz="850900" eaLnBrk="0" hangingPunct="0">
              <a:defRPr>
                <a:solidFill>
                  <a:schemeClr val="tx1"/>
                </a:solidFill>
                <a:latin typeface="Arial" charset="0"/>
              </a:defRPr>
            </a:lvl4pPr>
            <a:lvl5pPr marL="2057400" indent="-228600" defTabSz="850900" eaLnBrk="0" hangingPunct="0">
              <a:defRPr>
                <a:solidFill>
                  <a:schemeClr val="tx1"/>
                </a:solidFill>
                <a:latin typeface="Arial" charset="0"/>
              </a:defRPr>
            </a:lvl5pPr>
            <a:lvl6pPr marL="2514600" indent="-228600" defTabSz="850900" eaLnBrk="0" fontAlgn="base" hangingPunct="0">
              <a:spcBef>
                <a:spcPct val="0"/>
              </a:spcBef>
              <a:spcAft>
                <a:spcPct val="0"/>
              </a:spcAft>
              <a:defRPr>
                <a:solidFill>
                  <a:schemeClr val="tx1"/>
                </a:solidFill>
                <a:latin typeface="Arial" charset="0"/>
              </a:defRPr>
            </a:lvl6pPr>
            <a:lvl7pPr marL="2971800" indent="-228600" defTabSz="850900" eaLnBrk="0" fontAlgn="base" hangingPunct="0">
              <a:spcBef>
                <a:spcPct val="0"/>
              </a:spcBef>
              <a:spcAft>
                <a:spcPct val="0"/>
              </a:spcAft>
              <a:defRPr>
                <a:solidFill>
                  <a:schemeClr val="tx1"/>
                </a:solidFill>
                <a:latin typeface="Arial" charset="0"/>
              </a:defRPr>
            </a:lvl7pPr>
            <a:lvl8pPr marL="3429000" indent="-228600" defTabSz="850900" eaLnBrk="0" fontAlgn="base" hangingPunct="0">
              <a:spcBef>
                <a:spcPct val="0"/>
              </a:spcBef>
              <a:spcAft>
                <a:spcPct val="0"/>
              </a:spcAft>
              <a:defRPr>
                <a:solidFill>
                  <a:schemeClr val="tx1"/>
                </a:solidFill>
                <a:latin typeface="Arial" charset="0"/>
              </a:defRPr>
            </a:lvl8pPr>
            <a:lvl9pPr marL="3886200" indent="-228600" defTabSz="850900" eaLnBrk="0" fontAlgn="base" hangingPunct="0">
              <a:spcBef>
                <a:spcPct val="0"/>
              </a:spcBef>
              <a:spcAft>
                <a:spcPct val="0"/>
              </a:spcAft>
              <a:defRPr>
                <a:solidFill>
                  <a:schemeClr val="tx1"/>
                </a:solidFill>
                <a:latin typeface="Arial" charset="0"/>
              </a:defRPr>
            </a:lvl9pPr>
          </a:lstStyle>
          <a:p>
            <a:pPr algn="r" eaLnBrk="1" hangingPunct="1"/>
            <a:fld id="{088D93FC-C175-4DFA-8D2E-0A4B1979D429}" type="slidenum">
              <a:rPr lang="en-US" sz="1200">
                <a:latin typeface="Calibri" pitchFamily="34" charset="0"/>
                <a:cs typeface="Arial" charset="0"/>
              </a:rPr>
              <a:pPr algn="r" eaLnBrk="1" hangingPunct="1"/>
              <a:t>20</a:t>
            </a:fld>
            <a:endParaRPr lang="en-US" sz="1200">
              <a:latin typeface="Calibri" pitchFamily="34" charset="0"/>
              <a:cs typeface="Arial" charset="0"/>
            </a:endParaRPr>
          </a:p>
        </p:txBody>
      </p:sp>
      <p:sp>
        <p:nvSpPr>
          <p:cNvPr id="13316"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bwMode="auto">
          <a:xfrm>
            <a:off x="914401"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23" tIns="42512" rIns="85023" bIns="42512" numCol="1" anchor="t" anchorCtr="0" compatLnSpc="1">
            <a:prstTxWarp prst="textNoShape">
              <a:avLst/>
            </a:prstTxWarp>
          </a:bodyPr>
          <a:lstStyle/>
          <a:p>
            <a:pPr eaLnBrk="1" hangingPunct="1">
              <a:spcBef>
                <a:spcPct val="0"/>
              </a:spcBef>
            </a:pPr>
            <a:r>
              <a:rPr lang="de-DE" b="1" dirty="0">
                <a:solidFill>
                  <a:srgbClr val="000066"/>
                </a:solidFill>
              </a:rPr>
              <a:t>Der </a:t>
            </a:r>
            <a:r>
              <a:rPr lang="de-DE" b="1" dirty="0" err="1">
                <a:solidFill>
                  <a:srgbClr val="000066"/>
                </a:solidFill>
              </a:rPr>
              <a:t>findes</a:t>
            </a:r>
            <a:r>
              <a:rPr lang="de-DE" b="1" dirty="0">
                <a:solidFill>
                  <a:srgbClr val="000066"/>
                </a:solidFill>
              </a:rPr>
              <a:t> </a:t>
            </a:r>
            <a:r>
              <a:rPr lang="de-DE" b="1" dirty="0" err="1">
                <a:solidFill>
                  <a:srgbClr val="000066"/>
                </a:solidFill>
              </a:rPr>
              <a:t>selvmordsforebyggende</a:t>
            </a:r>
            <a:r>
              <a:rPr lang="de-DE" b="1" baseline="0" dirty="0">
                <a:solidFill>
                  <a:srgbClr val="000066"/>
                </a:solidFill>
              </a:rPr>
              <a:t> </a:t>
            </a:r>
            <a:r>
              <a:rPr lang="de-DE" b="1" baseline="0" dirty="0" err="1">
                <a:solidFill>
                  <a:srgbClr val="000066"/>
                </a:solidFill>
              </a:rPr>
              <a:t>klinikker</a:t>
            </a:r>
            <a:r>
              <a:rPr lang="de-DE" b="1" baseline="0" dirty="0">
                <a:solidFill>
                  <a:srgbClr val="000066"/>
                </a:solidFill>
              </a:rPr>
              <a:t> </a:t>
            </a:r>
            <a:r>
              <a:rPr lang="de-DE" b="1" baseline="0" dirty="0" err="1">
                <a:solidFill>
                  <a:srgbClr val="000066"/>
                </a:solidFill>
              </a:rPr>
              <a:t>med</a:t>
            </a:r>
            <a:r>
              <a:rPr lang="de-DE" b="1" baseline="0" dirty="0">
                <a:solidFill>
                  <a:srgbClr val="000066"/>
                </a:solidFill>
              </a:rPr>
              <a:t> </a:t>
            </a:r>
            <a:r>
              <a:rPr lang="de-DE" b="1" baseline="0" dirty="0" err="1">
                <a:solidFill>
                  <a:srgbClr val="000066"/>
                </a:solidFill>
              </a:rPr>
              <a:t>subakutte</a:t>
            </a:r>
            <a:r>
              <a:rPr lang="de-DE" b="1" baseline="0" dirty="0">
                <a:solidFill>
                  <a:srgbClr val="000066"/>
                </a:solidFill>
              </a:rPr>
              <a:t>, ambulante </a:t>
            </a:r>
            <a:r>
              <a:rPr lang="de-DE" b="1" baseline="0" dirty="0" err="1">
                <a:solidFill>
                  <a:srgbClr val="000066"/>
                </a:solidFill>
              </a:rPr>
              <a:t>tilbud</a:t>
            </a:r>
            <a:r>
              <a:rPr lang="de-DE" b="1" baseline="0" dirty="0">
                <a:solidFill>
                  <a:srgbClr val="000066"/>
                </a:solidFill>
              </a:rPr>
              <a:t> </a:t>
            </a:r>
            <a:r>
              <a:rPr lang="de-DE" b="1" baseline="0" dirty="0" err="1">
                <a:solidFill>
                  <a:srgbClr val="000066"/>
                </a:solidFill>
              </a:rPr>
              <a:t>til</a:t>
            </a:r>
            <a:r>
              <a:rPr lang="de-DE" b="1" baseline="0" dirty="0">
                <a:solidFill>
                  <a:srgbClr val="000066"/>
                </a:solidFill>
              </a:rPr>
              <a:t> </a:t>
            </a:r>
            <a:r>
              <a:rPr lang="de-DE" b="1" baseline="0" dirty="0" err="1">
                <a:solidFill>
                  <a:srgbClr val="000066"/>
                </a:solidFill>
              </a:rPr>
              <a:t>selvmordstruede</a:t>
            </a:r>
            <a:r>
              <a:rPr lang="de-DE" b="1" baseline="0" dirty="0">
                <a:solidFill>
                  <a:srgbClr val="000066"/>
                </a:solidFill>
              </a:rPr>
              <a:t> </a:t>
            </a:r>
            <a:r>
              <a:rPr lang="de-DE" b="1" baseline="0" dirty="0" err="1">
                <a:solidFill>
                  <a:srgbClr val="000066"/>
                </a:solidFill>
              </a:rPr>
              <a:t>over</a:t>
            </a:r>
            <a:r>
              <a:rPr lang="de-DE" b="1" baseline="0" dirty="0">
                <a:solidFill>
                  <a:srgbClr val="000066"/>
                </a:solidFill>
              </a:rPr>
              <a:t> </a:t>
            </a:r>
            <a:r>
              <a:rPr lang="de-DE" b="1" baseline="0" dirty="0" err="1">
                <a:solidFill>
                  <a:srgbClr val="000066"/>
                </a:solidFill>
              </a:rPr>
              <a:t>hele</a:t>
            </a:r>
            <a:r>
              <a:rPr lang="de-DE" b="1" baseline="0" dirty="0">
                <a:solidFill>
                  <a:srgbClr val="000066"/>
                </a:solidFill>
              </a:rPr>
              <a:t> landet.</a:t>
            </a:r>
            <a:endParaRPr lang="de-DE" b="1" dirty="0">
              <a:solidFill>
                <a:srgbClr val="000066"/>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21</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Nyligt</a:t>
            </a:r>
            <a:r>
              <a:rPr lang="de-DE" dirty="0"/>
              <a:t> </a:t>
            </a:r>
            <a:r>
              <a:rPr lang="de-DE" dirty="0" err="1"/>
              <a:t>offentliggjorte</a:t>
            </a:r>
            <a:r>
              <a:rPr lang="de-DE" dirty="0"/>
              <a:t> </a:t>
            </a:r>
            <a:r>
              <a:rPr lang="de-DE" dirty="0" err="1"/>
              <a:t>studie</a:t>
            </a:r>
            <a:r>
              <a:rPr lang="de-DE" dirty="0"/>
              <a:t> </a:t>
            </a:r>
            <a:r>
              <a:rPr lang="de-DE" dirty="0" err="1"/>
              <a:t>viser</a:t>
            </a:r>
            <a:r>
              <a:rPr lang="de-DE" dirty="0"/>
              <a:t> at den </a:t>
            </a:r>
            <a:r>
              <a:rPr lang="de-DE" dirty="0" err="1"/>
              <a:t>selvmordsforebyggende</a:t>
            </a:r>
            <a:r>
              <a:rPr lang="de-DE" dirty="0"/>
              <a:t> </a:t>
            </a:r>
            <a:r>
              <a:rPr lang="de-DE" dirty="0" err="1"/>
              <a:t>behandling</a:t>
            </a:r>
            <a:r>
              <a:rPr lang="de-DE" dirty="0"/>
              <a:t> </a:t>
            </a:r>
            <a:r>
              <a:rPr lang="de-DE" dirty="0" err="1"/>
              <a:t>forhindrer</a:t>
            </a:r>
            <a:r>
              <a:rPr lang="de-DE" dirty="0"/>
              <a:t> </a:t>
            </a:r>
            <a:r>
              <a:rPr lang="de-DE" dirty="0" err="1"/>
              <a:t>gentaget</a:t>
            </a:r>
            <a:r>
              <a:rPr lang="de-DE" dirty="0"/>
              <a:t> </a:t>
            </a:r>
            <a:r>
              <a:rPr lang="de-DE" dirty="0" err="1"/>
              <a:t>selvmordsforsøg</a:t>
            </a:r>
            <a:r>
              <a:rPr lang="de-DE" baseline="0" dirty="0"/>
              <a:t> </a:t>
            </a:r>
            <a:r>
              <a:rPr lang="de-DE" baseline="0" dirty="0" err="1"/>
              <a:t>når</a:t>
            </a:r>
            <a:r>
              <a:rPr lang="de-DE" baseline="0" dirty="0"/>
              <a:t> gruppen </a:t>
            </a:r>
            <a:r>
              <a:rPr lang="de-DE" baseline="0" dirty="0" err="1"/>
              <a:t>af</a:t>
            </a:r>
            <a:r>
              <a:rPr lang="de-DE" baseline="0" dirty="0"/>
              <a:t> </a:t>
            </a:r>
            <a:r>
              <a:rPr lang="de-DE" baseline="0" dirty="0" err="1"/>
              <a:t>behandlede</a:t>
            </a:r>
            <a:r>
              <a:rPr lang="de-DE" baseline="0" dirty="0"/>
              <a:t> </a:t>
            </a:r>
            <a:r>
              <a:rPr lang="de-DE" baseline="0" dirty="0" err="1"/>
              <a:t>sammenlignes</a:t>
            </a:r>
            <a:r>
              <a:rPr lang="de-DE" baseline="0" dirty="0"/>
              <a:t> </a:t>
            </a:r>
            <a:r>
              <a:rPr lang="de-DE" baseline="0" dirty="0" err="1"/>
              <a:t>med</a:t>
            </a:r>
            <a:r>
              <a:rPr lang="de-DE" baseline="0" dirty="0"/>
              <a:t> </a:t>
            </a:r>
            <a:r>
              <a:rPr lang="de-DE" baseline="0" dirty="0" err="1"/>
              <a:t>personer</a:t>
            </a:r>
            <a:r>
              <a:rPr lang="de-DE" baseline="0" dirty="0"/>
              <a:t> </a:t>
            </a:r>
            <a:r>
              <a:rPr lang="de-DE" baseline="0" dirty="0" err="1"/>
              <a:t>efter</a:t>
            </a:r>
            <a:r>
              <a:rPr lang="de-DE" baseline="0" dirty="0"/>
              <a:t> </a:t>
            </a:r>
            <a:r>
              <a:rPr lang="de-DE" baseline="0" dirty="0" err="1"/>
              <a:t>selvmordsforsøg</a:t>
            </a:r>
            <a:r>
              <a:rPr lang="de-DE" baseline="0" dirty="0"/>
              <a:t>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pPr defTabSz="844083" eaLnBrk="0" fontAlgn="base" hangingPunct="0">
              <a:spcBef>
                <a:spcPct val="30000"/>
              </a:spcBef>
              <a:spcAft>
                <a:spcPct val="0"/>
              </a:spcAft>
              <a:defRPr/>
            </a:pPr>
            <a:r>
              <a:rPr lang="de-DE" baseline="0" dirty="0"/>
              <a:t>Her </a:t>
            </a:r>
            <a:r>
              <a:rPr lang="de-DE" baseline="0" dirty="0" err="1"/>
              <a:t>vises</a:t>
            </a:r>
            <a:r>
              <a:rPr lang="de-DE" baseline="0" dirty="0"/>
              <a:t> </a:t>
            </a:r>
            <a:r>
              <a:rPr lang="de-DE" baseline="0" dirty="0" err="1"/>
              <a:t>sansynligheden</a:t>
            </a:r>
            <a:r>
              <a:rPr lang="de-DE" baseline="0" dirty="0"/>
              <a:t> </a:t>
            </a:r>
            <a:r>
              <a:rPr lang="de-DE" baseline="0" dirty="0" err="1"/>
              <a:t>for</a:t>
            </a:r>
            <a:r>
              <a:rPr lang="de-DE" baseline="0" dirty="0"/>
              <a:t> </a:t>
            </a:r>
            <a:r>
              <a:rPr lang="de-DE" baseline="0" dirty="0" err="1"/>
              <a:t>ikke</a:t>
            </a:r>
            <a:r>
              <a:rPr lang="de-DE" baseline="0" dirty="0"/>
              <a:t> at </a:t>
            </a:r>
            <a:r>
              <a:rPr lang="de-DE" baseline="0" dirty="0" err="1"/>
              <a:t>gentage</a:t>
            </a:r>
            <a:r>
              <a:rPr lang="de-DE" baseline="0" dirty="0"/>
              <a:t> </a:t>
            </a:r>
            <a:r>
              <a:rPr lang="de-DE" baseline="0" dirty="0" err="1"/>
              <a:t>selvmordsforsøg</a:t>
            </a:r>
            <a:r>
              <a:rPr lang="de-DE" baseline="0" dirty="0"/>
              <a:t>.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sansynlighed</a:t>
            </a:r>
            <a:r>
              <a:rPr lang="de-DE" baseline="0" dirty="0"/>
              <a:t> </a:t>
            </a:r>
            <a:r>
              <a:rPr lang="de-DE" baseline="0" dirty="0" err="1"/>
              <a:t>for</a:t>
            </a:r>
            <a:r>
              <a:rPr lang="de-DE" baseline="0" dirty="0"/>
              <a:t> </a:t>
            </a:r>
            <a:r>
              <a:rPr lang="de-DE" baseline="0" dirty="0" err="1"/>
              <a:t>ikke</a:t>
            </a:r>
            <a:r>
              <a:rPr lang="de-DE" baseline="0" dirty="0"/>
              <a:t> at </a:t>
            </a:r>
            <a:r>
              <a:rPr lang="de-DE" baseline="0" dirty="0" err="1"/>
              <a:t>gentage</a:t>
            </a:r>
            <a:r>
              <a:rPr lang="de-DE" baseline="0" dirty="0"/>
              <a:t> </a:t>
            </a:r>
            <a:r>
              <a:rPr lang="de-DE" baseline="0" dirty="0" err="1"/>
              <a:t>forsøget</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22</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Ligeledes</a:t>
            </a:r>
            <a:r>
              <a:rPr lang="de-DE" dirty="0"/>
              <a:t> </a:t>
            </a:r>
            <a:r>
              <a:rPr lang="de-DE" dirty="0" err="1"/>
              <a:t>fandt</a:t>
            </a:r>
            <a:r>
              <a:rPr lang="de-DE" dirty="0"/>
              <a:t> man</a:t>
            </a:r>
            <a:r>
              <a:rPr lang="de-DE" baseline="0" dirty="0"/>
              <a:t> </a:t>
            </a:r>
            <a:r>
              <a:rPr lang="de-DE" baseline="0" dirty="0" err="1"/>
              <a:t>også</a:t>
            </a:r>
            <a:r>
              <a:rPr lang="de-DE" baseline="0" dirty="0"/>
              <a:t> at der </a:t>
            </a:r>
            <a:r>
              <a:rPr lang="de-DE" baseline="0" dirty="0" err="1"/>
              <a:t>skete</a:t>
            </a:r>
            <a:r>
              <a:rPr lang="de-DE" baseline="0" dirty="0"/>
              <a:t> </a:t>
            </a:r>
            <a:r>
              <a:rPr lang="de-DE" baseline="0" dirty="0" err="1"/>
              <a:t>færre</a:t>
            </a:r>
            <a:r>
              <a:rPr lang="de-DE" baseline="0" dirty="0"/>
              <a:t> </a:t>
            </a:r>
            <a:r>
              <a:rPr lang="de-DE" baseline="0" dirty="0" err="1"/>
              <a:t>selvmord</a:t>
            </a:r>
            <a:r>
              <a:rPr lang="de-DE" baseline="0" dirty="0"/>
              <a:t> </a:t>
            </a:r>
            <a:r>
              <a:rPr lang="de-DE" baseline="0" dirty="0" err="1"/>
              <a:t>iblandt</a:t>
            </a:r>
            <a:r>
              <a:rPr lang="de-DE" baseline="0" dirty="0"/>
              <a:t> </a:t>
            </a:r>
            <a:r>
              <a:rPr lang="de-DE" baseline="0" dirty="0" err="1"/>
              <a:t>persons</a:t>
            </a:r>
            <a:r>
              <a:rPr lang="de-DE" baseline="0" dirty="0"/>
              <a:t> </a:t>
            </a:r>
            <a:r>
              <a:rPr lang="de-DE" baseline="0" dirty="0" err="1"/>
              <a:t>som</a:t>
            </a:r>
            <a:r>
              <a:rPr lang="de-DE" baseline="0" dirty="0"/>
              <a:t> </a:t>
            </a:r>
            <a:r>
              <a:rPr lang="de-DE" baseline="0" dirty="0" err="1"/>
              <a:t>fik</a:t>
            </a:r>
            <a:r>
              <a:rPr lang="de-DE" baseline="0" dirty="0"/>
              <a:t> </a:t>
            </a:r>
            <a:r>
              <a:rPr lang="de-DE" baseline="0" dirty="0" err="1"/>
              <a:t>selvmordsforebyggende</a:t>
            </a:r>
            <a:r>
              <a:rPr lang="de-DE" baseline="0" dirty="0"/>
              <a:t> </a:t>
            </a:r>
            <a:r>
              <a:rPr lang="de-DE" baseline="0" dirty="0" err="1"/>
              <a:t>behandling</a:t>
            </a:r>
            <a:r>
              <a:rPr lang="de-DE" baseline="0" dirty="0"/>
              <a:t> i </a:t>
            </a:r>
            <a:r>
              <a:rPr lang="de-DE" baseline="0" dirty="0" err="1"/>
              <a:t>forhold</a:t>
            </a:r>
            <a:r>
              <a:rPr lang="de-DE" baseline="0" dirty="0"/>
              <a:t> </a:t>
            </a:r>
            <a:r>
              <a:rPr lang="de-DE" baseline="0" dirty="0" err="1"/>
              <a:t>til</a:t>
            </a:r>
            <a:r>
              <a:rPr lang="de-DE" baseline="0" dirty="0"/>
              <a:t>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Her </a:t>
            </a:r>
            <a:r>
              <a:rPr lang="de-DE" baseline="0" dirty="0" err="1"/>
              <a:t>vises</a:t>
            </a:r>
            <a:r>
              <a:rPr lang="de-DE" baseline="0" dirty="0"/>
              <a:t> </a:t>
            </a:r>
            <a:r>
              <a:rPr lang="de-DE" baseline="0" dirty="0" err="1"/>
              <a:t>sansynligheden</a:t>
            </a:r>
            <a:r>
              <a:rPr lang="de-DE" baseline="0" dirty="0"/>
              <a:t> </a:t>
            </a:r>
            <a:r>
              <a:rPr lang="de-DE" baseline="0" dirty="0" err="1"/>
              <a:t>for</a:t>
            </a:r>
            <a:r>
              <a:rPr lang="de-DE" baseline="0" dirty="0"/>
              <a:t> at </a:t>
            </a:r>
            <a:r>
              <a:rPr lang="de-DE" baseline="0" dirty="0" err="1"/>
              <a:t>overleve</a:t>
            </a:r>
            <a:r>
              <a:rPr lang="de-DE" baseline="0" dirty="0"/>
              <a:t> </a:t>
            </a:r>
            <a:r>
              <a:rPr lang="de-DE" baseline="0" dirty="0" err="1"/>
              <a:t>dvs</a:t>
            </a:r>
            <a:r>
              <a:rPr lang="de-DE" baseline="0" dirty="0"/>
              <a:t>. </a:t>
            </a:r>
            <a:r>
              <a:rPr lang="de-DE" baseline="0" dirty="0" err="1"/>
              <a:t>Ikke</a:t>
            </a:r>
            <a:r>
              <a:rPr lang="de-DE" baseline="0" dirty="0"/>
              <a:t> </a:t>
            </a:r>
            <a:r>
              <a:rPr lang="de-DE" baseline="0" dirty="0" err="1"/>
              <a:t>dø</a:t>
            </a:r>
            <a:r>
              <a:rPr lang="de-DE" baseline="0" dirty="0"/>
              <a:t> </a:t>
            </a:r>
            <a:r>
              <a:rPr lang="de-DE" baseline="0" dirty="0" err="1"/>
              <a:t>af</a:t>
            </a:r>
            <a:r>
              <a:rPr lang="de-DE" baseline="0" dirty="0"/>
              <a:t> </a:t>
            </a:r>
            <a:r>
              <a:rPr lang="de-DE" baseline="0" dirty="0" err="1"/>
              <a:t>selvmord</a:t>
            </a:r>
            <a:r>
              <a:rPr lang="de-DE" baseline="0" dirty="0"/>
              <a:t>.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overlevelse</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23</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En markant </a:t>
            </a:r>
            <a:r>
              <a:rPr lang="de-DE" dirty="0" err="1"/>
              <a:t>laver</a:t>
            </a:r>
            <a:r>
              <a:rPr lang="de-DE" dirty="0"/>
              <a:t> </a:t>
            </a:r>
            <a:r>
              <a:rPr lang="de-DE" dirty="0" err="1"/>
              <a:t>risiko</a:t>
            </a:r>
            <a:r>
              <a:rPr lang="de-DE" dirty="0"/>
              <a:t> </a:t>
            </a:r>
            <a:r>
              <a:rPr lang="de-DE" dirty="0" err="1"/>
              <a:t>for</a:t>
            </a:r>
            <a:r>
              <a:rPr lang="de-DE" dirty="0"/>
              <a:t> at </a:t>
            </a:r>
            <a:r>
              <a:rPr lang="de-DE" dirty="0" err="1"/>
              <a:t>gentage</a:t>
            </a:r>
            <a:r>
              <a:rPr lang="de-DE" dirty="0"/>
              <a:t> </a:t>
            </a:r>
            <a:r>
              <a:rPr lang="de-DE" dirty="0" err="1"/>
              <a:t>selvmordsforsøg</a:t>
            </a:r>
            <a:r>
              <a:rPr lang="de-DE" dirty="0"/>
              <a:t>,</a:t>
            </a:r>
            <a:r>
              <a:rPr lang="de-DE" baseline="0" dirty="0"/>
              <a:t> </a:t>
            </a:r>
            <a:r>
              <a:rPr lang="de-DE" baseline="0" dirty="0" err="1"/>
              <a:t>selvmord</a:t>
            </a:r>
            <a:r>
              <a:rPr lang="de-DE" baseline="0" dirty="0"/>
              <a:t> </a:t>
            </a:r>
            <a:r>
              <a:rPr lang="de-DE" baseline="0" dirty="0" err="1"/>
              <a:t>og</a:t>
            </a:r>
            <a:r>
              <a:rPr lang="de-DE" baseline="0" dirty="0"/>
              <a:t> </a:t>
            </a:r>
            <a:r>
              <a:rPr lang="de-DE" baseline="0" dirty="0" err="1"/>
              <a:t>for</a:t>
            </a:r>
            <a:r>
              <a:rPr lang="de-DE" baseline="0" dirty="0"/>
              <a:t> at </a:t>
            </a:r>
            <a:r>
              <a:rPr lang="de-DE" baseline="0" dirty="0" err="1"/>
              <a:t>død</a:t>
            </a:r>
            <a:r>
              <a:rPr lang="de-DE" baseline="0" dirty="0"/>
              <a:t> </a:t>
            </a:r>
            <a:r>
              <a:rPr lang="de-DE" baseline="0" dirty="0" err="1"/>
              <a:t>overhovedet</a:t>
            </a:r>
            <a:r>
              <a:rPr lang="de-DE" baseline="0" dirty="0"/>
              <a:t> </a:t>
            </a:r>
            <a:r>
              <a:rPr lang="de-DE" baseline="0" dirty="0" err="1"/>
              <a:t>var</a:t>
            </a:r>
            <a:r>
              <a:rPr lang="de-DE" baseline="0" dirty="0"/>
              <a:t> </a:t>
            </a:r>
            <a:r>
              <a:rPr lang="de-DE" baseline="0" dirty="0" err="1"/>
              <a:t>fundet</a:t>
            </a:r>
            <a:r>
              <a:rPr lang="de-DE" baseline="0" dirty="0"/>
              <a:t> i gruppe </a:t>
            </a:r>
            <a:r>
              <a:rPr lang="de-DE" baseline="0" dirty="0" err="1"/>
              <a:t>som</a:t>
            </a:r>
            <a:r>
              <a:rPr lang="de-DE" baseline="0" dirty="0"/>
              <a:t> </a:t>
            </a:r>
            <a:r>
              <a:rPr lang="de-DE" baseline="0" dirty="0" err="1"/>
              <a:t>modtog</a:t>
            </a:r>
            <a:r>
              <a:rPr lang="de-DE" baseline="0" dirty="0"/>
              <a:t> </a:t>
            </a:r>
            <a:r>
              <a:rPr lang="de-DE" baseline="0" dirty="0" err="1"/>
              <a:t>behandling</a:t>
            </a:r>
            <a:r>
              <a:rPr lang="de-DE" baseline="0" dirty="0"/>
              <a:t> </a:t>
            </a:r>
            <a:r>
              <a:rPr lang="de-DE" baseline="0" dirty="0" err="1"/>
              <a:t>sammenligned</a:t>
            </a:r>
            <a:r>
              <a:rPr lang="de-DE" baseline="0" dirty="0"/>
              <a:t> </a:t>
            </a:r>
            <a:r>
              <a:rPr lang="de-DE" baseline="0" dirty="0" err="1"/>
              <a:t>med</a:t>
            </a:r>
            <a:r>
              <a:rPr lang="de-DE" baseline="0" dirty="0"/>
              <a:t>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Risiko </a:t>
            </a:r>
            <a:r>
              <a:rPr lang="de-DE" baseline="0" dirty="0" err="1"/>
              <a:t>for</a:t>
            </a:r>
            <a:r>
              <a:rPr lang="de-DE" baseline="0" dirty="0"/>
              <a:t> </a:t>
            </a:r>
            <a:r>
              <a:rPr lang="de-DE" baseline="0" dirty="0" err="1"/>
              <a:t>gentaget</a:t>
            </a:r>
            <a:r>
              <a:rPr lang="de-DE" baseline="0" dirty="0"/>
              <a:t> </a:t>
            </a:r>
            <a:r>
              <a:rPr lang="de-DE" baseline="0" dirty="0" err="1"/>
              <a:t>selvmordsforsøg</a:t>
            </a:r>
            <a:r>
              <a:rPr lang="de-DE" baseline="0" dirty="0"/>
              <a:t> </a:t>
            </a:r>
            <a:r>
              <a:rPr lang="de-DE" baseline="0" dirty="0" err="1"/>
              <a:t>var</a:t>
            </a:r>
            <a:r>
              <a:rPr lang="de-DE" baseline="0" dirty="0"/>
              <a:t> 18% </a:t>
            </a:r>
            <a:r>
              <a:rPr lang="de-DE" baseline="0" dirty="0" err="1"/>
              <a:t>lavere</a:t>
            </a:r>
            <a:endParaRPr lang="de-DE" baseline="0" dirty="0"/>
          </a:p>
          <a:p>
            <a:pPr defTabSz="844083" eaLnBrk="0" fontAlgn="base" hangingPunct="0">
              <a:spcBef>
                <a:spcPct val="30000"/>
              </a:spcBef>
              <a:spcAft>
                <a:spcPct val="0"/>
              </a:spcAft>
              <a:defRPr/>
            </a:pPr>
            <a:r>
              <a:rPr lang="de-DE" baseline="0" dirty="0"/>
              <a:t>Risiko </a:t>
            </a:r>
            <a:r>
              <a:rPr lang="de-DE" baseline="0" dirty="0" err="1"/>
              <a:t>for</a:t>
            </a:r>
            <a:r>
              <a:rPr lang="de-DE" baseline="0" dirty="0"/>
              <a:t> at </a:t>
            </a:r>
            <a:r>
              <a:rPr lang="de-DE" baseline="0" dirty="0" err="1"/>
              <a:t>dø</a:t>
            </a:r>
            <a:r>
              <a:rPr lang="de-DE" baseline="0" dirty="0"/>
              <a:t> </a:t>
            </a:r>
            <a:r>
              <a:rPr lang="de-DE" baseline="0" dirty="0" err="1"/>
              <a:t>af</a:t>
            </a:r>
            <a:r>
              <a:rPr lang="de-DE" baseline="0" dirty="0"/>
              <a:t> </a:t>
            </a:r>
            <a:r>
              <a:rPr lang="de-DE" baseline="0" dirty="0" err="1"/>
              <a:t>selvmord</a:t>
            </a:r>
            <a:r>
              <a:rPr lang="de-DE" baseline="0" dirty="0"/>
              <a:t> </a:t>
            </a:r>
            <a:r>
              <a:rPr lang="de-DE" baseline="0" dirty="0" err="1"/>
              <a:t>var</a:t>
            </a:r>
            <a:r>
              <a:rPr lang="de-DE" baseline="0" dirty="0"/>
              <a:t> 29% </a:t>
            </a:r>
            <a:r>
              <a:rPr lang="de-DE" baseline="0" dirty="0" err="1"/>
              <a:t>lavere</a:t>
            </a:r>
            <a:endParaRPr lang="de-DE" baseline="0" dirty="0"/>
          </a:p>
          <a:p>
            <a:pPr defTabSz="844083" eaLnBrk="0" fontAlgn="base" hangingPunct="0">
              <a:spcBef>
                <a:spcPct val="30000"/>
              </a:spcBef>
              <a:spcAft>
                <a:spcPct val="0"/>
              </a:spcAft>
              <a:defRPr/>
            </a:pPr>
            <a:r>
              <a:rPr lang="de-DE" baseline="0" dirty="0"/>
              <a:t>Risiko </a:t>
            </a:r>
            <a:r>
              <a:rPr lang="de-DE" baseline="0" dirty="0" err="1"/>
              <a:t>for</a:t>
            </a:r>
            <a:r>
              <a:rPr lang="de-DE" baseline="0" dirty="0"/>
              <a:t> at </a:t>
            </a:r>
            <a:r>
              <a:rPr lang="de-DE" baseline="0" dirty="0" err="1"/>
              <a:t>dø</a:t>
            </a:r>
            <a:r>
              <a:rPr lang="de-DE" baseline="0" dirty="0"/>
              <a:t> </a:t>
            </a:r>
            <a:r>
              <a:rPr lang="de-DE" baseline="0" dirty="0" err="1"/>
              <a:t>overhovedet</a:t>
            </a:r>
            <a:r>
              <a:rPr lang="de-DE" baseline="0" dirty="0"/>
              <a:t> </a:t>
            </a:r>
            <a:r>
              <a:rPr lang="de-DE" baseline="0" dirty="0" err="1"/>
              <a:t>var</a:t>
            </a:r>
            <a:r>
              <a:rPr lang="de-DE" baseline="0" dirty="0"/>
              <a:t> 35% </a:t>
            </a:r>
            <a:r>
              <a:rPr lang="de-DE" baseline="0" dirty="0" err="1"/>
              <a:t>lavere</a:t>
            </a:r>
            <a:endParaRPr lang="de-DE" baseline="0" dirty="0"/>
          </a:p>
          <a:p>
            <a:endParaRPr lang="de-DE" baseline="0" dirty="0"/>
          </a:p>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24</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tiden afprøves</a:t>
            </a:r>
            <a:r>
              <a:rPr lang="da-DK" baseline="0" dirty="0"/>
              <a:t> behandlingsmodellen ‘CAMS’ i de selvmordsforebyggende klinikker. I den traditionelle terapi vurderer klinikeren patienten ud fra symptomer </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25</a:t>
            </a:fld>
            <a:endParaRPr lang="en-GB"/>
          </a:p>
        </p:txBody>
      </p:sp>
    </p:spTree>
    <p:extLst>
      <p:ext uri="{BB962C8B-B14F-4D97-AF65-F5344CB8AC3E}">
        <p14:creationId xmlns:p14="http://schemas.microsoft.com/office/powerpoint/2010/main" val="106878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CAMS</a:t>
            </a:r>
            <a:r>
              <a:rPr lang="da-DK" baseline="0" dirty="0"/>
              <a:t> arbejder klinikeren og patienten sammen om at vurdere hvad det var der udløste selvmordsintentionen og hvad der kan forebygge nye kriser. Man laver f.eks. En kriseplan og arbejder med </a:t>
            </a:r>
            <a:r>
              <a:rPr lang="da-DK" baseline="0" dirty="0" err="1"/>
              <a:t>mestrings</a:t>
            </a:r>
            <a:r>
              <a:rPr lang="da-DK" baseline="0" dirty="0"/>
              <a:t>-strategier, diskuterer grunde til at forblive i live.</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26</a:t>
            </a:fld>
            <a:endParaRPr lang="en-GB"/>
          </a:p>
        </p:txBody>
      </p:sp>
    </p:spTree>
    <p:extLst>
      <p:ext uri="{BB962C8B-B14F-4D97-AF65-F5344CB8AC3E}">
        <p14:creationId xmlns:p14="http://schemas.microsoft.com/office/powerpoint/2010/main" val="1865160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nchor="b"/>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r" eaLnBrk="1" hangingPunct="1"/>
            <a:fld id="{2C683AE3-E96F-40E2-BF84-EF44F7697E07}" type="slidenum">
              <a:rPr lang="en-US" altLang="da-DK" sz="1100">
                <a:latin typeface="Times New Roman" pitchFamily="18" charset="0"/>
              </a:rPr>
              <a:pPr algn="r" eaLnBrk="1" hangingPunct="1"/>
              <a:t>27</a:t>
            </a:fld>
            <a:endParaRPr lang="en-US" altLang="da-DK" sz="1100">
              <a:latin typeface="Times New Roman" pitchFamily="18" charset="0"/>
            </a:endParaRPr>
          </a:p>
        </p:txBody>
      </p:sp>
      <p:sp>
        <p:nvSpPr>
          <p:cNvPr id="112643" name="Rectangle 2"/>
          <p:cNvSpPr>
            <a:spLocks noGrp="1" noRot="1" noChangeAspect="1" noChangeArrowheads="1" noTextEdit="1"/>
          </p:cNvSpPr>
          <p:nvPr>
            <p:ph type="sldImg"/>
          </p:nvPr>
        </p:nvSpPr>
        <p:spPr>
          <a:xfrm>
            <a:off x="1143000" y="685800"/>
            <a:ext cx="4572000"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da-DK" dirty="0"/>
              <a:t>Thomas </a:t>
            </a:r>
            <a:r>
              <a:rPr lang="da-DK" altLang="da-DK" dirty="0" err="1"/>
              <a:t>Joiners</a:t>
            </a:r>
            <a:r>
              <a:rPr lang="da-DK" altLang="da-DK" dirty="0"/>
              <a:t> teori kommer</a:t>
            </a:r>
            <a:r>
              <a:rPr lang="da-DK" altLang="da-DK" baseline="0" dirty="0"/>
              <a:t> med et bud på hvornår en person begår selvmord.</a:t>
            </a:r>
          </a:p>
          <a:p>
            <a:pPr eaLnBrk="1" hangingPunct="1"/>
            <a:r>
              <a:rPr lang="da-DK" altLang="da-DK" baseline="0" dirty="0"/>
              <a:t>Det sker når man har en o</a:t>
            </a:r>
            <a:r>
              <a:rPr lang="da-DK" altLang="da-DK" dirty="0"/>
              <a:t>plevelse af at være en byrde for sine omgivelser – f.eks.</a:t>
            </a:r>
            <a:r>
              <a:rPr lang="da-DK" altLang="da-DK" baseline="0" dirty="0"/>
              <a:t> At”</a:t>
            </a:r>
            <a:r>
              <a:rPr lang="da-DK" altLang="da-DK" dirty="0"/>
              <a:t> min død er mere værd for mine omgivelser end mit liv (jeg er bare en belastning)”</a:t>
            </a:r>
          </a:p>
          <a:p>
            <a:pPr eaLnBrk="1" hangingPunct="1"/>
            <a:r>
              <a:rPr lang="da-DK" altLang="da-DK" dirty="0"/>
              <a:t>Samtidig hvis man har en følelse af ikke at ‘høre</a:t>
            </a:r>
            <a:r>
              <a:rPr lang="da-DK" altLang="da-DK" baseline="0" dirty="0"/>
              <a:t> til’ dvs. mangler tilhørsforhold, kan situationen hvor selvmordstanker opstår. Hvis man desuden har evnen til at udføre handlingen (at man f.eks. Handler spontant på sådanne følelser og har adgang til metoder), så kan alvorlige selvmordsforsøg ske.</a:t>
            </a:r>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nyligt publiceret studie viser at personer</a:t>
            </a:r>
            <a:r>
              <a:rPr lang="da-DK" baseline="0" dirty="0"/>
              <a:t> som modtog </a:t>
            </a:r>
            <a:r>
              <a:rPr lang="da-DK" dirty="0"/>
              <a:t>CAMS (her: ASSIP) var mindre tilbøjelige til at gentage selvmordshandlinger</a:t>
            </a:r>
            <a:r>
              <a:rPr lang="da-DK" baseline="0" dirty="0"/>
              <a:t> end personer som ikke har modtaget sådan behandling efter et  selvmordsforsøg.</a:t>
            </a:r>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28</a:t>
            </a:fld>
            <a:endParaRPr lang="en-GB"/>
          </a:p>
        </p:txBody>
      </p:sp>
    </p:spTree>
    <p:extLst>
      <p:ext uri="{BB962C8B-B14F-4D97-AF65-F5344CB8AC3E}">
        <p14:creationId xmlns:p14="http://schemas.microsoft.com/office/powerpoint/2010/main" val="2497698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29</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150DA58-3972-4D63-B1FB-CBDCAD13F3F7}" type="slidenum">
              <a:rPr lang="da-DK" smtClean="0"/>
              <a:t>3</a:t>
            </a:fld>
            <a:endParaRPr lang="da-DK"/>
          </a:p>
        </p:txBody>
      </p:sp>
    </p:spTree>
    <p:extLst>
      <p:ext uri="{BB962C8B-B14F-4D97-AF65-F5344CB8AC3E}">
        <p14:creationId xmlns:p14="http://schemas.microsoft.com/office/powerpoint/2010/main" val="398647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1CBA5966-93FA-43F9-BC7A-DAE808C51248}" type="slidenum">
              <a:rPr smtClean="0"/>
              <a:pPr/>
              <a:t>30</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Den </a:t>
            </a:r>
            <a:r>
              <a:rPr lang="en-US" dirty="0" err="1">
                <a:latin typeface="Arial" pitchFamily="34" charset="0"/>
              </a:rPr>
              <a:t>traditionelle</a:t>
            </a:r>
            <a:r>
              <a:rPr lang="en-US" dirty="0">
                <a:latin typeface="Arial" pitchFamily="34" charset="0"/>
              </a:rPr>
              <a:t> </a:t>
            </a:r>
            <a:r>
              <a:rPr lang="en-US" dirty="0" err="1">
                <a:latin typeface="Arial" pitchFamily="34" charset="0"/>
              </a:rPr>
              <a:t>kriseplan</a:t>
            </a:r>
            <a:r>
              <a:rPr lang="en-US" dirty="0">
                <a:latin typeface="Arial" pitchFamily="34" charset="0"/>
              </a:rPr>
              <a:t> </a:t>
            </a:r>
            <a:r>
              <a:rPr lang="en-US" dirty="0" err="1">
                <a:latin typeface="Arial" pitchFamily="34" charset="0"/>
              </a:rPr>
              <a:t>skrives</a:t>
            </a:r>
            <a:r>
              <a:rPr lang="en-US" baseline="0" dirty="0">
                <a:latin typeface="Arial" pitchFamily="34" charset="0"/>
              </a:rPr>
              <a:t> </a:t>
            </a:r>
            <a:r>
              <a:rPr lang="en-US" baseline="0" dirty="0" err="1">
                <a:latin typeface="Arial" pitchFamily="34" charset="0"/>
              </a:rPr>
              <a:t>på</a:t>
            </a:r>
            <a:r>
              <a:rPr lang="en-US" baseline="0" dirty="0">
                <a:latin typeface="Arial" pitchFamily="34" charset="0"/>
              </a:rPr>
              <a:t> </a:t>
            </a:r>
            <a:r>
              <a:rPr lang="en-US" baseline="0" dirty="0" err="1">
                <a:latin typeface="Arial" pitchFamily="34" charset="0"/>
              </a:rPr>
              <a:t>papir</a:t>
            </a:r>
            <a:r>
              <a:rPr lang="en-US" baseline="0" dirty="0">
                <a:latin typeface="Arial" pitchFamily="34" charset="0"/>
              </a:rPr>
              <a:t>. </a:t>
            </a:r>
            <a:r>
              <a:rPr lang="en-US" baseline="0" dirty="0" err="1">
                <a:latin typeface="Arial" pitchFamily="34" charset="0"/>
              </a:rPr>
              <a:t>Sammen</a:t>
            </a:r>
            <a:r>
              <a:rPr lang="en-US" baseline="0" dirty="0">
                <a:latin typeface="Arial" pitchFamily="34" charset="0"/>
              </a:rPr>
              <a:t> med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søger</a:t>
            </a:r>
            <a:r>
              <a:rPr lang="en-US" baseline="0" dirty="0">
                <a:latin typeface="Arial" pitchFamily="34" charset="0"/>
              </a:rPr>
              <a:t> </a:t>
            </a:r>
            <a:r>
              <a:rPr lang="en-US" baseline="0" dirty="0" err="1">
                <a:latin typeface="Arial" pitchFamily="34" charset="0"/>
              </a:rPr>
              <a:t>klinikeren</a:t>
            </a:r>
            <a:r>
              <a:rPr lang="en-US" baseline="0" dirty="0">
                <a:latin typeface="Arial" pitchFamily="34" charset="0"/>
              </a:rPr>
              <a:t> at </a:t>
            </a:r>
            <a:r>
              <a:rPr lang="en-US" baseline="0" dirty="0" err="1">
                <a:latin typeface="Arial" pitchFamily="34" charset="0"/>
              </a:rPr>
              <a:t>identificdere</a:t>
            </a:r>
            <a:r>
              <a:rPr lang="en-US" baseline="0" dirty="0">
                <a:latin typeface="Arial" pitchFamily="34" charset="0"/>
              </a:rPr>
              <a:t> </a:t>
            </a:r>
            <a:r>
              <a:rPr lang="en-US" baseline="0" dirty="0" err="1">
                <a:latin typeface="Arial" pitchFamily="34" charset="0"/>
              </a:rPr>
              <a:t>hvilke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plejer</a:t>
            </a:r>
            <a:r>
              <a:rPr lang="en-US" baseline="0" dirty="0">
                <a:latin typeface="Arial" pitchFamily="34" charset="0"/>
              </a:rPr>
              <a:t> at </a:t>
            </a:r>
            <a:r>
              <a:rPr lang="en-US" baseline="0" dirty="0" err="1">
                <a:latin typeface="Arial" pitchFamily="34" charset="0"/>
              </a:rPr>
              <a:t>virke</a:t>
            </a:r>
            <a:r>
              <a:rPr lang="en-US" baseline="0" dirty="0">
                <a:latin typeface="Arial" pitchFamily="34" charset="0"/>
              </a:rPr>
              <a:t> </a:t>
            </a:r>
            <a:r>
              <a:rPr lang="en-US" baseline="0" dirty="0" err="1">
                <a:latin typeface="Arial" pitchFamily="34" charset="0"/>
              </a:rPr>
              <a:t>når</a:t>
            </a:r>
            <a:r>
              <a:rPr lang="en-US" baseline="0" dirty="0">
                <a:latin typeface="Arial" pitchFamily="34" charset="0"/>
              </a:rPr>
              <a:t> man </a:t>
            </a:r>
            <a:r>
              <a:rPr lang="en-US" baseline="0" dirty="0" err="1">
                <a:latin typeface="Arial" pitchFamily="34" charset="0"/>
              </a:rPr>
              <a:t>bliver</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skriver</a:t>
            </a:r>
            <a:r>
              <a:rPr lang="en-US" baseline="0" dirty="0">
                <a:latin typeface="Arial" pitchFamily="34" charset="0"/>
              </a:rPr>
              <a:t> </a:t>
            </a:r>
            <a:r>
              <a:rPr lang="en-US" baseline="0" dirty="0" err="1">
                <a:latin typeface="Arial" pitchFamily="34" charset="0"/>
              </a:rPr>
              <a:t>strategierne</a:t>
            </a:r>
            <a:r>
              <a:rPr lang="en-US" baseline="0" dirty="0">
                <a:latin typeface="Arial" pitchFamily="34" charset="0"/>
              </a:rPr>
              <a:t> </a:t>
            </a:r>
            <a:r>
              <a:rPr lang="en-US" baseline="0" dirty="0" err="1">
                <a:latin typeface="Arial" pitchFamily="34" charset="0"/>
              </a:rPr>
              <a:t>ned</a:t>
            </a:r>
            <a:r>
              <a:rPr lang="en-US" baseline="0" dirty="0">
                <a:latin typeface="Arial" pitchFamily="34" charset="0"/>
              </a:rPr>
              <a:t>. </a:t>
            </a:r>
            <a:r>
              <a:rPr lang="en-US" baseline="0" dirty="0" err="1">
                <a:latin typeface="Arial" pitchFamily="34" charset="0"/>
              </a:rPr>
              <a:t>Bemærk</a:t>
            </a:r>
            <a:r>
              <a:rPr lang="en-US" baseline="0" dirty="0">
                <a:latin typeface="Arial" pitchFamily="34" charset="0"/>
              </a:rPr>
              <a:t> at de </a:t>
            </a:r>
            <a:r>
              <a:rPr lang="en-US" baseline="0" dirty="0" err="1">
                <a:latin typeface="Arial" pitchFamily="34" charset="0"/>
              </a:rPr>
              <a:t>sidste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til</a:t>
            </a:r>
            <a:r>
              <a:rPr lang="en-US" baseline="0" dirty="0">
                <a:latin typeface="Arial" pitchFamily="34" charset="0"/>
              </a:rPr>
              <a:t> </a:t>
            </a:r>
            <a:r>
              <a:rPr lang="en-US" baseline="0" dirty="0" err="1">
                <a:latin typeface="Arial" pitchFamily="34" charset="0"/>
              </a:rPr>
              <a:t>situationer</a:t>
            </a:r>
            <a:r>
              <a:rPr lang="en-US" baseline="0" dirty="0">
                <a:latin typeface="Arial" pitchFamily="34" charset="0"/>
              </a:rPr>
              <a:t>, </a:t>
            </a:r>
            <a:r>
              <a:rPr lang="en-US" baseline="0" dirty="0" err="1">
                <a:latin typeface="Arial" pitchFamily="34" charset="0"/>
              </a:rPr>
              <a:t>hvor</a:t>
            </a:r>
            <a:r>
              <a:rPr lang="en-US" baseline="0" dirty="0">
                <a:latin typeface="Arial" pitchFamily="34" charset="0"/>
              </a:rPr>
              <a:t> </a:t>
            </a:r>
            <a:r>
              <a:rPr lang="en-US" baseline="0" dirty="0" err="1">
                <a:latin typeface="Arial" pitchFamily="34" charset="0"/>
              </a:rPr>
              <a:t>patienter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akut</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får</a:t>
            </a:r>
            <a:r>
              <a:rPr lang="en-US" baseline="0" dirty="0">
                <a:latin typeface="Arial" pitchFamily="34" charset="0"/>
              </a:rPr>
              <a:t> </a:t>
            </a:r>
            <a:r>
              <a:rPr lang="en-US" baseline="0" dirty="0" err="1">
                <a:latin typeface="Arial" pitchFamily="34" charset="0"/>
              </a:rPr>
              <a:t>orignalen</a:t>
            </a:r>
            <a:r>
              <a:rPr lang="en-US" baseline="0" dirty="0">
                <a:latin typeface="Arial" pitchFamily="34" charset="0"/>
              </a:rPr>
              <a:t> med </a:t>
            </a:r>
            <a:r>
              <a:rPr lang="en-US" baseline="0" dirty="0" err="1">
                <a:latin typeface="Arial" pitchFamily="34" charset="0"/>
              </a:rPr>
              <a:t>hjem</a:t>
            </a:r>
            <a:r>
              <a:rPr lang="en-US" baseline="0" dirty="0">
                <a:latin typeface="Arial" pitchFamily="34" charset="0"/>
              </a:rPr>
              <a:t> </a:t>
            </a:r>
            <a:r>
              <a:rPr lang="en-US" baseline="0" dirty="0" err="1">
                <a:latin typeface="Arial" pitchFamily="34" charset="0"/>
              </a:rPr>
              <a:t>mens</a:t>
            </a:r>
            <a:r>
              <a:rPr lang="en-US" baseline="0" dirty="0">
                <a:latin typeface="Arial" pitchFamily="34" charset="0"/>
              </a:rPr>
              <a:t> </a:t>
            </a:r>
            <a:r>
              <a:rPr lang="en-US" baseline="0" dirty="0" err="1">
                <a:latin typeface="Arial" pitchFamily="34" charset="0"/>
              </a:rPr>
              <a:t>en</a:t>
            </a:r>
            <a:r>
              <a:rPr lang="en-US" baseline="0" dirty="0">
                <a:latin typeface="Arial" pitchFamily="34" charset="0"/>
              </a:rPr>
              <a:t> kopi </a:t>
            </a:r>
            <a:r>
              <a:rPr lang="en-US" baseline="0" dirty="0" err="1">
                <a:latin typeface="Arial" pitchFamily="34" charset="0"/>
              </a:rPr>
              <a:t>vedlægge</a:t>
            </a:r>
            <a:r>
              <a:rPr lang="en-US" baseline="0" dirty="0">
                <a:latin typeface="Arial" pitchFamily="34" charset="0"/>
              </a:rPr>
              <a:t> </a:t>
            </a:r>
            <a:r>
              <a:rPr lang="en-US" baseline="0" dirty="0" err="1">
                <a:latin typeface="Arial" pitchFamily="34" charset="0"/>
              </a:rPr>
              <a:t>journalen</a:t>
            </a:r>
            <a:r>
              <a:rPr lang="en-US" baseline="0" dirty="0">
                <a:latin typeface="Arial" pitchFamily="34" charset="0"/>
              </a:rPr>
              <a:t>. Man </a:t>
            </a:r>
            <a:r>
              <a:rPr lang="en-US" baseline="0" dirty="0" err="1">
                <a:latin typeface="Arial" pitchFamily="34" charset="0"/>
              </a:rPr>
              <a:t>kan</a:t>
            </a:r>
            <a:r>
              <a:rPr lang="en-US" baseline="0" dirty="0">
                <a:latin typeface="Arial" pitchFamily="34" charset="0"/>
              </a:rPr>
              <a:t> </a:t>
            </a:r>
            <a:r>
              <a:rPr lang="en-US" baseline="0" dirty="0" err="1">
                <a:latin typeface="Arial" pitchFamily="34" charset="0"/>
              </a:rPr>
              <a:t>løbenden</a:t>
            </a:r>
            <a:r>
              <a:rPr lang="en-US" baseline="0" dirty="0">
                <a:latin typeface="Arial" pitchFamily="34" charset="0"/>
              </a:rPr>
              <a:t> </a:t>
            </a:r>
            <a:r>
              <a:rPr lang="en-US" baseline="0" dirty="0" err="1">
                <a:latin typeface="Arial" pitchFamily="34" charset="0"/>
              </a:rPr>
              <a:t>gennemgå</a:t>
            </a:r>
            <a:r>
              <a:rPr lang="en-US" baseline="0" dirty="0">
                <a:latin typeface="Arial" pitchFamily="34" charset="0"/>
              </a:rPr>
              <a:t> </a:t>
            </a:r>
            <a:r>
              <a:rPr lang="en-US" baseline="0" dirty="0" err="1">
                <a:latin typeface="Arial" pitchFamily="34" charset="0"/>
              </a:rPr>
              <a:t>og</a:t>
            </a:r>
            <a:r>
              <a:rPr lang="en-US" baseline="0" dirty="0">
                <a:latin typeface="Arial" pitchFamily="34" charset="0"/>
              </a:rPr>
              <a:t> </a:t>
            </a:r>
            <a:r>
              <a:rPr lang="en-US" baseline="0" dirty="0" err="1">
                <a:latin typeface="Arial" pitchFamily="34" charset="0"/>
              </a:rPr>
              <a:t>opdatere</a:t>
            </a:r>
            <a:r>
              <a:rPr lang="en-US" baseline="0" dirty="0">
                <a:latin typeface="Arial" pitchFamily="34" charset="0"/>
              </a:rPr>
              <a:t> </a:t>
            </a:r>
            <a:r>
              <a:rPr lang="en-US" baseline="0" dirty="0" err="1">
                <a:latin typeface="Arial" pitchFamily="34" charset="0"/>
              </a:rPr>
              <a:t>kriseplanen</a:t>
            </a:r>
            <a:r>
              <a:rPr lang="en-US" baseline="0" dirty="0">
                <a:latin typeface="Arial" pitchFamily="34" charset="0"/>
              </a:rPr>
              <a:t>.</a:t>
            </a:r>
            <a:endParaRPr 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t>
            </a:r>
            <a:r>
              <a:rPr lang="da-DK" dirty="0" err="1"/>
              <a:t>App</a:t>
            </a:r>
            <a:r>
              <a:rPr lang="da-DK" dirty="0"/>
              <a:t> som</a:t>
            </a:r>
            <a:r>
              <a:rPr lang="da-DK" baseline="0" dirty="0"/>
              <a:t> er gratis indeholder de samme elementer som en kriseplan og kan være på den selvmordstruede smartphone dvs. man har den altid med sig.</a:t>
            </a:r>
          </a:p>
          <a:p>
            <a:r>
              <a:rPr lang="da-DK" baseline="0" dirty="0"/>
              <a:t>Er gratis tilgængelig på </a:t>
            </a:r>
            <a:r>
              <a:rPr lang="da-DK" baseline="0" dirty="0" err="1"/>
              <a:t>App</a:t>
            </a:r>
            <a:r>
              <a:rPr lang="da-DK" baseline="0" dirty="0"/>
              <a:t>-store og til Android.</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31</a:t>
            </a:fld>
            <a:endParaRPr lang="da-DK"/>
          </a:p>
        </p:txBody>
      </p:sp>
    </p:spTree>
    <p:extLst>
      <p:ext uri="{BB962C8B-B14F-4D97-AF65-F5344CB8AC3E}">
        <p14:creationId xmlns:p14="http://schemas.microsoft.com/office/powerpoint/2010/main" val="3433934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32</a:t>
            </a:fld>
            <a:endParaRPr lang="en-GB"/>
          </a:p>
        </p:txBody>
      </p:sp>
    </p:spTree>
    <p:extLst>
      <p:ext uri="{BB962C8B-B14F-4D97-AF65-F5344CB8AC3E}">
        <p14:creationId xmlns:p14="http://schemas.microsoft.com/office/powerpoint/2010/main" val="120366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33</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nyt forskningsprojekt undersøger om ‘hjælp til selvhjælp’ til selvmordstruede er virksom. </a:t>
            </a:r>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34</a:t>
            </a:fld>
            <a:endParaRPr lang="da-DK">
              <a:solidFill>
                <a:prstClr val="black"/>
              </a:solidFill>
              <a:latin typeface="Calibri"/>
            </a:endParaRPr>
          </a:p>
        </p:txBody>
      </p:sp>
    </p:spTree>
    <p:extLst>
      <p:ext uri="{BB962C8B-B14F-4D97-AF65-F5344CB8AC3E}">
        <p14:creationId xmlns:p14="http://schemas.microsoft.com/office/powerpoint/2010/main" val="2247360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35</a:t>
            </a:fld>
            <a:endParaRPr lang="da-DK"/>
          </a:p>
        </p:txBody>
      </p:sp>
    </p:spTree>
    <p:extLst>
      <p:ext uri="{BB962C8B-B14F-4D97-AF65-F5344CB8AC3E}">
        <p14:creationId xmlns:p14="http://schemas.microsoft.com/office/powerpoint/2010/main" val="317671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Brugeren</a:t>
            </a:r>
            <a:r>
              <a:rPr lang="en-GB" dirty="0"/>
              <a:t> </a:t>
            </a:r>
            <a:r>
              <a:rPr lang="en-GB" dirty="0" err="1"/>
              <a:t>får</a:t>
            </a:r>
            <a:r>
              <a:rPr lang="en-GB" baseline="0" dirty="0"/>
              <a:t> </a:t>
            </a:r>
            <a:r>
              <a:rPr lang="en-GB" baseline="0" dirty="0" err="1"/>
              <a:t>en</a:t>
            </a:r>
            <a:r>
              <a:rPr lang="en-GB" baseline="0" dirty="0"/>
              <a:t> login </a:t>
            </a:r>
            <a:r>
              <a:rPr lang="en-GB" baseline="0" dirty="0" err="1"/>
              <a:t>til</a:t>
            </a:r>
            <a:r>
              <a:rPr lang="en-GB" baseline="0" dirty="0"/>
              <a:t> </a:t>
            </a:r>
            <a:r>
              <a:rPr lang="en-GB" baseline="0" dirty="0" err="1"/>
              <a:t>en</a:t>
            </a:r>
            <a:r>
              <a:rPr lang="en-GB" baseline="0" dirty="0"/>
              <a:t> </a:t>
            </a:r>
            <a:r>
              <a:rPr lang="en-GB" baseline="0" dirty="0" err="1"/>
              <a:t>internetside</a:t>
            </a:r>
            <a:r>
              <a:rPr lang="en-GB" baseline="0" dirty="0"/>
              <a:t>, </a:t>
            </a:r>
            <a:r>
              <a:rPr lang="en-GB" baseline="0" dirty="0" err="1"/>
              <a:t>hvor</a:t>
            </a:r>
            <a:r>
              <a:rPr lang="en-GB" baseline="0" dirty="0"/>
              <a:t> der </a:t>
            </a:r>
            <a:r>
              <a:rPr lang="en-GB" baseline="0" dirty="0" err="1"/>
              <a:t>er</a:t>
            </a:r>
            <a:r>
              <a:rPr lang="en-GB" baseline="0" dirty="0"/>
              <a:t> 6 </a:t>
            </a:r>
            <a:r>
              <a:rPr lang="en-GB" baseline="0" dirty="0" err="1"/>
              <a:t>læringsmoduler</a:t>
            </a:r>
            <a:r>
              <a:rPr lang="en-GB" baseline="0" dirty="0"/>
              <a:t>. </a:t>
            </a:r>
            <a:r>
              <a:rPr lang="en-GB" baseline="0" dirty="0" err="1"/>
              <a:t>Først</a:t>
            </a:r>
            <a:r>
              <a:rPr lang="en-GB" baseline="0" dirty="0"/>
              <a:t> </a:t>
            </a:r>
            <a:r>
              <a:rPr lang="en-GB" baseline="0" dirty="0" err="1"/>
              <a:t>når</a:t>
            </a:r>
            <a:r>
              <a:rPr lang="en-GB" baseline="0" dirty="0"/>
              <a:t> </a:t>
            </a:r>
            <a:r>
              <a:rPr lang="en-GB" baseline="0" dirty="0" err="1"/>
              <a:t>Modul</a:t>
            </a:r>
            <a:r>
              <a:rPr lang="en-GB" baseline="0" dirty="0"/>
              <a:t> 1 </a:t>
            </a:r>
            <a:r>
              <a:rPr lang="en-GB" baseline="0" dirty="0" err="1"/>
              <a:t>er</a:t>
            </a:r>
            <a:r>
              <a:rPr lang="en-GB" baseline="0" dirty="0"/>
              <a:t> </a:t>
            </a:r>
            <a:r>
              <a:rPr lang="en-GB" baseline="0" dirty="0" err="1"/>
              <a:t>afsluttet</a:t>
            </a:r>
            <a:r>
              <a:rPr lang="en-GB" baseline="0" dirty="0"/>
              <a:t> </a:t>
            </a:r>
            <a:r>
              <a:rPr lang="en-GB" baseline="0" dirty="0" err="1"/>
              <a:t>kan</a:t>
            </a:r>
            <a:r>
              <a:rPr lang="en-GB" baseline="0" dirty="0"/>
              <a:t> man </a:t>
            </a:r>
            <a:r>
              <a:rPr lang="en-GB" baseline="0" dirty="0" err="1"/>
              <a:t>få</a:t>
            </a:r>
            <a:r>
              <a:rPr lang="en-GB" baseline="0" dirty="0"/>
              <a:t> </a:t>
            </a:r>
            <a:r>
              <a:rPr lang="en-GB" baseline="0" dirty="0" err="1"/>
              <a:t>adgang</a:t>
            </a:r>
            <a:r>
              <a:rPr lang="en-GB" baseline="0" dirty="0"/>
              <a:t> </a:t>
            </a:r>
            <a:r>
              <a:rPr lang="en-GB" baseline="0" dirty="0" err="1"/>
              <a:t>til</a:t>
            </a:r>
            <a:r>
              <a:rPr lang="en-GB" baseline="0" dirty="0"/>
              <a:t> </a:t>
            </a:r>
            <a:r>
              <a:rPr lang="en-GB" baseline="0" dirty="0" err="1"/>
              <a:t>Modul</a:t>
            </a:r>
            <a:r>
              <a:rPr lang="en-GB" baseline="0" dirty="0"/>
              <a:t> 2.</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36</a:t>
            </a:fld>
            <a:endParaRPr lang="da-DK">
              <a:solidFill>
                <a:prstClr val="black"/>
              </a:solidFill>
              <a:latin typeface="Calibri"/>
            </a:endParaRPr>
          </a:p>
        </p:txBody>
      </p:sp>
    </p:spTree>
    <p:extLst>
      <p:ext uri="{BB962C8B-B14F-4D97-AF65-F5344CB8AC3E}">
        <p14:creationId xmlns:p14="http://schemas.microsoft.com/office/powerpoint/2010/main" val="1978095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Modulerne</a:t>
            </a:r>
            <a:r>
              <a:rPr lang="en-GB" dirty="0"/>
              <a:t> </a:t>
            </a:r>
            <a:r>
              <a:rPr lang="en-GB" dirty="0" err="1"/>
              <a:t>er</a:t>
            </a:r>
            <a:r>
              <a:rPr lang="en-GB" dirty="0"/>
              <a:t> </a:t>
            </a:r>
            <a:r>
              <a:rPr lang="en-GB" dirty="0" err="1"/>
              <a:t>baseret</a:t>
            </a:r>
            <a:r>
              <a:rPr lang="en-GB" dirty="0"/>
              <a:t> </a:t>
            </a:r>
            <a:r>
              <a:rPr lang="en-GB" dirty="0" err="1"/>
              <a:t>på</a:t>
            </a:r>
            <a:r>
              <a:rPr lang="en-GB" dirty="0"/>
              <a:t> </a:t>
            </a:r>
            <a:r>
              <a:rPr lang="en-GB" dirty="0" err="1"/>
              <a:t>kognitiv</a:t>
            </a:r>
            <a:r>
              <a:rPr lang="en-GB" baseline="0" dirty="0"/>
              <a:t> </a:t>
            </a:r>
            <a:r>
              <a:rPr lang="en-GB" baseline="0" dirty="0" err="1"/>
              <a:t>terapi</a:t>
            </a:r>
            <a:r>
              <a:rPr lang="en-GB" baseline="0" dirty="0"/>
              <a:t> </a:t>
            </a:r>
            <a:r>
              <a:rPr lang="en-GB" baseline="0" dirty="0" err="1"/>
              <a:t>og</a:t>
            </a:r>
            <a:r>
              <a:rPr lang="en-GB" baseline="0" dirty="0"/>
              <a:t> </a:t>
            </a:r>
            <a:r>
              <a:rPr lang="en-GB" baseline="0" dirty="0" err="1"/>
              <a:t>lærer</a:t>
            </a:r>
            <a:r>
              <a:rPr lang="en-GB" baseline="0" dirty="0"/>
              <a:t> </a:t>
            </a:r>
            <a:r>
              <a:rPr lang="en-GB" baseline="0" dirty="0" err="1"/>
              <a:t>brugeren</a:t>
            </a:r>
            <a:r>
              <a:rPr lang="en-GB" baseline="0" dirty="0"/>
              <a:t> at </a:t>
            </a:r>
            <a:r>
              <a:rPr lang="en-GB" baseline="0" dirty="0" err="1"/>
              <a:t>håndterer</a:t>
            </a:r>
            <a:r>
              <a:rPr lang="en-GB" baseline="0" dirty="0"/>
              <a:t> </a:t>
            </a:r>
            <a:r>
              <a:rPr lang="en-GB" baseline="0" dirty="0" err="1"/>
              <a:t>samt</a:t>
            </a:r>
            <a:r>
              <a:rPr lang="en-GB" baseline="0" dirty="0"/>
              <a:t> </a:t>
            </a:r>
            <a:r>
              <a:rPr lang="en-GB" baseline="0" dirty="0" err="1"/>
              <a:t>kontrollere</a:t>
            </a:r>
            <a:r>
              <a:rPr lang="en-GB" baseline="0" dirty="0"/>
              <a:t> </a:t>
            </a:r>
            <a:r>
              <a:rPr lang="en-GB" baseline="0" dirty="0" err="1"/>
              <a:t>selvmordstanker</a:t>
            </a:r>
            <a:r>
              <a:rPr lang="en-GB" baseline="0" dirty="0"/>
              <a:t>.</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37</a:t>
            </a:fld>
            <a:endParaRPr lang="da-DK">
              <a:solidFill>
                <a:prstClr val="black"/>
              </a:solidFill>
              <a:latin typeface="Calibri"/>
            </a:endParaRPr>
          </a:p>
        </p:txBody>
      </p:sp>
    </p:spTree>
    <p:extLst>
      <p:ext uri="{BB962C8B-B14F-4D97-AF65-F5344CB8AC3E}">
        <p14:creationId xmlns:p14="http://schemas.microsoft.com/office/powerpoint/2010/main" val="760464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tiden afprøves om terapiprogrammet er</a:t>
            </a:r>
            <a:r>
              <a:rPr lang="da-DK" baseline="0" dirty="0"/>
              <a:t> virksom, så adgang til programmet er gennem et lodtrækningsdesign. Halvdelen af brugerne som logger på vil få adgang med det samme mens den anden gruppe vil få adgang efter 6 måneder. Dette er situationen under forskningsperioden. </a:t>
            </a:r>
            <a:endParaRPr lang="da-DK"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38</a:t>
            </a:fld>
            <a:endParaRPr lang="da-DK">
              <a:solidFill>
                <a:prstClr val="black"/>
              </a:solidFill>
              <a:latin typeface="Calibri"/>
            </a:endParaRPr>
          </a:p>
        </p:txBody>
      </p:sp>
    </p:spTree>
    <p:extLst>
      <p:ext uri="{BB962C8B-B14F-4D97-AF65-F5344CB8AC3E}">
        <p14:creationId xmlns:p14="http://schemas.microsoft.com/office/powerpoint/2010/main" val="386237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vil være </a:t>
            </a:r>
            <a:r>
              <a:rPr lang="da-DK" dirty="0" err="1"/>
              <a:t>spørgskemaer</a:t>
            </a:r>
            <a:r>
              <a:rPr lang="da-DK" dirty="0"/>
              <a:t> som skal besvares</a:t>
            </a:r>
            <a:r>
              <a:rPr lang="da-DK" baseline="0" dirty="0"/>
              <a:t> under deltagelsen, så vi kan finde ud af om programmet virker.</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39</a:t>
            </a:fld>
            <a:endParaRPr lang="da-DK"/>
          </a:p>
        </p:txBody>
      </p:sp>
    </p:spTree>
    <p:extLst>
      <p:ext uri="{BB962C8B-B14F-4D97-AF65-F5344CB8AC3E}">
        <p14:creationId xmlns:p14="http://schemas.microsoft.com/office/powerpoint/2010/main" val="189811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150DA58-3972-4D63-B1FB-CBDCAD13F3F7}" type="slidenum">
              <a:rPr lang="da-DK" smtClean="0"/>
              <a:t>4</a:t>
            </a:fld>
            <a:endParaRPr lang="da-DK"/>
          </a:p>
        </p:txBody>
      </p:sp>
    </p:spTree>
    <p:extLst>
      <p:ext uri="{BB962C8B-B14F-4D97-AF65-F5344CB8AC3E}">
        <p14:creationId xmlns:p14="http://schemas.microsoft.com/office/powerpoint/2010/main" val="169031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teste programmet</a:t>
            </a:r>
            <a:r>
              <a:rPr lang="da-DK" baseline="0" dirty="0"/>
              <a:t> skal 438 brugere deltage. Vi søger for tiden deltagere som har lyst til at afprøve internet-terapien.</a:t>
            </a:r>
            <a:endParaRPr lang="da-DK"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40</a:t>
            </a:fld>
            <a:endParaRPr lang="da-DK">
              <a:solidFill>
                <a:prstClr val="black"/>
              </a:solidFill>
              <a:latin typeface="Calibri"/>
            </a:endParaRPr>
          </a:p>
        </p:txBody>
      </p:sp>
    </p:spTree>
    <p:extLst>
      <p:ext uri="{BB962C8B-B14F-4D97-AF65-F5344CB8AC3E}">
        <p14:creationId xmlns:p14="http://schemas.microsoft.com/office/powerpoint/2010/main" val="2747107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en sikkerhedsprotokol</a:t>
            </a:r>
            <a:r>
              <a:rPr lang="da-DK" baseline="0" dirty="0"/>
              <a:t> og sørger for at tage god hånd om brugeren under hele forløbet.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41</a:t>
            </a:fld>
            <a:endParaRPr lang="da-DK"/>
          </a:p>
        </p:txBody>
      </p:sp>
    </p:spTree>
    <p:extLst>
      <p:ext uri="{BB962C8B-B14F-4D97-AF65-F5344CB8AC3E}">
        <p14:creationId xmlns:p14="http://schemas.microsoft.com/office/powerpoint/2010/main" val="1470329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Vi </a:t>
            </a:r>
            <a:r>
              <a:rPr lang="en-GB" dirty="0" err="1"/>
              <a:t>har</a:t>
            </a:r>
            <a:r>
              <a:rPr lang="en-GB" dirty="0"/>
              <a:t> </a:t>
            </a:r>
            <a:r>
              <a:rPr lang="en-GB" dirty="0" err="1"/>
              <a:t>lavet</a:t>
            </a:r>
            <a:r>
              <a:rPr lang="en-GB" dirty="0"/>
              <a:t> et </a:t>
            </a:r>
            <a:r>
              <a:rPr lang="en-GB" dirty="0" err="1"/>
              <a:t>pilotstudie</a:t>
            </a:r>
            <a:r>
              <a:rPr lang="en-GB" dirty="0"/>
              <a:t>,</a:t>
            </a:r>
            <a:r>
              <a:rPr lang="en-GB" baseline="0" dirty="0"/>
              <a:t> </a:t>
            </a:r>
            <a:r>
              <a:rPr lang="en-GB" baseline="0" dirty="0" err="1"/>
              <a:t>hvor</a:t>
            </a:r>
            <a:r>
              <a:rPr lang="en-GB" baseline="0" dirty="0"/>
              <a:t> </a:t>
            </a:r>
            <a:r>
              <a:rPr lang="en-GB" baseline="0" dirty="0" err="1"/>
              <a:t>dem</a:t>
            </a:r>
            <a:r>
              <a:rPr lang="en-GB" baseline="0" dirty="0"/>
              <a:t> </a:t>
            </a:r>
            <a:r>
              <a:rPr lang="en-GB" baseline="0" dirty="0" err="1"/>
              <a:t>som</a:t>
            </a:r>
            <a:r>
              <a:rPr lang="en-GB" baseline="0" dirty="0"/>
              <a:t> </a:t>
            </a:r>
            <a:r>
              <a:rPr lang="en-GB" baseline="0" dirty="0" err="1"/>
              <a:t>fik</a:t>
            </a:r>
            <a:r>
              <a:rPr lang="en-GB" baseline="0" dirty="0"/>
              <a:t> </a:t>
            </a:r>
            <a:r>
              <a:rPr lang="en-GB" baseline="0" dirty="0" err="1"/>
              <a:t>interventionen</a:t>
            </a:r>
            <a:r>
              <a:rPr lang="en-GB" baseline="0" dirty="0"/>
              <a:t> </a:t>
            </a:r>
            <a:r>
              <a:rPr lang="en-GB" baseline="0" dirty="0" err="1"/>
              <a:t>havde</a:t>
            </a:r>
            <a:r>
              <a:rPr lang="en-GB" baseline="0" dirty="0"/>
              <a:t> </a:t>
            </a:r>
            <a:r>
              <a:rPr lang="en-GB" baseline="0" dirty="0" err="1"/>
              <a:t>færre</a:t>
            </a:r>
            <a:r>
              <a:rPr lang="en-GB" baseline="0" dirty="0"/>
              <a:t> </a:t>
            </a:r>
            <a:r>
              <a:rPr lang="en-GB" baseline="0" dirty="0" err="1"/>
              <a:t>selvmordstanker</a:t>
            </a:r>
            <a:r>
              <a:rPr lang="en-GB" baseline="0" dirty="0"/>
              <a:t> </a:t>
            </a:r>
            <a:r>
              <a:rPr lang="en-GB" baseline="0" dirty="0" err="1"/>
              <a:t>efter</a:t>
            </a:r>
            <a:r>
              <a:rPr lang="en-GB" baseline="0" dirty="0"/>
              <a:t> </a:t>
            </a:r>
            <a:r>
              <a:rPr lang="en-GB" baseline="0" dirty="0" err="1"/>
              <a:t>deltagelser</a:t>
            </a:r>
            <a:r>
              <a:rPr lang="en-GB" baseline="0" dirty="0"/>
              <a:t> </a:t>
            </a:r>
            <a:r>
              <a:rPr lang="en-GB" baseline="0" dirty="0" err="1"/>
              <a:t>i</a:t>
            </a:r>
            <a:r>
              <a:rPr lang="en-GB" baseline="0" dirty="0"/>
              <a:t> </a:t>
            </a:r>
            <a:r>
              <a:rPr lang="en-GB" baseline="0" dirty="0" err="1"/>
              <a:t>programmet</a:t>
            </a:r>
            <a:r>
              <a:rPr lang="en-GB" baseline="0" dirty="0"/>
              <a:t>.</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42</a:t>
            </a:fld>
            <a:endParaRPr lang="da-DK">
              <a:solidFill>
                <a:prstClr val="black"/>
              </a:solidFill>
              <a:latin typeface="Calibri"/>
            </a:endParaRPr>
          </a:p>
        </p:txBody>
      </p:sp>
    </p:spTree>
    <p:extLst>
      <p:ext uri="{BB962C8B-B14F-4D97-AF65-F5344CB8AC3E}">
        <p14:creationId xmlns:p14="http://schemas.microsoft.com/office/powerpoint/2010/main" val="730682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 er velkommen</a:t>
            </a:r>
            <a:r>
              <a:rPr lang="da-DK" baseline="0" dirty="0"/>
              <a:t> til at henvise patienter til projektet som ligger på Livslinien hjemmeside. Det er OK at være i anden behandling samtidig med at man deltager i programmet.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43</a:t>
            </a:fld>
            <a:endParaRPr lang="da-DK"/>
          </a:p>
        </p:txBody>
      </p:sp>
    </p:spTree>
    <p:extLst>
      <p:ext uri="{BB962C8B-B14F-4D97-AF65-F5344CB8AC3E}">
        <p14:creationId xmlns:p14="http://schemas.microsoft.com/office/powerpoint/2010/main" val="689584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Charlotte M</a:t>
            </a:r>
            <a:r>
              <a:rPr lang="de-DE" dirty="0" err="1"/>
              <a:t>ühlmann</a:t>
            </a:r>
            <a:r>
              <a:rPr lang="da-DK" dirty="0"/>
              <a:t>,</a:t>
            </a:r>
            <a:r>
              <a:rPr lang="da-DK" baseline="0" dirty="0"/>
              <a:t> som leder projektet, sender gerne yderligere informationer – eller kan kontaktes ved </a:t>
            </a:r>
            <a:r>
              <a:rPr lang="da-DK" baseline="0" dirty="0" err="1"/>
              <a:t>spøgsmål</a:t>
            </a:r>
            <a:r>
              <a:rPr lang="da-DK" baseline="0" dirty="0"/>
              <a: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44</a:t>
            </a:fld>
            <a:endParaRPr lang="da-DK"/>
          </a:p>
        </p:txBody>
      </p:sp>
    </p:spTree>
    <p:extLst>
      <p:ext uri="{BB962C8B-B14F-4D97-AF65-F5344CB8AC3E}">
        <p14:creationId xmlns:p14="http://schemas.microsoft.com/office/powerpoint/2010/main" val="2022245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45</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78B62087-7E10-4707-8056-BD284E35AA62}" type="slidenum">
              <a:rPr smtClean="0"/>
              <a:pPr/>
              <a:t>46</a:t>
            </a:fld>
            <a:endParaRPr lang="en-GB"/>
          </a:p>
        </p:txBody>
      </p:sp>
      <p:sp>
        <p:nvSpPr>
          <p:cNvPr id="60419" name="Rectangle 2"/>
          <p:cNvSpPr>
            <a:spLocks noGrp="1" noRot="1" noChangeAspect="1" noChangeArrowheads="1" noTextEdit="1"/>
          </p:cNvSpPr>
          <p:nvPr>
            <p:ph type="sldImg"/>
          </p:nvPr>
        </p:nvSpPr>
        <p:spPr>
          <a:xfrm>
            <a:off x="1135063" y="703263"/>
            <a:ext cx="4587875" cy="3441700"/>
          </a:xfrm>
          <a:ln/>
        </p:spPr>
      </p:sp>
      <p:sp>
        <p:nvSpPr>
          <p:cNvPr id="6042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B658A9B9-D653-4859-AF62-8A3AD8A00DC7}" type="slidenum">
              <a:rPr smtClean="0"/>
              <a:pPr/>
              <a:t>47</a:t>
            </a:fld>
            <a:endParaRPr lang="en-GB"/>
          </a:p>
        </p:txBody>
      </p:sp>
      <p:sp>
        <p:nvSpPr>
          <p:cNvPr id="61443" name="Rectangle 2"/>
          <p:cNvSpPr>
            <a:spLocks noGrp="1" noRot="1" noChangeAspect="1" noChangeArrowheads="1" noTextEdit="1"/>
          </p:cNvSpPr>
          <p:nvPr>
            <p:ph type="sldImg"/>
          </p:nvPr>
        </p:nvSpPr>
        <p:spPr>
          <a:xfrm>
            <a:off x="1135063" y="703263"/>
            <a:ext cx="4587875" cy="3441700"/>
          </a:xfrm>
          <a:ln/>
        </p:spPr>
      </p:sp>
      <p:sp>
        <p:nvSpPr>
          <p:cNvPr id="6144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1600">
                <a:latin typeface="Arial" pitchFamily="34" charset="0"/>
              </a:rPr>
              <a:t>Egne holdninger og fordomme</a:t>
            </a:r>
          </a:p>
          <a:p>
            <a:pPr eaLnBrk="1" hangingPunct="1"/>
            <a:r>
              <a:rPr lang="da-DK" sz="1400">
                <a:latin typeface="Times New Roman" pitchFamily="18" charset="0"/>
              </a:rPr>
              <a:t>Vær bevidst om egne holdninger til selvmordsforsøg og selvmord</a:t>
            </a:r>
          </a:p>
          <a:p>
            <a:pPr eaLnBrk="1" hangingPunct="1"/>
            <a:endParaRPr lang="da-DK" sz="1400">
              <a:latin typeface="Times New Roman" pitchFamily="18" charset="0"/>
            </a:endParaRPr>
          </a:p>
          <a:p>
            <a:pPr eaLnBrk="1" hangingPunct="1"/>
            <a:r>
              <a:rPr lang="da-DK" sz="1400">
                <a:latin typeface="Times New Roman" pitchFamily="18" charset="0"/>
              </a:rPr>
              <a:t>Uhensigtsmæssige holdninger hos sundhedspersonalet kan have betydning for den hjælp patienten modtager og kan påvirke både identifikationen, vurderingen og visitationen af den selvmordstruede patient</a:t>
            </a:r>
          </a:p>
          <a:p>
            <a:pPr eaLnBrk="1" hangingPunct="1"/>
            <a:r>
              <a:rPr lang="da-DK">
                <a:latin typeface="Arial" pitchFamily="34" charset="0"/>
              </a:rPr>
              <a:t>Sundhedsstyrelsen 2007 </a:t>
            </a:r>
          </a:p>
          <a:p>
            <a:pPr eaLnBrk="1" hangingPunct="1"/>
            <a:endParaRPr lang="da-DK">
              <a:latin typeface="Arial" pitchFamily="34" charset="0"/>
            </a:endParaRPr>
          </a:p>
          <a:p>
            <a:pPr eaLnBrk="1" hangingPunct="1"/>
            <a:endParaRPr lang="da-DK" sz="160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48</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96764433-F6BC-4D4C-821D-06E3CC00ADF0}" type="slidenum">
              <a:rPr smtClean="0"/>
              <a:pPr/>
              <a:t>5</a:t>
            </a:fld>
            <a:endParaRPr lang="en-GB"/>
          </a:p>
        </p:txBody>
      </p:sp>
      <p:sp>
        <p:nvSpPr>
          <p:cNvPr id="50179" name="Rectangle 2"/>
          <p:cNvSpPr>
            <a:spLocks noGrp="1" noRot="1" noChangeAspect="1" noChangeArrowheads="1" noTextEdit="1"/>
          </p:cNvSpPr>
          <p:nvPr>
            <p:ph type="sldImg"/>
          </p:nvPr>
        </p:nvSpPr>
        <p:spPr>
          <a:xfrm>
            <a:off x="1135063" y="703263"/>
            <a:ext cx="4587875" cy="3441700"/>
          </a:xfrm>
          <a:ln/>
        </p:spPr>
      </p:sp>
      <p:sp>
        <p:nvSpPr>
          <p:cNvPr id="501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da-DK" dirty="0">
                <a:latin typeface="Arial" pitchFamily="34" charset="0"/>
              </a:rPr>
              <a:t>Selvmordsrater efter aldersgruppe for 2014.</a:t>
            </a:r>
          </a:p>
          <a:p>
            <a:pPr eaLnBrk="1" hangingPunct="1">
              <a:buFontTx/>
              <a:buChar char="•"/>
            </a:pPr>
            <a:r>
              <a:rPr lang="da-DK" dirty="0">
                <a:latin typeface="Arial" pitchFamily="34" charset="0"/>
              </a:rPr>
              <a:t>Selvmordsraten stiger med alderen. Det ses særligt for mænd, hvor de ældste har en selvmordsrate der er 6 gange højere end unge mænd i alderen 15-24 år.</a:t>
            </a:r>
          </a:p>
          <a:p>
            <a:pPr eaLnBrk="1" hangingPunct="1">
              <a:buFontTx/>
              <a:buChar char="•"/>
            </a:pPr>
            <a:r>
              <a:rPr lang="da-DK" dirty="0">
                <a:latin typeface="Arial" pitchFamily="34" charset="0"/>
              </a:rPr>
              <a:t>Forskellen i selvmordsraten mellem mænd og kvinder er mindst for de unge og størst for de ældre.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DDD5E720-5439-4ED6-BF9D-EA6E784AB803}" type="slidenum">
              <a:rPr smtClean="0"/>
              <a:pPr/>
              <a:t>6</a:t>
            </a:fld>
            <a:endParaRPr lang="en-GB"/>
          </a:p>
        </p:txBody>
      </p:sp>
      <p:sp>
        <p:nvSpPr>
          <p:cNvPr id="51203" name="Rectangle 2"/>
          <p:cNvSpPr>
            <a:spLocks noGrp="1" noRot="1" noChangeAspect="1" noChangeArrowheads="1" noTextEdit="1"/>
          </p:cNvSpPr>
          <p:nvPr>
            <p:ph type="sldImg"/>
          </p:nvPr>
        </p:nvSpPr>
        <p:spPr>
          <a:xfrm>
            <a:off x="1135063" y="703263"/>
            <a:ext cx="4587875" cy="3441700"/>
          </a:xfrm>
          <a:ln/>
        </p:spPr>
      </p:sp>
      <p:sp>
        <p:nvSpPr>
          <p:cNvPr id="5120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da-DK" dirty="0">
                <a:latin typeface="Arial" pitchFamily="34" charset="0"/>
              </a:rPr>
              <a:t> Rater</a:t>
            </a:r>
            <a:r>
              <a:rPr lang="da-DK" baseline="0" dirty="0">
                <a:latin typeface="Arial" pitchFamily="34" charset="0"/>
              </a:rPr>
              <a:t> for selvmordsforsøg efter aldersgruppe.</a:t>
            </a:r>
          </a:p>
          <a:p>
            <a:pPr eaLnBrk="1" hangingPunct="1">
              <a:buFontTx/>
              <a:buChar char="•"/>
            </a:pPr>
            <a:r>
              <a:rPr lang="da-DK" baseline="0" dirty="0">
                <a:latin typeface="Arial" pitchFamily="34" charset="0"/>
              </a:rPr>
              <a:t> </a:t>
            </a:r>
            <a:r>
              <a:rPr lang="da-DK" b="1" baseline="0" dirty="0">
                <a:latin typeface="Arial" pitchFamily="34" charset="0"/>
              </a:rPr>
              <a:t>Særligt unge piger har høje </a:t>
            </a:r>
            <a:r>
              <a:rPr lang="da-DK" b="1" baseline="0" dirty="0" err="1">
                <a:latin typeface="Arial" pitchFamily="34" charset="0"/>
              </a:rPr>
              <a:t>selvmordsFORSØGsrater</a:t>
            </a:r>
            <a:r>
              <a:rPr lang="da-DK" baseline="0" dirty="0">
                <a:latin typeface="Arial" pitchFamily="34" charset="0"/>
              </a:rPr>
              <a:t>.</a:t>
            </a:r>
            <a:endParaRPr lang="da-DK"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DC9720E-679F-40B8-9AE7-15416C6B92DB}" type="slidenum">
              <a:rPr smtClean="0"/>
              <a:pPr/>
              <a:t>7</a:t>
            </a:fld>
            <a:endParaRPr lang="en-GB"/>
          </a:p>
        </p:txBody>
      </p:sp>
      <p:sp>
        <p:nvSpPr>
          <p:cNvPr id="53251" name="Rectangle 2"/>
          <p:cNvSpPr>
            <a:spLocks noGrp="1" noRot="1" noChangeAspect="1" noChangeArrowheads="1" noTextEdit="1"/>
          </p:cNvSpPr>
          <p:nvPr>
            <p:ph type="sldImg"/>
          </p:nvPr>
        </p:nvSpPr>
        <p:spPr>
          <a:xfrm>
            <a:off x="1135063" y="703263"/>
            <a:ext cx="4587875" cy="3441700"/>
          </a:xfrm>
          <a:ln/>
        </p:spPr>
      </p:sp>
      <p:sp>
        <p:nvSpPr>
          <p:cNvPr id="53252"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Blandt de personer som</a:t>
            </a:r>
            <a:r>
              <a:rPr lang="da-DK" baseline="0" dirty="0"/>
              <a:t> død af selvmord herhjemme har </a:t>
            </a:r>
          </a:p>
          <a:p>
            <a:r>
              <a:rPr lang="da-DK" baseline="0" dirty="0"/>
              <a:t>33% af mænd og 53% af kvinder som døde af selvmord på et eller andet tidspunkt været indlagt på psykiatrisk afdeling.</a:t>
            </a:r>
          </a:p>
          <a:p>
            <a:pPr eaLnBrk="1" hangingPunct="1"/>
            <a:r>
              <a:rPr lang="en-GB" sz="1400" b="1" dirty="0" err="1">
                <a:latin typeface="Arial" pitchFamily="34" charset="0"/>
              </a:rPr>
              <a:t>Vigtig</a:t>
            </a:r>
            <a:r>
              <a:rPr lang="en-GB" sz="1400" b="1" dirty="0">
                <a:latin typeface="Arial" pitchFamily="34" charset="0"/>
              </a:rPr>
              <a:t> pointe: </a:t>
            </a:r>
          </a:p>
          <a:p>
            <a:pPr eaLnBrk="1" hangingPunct="1"/>
            <a:r>
              <a:rPr lang="en-GB" b="1" dirty="0" err="1">
                <a:latin typeface="Arial" pitchFamily="34" charset="0"/>
              </a:rPr>
              <a:t>Blandt</a:t>
            </a:r>
            <a:r>
              <a:rPr lang="en-GB" b="1" dirty="0">
                <a:latin typeface="Arial" pitchFamily="34" charset="0"/>
              </a:rPr>
              <a:t> folk der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b="1" dirty="0">
                <a:latin typeface="Arial" pitchFamily="34" charset="0"/>
              </a:rPr>
              <a:t> </a:t>
            </a:r>
            <a:r>
              <a:rPr lang="en-GB" b="1" dirty="0" err="1">
                <a:latin typeface="Arial" pitchFamily="34" charset="0"/>
              </a:rPr>
              <a:t>har</a:t>
            </a:r>
            <a:r>
              <a:rPr lang="en-GB" b="1" dirty="0">
                <a:latin typeface="Arial" pitchFamily="34" charset="0"/>
              </a:rPr>
              <a:t> </a:t>
            </a:r>
            <a:r>
              <a:rPr lang="en-GB" b="1" dirty="0" err="1">
                <a:latin typeface="Arial" pitchFamily="34" charset="0"/>
              </a:rPr>
              <a:t>næsten</a:t>
            </a:r>
            <a:r>
              <a:rPr lang="en-GB" b="1" dirty="0">
                <a:latin typeface="Arial" pitchFamily="34" charset="0"/>
              </a:rPr>
              <a:t> </a:t>
            </a:r>
            <a:r>
              <a:rPr lang="da-DK" b="1" dirty="0">
                <a:latin typeface="Arial" pitchFamily="34" charset="0"/>
              </a:rPr>
              <a:t>50 </a:t>
            </a:r>
            <a:r>
              <a:rPr lang="da-DK" b="1" dirty="0" err="1">
                <a:latin typeface="Arial" pitchFamily="34" charset="0"/>
              </a:rPr>
              <a:t>pct</a:t>
            </a:r>
            <a:r>
              <a:rPr lang="da-DK" b="1" dirty="0">
                <a:latin typeface="Arial" pitchFamily="34" charset="0"/>
              </a:rPr>
              <a:t> har tidligere været indlagt på psykiatrisk afd.</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8</a:t>
            </a:fld>
            <a:endParaRPr lang="da-DK"/>
          </a:p>
        </p:txBody>
      </p:sp>
    </p:spTree>
    <p:extLst>
      <p:ext uri="{BB962C8B-B14F-4D97-AF65-F5344CB8AC3E}">
        <p14:creationId xmlns:p14="http://schemas.microsoft.com/office/powerpoint/2010/main" val="365048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24BDBCA-CE14-41F0-BB6C-E6989E51BDC3}" type="slidenum">
              <a:rPr smtClean="0"/>
              <a:pPr/>
              <a:t>9</a:t>
            </a:fld>
            <a:endParaRPr lang="en-GB"/>
          </a:p>
        </p:txBody>
      </p:sp>
      <p:sp>
        <p:nvSpPr>
          <p:cNvPr id="54275" name="Rectangle 2"/>
          <p:cNvSpPr>
            <a:spLocks noGrp="1" noRot="1" noChangeAspect="1" noChangeArrowheads="1" noTextEdit="1"/>
          </p:cNvSpPr>
          <p:nvPr>
            <p:ph type="sldImg"/>
          </p:nvPr>
        </p:nvSpPr>
        <p:spPr>
          <a:xfrm>
            <a:off x="1135063" y="703263"/>
            <a:ext cx="4587875" cy="3441700"/>
          </a:xfrm>
          <a:ln/>
        </p:spPr>
      </p:sp>
      <p:sp>
        <p:nvSpPr>
          <p:cNvPr id="5427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latin typeface="Arial" pitchFamily="34" charset="0"/>
              </a:rPr>
              <a:t>I en </a:t>
            </a:r>
            <a:r>
              <a:rPr lang="en-GB" dirty="0" err="1">
                <a:latin typeface="Arial" pitchFamily="34" charset="0"/>
              </a:rPr>
              <a:t>finsk</a:t>
            </a:r>
            <a:r>
              <a:rPr lang="en-GB" dirty="0">
                <a:latin typeface="Arial" pitchFamily="34" charset="0"/>
              </a:rPr>
              <a:t> </a:t>
            </a:r>
            <a:r>
              <a:rPr lang="en-GB" dirty="0" err="1">
                <a:latin typeface="Arial" pitchFamily="34" charset="0"/>
              </a:rPr>
              <a:t>undersøgelse</a:t>
            </a:r>
            <a:r>
              <a:rPr lang="en-GB" dirty="0">
                <a:latin typeface="Arial" pitchFamily="34" charset="0"/>
              </a:rPr>
              <a:t> </a:t>
            </a:r>
            <a:r>
              <a:rPr lang="en-GB" dirty="0" err="1">
                <a:latin typeface="Arial" pitchFamily="34" charset="0"/>
              </a:rPr>
              <a:t>fra</a:t>
            </a:r>
            <a:r>
              <a:rPr lang="en-GB" dirty="0">
                <a:latin typeface="Arial" pitchFamily="34" charset="0"/>
              </a:rPr>
              <a:t> 1993 </a:t>
            </a:r>
            <a:r>
              <a:rPr lang="en-GB" dirty="0" err="1">
                <a:latin typeface="Arial" pitchFamily="34" charset="0"/>
              </a:rPr>
              <a:t>fandt</a:t>
            </a:r>
            <a:r>
              <a:rPr lang="en-GB" dirty="0">
                <a:latin typeface="Arial" pitchFamily="34" charset="0"/>
              </a:rPr>
              <a:t> man at ca. 9% IKKE </a:t>
            </a:r>
            <a:r>
              <a:rPr lang="en-GB" dirty="0" err="1">
                <a:latin typeface="Arial" pitchFamily="34" charset="0"/>
              </a:rPr>
              <a:t>havde</a:t>
            </a:r>
            <a:r>
              <a:rPr lang="en-GB" dirty="0">
                <a:latin typeface="Arial" pitchFamily="34" charset="0"/>
              </a:rPr>
              <a:t> en </a:t>
            </a:r>
            <a:r>
              <a:rPr lang="en-GB" dirty="0" err="1">
                <a:latin typeface="Arial" pitchFamily="34" charset="0"/>
              </a:rPr>
              <a:t>psykisk</a:t>
            </a:r>
            <a:r>
              <a:rPr lang="en-GB" dirty="0">
                <a:latin typeface="Arial" pitchFamily="34" charset="0"/>
              </a:rPr>
              <a:t> </a:t>
            </a:r>
            <a:r>
              <a:rPr lang="en-GB" dirty="0" err="1">
                <a:latin typeface="Arial" pitchFamily="34" charset="0"/>
              </a:rPr>
              <a:t>lidelse</a:t>
            </a:r>
            <a:r>
              <a:rPr lang="en-GB" dirty="0">
                <a:latin typeface="Arial" pitchFamily="34" charset="0"/>
              </a:rPr>
              <a:t> p</a:t>
            </a:r>
            <a:r>
              <a:rPr lang="da-DK" dirty="0">
                <a:latin typeface="Arial" pitchFamily="34" charset="0"/>
              </a:rPr>
              <a:t>å selvmordstidspunktet. Alle andre led af </a:t>
            </a:r>
            <a:r>
              <a:rPr lang="da-DK" dirty="0" err="1">
                <a:latin typeface="Arial" pitchFamily="34" charset="0"/>
              </a:rPr>
              <a:t>psyk</a:t>
            </a:r>
            <a:r>
              <a:rPr lang="da-DK" dirty="0">
                <a:latin typeface="Arial" pitchFamily="34" charset="0"/>
              </a:rPr>
              <a:t>. Sygdom, især depression forekom hyppigt. </a:t>
            </a:r>
            <a:r>
              <a:rPr lang="en-GB" dirty="0">
                <a:latin typeface="Arial" pitchFamily="34" charset="0"/>
              </a:rPr>
              <a:t>Der </a:t>
            </a:r>
            <a:r>
              <a:rPr lang="en-GB" dirty="0" err="1">
                <a:latin typeface="Arial" pitchFamily="34" charset="0"/>
              </a:rPr>
              <a:t>er</a:t>
            </a:r>
            <a:r>
              <a:rPr lang="en-GB" dirty="0">
                <a:latin typeface="Arial" pitchFamily="34" charset="0"/>
              </a:rPr>
              <a:t> en </a:t>
            </a:r>
            <a:r>
              <a:rPr lang="en-GB" b="1" dirty="0" err="1">
                <a:latin typeface="Arial" pitchFamily="34" charset="0"/>
              </a:rPr>
              <a:t>stor</a:t>
            </a:r>
            <a:r>
              <a:rPr lang="en-GB" b="1" dirty="0">
                <a:latin typeface="Arial" pitchFamily="34" charset="0"/>
              </a:rPr>
              <a:t> </a:t>
            </a:r>
            <a:r>
              <a:rPr lang="en-GB" b="1" dirty="0" err="1">
                <a:latin typeface="Arial" pitchFamily="34" charset="0"/>
              </a:rPr>
              <a:t>andel</a:t>
            </a:r>
            <a:r>
              <a:rPr lang="en-GB" b="1" baseline="0" dirty="0">
                <a:latin typeface="Arial" pitchFamily="34" charset="0"/>
              </a:rPr>
              <a:t> </a:t>
            </a:r>
            <a:r>
              <a:rPr lang="en-GB" b="1" dirty="0" err="1">
                <a:latin typeface="Arial" pitchFamily="34" charset="0"/>
              </a:rPr>
              <a:t>af</a:t>
            </a:r>
            <a:r>
              <a:rPr lang="en-GB" b="1" dirty="0">
                <a:latin typeface="Arial" pitchFamily="34" charset="0"/>
              </a:rPr>
              <a:t> </a:t>
            </a:r>
            <a:r>
              <a:rPr lang="en-GB" b="1" dirty="0" err="1">
                <a:latin typeface="Arial" pitchFamily="34" charset="0"/>
              </a:rPr>
              <a:t>psykiske</a:t>
            </a:r>
            <a:r>
              <a:rPr lang="en-GB" b="1" dirty="0">
                <a:latin typeface="Arial" pitchFamily="34" charset="0"/>
              </a:rPr>
              <a:t> </a:t>
            </a:r>
            <a:r>
              <a:rPr lang="en-GB" b="1" dirty="0" err="1">
                <a:latin typeface="Arial" pitchFamily="34" charset="0"/>
              </a:rPr>
              <a:t>lidelser</a:t>
            </a:r>
            <a:r>
              <a:rPr lang="en-GB" b="1" dirty="0">
                <a:latin typeface="Arial" pitchFamily="34" charset="0"/>
              </a:rPr>
              <a:t> </a:t>
            </a:r>
            <a:r>
              <a:rPr lang="en-GB" b="1" dirty="0" err="1">
                <a:latin typeface="Arial" pitchFamily="34" charset="0"/>
              </a:rPr>
              <a:t>og</a:t>
            </a:r>
            <a:r>
              <a:rPr lang="en-GB" b="1" dirty="0">
                <a:latin typeface="Arial" pitchFamily="34" charset="0"/>
              </a:rPr>
              <a:t> </a:t>
            </a:r>
            <a:r>
              <a:rPr lang="en-GB" b="1" dirty="0" err="1">
                <a:latin typeface="Arial" pitchFamily="34" charset="0"/>
              </a:rPr>
              <a:t>misbrug</a:t>
            </a:r>
            <a:r>
              <a:rPr lang="en-GB" b="1" dirty="0">
                <a:latin typeface="Arial" pitchFamily="34" charset="0"/>
              </a:rPr>
              <a:t> der </a:t>
            </a:r>
            <a:r>
              <a:rPr lang="en-GB" b="1" dirty="0" err="1">
                <a:latin typeface="Arial" pitchFamily="34" charset="0"/>
              </a:rPr>
              <a:t>er</a:t>
            </a:r>
            <a:r>
              <a:rPr lang="en-GB" b="1" dirty="0">
                <a:latin typeface="Arial" pitchFamily="34" charset="0"/>
              </a:rPr>
              <a:t> </a:t>
            </a:r>
            <a:r>
              <a:rPr lang="en-GB" b="1" dirty="0" err="1">
                <a:latin typeface="Arial" pitchFamily="34" charset="0"/>
              </a:rPr>
              <a:t>blandt</a:t>
            </a:r>
            <a:r>
              <a:rPr lang="en-GB" b="1" dirty="0">
                <a:latin typeface="Arial" pitchFamily="34" charset="0"/>
              </a:rPr>
              <a:t> de </a:t>
            </a:r>
            <a:r>
              <a:rPr lang="en-GB" b="1" dirty="0" err="1">
                <a:latin typeface="Arial" pitchFamily="34" charset="0"/>
              </a:rPr>
              <a:t>mennesker</a:t>
            </a:r>
            <a:r>
              <a:rPr lang="en-GB" b="1" dirty="0">
                <a:latin typeface="Arial" pitchFamily="34" charset="0"/>
              </a:rPr>
              <a:t>, </a:t>
            </a:r>
            <a:r>
              <a:rPr lang="en-GB" b="1" dirty="0" err="1">
                <a:latin typeface="Arial" pitchFamily="34" charset="0"/>
              </a:rPr>
              <a:t>som</a:t>
            </a:r>
            <a:r>
              <a:rPr lang="en-GB" b="1" dirty="0">
                <a:latin typeface="Arial" pitchFamily="34" charset="0"/>
              </a:rPr>
              <a:t>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dirty="0">
                <a:latin typeface="Arial" pitchFamily="34" charset="0"/>
              </a:rPr>
              <a:t>. </a:t>
            </a:r>
          </a:p>
          <a:p>
            <a:pPr defTabSz="844083" fontAlgn="base">
              <a:spcBef>
                <a:spcPct val="30000"/>
              </a:spcBef>
              <a:spcAft>
                <a:spcPct val="0"/>
              </a:spcAft>
              <a:defRPr/>
            </a:pPr>
            <a:r>
              <a:rPr lang="en-GB" dirty="0">
                <a:latin typeface="Arial" pitchFamily="34" charset="0"/>
              </a:rPr>
              <a:t>NB.</a:t>
            </a:r>
            <a:r>
              <a:rPr lang="en-GB" baseline="0" dirty="0">
                <a:latin typeface="Arial" pitchFamily="34" charset="0"/>
              </a:rPr>
              <a:t> </a:t>
            </a:r>
            <a:r>
              <a:rPr lang="da-DK" dirty="0">
                <a:latin typeface="Arial" pitchFamily="34" charset="0"/>
              </a:rPr>
              <a:t>Tallene baserer på pårørendes</a:t>
            </a:r>
            <a:r>
              <a:rPr lang="da-DK" baseline="0" dirty="0">
                <a:latin typeface="Arial" pitchFamily="34" charset="0"/>
              </a:rPr>
              <a:t> rapport af symptomer, det er ikke andel af personer som har været i behandling for sygdomme. Faktisk, må man formode at en stor andel af personerne netop ikke var i behandling.</a:t>
            </a:r>
            <a:endParaRPr lang="en-GB" dirty="0">
              <a:latin typeface="Arial" pitchFamily="34" charset="0"/>
            </a:endParaRPr>
          </a:p>
          <a:p>
            <a:pPr eaLnBrk="1" hangingPunct="1"/>
            <a:endParaRPr lang="en-GB" dirty="0">
              <a:latin typeface="Arial" pitchFamily="34" charset="0"/>
            </a:endParaRPr>
          </a:p>
          <a:p>
            <a:pPr eaLnBrk="1" hangingPunct="1"/>
            <a:endParaRPr lang="da-DK" sz="1400" b="1" dirty="0">
              <a:latin typeface="Arial" pitchFamily="34" charset="0"/>
            </a:endParaRPr>
          </a:p>
          <a:p>
            <a:pPr eaLnBrk="1" hangingPunct="1">
              <a:buFontTx/>
              <a:buChar char="•"/>
            </a:pPr>
            <a:endParaRPr lang="da-DK"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26-02-2020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33256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9625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78067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1144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26-02-2020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51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91AB05B-1C8A-4117-B2DD-EA3F0892BF65}" type="datetimeFigureOut">
              <a:rPr lang="da-DK" smtClean="0"/>
              <a:t>26-02-2020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80381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91AB05B-1C8A-4117-B2DD-EA3F0892BF65}" type="datetimeFigureOut">
              <a:rPr lang="da-DK" smtClean="0"/>
              <a:t>26-02-2020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71301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91AB05B-1C8A-4117-B2DD-EA3F0892BF65}" type="datetimeFigureOut">
              <a:rPr lang="da-DK" smtClean="0"/>
              <a:t>26-02-2020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100626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91AB05B-1C8A-4117-B2DD-EA3F0892BF65}" type="datetimeFigureOut">
              <a:rPr lang="da-DK" smtClean="0"/>
              <a:t>26-02-2020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0183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26-02-2020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215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26-02-2020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76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B05B-1C8A-4117-B2DD-EA3F0892BF65}" type="datetimeFigureOut">
              <a:rPr lang="da-DK" smtClean="0"/>
              <a:t>26-02-2020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C8FAE-CA81-4482-B906-D8AB087C8420}" type="slidenum">
              <a:rPr lang="da-DK" smtClean="0"/>
              <a:t>‹nr.›</a:t>
            </a:fld>
            <a:endParaRPr lang="da-DK"/>
          </a:p>
        </p:txBody>
      </p:sp>
    </p:spTree>
    <p:extLst>
      <p:ext uri="{BB962C8B-B14F-4D97-AF65-F5344CB8AC3E}">
        <p14:creationId xmlns:p14="http://schemas.microsoft.com/office/powerpoint/2010/main" val="154732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omments" Target="../comments/comment1.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371600" y="838200"/>
            <a:ext cx="2624336" cy="762000"/>
          </a:xfrm>
        </p:spPr>
        <p:txBody>
          <a:bodyPr>
            <a:normAutofit fontScale="90000"/>
          </a:bodyPr>
          <a:lstStyle/>
          <a:p>
            <a:pPr eaLnBrk="1" hangingPunct="1"/>
            <a:r>
              <a:rPr lang="da-DK" altLang="da-DK" sz="4800" dirty="0">
                <a:latin typeface="+mj-lt"/>
              </a:rPr>
              <a:t>Antal</a:t>
            </a:r>
          </a:p>
        </p:txBody>
      </p:sp>
      <p:sp>
        <p:nvSpPr>
          <p:cNvPr id="15365" name="Rectangle 3"/>
          <p:cNvSpPr>
            <a:spLocks noGrp="1" noChangeArrowheads="1"/>
          </p:cNvSpPr>
          <p:nvPr>
            <p:ph type="body" idx="4294967295"/>
          </p:nvPr>
        </p:nvSpPr>
        <p:spPr>
          <a:xfrm>
            <a:off x="1905000" y="1819275"/>
            <a:ext cx="7239000" cy="4505325"/>
          </a:xfrm>
        </p:spPr>
        <p:txBody>
          <a:bodyPr/>
          <a:lstStyle/>
          <a:p>
            <a:pPr eaLnBrk="1" hangingPunct="1"/>
            <a:r>
              <a:rPr lang="da-DK" altLang="da-DK" sz="3600" dirty="0">
                <a:latin typeface="+mj-lt"/>
              </a:rPr>
              <a:t>Selvmord i 2015: 563</a:t>
            </a:r>
          </a:p>
          <a:p>
            <a:pPr marL="0" indent="0" eaLnBrk="1" hangingPunct="1">
              <a:buNone/>
            </a:pPr>
            <a:r>
              <a:rPr lang="da-DK" altLang="da-DK" sz="3600" dirty="0">
                <a:latin typeface="+mj-lt"/>
              </a:rPr>
              <a:t> (♂: 390, ♀: 173)</a:t>
            </a:r>
          </a:p>
          <a:p>
            <a:pPr eaLnBrk="1" hangingPunct="1"/>
            <a:endParaRPr lang="da-DK" altLang="da-DK" sz="3600" dirty="0">
              <a:latin typeface="+mj-lt"/>
            </a:endParaRPr>
          </a:p>
          <a:p>
            <a:pPr eaLnBrk="1" hangingPunct="1">
              <a:spcBef>
                <a:spcPts val="0"/>
              </a:spcBef>
            </a:pPr>
            <a:r>
              <a:rPr lang="da-DK" altLang="da-DK" sz="3600" dirty="0">
                <a:latin typeface="+mj-lt"/>
              </a:rPr>
              <a:t>Selvmordsforsøg i 2011: </a:t>
            </a:r>
          </a:p>
          <a:p>
            <a:pPr marL="0" indent="0" eaLnBrk="1" hangingPunct="1">
              <a:spcBef>
                <a:spcPts val="0"/>
              </a:spcBef>
              <a:buNone/>
            </a:pPr>
            <a:r>
              <a:rPr lang="da-DK" altLang="da-DK" sz="3600" dirty="0">
                <a:latin typeface="+mj-lt"/>
              </a:rPr>
              <a:t> ca. 12.500</a:t>
            </a:r>
          </a:p>
          <a:p>
            <a:pPr marL="0" indent="0" eaLnBrk="1" hangingPunct="1">
              <a:buNone/>
            </a:pPr>
            <a:r>
              <a:rPr lang="da-DK" altLang="da-DK" sz="3600" dirty="0">
                <a:latin typeface="+mj-lt"/>
              </a:rPr>
              <a:t> (♂: 4930, ♀: 7657)</a:t>
            </a:r>
          </a:p>
          <a:p>
            <a:pPr eaLnBrk="1" hangingPunct="1">
              <a:buFontTx/>
              <a:buNone/>
            </a:pPr>
            <a:endParaRPr lang="da-DK" altLang="da-DK" dirty="0">
              <a:latin typeface="+mj-lt"/>
            </a:endParaRPr>
          </a:p>
        </p:txBody>
      </p:sp>
      <p:sp>
        <p:nvSpPr>
          <p:cNvPr id="4" name="Text Box 3"/>
          <p:cNvSpPr txBox="1">
            <a:spLocks noChangeArrowheads="1"/>
          </p:cNvSpPr>
          <p:nvPr/>
        </p:nvSpPr>
        <p:spPr bwMode="auto">
          <a:xfrm>
            <a:off x="668095" y="6198559"/>
            <a:ext cx="7807809" cy="39879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000" b="0" i="0" u="none" strike="noStrike" baseline="0" dirty="0" err="1">
                <a:solidFill>
                  <a:srgbClr val="000000"/>
                </a:solidFill>
                <a:latin typeface="Arial"/>
                <a:cs typeface="Arial"/>
              </a:rPr>
              <a:t>Kilde</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Dødsårsagsregisteret</a:t>
            </a:r>
            <a:r>
              <a:rPr lang="en-GB" sz="1000" dirty="0">
                <a:solidFill>
                  <a:srgbClr val="000000"/>
                </a:solidFill>
                <a:latin typeface="Arial"/>
                <a:cs typeface="Arial"/>
              </a:rPr>
              <a:t> </a:t>
            </a:r>
            <a:r>
              <a:rPr lang="en-GB" sz="1000" dirty="0" err="1">
                <a:solidFill>
                  <a:srgbClr val="000000"/>
                </a:solidFill>
                <a:latin typeface="Arial"/>
                <a:cs typeface="Arial"/>
              </a:rPr>
              <a:t>og</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Landspatientregisteret</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Sundhedsdatastyrelsen</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Danmarks</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Statistik</a:t>
            </a:r>
            <a:r>
              <a:rPr lang="en-GB" sz="1000" b="0" i="0" u="none" strike="noStrike" baseline="0" dirty="0">
                <a:solidFill>
                  <a:srgbClr val="000000"/>
                </a:solidFill>
                <a:latin typeface="Arial"/>
                <a:cs typeface="Arial"/>
              </a:rPr>
              <a:t>. </a:t>
            </a:r>
          </a:p>
          <a:p>
            <a:pPr algn="l" rtl="0">
              <a:defRPr sz="1000"/>
            </a:pPr>
            <a:r>
              <a:rPr lang="en-GB" sz="1000" b="0" i="0" u="none" strike="noStrike" baseline="0" dirty="0" err="1">
                <a:solidFill>
                  <a:srgbClr val="000000"/>
                </a:solidFill>
                <a:latin typeface="Arial"/>
                <a:cs typeface="Arial"/>
              </a:rPr>
              <a:t>Beregning</a:t>
            </a:r>
            <a:r>
              <a:rPr lang="en-GB" sz="1000" b="0" i="0" u="none" strike="noStrike" baseline="0" dirty="0">
                <a:solidFill>
                  <a:srgbClr val="000000"/>
                </a:solidFill>
                <a:latin typeface="Arial"/>
                <a:cs typeface="Arial"/>
              </a:rPr>
              <a:t>: Annette Erlangsen PhD, DRISP, Psykiatrisk Center København. </a:t>
            </a:r>
            <a:endParaRPr lang="en-GB" dirty="0"/>
          </a:p>
        </p:txBody>
      </p:sp>
    </p:spTree>
    <p:extLst>
      <p:ext uri="{BB962C8B-B14F-4D97-AF65-F5344CB8AC3E}">
        <p14:creationId xmlns:p14="http://schemas.microsoft.com/office/powerpoint/2010/main" val="78098219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331640" y="0"/>
            <a:ext cx="7366883" cy="1143000"/>
          </a:xfrm>
          <a:solidFill>
            <a:schemeClr val="bg1"/>
          </a:solidFill>
        </p:spPr>
        <p:txBody>
          <a:bodyPr>
            <a:normAutofit fontScale="90000"/>
          </a:bodyPr>
          <a:lstStyle/>
          <a:p>
            <a:pPr algn="ctr"/>
            <a:r>
              <a:rPr lang="da-DK" altLang="da-DK" sz="3200" dirty="0">
                <a:solidFill>
                  <a:schemeClr val="tx1"/>
                </a:solidFill>
              </a:rPr>
              <a:t>Kumuleret risiko for selvmord </a:t>
            </a:r>
            <a:br>
              <a:rPr lang="da-DK" altLang="da-DK" dirty="0">
                <a:solidFill>
                  <a:schemeClr val="tx1"/>
                </a:solidFill>
              </a:rPr>
            </a:br>
            <a:r>
              <a:rPr lang="da-DK" altLang="da-DK" dirty="0">
                <a:solidFill>
                  <a:schemeClr val="tx1"/>
                </a:solidFill>
              </a:rPr>
              <a:t>(&lt; 36 års opfølgning)</a:t>
            </a:r>
          </a:p>
        </p:txBody>
      </p:sp>
      <p:graphicFrame>
        <p:nvGraphicFramePr>
          <p:cNvPr id="4" name="Pladsholder til indhold 3"/>
          <p:cNvGraphicFramePr>
            <a:graphicFrameLocks noGrp="1"/>
          </p:cNvGraphicFramePr>
          <p:nvPr>
            <p:ph idx="1"/>
          </p:nvPr>
        </p:nvGraphicFramePr>
        <p:xfrm>
          <a:off x="583224" y="1268413"/>
          <a:ext cx="8109438" cy="4989632"/>
        </p:xfrm>
        <a:graphic>
          <a:graphicData uri="http://schemas.openxmlformats.org/drawingml/2006/table">
            <a:tbl>
              <a:tblPr firstRow="1" bandRow="1">
                <a:tableStyleId>{5C22544A-7EE6-4342-B048-85BDC9FD1C3A}</a:tableStyleId>
              </a:tblPr>
              <a:tblGrid>
                <a:gridCol w="3681786">
                  <a:extLst>
                    <a:ext uri="{9D8B030D-6E8A-4147-A177-3AD203B41FA5}">
                      <a16:colId xmlns:a16="http://schemas.microsoft.com/office/drawing/2014/main" val="20000"/>
                    </a:ext>
                  </a:extLst>
                </a:gridCol>
                <a:gridCol w="2366712">
                  <a:extLst>
                    <a:ext uri="{9D8B030D-6E8A-4147-A177-3AD203B41FA5}">
                      <a16:colId xmlns:a16="http://schemas.microsoft.com/office/drawing/2014/main" val="20001"/>
                    </a:ext>
                  </a:extLst>
                </a:gridCol>
                <a:gridCol w="2060940">
                  <a:extLst>
                    <a:ext uri="{9D8B030D-6E8A-4147-A177-3AD203B41FA5}">
                      <a16:colId xmlns:a16="http://schemas.microsoft.com/office/drawing/2014/main" val="20002"/>
                    </a:ext>
                  </a:extLst>
                </a:gridCol>
              </a:tblGrid>
              <a:tr h="822868">
                <a:tc>
                  <a:txBody>
                    <a:bodyPr/>
                    <a:lstStyle/>
                    <a:p>
                      <a:endParaRPr lang="da-DK" sz="1800" dirty="0"/>
                    </a:p>
                  </a:txBody>
                  <a:tcPr marL="36196" marR="36196" marT="0" marB="0"/>
                </a:tc>
                <a:tc>
                  <a:txBody>
                    <a:bodyPr/>
                    <a:lstStyle/>
                    <a:p>
                      <a:pPr algn="ctr"/>
                      <a:r>
                        <a:rPr lang="da-DK" sz="2400" dirty="0">
                          <a:latin typeface="Times New Roman" pitchFamily="18" charset="0"/>
                          <a:cs typeface="Times New Roman" pitchFamily="18" charset="0"/>
                        </a:rPr>
                        <a:t>Mænd</a:t>
                      </a:r>
                    </a:p>
                    <a:p>
                      <a:pPr algn="ctr"/>
                      <a:endParaRPr lang="da-DK" sz="2400" dirty="0">
                        <a:latin typeface="Times New Roman" pitchFamily="18" charset="0"/>
                        <a:cs typeface="Times New Roman" pitchFamily="18" charset="0"/>
                      </a:endParaRPr>
                    </a:p>
                  </a:txBody>
                  <a:tcPr marL="91443" marR="91443" marT="45715" marB="45715"/>
                </a:tc>
                <a:tc>
                  <a:txBody>
                    <a:bodyPr/>
                    <a:lstStyle/>
                    <a:p>
                      <a:pPr algn="ctr"/>
                      <a:r>
                        <a:rPr lang="da-DK" sz="2400" dirty="0">
                          <a:latin typeface="Times New Roman" pitchFamily="18" charset="0"/>
                          <a:cs typeface="Times New Roman" pitchFamily="18" charset="0"/>
                        </a:rPr>
                        <a:t>Kvinder</a:t>
                      </a:r>
                    </a:p>
                  </a:txBody>
                  <a:tcPr marL="91443" marR="91443" marT="45715" marB="45715"/>
                </a:tc>
                <a:extLst>
                  <a:ext uri="{0D108BD9-81ED-4DB2-BD59-A6C34878D82A}">
                    <a16:rowId xmlns:a16="http://schemas.microsoft.com/office/drawing/2014/main" val="10000"/>
                  </a:ext>
                </a:extLst>
              </a:tr>
              <a:tr h="698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800" dirty="0">
                          <a:latin typeface="Times New Roman" pitchFamily="18" charset="0"/>
                          <a:cs typeface="Times New Roman" pitchFamily="18" charset="0"/>
                        </a:rPr>
                        <a:t>Psykisk sygdom</a:t>
                      </a:r>
                    </a:p>
                  </a:txBody>
                  <a:tcPr marL="36196" marR="36196" marT="0" marB="0"/>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extLst>
                  <a:ext uri="{0D108BD9-81ED-4DB2-BD59-A6C34878D82A}">
                    <a16:rowId xmlns:a16="http://schemas.microsoft.com/office/drawing/2014/main" val="10001"/>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4,9%</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2"/>
                  </a:ext>
                </a:extLst>
              </a:tr>
              <a:tr h="536428">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Skizofreni-lignende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5,7%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4,0%</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3"/>
                  </a:ext>
                </a:extLst>
              </a:tr>
              <a:tr h="522713">
                <a:tc>
                  <a:txBody>
                    <a:bodyPr/>
                    <a:lstStyle/>
                    <a:p>
                      <a:pPr>
                        <a:lnSpc>
                          <a:spcPct val="115000"/>
                        </a:lnSpc>
                        <a:spcAft>
                          <a:spcPts val="0"/>
                        </a:spcAft>
                      </a:pPr>
                      <a:r>
                        <a:rPr lang="en-US" sz="2200" dirty="0">
                          <a:latin typeface="Times New Roman" pitchFamily="18" charset="0"/>
                          <a:ea typeface="Calibri"/>
                          <a:cs typeface="Times New Roman" pitchFamily="18" charset="0"/>
                        </a:rPr>
                        <a:t>Bipolar </a:t>
                      </a:r>
                      <a:r>
                        <a:rPr lang="en-US" sz="2200" dirty="0" err="1">
                          <a:latin typeface="Times New Roman" pitchFamily="18" charset="0"/>
                          <a:ea typeface="Calibri"/>
                          <a:cs typeface="Times New Roman" pitchFamily="18" charset="0"/>
                        </a:rPr>
                        <a:t>affektiv</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sindslidelse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7,6%</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4"/>
                  </a:ext>
                </a:extLst>
              </a:tr>
              <a:tr h="453490">
                <a:tc>
                  <a:txBody>
                    <a:bodyPr/>
                    <a:lstStyle/>
                    <a:p>
                      <a:pPr>
                        <a:lnSpc>
                          <a:spcPct val="115000"/>
                        </a:lnSpc>
                        <a:spcAft>
                          <a:spcPts val="0"/>
                        </a:spcAft>
                      </a:pPr>
                      <a:r>
                        <a:rPr lang="en-US" sz="2200" dirty="0">
                          <a:latin typeface="Times New Roman" pitchFamily="18" charset="0"/>
                          <a:ea typeface="Calibri"/>
                          <a:cs typeface="Times New Roman" pitchFamily="18" charset="0"/>
                        </a:rPr>
                        <a:t>Depression</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5"/>
                  </a:ext>
                </a:extLst>
              </a:tr>
              <a:tr h="48339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a:t>
                      </a:r>
                      <a:r>
                        <a:rPr lang="en-US" sz="2200" baseline="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psykiatrisk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r>
                        <a:rPr lang="en-US" sz="2200" dirty="0">
                          <a:latin typeface="Times New Roman" pitchFamily="18" charset="0"/>
                          <a:ea typeface="Calibri"/>
                          <a:cs typeface="Times New Roman" pitchFamily="18" charset="0"/>
                        </a:rPr>
                        <a:t> </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3,4%</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6"/>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 , </a:t>
                      </a:r>
                      <a:r>
                        <a:rPr lang="en-US" sz="2200" dirty="0" err="1">
                          <a:latin typeface="Times New Roman" pitchFamily="18" charset="0"/>
                          <a:ea typeface="Calibri"/>
                          <a:cs typeface="Times New Roman" pitchFamily="18" charset="0"/>
                        </a:rPr>
                        <a:t>somatisk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2,4%</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1,6%</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7"/>
                  </a:ext>
                </a:extLst>
              </a:tr>
              <a:tr h="4266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err="1">
                          <a:latin typeface="Times New Roman" pitchFamily="18" charset="0"/>
                          <a:ea typeface="Calibri"/>
                          <a:cs typeface="Times New Roman" pitchFamily="18" charset="0"/>
                        </a:rPr>
                        <a:t>Ingen</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psykisk</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lidelse</a:t>
                      </a:r>
                      <a:endParaRPr lang="en-US" sz="2200" dirty="0">
                        <a:latin typeface="Times New Roman" pitchFamily="18" charset="0"/>
                        <a:ea typeface="Calibri"/>
                        <a:cs typeface="Times New Roman" pitchFamily="18" charset="0"/>
                      </a:endParaRPr>
                    </a:p>
                  </a:txBody>
                  <a:tcPr marL="36196" marR="36196" marT="0" marB="0"/>
                </a:tc>
                <a:tc>
                  <a:txBody>
                    <a:bodyPr/>
                    <a:lstStyle/>
                    <a:p>
                      <a:pPr algn="ctr"/>
                      <a:r>
                        <a:rPr lang="da-DK" sz="2200" kern="1200" dirty="0">
                          <a:solidFill>
                            <a:schemeClr val="dk1"/>
                          </a:solidFill>
                          <a:latin typeface="Times New Roman" pitchFamily="18" charset="0"/>
                          <a:ea typeface="+mn-ea"/>
                          <a:cs typeface="Times New Roman" pitchFamily="18" charset="0"/>
                        </a:rPr>
                        <a:t>0,7%</a:t>
                      </a:r>
                      <a:endParaRPr lang="da-DK" sz="2200" dirty="0">
                        <a:latin typeface="Times New Roman" pitchFamily="18" charset="0"/>
                        <a:cs typeface="Times New Roman" pitchFamily="18" charset="0"/>
                      </a:endParaRPr>
                    </a:p>
                  </a:txBody>
                  <a:tcPr marL="91443" marR="91443" marT="45715" marB="45715"/>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0,2%</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8"/>
                  </a:ext>
                </a:extLst>
              </a:tr>
            </a:tbl>
          </a:graphicData>
        </a:graphic>
      </p:graphicFrame>
      <p:sp>
        <p:nvSpPr>
          <p:cNvPr id="16429" name="Tekstboks 4"/>
          <p:cNvSpPr txBox="1">
            <a:spLocks noChangeArrowheads="1"/>
          </p:cNvSpPr>
          <p:nvPr/>
        </p:nvSpPr>
        <p:spPr bwMode="auto">
          <a:xfrm>
            <a:off x="2411761" y="6453188"/>
            <a:ext cx="6280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p>
        </p:txBody>
      </p:sp>
    </p:spTree>
    <p:extLst>
      <p:ext uri="{BB962C8B-B14F-4D97-AF65-F5344CB8AC3E}">
        <p14:creationId xmlns:p14="http://schemas.microsoft.com/office/powerpoint/2010/main" val="29662208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0" y="0"/>
            <a:ext cx="9144000" cy="1700808"/>
          </a:xfrm>
          <a:prstGeom prst="rect">
            <a:avLst/>
          </a:prstGeom>
          <a:solidFill>
            <a:schemeClr val="bg1"/>
          </a:solidFill>
          <a:ln w="9525">
            <a:noFill/>
            <a:miter lim="800000"/>
            <a:headEnd/>
            <a:tailEnd/>
          </a:ln>
        </p:spPr>
        <p:txBody>
          <a:bodyPr anchor="ctr"/>
          <a:lstStyle/>
          <a:p>
            <a:pPr algn="ctr">
              <a:spcBef>
                <a:spcPct val="0"/>
              </a:spcBef>
              <a:defRPr/>
            </a:pPr>
            <a:r>
              <a:rPr lang="da-DK" sz="3200" b="1" kern="0" dirty="0">
                <a:latin typeface="+mj-lt"/>
                <a:ea typeface="+mj-ea"/>
                <a:cs typeface="+mj-cs"/>
              </a:rPr>
              <a:t>Kumuleret risiko for selvmord </a:t>
            </a:r>
          </a:p>
          <a:p>
            <a:pPr algn="ctr">
              <a:spcBef>
                <a:spcPct val="0"/>
              </a:spcBef>
              <a:defRPr/>
            </a:pPr>
            <a:r>
              <a:rPr lang="da-DK" sz="3200" b="1" kern="0" dirty="0">
                <a:latin typeface="+mj-lt"/>
                <a:ea typeface="+mj-ea"/>
                <a:cs typeface="+mj-cs"/>
              </a:rPr>
              <a:t>blandt indlagte efter selvmordsforsøg. </a:t>
            </a:r>
          </a:p>
          <a:p>
            <a:pPr algn="ctr">
              <a:spcBef>
                <a:spcPct val="0"/>
              </a:spcBef>
              <a:defRPr/>
            </a:pPr>
            <a:r>
              <a:rPr lang="da-DK" sz="3200" b="1" kern="0" dirty="0">
                <a:latin typeface="+mj-lt"/>
                <a:ea typeface="+mj-ea"/>
                <a:cs typeface="+mj-cs"/>
              </a:rPr>
              <a:t>(&lt;36 års opfølgning)</a:t>
            </a:r>
          </a:p>
        </p:txBody>
      </p:sp>
      <p:graphicFrame>
        <p:nvGraphicFramePr>
          <p:cNvPr id="6" name="Tabel 5"/>
          <p:cNvGraphicFramePr>
            <a:graphicFrameLocks noGrp="1"/>
          </p:cNvGraphicFramePr>
          <p:nvPr/>
        </p:nvGraphicFramePr>
        <p:xfrm>
          <a:off x="451339" y="1700213"/>
          <a:ext cx="8241323" cy="4773616"/>
        </p:xfrm>
        <a:graphic>
          <a:graphicData uri="http://schemas.openxmlformats.org/drawingml/2006/table">
            <a:tbl>
              <a:tblPr firstRow="1" bandRow="1">
                <a:tableStyleId>{5C22544A-7EE6-4342-B048-85BDC9FD1C3A}</a:tableStyleId>
              </a:tblPr>
              <a:tblGrid>
                <a:gridCol w="3854812">
                  <a:extLst>
                    <a:ext uri="{9D8B030D-6E8A-4147-A177-3AD203B41FA5}">
                      <a16:colId xmlns:a16="http://schemas.microsoft.com/office/drawing/2014/main" val="20000"/>
                    </a:ext>
                  </a:extLst>
                </a:gridCol>
                <a:gridCol w="2259717">
                  <a:extLst>
                    <a:ext uri="{9D8B030D-6E8A-4147-A177-3AD203B41FA5}">
                      <a16:colId xmlns:a16="http://schemas.microsoft.com/office/drawing/2014/main" val="20001"/>
                    </a:ext>
                  </a:extLst>
                </a:gridCol>
                <a:gridCol w="2126794">
                  <a:extLst>
                    <a:ext uri="{9D8B030D-6E8A-4147-A177-3AD203B41FA5}">
                      <a16:colId xmlns:a16="http://schemas.microsoft.com/office/drawing/2014/main" val="20002"/>
                    </a:ext>
                  </a:extLst>
                </a:gridCol>
              </a:tblGrid>
              <a:tr h="596702">
                <a:tc>
                  <a:txBody>
                    <a:bodyPr/>
                    <a:lstStyle/>
                    <a:p>
                      <a:endParaRPr lang="da-DK" sz="1800" dirty="0"/>
                    </a:p>
                  </a:txBody>
                  <a:tcPr marL="84398" marR="84398" marT="45725" marB="45725"/>
                </a:tc>
                <a:tc>
                  <a:txBody>
                    <a:bodyPr/>
                    <a:lstStyle/>
                    <a:p>
                      <a:pPr algn="ctr"/>
                      <a:r>
                        <a:rPr lang="da-DK" sz="2400" dirty="0"/>
                        <a:t>Mænd</a:t>
                      </a:r>
                    </a:p>
                  </a:txBody>
                  <a:tcPr marL="84398" marR="84398" marT="45725" marB="45725"/>
                </a:tc>
                <a:tc>
                  <a:txBody>
                    <a:bodyPr/>
                    <a:lstStyle/>
                    <a:p>
                      <a:pPr algn="ctr"/>
                      <a:r>
                        <a:rPr lang="da-DK" sz="2400" dirty="0"/>
                        <a:t>Kvinder</a:t>
                      </a:r>
                    </a:p>
                  </a:txBody>
                  <a:tcPr marL="84398" marR="84398" marT="45725" marB="45725"/>
                </a:tc>
                <a:extLst>
                  <a:ext uri="{0D108BD9-81ED-4DB2-BD59-A6C34878D82A}">
                    <a16:rowId xmlns:a16="http://schemas.microsoft.com/office/drawing/2014/main" val="10000"/>
                  </a:ext>
                </a:extLst>
              </a:tr>
              <a:tr h="596702">
                <a:tc>
                  <a:txBody>
                    <a:bodyPr/>
                    <a:lstStyle/>
                    <a:p>
                      <a:r>
                        <a:rPr lang="da-DK" sz="2400" dirty="0"/>
                        <a:t>Psykisk sygdom</a:t>
                      </a:r>
                    </a:p>
                  </a:txBody>
                  <a:tcPr marL="84398" marR="84398"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extLst>
                  <a:ext uri="{0D108BD9-81ED-4DB2-BD59-A6C34878D82A}">
                    <a16:rowId xmlns:a16="http://schemas.microsoft.com/office/drawing/2014/main" val="10001"/>
                  </a:ext>
                </a:extLst>
              </a:tr>
              <a:tr h="596702">
                <a:tc>
                  <a:txBody>
                    <a:bodyPr/>
                    <a:lstStyle/>
                    <a:p>
                      <a:r>
                        <a:rPr lang="da-DK" sz="2200" dirty="0"/>
                        <a:t>Skizofreni</a:t>
                      </a:r>
                    </a:p>
                  </a:txBody>
                  <a:tcPr marL="84398" marR="84398" marT="45725" marB="45725"/>
                </a:tc>
                <a:tc>
                  <a:txBody>
                    <a:bodyPr/>
                    <a:lstStyle/>
                    <a:p>
                      <a:pPr algn="ctr"/>
                      <a:r>
                        <a:rPr lang="da-DK" sz="2200" dirty="0"/>
                        <a:t>10,3%</a:t>
                      </a:r>
                    </a:p>
                  </a:txBody>
                  <a:tcPr marL="84398" marR="84398" marT="45725" marB="45725"/>
                </a:tc>
                <a:tc>
                  <a:txBody>
                    <a:bodyPr/>
                    <a:lstStyle/>
                    <a:p>
                      <a:pPr algn="ctr"/>
                      <a:r>
                        <a:rPr lang="da-DK" sz="2200" dirty="0"/>
                        <a:t>10,9%</a:t>
                      </a:r>
                    </a:p>
                  </a:txBody>
                  <a:tcPr marL="84398" marR="84398" marT="45725" marB="45725"/>
                </a:tc>
                <a:extLst>
                  <a:ext uri="{0D108BD9-81ED-4DB2-BD59-A6C34878D82A}">
                    <a16:rowId xmlns:a16="http://schemas.microsoft.com/office/drawing/2014/main" val="10002"/>
                  </a:ext>
                </a:extLst>
              </a:tr>
              <a:tr h="596702">
                <a:tc>
                  <a:txBody>
                    <a:bodyPr/>
                    <a:lstStyle/>
                    <a:p>
                      <a:r>
                        <a:rPr lang="da-DK" sz="2200" dirty="0"/>
                        <a:t>Skizofreni-lignende</a:t>
                      </a:r>
                    </a:p>
                  </a:txBody>
                  <a:tcPr marL="84398" marR="84398" marT="45725" marB="45725"/>
                </a:tc>
                <a:tc>
                  <a:txBody>
                    <a:bodyPr/>
                    <a:lstStyle/>
                    <a:p>
                      <a:pPr algn="ctr"/>
                      <a:r>
                        <a:rPr lang="da-DK" sz="2200" dirty="0"/>
                        <a:t>10,0%</a:t>
                      </a:r>
                    </a:p>
                  </a:txBody>
                  <a:tcPr marL="84398" marR="84398" marT="45725" marB="45725"/>
                </a:tc>
                <a:tc>
                  <a:txBody>
                    <a:bodyPr/>
                    <a:lstStyle/>
                    <a:p>
                      <a:pPr algn="ctr"/>
                      <a:r>
                        <a:rPr lang="da-DK" sz="2200" dirty="0"/>
                        <a:t>8,0%</a:t>
                      </a:r>
                    </a:p>
                  </a:txBody>
                  <a:tcPr marL="84398" marR="84398" marT="45725" marB="45725"/>
                </a:tc>
                <a:extLst>
                  <a:ext uri="{0D108BD9-81ED-4DB2-BD59-A6C34878D82A}">
                    <a16:rowId xmlns:a16="http://schemas.microsoft.com/office/drawing/2014/main" val="10003"/>
                  </a:ext>
                </a:extLst>
              </a:tr>
              <a:tr h="596702">
                <a:tc>
                  <a:txBody>
                    <a:bodyPr/>
                    <a:lstStyle/>
                    <a:p>
                      <a:r>
                        <a:rPr lang="da-DK" sz="2200" dirty="0"/>
                        <a:t>Bipolar affektiv sygdom</a:t>
                      </a:r>
                    </a:p>
                  </a:txBody>
                  <a:tcPr marL="84398" marR="84398" marT="45725" marB="45725"/>
                </a:tc>
                <a:tc>
                  <a:txBody>
                    <a:bodyPr/>
                    <a:lstStyle/>
                    <a:p>
                      <a:pPr algn="ctr"/>
                      <a:r>
                        <a:rPr lang="da-DK" sz="2200" dirty="0"/>
                        <a:t>17,1%</a:t>
                      </a:r>
                    </a:p>
                  </a:txBody>
                  <a:tcPr marL="84398" marR="84398" marT="45725" marB="45725"/>
                </a:tc>
                <a:tc>
                  <a:txBody>
                    <a:bodyPr/>
                    <a:lstStyle/>
                    <a:p>
                      <a:pPr algn="ctr"/>
                      <a:r>
                        <a:rPr lang="da-DK" sz="2200" dirty="0"/>
                        <a:t>9,4%</a:t>
                      </a:r>
                    </a:p>
                  </a:txBody>
                  <a:tcPr marL="84398" marR="84398" marT="45725" marB="45725"/>
                </a:tc>
                <a:extLst>
                  <a:ext uri="{0D108BD9-81ED-4DB2-BD59-A6C34878D82A}">
                    <a16:rowId xmlns:a16="http://schemas.microsoft.com/office/drawing/2014/main" val="10004"/>
                  </a:ext>
                </a:extLst>
              </a:tr>
              <a:tr h="596702">
                <a:tc>
                  <a:txBody>
                    <a:bodyPr/>
                    <a:lstStyle/>
                    <a:p>
                      <a:r>
                        <a:rPr lang="da-DK" sz="2200" dirty="0"/>
                        <a:t>Depression</a:t>
                      </a:r>
                    </a:p>
                  </a:txBody>
                  <a:tcPr marL="84398" marR="84398" marT="45725" marB="45725"/>
                </a:tc>
                <a:tc>
                  <a:txBody>
                    <a:bodyPr/>
                    <a:lstStyle/>
                    <a:p>
                      <a:pPr algn="ctr"/>
                      <a:r>
                        <a:rPr lang="da-DK" sz="2200" dirty="0"/>
                        <a:t>10,5%</a:t>
                      </a:r>
                    </a:p>
                  </a:txBody>
                  <a:tcPr marL="84398" marR="84398" marT="45725" marB="45725"/>
                </a:tc>
                <a:tc>
                  <a:txBody>
                    <a:bodyPr/>
                    <a:lstStyle/>
                    <a:p>
                      <a:pPr algn="ctr"/>
                      <a:r>
                        <a:rPr lang="da-DK" sz="2200" dirty="0"/>
                        <a:t>6,5%</a:t>
                      </a:r>
                    </a:p>
                  </a:txBody>
                  <a:tcPr marL="84398" marR="84398" marT="45725" marB="45725"/>
                </a:tc>
                <a:extLst>
                  <a:ext uri="{0D108BD9-81ED-4DB2-BD59-A6C34878D82A}">
                    <a16:rowId xmlns:a16="http://schemas.microsoft.com/office/drawing/2014/main" val="10005"/>
                  </a:ext>
                </a:extLst>
              </a:tr>
              <a:tr h="596702">
                <a:tc>
                  <a:txBody>
                    <a:bodyPr/>
                    <a:lstStyle/>
                    <a:p>
                      <a:r>
                        <a:rPr lang="da-DK" sz="2200" dirty="0"/>
                        <a:t>Misbrug, psykiatrisk </a:t>
                      </a:r>
                      <a:r>
                        <a:rPr lang="da-DK" sz="2200" dirty="0" err="1"/>
                        <a:t>afd</a:t>
                      </a:r>
                      <a:endParaRPr lang="da-DK" sz="2200" dirty="0"/>
                    </a:p>
                  </a:txBody>
                  <a:tcPr marL="84398" marR="84398" marT="45725" marB="45725"/>
                </a:tc>
                <a:tc>
                  <a:txBody>
                    <a:bodyPr/>
                    <a:lstStyle/>
                    <a:p>
                      <a:pPr algn="ctr"/>
                      <a:r>
                        <a:rPr lang="da-DK" sz="2200" dirty="0"/>
                        <a:t>6,5%</a:t>
                      </a:r>
                    </a:p>
                  </a:txBody>
                  <a:tcPr marL="84398" marR="84398" marT="45725" marB="45725"/>
                </a:tc>
                <a:tc>
                  <a:txBody>
                    <a:bodyPr/>
                    <a:lstStyle/>
                    <a:p>
                      <a:pPr algn="ctr"/>
                      <a:r>
                        <a:rPr lang="da-DK" sz="2200" dirty="0"/>
                        <a:t>5,0%</a:t>
                      </a:r>
                    </a:p>
                  </a:txBody>
                  <a:tcPr marL="84398" marR="84398" marT="45725" marB="45725"/>
                </a:tc>
                <a:extLst>
                  <a:ext uri="{0D108BD9-81ED-4DB2-BD59-A6C34878D82A}">
                    <a16:rowId xmlns:a16="http://schemas.microsoft.com/office/drawing/2014/main" val="10006"/>
                  </a:ext>
                </a:extLst>
              </a:tr>
              <a:tr h="596702">
                <a:tc>
                  <a:txBody>
                    <a:bodyPr/>
                    <a:lstStyle/>
                    <a:p>
                      <a:r>
                        <a:rPr lang="da-DK" sz="2200" dirty="0"/>
                        <a:t>Misbrug, somatisk </a:t>
                      </a:r>
                      <a:r>
                        <a:rPr lang="da-DK" sz="2200" dirty="0" err="1"/>
                        <a:t>afd</a:t>
                      </a:r>
                      <a:endParaRPr lang="da-DK" sz="2200" dirty="0"/>
                    </a:p>
                  </a:txBody>
                  <a:tcPr marL="84398" marR="84398" marT="45725" marB="45725"/>
                </a:tc>
                <a:tc>
                  <a:txBody>
                    <a:bodyPr/>
                    <a:lstStyle/>
                    <a:p>
                      <a:pPr algn="ctr"/>
                      <a:r>
                        <a:rPr lang="da-DK" sz="2200" dirty="0"/>
                        <a:t>5,3%</a:t>
                      </a:r>
                    </a:p>
                  </a:txBody>
                  <a:tcPr marL="84398" marR="84398" marT="45725" marB="45725"/>
                </a:tc>
                <a:tc>
                  <a:txBody>
                    <a:bodyPr/>
                    <a:lstStyle/>
                    <a:p>
                      <a:pPr algn="ctr"/>
                      <a:r>
                        <a:rPr lang="da-DK" sz="2200" dirty="0"/>
                        <a:t>4,0%</a:t>
                      </a:r>
                    </a:p>
                  </a:txBody>
                  <a:tcPr marL="84398" marR="84398" marT="45725" marB="45725"/>
                </a:tc>
                <a:extLst>
                  <a:ext uri="{0D108BD9-81ED-4DB2-BD59-A6C34878D82A}">
                    <a16:rowId xmlns:a16="http://schemas.microsoft.com/office/drawing/2014/main" val="10007"/>
                  </a:ext>
                </a:extLst>
              </a:tr>
            </a:tbl>
          </a:graphicData>
        </a:graphic>
      </p:graphicFrame>
      <p:sp>
        <p:nvSpPr>
          <p:cNvPr id="17449" name="Rektangel 4"/>
          <p:cNvSpPr>
            <a:spLocks noChangeArrowheads="1"/>
          </p:cNvSpPr>
          <p:nvPr/>
        </p:nvSpPr>
        <p:spPr bwMode="auto">
          <a:xfrm>
            <a:off x="2195736" y="6457950"/>
            <a:ext cx="6564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endParaRPr lang="da-DK" altLang="da-DK" dirty="0"/>
          </a:p>
        </p:txBody>
      </p:sp>
    </p:spTree>
    <p:extLst>
      <p:ext uri="{BB962C8B-B14F-4D97-AF65-F5344CB8AC3E}">
        <p14:creationId xmlns:p14="http://schemas.microsoft.com/office/powerpoint/2010/main" val="2033106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
          <p:cNvSpPr>
            <a:spLocks noChangeArrowheads="1"/>
          </p:cNvSpPr>
          <p:nvPr/>
        </p:nvSpPr>
        <p:spPr bwMode="auto">
          <a:xfrm>
            <a:off x="1371600" y="619125"/>
            <a:ext cx="7772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da-DK" sz="2800" b="1" dirty="0">
                <a:solidFill>
                  <a:schemeClr val="tx2"/>
                </a:solidFill>
              </a:rPr>
              <a:t>Hvornår gentages selvmordsforsøg?</a:t>
            </a:r>
            <a:endParaRPr lang="da-DK" sz="1400" b="1" dirty="0">
              <a:solidFill>
                <a:schemeClr val="tx2"/>
              </a:solidFill>
            </a:endParaRPr>
          </a:p>
        </p:txBody>
      </p:sp>
      <p:sp>
        <p:nvSpPr>
          <p:cNvPr id="15365" name="Text Box 25"/>
          <p:cNvSpPr txBox="1">
            <a:spLocks noChangeArrowheads="1"/>
          </p:cNvSpPr>
          <p:nvPr/>
        </p:nvSpPr>
        <p:spPr bwMode="auto">
          <a:xfrm>
            <a:off x="1042988" y="6597650"/>
            <a:ext cx="4033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dirty="0"/>
              <a:t>Kilde: Madsen, 2012.</a:t>
            </a:r>
          </a:p>
        </p:txBody>
      </p:sp>
      <p:graphicFrame>
        <p:nvGraphicFramePr>
          <p:cNvPr id="7" name="Diagram 6"/>
          <p:cNvGraphicFramePr>
            <a:graphicFrameLocks/>
          </p:cNvGraphicFramePr>
          <p:nvPr>
            <p:extLst>
              <p:ext uri="{D42A27DB-BD31-4B8C-83A1-F6EECF244321}">
                <p14:modId xmlns:p14="http://schemas.microsoft.com/office/powerpoint/2010/main" val="987968642"/>
              </p:ext>
            </p:extLst>
          </p:nvPr>
        </p:nvGraphicFramePr>
        <p:xfrm>
          <a:off x="1359024" y="1484784"/>
          <a:ext cx="7350968" cy="4752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boks 1"/>
          <p:cNvSpPr txBox="1"/>
          <p:nvPr/>
        </p:nvSpPr>
        <p:spPr>
          <a:xfrm>
            <a:off x="6012160" y="6228020"/>
            <a:ext cx="3131840" cy="369332"/>
          </a:xfrm>
          <a:prstGeom prst="rect">
            <a:avLst/>
          </a:prstGeom>
          <a:noFill/>
        </p:spPr>
        <p:txBody>
          <a:bodyPr wrap="square" rtlCol="0">
            <a:spAutoFit/>
          </a:bodyPr>
          <a:lstStyle/>
          <a:p>
            <a:r>
              <a:rPr lang="da-DK" b="1" dirty="0"/>
              <a:t>Selvmordsrate per 100.000</a:t>
            </a:r>
          </a:p>
        </p:txBody>
      </p:sp>
      <p:sp>
        <p:nvSpPr>
          <p:cNvPr id="3" name="Tekstboks 2"/>
          <p:cNvSpPr txBox="1"/>
          <p:nvPr/>
        </p:nvSpPr>
        <p:spPr>
          <a:xfrm>
            <a:off x="1371600" y="1741458"/>
            <a:ext cx="2120280" cy="369332"/>
          </a:xfrm>
          <a:prstGeom prst="rect">
            <a:avLst/>
          </a:prstGeom>
          <a:noFill/>
        </p:spPr>
        <p:txBody>
          <a:bodyPr wrap="square" rtlCol="0">
            <a:spAutoFit/>
          </a:bodyPr>
          <a:lstStyle/>
          <a:p>
            <a:r>
              <a:rPr lang="da-DK" b="1" i="1" dirty="0"/>
              <a:t>Seneste s-forsøg</a:t>
            </a:r>
          </a:p>
        </p:txBody>
      </p:sp>
    </p:spTree>
    <p:extLst>
      <p:ext uri="{BB962C8B-B14F-4D97-AF65-F5344CB8AC3E}">
        <p14:creationId xmlns:p14="http://schemas.microsoft.com/office/powerpoint/2010/main" val="78044963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2580" y="548680"/>
            <a:ext cx="7239000" cy="762000"/>
          </a:xfrm>
        </p:spPr>
        <p:txBody>
          <a:bodyPr/>
          <a:lstStyle/>
          <a:p>
            <a:r>
              <a:rPr lang="da-DK" sz="2800" dirty="0"/>
              <a:t>Risiko for selvmord efter kontaktform</a:t>
            </a:r>
          </a:p>
        </p:txBody>
      </p:sp>
      <p:graphicFrame>
        <p:nvGraphicFramePr>
          <p:cNvPr id="4" name="Tabel 3"/>
          <p:cNvGraphicFramePr>
            <a:graphicFrameLocks noGrp="1"/>
          </p:cNvGraphicFramePr>
          <p:nvPr>
            <p:extLst>
              <p:ext uri="{D42A27DB-BD31-4B8C-83A1-F6EECF244321}">
                <p14:modId xmlns:p14="http://schemas.microsoft.com/office/powerpoint/2010/main" val="2995487873"/>
              </p:ext>
            </p:extLst>
          </p:nvPr>
        </p:nvGraphicFramePr>
        <p:xfrm>
          <a:off x="1619672" y="1916832"/>
          <a:ext cx="6898560" cy="3960439"/>
        </p:xfrm>
        <a:graphic>
          <a:graphicData uri="http://schemas.openxmlformats.org/drawingml/2006/table">
            <a:tbl>
              <a:tblPr/>
              <a:tblGrid>
                <a:gridCol w="4128484">
                  <a:extLst>
                    <a:ext uri="{9D8B030D-6E8A-4147-A177-3AD203B41FA5}">
                      <a16:colId xmlns:a16="http://schemas.microsoft.com/office/drawing/2014/main" val="20000"/>
                    </a:ext>
                  </a:extLst>
                </a:gridCol>
                <a:gridCol w="2770076">
                  <a:extLst>
                    <a:ext uri="{9D8B030D-6E8A-4147-A177-3AD203B41FA5}">
                      <a16:colId xmlns:a16="http://schemas.microsoft.com/office/drawing/2014/main" val="20001"/>
                    </a:ext>
                  </a:extLst>
                </a:gridCol>
              </a:tblGrid>
              <a:tr h="1258675">
                <a:tc>
                  <a:txBody>
                    <a:bodyPr/>
                    <a:lstStyle/>
                    <a:p>
                      <a:pPr>
                        <a:lnSpc>
                          <a:spcPct val="115000"/>
                        </a:lnSpc>
                        <a:spcAft>
                          <a:spcPts val="0"/>
                        </a:spcAft>
                      </a:pPr>
                      <a:r>
                        <a:rPr lang="en-US" sz="3200" b="1" i="1" dirty="0" err="1">
                          <a:solidFill>
                            <a:schemeClr val="bg1"/>
                          </a:solidFill>
                          <a:latin typeface="Calibri" pitchFamily="34" charset="0"/>
                          <a:ea typeface="Calibri" pitchFamily="34" charset="0"/>
                          <a:cs typeface="Times New Roman" pitchFamily="18" charset="0"/>
                        </a:rPr>
                        <a:t>Kontaktform</a:t>
                      </a:r>
                      <a:endParaRPr lang="en-US" sz="3200" i="1" dirty="0">
                        <a:solidFill>
                          <a:schemeClr val="bg1"/>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eaLnBrk="1" fontAlgn="t" hangingPunct="1"/>
                      <a:r>
                        <a:rPr lang="da-DK" sz="3200" b="1" dirty="0">
                          <a:solidFill>
                            <a:schemeClr val="bg1"/>
                          </a:solidFill>
                        </a:rPr>
                        <a:t>Odds ratio</a:t>
                      </a:r>
                    </a:p>
                    <a:p>
                      <a:pPr eaLnBrk="1" fontAlgn="t" hangingPunct="1"/>
                      <a:r>
                        <a:rPr lang="en-US" sz="3200" dirty="0">
                          <a:solidFill>
                            <a:schemeClr val="bg1"/>
                          </a:solidFill>
                        </a:rPr>
                        <a:t> </a:t>
                      </a:r>
                      <a:r>
                        <a:rPr lang="en-US" sz="2400" dirty="0">
                          <a:solidFill>
                            <a:schemeClr val="bg1"/>
                          </a:solidFill>
                        </a:rPr>
                        <a:t>[95% CI]</a:t>
                      </a:r>
                      <a:endParaRPr lang="da-DK" sz="2400" dirty="0">
                        <a:solidFill>
                          <a:schemeClr val="bg1"/>
                        </a:solidFill>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Ingen</a:t>
                      </a: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kontakt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dirty="0">
                          <a:solidFill>
                            <a:schemeClr val="tx1">
                              <a:lumMod val="90000"/>
                              <a:lumOff val="10000"/>
                            </a:schemeClr>
                          </a:solidFill>
                          <a:latin typeface="Calibri"/>
                          <a:ea typeface="Calibri"/>
                          <a:cs typeface="Times New Roman"/>
                        </a:rPr>
                        <a:t>1</a:t>
                      </a:r>
                      <a:endParaRPr lang="da-DK" sz="3200" b="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Ambulant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dirty="0">
                          <a:solidFill>
                            <a:schemeClr val="tx1">
                              <a:lumMod val="90000"/>
                              <a:lumOff val="10000"/>
                            </a:schemeClr>
                          </a:solidFill>
                          <a:latin typeface="Calibri"/>
                          <a:ea typeface="Calibri"/>
                          <a:cs typeface="Times New Roman"/>
                        </a:rPr>
                        <a:t>8   </a:t>
                      </a:r>
                      <a:r>
                        <a:rPr lang="en-US" sz="3200" b="0" kern="1200" dirty="0">
                          <a:solidFill>
                            <a:schemeClr val="tx1">
                              <a:lumMod val="90000"/>
                              <a:lumOff val="10000"/>
                            </a:schemeClr>
                          </a:solidFill>
                          <a:latin typeface="Calibri"/>
                          <a:ea typeface="Calibri"/>
                          <a:cs typeface="Times New Roman"/>
                        </a:rPr>
                        <a:t>[6-11]</a:t>
                      </a:r>
                      <a:endParaRPr lang="da-DK" sz="3200" b="0" kern="120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a:t>
                      </a:r>
                      <a:r>
                        <a:rPr lang="en-US" sz="3200" i="1" baseline="0"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Skadestue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spc="-100" baseline="0" dirty="0">
                          <a:solidFill>
                            <a:schemeClr val="tx1">
                              <a:lumMod val="90000"/>
                              <a:lumOff val="10000"/>
                            </a:schemeClr>
                          </a:solidFill>
                          <a:latin typeface="Calibri"/>
                          <a:ea typeface="Calibri"/>
                          <a:cs typeface="Times New Roman"/>
                        </a:rPr>
                        <a:t>28   </a:t>
                      </a:r>
                      <a:r>
                        <a:rPr lang="en-US" sz="3200" b="0" kern="1200" spc="-100" baseline="0" dirty="0">
                          <a:solidFill>
                            <a:schemeClr val="tx1">
                              <a:lumMod val="90000"/>
                              <a:lumOff val="10000"/>
                            </a:schemeClr>
                          </a:solidFill>
                          <a:latin typeface="Calibri"/>
                          <a:ea typeface="Calibri"/>
                          <a:cs typeface="Times New Roman"/>
                        </a:rPr>
                        <a:t>[19-40]</a:t>
                      </a:r>
                      <a:endParaRPr lang="da-DK" sz="3200" b="0" kern="1200" spc="-100" baseline="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Indlæggelse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Aft>
                          <a:spcPts val="0"/>
                        </a:spcAft>
                      </a:pPr>
                      <a:r>
                        <a:rPr lang="en-US" sz="3200" b="1" kern="1200" spc="-120" baseline="0" dirty="0">
                          <a:solidFill>
                            <a:schemeClr val="tx1">
                              <a:lumMod val="90000"/>
                              <a:lumOff val="10000"/>
                            </a:schemeClr>
                          </a:solidFill>
                          <a:latin typeface="Calibri"/>
                          <a:ea typeface="Calibri"/>
                          <a:cs typeface="Times New Roman"/>
                        </a:rPr>
                        <a:t>44   </a:t>
                      </a:r>
                      <a:r>
                        <a:rPr lang="en-US" sz="3200" b="0" kern="1200" spc="-120" baseline="0" dirty="0">
                          <a:solidFill>
                            <a:schemeClr val="tx1">
                              <a:lumMod val="90000"/>
                              <a:lumOff val="10000"/>
                            </a:schemeClr>
                          </a:solidFill>
                          <a:latin typeface="Calibri"/>
                          <a:ea typeface="Calibri"/>
                          <a:cs typeface="Times New Roman"/>
                        </a:rPr>
                        <a:t>[36-54]</a:t>
                      </a:r>
                      <a:endParaRPr lang="da-DK" sz="3200" b="0" kern="1200" spc="-120" baseline="0" dirty="0">
                        <a:solidFill>
                          <a:schemeClr val="tx1">
                            <a:lumMod val="90000"/>
                            <a:lumOff val="10000"/>
                          </a:schemeClr>
                        </a:solidFill>
                        <a:latin typeface="Calibri"/>
                        <a:ea typeface="Calibri"/>
                        <a:cs typeface="Times New Roman"/>
                      </a:endParaRPr>
                    </a:p>
                  </a:txBody>
                  <a:tcPr marL="27432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kstboks 16"/>
          <p:cNvSpPr txBox="1">
            <a:spLocks noChangeArrowheads="1"/>
          </p:cNvSpPr>
          <p:nvPr/>
        </p:nvSpPr>
        <p:spPr bwMode="auto">
          <a:xfrm>
            <a:off x="5375448" y="6357580"/>
            <a:ext cx="3805064" cy="400110"/>
          </a:xfrm>
          <a:prstGeom prst="rect">
            <a:avLst/>
          </a:prstGeom>
          <a:noFill/>
          <a:ln w="9525">
            <a:noFill/>
            <a:miter lim="800000"/>
            <a:headEnd/>
            <a:tailEnd/>
          </a:ln>
        </p:spPr>
        <p:txBody>
          <a:bodyPr wrap="square">
            <a:spAutoFit/>
          </a:bodyPr>
          <a:lstStyle/>
          <a:p>
            <a:pPr>
              <a:defRPr/>
            </a:pPr>
            <a:r>
              <a:rPr lang="da-DK" sz="2000" dirty="0">
                <a:solidFill>
                  <a:schemeClr val="tx1">
                    <a:lumMod val="75000"/>
                    <a:lumOff val="25000"/>
                  </a:schemeClr>
                </a:solidFill>
              </a:rPr>
              <a:t>Kilde: Hjorthøj et al. (</a:t>
            </a:r>
            <a:r>
              <a:rPr lang="da-DK" sz="2000" dirty="0" err="1">
                <a:solidFill>
                  <a:schemeClr val="tx1">
                    <a:lumMod val="75000"/>
                    <a:lumOff val="25000"/>
                  </a:schemeClr>
                </a:solidFill>
              </a:rPr>
              <a:t>submitted</a:t>
            </a:r>
            <a:r>
              <a:rPr lang="da-DK" sz="2000" dirty="0">
                <a:solidFill>
                  <a:schemeClr val="tx1">
                    <a:lumMod val="75000"/>
                    <a:lumOff val="25000"/>
                  </a:schemeClr>
                </a:solidFill>
              </a:rPr>
              <a:t>)</a:t>
            </a:r>
          </a:p>
        </p:txBody>
      </p:sp>
      <p:cxnSp>
        <p:nvCxnSpPr>
          <p:cNvPr id="11" name="Lige forbindelse 10"/>
          <p:cNvCxnSpPr/>
          <p:nvPr/>
        </p:nvCxnSpPr>
        <p:spPr bwMode="auto">
          <a:xfrm>
            <a:off x="1619672" y="6093296"/>
            <a:ext cx="6768752" cy="0"/>
          </a:xfrm>
          <a:prstGeom prst="line">
            <a:avLst/>
          </a:prstGeom>
          <a:solidFill>
            <a:schemeClr val="accent1"/>
          </a:solidFill>
          <a:ln w="31750" cap="flat" cmpd="sng" algn="ctr">
            <a:solidFill>
              <a:schemeClr val="tx1">
                <a:lumMod val="90000"/>
                <a:lumOff val="10000"/>
              </a:schemeClr>
            </a:solidFill>
            <a:prstDash val="solid"/>
            <a:round/>
            <a:headEnd type="none" w="med" len="med"/>
            <a:tailEnd type="none" w="med" len="med"/>
          </a:ln>
          <a:effectLst/>
        </p:spPr>
      </p:cxnSp>
    </p:spTree>
    <p:extLst>
      <p:ext uri="{BB962C8B-B14F-4D97-AF65-F5344CB8AC3E}">
        <p14:creationId xmlns:p14="http://schemas.microsoft.com/office/powerpoint/2010/main" val="22780413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a-DK" altLang="da-DK"/>
              <a:t>Pas på selvmordstruede mænd</a:t>
            </a:r>
          </a:p>
        </p:txBody>
      </p:sp>
      <p:sp>
        <p:nvSpPr>
          <p:cNvPr id="12291" name="Pladsholder til indhold 2"/>
          <p:cNvSpPr>
            <a:spLocks noGrp="1"/>
          </p:cNvSpPr>
          <p:nvPr>
            <p:ph idx="1"/>
          </p:nvPr>
        </p:nvSpPr>
        <p:spPr>
          <a:xfrm>
            <a:off x="1115616" y="2743200"/>
            <a:ext cx="7776338" cy="4114800"/>
          </a:xfrm>
        </p:spPr>
        <p:txBody>
          <a:bodyPr/>
          <a:lstStyle/>
          <a:p>
            <a:r>
              <a:rPr lang="da-DK" altLang="da-DK" sz="3400" dirty="0"/>
              <a:t>De søger ikke hjælp af sig selv</a:t>
            </a:r>
          </a:p>
          <a:p>
            <a:pPr marL="0" indent="0">
              <a:buNone/>
            </a:pPr>
            <a:r>
              <a:rPr lang="da-DK" altLang="da-DK" sz="3400" dirty="0"/>
              <a:t>eller behandlingssystemet tager ikke godt imod dem</a:t>
            </a:r>
          </a:p>
        </p:txBody>
      </p:sp>
    </p:spTree>
    <p:extLst>
      <p:ext uri="{BB962C8B-B14F-4D97-AF65-F5344CB8AC3E}">
        <p14:creationId xmlns:p14="http://schemas.microsoft.com/office/powerpoint/2010/main" val="7286892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800" b="1" dirty="0" err="1">
                <a:solidFill>
                  <a:schemeClr val="tx2"/>
                </a:solidFill>
              </a:rPr>
              <a:t>Tiden</a:t>
            </a:r>
            <a:r>
              <a:rPr lang="en-US" sz="2800" b="1" dirty="0">
                <a:solidFill>
                  <a:schemeClr val="tx2"/>
                </a:solidFill>
              </a:rPr>
              <a:t> </a:t>
            </a:r>
            <a:r>
              <a:rPr lang="en-US" sz="2800" b="1" dirty="0" err="1">
                <a:solidFill>
                  <a:schemeClr val="tx2"/>
                </a:solidFill>
              </a:rPr>
              <a:t>efter</a:t>
            </a:r>
            <a:r>
              <a:rPr lang="en-US" sz="2800" b="1" dirty="0">
                <a:solidFill>
                  <a:schemeClr val="tx2"/>
                </a:solidFill>
              </a:rPr>
              <a:t> </a:t>
            </a:r>
            <a:r>
              <a:rPr lang="en-US" sz="2800" b="1" dirty="0" err="1">
                <a:solidFill>
                  <a:schemeClr val="tx2"/>
                </a:solidFill>
              </a:rPr>
              <a:t>udskrivning</a:t>
            </a:r>
            <a:endParaRPr lang="da-DK" sz="2800" b="1" dirty="0">
              <a:solidFill>
                <a:schemeClr val="tx2"/>
              </a:solidFill>
            </a:endParaRPr>
          </a:p>
        </p:txBody>
      </p:sp>
      <p:sp>
        <p:nvSpPr>
          <p:cNvPr id="16387" name="Text Box 5"/>
          <p:cNvSpPr txBox="1">
            <a:spLocks noChangeArrowheads="1"/>
          </p:cNvSpPr>
          <p:nvPr/>
        </p:nvSpPr>
        <p:spPr bwMode="auto">
          <a:xfrm>
            <a:off x="1042988" y="6597650"/>
            <a:ext cx="4033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a:t>Kilde: Qin &amp; Nordentoft et al., Arch Gen Psychiatr. 2005.</a:t>
            </a:r>
          </a:p>
        </p:txBody>
      </p:sp>
      <p:graphicFrame>
        <p:nvGraphicFramePr>
          <p:cNvPr id="16388" name="Object 7"/>
          <p:cNvGraphicFramePr>
            <a:graphicFrameLocks noChangeAspect="1"/>
          </p:cNvGraphicFramePr>
          <p:nvPr/>
        </p:nvGraphicFramePr>
        <p:xfrm>
          <a:off x="971550" y="1138238"/>
          <a:ext cx="10872788" cy="5530850"/>
        </p:xfrm>
        <a:graphic>
          <a:graphicData uri="http://schemas.openxmlformats.org/presentationml/2006/ole">
            <mc:AlternateContent xmlns:mc="http://schemas.openxmlformats.org/markup-compatibility/2006">
              <mc:Choice xmlns:v="urn:schemas-microsoft-com:vml" Requires="v">
                <p:oleObj spid="_x0000_s2056" name="Chart" r:id="rId4" imgW="8886757" imgH="4781460" progId="Excel.Chart.8">
                  <p:embed followColorScheme="full"/>
                </p:oleObj>
              </mc:Choice>
              <mc:Fallback>
                <p:oleObj name="Chart" r:id="rId4" imgW="8886757" imgH="4781460" progId="Excel.Chart.8">
                  <p:embed followColorScheme="full"/>
                  <p:pic>
                    <p:nvPicPr>
                      <p:cNvPr id="0" name=""/>
                      <p:cNvPicPr>
                        <a:picLocks noChangeAspect="1" noChangeArrowheads="1"/>
                      </p:cNvPicPr>
                      <p:nvPr/>
                    </p:nvPicPr>
                    <p:blipFill>
                      <a:blip r:embed="rId5"/>
                      <a:srcRect/>
                      <a:stretch>
                        <a:fillRect/>
                      </a:stretch>
                    </p:blipFill>
                    <p:spPr bwMode="auto">
                      <a:xfrm>
                        <a:off x="971550" y="1138238"/>
                        <a:ext cx="10872788"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389" name="Group 8"/>
          <p:cNvGrpSpPr>
            <a:grpSpLocks/>
          </p:cNvGrpSpPr>
          <p:nvPr/>
        </p:nvGrpSpPr>
        <p:grpSpPr bwMode="auto">
          <a:xfrm>
            <a:off x="2051050" y="5013325"/>
            <a:ext cx="1368425" cy="533400"/>
            <a:chOff x="3243" y="1434"/>
            <a:chExt cx="862" cy="336"/>
          </a:xfrm>
        </p:grpSpPr>
        <p:sp>
          <p:nvSpPr>
            <p:cNvPr id="16399" name="Text Box 9"/>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16400" name="Group 10"/>
            <p:cNvGrpSpPr>
              <a:grpSpLocks noChangeAspect="1"/>
            </p:cNvGrpSpPr>
            <p:nvPr/>
          </p:nvGrpSpPr>
          <p:grpSpPr bwMode="auto">
            <a:xfrm>
              <a:off x="3243" y="1434"/>
              <a:ext cx="103" cy="336"/>
              <a:chOff x="4344" y="1944"/>
              <a:chExt cx="161" cy="583"/>
            </a:xfrm>
          </p:grpSpPr>
          <p:sp>
            <p:nvSpPr>
              <p:cNvPr id="16401" name="Oval 11"/>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Freeform 12"/>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3" name="Freeform 13"/>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4" name="Freeform 14"/>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5" name="Freeform 15"/>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6390" name="Group 16"/>
          <p:cNvGrpSpPr>
            <a:grpSpLocks/>
          </p:cNvGrpSpPr>
          <p:nvPr/>
        </p:nvGrpSpPr>
        <p:grpSpPr bwMode="auto">
          <a:xfrm>
            <a:off x="2700338" y="2420938"/>
            <a:ext cx="1414462" cy="509587"/>
            <a:chOff x="2400" y="2400"/>
            <a:chExt cx="891" cy="321"/>
          </a:xfrm>
        </p:grpSpPr>
        <p:sp>
          <p:nvSpPr>
            <p:cNvPr id="16391" name="Text Box 17"/>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FF0000"/>
                  </a:solidFill>
                  <a:cs typeface="Arial" pitchFamily="34" charset="0"/>
                </a:rPr>
                <a:t>Kvinder</a:t>
              </a:r>
            </a:p>
          </p:txBody>
        </p:sp>
        <p:grpSp>
          <p:nvGrpSpPr>
            <p:cNvPr id="16392" name="Group 18"/>
            <p:cNvGrpSpPr>
              <a:grpSpLocks/>
            </p:cNvGrpSpPr>
            <p:nvPr/>
          </p:nvGrpSpPr>
          <p:grpSpPr bwMode="auto">
            <a:xfrm>
              <a:off x="2400" y="2400"/>
              <a:ext cx="96" cy="321"/>
              <a:chOff x="2400" y="2400"/>
              <a:chExt cx="96" cy="321"/>
            </a:xfrm>
          </p:grpSpPr>
          <p:sp>
            <p:nvSpPr>
              <p:cNvPr id="16393" name="Oval 19"/>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20"/>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5" name="Freeform 21"/>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6" name="Freeform 22"/>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7" name="Freeform 23"/>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8" name="Freeform 24"/>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Tree>
    <p:extLst>
      <p:ext uri="{BB962C8B-B14F-4D97-AF65-F5344CB8AC3E}">
        <p14:creationId xmlns:p14="http://schemas.microsoft.com/office/powerpoint/2010/main" val="27328933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3. Forebyggelse</a:t>
            </a:r>
          </a:p>
        </p:txBody>
      </p:sp>
    </p:spTree>
    <p:extLst>
      <p:ext uri="{BB962C8B-B14F-4D97-AF65-F5344CB8AC3E}">
        <p14:creationId xmlns:p14="http://schemas.microsoft.com/office/powerpoint/2010/main" val="42075878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Teoretisk forståelse</a:t>
            </a:r>
          </a:p>
        </p:txBody>
      </p:sp>
    </p:spTree>
    <p:extLst>
      <p:ext uri="{BB962C8B-B14F-4D97-AF65-F5344CB8AC3E}">
        <p14:creationId xmlns:p14="http://schemas.microsoft.com/office/powerpoint/2010/main" val="11003321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3200"/>
              <a:t>Shneidman’s </a:t>
            </a:r>
            <a:endParaRPr lang="da-DK" sz="3200"/>
          </a:p>
        </p:txBody>
      </p:sp>
      <p:sp>
        <p:nvSpPr>
          <p:cNvPr id="114691" name="Rectangle 3"/>
          <p:cNvSpPr>
            <a:spLocks noChangeArrowheads="1"/>
          </p:cNvSpPr>
          <p:nvPr/>
        </p:nvSpPr>
        <p:spPr bwMode="auto">
          <a:xfrm>
            <a:off x="1371600" y="838200"/>
            <a:ext cx="7239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eaLnBrk="1" hangingPunct="1">
              <a:lnSpc>
                <a:spcPct val="90000"/>
              </a:lnSpc>
            </a:pPr>
            <a:r>
              <a:rPr lang="en-US" sz="3200" b="1">
                <a:solidFill>
                  <a:schemeClr val="tx2"/>
                </a:solidFill>
              </a:rPr>
              <a:t>Shneidman’s selvmordsmodel</a:t>
            </a:r>
          </a:p>
        </p:txBody>
      </p:sp>
      <p:sp>
        <p:nvSpPr>
          <p:cNvPr id="114692" name="Rectangle 4"/>
          <p:cNvSpPr>
            <a:spLocks noChangeArrowheads="1"/>
          </p:cNvSpPr>
          <p:nvPr/>
        </p:nvSpPr>
        <p:spPr bwMode="auto">
          <a:xfrm>
            <a:off x="1371600" y="1819275"/>
            <a:ext cx="3525838"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82563" indent="-182563" eaLnBrk="1" hangingPunct="1">
              <a:spcBef>
                <a:spcPct val="20000"/>
              </a:spcBef>
              <a:buClr>
                <a:schemeClr val="accent1"/>
              </a:buClr>
              <a:buSzPct val="110000"/>
              <a:buFontTx/>
              <a:buChar char="•"/>
            </a:pPr>
            <a:endParaRPr lang="en-US" sz="2000">
              <a:solidFill>
                <a:srgbClr val="404040"/>
              </a:solidFill>
            </a:endParaRPr>
          </a:p>
          <a:p>
            <a:pPr marL="182563" indent="-182563" eaLnBrk="1" hangingPunct="1">
              <a:spcBef>
                <a:spcPct val="20000"/>
              </a:spcBef>
              <a:buClr>
                <a:schemeClr val="accent1"/>
              </a:buClr>
              <a:buSzPct val="110000"/>
              <a:buFontTx/>
              <a:buChar char="•"/>
            </a:pPr>
            <a:endParaRPr lang="en-US" sz="2000">
              <a:solidFill>
                <a:srgbClr val="404040"/>
              </a:solidFill>
            </a:endParaRPr>
          </a:p>
        </p:txBody>
      </p:sp>
      <p:sp>
        <p:nvSpPr>
          <p:cNvPr id="114693" name="Text Box 5"/>
          <p:cNvSpPr txBox="1">
            <a:spLocks noChangeArrowheads="1"/>
          </p:cNvSpPr>
          <p:nvPr/>
        </p:nvSpPr>
        <p:spPr bwMode="auto">
          <a:xfrm>
            <a:off x="990600" y="533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200">
              <a:solidFill>
                <a:schemeClr val="tx2"/>
              </a:solidFill>
            </a:endParaRPr>
          </a:p>
          <a:p>
            <a:endParaRPr lang="en-US" sz="3200" b="1">
              <a:solidFill>
                <a:schemeClr val="tx2"/>
              </a:solidFill>
            </a:endParaRPr>
          </a:p>
        </p:txBody>
      </p:sp>
      <p:sp>
        <p:nvSpPr>
          <p:cNvPr id="114694" name="Text Box 6"/>
          <p:cNvSpPr txBox="1">
            <a:spLocks noChangeArrowheads="1"/>
          </p:cNvSpPr>
          <p:nvPr/>
        </p:nvSpPr>
        <p:spPr bwMode="auto">
          <a:xfrm>
            <a:off x="6096000" y="57912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chemeClr val="tx2"/>
                </a:solidFill>
              </a:rPr>
              <a:t>(Shneidman, 1987)</a:t>
            </a:r>
          </a:p>
        </p:txBody>
      </p:sp>
      <p:grpSp>
        <p:nvGrpSpPr>
          <p:cNvPr id="114695" name="Group 7"/>
          <p:cNvGrpSpPr>
            <a:grpSpLocks/>
          </p:cNvGrpSpPr>
          <p:nvPr/>
        </p:nvGrpSpPr>
        <p:grpSpPr bwMode="auto">
          <a:xfrm>
            <a:off x="2438400" y="2133600"/>
            <a:ext cx="3429000" cy="3048000"/>
            <a:chOff x="1536" y="1344"/>
            <a:chExt cx="2160" cy="1920"/>
          </a:xfrm>
        </p:grpSpPr>
        <p:grpSp>
          <p:nvGrpSpPr>
            <p:cNvPr id="114696" name="Group 8"/>
            <p:cNvGrpSpPr>
              <a:grpSpLocks/>
            </p:cNvGrpSpPr>
            <p:nvPr/>
          </p:nvGrpSpPr>
          <p:grpSpPr bwMode="auto">
            <a:xfrm>
              <a:off x="1536" y="1440"/>
              <a:ext cx="2064" cy="1824"/>
              <a:chOff x="1536" y="1440"/>
              <a:chExt cx="2064" cy="1824"/>
            </a:xfrm>
          </p:grpSpPr>
          <p:grpSp>
            <p:nvGrpSpPr>
              <p:cNvPr id="114697" name="Group 9"/>
              <p:cNvGrpSpPr>
                <a:grpSpLocks/>
              </p:cNvGrpSpPr>
              <p:nvPr/>
            </p:nvGrpSpPr>
            <p:grpSpPr bwMode="auto">
              <a:xfrm>
                <a:off x="1536" y="1440"/>
                <a:ext cx="2064" cy="1824"/>
                <a:chOff x="1536" y="1440"/>
                <a:chExt cx="2064" cy="1824"/>
              </a:xfrm>
            </p:grpSpPr>
            <p:grpSp>
              <p:nvGrpSpPr>
                <p:cNvPr id="114698" name="Group 10"/>
                <p:cNvGrpSpPr>
                  <a:grpSpLocks/>
                </p:cNvGrpSpPr>
                <p:nvPr/>
              </p:nvGrpSpPr>
              <p:grpSpPr bwMode="auto">
                <a:xfrm>
                  <a:off x="1920" y="1440"/>
                  <a:ext cx="1680" cy="1440"/>
                  <a:chOff x="1776" y="1680"/>
                  <a:chExt cx="1680" cy="1440"/>
                </a:xfrm>
              </p:grpSpPr>
              <p:sp>
                <p:nvSpPr>
                  <p:cNvPr id="114699" name="Rectangle 11"/>
                  <p:cNvSpPr>
                    <a:spLocks noChangeArrowheads="1"/>
                  </p:cNvSpPr>
                  <p:nvPr/>
                </p:nvSpPr>
                <p:spPr bwMode="auto">
                  <a:xfrm>
                    <a:off x="1776"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0" name="Rectangle 12"/>
                  <p:cNvSpPr>
                    <a:spLocks noChangeArrowheads="1"/>
                  </p:cNvSpPr>
                  <p:nvPr/>
                </p:nvSpPr>
                <p:spPr bwMode="auto">
                  <a:xfrm>
                    <a:off x="2112"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1" name="Rectangle 13"/>
                  <p:cNvSpPr>
                    <a:spLocks noChangeArrowheads="1"/>
                  </p:cNvSpPr>
                  <p:nvPr/>
                </p:nvSpPr>
                <p:spPr bwMode="auto">
                  <a:xfrm>
                    <a:off x="2448"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2" name="Rectangle 14"/>
                  <p:cNvSpPr>
                    <a:spLocks noChangeArrowheads="1"/>
                  </p:cNvSpPr>
                  <p:nvPr/>
                </p:nvSpPr>
                <p:spPr bwMode="auto">
                  <a:xfrm>
                    <a:off x="2784"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3" name="Rectangle 15"/>
                  <p:cNvSpPr>
                    <a:spLocks noChangeArrowheads="1"/>
                  </p:cNvSpPr>
                  <p:nvPr/>
                </p:nvSpPr>
                <p:spPr bwMode="auto">
                  <a:xfrm>
                    <a:off x="3120"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04" name="Group 16"/>
                <p:cNvGrpSpPr>
                  <a:grpSpLocks/>
                </p:cNvGrpSpPr>
                <p:nvPr/>
              </p:nvGrpSpPr>
              <p:grpSpPr bwMode="auto">
                <a:xfrm>
                  <a:off x="1824" y="1536"/>
                  <a:ext cx="1680" cy="1440"/>
                  <a:chOff x="1776" y="1680"/>
                  <a:chExt cx="1680" cy="1440"/>
                </a:xfrm>
              </p:grpSpPr>
              <p:sp>
                <p:nvSpPr>
                  <p:cNvPr id="114705" name="Rectangle 17"/>
                  <p:cNvSpPr>
                    <a:spLocks noChangeArrowheads="1"/>
                  </p:cNvSpPr>
                  <p:nvPr/>
                </p:nvSpPr>
                <p:spPr bwMode="auto">
                  <a:xfrm>
                    <a:off x="1776"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6" name="Rectangle 18"/>
                  <p:cNvSpPr>
                    <a:spLocks noChangeArrowheads="1"/>
                  </p:cNvSpPr>
                  <p:nvPr/>
                </p:nvSpPr>
                <p:spPr bwMode="auto">
                  <a:xfrm>
                    <a:off x="2112"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7" name="Rectangle 19"/>
                  <p:cNvSpPr>
                    <a:spLocks noChangeArrowheads="1"/>
                  </p:cNvSpPr>
                  <p:nvPr/>
                </p:nvSpPr>
                <p:spPr bwMode="auto">
                  <a:xfrm>
                    <a:off x="2448"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8" name="Rectangle 20"/>
                  <p:cNvSpPr>
                    <a:spLocks noChangeArrowheads="1"/>
                  </p:cNvSpPr>
                  <p:nvPr/>
                </p:nvSpPr>
                <p:spPr bwMode="auto">
                  <a:xfrm>
                    <a:off x="2784"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9" name="Rectangle 21"/>
                  <p:cNvSpPr>
                    <a:spLocks noChangeArrowheads="1"/>
                  </p:cNvSpPr>
                  <p:nvPr/>
                </p:nvSpPr>
                <p:spPr bwMode="auto">
                  <a:xfrm>
                    <a:off x="3120"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0" name="Group 22"/>
                <p:cNvGrpSpPr>
                  <a:grpSpLocks/>
                </p:cNvGrpSpPr>
                <p:nvPr/>
              </p:nvGrpSpPr>
              <p:grpSpPr bwMode="auto">
                <a:xfrm>
                  <a:off x="1728" y="1632"/>
                  <a:ext cx="1680" cy="1440"/>
                  <a:chOff x="1776" y="1680"/>
                  <a:chExt cx="1680" cy="1440"/>
                </a:xfrm>
              </p:grpSpPr>
              <p:sp>
                <p:nvSpPr>
                  <p:cNvPr id="114711" name="Rectangle 23"/>
                  <p:cNvSpPr>
                    <a:spLocks noChangeArrowheads="1"/>
                  </p:cNvSpPr>
                  <p:nvPr/>
                </p:nvSpPr>
                <p:spPr bwMode="auto">
                  <a:xfrm>
                    <a:off x="1776"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2" name="Rectangle 24"/>
                  <p:cNvSpPr>
                    <a:spLocks noChangeArrowheads="1"/>
                  </p:cNvSpPr>
                  <p:nvPr/>
                </p:nvSpPr>
                <p:spPr bwMode="auto">
                  <a:xfrm>
                    <a:off x="2112"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3" name="Rectangle 25"/>
                  <p:cNvSpPr>
                    <a:spLocks noChangeArrowheads="1"/>
                  </p:cNvSpPr>
                  <p:nvPr/>
                </p:nvSpPr>
                <p:spPr bwMode="auto">
                  <a:xfrm>
                    <a:off x="2448"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4" name="Rectangle 26"/>
                  <p:cNvSpPr>
                    <a:spLocks noChangeArrowheads="1"/>
                  </p:cNvSpPr>
                  <p:nvPr/>
                </p:nvSpPr>
                <p:spPr bwMode="auto">
                  <a:xfrm>
                    <a:off x="2784"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5" name="Rectangle 27"/>
                  <p:cNvSpPr>
                    <a:spLocks noChangeArrowheads="1"/>
                  </p:cNvSpPr>
                  <p:nvPr/>
                </p:nvSpPr>
                <p:spPr bwMode="auto">
                  <a:xfrm>
                    <a:off x="3120"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6" name="Group 28"/>
                <p:cNvGrpSpPr>
                  <a:grpSpLocks/>
                </p:cNvGrpSpPr>
                <p:nvPr/>
              </p:nvGrpSpPr>
              <p:grpSpPr bwMode="auto">
                <a:xfrm>
                  <a:off x="1632" y="1728"/>
                  <a:ext cx="1680" cy="1440"/>
                  <a:chOff x="1776" y="1680"/>
                  <a:chExt cx="1680" cy="1440"/>
                </a:xfrm>
              </p:grpSpPr>
              <p:sp>
                <p:nvSpPr>
                  <p:cNvPr id="114717" name="Rectangle 29"/>
                  <p:cNvSpPr>
                    <a:spLocks noChangeArrowheads="1"/>
                  </p:cNvSpPr>
                  <p:nvPr/>
                </p:nvSpPr>
                <p:spPr bwMode="auto">
                  <a:xfrm>
                    <a:off x="1776"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8" name="Rectangle 30"/>
                  <p:cNvSpPr>
                    <a:spLocks noChangeArrowheads="1"/>
                  </p:cNvSpPr>
                  <p:nvPr/>
                </p:nvSpPr>
                <p:spPr bwMode="auto">
                  <a:xfrm>
                    <a:off x="2112"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9" name="Rectangle 31"/>
                  <p:cNvSpPr>
                    <a:spLocks noChangeArrowheads="1"/>
                  </p:cNvSpPr>
                  <p:nvPr/>
                </p:nvSpPr>
                <p:spPr bwMode="auto">
                  <a:xfrm>
                    <a:off x="2448"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0" name="Rectangle 32"/>
                  <p:cNvSpPr>
                    <a:spLocks noChangeArrowheads="1"/>
                  </p:cNvSpPr>
                  <p:nvPr/>
                </p:nvSpPr>
                <p:spPr bwMode="auto">
                  <a:xfrm>
                    <a:off x="2784"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1" name="Rectangle 33"/>
                  <p:cNvSpPr>
                    <a:spLocks noChangeArrowheads="1"/>
                  </p:cNvSpPr>
                  <p:nvPr/>
                </p:nvSpPr>
                <p:spPr bwMode="auto">
                  <a:xfrm>
                    <a:off x="3120"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22" name="Group 34"/>
                <p:cNvGrpSpPr>
                  <a:grpSpLocks/>
                </p:cNvGrpSpPr>
                <p:nvPr/>
              </p:nvGrpSpPr>
              <p:grpSpPr bwMode="auto">
                <a:xfrm>
                  <a:off x="1536" y="1824"/>
                  <a:ext cx="1680" cy="1440"/>
                  <a:chOff x="1776" y="1680"/>
                  <a:chExt cx="1680" cy="1440"/>
                </a:xfrm>
              </p:grpSpPr>
              <p:sp>
                <p:nvSpPr>
                  <p:cNvPr id="114723" name="Rectangle 35"/>
                  <p:cNvSpPr>
                    <a:spLocks noChangeArrowheads="1"/>
                  </p:cNvSpPr>
                  <p:nvPr/>
                </p:nvSpPr>
                <p:spPr bwMode="auto">
                  <a:xfrm>
                    <a:off x="1776"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4" name="Rectangle 36"/>
                  <p:cNvSpPr>
                    <a:spLocks noChangeArrowheads="1"/>
                  </p:cNvSpPr>
                  <p:nvPr/>
                </p:nvSpPr>
                <p:spPr bwMode="auto">
                  <a:xfrm>
                    <a:off x="2112"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5" name="Rectangle 37"/>
                  <p:cNvSpPr>
                    <a:spLocks noChangeArrowheads="1"/>
                  </p:cNvSpPr>
                  <p:nvPr/>
                </p:nvSpPr>
                <p:spPr bwMode="auto">
                  <a:xfrm>
                    <a:off x="2448"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6" name="Rectangle 38"/>
                  <p:cNvSpPr>
                    <a:spLocks noChangeArrowheads="1"/>
                  </p:cNvSpPr>
                  <p:nvPr/>
                </p:nvSpPr>
                <p:spPr bwMode="auto">
                  <a:xfrm>
                    <a:off x="2784"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7" name="Rectangle 39"/>
                  <p:cNvSpPr>
                    <a:spLocks noChangeArrowheads="1"/>
                  </p:cNvSpPr>
                  <p:nvPr/>
                </p:nvSpPr>
                <p:spPr bwMode="auto">
                  <a:xfrm>
                    <a:off x="3120"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sp>
            <p:nvSpPr>
              <p:cNvPr id="114728" name="Line 40"/>
              <p:cNvSpPr>
                <a:spLocks noChangeShapeType="1"/>
              </p:cNvSpPr>
              <p:nvPr/>
            </p:nvSpPr>
            <p:spPr bwMode="auto">
              <a:xfrm>
                <a:off x="1536" y="2112"/>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29" name="Line 41"/>
              <p:cNvSpPr>
                <a:spLocks noChangeShapeType="1"/>
              </p:cNvSpPr>
              <p:nvPr/>
            </p:nvSpPr>
            <p:spPr bwMode="auto">
              <a:xfrm>
                <a:off x="1536" y="2400"/>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0" name="Line 42"/>
              <p:cNvSpPr>
                <a:spLocks noChangeShapeType="1"/>
              </p:cNvSpPr>
              <p:nvPr/>
            </p:nvSpPr>
            <p:spPr bwMode="auto">
              <a:xfrm>
                <a:off x="1536" y="2688"/>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1" name="Line 43"/>
              <p:cNvSpPr>
                <a:spLocks noChangeShapeType="1"/>
              </p:cNvSpPr>
              <p:nvPr/>
            </p:nvSpPr>
            <p:spPr bwMode="auto">
              <a:xfrm>
                <a:off x="1536" y="2976"/>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2" name="Line 44"/>
              <p:cNvSpPr>
                <a:spLocks noChangeShapeType="1"/>
              </p:cNvSpPr>
              <p:nvPr/>
            </p:nvSpPr>
            <p:spPr bwMode="auto">
              <a:xfrm>
                <a:off x="1872"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3" name="Line 45"/>
              <p:cNvSpPr>
                <a:spLocks noChangeShapeType="1"/>
              </p:cNvSpPr>
              <p:nvPr/>
            </p:nvSpPr>
            <p:spPr bwMode="auto">
              <a:xfrm>
                <a:off x="2208"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4" name="Line 46"/>
              <p:cNvSpPr>
                <a:spLocks noChangeShapeType="1"/>
              </p:cNvSpPr>
              <p:nvPr/>
            </p:nvSpPr>
            <p:spPr bwMode="auto">
              <a:xfrm>
                <a:off x="2544"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5" name="Line 47"/>
              <p:cNvSpPr>
                <a:spLocks noChangeShapeType="1"/>
              </p:cNvSpPr>
              <p:nvPr/>
            </p:nvSpPr>
            <p:spPr bwMode="auto">
              <a:xfrm>
                <a:off x="2880"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36" name="Line 48"/>
            <p:cNvSpPr>
              <a:spLocks noChangeShapeType="1"/>
            </p:cNvSpPr>
            <p:nvPr/>
          </p:nvSpPr>
          <p:spPr bwMode="auto">
            <a:xfrm flipV="1">
              <a:off x="3216" y="1584"/>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7" name="Line 49"/>
            <p:cNvSpPr>
              <a:spLocks noChangeShapeType="1"/>
            </p:cNvSpPr>
            <p:nvPr/>
          </p:nvSpPr>
          <p:spPr bwMode="auto">
            <a:xfrm flipV="1">
              <a:off x="3216" y="1872"/>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8" name="Line 50"/>
            <p:cNvSpPr>
              <a:spLocks noChangeShapeType="1"/>
            </p:cNvSpPr>
            <p:nvPr/>
          </p:nvSpPr>
          <p:spPr bwMode="auto">
            <a:xfrm flipV="1">
              <a:off x="3216" y="2160"/>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9" name="Line 51"/>
            <p:cNvSpPr>
              <a:spLocks noChangeShapeType="1"/>
            </p:cNvSpPr>
            <p:nvPr/>
          </p:nvSpPr>
          <p:spPr bwMode="auto">
            <a:xfrm flipV="1">
              <a:off x="3216" y="2448"/>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0" name="Line 52"/>
            <p:cNvSpPr>
              <a:spLocks noChangeShapeType="1"/>
            </p:cNvSpPr>
            <p:nvPr/>
          </p:nvSpPr>
          <p:spPr bwMode="auto">
            <a:xfrm flipV="1">
              <a:off x="1872"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1" name="Line 53"/>
            <p:cNvSpPr>
              <a:spLocks noChangeShapeType="1"/>
            </p:cNvSpPr>
            <p:nvPr/>
          </p:nvSpPr>
          <p:spPr bwMode="auto">
            <a:xfrm flipV="1">
              <a:off x="2208"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2" name="Line 54"/>
            <p:cNvSpPr>
              <a:spLocks noChangeShapeType="1"/>
            </p:cNvSpPr>
            <p:nvPr/>
          </p:nvSpPr>
          <p:spPr bwMode="auto">
            <a:xfrm flipV="1">
              <a:off x="2544"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3" name="Line 55"/>
            <p:cNvSpPr>
              <a:spLocks noChangeShapeType="1"/>
            </p:cNvSpPr>
            <p:nvPr/>
          </p:nvSpPr>
          <p:spPr bwMode="auto">
            <a:xfrm flipV="1">
              <a:off x="2880"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44" name="Text Box 56"/>
          <p:cNvSpPr txBox="1">
            <a:spLocks noChangeArrowheads="1"/>
          </p:cNvSpPr>
          <p:nvPr/>
        </p:nvSpPr>
        <p:spPr bwMode="auto">
          <a:xfrm>
            <a:off x="611188" y="3573463"/>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a:solidFill>
                  <a:schemeClr val="tx2"/>
                </a:solidFill>
              </a:rPr>
              <a:t>Psykisk smerte</a:t>
            </a:r>
          </a:p>
        </p:txBody>
      </p:sp>
      <p:sp>
        <p:nvSpPr>
          <p:cNvPr id="114745" name="Text Box 57"/>
          <p:cNvSpPr txBox="1">
            <a:spLocks noChangeArrowheads="1"/>
          </p:cNvSpPr>
          <p:nvPr/>
        </p:nvSpPr>
        <p:spPr bwMode="auto">
          <a:xfrm>
            <a:off x="3859213" y="1600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Stress</a:t>
            </a:r>
          </a:p>
        </p:txBody>
      </p:sp>
      <p:sp>
        <p:nvSpPr>
          <p:cNvPr id="114746" name="Text Box 58"/>
          <p:cNvSpPr txBox="1">
            <a:spLocks noChangeArrowheads="1"/>
          </p:cNvSpPr>
          <p:nvPr/>
        </p:nvSpPr>
        <p:spPr bwMode="auto">
          <a:xfrm>
            <a:off x="5969000" y="4495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a:t>
            </a:r>
          </a:p>
        </p:txBody>
      </p:sp>
      <p:sp>
        <p:nvSpPr>
          <p:cNvPr id="114747" name="Text Box 59"/>
          <p:cNvSpPr txBox="1">
            <a:spLocks noChangeArrowheads="1"/>
          </p:cNvSpPr>
          <p:nvPr/>
        </p:nvSpPr>
        <p:spPr bwMode="auto">
          <a:xfrm>
            <a:off x="6000750" y="17526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høj</a:t>
            </a:r>
          </a:p>
        </p:txBody>
      </p:sp>
      <p:sp>
        <p:nvSpPr>
          <p:cNvPr id="114748" name="Text Box 60"/>
          <p:cNvSpPr txBox="1">
            <a:spLocks noChangeArrowheads="1"/>
          </p:cNvSpPr>
          <p:nvPr/>
        </p:nvSpPr>
        <p:spPr bwMode="auto">
          <a:xfrm rot="5400000">
            <a:off x="4380707" y="3861593"/>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    ubærlig</a:t>
            </a:r>
          </a:p>
        </p:txBody>
      </p:sp>
      <p:sp>
        <p:nvSpPr>
          <p:cNvPr id="114749" name="Text Box 61"/>
          <p:cNvSpPr txBox="1">
            <a:spLocks noChangeArrowheads="1"/>
          </p:cNvSpPr>
          <p:nvPr/>
        </p:nvSpPr>
        <p:spPr bwMode="auto">
          <a:xfrm rot="5400000">
            <a:off x="1658144" y="3793332"/>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 smerte</a:t>
            </a:r>
          </a:p>
        </p:txBody>
      </p:sp>
      <p:grpSp>
        <p:nvGrpSpPr>
          <p:cNvPr id="114750" name="Group 62"/>
          <p:cNvGrpSpPr>
            <a:grpSpLocks/>
          </p:cNvGrpSpPr>
          <p:nvPr/>
        </p:nvGrpSpPr>
        <p:grpSpPr bwMode="auto">
          <a:xfrm>
            <a:off x="6530975" y="2362200"/>
            <a:ext cx="2025650" cy="457200"/>
            <a:chOff x="3874" y="1296"/>
            <a:chExt cx="1276" cy="288"/>
          </a:xfrm>
        </p:grpSpPr>
        <p:sp>
          <p:nvSpPr>
            <p:cNvPr id="114751" name="Text Box 63"/>
            <p:cNvSpPr txBox="1">
              <a:spLocks noChangeArrowheads="1"/>
            </p:cNvSpPr>
            <p:nvPr/>
          </p:nvSpPr>
          <p:spPr bwMode="auto">
            <a:xfrm>
              <a:off x="5034" y="129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endParaRPr lang="da-DK" sz="2400">
                <a:solidFill>
                  <a:schemeClr val="tx2"/>
                </a:solidFill>
              </a:endParaRPr>
            </a:p>
          </p:txBody>
        </p:sp>
        <p:sp>
          <p:nvSpPr>
            <p:cNvPr id="114752" name="Text Box 64"/>
            <p:cNvSpPr txBox="1">
              <a:spLocks noChangeArrowheads="1"/>
            </p:cNvSpPr>
            <p:nvPr/>
          </p:nvSpPr>
          <p:spPr bwMode="auto">
            <a:xfrm>
              <a:off x="3874" y="1296"/>
              <a:ext cx="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Selvmord</a:t>
              </a:r>
            </a:p>
          </p:txBody>
        </p:sp>
      </p:grpSp>
      <p:sp>
        <p:nvSpPr>
          <p:cNvPr id="114753" name="Text Box 65"/>
          <p:cNvSpPr txBox="1">
            <a:spLocks noChangeArrowheads="1"/>
          </p:cNvSpPr>
          <p:nvPr/>
        </p:nvSpPr>
        <p:spPr bwMode="auto">
          <a:xfrm>
            <a:off x="5764213" y="4800600"/>
            <a:ext cx="140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Indre uro</a:t>
            </a:r>
          </a:p>
        </p:txBody>
      </p:sp>
      <p:sp>
        <p:nvSpPr>
          <p:cNvPr id="114754" name="Rectangle 66"/>
          <p:cNvSpPr>
            <a:spLocks noChangeArrowheads="1"/>
          </p:cNvSpPr>
          <p:nvPr/>
        </p:nvSpPr>
        <p:spPr bwMode="auto">
          <a:xfrm>
            <a:off x="4572000" y="2895600"/>
            <a:ext cx="533400" cy="533400"/>
          </a:xfrm>
          <a:prstGeom prst="rect">
            <a:avLst/>
          </a:prstGeom>
          <a:solidFill>
            <a:schemeClr val="bg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55" name="Line 67"/>
          <p:cNvSpPr>
            <a:spLocks noChangeShapeType="1"/>
          </p:cNvSpPr>
          <p:nvPr/>
        </p:nvSpPr>
        <p:spPr bwMode="auto">
          <a:xfrm flipH="1">
            <a:off x="5029200" y="2819400"/>
            <a:ext cx="1752600" cy="304800"/>
          </a:xfrm>
          <a:prstGeom prst="line">
            <a:avLst/>
          </a:prstGeom>
          <a:noFill/>
          <a:ln w="38100">
            <a:solidFill>
              <a:srgbClr val="00FF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nvGrpSpPr>
          <p:cNvPr id="114756" name="Group 68"/>
          <p:cNvGrpSpPr>
            <a:grpSpLocks/>
          </p:cNvGrpSpPr>
          <p:nvPr/>
        </p:nvGrpSpPr>
        <p:grpSpPr bwMode="auto">
          <a:xfrm>
            <a:off x="2438400" y="5272088"/>
            <a:ext cx="2603500" cy="366712"/>
            <a:chOff x="1536" y="3321"/>
            <a:chExt cx="1640" cy="231"/>
          </a:xfrm>
        </p:grpSpPr>
        <p:sp>
          <p:nvSpPr>
            <p:cNvPr id="114757" name="Text Box 69"/>
            <p:cNvSpPr txBox="1">
              <a:spLocks noChangeArrowheads="1"/>
            </p:cNvSpPr>
            <p:nvPr/>
          </p:nvSpPr>
          <p:spPr bwMode="auto">
            <a:xfrm>
              <a:off x="153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58" name="Text Box 70"/>
            <p:cNvSpPr txBox="1">
              <a:spLocks noChangeArrowheads="1"/>
            </p:cNvSpPr>
            <p:nvPr/>
          </p:nvSpPr>
          <p:spPr bwMode="auto">
            <a:xfrm>
              <a:off x="2258"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59" name="Text Box 71"/>
            <p:cNvSpPr txBox="1">
              <a:spLocks noChangeArrowheads="1"/>
            </p:cNvSpPr>
            <p:nvPr/>
          </p:nvSpPr>
          <p:spPr bwMode="auto">
            <a:xfrm>
              <a:off x="2619"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0" name="Text Box 72"/>
            <p:cNvSpPr txBox="1">
              <a:spLocks noChangeArrowheads="1"/>
            </p:cNvSpPr>
            <p:nvPr/>
          </p:nvSpPr>
          <p:spPr bwMode="auto">
            <a:xfrm>
              <a:off x="2980"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1" name="Text Box 73"/>
            <p:cNvSpPr txBox="1">
              <a:spLocks noChangeArrowheads="1"/>
            </p:cNvSpPr>
            <p:nvPr/>
          </p:nvSpPr>
          <p:spPr bwMode="auto">
            <a:xfrm>
              <a:off x="1897"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grpSp>
      <p:sp>
        <p:nvSpPr>
          <p:cNvPr id="114762" name="Text Box 74"/>
          <p:cNvSpPr txBox="1">
            <a:spLocks noChangeArrowheads="1"/>
          </p:cNvSpPr>
          <p:nvPr/>
        </p:nvSpPr>
        <p:spPr bwMode="auto">
          <a:xfrm>
            <a:off x="5943600" y="3962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3" name="Text Box 75"/>
          <p:cNvSpPr txBox="1">
            <a:spLocks noChangeArrowheads="1"/>
          </p:cNvSpPr>
          <p:nvPr/>
        </p:nvSpPr>
        <p:spPr bwMode="auto">
          <a:xfrm>
            <a:off x="5943600" y="3048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64" name="Text Box 76"/>
          <p:cNvSpPr txBox="1">
            <a:spLocks noChangeArrowheads="1"/>
          </p:cNvSpPr>
          <p:nvPr/>
        </p:nvSpPr>
        <p:spPr bwMode="auto">
          <a:xfrm>
            <a:off x="59436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5" name="Text Box 77"/>
          <p:cNvSpPr txBox="1">
            <a:spLocks noChangeArrowheads="1"/>
          </p:cNvSpPr>
          <p:nvPr/>
        </p:nvSpPr>
        <p:spPr bwMode="auto">
          <a:xfrm>
            <a:off x="5943600" y="2133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6" name="Text Box 78"/>
          <p:cNvSpPr txBox="1">
            <a:spLocks noChangeArrowheads="1"/>
          </p:cNvSpPr>
          <p:nvPr/>
        </p:nvSpPr>
        <p:spPr bwMode="auto">
          <a:xfrm>
            <a:off x="5943600" y="344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7" name="Text Box 79"/>
          <p:cNvSpPr txBox="1">
            <a:spLocks noChangeArrowheads="1"/>
          </p:cNvSpPr>
          <p:nvPr/>
        </p:nvSpPr>
        <p:spPr bwMode="auto">
          <a:xfrm>
            <a:off x="2660650" y="1981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8" name="Text Box 80"/>
          <p:cNvSpPr txBox="1">
            <a:spLocks noChangeArrowheads="1"/>
          </p:cNvSpPr>
          <p:nvPr/>
        </p:nvSpPr>
        <p:spPr bwMode="auto">
          <a:xfrm>
            <a:off x="2895600" y="17668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9" name="Text Box 81"/>
          <p:cNvSpPr txBox="1">
            <a:spLocks noChangeArrowheads="1"/>
          </p:cNvSpPr>
          <p:nvPr/>
        </p:nvSpPr>
        <p:spPr bwMode="auto">
          <a:xfrm>
            <a:off x="2438400" y="2209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70" name="Text Box 82"/>
          <p:cNvSpPr txBox="1">
            <a:spLocks noChangeArrowheads="1"/>
          </p:cNvSpPr>
          <p:nvPr/>
        </p:nvSpPr>
        <p:spPr bwMode="auto">
          <a:xfrm>
            <a:off x="2203450" y="2362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71" name="Text Box 83"/>
          <p:cNvSpPr txBox="1">
            <a:spLocks noChangeArrowheads="1"/>
          </p:cNvSpPr>
          <p:nvPr/>
        </p:nvSpPr>
        <p:spPr bwMode="auto">
          <a:xfrm>
            <a:off x="19812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Tree>
    <p:extLst>
      <p:ext uri="{BB962C8B-B14F-4D97-AF65-F5344CB8AC3E}">
        <p14:creationId xmlns:p14="http://schemas.microsoft.com/office/powerpoint/2010/main" val="39458458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Selvmordsforebyggende behandling</a:t>
            </a:r>
          </a:p>
        </p:txBody>
      </p:sp>
    </p:spTree>
    <p:extLst>
      <p:ext uri="{BB962C8B-B14F-4D97-AF65-F5344CB8AC3E}">
        <p14:creationId xmlns:p14="http://schemas.microsoft.com/office/powerpoint/2010/main" val="21840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noGrp="1"/>
          </p:cNvGraphicFramePr>
          <p:nvPr>
            <p:extLst>
              <p:ext uri="{D42A27DB-BD31-4B8C-83A1-F6EECF244321}">
                <p14:modId xmlns:p14="http://schemas.microsoft.com/office/powerpoint/2010/main" val="3287837852"/>
              </p:ext>
            </p:extLst>
          </p:nvPr>
        </p:nvGraphicFramePr>
        <p:xfrm>
          <a:off x="323527" y="635327"/>
          <a:ext cx="8568953" cy="5587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75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lker.com/cliparts/I/v/e/1/c/c/denmark-green-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12875"/>
            <a:ext cx="62642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3600" b="1" dirty="0" err="1">
                <a:solidFill>
                  <a:schemeClr val="bg1"/>
                </a:solidFill>
                <a:latin typeface="Calibri" pitchFamily="34" charset="0"/>
                <a:cs typeface="Arial" charset="0"/>
              </a:rPr>
              <a:t>Selvmordsforebyggende</a:t>
            </a:r>
            <a:r>
              <a:rPr lang="en-GB" sz="3600" b="1" dirty="0">
                <a:solidFill>
                  <a:schemeClr val="bg1"/>
                </a:solidFill>
                <a:latin typeface="Calibri" pitchFamily="34" charset="0"/>
                <a:cs typeface="Arial" charset="0"/>
              </a:rPr>
              <a:t> </a:t>
            </a:r>
            <a:r>
              <a:rPr lang="en-GB" sz="3600" b="1" dirty="0" err="1">
                <a:solidFill>
                  <a:schemeClr val="bg1"/>
                </a:solidFill>
                <a:latin typeface="Calibri" pitchFamily="34" charset="0"/>
                <a:cs typeface="Arial" charset="0"/>
              </a:rPr>
              <a:t>klinikker</a:t>
            </a:r>
            <a:endParaRPr lang="en-GB" sz="3600" b="1" dirty="0">
              <a:solidFill>
                <a:schemeClr val="bg1"/>
              </a:solidFill>
              <a:latin typeface="Calibri" pitchFamily="34" charset="0"/>
              <a:cs typeface="Arial" charset="0"/>
            </a:endParaRPr>
          </a:p>
        </p:txBody>
      </p:sp>
      <p:sp>
        <p:nvSpPr>
          <p:cNvPr id="3076" name="Tekstboks 4"/>
          <p:cNvSpPr txBox="1">
            <a:spLocks noChangeArrowheads="1"/>
          </p:cNvSpPr>
          <p:nvPr/>
        </p:nvSpPr>
        <p:spPr bwMode="auto">
          <a:xfrm>
            <a:off x="2124075" y="1196975"/>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Aalborg:</a:t>
            </a:r>
            <a:r>
              <a:rPr lang="da-DK" dirty="0">
                <a:solidFill>
                  <a:srgbClr val="002060"/>
                </a:solidFill>
                <a:latin typeface="Calibri" pitchFamily="34" charset="0"/>
              </a:rPr>
              <a:t> 2006-</a:t>
            </a:r>
          </a:p>
        </p:txBody>
      </p:sp>
      <p:cxnSp>
        <p:nvCxnSpPr>
          <p:cNvPr id="7" name="Lige pilforbindelse 6"/>
          <p:cNvCxnSpPr/>
          <p:nvPr/>
        </p:nvCxnSpPr>
        <p:spPr>
          <a:xfrm>
            <a:off x="3671888" y="1453356"/>
            <a:ext cx="107950" cy="9580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8" name="Tekstboks 8"/>
          <p:cNvSpPr txBox="1">
            <a:spLocks noChangeArrowheads="1"/>
          </p:cNvSpPr>
          <p:nvPr/>
        </p:nvSpPr>
        <p:spPr bwMode="auto">
          <a:xfrm>
            <a:off x="6875463" y="4149725"/>
            <a:ext cx="2039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København:</a:t>
            </a:r>
            <a:r>
              <a:rPr lang="da-DK" dirty="0">
                <a:solidFill>
                  <a:srgbClr val="002060"/>
                </a:solidFill>
                <a:latin typeface="Calibri" pitchFamily="34" charset="0"/>
              </a:rPr>
              <a:t>  1992-</a:t>
            </a:r>
          </a:p>
        </p:txBody>
      </p:sp>
      <p:sp>
        <p:nvSpPr>
          <p:cNvPr id="3079" name="Tekstboks 9"/>
          <p:cNvSpPr txBox="1">
            <a:spLocks noChangeArrowheads="1"/>
          </p:cNvSpPr>
          <p:nvPr/>
        </p:nvSpPr>
        <p:spPr bwMode="auto">
          <a:xfrm>
            <a:off x="145722" y="3177110"/>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Herning:</a:t>
            </a:r>
            <a:r>
              <a:rPr lang="da-DK" dirty="0">
                <a:solidFill>
                  <a:srgbClr val="002060"/>
                </a:solidFill>
                <a:latin typeface="Calibri" pitchFamily="34" charset="0"/>
              </a:rPr>
              <a:t> 2010-</a:t>
            </a:r>
          </a:p>
        </p:txBody>
      </p:sp>
      <p:cxnSp>
        <p:nvCxnSpPr>
          <p:cNvPr id="11" name="Lige pilforbindelse 10"/>
          <p:cNvCxnSpPr/>
          <p:nvPr/>
        </p:nvCxnSpPr>
        <p:spPr>
          <a:xfrm flipH="1">
            <a:off x="6011863" y="4365625"/>
            <a:ext cx="936625"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1" name="Tekstboks 12"/>
          <p:cNvSpPr txBox="1">
            <a:spLocks noChangeArrowheads="1"/>
          </p:cNvSpPr>
          <p:nvPr/>
        </p:nvSpPr>
        <p:spPr bwMode="auto">
          <a:xfrm>
            <a:off x="4068763" y="6237288"/>
            <a:ext cx="1871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Odense:</a:t>
            </a:r>
            <a:r>
              <a:rPr lang="da-DK" dirty="0">
                <a:solidFill>
                  <a:srgbClr val="002060"/>
                </a:solidFill>
                <a:latin typeface="Calibri" pitchFamily="34" charset="0"/>
              </a:rPr>
              <a:t> 1992-</a:t>
            </a:r>
          </a:p>
        </p:txBody>
      </p:sp>
      <p:cxnSp>
        <p:nvCxnSpPr>
          <p:cNvPr id="14" name="Lige pilforbindelse 13"/>
          <p:cNvCxnSpPr/>
          <p:nvPr/>
        </p:nvCxnSpPr>
        <p:spPr>
          <a:xfrm flipH="1" flipV="1">
            <a:off x="4140200" y="5013325"/>
            <a:ext cx="144463" cy="1223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3" name="Tekstboks 15"/>
          <p:cNvSpPr txBox="1">
            <a:spLocks noChangeArrowheads="1"/>
          </p:cNvSpPr>
          <p:nvPr/>
        </p:nvSpPr>
        <p:spPr bwMode="auto">
          <a:xfrm>
            <a:off x="6443663" y="5732463"/>
            <a:ext cx="2305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Vordingborg:</a:t>
            </a:r>
            <a:r>
              <a:rPr lang="da-DK" dirty="0">
                <a:solidFill>
                  <a:srgbClr val="002060"/>
                </a:solidFill>
                <a:latin typeface="Calibri" pitchFamily="34" charset="0"/>
              </a:rPr>
              <a:t> 2005-</a:t>
            </a:r>
          </a:p>
        </p:txBody>
      </p:sp>
      <p:cxnSp>
        <p:nvCxnSpPr>
          <p:cNvPr id="17" name="Lige pilforbindelse 16"/>
          <p:cNvCxnSpPr>
            <a:stCxn id="3083" idx="1"/>
          </p:cNvCxnSpPr>
          <p:nvPr/>
        </p:nvCxnSpPr>
        <p:spPr>
          <a:xfrm flipH="1" flipV="1">
            <a:off x="5508625" y="5732463"/>
            <a:ext cx="935038" cy="184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1692275" y="3361776"/>
            <a:ext cx="1366838" cy="3545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6" name="Tekstboks 22"/>
          <p:cNvSpPr txBox="1">
            <a:spLocks noChangeArrowheads="1"/>
          </p:cNvSpPr>
          <p:nvPr/>
        </p:nvSpPr>
        <p:spPr bwMode="auto">
          <a:xfrm>
            <a:off x="5211352" y="3141663"/>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Aarhus:</a:t>
            </a:r>
            <a:r>
              <a:rPr lang="da-DK" dirty="0">
                <a:solidFill>
                  <a:srgbClr val="002060"/>
                </a:solidFill>
                <a:latin typeface="Calibri" pitchFamily="34" charset="0"/>
              </a:rPr>
              <a:t> 1996-</a:t>
            </a:r>
          </a:p>
        </p:txBody>
      </p:sp>
      <p:cxnSp>
        <p:nvCxnSpPr>
          <p:cNvPr id="24" name="Lige pilforbindelse 23"/>
          <p:cNvCxnSpPr>
            <a:stCxn id="3086" idx="1"/>
          </p:cNvCxnSpPr>
          <p:nvPr/>
        </p:nvCxnSpPr>
        <p:spPr>
          <a:xfrm flipH="1">
            <a:off x="4067176" y="3326607"/>
            <a:ext cx="1144176" cy="3897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8" name="Tekstboks 25"/>
          <p:cNvSpPr txBox="1">
            <a:spLocks noChangeArrowheads="1"/>
          </p:cNvSpPr>
          <p:nvPr/>
        </p:nvSpPr>
        <p:spPr bwMode="auto">
          <a:xfrm>
            <a:off x="185737" y="4292600"/>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Esbjerg:</a:t>
            </a:r>
            <a:r>
              <a:rPr lang="da-DK" dirty="0">
                <a:solidFill>
                  <a:srgbClr val="002060"/>
                </a:solidFill>
                <a:latin typeface="Calibri" pitchFamily="34" charset="0"/>
              </a:rPr>
              <a:t> 2010-</a:t>
            </a:r>
          </a:p>
        </p:txBody>
      </p:sp>
      <p:cxnSp>
        <p:nvCxnSpPr>
          <p:cNvPr id="27" name="Lige pilforbindelse 26"/>
          <p:cNvCxnSpPr/>
          <p:nvPr/>
        </p:nvCxnSpPr>
        <p:spPr>
          <a:xfrm>
            <a:off x="1692275" y="4437063"/>
            <a:ext cx="719138" cy="3603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0" name="Tekstboks 28"/>
          <p:cNvSpPr txBox="1">
            <a:spLocks noChangeArrowheads="1"/>
          </p:cNvSpPr>
          <p:nvPr/>
        </p:nvSpPr>
        <p:spPr bwMode="auto">
          <a:xfrm>
            <a:off x="827089" y="6092825"/>
            <a:ext cx="1801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Aabenraa:</a:t>
            </a:r>
            <a:r>
              <a:rPr lang="da-DK" dirty="0">
                <a:solidFill>
                  <a:srgbClr val="002060"/>
                </a:solidFill>
                <a:latin typeface="Calibri" pitchFamily="34" charset="0"/>
              </a:rPr>
              <a:t> 2010-</a:t>
            </a:r>
          </a:p>
        </p:txBody>
      </p:sp>
      <p:cxnSp>
        <p:nvCxnSpPr>
          <p:cNvPr id="30" name="Lige pilforbindelse 29"/>
          <p:cNvCxnSpPr/>
          <p:nvPr/>
        </p:nvCxnSpPr>
        <p:spPr>
          <a:xfrm flipV="1">
            <a:off x="2628900" y="5589588"/>
            <a:ext cx="719138" cy="647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2" name="Tekstboks 32"/>
          <p:cNvSpPr txBox="1">
            <a:spLocks noChangeArrowheads="1"/>
          </p:cNvSpPr>
          <p:nvPr/>
        </p:nvSpPr>
        <p:spPr bwMode="auto">
          <a:xfrm>
            <a:off x="323850" y="5003800"/>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Fredericia:</a:t>
            </a:r>
            <a:r>
              <a:rPr lang="da-DK">
                <a:solidFill>
                  <a:srgbClr val="002060"/>
                </a:solidFill>
                <a:latin typeface="Calibri" pitchFamily="34" charset="0"/>
              </a:rPr>
              <a:t> 2011-</a:t>
            </a:r>
          </a:p>
        </p:txBody>
      </p:sp>
      <p:cxnSp>
        <p:nvCxnSpPr>
          <p:cNvPr id="35" name="Lige pilforbindelse 34"/>
          <p:cNvCxnSpPr/>
          <p:nvPr/>
        </p:nvCxnSpPr>
        <p:spPr>
          <a:xfrm flipV="1">
            <a:off x="2057400" y="4724400"/>
            <a:ext cx="1506538" cy="433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4" name="Tekstboks 4"/>
          <p:cNvSpPr txBox="1">
            <a:spLocks noChangeArrowheads="1"/>
          </p:cNvSpPr>
          <p:nvPr/>
        </p:nvSpPr>
        <p:spPr bwMode="auto">
          <a:xfrm>
            <a:off x="490537" y="191611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Thisted:</a:t>
            </a:r>
            <a:r>
              <a:rPr lang="da-DK">
                <a:solidFill>
                  <a:srgbClr val="002060"/>
                </a:solidFill>
                <a:latin typeface="Calibri" pitchFamily="34" charset="0"/>
              </a:rPr>
              <a:t> 2011-</a:t>
            </a:r>
          </a:p>
        </p:txBody>
      </p:sp>
      <p:cxnSp>
        <p:nvCxnSpPr>
          <p:cNvPr id="25" name="Lige pilforbindelse 24"/>
          <p:cNvCxnSpPr/>
          <p:nvPr/>
        </p:nvCxnSpPr>
        <p:spPr>
          <a:xfrm>
            <a:off x="1979613" y="2133600"/>
            <a:ext cx="792162" cy="493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6" name="Tekstboks 4"/>
          <p:cNvSpPr txBox="1">
            <a:spLocks noChangeArrowheads="1"/>
          </p:cNvSpPr>
          <p:nvPr/>
        </p:nvSpPr>
        <p:spPr bwMode="auto">
          <a:xfrm>
            <a:off x="5076825" y="1268413"/>
            <a:ext cx="302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Frederikshavn:</a:t>
            </a:r>
            <a:r>
              <a:rPr lang="da-DK">
                <a:solidFill>
                  <a:srgbClr val="002060"/>
                </a:solidFill>
                <a:latin typeface="Calibri" pitchFamily="34" charset="0"/>
              </a:rPr>
              <a:t> 2011-</a:t>
            </a:r>
          </a:p>
        </p:txBody>
      </p:sp>
      <p:cxnSp>
        <p:nvCxnSpPr>
          <p:cNvPr id="28" name="Lige pilforbindelse 27"/>
          <p:cNvCxnSpPr/>
          <p:nvPr/>
        </p:nvCxnSpPr>
        <p:spPr>
          <a:xfrm flipH="1">
            <a:off x="4284663" y="1484313"/>
            <a:ext cx="863600" cy="3508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8" name="Tekstboks 22"/>
          <p:cNvSpPr txBox="1">
            <a:spLocks noChangeArrowheads="1"/>
          </p:cNvSpPr>
          <p:nvPr/>
        </p:nvSpPr>
        <p:spPr bwMode="auto">
          <a:xfrm>
            <a:off x="4762555" y="2230824"/>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Hobro:</a:t>
            </a:r>
            <a:r>
              <a:rPr lang="da-DK" dirty="0">
                <a:solidFill>
                  <a:srgbClr val="002060"/>
                </a:solidFill>
                <a:latin typeface="Calibri" pitchFamily="34" charset="0"/>
              </a:rPr>
              <a:t> 2012-</a:t>
            </a:r>
          </a:p>
        </p:txBody>
      </p:sp>
      <p:cxnSp>
        <p:nvCxnSpPr>
          <p:cNvPr id="34" name="Lige pilforbindelse 33"/>
          <p:cNvCxnSpPr>
            <a:stCxn id="3098" idx="1"/>
          </p:cNvCxnSpPr>
          <p:nvPr/>
        </p:nvCxnSpPr>
        <p:spPr>
          <a:xfrm flipH="1">
            <a:off x="3743325" y="2415768"/>
            <a:ext cx="1019230" cy="7258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0" name="Tekstboks 9"/>
          <p:cNvSpPr txBox="1">
            <a:spLocks noChangeArrowheads="1"/>
          </p:cNvSpPr>
          <p:nvPr/>
        </p:nvSpPr>
        <p:spPr bwMode="auto">
          <a:xfrm>
            <a:off x="341312" y="3779838"/>
            <a:ext cx="2097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Silkeborg:</a:t>
            </a:r>
            <a:r>
              <a:rPr lang="da-DK" dirty="0">
                <a:solidFill>
                  <a:srgbClr val="002060"/>
                </a:solidFill>
                <a:latin typeface="Calibri" pitchFamily="34" charset="0"/>
              </a:rPr>
              <a:t> 2007-</a:t>
            </a:r>
          </a:p>
        </p:txBody>
      </p:sp>
      <p:cxnSp>
        <p:nvCxnSpPr>
          <p:cNvPr id="37" name="Lige pilforbindelse 36"/>
          <p:cNvCxnSpPr/>
          <p:nvPr/>
        </p:nvCxnSpPr>
        <p:spPr>
          <a:xfrm flipV="1">
            <a:off x="2051050" y="3716338"/>
            <a:ext cx="1657350" cy="2174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2" name="Tekstboks 22"/>
          <p:cNvSpPr txBox="1">
            <a:spLocks noChangeArrowheads="1"/>
          </p:cNvSpPr>
          <p:nvPr/>
        </p:nvSpPr>
        <p:spPr bwMode="auto">
          <a:xfrm>
            <a:off x="5508625" y="3500438"/>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Horsens:</a:t>
            </a:r>
            <a:r>
              <a:rPr lang="da-DK">
                <a:solidFill>
                  <a:srgbClr val="002060"/>
                </a:solidFill>
                <a:latin typeface="Calibri" pitchFamily="34" charset="0"/>
              </a:rPr>
              <a:t> 2007-</a:t>
            </a:r>
          </a:p>
        </p:txBody>
      </p:sp>
      <p:cxnSp>
        <p:nvCxnSpPr>
          <p:cNvPr id="41" name="Lige pilforbindelse 40"/>
          <p:cNvCxnSpPr/>
          <p:nvPr/>
        </p:nvCxnSpPr>
        <p:spPr>
          <a:xfrm flipH="1">
            <a:off x="3852863" y="3724275"/>
            <a:ext cx="1655762" cy="5683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4" name="Tekstboks 32"/>
          <p:cNvSpPr txBox="1">
            <a:spLocks noChangeArrowheads="1"/>
          </p:cNvSpPr>
          <p:nvPr/>
        </p:nvSpPr>
        <p:spPr bwMode="auto">
          <a:xfrm>
            <a:off x="539750" y="5516563"/>
            <a:ext cx="208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Kolding:</a:t>
            </a:r>
            <a:r>
              <a:rPr lang="da-DK" dirty="0">
                <a:solidFill>
                  <a:srgbClr val="002060"/>
                </a:solidFill>
                <a:latin typeface="Calibri" pitchFamily="34" charset="0"/>
              </a:rPr>
              <a:t> 2011-</a:t>
            </a:r>
          </a:p>
        </p:txBody>
      </p:sp>
      <p:cxnSp>
        <p:nvCxnSpPr>
          <p:cNvPr id="39" name="Lige pilforbindelse 38"/>
          <p:cNvCxnSpPr/>
          <p:nvPr/>
        </p:nvCxnSpPr>
        <p:spPr>
          <a:xfrm flipV="1">
            <a:off x="2124075" y="4868864"/>
            <a:ext cx="1295400" cy="8635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p:cNvCxnSpPr/>
          <p:nvPr/>
        </p:nvCxnSpPr>
        <p:spPr>
          <a:xfrm flipH="1" flipV="1">
            <a:off x="3635375" y="5661025"/>
            <a:ext cx="215900" cy="7921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kstboks 15"/>
          <p:cNvSpPr txBox="1">
            <a:spLocks noChangeArrowheads="1"/>
          </p:cNvSpPr>
          <p:nvPr/>
        </p:nvSpPr>
        <p:spPr bwMode="auto">
          <a:xfrm>
            <a:off x="6650038" y="4800600"/>
            <a:ext cx="146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Køge:</a:t>
            </a:r>
            <a:r>
              <a:rPr lang="da-DK" dirty="0">
                <a:solidFill>
                  <a:srgbClr val="002060"/>
                </a:solidFill>
                <a:latin typeface="Calibri" pitchFamily="34" charset="0"/>
              </a:rPr>
              <a:t> 2012-</a:t>
            </a:r>
          </a:p>
        </p:txBody>
      </p:sp>
      <p:cxnSp>
        <p:nvCxnSpPr>
          <p:cNvPr id="38" name="Lige pilforbindelse 37"/>
          <p:cNvCxnSpPr>
            <a:stCxn id="36" idx="1"/>
          </p:cNvCxnSpPr>
          <p:nvPr/>
        </p:nvCxnSpPr>
        <p:spPr>
          <a:xfrm flipH="1" flipV="1">
            <a:off x="5734898" y="4868864"/>
            <a:ext cx="915140" cy="1164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kstboks 15"/>
          <p:cNvSpPr txBox="1">
            <a:spLocks noChangeArrowheads="1"/>
          </p:cNvSpPr>
          <p:nvPr/>
        </p:nvSpPr>
        <p:spPr bwMode="auto">
          <a:xfrm>
            <a:off x="6277769" y="5257844"/>
            <a:ext cx="1731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Slagelse:</a:t>
            </a:r>
            <a:r>
              <a:rPr lang="da-DK" dirty="0">
                <a:solidFill>
                  <a:srgbClr val="002060"/>
                </a:solidFill>
                <a:latin typeface="Calibri" pitchFamily="34" charset="0"/>
              </a:rPr>
              <a:t> 2012-</a:t>
            </a:r>
          </a:p>
        </p:txBody>
      </p:sp>
      <p:cxnSp>
        <p:nvCxnSpPr>
          <p:cNvPr id="42" name="Lige pilforbindelse 41"/>
          <p:cNvCxnSpPr>
            <a:stCxn id="40" idx="1"/>
          </p:cNvCxnSpPr>
          <p:nvPr/>
        </p:nvCxnSpPr>
        <p:spPr>
          <a:xfrm flipH="1" flipV="1">
            <a:off x="4875213" y="4514854"/>
            <a:ext cx="1402556" cy="927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kstboks 22"/>
          <p:cNvSpPr txBox="1">
            <a:spLocks noChangeArrowheads="1"/>
          </p:cNvSpPr>
          <p:nvPr/>
        </p:nvSpPr>
        <p:spPr bwMode="auto">
          <a:xfrm>
            <a:off x="5267325" y="280722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Randers:</a:t>
            </a:r>
            <a:r>
              <a:rPr lang="da-DK" dirty="0">
                <a:solidFill>
                  <a:srgbClr val="002060"/>
                </a:solidFill>
                <a:latin typeface="Calibri" pitchFamily="34" charset="0"/>
              </a:rPr>
              <a:t> 2007-</a:t>
            </a:r>
          </a:p>
        </p:txBody>
      </p:sp>
      <p:cxnSp>
        <p:nvCxnSpPr>
          <p:cNvPr id="47" name="Lige pilforbindelse 46"/>
          <p:cNvCxnSpPr>
            <a:stCxn id="45" idx="1"/>
          </p:cNvCxnSpPr>
          <p:nvPr/>
        </p:nvCxnSpPr>
        <p:spPr>
          <a:xfrm flipH="1">
            <a:off x="4114800" y="2992167"/>
            <a:ext cx="1152525" cy="4368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kstboks 9"/>
          <p:cNvSpPr txBox="1">
            <a:spLocks noChangeArrowheads="1"/>
          </p:cNvSpPr>
          <p:nvPr/>
        </p:nvSpPr>
        <p:spPr bwMode="auto">
          <a:xfrm>
            <a:off x="363209" y="2627313"/>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Viborg:</a:t>
            </a:r>
            <a:r>
              <a:rPr lang="da-DK" dirty="0">
                <a:solidFill>
                  <a:srgbClr val="002060"/>
                </a:solidFill>
                <a:latin typeface="Calibri" pitchFamily="34" charset="0"/>
              </a:rPr>
              <a:t> 2013-</a:t>
            </a:r>
          </a:p>
        </p:txBody>
      </p:sp>
      <p:cxnSp>
        <p:nvCxnSpPr>
          <p:cNvPr id="52" name="Lige pilforbindelse 51"/>
          <p:cNvCxnSpPr/>
          <p:nvPr/>
        </p:nvCxnSpPr>
        <p:spPr>
          <a:xfrm>
            <a:off x="1909762" y="2811979"/>
            <a:ext cx="1438276" cy="5146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kstboks 28"/>
          <p:cNvSpPr txBox="1">
            <a:spLocks noChangeArrowheads="1"/>
          </p:cNvSpPr>
          <p:nvPr/>
        </p:nvSpPr>
        <p:spPr bwMode="auto">
          <a:xfrm>
            <a:off x="2124075" y="6418297"/>
            <a:ext cx="2420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Augustenborg </a:t>
            </a:r>
            <a:r>
              <a:rPr lang="da-DK" dirty="0">
                <a:solidFill>
                  <a:srgbClr val="002060"/>
                </a:solidFill>
                <a:latin typeface="Calibri" pitchFamily="34" charset="0"/>
              </a:rPr>
              <a:t>: 2011-</a:t>
            </a:r>
          </a:p>
        </p:txBody>
      </p:sp>
    </p:spTree>
    <p:extLst>
      <p:ext uri="{BB962C8B-B14F-4D97-AF65-F5344CB8AC3E}">
        <p14:creationId xmlns:p14="http://schemas.microsoft.com/office/powerpoint/2010/main" val="146489089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p:nvPr/>
        </p:nvPicPr>
        <p:blipFill>
          <a:blip r:embed="rId3">
            <a:extLst>
              <a:ext uri="{28A0092B-C50C-407E-A947-70E740481C1C}">
                <a14:useLocalDpi xmlns:a14="http://schemas.microsoft.com/office/drawing/2010/main" val="0"/>
              </a:ext>
            </a:extLst>
          </a:blip>
          <a:stretch>
            <a:fillRect/>
          </a:stretch>
        </p:blipFill>
        <p:spPr>
          <a:xfrm>
            <a:off x="0" y="1403866"/>
            <a:ext cx="8382000" cy="5117068"/>
          </a:xfrm>
          <a:prstGeom prst="rect">
            <a:avLst/>
          </a:prstGeom>
        </p:spPr>
      </p:pic>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sz="3600" b="1" dirty="0" err="1">
                <a:solidFill>
                  <a:schemeClr val="bg1"/>
                </a:solidFill>
                <a:latin typeface="Arial" pitchFamily="34" charset="0"/>
                <a:cs typeface="Arial" pitchFamily="34" charset="0"/>
              </a:rPr>
              <a:t>Gentaget</a:t>
            </a:r>
            <a:r>
              <a:rPr lang="de-DE" sz="3600" b="1" dirty="0">
                <a:solidFill>
                  <a:schemeClr val="bg1"/>
                </a:solidFill>
                <a:latin typeface="Arial" pitchFamily="34" charset="0"/>
                <a:cs typeface="Arial" pitchFamily="34" charset="0"/>
              </a:rPr>
              <a:t> </a:t>
            </a:r>
            <a:r>
              <a:rPr lang="de-DE" sz="3600" b="1" dirty="0" err="1">
                <a:solidFill>
                  <a:schemeClr val="bg1"/>
                </a:solidFill>
                <a:latin typeface="Arial" pitchFamily="34" charset="0"/>
                <a:cs typeface="Arial" pitchFamily="34" charset="0"/>
              </a:rPr>
              <a:t>selvmordsforsøg</a:t>
            </a:r>
            <a:endParaRPr lang="en-GB" sz="3600" b="1" dirty="0">
              <a:solidFill>
                <a:schemeClr val="bg1"/>
              </a:solidFill>
              <a:latin typeface="Arial" pitchFamily="34" charset="0"/>
              <a:cs typeface="Arial" pitchFamily="34" charset="0"/>
            </a:endParaRPr>
          </a:p>
        </p:txBody>
      </p:sp>
      <p:sp>
        <p:nvSpPr>
          <p:cNvPr id="19" name="Tekstboks 18"/>
          <p:cNvSpPr txBox="1"/>
          <p:nvPr/>
        </p:nvSpPr>
        <p:spPr>
          <a:xfrm>
            <a:off x="7772400" y="6412468"/>
            <a:ext cx="1143000" cy="369332"/>
          </a:xfrm>
          <a:prstGeom prst="rect">
            <a:avLst/>
          </a:prstGeom>
          <a:noFill/>
        </p:spPr>
        <p:txBody>
          <a:bodyPr wrap="square" rtlCol="0">
            <a:spAutoFit/>
          </a:bodyPr>
          <a:lstStyle/>
          <a:p>
            <a:r>
              <a:rPr lang="da-DK" b="1" dirty="0"/>
              <a:t>Måneder</a:t>
            </a:r>
          </a:p>
        </p:txBody>
      </p:sp>
      <p:sp>
        <p:nvSpPr>
          <p:cNvPr id="6" name="Tekstboks 5"/>
          <p:cNvSpPr txBox="1"/>
          <p:nvPr/>
        </p:nvSpPr>
        <p:spPr>
          <a:xfrm>
            <a:off x="0" y="1219200"/>
            <a:ext cx="4572000" cy="369332"/>
          </a:xfrm>
          <a:prstGeom prst="rect">
            <a:avLst/>
          </a:prstGeom>
          <a:noFill/>
        </p:spPr>
        <p:txBody>
          <a:bodyPr wrap="square" rtlCol="0">
            <a:spAutoFit/>
          </a:bodyPr>
          <a:lstStyle/>
          <a:p>
            <a:r>
              <a:rPr lang="da-DK" b="1" dirty="0"/>
              <a:t>Sandsynlighed for at ikke at gentage</a:t>
            </a:r>
          </a:p>
        </p:txBody>
      </p:sp>
      <p:sp>
        <p:nvSpPr>
          <p:cNvPr id="2" name="Tekstboks 1"/>
          <p:cNvSpPr txBox="1"/>
          <p:nvPr/>
        </p:nvSpPr>
        <p:spPr>
          <a:xfrm>
            <a:off x="5796136" y="1916832"/>
            <a:ext cx="2304256" cy="646331"/>
          </a:xfrm>
          <a:prstGeom prst="rect">
            <a:avLst/>
          </a:prstGeom>
          <a:solidFill>
            <a:schemeClr val="bg1"/>
          </a:solidFill>
        </p:spPr>
        <p:txBody>
          <a:bodyPr wrap="square" rtlCol="0">
            <a:spAutoFit/>
          </a:bodyPr>
          <a:lstStyle/>
          <a:p>
            <a:r>
              <a:rPr lang="da-DK" dirty="0"/>
              <a:t>Ingen behandling</a:t>
            </a:r>
          </a:p>
          <a:p>
            <a:r>
              <a:rPr lang="da-DK" dirty="0"/>
              <a:t>Behandling </a:t>
            </a:r>
          </a:p>
        </p:txBody>
      </p:sp>
    </p:spTree>
    <p:extLst>
      <p:ext uri="{BB962C8B-B14F-4D97-AF65-F5344CB8AC3E}">
        <p14:creationId xmlns:p14="http://schemas.microsoft.com/office/powerpoint/2010/main" val="9381818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p:nvPr/>
        </p:nvPicPr>
        <p:blipFill>
          <a:blip r:embed="rId3">
            <a:extLst>
              <a:ext uri="{28A0092B-C50C-407E-A947-70E740481C1C}">
                <a14:useLocalDpi xmlns:a14="http://schemas.microsoft.com/office/drawing/2010/main" val="0"/>
              </a:ext>
            </a:extLst>
          </a:blip>
          <a:stretch>
            <a:fillRect/>
          </a:stretch>
        </p:blipFill>
        <p:spPr>
          <a:xfrm>
            <a:off x="76200" y="1403866"/>
            <a:ext cx="8534400" cy="5117068"/>
          </a:xfrm>
          <a:prstGeom prst="rect">
            <a:avLst/>
          </a:prstGeom>
        </p:spPr>
      </p:pic>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sz="3600" b="1" dirty="0" err="1">
                <a:solidFill>
                  <a:schemeClr val="bg1"/>
                </a:solidFill>
                <a:latin typeface="Arial" pitchFamily="34" charset="0"/>
                <a:cs typeface="Arial" pitchFamily="34" charset="0"/>
              </a:rPr>
              <a:t>Selvmord</a:t>
            </a:r>
            <a:endParaRPr lang="en-GB" sz="3600" b="1" dirty="0">
              <a:solidFill>
                <a:schemeClr val="bg1"/>
              </a:solidFill>
              <a:latin typeface="Arial" pitchFamily="34" charset="0"/>
              <a:cs typeface="Arial" pitchFamily="34" charset="0"/>
            </a:endParaRPr>
          </a:p>
        </p:txBody>
      </p:sp>
      <p:sp>
        <p:nvSpPr>
          <p:cNvPr id="3" name="Tekstboks 2"/>
          <p:cNvSpPr txBox="1"/>
          <p:nvPr/>
        </p:nvSpPr>
        <p:spPr>
          <a:xfrm>
            <a:off x="0" y="1230868"/>
            <a:ext cx="4572000" cy="369332"/>
          </a:xfrm>
          <a:prstGeom prst="rect">
            <a:avLst/>
          </a:prstGeom>
          <a:noFill/>
        </p:spPr>
        <p:txBody>
          <a:bodyPr wrap="square" rtlCol="0">
            <a:spAutoFit/>
          </a:bodyPr>
          <a:lstStyle/>
          <a:p>
            <a:r>
              <a:rPr lang="da-DK" b="1" dirty="0"/>
              <a:t>Sandsynlighed for at overleve</a:t>
            </a:r>
          </a:p>
        </p:txBody>
      </p:sp>
      <p:sp>
        <p:nvSpPr>
          <p:cNvPr id="19" name="Tekstboks 18"/>
          <p:cNvSpPr txBox="1"/>
          <p:nvPr/>
        </p:nvSpPr>
        <p:spPr>
          <a:xfrm>
            <a:off x="7924800" y="6412468"/>
            <a:ext cx="1219200" cy="369332"/>
          </a:xfrm>
          <a:prstGeom prst="rect">
            <a:avLst/>
          </a:prstGeom>
          <a:noFill/>
        </p:spPr>
        <p:txBody>
          <a:bodyPr wrap="square" rtlCol="0">
            <a:spAutoFit/>
          </a:bodyPr>
          <a:lstStyle/>
          <a:p>
            <a:r>
              <a:rPr lang="da-DK" b="1" dirty="0"/>
              <a:t>Måneder</a:t>
            </a:r>
          </a:p>
        </p:txBody>
      </p:sp>
      <p:sp>
        <p:nvSpPr>
          <p:cNvPr id="6" name="Tekstboks 5"/>
          <p:cNvSpPr txBox="1"/>
          <p:nvPr/>
        </p:nvSpPr>
        <p:spPr>
          <a:xfrm>
            <a:off x="3131840" y="4653136"/>
            <a:ext cx="2304256" cy="646331"/>
          </a:xfrm>
          <a:prstGeom prst="rect">
            <a:avLst/>
          </a:prstGeom>
          <a:solidFill>
            <a:schemeClr val="bg1"/>
          </a:solidFill>
        </p:spPr>
        <p:txBody>
          <a:bodyPr wrap="square" rtlCol="0">
            <a:spAutoFit/>
          </a:bodyPr>
          <a:lstStyle/>
          <a:p>
            <a:r>
              <a:rPr lang="da-DK" dirty="0"/>
              <a:t>Ingen behandling</a:t>
            </a:r>
          </a:p>
          <a:p>
            <a:r>
              <a:rPr lang="da-DK" dirty="0"/>
              <a:t>Behandling </a:t>
            </a:r>
          </a:p>
        </p:txBody>
      </p:sp>
    </p:spTree>
    <p:extLst>
      <p:ext uri="{BB962C8B-B14F-4D97-AF65-F5344CB8AC3E}">
        <p14:creationId xmlns:p14="http://schemas.microsoft.com/office/powerpoint/2010/main" val="243389470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4200" b="1" dirty="0" err="1">
                <a:solidFill>
                  <a:schemeClr val="bg1"/>
                </a:solidFill>
                <a:latin typeface="Arial" pitchFamily="34" charset="0"/>
                <a:cs typeface="Arial" pitchFamily="34" charset="0"/>
              </a:rPr>
              <a:t>Selvmordshandlinger</a:t>
            </a:r>
            <a:r>
              <a:rPr lang="en-US" sz="4200" b="1" dirty="0">
                <a:solidFill>
                  <a:schemeClr val="bg1"/>
                </a:solidFill>
                <a:latin typeface="Arial" pitchFamily="34" charset="0"/>
                <a:cs typeface="Arial" pitchFamily="34" charset="0"/>
              </a:rPr>
              <a:t> </a:t>
            </a:r>
            <a:r>
              <a:rPr lang="en-US" sz="4200" b="1" dirty="0" err="1">
                <a:solidFill>
                  <a:schemeClr val="bg1"/>
                </a:solidFill>
                <a:latin typeface="Arial" pitchFamily="34" charset="0"/>
                <a:cs typeface="Arial" pitchFamily="34" charset="0"/>
              </a:rPr>
              <a:t>og</a:t>
            </a:r>
            <a:r>
              <a:rPr lang="en-US" sz="4200" b="1" dirty="0">
                <a:solidFill>
                  <a:schemeClr val="bg1"/>
                </a:solidFill>
                <a:latin typeface="Arial" pitchFamily="34" charset="0"/>
                <a:cs typeface="Arial" pitchFamily="34" charset="0"/>
              </a:rPr>
              <a:t> </a:t>
            </a:r>
            <a:r>
              <a:rPr lang="en-US" sz="4200" b="1" dirty="0" err="1">
                <a:solidFill>
                  <a:schemeClr val="bg1"/>
                </a:solidFill>
                <a:latin typeface="Arial" pitchFamily="34" charset="0"/>
                <a:cs typeface="Arial" pitchFamily="34" charset="0"/>
              </a:rPr>
              <a:t>død</a:t>
            </a:r>
            <a:endParaRPr lang="en-US" sz="4200" b="1" dirty="0">
              <a:solidFill>
                <a:schemeClr val="bg1"/>
              </a:solidFill>
              <a:latin typeface="Arial" pitchFamily="34" charset="0"/>
              <a:cs typeface="Arial" pitchFamily="34" charset="0"/>
            </a:endParaRPr>
          </a:p>
        </p:txBody>
      </p:sp>
      <p:sp>
        <p:nvSpPr>
          <p:cNvPr id="8" name="Line 22"/>
          <p:cNvSpPr>
            <a:spLocks noChangeShapeType="1"/>
          </p:cNvSpPr>
          <p:nvPr/>
        </p:nvSpPr>
        <p:spPr bwMode="auto">
          <a:xfrm>
            <a:off x="381000" y="2895600"/>
            <a:ext cx="8458200" cy="0"/>
          </a:xfrm>
          <a:prstGeom prst="line">
            <a:avLst/>
          </a:prstGeom>
          <a:noFill/>
          <a:ln w="9525">
            <a:solidFill>
              <a:srgbClr val="000066"/>
            </a:solidFill>
            <a:round/>
            <a:headEnd/>
            <a:tailEnd/>
          </a:ln>
        </p:spPr>
        <p:txBody>
          <a:bodyPr wrap="none" anchor="ctr"/>
          <a:lstStyle/>
          <a:p>
            <a:endParaRPr lang="da-DK" sz="2800">
              <a:latin typeface="Arial" pitchFamily="34" charset="0"/>
              <a:cs typeface="Arial" pitchFamily="34" charset="0"/>
            </a:endParaRPr>
          </a:p>
        </p:txBody>
      </p:sp>
      <p:sp>
        <p:nvSpPr>
          <p:cNvPr id="9" name="Rectangle 29"/>
          <p:cNvSpPr>
            <a:spLocks noChangeArrowheads="1"/>
          </p:cNvSpPr>
          <p:nvPr/>
        </p:nvSpPr>
        <p:spPr bwMode="auto">
          <a:xfrm>
            <a:off x="936644" y="3140968"/>
            <a:ext cx="3173946"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Gentaget</a:t>
            </a: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forsøg</a:t>
            </a:r>
            <a:endParaRPr lang="en-US" sz="3300" b="1" i="1" dirty="0">
              <a:solidFill>
                <a:srgbClr val="000066"/>
              </a:solidFill>
              <a:latin typeface="Arial" pitchFamily="34" charset="0"/>
              <a:cs typeface="Arial" pitchFamily="34" charset="0"/>
            </a:endParaRPr>
          </a:p>
        </p:txBody>
      </p:sp>
      <p:sp>
        <p:nvSpPr>
          <p:cNvPr id="12" name="Line 22"/>
          <p:cNvSpPr>
            <a:spLocks noChangeShapeType="1"/>
          </p:cNvSpPr>
          <p:nvPr/>
        </p:nvSpPr>
        <p:spPr bwMode="auto">
          <a:xfrm>
            <a:off x="381000" y="5943600"/>
            <a:ext cx="8458200" cy="0"/>
          </a:xfrm>
          <a:prstGeom prst="line">
            <a:avLst/>
          </a:prstGeom>
          <a:noFill/>
          <a:ln w="9525">
            <a:solidFill>
              <a:srgbClr val="000066"/>
            </a:solidFill>
            <a:round/>
            <a:headEnd/>
            <a:tailEnd/>
          </a:ln>
        </p:spPr>
        <p:txBody>
          <a:bodyPr wrap="none" anchor="ctr"/>
          <a:lstStyle/>
          <a:p>
            <a:endParaRPr lang="da-DK" sz="4400">
              <a:latin typeface="Arial" pitchFamily="34" charset="0"/>
              <a:cs typeface="Arial" pitchFamily="34" charset="0"/>
            </a:endParaRPr>
          </a:p>
        </p:txBody>
      </p:sp>
      <p:sp>
        <p:nvSpPr>
          <p:cNvPr id="20" name="Rectangle 29"/>
          <p:cNvSpPr>
            <a:spLocks noChangeArrowheads="1"/>
          </p:cNvSpPr>
          <p:nvPr/>
        </p:nvSpPr>
        <p:spPr bwMode="auto">
          <a:xfrm>
            <a:off x="936644" y="4047292"/>
            <a:ext cx="1905971"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Selvmord</a:t>
            </a:r>
            <a:endParaRPr lang="en-US" sz="3300" b="1" i="1" dirty="0">
              <a:solidFill>
                <a:srgbClr val="000066"/>
              </a:solidFill>
              <a:latin typeface="Arial" pitchFamily="34" charset="0"/>
              <a:cs typeface="Arial" pitchFamily="34" charset="0"/>
            </a:endParaRPr>
          </a:p>
        </p:txBody>
      </p:sp>
      <p:sp>
        <p:nvSpPr>
          <p:cNvPr id="21" name="Rectangle 29"/>
          <p:cNvSpPr>
            <a:spLocks noChangeArrowheads="1"/>
          </p:cNvSpPr>
          <p:nvPr/>
        </p:nvSpPr>
        <p:spPr bwMode="auto">
          <a:xfrm>
            <a:off x="936644" y="4961692"/>
            <a:ext cx="916918"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Død</a:t>
            </a:r>
            <a:endParaRPr lang="en-US" sz="3300" b="1" i="1" dirty="0">
              <a:solidFill>
                <a:srgbClr val="000066"/>
              </a:solidFill>
              <a:latin typeface="Arial" pitchFamily="34" charset="0"/>
              <a:cs typeface="Arial" pitchFamily="34" charset="0"/>
            </a:endParaRPr>
          </a:p>
        </p:txBody>
      </p:sp>
      <p:sp>
        <p:nvSpPr>
          <p:cNvPr id="23" name="Rectangle 30"/>
          <p:cNvSpPr>
            <a:spLocks noChangeArrowheads="1"/>
          </p:cNvSpPr>
          <p:nvPr/>
        </p:nvSpPr>
        <p:spPr bwMode="auto">
          <a:xfrm>
            <a:off x="5607547" y="3179802"/>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0.82</a:t>
            </a:r>
            <a:r>
              <a:rPr lang="en-US" sz="3600" dirty="0">
                <a:solidFill>
                  <a:srgbClr val="0000CC"/>
                </a:solidFill>
                <a:latin typeface="Arial" pitchFamily="34" charset="0"/>
                <a:cs typeface="Arial" pitchFamily="34" charset="0"/>
              </a:rPr>
              <a:t> [0.75-0.89]</a:t>
            </a:r>
          </a:p>
        </p:txBody>
      </p:sp>
      <p:sp>
        <p:nvSpPr>
          <p:cNvPr id="24" name="Rectangle 30"/>
          <p:cNvSpPr>
            <a:spLocks noChangeArrowheads="1"/>
          </p:cNvSpPr>
          <p:nvPr/>
        </p:nvSpPr>
        <p:spPr bwMode="auto">
          <a:xfrm>
            <a:off x="5607546" y="41148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0.71</a:t>
            </a:r>
            <a:r>
              <a:rPr lang="en-US" sz="3600" dirty="0">
                <a:solidFill>
                  <a:srgbClr val="0000CC"/>
                </a:solidFill>
                <a:latin typeface="Arial" pitchFamily="34" charset="0"/>
                <a:cs typeface="Arial" pitchFamily="34" charset="0"/>
              </a:rPr>
              <a:t> [0.56-0.91]</a:t>
            </a:r>
          </a:p>
        </p:txBody>
      </p:sp>
      <p:sp>
        <p:nvSpPr>
          <p:cNvPr id="25" name="Rectangle 10"/>
          <p:cNvSpPr>
            <a:spLocks noChangeArrowheads="1"/>
          </p:cNvSpPr>
          <p:nvPr/>
        </p:nvSpPr>
        <p:spPr bwMode="auto">
          <a:xfrm>
            <a:off x="5836146" y="2236113"/>
            <a:ext cx="3231654" cy="492443"/>
          </a:xfrm>
          <a:prstGeom prst="rect">
            <a:avLst/>
          </a:prstGeom>
          <a:noFill/>
          <a:ln w="9525">
            <a:noFill/>
            <a:miter lim="800000"/>
            <a:headEnd/>
            <a:tailEnd/>
          </a:ln>
        </p:spPr>
        <p:txBody>
          <a:bodyPr wrap="square" lIns="0" tIns="0" rIns="0" bIns="0">
            <a:spAutoFit/>
          </a:bodyPr>
          <a:lstStyle/>
          <a:p>
            <a:pPr eaLnBrk="0" hangingPunct="0">
              <a:spcBef>
                <a:spcPts val="0"/>
              </a:spcBef>
            </a:pPr>
            <a:r>
              <a:rPr lang="en-US" sz="3200" b="1" dirty="0">
                <a:solidFill>
                  <a:srgbClr val="0000CC"/>
                </a:solidFill>
                <a:latin typeface="Arial" pitchFamily="34" charset="0"/>
                <a:cs typeface="Arial" pitchFamily="34" charset="0"/>
              </a:rPr>
              <a:t>OR [95%CI]</a:t>
            </a:r>
          </a:p>
        </p:txBody>
      </p:sp>
      <p:sp>
        <p:nvSpPr>
          <p:cNvPr id="27" name="Rectangle 10"/>
          <p:cNvSpPr>
            <a:spLocks noChangeArrowheads="1"/>
          </p:cNvSpPr>
          <p:nvPr/>
        </p:nvSpPr>
        <p:spPr bwMode="auto">
          <a:xfrm>
            <a:off x="4572000" y="2113002"/>
            <a:ext cx="250068" cy="492443"/>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200" b="1" dirty="0">
                <a:solidFill>
                  <a:srgbClr val="000066"/>
                </a:solidFill>
                <a:latin typeface="Arial" pitchFamily="34" charset="0"/>
                <a:cs typeface="Arial" pitchFamily="34" charset="0"/>
              </a:rPr>
              <a:t>n</a:t>
            </a:r>
          </a:p>
        </p:txBody>
      </p:sp>
      <p:sp>
        <p:nvSpPr>
          <p:cNvPr id="28" name="Rectangle 30"/>
          <p:cNvSpPr>
            <a:spLocks noChangeArrowheads="1"/>
          </p:cNvSpPr>
          <p:nvPr/>
        </p:nvSpPr>
        <p:spPr bwMode="auto">
          <a:xfrm>
            <a:off x="4343400" y="3179802"/>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881</a:t>
            </a:r>
          </a:p>
        </p:txBody>
      </p:sp>
      <p:sp>
        <p:nvSpPr>
          <p:cNvPr id="29" name="Rectangle 30"/>
          <p:cNvSpPr>
            <a:spLocks noChangeArrowheads="1"/>
          </p:cNvSpPr>
          <p:nvPr/>
        </p:nvSpPr>
        <p:spPr bwMode="auto">
          <a:xfrm>
            <a:off x="4599880" y="4114800"/>
            <a:ext cx="51296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83</a:t>
            </a:r>
          </a:p>
        </p:txBody>
      </p:sp>
      <p:sp>
        <p:nvSpPr>
          <p:cNvPr id="30" name="Rectangle 30"/>
          <p:cNvSpPr>
            <a:spLocks noChangeArrowheads="1"/>
          </p:cNvSpPr>
          <p:nvPr/>
        </p:nvSpPr>
        <p:spPr bwMode="auto">
          <a:xfrm>
            <a:off x="5607547" y="50292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0.65</a:t>
            </a:r>
            <a:r>
              <a:rPr lang="en-US" sz="3600" dirty="0">
                <a:solidFill>
                  <a:srgbClr val="0000CC"/>
                </a:solidFill>
                <a:latin typeface="Arial" pitchFamily="34" charset="0"/>
                <a:cs typeface="Arial" pitchFamily="34" charset="0"/>
              </a:rPr>
              <a:t> [0.57-0.74]</a:t>
            </a:r>
          </a:p>
        </p:txBody>
      </p:sp>
      <p:sp>
        <p:nvSpPr>
          <p:cNvPr id="31" name="Rectangle 30"/>
          <p:cNvSpPr>
            <a:spLocks noChangeArrowheads="1"/>
          </p:cNvSpPr>
          <p:nvPr/>
        </p:nvSpPr>
        <p:spPr bwMode="auto">
          <a:xfrm>
            <a:off x="4343400" y="5029200"/>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301</a:t>
            </a:r>
          </a:p>
        </p:txBody>
      </p:sp>
      <p:sp>
        <p:nvSpPr>
          <p:cNvPr id="2" name="Tekstboks 1"/>
          <p:cNvSpPr txBox="1"/>
          <p:nvPr/>
        </p:nvSpPr>
        <p:spPr>
          <a:xfrm>
            <a:off x="6477000" y="6324600"/>
            <a:ext cx="2590800" cy="381000"/>
          </a:xfrm>
          <a:prstGeom prst="rect">
            <a:avLst/>
          </a:prstGeom>
          <a:noFill/>
        </p:spPr>
        <p:txBody>
          <a:bodyPr wrap="square" rtlCol="0">
            <a:spAutoFit/>
          </a:bodyPr>
          <a:lstStyle/>
          <a:p>
            <a:r>
              <a:rPr lang="da-DK" dirty="0">
                <a:solidFill>
                  <a:srgbClr val="000066"/>
                </a:solidFill>
              </a:rPr>
              <a:t>Erlangsen et al., 2014</a:t>
            </a:r>
            <a:endParaRPr lang="en-GB" dirty="0">
              <a:solidFill>
                <a:srgbClr val="000066"/>
              </a:solidFill>
            </a:endParaRPr>
          </a:p>
        </p:txBody>
      </p:sp>
    </p:spTree>
    <p:extLst>
      <p:ext uri="{BB962C8B-B14F-4D97-AF65-F5344CB8AC3E}">
        <p14:creationId xmlns:p14="http://schemas.microsoft.com/office/powerpoint/2010/main" val="84001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CAMS* som behandlingsmodel</a:t>
            </a:r>
          </a:p>
        </p:txBody>
      </p:sp>
      <p:sp>
        <p:nvSpPr>
          <p:cNvPr id="2" name="Tekstboks 1"/>
          <p:cNvSpPr txBox="1"/>
          <p:nvPr/>
        </p:nvSpPr>
        <p:spPr>
          <a:xfrm>
            <a:off x="1042988" y="5589240"/>
            <a:ext cx="7777484" cy="430887"/>
          </a:xfrm>
          <a:prstGeom prst="rect">
            <a:avLst/>
          </a:prstGeom>
          <a:noFill/>
        </p:spPr>
        <p:txBody>
          <a:bodyPr wrap="square" rtlCol="0">
            <a:spAutoFit/>
          </a:bodyPr>
          <a:lstStyle/>
          <a:p>
            <a:r>
              <a:rPr lang="en-GB" sz="2200" dirty="0"/>
              <a:t>* Collaborative Assessment and Management of Suicidality</a:t>
            </a:r>
          </a:p>
        </p:txBody>
      </p:sp>
    </p:spTree>
    <p:extLst>
      <p:ext uri="{BB962C8B-B14F-4D97-AF65-F5344CB8AC3E}">
        <p14:creationId xmlns:p14="http://schemas.microsoft.com/office/powerpoint/2010/main" val="314204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0"/>
            <a:ext cx="9145038" cy="68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9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 y="-17114"/>
            <a:ext cx="9170985" cy="68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60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4294967295"/>
          </p:nvPr>
        </p:nvSpPr>
        <p:spPr>
          <a:xfrm>
            <a:off x="4610100" y="5902325"/>
            <a:ext cx="3429000" cy="955675"/>
          </a:xfrm>
        </p:spPr>
        <p:txBody>
          <a:bodyPr lIns="91440" tIns="45720" rIns="91440" bIns="45720"/>
          <a:lstStyle/>
          <a:p>
            <a:pPr marL="0" indent="0" eaLnBrk="1" hangingPunct="1">
              <a:buFontTx/>
              <a:buNone/>
            </a:pPr>
            <a:r>
              <a:rPr lang="en-US" altLang="da-DK" sz="2000" dirty="0" err="1">
                <a:solidFill>
                  <a:schemeClr val="tx1"/>
                </a:solidFill>
                <a:latin typeface="+mn-lt"/>
              </a:rPr>
              <a:t>Alvorligt</a:t>
            </a:r>
            <a:r>
              <a:rPr lang="en-US" altLang="da-DK" sz="2000" dirty="0">
                <a:solidFill>
                  <a:schemeClr val="tx1"/>
                </a:solidFill>
                <a:latin typeface="+mn-lt"/>
              </a:rPr>
              <a:t> </a:t>
            </a:r>
            <a:r>
              <a:rPr lang="en-US" altLang="da-DK" sz="2000" dirty="0" err="1">
                <a:solidFill>
                  <a:schemeClr val="tx1"/>
                </a:solidFill>
                <a:latin typeface="+mn-lt"/>
              </a:rPr>
              <a:t>selvmordsforsøg</a:t>
            </a:r>
            <a:r>
              <a:rPr lang="en-US" altLang="da-DK" sz="2000" dirty="0">
                <a:solidFill>
                  <a:schemeClr val="tx1"/>
                </a:solidFill>
                <a:latin typeface="+mn-lt"/>
              </a:rPr>
              <a:t> </a:t>
            </a:r>
          </a:p>
          <a:p>
            <a:pPr marL="0" indent="0" eaLnBrk="1" hangingPunct="1">
              <a:buFontTx/>
              <a:buNone/>
            </a:pPr>
            <a:r>
              <a:rPr lang="en-US" altLang="da-DK" sz="2000" dirty="0" err="1">
                <a:solidFill>
                  <a:schemeClr val="tx1"/>
                </a:solidFill>
                <a:latin typeface="+mn-lt"/>
              </a:rPr>
              <a:t>eller</a:t>
            </a:r>
            <a:r>
              <a:rPr lang="en-US" altLang="da-DK" sz="2000" dirty="0">
                <a:solidFill>
                  <a:schemeClr val="tx1"/>
                </a:solidFill>
                <a:latin typeface="+mn-lt"/>
              </a:rPr>
              <a:t> </a:t>
            </a:r>
            <a:r>
              <a:rPr lang="en-US" altLang="da-DK" sz="2000" dirty="0" err="1">
                <a:solidFill>
                  <a:schemeClr val="tx1"/>
                </a:solidFill>
                <a:latin typeface="+mn-lt"/>
              </a:rPr>
              <a:t>egentligt</a:t>
            </a:r>
            <a:r>
              <a:rPr lang="en-US" altLang="da-DK" sz="2000" dirty="0">
                <a:solidFill>
                  <a:schemeClr val="tx1"/>
                </a:solidFill>
                <a:latin typeface="+mn-lt"/>
              </a:rPr>
              <a:t> </a:t>
            </a:r>
            <a:r>
              <a:rPr lang="en-US" altLang="da-DK" sz="2000" dirty="0" err="1">
                <a:solidFill>
                  <a:schemeClr val="tx1"/>
                </a:solidFill>
                <a:latin typeface="+mn-lt"/>
              </a:rPr>
              <a:t>selvmord</a:t>
            </a:r>
            <a:endParaRPr lang="en-US" altLang="da-DK" sz="2000" dirty="0">
              <a:solidFill>
                <a:schemeClr val="tx1"/>
              </a:solidFill>
              <a:latin typeface="+mn-lt"/>
            </a:endParaRPr>
          </a:p>
        </p:txBody>
      </p:sp>
      <p:sp>
        <p:nvSpPr>
          <p:cNvPr id="111619" name="Oval 3"/>
          <p:cNvSpPr>
            <a:spLocks noChangeArrowheads="1"/>
          </p:cNvSpPr>
          <p:nvPr/>
        </p:nvSpPr>
        <p:spPr bwMode="auto">
          <a:xfrm>
            <a:off x="1905000" y="2092325"/>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0" name="Oval 4"/>
          <p:cNvSpPr>
            <a:spLocks noChangeArrowheads="1"/>
          </p:cNvSpPr>
          <p:nvPr/>
        </p:nvSpPr>
        <p:spPr bwMode="auto">
          <a:xfrm>
            <a:off x="5334000" y="3540125"/>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1" name="Line 5"/>
          <p:cNvSpPr>
            <a:spLocks noChangeShapeType="1"/>
          </p:cNvSpPr>
          <p:nvPr/>
        </p:nvSpPr>
        <p:spPr bwMode="auto">
          <a:xfrm>
            <a:off x="5486400" y="3997325"/>
            <a:ext cx="152400" cy="1905000"/>
          </a:xfrm>
          <a:prstGeom prst="line">
            <a:avLst/>
          </a:prstGeom>
          <a:noFill/>
          <a:ln w="1270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3" name="Text Box 7"/>
          <p:cNvSpPr txBox="1">
            <a:spLocks noChangeArrowheads="1"/>
          </p:cNvSpPr>
          <p:nvPr/>
        </p:nvSpPr>
        <p:spPr bwMode="auto">
          <a:xfrm>
            <a:off x="2286000" y="1143000"/>
            <a:ext cx="4158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800" dirty="0" err="1">
                <a:latin typeface="+mn-lt"/>
              </a:rPr>
              <a:t>Hvem</a:t>
            </a:r>
            <a:r>
              <a:rPr lang="en-US" altLang="da-DK" sz="2800" dirty="0">
                <a:latin typeface="+mn-lt"/>
              </a:rPr>
              <a:t> </a:t>
            </a:r>
            <a:r>
              <a:rPr lang="en-US" altLang="da-DK" sz="2800" dirty="0" err="1">
                <a:latin typeface="+mn-lt"/>
              </a:rPr>
              <a:t>begår</a:t>
            </a:r>
            <a:r>
              <a:rPr lang="en-US" altLang="da-DK" sz="2800" dirty="0">
                <a:latin typeface="+mn-lt"/>
              </a:rPr>
              <a:t> </a:t>
            </a:r>
            <a:r>
              <a:rPr lang="en-US" altLang="da-DK" sz="2800" dirty="0" err="1">
                <a:latin typeface="+mn-lt"/>
              </a:rPr>
              <a:t>selvmord</a:t>
            </a:r>
            <a:r>
              <a:rPr lang="en-US" altLang="da-DK" sz="2800" dirty="0">
                <a:latin typeface="+mn-lt"/>
              </a:rPr>
              <a:t>?</a:t>
            </a:r>
          </a:p>
        </p:txBody>
      </p:sp>
      <p:sp>
        <p:nvSpPr>
          <p:cNvPr id="111624" name="Text Box 8"/>
          <p:cNvSpPr txBox="1">
            <a:spLocks noChangeArrowheads="1"/>
          </p:cNvSpPr>
          <p:nvPr/>
        </p:nvSpPr>
        <p:spPr bwMode="auto">
          <a:xfrm>
            <a:off x="5181600" y="3693591"/>
            <a:ext cx="30003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   </a:t>
            </a:r>
            <a:r>
              <a:rPr lang="en-US" altLang="da-DK" sz="1800" dirty="0">
                <a:latin typeface="+mn-lt"/>
              </a:rPr>
              <a:t>Those who are capable of suicide (</a:t>
            </a:r>
            <a:r>
              <a:rPr lang="en-US" altLang="da-DK" sz="1800" dirty="0" err="1">
                <a:latin typeface="+mn-lt"/>
              </a:rPr>
              <a:t>habituering</a:t>
            </a:r>
            <a:r>
              <a:rPr lang="en-US" altLang="da-DK" sz="1800" dirty="0">
                <a:latin typeface="+mn-lt"/>
              </a:rPr>
              <a:t>)</a:t>
            </a:r>
          </a:p>
        </p:txBody>
      </p:sp>
      <p:sp>
        <p:nvSpPr>
          <p:cNvPr id="111625" name="Line 9"/>
          <p:cNvSpPr>
            <a:spLocks noChangeShapeType="1"/>
          </p:cNvSpPr>
          <p:nvPr/>
        </p:nvSpPr>
        <p:spPr bwMode="auto">
          <a:xfrm>
            <a:off x="1905000" y="4073525"/>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6" name="Text Box 10"/>
          <p:cNvSpPr txBox="1">
            <a:spLocks noChangeArrowheads="1"/>
          </p:cNvSpPr>
          <p:nvPr/>
        </p:nvSpPr>
        <p:spPr bwMode="auto">
          <a:xfrm>
            <a:off x="2514600" y="2564904"/>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Perceived</a:t>
            </a:r>
          </a:p>
          <a:p>
            <a:pPr algn="ctr" eaLnBrk="1" hangingPunct="1"/>
            <a:r>
              <a:rPr lang="en-US" altLang="da-DK" sz="2000" dirty="0">
                <a:latin typeface="+mn-lt"/>
              </a:rPr>
              <a:t>burdensomeness (</a:t>
            </a:r>
            <a:r>
              <a:rPr lang="en-US" altLang="da-DK" sz="2000" dirty="0" err="1">
                <a:latin typeface="+mn-lt"/>
              </a:rPr>
              <a:t>følelse</a:t>
            </a:r>
            <a:r>
              <a:rPr lang="en-US" altLang="da-DK" sz="2000" dirty="0">
                <a:latin typeface="+mn-lt"/>
              </a:rPr>
              <a:t> </a:t>
            </a:r>
            <a:r>
              <a:rPr lang="en-US" altLang="da-DK" sz="2000" dirty="0" err="1">
                <a:latin typeface="+mn-lt"/>
              </a:rPr>
              <a:t>af</a:t>
            </a:r>
            <a:r>
              <a:rPr lang="en-US" altLang="da-DK" sz="2000" dirty="0">
                <a:latin typeface="+mn-lt"/>
              </a:rPr>
              <a:t> at </a:t>
            </a:r>
            <a:r>
              <a:rPr lang="en-US" altLang="da-DK" sz="2000" dirty="0" err="1">
                <a:latin typeface="+mn-lt"/>
              </a:rPr>
              <a:t>være</a:t>
            </a:r>
            <a:r>
              <a:rPr lang="en-US" altLang="da-DK" sz="2000" dirty="0">
                <a:latin typeface="+mn-lt"/>
              </a:rPr>
              <a:t> </a:t>
            </a:r>
            <a:r>
              <a:rPr lang="en-US" altLang="da-DK" sz="2000" dirty="0" err="1">
                <a:latin typeface="+mn-lt"/>
              </a:rPr>
              <a:t>en</a:t>
            </a:r>
            <a:r>
              <a:rPr lang="en-US" altLang="da-DK" sz="2000" dirty="0">
                <a:latin typeface="+mn-lt"/>
              </a:rPr>
              <a:t> </a:t>
            </a:r>
            <a:r>
              <a:rPr lang="en-US" altLang="da-DK" sz="2000" dirty="0" err="1">
                <a:latin typeface="+mn-lt"/>
              </a:rPr>
              <a:t>byrde</a:t>
            </a:r>
            <a:r>
              <a:rPr lang="en-US" altLang="da-DK" sz="2000" dirty="0">
                <a:latin typeface="+mn-lt"/>
              </a:rPr>
              <a:t>)</a:t>
            </a:r>
          </a:p>
        </p:txBody>
      </p:sp>
      <p:sp>
        <p:nvSpPr>
          <p:cNvPr id="111627" name="Text Box 11"/>
          <p:cNvSpPr txBox="1">
            <a:spLocks noChangeArrowheads="1"/>
          </p:cNvSpPr>
          <p:nvPr/>
        </p:nvSpPr>
        <p:spPr bwMode="auto">
          <a:xfrm>
            <a:off x="2743200" y="414908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Thwarted</a:t>
            </a:r>
          </a:p>
          <a:p>
            <a:pPr algn="ctr" eaLnBrk="1" hangingPunct="1"/>
            <a:r>
              <a:rPr lang="en-US" altLang="da-DK" sz="2000" dirty="0">
                <a:latin typeface="+mn-lt"/>
              </a:rPr>
              <a:t>belongingness (</a:t>
            </a:r>
            <a:r>
              <a:rPr lang="en-US" altLang="da-DK" sz="2000" dirty="0" err="1">
                <a:latin typeface="+mn-lt"/>
              </a:rPr>
              <a:t>manglende</a:t>
            </a:r>
            <a:r>
              <a:rPr lang="en-US" altLang="da-DK" sz="2000" dirty="0">
                <a:latin typeface="+mn-lt"/>
              </a:rPr>
              <a:t> </a:t>
            </a:r>
            <a:r>
              <a:rPr lang="en-US" altLang="da-DK" sz="2000" dirty="0" err="1">
                <a:latin typeface="+mn-lt"/>
              </a:rPr>
              <a:t>tilhørsforhold</a:t>
            </a:r>
            <a:r>
              <a:rPr lang="en-US" altLang="da-DK" sz="2400" dirty="0">
                <a:latin typeface="+mn-lt"/>
              </a:rPr>
              <a:t>)</a:t>
            </a:r>
          </a:p>
        </p:txBody>
      </p:sp>
      <p:sp>
        <p:nvSpPr>
          <p:cNvPr id="111628" name="Text Box 12"/>
          <p:cNvSpPr txBox="1">
            <a:spLocks noChangeArrowheads="1"/>
          </p:cNvSpPr>
          <p:nvPr/>
        </p:nvSpPr>
        <p:spPr bwMode="auto">
          <a:xfrm>
            <a:off x="755650" y="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5400" dirty="0">
                <a:solidFill>
                  <a:schemeClr val="tx2"/>
                </a:solidFill>
                <a:latin typeface="+mn-lt"/>
              </a:rPr>
              <a:t>Thomas Joiners’ </a:t>
            </a:r>
            <a:r>
              <a:rPr lang="en-US" altLang="da-DK" sz="5400" dirty="0" err="1">
                <a:solidFill>
                  <a:schemeClr val="tx2"/>
                </a:solidFill>
                <a:latin typeface="+mn-lt"/>
              </a:rPr>
              <a:t>Teori</a:t>
            </a:r>
            <a:endParaRPr lang="en-US" altLang="da-DK" sz="5400" dirty="0">
              <a:solidFill>
                <a:schemeClr val="tx2"/>
              </a:solidFill>
              <a:latin typeface="+mn-lt"/>
            </a:endParaRPr>
          </a:p>
        </p:txBody>
      </p:sp>
    </p:spTree>
    <p:extLst>
      <p:ext uri="{BB962C8B-B14F-4D97-AF65-F5344CB8AC3E}">
        <p14:creationId xmlns:p14="http://schemas.microsoft.com/office/powerpoint/2010/main" val="350473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79107"/>
            <a:ext cx="5922594" cy="540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1259632" y="6279307"/>
            <a:ext cx="3816424" cy="369332"/>
          </a:xfrm>
          <a:prstGeom prst="rect">
            <a:avLst/>
          </a:prstGeom>
          <a:noFill/>
        </p:spPr>
        <p:txBody>
          <a:bodyPr wrap="square" rtlCol="0">
            <a:spAutoFit/>
          </a:bodyPr>
          <a:lstStyle/>
          <a:p>
            <a:r>
              <a:rPr lang="da-DK" b="1" dirty="0"/>
              <a:t>Kilde</a:t>
            </a:r>
            <a:r>
              <a:rPr lang="da-DK" dirty="0"/>
              <a:t>: </a:t>
            </a:r>
            <a:r>
              <a:rPr lang="da-DK" dirty="0" err="1"/>
              <a:t>Gysin-Maillart</a:t>
            </a:r>
            <a:r>
              <a:rPr lang="da-DK" dirty="0"/>
              <a:t> et al. 2016</a:t>
            </a:r>
          </a:p>
        </p:txBody>
      </p:sp>
      <p:sp>
        <p:nvSpPr>
          <p:cNvPr id="4" name="Text Box 12"/>
          <p:cNvSpPr txBox="1">
            <a:spLocks noChangeArrowheads="1"/>
          </p:cNvSpPr>
          <p:nvPr/>
        </p:nvSpPr>
        <p:spPr bwMode="auto">
          <a:xfrm>
            <a:off x="755650" y="0"/>
            <a:ext cx="8007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4200" dirty="0" err="1">
                <a:solidFill>
                  <a:schemeClr val="tx2"/>
                </a:solidFill>
                <a:latin typeface="+mn-lt"/>
              </a:rPr>
              <a:t>Gentager</a:t>
            </a:r>
            <a:r>
              <a:rPr lang="en-US" altLang="da-DK" sz="4200" dirty="0">
                <a:solidFill>
                  <a:schemeClr val="tx2"/>
                </a:solidFill>
                <a:latin typeface="+mn-lt"/>
              </a:rPr>
              <a:t> </a:t>
            </a:r>
            <a:r>
              <a:rPr lang="en-US" altLang="da-DK" sz="4200" dirty="0" err="1">
                <a:solidFill>
                  <a:schemeClr val="tx2"/>
                </a:solidFill>
                <a:latin typeface="+mn-lt"/>
              </a:rPr>
              <a:t>ikke</a:t>
            </a:r>
            <a:r>
              <a:rPr lang="en-US" altLang="da-DK" sz="4200" dirty="0">
                <a:solidFill>
                  <a:schemeClr val="tx2"/>
                </a:solidFill>
                <a:latin typeface="+mn-lt"/>
              </a:rPr>
              <a:t> </a:t>
            </a:r>
            <a:r>
              <a:rPr lang="en-US" altLang="da-DK" sz="4200" dirty="0" err="1">
                <a:solidFill>
                  <a:schemeClr val="tx2"/>
                </a:solidFill>
                <a:latin typeface="+mn-lt"/>
              </a:rPr>
              <a:t>selvmordsforsøg</a:t>
            </a:r>
            <a:endParaRPr lang="en-US" altLang="da-DK" sz="4200" dirty="0">
              <a:solidFill>
                <a:schemeClr val="tx2"/>
              </a:solidFill>
              <a:latin typeface="+mn-lt"/>
            </a:endParaRPr>
          </a:p>
        </p:txBody>
      </p:sp>
    </p:spTree>
    <p:extLst>
      <p:ext uri="{BB962C8B-B14F-4D97-AF65-F5344CB8AC3E}">
        <p14:creationId xmlns:p14="http://schemas.microsoft.com/office/powerpoint/2010/main" val="165724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Kriseplan:</a:t>
            </a: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r>
              <a:rPr lang="da-DK" sz="4000" b="1" dirty="0">
                <a:solidFill>
                  <a:schemeClr val="tx2"/>
                </a:solidFill>
              </a:rPr>
              <a:t>Hvordan håndteres </a:t>
            </a:r>
          </a:p>
          <a:p>
            <a:pPr algn="ctr" eaLnBrk="1" hangingPunct="1">
              <a:lnSpc>
                <a:spcPct val="90000"/>
              </a:lnSpc>
            </a:pPr>
            <a:r>
              <a:rPr lang="da-DK" sz="4000" b="1" dirty="0">
                <a:solidFill>
                  <a:schemeClr val="tx2"/>
                </a:solidFill>
              </a:rPr>
              <a:t>kritiske situationer?</a:t>
            </a:r>
          </a:p>
        </p:txBody>
      </p:sp>
    </p:spTree>
    <p:extLst>
      <p:ext uri="{BB962C8B-B14F-4D97-AF65-F5344CB8AC3E}">
        <p14:creationId xmlns:p14="http://schemas.microsoft.com/office/powerpoint/2010/main" val="24907762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95536" y="6309320"/>
            <a:ext cx="7941277" cy="3967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200" b="0" i="0" u="none" strike="noStrike" baseline="0" dirty="0" err="1">
                <a:solidFill>
                  <a:srgbClr val="000000"/>
                </a:solidFill>
                <a:latin typeface="Arial"/>
                <a:cs typeface="Arial"/>
              </a:rPr>
              <a:t>Kilde</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Dødsårsagsregisteret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Statens</a:t>
            </a:r>
            <a:r>
              <a:rPr lang="en-GB" sz="1200" b="0" i="0" u="none" strike="noStrike" baseline="0" dirty="0">
                <a:solidFill>
                  <a:srgbClr val="000000"/>
                </a:solidFill>
                <a:latin typeface="Arial"/>
                <a:cs typeface="Arial"/>
              </a:rPr>
              <a:t> Serum </a:t>
            </a:r>
            <a:r>
              <a:rPr lang="en-GB" sz="1200" b="0" i="0" u="none" strike="noStrike" baseline="0" dirty="0" err="1">
                <a:solidFill>
                  <a:srgbClr val="000000"/>
                </a:solidFill>
                <a:latin typeface="Arial"/>
                <a:cs typeface="Arial"/>
              </a:rPr>
              <a:t>Institut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og</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Befolkningsdata</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Danmarks</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Statistik</a:t>
            </a:r>
            <a:r>
              <a:rPr lang="en-GB" sz="1200" b="0" i="0" u="none" strike="noStrike" baseline="0" dirty="0">
                <a:solidFill>
                  <a:srgbClr val="000000"/>
                </a:solidFill>
                <a:latin typeface="Arial"/>
                <a:cs typeface="Arial"/>
              </a:rPr>
              <a:t>. </a:t>
            </a:r>
          </a:p>
          <a:p>
            <a:pPr algn="l" rtl="0">
              <a:defRPr sz="1000"/>
            </a:pPr>
            <a:r>
              <a:rPr lang="en-GB" sz="1200" b="0" i="0" u="none" strike="noStrike" baseline="0" dirty="0" err="1">
                <a:solidFill>
                  <a:srgbClr val="000000"/>
                </a:solidFill>
                <a:latin typeface="Arial"/>
                <a:cs typeface="Arial"/>
              </a:rPr>
              <a:t>Beregning</a:t>
            </a:r>
            <a:r>
              <a:rPr lang="en-GB" sz="1200" b="0" i="0" u="none" strike="noStrike" baseline="0" dirty="0">
                <a:solidFill>
                  <a:srgbClr val="000000"/>
                </a:solidFill>
                <a:latin typeface="Arial"/>
                <a:cs typeface="Arial"/>
              </a:rPr>
              <a:t>: Annette Erlangsen PhD, Danish</a:t>
            </a:r>
            <a:r>
              <a:rPr lang="en-GB" sz="1200" b="0" i="0" u="none" strike="noStrike" dirty="0">
                <a:solidFill>
                  <a:srgbClr val="000000"/>
                </a:solidFill>
                <a:latin typeface="Arial"/>
                <a:cs typeface="Arial"/>
              </a:rPr>
              <a:t> Research Institute for Suicide Prevention, </a:t>
            </a:r>
            <a:r>
              <a:rPr lang="en-GB" sz="1200" b="0" i="0" u="none" strike="noStrike" baseline="0" dirty="0">
                <a:solidFill>
                  <a:srgbClr val="000000"/>
                </a:solidFill>
                <a:latin typeface="Arial"/>
                <a:cs typeface="Arial"/>
              </a:rPr>
              <a:t>Psykiatrisk Center København. </a:t>
            </a:r>
            <a:endParaRPr lang="en-GB" sz="1200" dirty="0"/>
          </a:p>
        </p:txBody>
      </p:sp>
      <p:graphicFrame>
        <p:nvGraphicFramePr>
          <p:cNvPr id="4" name="Diagram 3"/>
          <p:cNvGraphicFramePr>
            <a:graphicFrameLocks noGrp="1"/>
          </p:cNvGraphicFramePr>
          <p:nvPr>
            <p:extLst>
              <p:ext uri="{D42A27DB-BD31-4B8C-83A1-F6EECF244321}">
                <p14:modId xmlns:p14="http://schemas.microsoft.com/office/powerpoint/2010/main" val="2123276873"/>
              </p:ext>
            </p:extLst>
          </p:nvPr>
        </p:nvGraphicFramePr>
        <p:xfrm>
          <a:off x="395537" y="633084"/>
          <a:ext cx="8280920" cy="5591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17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a:xfrm>
            <a:off x="1907704" y="692696"/>
            <a:ext cx="6157913" cy="438150"/>
          </a:xfrm>
        </p:spPr>
        <p:txBody>
          <a:bodyPr>
            <a:normAutofit fontScale="90000"/>
          </a:bodyPr>
          <a:lstStyle/>
          <a:p>
            <a:pPr eaLnBrk="1" hangingPunct="1"/>
            <a:r>
              <a:rPr lang="da-DK" dirty="0">
                <a:latin typeface="Arial" pitchFamily="34" charset="0"/>
                <a:ea typeface="ヒラギノ角ゴ Pro W3" pitchFamily="1" charset="-128"/>
              </a:rPr>
              <a:t>Kriseplan</a:t>
            </a:r>
          </a:p>
        </p:txBody>
      </p:sp>
      <p:sp>
        <p:nvSpPr>
          <p:cNvPr id="36868" name="Rectangle 5"/>
          <p:cNvSpPr>
            <a:spLocks noGrp="1" noChangeArrowheads="1"/>
          </p:cNvSpPr>
          <p:nvPr>
            <p:ph type="body" idx="1"/>
          </p:nvPr>
        </p:nvSpPr>
        <p:spPr>
          <a:xfrm>
            <a:off x="1331913" y="1628775"/>
            <a:ext cx="7239000" cy="4505325"/>
          </a:xfrm>
        </p:spPr>
        <p:txBody>
          <a:bodyPr>
            <a:normAutofit lnSpcReduction="10000"/>
          </a:bodyPr>
          <a:lstStyle/>
          <a:p>
            <a:pPr eaLnBrk="1" hangingPunct="1"/>
            <a:r>
              <a:rPr lang="da-DK" sz="2200" dirty="0">
                <a:latin typeface="Arial" pitchFamily="34" charset="0"/>
                <a:ea typeface="ヒラギノ角ゴ Pro W3" pitchFamily="1" charset="-128"/>
              </a:rPr>
              <a:t>Aflede mig selv, f.eks. cykle en tur, læse et ugeblad, </a:t>
            </a:r>
          </a:p>
          <a:p>
            <a:pPr eaLnBrk="1" hangingPunct="1"/>
            <a:r>
              <a:rPr lang="da-DK" sz="2200" dirty="0">
                <a:latin typeface="Arial" pitchFamily="34" charset="0"/>
                <a:ea typeface="ヒラギノ角ゴ Pro W3" pitchFamily="1" charset="-128"/>
              </a:rPr>
              <a:t>Flytte mig fra situationen, gå ind i et andet rum</a:t>
            </a:r>
          </a:p>
          <a:p>
            <a:pPr eaLnBrk="1" hangingPunct="1"/>
            <a:r>
              <a:rPr lang="da-DK" sz="2200" dirty="0">
                <a:latin typeface="Arial" pitchFamily="34" charset="0"/>
                <a:ea typeface="ヒラギノ角ゴ Pro W3" pitchFamily="1" charset="-128"/>
              </a:rPr>
              <a:t>Tænke; ”jeg har prøvet det før – det går over igen”</a:t>
            </a:r>
          </a:p>
          <a:p>
            <a:pPr eaLnBrk="1" hangingPunct="1"/>
            <a:r>
              <a:rPr lang="da-DK" sz="2200" dirty="0">
                <a:latin typeface="Arial" pitchFamily="34" charset="0"/>
                <a:ea typeface="ヒラギノ角ゴ Pro W3" pitchFamily="1" charset="-128"/>
              </a:rPr>
              <a:t>Jeg har lovet ikke at gøre skade på mig selv</a:t>
            </a:r>
          </a:p>
          <a:p>
            <a:pPr eaLnBrk="1" hangingPunct="1"/>
            <a:r>
              <a:rPr lang="da-DK" sz="2200" dirty="0">
                <a:latin typeface="Arial" pitchFamily="34" charset="0"/>
                <a:ea typeface="ヒラギノ角ゴ Pro W3" pitchFamily="1" charset="-128"/>
              </a:rPr>
              <a:t>Ringe til min søster,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min veninde,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Hanne, tlf. 26 12 04 78</a:t>
            </a:r>
          </a:p>
          <a:p>
            <a:pPr eaLnBrk="1" hangingPunct="1"/>
            <a:r>
              <a:rPr lang="da-DK" sz="2200" dirty="0">
                <a:latin typeface="Arial" pitchFamily="34" charset="0"/>
                <a:ea typeface="ヒラギノ角ゴ Pro W3" pitchFamily="1" charset="-128"/>
              </a:rPr>
              <a:t>Ringe til Livslinien, tlf. 70 201 201</a:t>
            </a:r>
          </a:p>
          <a:p>
            <a:pPr eaLnBrk="1" hangingPunct="1"/>
            <a:r>
              <a:rPr lang="da-DK" sz="2200" dirty="0">
                <a:latin typeface="Arial" pitchFamily="34" charset="0"/>
                <a:ea typeface="ヒラギノ角ゴ Pro W3" pitchFamily="1" charset="-128"/>
              </a:rPr>
              <a:t>Ringe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udrykningstjeneste via vagtlægen, tlf. 70130041</a:t>
            </a:r>
          </a:p>
          <a:p>
            <a:pPr eaLnBrk="1" hangingPunct="1"/>
            <a:r>
              <a:rPr lang="da-DK" sz="2200" dirty="0">
                <a:latin typeface="Arial" pitchFamily="34" charset="0"/>
                <a:ea typeface="ヒラギノ角ゴ Pro W3" pitchFamily="1" charset="-128"/>
              </a:rPr>
              <a:t>Tage en taxa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skadestue,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 (have penge parat)</a:t>
            </a:r>
          </a:p>
          <a:p>
            <a:pPr eaLnBrk="1" hangingPunct="1">
              <a:lnSpc>
                <a:spcPct val="80000"/>
              </a:lnSpc>
            </a:pPr>
            <a:endParaRPr lang="da-DK" sz="2200" dirty="0">
              <a:latin typeface="Arial" pitchFamily="34" charset="0"/>
              <a:ea typeface="ヒラギノ角ゴ Pro W3" pitchFamily="1" charset="-128"/>
            </a:endParaRPr>
          </a:p>
        </p:txBody>
      </p:sp>
    </p:spTree>
    <p:extLst>
      <p:ext uri="{BB962C8B-B14F-4D97-AF65-F5344CB8AC3E}">
        <p14:creationId xmlns:p14="http://schemas.microsoft.com/office/powerpoint/2010/main" val="419817861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16632"/>
            <a:ext cx="3059257" cy="61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8427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8640"/>
            <a:ext cx="4791855"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6139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Hjælp </a:t>
            </a:r>
            <a:r>
              <a:rPr lang="da-DK" sz="4000" b="1">
                <a:solidFill>
                  <a:schemeClr val="tx2"/>
                </a:solidFill>
              </a:rPr>
              <a:t>til selvhjælp</a:t>
            </a:r>
            <a:endParaRPr lang="da-DK" sz="4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p:txBody>
      </p:sp>
    </p:spTree>
    <p:extLst>
      <p:ext uri="{BB962C8B-B14F-4D97-AF65-F5344CB8AC3E}">
        <p14:creationId xmlns:p14="http://schemas.microsoft.com/office/powerpoint/2010/main" val="348949556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8640"/>
            <a:ext cx="8208912" cy="1728192"/>
          </a:xfrm>
        </p:spPr>
        <p:txBody>
          <a:bodyPr>
            <a:normAutofit/>
          </a:bodyPr>
          <a:lstStyle/>
          <a:p>
            <a:pPr>
              <a:lnSpc>
                <a:spcPct val="100000"/>
              </a:lnSpc>
            </a:pPr>
            <a:r>
              <a:rPr lang="da-DK" sz="4000" dirty="0">
                <a:cs typeface="Nunito-Light"/>
              </a:rPr>
              <a:t>Selvhjælp Online mod 							Selvmordstanker</a:t>
            </a:r>
          </a:p>
        </p:txBody>
      </p:sp>
      <p:sp>
        <p:nvSpPr>
          <p:cNvPr id="3" name="Undertitel 2"/>
          <p:cNvSpPr>
            <a:spLocks noGrp="1"/>
          </p:cNvSpPr>
          <p:nvPr>
            <p:ph type="subTitle" idx="1"/>
          </p:nvPr>
        </p:nvSpPr>
        <p:spPr>
          <a:xfrm>
            <a:off x="1371600" y="5538418"/>
            <a:ext cx="6400800" cy="1319582"/>
          </a:xfrm>
        </p:spPr>
        <p:txBody>
          <a:bodyPr anchor="ctr">
            <a:normAutofit/>
          </a:bodyPr>
          <a:lstStyle/>
          <a:p>
            <a:r>
              <a:rPr lang="da-DK" sz="2000" dirty="0">
                <a:cs typeface="Nunito-Light"/>
              </a:rPr>
              <a:t>Charlotte Mühlmann, Trine Madsen, Ad Kerkhof, Merete Nordentoft, Annette Erlangsen</a:t>
            </a:r>
          </a:p>
        </p:txBody>
      </p:sp>
      <p:pic>
        <p:nvPicPr>
          <p:cNvPr id="5" name="Pladsholder til indhold 3"/>
          <p:cNvPicPr>
            <a:picLocks noChangeAspect="1"/>
          </p:cNvPicPr>
          <p:nvPr/>
        </p:nvPicPr>
        <p:blipFill>
          <a:blip r:embed="rId3"/>
          <a:srcRect l="3520" r="3520"/>
          <a:stretch>
            <a:fillRect/>
          </a:stretch>
        </p:blipFill>
        <p:spPr>
          <a:xfrm>
            <a:off x="1104706" y="2131704"/>
            <a:ext cx="6667693" cy="3490573"/>
          </a:xfrm>
          <a:prstGeom prst="rect">
            <a:avLst/>
          </a:prstGeom>
        </p:spPr>
      </p:pic>
    </p:spTree>
    <p:extLst>
      <p:ext uri="{BB962C8B-B14F-4D97-AF65-F5344CB8AC3E}">
        <p14:creationId xmlns:p14="http://schemas.microsoft.com/office/powerpoint/2010/main" val="226304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latin typeface="+mn-lt"/>
                <a:cs typeface="Nunito-Light"/>
              </a:rPr>
              <a:t>Selvhjælpsprogrammet</a:t>
            </a:r>
            <a:endParaRPr lang="en-GB" sz="4000" dirty="0">
              <a:latin typeface="+mn-lt"/>
              <a:cs typeface="Nunito-Light"/>
            </a:endParaRPr>
          </a:p>
        </p:txBody>
      </p:sp>
      <p:sp>
        <p:nvSpPr>
          <p:cNvPr id="3" name="Pladsholder til indhold 2"/>
          <p:cNvSpPr>
            <a:spLocks noGrp="1"/>
          </p:cNvSpPr>
          <p:nvPr>
            <p:ph idx="1"/>
          </p:nvPr>
        </p:nvSpPr>
        <p:spPr/>
        <p:txBody>
          <a:bodyPr>
            <a:noAutofit/>
          </a:bodyPr>
          <a:lstStyle/>
          <a:p>
            <a:pPr marL="0" indent="0">
              <a:buNone/>
            </a:pPr>
            <a:r>
              <a:rPr lang="en-GB" dirty="0" err="1">
                <a:cs typeface="Cambria"/>
              </a:rPr>
              <a:t>Selvhjælpsprogrammet</a:t>
            </a:r>
            <a:r>
              <a:rPr lang="en-GB" dirty="0">
                <a:cs typeface="Cambria"/>
              </a:rPr>
              <a:t> </a:t>
            </a:r>
            <a:r>
              <a:rPr lang="en-GB" dirty="0" err="1">
                <a:cs typeface="Cambria"/>
              </a:rPr>
              <a:t>er</a:t>
            </a:r>
            <a:r>
              <a:rPr lang="en-GB" dirty="0">
                <a:cs typeface="Cambria"/>
              </a:rPr>
              <a:t> </a:t>
            </a:r>
            <a:r>
              <a:rPr lang="en-GB" dirty="0" err="1">
                <a:cs typeface="Cambria"/>
              </a:rPr>
              <a:t>udviklet</a:t>
            </a:r>
            <a:r>
              <a:rPr lang="en-GB" dirty="0">
                <a:cs typeface="Cambria"/>
              </a:rPr>
              <a:t> </a:t>
            </a:r>
            <a:r>
              <a:rPr lang="en-GB" dirty="0" err="1">
                <a:cs typeface="Cambria"/>
              </a:rPr>
              <a:t>i</a:t>
            </a:r>
            <a:r>
              <a:rPr lang="en-GB" dirty="0">
                <a:cs typeface="Cambria"/>
              </a:rPr>
              <a:t> Holland </a:t>
            </a:r>
            <a:r>
              <a:rPr lang="en-GB" dirty="0" err="1">
                <a:cs typeface="Cambria"/>
              </a:rPr>
              <a:t>af</a:t>
            </a:r>
            <a:r>
              <a:rPr lang="en-GB" dirty="0">
                <a:cs typeface="Cambria"/>
              </a:rPr>
              <a:t> professor </a:t>
            </a:r>
            <a:r>
              <a:rPr lang="en-GB" dirty="0" err="1">
                <a:cs typeface="Cambria"/>
              </a:rPr>
              <a:t>i</a:t>
            </a:r>
            <a:r>
              <a:rPr lang="en-GB" dirty="0">
                <a:cs typeface="Cambria"/>
              </a:rPr>
              <a:t> </a:t>
            </a:r>
            <a:r>
              <a:rPr lang="en-GB" dirty="0" err="1">
                <a:cs typeface="Cambria"/>
              </a:rPr>
              <a:t>psykologi</a:t>
            </a:r>
            <a:r>
              <a:rPr lang="en-GB" dirty="0">
                <a:cs typeface="Cambria"/>
              </a:rPr>
              <a:t> Ad Kerkhof. </a:t>
            </a:r>
          </a:p>
          <a:p>
            <a:pPr marL="0" indent="0">
              <a:buNone/>
            </a:pPr>
            <a:endParaRPr lang="en-GB" dirty="0">
              <a:cs typeface="Cambria"/>
            </a:endParaRPr>
          </a:p>
          <a:p>
            <a:pPr marL="0" indent="0">
              <a:buNone/>
            </a:pPr>
            <a:r>
              <a:rPr lang="en-GB" dirty="0" err="1">
                <a:cs typeface="Cambria"/>
              </a:rPr>
              <a:t>Programmet</a:t>
            </a:r>
            <a:r>
              <a:rPr lang="en-GB" dirty="0">
                <a:cs typeface="Cambria"/>
              </a:rPr>
              <a:t> </a:t>
            </a:r>
            <a:r>
              <a:rPr lang="en-GB" dirty="0" err="1">
                <a:cs typeface="Cambria"/>
              </a:rPr>
              <a:t>baserer</a:t>
            </a:r>
            <a:r>
              <a:rPr lang="en-GB" dirty="0">
                <a:cs typeface="Cambria"/>
              </a:rPr>
              <a:t> sig </a:t>
            </a:r>
            <a:r>
              <a:rPr lang="en-GB" dirty="0" err="1">
                <a:cs typeface="Cambria"/>
              </a:rPr>
              <a:t>på</a:t>
            </a:r>
            <a:r>
              <a:rPr lang="en-GB" dirty="0">
                <a:cs typeface="Cambria"/>
              </a:rPr>
              <a:t> </a:t>
            </a:r>
            <a:r>
              <a:rPr lang="en-GB" dirty="0" err="1">
                <a:cs typeface="Cambria"/>
              </a:rPr>
              <a:t>principper</a:t>
            </a:r>
            <a:r>
              <a:rPr lang="en-GB" dirty="0">
                <a:cs typeface="Cambria"/>
              </a:rPr>
              <a:t> </a:t>
            </a:r>
            <a:r>
              <a:rPr lang="en-GB" dirty="0" err="1">
                <a:cs typeface="Cambria"/>
              </a:rPr>
              <a:t>fra</a:t>
            </a:r>
            <a:r>
              <a:rPr lang="en-GB" dirty="0">
                <a:cs typeface="Cambria"/>
              </a:rPr>
              <a:t> </a:t>
            </a:r>
            <a:r>
              <a:rPr lang="en-GB" dirty="0" err="1">
                <a:cs typeface="Cambria"/>
              </a:rPr>
              <a:t>kognitiv</a:t>
            </a:r>
            <a:r>
              <a:rPr lang="en-GB" dirty="0">
                <a:cs typeface="Cambria"/>
              </a:rPr>
              <a:t> </a:t>
            </a:r>
            <a:r>
              <a:rPr lang="en-GB" dirty="0" err="1">
                <a:cs typeface="Cambria"/>
              </a:rPr>
              <a:t>terapi</a:t>
            </a:r>
            <a:r>
              <a:rPr lang="en-GB" dirty="0">
                <a:cs typeface="Cambria"/>
              </a:rPr>
              <a:t> </a:t>
            </a:r>
            <a:r>
              <a:rPr lang="en-GB" dirty="0" err="1">
                <a:cs typeface="Cambria"/>
              </a:rPr>
              <a:t>og</a:t>
            </a:r>
            <a:r>
              <a:rPr lang="en-GB" dirty="0">
                <a:cs typeface="Cambria"/>
              </a:rPr>
              <a:t> </a:t>
            </a:r>
            <a:r>
              <a:rPr lang="en-GB" dirty="0" err="1">
                <a:cs typeface="Cambria"/>
              </a:rPr>
              <a:t>tager</a:t>
            </a:r>
            <a:r>
              <a:rPr lang="en-GB" dirty="0">
                <a:cs typeface="Cambria"/>
              </a:rPr>
              <a:t> 6 </a:t>
            </a:r>
            <a:r>
              <a:rPr lang="en-GB" dirty="0" err="1">
                <a:cs typeface="Cambria"/>
              </a:rPr>
              <a:t>moduler</a:t>
            </a:r>
            <a:r>
              <a:rPr lang="en-GB" dirty="0">
                <a:cs typeface="Cambria"/>
              </a:rPr>
              <a:t> der </a:t>
            </a:r>
            <a:r>
              <a:rPr lang="en-GB" dirty="0" err="1">
                <a:cs typeface="Cambria"/>
              </a:rPr>
              <a:t>hver</a:t>
            </a:r>
            <a:r>
              <a:rPr lang="en-GB" dirty="0">
                <a:cs typeface="Cambria"/>
              </a:rPr>
              <a:t> </a:t>
            </a:r>
            <a:r>
              <a:rPr lang="en-GB" dirty="0" err="1">
                <a:cs typeface="Cambria"/>
              </a:rPr>
              <a:t>tager</a:t>
            </a:r>
            <a:r>
              <a:rPr lang="en-GB" dirty="0">
                <a:cs typeface="Cambria"/>
              </a:rPr>
              <a:t> en </a:t>
            </a:r>
            <a:r>
              <a:rPr lang="en-GB" dirty="0" err="1">
                <a:cs typeface="Cambria"/>
              </a:rPr>
              <a:t>uge</a:t>
            </a:r>
            <a:r>
              <a:rPr lang="en-GB" dirty="0">
                <a:cs typeface="Cambria"/>
              </a:rPr>
              <a:t> at </a:t>
            </a:r>
            <a:r>
              <a:rPr lang="en-GB" dirty="0" err="1">
                <a:cs typeface="Cambria"/>
              </a:rPr>
              <a:t>gennemføre</a:t>
            </a:r>
            <a:r>
              <a:rPr lang="en-GB" dirty="0">
                <a:cs typeface="Cambria"/>
              </a:rPr>
              <a:t>.</a:t>
            </a:r>
          </a:p>
          <a:p>
            <a:pPr marL="0" indent="0">
              <a:buNone/>
            </a:pPr>
            <a:endParaRPr lang="en-GB" dirty="0">
              <a:cs typeface="Cambria"/>
            </a:endParaRPr>
          </a:p>
          <a:p>
            <a:pPr marL="0" indent="0">
              <a:buNone/>
            </a:pPr>
            <a:r>
              <a:rPr lang="en-GB" dirty="0">
                <a:cs typeface="Cambria"/>
              </a:rPr>
              <a:t>Man </a:t>
            </a:r>
            <a:r>
              <a:rPr lang="en-GB" dirty="0" err="1">
                <a:cs typeface="Cambria"/>
              </a:rPr>
              <a:t>lavede</a:t>
            </a:r>
            <a:r>
              <a:rPr lang="en-GB" dirty="0">
                <a:cs typeface="Cambria"/>
              </a:rPr>
              <a:t> </a:t>
            </a:r>
            <a:r>
              <a:rPr lang="en-GB" dirty="0" err="1">
                <a:cs typeface="Cambria"/>
              </a:rPr>
              <a:t>i</a:t>
            </a:r>
            <a:r>
              <a:rPr lang="en-GB" dirty="0">
                <a:cs typeface="Cambria"/>
              </a:rPr>
              <a:t> Holland et randomiseret </a:t>
            </a:r>
            <a:r>
              <a:rPr lang="en-GB" dirty="0" err="1">
                <a:cs typeface="Cambria"/>
              </a:rPr>
              <a:t>studie</a:t>
            </a:r>
            <a:r>
              <a:rPr lang="en-GB" dirty="0">
                <a:cs typeface="Cambria"/>
              </a:rPr>
              <a:t> med 236 </a:t>
            </a:r>
            <a:r>
              <a:rPr lang="en-GB" dirty="0" err="1">
                <a:cs typeface="Cambria"/>
              </a:rPr>
              <a:t>personer</a:t>
            </a:r>
            <a:r>
              <a:rPr lang="en-GB" dirty="0">
                <a:cs typeface="Cambria"/>
              </a:rPr>
              <a:t> </a:t>
            </a:r>
            <a:r>
              <a:rPr lang="en-GB" dirty="0" err="1">
                <a:cs typeface="Cambria"/>
              </a:rPr>
              <a:t>og</a:t>
            </a:r>
            <a:r>
              <a:rPr lang="en-GB" dirty="0">
                <a:cs typeface="Cambria"/>
              </a:rPr>
              <a:t> </a:t>
            </a:r>
            <a:r>
              <a:rPr lang="en-GB" dirty="0" err="1">
                <a:cs typeface="Cambria"/>
              </a:rPr>
              <a:t>fandt</a:t>
            </a:r>
            <a:r>
              <a:rPr lang="en-GB" dirty="0">
                <a:cs typeface="Cambria"/>
              </a:rPr>
              <a:t> en </a:t>
            </a:r>
            <a:r>
              <a:rPr lang="en-GB" dirty="0" err="1">
                <a:cs typeface="Cambria"/>
              </a:rPr>
              <a:t>signifikant</a:t>
            </a:r>
            <a:r>
              <a:rPr lang="en-GB" dirty="0">
                <a:cs typeface="Cambria"/>
              </a:rPr>
              <a:t> </a:t>
            </a:r>
            <a:r>
              <a:rPr lang="en-GB" dirty="0" err="1">
                <a:cs typeface="Cambria"/>
              </a:rPr>
              <a:t>effekt</a:t>
            </a:r>
            <a:r>
              <a:rPr lang="en-GB" dirty="0">
                <a:cs typeface="Cambria"/>
              </a:rPr>
              <a:t>. </a:t>
            </a:r>
          </a:p>
        </p:txBody>
      </p:sp>
    </p:spTree>
    <p:extLst>
      <p:ext uri="{BB962C8B-B14F-4D97-AF65-F5344CB8AC3E}">
        <p14:creationId xmlns:p14="http://schemas.microsoft.com/office/powerpoint/2010/main" val="131530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Pladsholder til indhold 2"/>
          <p:cNvSpPr>
            <a:spLocks noGrp="1"/>
          </p:cNvSpPr>
          <p:nvPr>
            <p:ph idx="1"/>
          </p:nvPr>
        </p:nvSpPr>
        <p:spPr/>
        <p:txBody>
          <a:bodyPr/>
          <a:lstStyle/>
          <a:p>
            <a:endParaRPr lang="en-GB"/>
          </a:p>
        </p:txBody>
      </p:sp>
      <p:pic>
        <p:nvPicPr>
          <p:cNvPr id="2050" name="Picture 2" descr="C:\Users\cmyh0001\Downloads\Screen Shot 2016-09-02 at 13.08.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7504"/>
            <a:ext cx="8280920" cy="798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9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rotWithShape="1">
          <a:blip r:embed="rId3"/>
          <a:srcRect l="11567" r="15398"/>
          <a:stretch/>
        </p:blipFill>
        <p:spPr>
          <a:xfrm>
            <a:off x="-1620688" y="-1238474"/>
            <a:ext cx="10764688" cy="8098435"/>
          </a:xfrm>
        </p:spPr>
      </p:pic>
    </p:spTree>
    <p:extLst>
      <p:ext uri="{BB962C8B-B14F-4D97-AF65-F5344CB8AC3E}">
        <p14:creationId xmlns:p14="http://schemas.microsoft.com/office/powerpoint/2010/main" val="129440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Study design</a:t>
            </a:r>
          </a:p>
        </p:txBody>
      </p:sp>
      <p:sp>
        <p:nvSpPr>
          <p:cNvPr id="3" name="Pladsholder til indhold 2"/>
          <p:cNvSpPr>
            <a:spLocks noGrp="1"/>
          </p:cNvSpPr>
          <p:nvPr>
            <p:ph idx="1"/>
          </p:nvPr>
        </p:nvSpPr>
        <p:spPr/>
        <p:txBody>
          <a:bodyPr>
            <a:normAutofit/>
          </a:bodyPr>
          <a:lstStyle/>
          <a:p>
            <a:pPr marL="0" indent="0">
              <a:buNone/>
            </a:pPr>
            <a:r>
              <a:rPr lang="en-GB" dirty="0"/>
              <a:t>Randomiseret </a:t>
            </a:r>
            <a:r>
              <a:rPr lang="en-GB" dirty="0" err="1"/>
              <a:t>forsøg</a:t>
            </a:r>
            <a:endParaRPr lang="en-GB" dirty="0"/>
          </a:p>
          <a:p>
            <a:pPr marL="0" indent="0">
              <a:buNone/>
            </a:pPr>
            <a:endParaRPr lang="en-GB" dirty="0"/>
          </a:p>
          <a:p>
            <a:pPr marL="0" indent="0">
              <a:buNone/>
            </a:pPr>
            <a:r>
              <a:rPr lang="en-GB" dirty="0" err="1"/>
              <a:t>Ventelistedesign</a:t>
            </a:r>
            <a:endParaRPr lang="en-GB" dirty="0"/>
          </a:p>
          <a:p>
            <a:pPr marL="0" indent="0">
              <a:buNone/>
            </a:pPr>
            <a:endParaRPr lang="en-GB" dirty="0"/>
          </a:p>
          <a:p>
            <a:pPr marL="0" indent="0">
              <a:buNone/>
            </a:pPr>
            <a:r>
              <a:rPr lang="en-GB" dirty="0"/>
              <a:t>Follow-up </a:t>
            </a:r>
            <a:r>
              <a:rPr lang="en-GB" dirty="0" err="1"/>
              <a:t>periode</a:t>
            </a:r>
            <a:r>
              <a:rPr lang="en-GB" dirty="0"/>
              <a:t> </a:t>
            </a:r>
            <a:r>
              <a:rPr lang="en-GB" dirty="0" err="1"/>
              <a:t>på</a:t>
            </a:r>
            <a:r>
              <a:rPr lang="en-GB" dirty="0"/>
              <a:t> 6 </a:t>
            </a:r>
            <a:r>
              <a:rPr lang="en-GB" dirty="0" err="1"/>
              <a:t>måneder</a:t>
            </a:r>
            <a:endParaRPr lang="en-GB" dirty="0"/>
          </a:p>
          <a:p>
            <a:pPr marL="0" indent="0">
              <a:buNone/>
            </a:pPr>
            <a:endParaRPr lang="en-GB" dirty="0"/>
          </a:p>
          <a:p>
            <a:pPr marL="0" indent="0">
              <a:buNone/>
            </a:pPr>
            <a:r>
              <a:rPr lang="en-GB" dirty="0" err="1"/>
              <a:t>Selvrapporteringsskemaer</a:t>
            </a:r>
            <a:r>
              <a:rPr lang="en-GB" dirty="0"/>
              <a:t> </a:t>
            </a:r>
            <a:r>
              <a:rPr lang="en-GB" dirty="0" err="1"/>
              <a:t>og</a:t>
            </a:r>
            <a:r>
              <a:rPr lang="en-GB" dirty="0"/>
              <a:t> </a:t>
            </a:r>
            <a:r>
              <a:rPr lang="en-GB" dirty="0" err="1"/>
              <a:t>registerdata</a:t>
            </a:r>
            <a:endParaRPr lang="en-GB" dirty="0"/>
          </a:p>
        </p:txBody>
      </p:sp>
    </p:spTree>
    <p:extLst>
      <p:ext uri="{BB962C8B-B14F-4D97-AF65-F5344CB8AC3E}">
        <p14:creationId xmlns:p14="http://schemas.microsoft.com/office/powerpoint/2010/main" val="202493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017589" y="3290501"/>
            <a:ext cx="184666" cy="369332"/>
          </a:xfrm>
          <a:prstGeom prst="rect">
            <a:avLst/>
          </a:prstGeom>
        </p:spPr>
        <p:txBody>
          <a:bodyPr wrap="none">
            <a:spAutoFit/>
          </a:bodyPr>
          <a:lstStyle/>
          <a:p>
            <a:endParaRPr lang="da-DK" dirty="0">
              <a:solidFill>
                <a:prstClr val="black"/>
              </a:solidFill>
              <a:latin typeface="Nunito-Light"/>
              <a:cs typeface="Nunito-Light"/>
            </a:endParaRPr>
          </a:p>
        </p:txBody>
      </p:sp>
      <p:sp>
        <p:nvSpPr>
          <p:cNvPr id="5" name="Titel 2"/>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graphicFrame>
        <p:nvGraphicFramePr>
          <p:cNvPr id="6" name="Pladsholder til indhold 4"/>
          <p:cNvGraphicFramePr>
            <a:graphicFrameLocks/>
          </p:cNvGraphicFramePr>
          <p:nvPr>
            <p:extLst>
              <p:ext uri="{D42A27DB-BD31-4B8C-83A1-F6EECF244321}">
                <p14:modId xmlns:p14="http://schemas.microsoft.com/office/powerpoint/2010/main" val="2639823501"/>
              </p:ext>
            </p:extLst>
          </p:nvPr>
        </p:nvGraphicFramePr>
        <p:xfrm>
          <a:off x="0" y="1268413"/>
          <a:ext cx="8964613" cy="4505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felt 6"/>
          <p:cNvSpPr txBox="1"/>
          <p:nvPr/>
        </p:nvSpPr>
        <p:spPr>
          <a:xfrm>
            <a:off x="457200" y="4318937"/>
            <a:ext cx="1447703"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 WHO-5</a:t>
            </a:r>
          </a:p>
          <a:p>
            <a:r>
              <a:rPr lang="en-GB" dirty="0">
                <a:solidFill>
                  <a:prstClr val="black"/>
                </a:solidFill>
                <a:latin typeface="Nunito-Light"/>
                <a:cs typeface="Nunito-Light"/>
              </a:rPr>
              <a:t>TIC-P</a:t>
            </a:r>
            <a:endParaRPr lang="da-DK" dirty="0">
              <a:solidFill>
                <a:prstClr val="black"/>
              </a:solidFill>
              <a:latin typeface="Nunito-Light"/>
              <a:cs typeface="Nunito-Light"/>
            </a:endParaRPr>
          </a:p>
        </p:txBody>
      </p:sp>
      <p:sp>
        <p:nvSpPr>
          <p:cNvPr id="8" name="Tekstfelt 7"/>
          <p:cNvSpPr txBox="1"/>
          <p:nvPr/>
        </p:nvSpPr>
        <p:spPr>
          <a:xfrm>
            <a:off x="2110074" y="4365104"/>
            <a:ext cx="1214432" cy="646331"/>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HAM-6</a:t>
            </a:r>
          </a:p>
        </p:txBody>
      </p:sp>
      <p:sp>
        <p:nvSpPr>
          <p:cNvPr id="9" name="Tekstfelt 8"/>
          <p:cNvSpPr txBox="1"/>
          <p:nvPr/>
        </p:nvSpPr>
        <p:spPr>
          <a:xfrm>
            <a:off x="5134709" y="4365104"/>
            <a:ext cx="1398510"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 WHO-5</a:t>
            </a:r>
          </a:p>
          <a:p>
            <a:r>
              <a:rPr lang="en-GB" dirty="0">
                <a:solidFill>
                  <a:prstClr val="black"/>
                </a:solidFill>
                <a:latin typeface="Nunito-Light"/>
                <a:cs typeface="Nunito-Light"/>
              </a:rPr>
              <a:t>TIC-P</a:t>
            </a:r>
          </a:p>
        </p:txBody>
      </p:sp>
      <p:sp>
        <p:nvSpPr>
          <p:cNvPr id="10" name="Tekstfelt 9"/>
          <p:cNvSpPr txBox="1"/>
          <p:nvPr/>
        </p:nvSpPr>
        <p:spPr>
          <a:xfrm>
            <a:off x="6949441" y="4365104"/>
            <a:ext cx="1371641"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a:t>
            </a:r>
          </a:p>
          <a:p>
            <a:r>
              <a:rPr lang="en-GB" dirty="0">
                <a:solidFill>
                  <a:prstClr val="black"/>
                </a:solidFill>
                <a:latin typeface="Nunito-Light"/>
                <a:cs typeface="Nunito-Light"/>
              </a:rPr>
              <a:t>WHO-5</a:t>
            </a:r>
          </a:p>
          <a:p>
            <a:r>
              <a:rPr lang="en-GB" dirty="0">
                <a:solidFill>
                  <a:prstClr val="black"/>
                </a:solidFill>
                <a:latin typeface="Nunito-Light"/>
                <a:cs typeface="Nunito-Light"/>
              </a:rPr>
              <a:t>TIC-P</a:t>
            </a:r>
            <a:endParaRPr lang="da-DK" dirty="0">
              <a:solidFill>
                <a:prstClr val="black"/>
              </a:solidFill>
              <a:latin typeface="Nunito-Light"/>
              <a:cs typeface="Nunito-Light"/>
            </a:endParaRPr>
          </a:p>
        </p:txBody>
      </p:sp>
      <p:sp>
        <p:nvSpPr>
          <p:cNvPr id="11" name="Tekstfelt 10"/>
          <p:cNvSpPr txBox="1"/>
          <p:nvPr/>
        </p:nvSpPr>
        <p:spPr>
          <a:xfrm>
            <a:off x="3496094" y="4365104"/>
            <a:ext cx="1038554" cy="646331"/>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HAM-6</a:t>
            </a:r>
          </a:p>
        </p:txBody>
      </p:sp>
    </p:spTree>
    <p:extLst>
      <p:ext uri="{BB962C8B-B14F-4D97-AF65-F5344CB8AC3E}">
        <p14:creationId xmlns:p14="http://schemas.microsoft.com/office/powerpoint/2010/main" val="177445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noGrp="1"/>
          </p:cNvGraphicFramePr>
          <p:nvPr>
            <p:extLst>
              <p:ext uri="{D42A27DB-BD31-4B8C-83A1-F6EECF244321}">
                <p14:modId xmlns:p14="http://schemas.microsoft.com/office/powerpoint/2010/main" val="3165233968"/>
              </p:ext>
            </p:extLst>
          </p:nvPr>
        </p:nvGraphicFramePr>
        <p:xfrm>
          <a:off x="323528" y="633084"/>
          <a:ext cx="8280920" cy="55918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p:cNvSpPr txBox="1">
            <a:spLocks noChangeArrowheads="1"/>
          </p:cNvSpPr>
          <p:nvPr/>
        </p:nvSpPr>
        <p:spPr bwMode="auto">
          <a:xfrm>
            <a:off x="251520" y="6309320"/>
            <a:ext cx="7941277" cy="3967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200" b="0" i="0" u="none" strike="noStrike" baseline="0" dirty="0" err="1">
                <a:solidFill>
                  <a:srgbClr val="000000"/>
                </a:solidFill>
                <a:latin typeface="Arial"/>
                <a:cs typeface="Arial"/>
              </a:rPr>
              <a:t>Kilde</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Dødsårsagsregisteret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Statens</a:t>
            </a:r>
            <a:r>
              <a:rPr lang="en-GB" sz="1200" b="0" i="0" u="none" strike="noStrike" baseline="0" dirty="0">
                <a:solidFill>
                  <a:srgbClr val="000000"/>
                </a:solidFill>
                <a:latin typeface="Arial"/>
                <a:cs typeface="Arial"/>
              </a:rPr>
              <a:t> Serum </a:t>
            </a:r>
            <a:r>
              <a:rPr lang="en-GB" sz="1200" b="0" i="0" u="none" strike="noStrike" baseline="0" dirty="0" err="1">
                <a:solidFill>
                  <a:srgbClr val="000000"/>
                </a:solidFill>
                <a:latin typeface="Arial"/>
                <a:cs typeface="Arial"/>
              </a:rPr>
              <a:t>Institut</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og</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Befolkningsdata</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Danmarks</a:t>
            </a:r>
            <a:r>
              <a:rPr lang="en-GB" sz="1200" b="0" i="0" u="none" strike="noStrike" baseline="0" dirty="0">
                <a:solidFill>
                  <a:srgbClr val="000000"/>
                </a:solidFill>
                <a:latin typeface="Arial"/>
                <a:cs typeface="Arial"/>
              </a:rPr>
              <a:t> </a:t>
            </a:r>
            <a:r>
              <a:rPr lang="en-GB" sz="1200" b="0" i="0" u="none" strike="noStrike" baseline="0" dirty="0" err="1">
                <a:solidFill>
                  <a:srgbClr val="000000"/>
                </a:solidFill>
                <a:latin typeface="Arial"/>
                <a:cs typeface="Arial"/>
              </a:rPr>
              <a:t>Statistik</a:t>
            </a:r>
            <a:r>
              <a:rPr lang="en-GB" sz="1200" b="0" i="0" u="none" strike="noStrike" baseline="0" dirty="0">
                <a:solidFill>
                  <a:srgbClr val="000000"/>
                </a:solidFill>
                <a:latin typeface="Arial"/>
                <a:cs typeface="Arial"/>
              </a:rPr>
              <a:t>. </a:t>
            </a:r>
          </a:p>
          <a:p>
            <a:pPr algn="l" rtl="0">
              <a:defRPr sz="1000"/>
            </a:pPr>
            <a:r>
              <a:rPr lang="en-GB" sz="1200" b="0" i="0" u="none" strike="noStrike" baseline="0" dirty="0" err="1">
                <a:solidFill>
                  <a:srgbClr val="000000"/>
                </a:solidFill>
                <a:latin typeface="Arial"/>
                <a:cs typeface="Arial"/>
              </a:rPr>
              <a:t>Beregning</a:t>
            </a:r>
            <a:r>
              <a:rPr lang="en-GB" sz="1200" b="0" i="0" u="none" strike="noStrike" baseline="0" dirty="0">
                <a:solidFill>
                  <a:srgbClr val="000000"/>
                </a:solidFill>
                <a:latin typeface="Arial"/>
                <a:cs typeface="Arial"/>
              </a:rPr>
              <a:t>: Annette Erlangsen PhD, Danish</a:t>
            </a:r>
            <a:r>
              <a:rPr lang="en-GB" sz="1200" b="0" i="0" u="none" strike="noStrike" dirty="0">
                <a:solidFill>
                  <a:srgbClr val="000000"/>
                </a:solidFill>
                <a:latin typeface="Arial"/>
                <a:cs typeface="Arial"/>
              </a:rPr>
              <a:t> Research Institute for Suicide Prevention, </a:t>
            </a:r>
            <a:r>
              <a:rPr lang="en-GB" sz="1200" b="0" i="0" u="none" strike="noStrike" baseline="0" dirty="0">
                <a:solidFill>
                  <a:srgbClr val="000000"/>
                </a:solidFill>
                <a:latin typeface="Arial"/>
                <a:cs typeface="Arial"/>
              </a:rPr>
              <a:t>Psykiatrisk Center København. </a:t>
            </a:r>
            <a:endParaRPr lang="en-GB" sz="1200" dirty="0"/>
          </a:p>
        </p:txBody>
      </p:sp>
    </p:spTree>
    <p:extLst>
      <p:ext uri="{BB962C8B-B14F-4D97-AF65-F5344CB8AC3E}">
        <p14:creationId xmlns:p14="http://schemas.microsoft.com/office/powerpoint/2010/main" val="3483633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lstStyle/>
          <a:p>
            <a:r>
              <a:rPr lang="da-DK" sz="4000" dirty="0">
                <a:latin typeface="+mn-lt"/>
              </a:rPr>
              <a:t>Deltagere</a:t>
            </a:r>
          </a:p>
        </p:txBody>
      </p:sp>
      <p:sp>
        <p:nvSpPr>
          <p:cNvPr id="4" name="Pladsholder til sidefod 3"/>
          <p:cNvSpPr>
            <a:spLocks noGrp="1"/>
          </p:cNvSpPr>
          <p:nvPr>
            <p:ph type="ftr" sz="quarter" idx="11"/>
          </p:nvPr>
        </p:nvSpPr>
        <p:spPr>
          <a:xfrm>
            <a:off x="8252964" y="6356350"/>
            <a:ext cx="891036" cy="501650"/>
          </a:xfrm>
        </p:spPr>
        <p:txBody>
          <a:bodyPr/>
          <a:lstStyle/>
          <a:p>
            <a:r>
              <a:rPr lang="da-DK">
                <a:solidFill>
                  <a:prstClr val="black">
                    <a:tint val="75000"/>
                  </a:prstClr>
                </a:solidFill>
              </a:rPr>
              <a:t>DRISP</a:t>
            </a:r>
            <a:endParaRPr lang="da-DK" dirty="0">
              <a:solidFill>
                <a:prstClr val="black">
                  <a:tint val="75000"/>
                </a:prstClr>
              </a:solidFill>
            </a:endParaRPr>
          </a:p>
        </p:txBody>
      </p:sp>
      <p:sp>
        <p:nvSpPr>
          <p:cNvPr id="5" name="Lige forbindelse 3"/>
          <p:cNvSpPr/>
          <p:nvPr/>
        </p:nvSpPr>
        <p:spPr>
          <a:xfrm>
            <a:off x="4572000" y="3324534"/>
            <a:ext cx="1735508" cy="736921"/>
          </a:xfrm>
          <a:custGeom>
            <a:avLst/>
            <a:gdLst/>
            <a:ahLst/>
            <a:cxnLst/>
            <a:rect l="0" t="0" r="0" b="0"/>
            <a:pathLst>
              <a:path>
                <a:moveTo>
                  <a:pt x="0" y="0"/>
                </a:moveTo>
                <a:lnTo>
                  <a:pt x="0" y="546606"/>
                </a:lnTo>
                <a:lnTo>
                  <a:pt x="1735508" y="546606"/>
                </a:lnTo>
                <a:lnTo>
                  <a:pt x="1735508" y="736921"/>
                </a:lnTo>
              </a:path>
            </a:pathLst>
          </a:custGeom>
          <a:noFill/>
          <a:ln w="28575" cmpd="sng">
            <a:solidFill>
              <a:srgbClr val="40404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Lige forbindelse 4"/>
          <p:cNvSpPr/>
          <p:nvPr/>
        </p:nvSpPr>
        <p:spPr>
          <a:xfrm>
            <a:off x="2608228" y="3324534"/>
            <a:ext cx="1963771" cy="736921"/>
          </a:xfrm>
          <a:custGeom>
            <a:avLst/>
            <a:gdLst/>
            <a:ahLst/>
            <a:cxnLst/>
            <a:rect l="0" t="0" r="0" b="0"/>
            <a:pathLst>
              <a:path>
                <a:moveTo>
                  <a:pt x="1963771" y="0"/>
                </a:moveTo>
                <a:lnTo>
                  <a:pt x="1963771" y="546606"/>
                </a:lnTo>
                <a:lnTo>
                  <a:pt x="0" y="546606"/>
                </a:lnTo>
                <a:lnTo>
                  <a:pt x="0" y="736921"/>
                </a:lnTo>
              </a:path>
            </a:pathLst>
          </a:custGeom>
          <a:noFill/>
          <a:ln w="28575" cmpd="sng">
            <a:solidFill>
              <a:srgbClr val="40404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Afrundet rektangel 6"/>
          <p:cNvSpPr/>
          <p:nvPr/>
        </p:nvSpPr>
        <p:spPr>
          <a:xfrm>
            <a:off x="1776522" y="1609407"/>
            <a:ext cx="5590956" cy="1715126"/>
          </a:xfrm>
          <a:prstGeom prst="roundRect">
            <a:avLst>
              <a:gd name="adj" fmla="val 10000"/>
            </a:avLst>
          </a:prstGeom>
          <a:noFill/>
          <a:ln w="28575" cmpd="sng"/>
        </p:spPr>
        <p:style>
          <a:lnRef idx="0">
            <a:scrgbClr r="0" g="0" b="0"/>
          </a:lnRef>
          <a:fillRef idx="3">
            <a:scrgbClr r="0" g="0" b="0"/>
          </a:fillRef>
          <a:effectRef idx="2">
            <a:schemeClr val="accent1">
              <a:hueOff val="0"/>
              <a:satOff val="0"/>
              <a:lumOff val="0"/>
              <a:alphaOff val="0"/>
            </a:schemeClr>
          </a:effectRef>
          <a:fontRef idx="minor">
            <a:schemeClr val="lt1"/>
          </a:fontRef>
        </p:style>
      </p:sp>
      <p:grpSp>
        <p:nvGrpSpPr>
          <p:cNvPr id="8" name="Grupper 7"/>
          <p:cNvGrpSpPr/>
          <p:nvPr/>
        </p:nvGrpSpPr>
        <p:grpSpPr>
          <a:xfrm>
            <a:off x="775230" y="1417639"/>
            <a:ext cx="7477734" cy="1885104"/>
            <a:chOff x="263379" y="-137659"/>
            <a:chExt cx="6875898" cy="2123746"/>
          </a:xfrm>
        </p:grpSpPr>
        <p:sp>
          <p:nvSpPr>
            <p:cNvPr id="17" name="Afrundet rektangel 16"/>
            <p:cNvSpPr/>
            <p:nvPr/>
          </p:nvSpPr>
          <p:spPr>
            <a:xfrm>
              <a:off x="263379" y="-137659"/>
              <a:ext cx="6875898" cy="2123746"/>
            </a:xfrm>
            <a:prstGeom prst="roundRect">
              <a:avLst>
                <a:gd name="adj" fmla="val 10000"/>
              </a:avLst>
            </a:prstGeom>
            <a:ln w="28575" cmpd="sng">
              <a:solidFill>
                <a:srgbClr val="40404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frundet rektangel 7"/>
            <p:cNvSpPr/>
            <p:nvPr/>
          </p:nvSpPr>
          <p:spPr>
            <a:xfrm>
              <a:off x="321602" y="-137658"/>
              <a:ext cx="6562574" cy="21237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2400" dirty="0">
                  <a:solidFill>
                    <a:schemeClr val="tx1"/>
                  </a:solidFill>
                  <a:cs typeface="Nunito-Light"/>
                </a:rPr>
                <a:t>438 </a:t>
              </a:r>
              <a:r>
                <a:rPr lang="en-GB" sz="2400" dirty="0" err="1">
                  <a:solidFill>
                    <a:schemeClr val="tx1"/>
                  </a:solidFill>
                  <a:cs typeface="Nunito-Light"/>
                </a:rPr>
                <a:t>personer</a:t>
              </a:r>
              <a:r>
                <a:rPr lang="en-GB" sz="2400" dirty="0">
                  <a:solidFill>
                    <a:schemeClr val="tx1"/>
                  </a:solidFill>
                  <a:cs typeface="Nunito-Light"/>
                </a:rPr>
                <a:t> med </a:t>
              </a:r>
              <a:r>
                <a:rPr lang="en-GB" sz="2400" dirty="0" err="1">
                  <a:solidFill>
                    <a:schemeClr val="tx1"/>
                  </a:solidFill>
                  <a:cs typeface="Nunito-Light"/>
                </a:rPr>
                <a:t>selvmordstanker</a:t>
              </a:r>
              <a:endParaRPr lang="en-GB" sz="2400" dirty="0">
                <a:solidFill>
                  <a:schemeClr val="tx1"/>
                </a:solidFill>
                <a:cs typeface="Nunito-Light"/>
              </a:endParaRPr>
            </a:p>
            <a:p>
              <a:pPr algn="ctr" defTabSz="800100">
                <a:lnSpc>
                  <a:spcPct val="90000"/>
                </a:lnSpc>
                <a:spcBef>
                  <a:spcPct val="0"/>
                </a:spcBef>
                <a:spcAft>
                  <a:spcPct val="35000"/>
                </a:spcAft>
              </a:pPr>
              <a:r>
                <a:rPr lang="en-GB" sz="2400" dirty="0">
                  <a:solidFill>
                    <a:schemeClr val="tx1"/>
                  </a:solidFill>
                  <a:cs typeface="Nunito-Light"/>
                </a:rPr>
                <a:t>≥18 </a:t>
              </a:r>
              <a:r>
                <a:rPr lang="en-GB" sz="2400" dirty="0" err="1">
                  <a:solidFill>
                    <a:schemeClr val="tx1"/>
                  </a:solidFill>
                  <a:cs typeface="Nunito-Light"/>
                </a:rPr>
                <a:t>år</a:t>
              </a:r>
              <a:endParaRPr lang="en-GB" sz="2400" dirty="0">
                <a:solidFill>
                  <a:schemeClr val="tx1"/>
                </a:solidFill>
                <a:cs typeface="Nunito-Light"/>
              </a:endParaRPr>
            </a:p>
            <a:p>
              <a:pPr algn="ctr" defTabSz="800100">
                <a:lnSpc>
                  <a:spcPct val="90000"/>
                </a:lnSpc>
                <a:spcBef>
                  <a:spcPct val="0"/>
                </a:spcBef>
                <a:spcAft>
                  <a:spcPct val="35000"/>
                </a:spcAft>
              </a:pPr>
              <a:r>
                <a:rPr lang="en-US" sz="2400" dirty="0">
                  <a:solidFill>
                    <a:schemeClr val="tx1"/>
                  </a:solidFill>
                  <a:cs typeface="Nunito-Light"/>
                </a:rPr>
                <a:t>Logger </a:t>
              </a:r>
              <a:r>
                <a:rPr lang="en-US" sz="2400" dirty="0" err="1">
                  <a:solidFill>
                    <a:schemeClr val="tx1"/>
                  </a:solidFill>
                  <a:cs typeface="Nunito-Light"/>
                </a:rPr>
                <a:t>på</a:t>
              </a:r>
              <a:r>
                <a:rPr lang="en-US" sz="2400" dirty="0">
                  <a:solidFill>
                    <a:schemeClr val="tx1"/>
                  </a:solidFill>
                  <a:cs typeface="Nunito-Light"/>
                </a:rPr>
                <a:t> med </a:t>
              </a:r>
              <a:r>
                <a:rPr lang="en-US" sz="2400" dirty="0" err="1">
                  <a:solidFill>
                    <a:schemeClr val="tx1"/>
                  </a:solidFill>
                  <a:cs typeface="Nunito-Light"/>
                </a:rPr>
                <a:t>deres</a:t>
              </a:r>
              <a:r>
                <a:rPr lang="en-US" sz="2400" dirty="0">
                  <a:solidFill>
                    <a:schemeClr val="tx1"/>
                  </a:solidFill>
                  <a:cs typeface="Nunito-Light"/>
                </a:rPr>
                <a:t> </a:t>
              </a:r>
              <a:r>
                <a:rPr lang="en-US" sz="2400" dirty="0" err="1">
                  <a:solidFill>
                    <a:schemeClr val="tx1"/>
                  </a:solidFill>
                  <a:cs typeface="Nunito-Light"/>
                </a:rPr>
                <a:t>NemID</a:t>
              </a:r>
              <a:endParaRPr lang="en-GB" sz="2400" dirty="0">
                <a:solidFill>
                  <a:schemeClr val="tx1"/>
                </a:solidFill>
                <a:cs typeface="Nunito-Light"/>
              </a:endParaRPr>
            </a:p>
          </p:txBody>
        </p:sp>
      </p:grpSp>
      <p:sp>
        <p:nvSpPr>
          <p:cNvPr id="9" name="Afrundet rektangel 8"/>
          <p:cNvSpPr/>
          <p:nvPr/>
        </p:nvSpPr>
        <p:spPr>
          <a:xfrm>
            <a:off x="1104325" y="4061455"/>
            <a:ext cx="3007807" cy="1304526"/>
          </a:xfrm>
          <a:prstGeom prst="roundRect">
            <a:avLst>
              <a:gd name="adj" fmla="val 10000"/>
            </a:avLst>
          </a:prstGeom>
          <a:solidFill>
            <a:schemeClr val="bg1"/>
          </a:solidFill>
          <a:ln w="28575" cmpd="sng">
            <a:solidFill>
              <a:schemeClr val="bg1"/>
            </a:solidFill>
          </a:ln>
          <a:effectLst/>
        </p:spPr>
        <p:style>
          <a:lnRef idx="0">
            <a:scrgbClr r="0" g="0" b="0"/>
          </a:lnRef>
          <a:fillRef idx="3">
            <a:scrgbClr r="0" g="0" b="0"/>
          </a:fillRef>
          <a:effectRef idx="2">
            <a:scrgbClr r="0" g="0" b="0"/>
          </a:effectRef>
          <a:fontRef idx="minor">
            <a:schemeClr val="lt1"/>
          </a:fontRef>
        </p:style>
      </p:sp>
      <p:grpSp>
        <p:nvGrpSpPr>
          <p:cNvPr id="10" name="Grupper 9"/>
          <p:cNvGrpSpPr/>
          <p:nvPr/>
        </p:nvGrpSpPr>
        <p:grpSpPr>
          <a:xfrm>
            <a:off x="775230" y="4077072"/>
            <a:ext cx="3565166" cy="1304526"/>
            <a:chOff x="0" y="2723009"/>
            <a:chExt cx="3007807" cy="1304526"/>
          </a:xfrm>
        </p:grpSpPr>
        <p:sp>
          <p:nvSpPr>
            <p:cNvPr id="15" name="Afrundet rektangel 14"/>
            <p:cNvSpPr/>
            <p:nvPr/>
          </p:nvSpPr>
          <p:spPr>
            <a:xfrm>
              <a:off x="0" y="2723009"/>
              <a:ext cx="3007807" cy="1304526"/>
            </a:xfrm>
            <a:prstGeom prst="roundRect">
              <a:avLst>
                <a:gd name="adj" fmla="val 10000"/>
              </a:avLst>
            </a:prstGeom>
            <a:ln w="28575" cmpd="sng">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Afrundet rektangel 10"/>
            <p:cNvSpPr/>
            <p:nvPr/>
          </p:nvSpPr>
          <p:spPr>
            <a:xfrm>
              <a:off x="38208" y="2761217"/>
              <a:ext cx="2931391" cy="122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da-DK" sz="2400" dirty="0">
                  <a:solidFill>
                    <a:srgbClr val="000000"/>
                  </a:solidFill>
                  <a:cs typeface="Nunito-Light"/>
                </a:rPr>
                <a:t>Interventionsgruppen: </a:t>
              </a:r>
            </a:p>
            <a:p>
              <a:pPr algn="ctr" defTabSz="800100">
                <a:lnSpc>
                  <a:spcPct val="90000"/>
                </a:lnSpc>
                <a:spcBef>
                  <a:spcPct val="0"/>
                </a:spcBef>
                <a:spcAft>
                  <a:spcPct val="35000"/>
                </a:spcAft>
              </a:pPr>
              <a:r>
                <a:rPr lang="da-DK" sz="2400" dirty="0">
                  <a:solidFill>
                    <a:srgbClr val="1F497D">
                      <a:lumMod val="50000"/>
                    </a:srgbClr>
                  </a:solidFill>
                  <a:cs typeface="Nunito-Light"/>
                </a:rPr>
                <a:t>N=219</a:t>
              </a:r>
              <a:endParaRPr lang="en-GB" sz="2400" dirty="0">
                <a:solidFill>
                  <a:srgbClr val="1F497D">
                    <a:lumMod val="50000"/>
                  </a:srgbClr>
                </a:solidFill>
                <a:cs typeface="Nunito-Light"/>
              </a:endParaRPr>
            </a:p>
          </p:txBody>
        </p:sp>
      </p:grpSp>
      <p:sp>
        <p:nvSpPr>
          <p:cNvPr id="11" name="Afrundet rektangel 10"/>
          <p:cNvSpPr/>
          <p:nvPr/>
        </p:nvSpPr>
        <p:spPr>
          <a:xfrm>
            <a:off x="4803604" y="4061455"/>
            <a:ext cx="3007807" cy="1304526"/>
          </a:xfrm>
          <a:prstGeom prst="roundRect">
            <a:avLst>
              <a:gd name="adj" fmla="val 10000"/>
            </a:avLst>
          </a:prstGeom>
          <a:solidFill>
            <a:schemeClr val="bg1"/>
          </a:solidFill>
          <a:ln w="28575" cmpd="sng">
            <a:solidFill>
              <a:schemeClr val="bg1"/>
            </a:solidFill>
          </a:ln>
          <a:effectLst/>
        </p:spPr>
        <p:style>
          <a:lnRef idx="0">
            <a:scrgbClr r="0" g="0" b="0"/>
          </a:lnRef>
          <a:fillRef idx="3">
            <a:scrgbClr r="0" g="0" b="0"/>
          </a:fillRef>
          <a:effectRef idx="2">
            <a:scrgbClr r="0" g="0" b="0"/>
          </a:effectRef>
          <a:fontRef idx="minor">
            <a:schemeClr val="lt1"/>
          </a:fontRef>
        </p:style>
      </p:sp>
      <p:grpSp>
        <p:nvGrpSpPr>
          <p:cNvPr id="12" name="Grupper 11"/>
          <p:cNvGrpSpPr/>
          <p:nvPr/>
        </p:nvGrpSpPr>
        <p:grpSpPr>
          <a:xfrm>
            <a:off x="5031868" y="4077072"/>
            <a:ext cx="3498773" cy="1304526"/>
            <a:chOff x="3699280" y="2723009"/>
            <a:chExt cx="3498773" cy="1304526"/>
          </a:xfrm>
        </p:grpSpPr>
        <p:sp>
          <p:nvSpPr>
            <p:cNvPr id="13" name="Afrundet rektangel 12"/>
            <p:cNvSpPr/>
            <p:nvPr/>
          </p:nvSpPr>
          <p:spPr>
            <a:xfrm>
              <a:off x="3699280" y="2723009"/>
              <a:ext cx="3221096" cy="1304526"/>
            </a:xfrm>
            <a:prstGeom prst="roundRect">
              <a:avLst>
                <a:gd name="adj" fmla="val 10000"/>
              </a:avLst>
            </a:prstGeom>
            <a:ln w="28575" cmpd="sng">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frundet rektangel 13"/>
            <p:cNvSpPr/>
            <p:nvPr/>
          </p:nvSpPr>
          <p:spPr>
            <a:xfrm>
              <a:off x="3737488" y="2761217"/>
              <a:ext cx="3460565" cy="122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da-DK" sz="2400" dirty="0">
                  <a:solidFill>
                    <a:prstClr val="black"/>
                  </a:solidFill>
                  <a:cs typeface="Nunito-Light"/>
                </a:rPr>
                <a:t>Kontrolgruppen:</a:t>
              </a:r>
            </a:p>
            <a:p>
              <a:pPr algn="ctr" defTabSz="800100">
                <a:lnSpc>
                  <a:spcPct val="90000"/>
                </a:lnSpc>
                <a:spcBef>
                  <a:spcPct val="0"/>
                </a:spcBef>
                <a:spcAft>
                  <a:spcPct val="35000"/>
                </a:spcAft>
              </a:pPr>
              <a:r>
                <a:rPr lang="da-DK" sz="2400" dirty="0">
                  <a:solidFill>
                    <a:srgbClr val="1F497D">
                      <a:lumMod val="50000"/>
                    </a:srgbClr>
                  </a:solidFill>
                  <a:cs typeface="Nunito-Light"/>
                </a:rPr>
                <a:t>N=219</a:t>
              </a:r>
              <a:endParaRPr lang="en-GB" sz="2400" dirty="0">
                <a:solidFill>
                  <a:srgbClr val="1F497D">
                    <a:lumMod val="50000"/>
                  </a:srgbClr>
                </a:solidFill>
                <a:cs typeface="Nunito-Light"/>
              </a:endParaRPr>
            </a:p>
          </p:txBody>
        </p:sp>
      </p:grpSp>
    </p:spTree>
    <p:extLst>
      <p:ext uri="{BB962C8B-B14F-4D97-AF65-F5344CB8AC3E}">
        <p14:creationId xmlns:p14="http://schemas.microsoft.com/office/powerpoint/2010/main" val="379970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392" y="260648"/>
            <a:ext cx="7639000" cy="762000"/>
          </a:xfrm>
        </p:spPr>
        <p:txBody>
          <a:bodyPr>
            <a:normAutofit/>
          </a:bodyPr>
          <a:lstStyle/>
          <a:p>
            <a:r>
              <a:rPr lang="en-GB" sz="4000" dirty="0" err="1"/>
              <a:t>Sikkerhedsprotokol</a:t>
            </a:r>
            <a:endParaRPr lang="en-GB" sz="4000" dirty="0"/>
          </a:p>
        </p:txBody>
      </p:sp>
      <p:sp>
        <p:nvSpPr>
          <p:cNvPr id="3" name="Pladsholder til indhold 2"/>
          <p:cNvSpPr>
            <a:spLocks noGrp="1"/>
          </p:cNvSpPr>
          <p:nvPr>
            <p:ph idx="1"/>
          </p:nvPr>
        </p:nvSpPr>
        <p:spPr>
          <a:xfrm>
            <a:off x="1115616" y="1613520"/>
            <a:ext cx="7239000" cy="4263752"/>
          </a:xfrm>
        </p:spPr>
        <p:txBody>
          <a:bodyPr>
            <a:normAutofit fontScale="92500"/>
          </a:bodyPr>
          <a:lstStyle/>
          <a:p>
            <a:pPr marL="0" indent="0">
              <a:buNone/>
            </a:pPr>
            <a:r>
              <a:rPr lang="en-GB" dirty="0" err="1"/>
              <a:t>Indhentning</a:t>
            </a:r>
            <a:r>
              <a:rPr lang="en-GB" dirty="0"/>
              <a:t> </a:t>
            </a:r>
            <a:r>
              <a:rPr lang="en-GB" dirty="0" err="1"/>
              <a:t>af</a:t>
            </a:r>
            <a:r>
              <a:rPr lang="en-GB" dirty="0"/>
              <a:t> </a:t>
            </a:r>
            <a:r>
              <a:rPr lang="en-GB" dirty="0" err="1"/>
              <a:t>telefonnummer</a:t>
            </a:r>
            <a:r>
              <a:rPr lang="en-GB" dirty="0"/>
              <a:t> </a:t>
            </a:r>
            <a:r>
              <a:rPr lang="en-GB" dirty="0" err="1"/>
              <a:t>på</a:t>
            </a:r>
            <a:r>
              <a:rPr lang="en-GB" dirty="0"/>
              <a:t> </a:t>
            </a:r>
            <a:r>
              <a:rPr lang="en-GB" dirty="0" err="1"/>
              <a:t>deltager</a:t>
            </a:r>
            <a:r>
              <a:rPr lang="en-GB" dirty="0"/>
              <a:t> </a:t>
            </a:r>
            <a:r>
              <a:rPr lang="en-GB" dirty="0" err="1"/>
              <a:t>samt</a:t>
            </a:r>
            <a:r>
              <a:rPr lang="en-GB" dirty="0"/>
              <a:t> </a:t>
            </a:r>
            <a:r>
              <a:rPr lang="en-GB" dirty="0" err="1"/>
              <a:t>kontaktperson</a:t>
            </a:r>
            <a:r>
              <a:rPr lang="en-GB" dirty="0"/>
              <a:t> (</a:t>
            </a:r>
            <a:r>
              <a:rPr lang="en-GB" dirty="0" err="1"/>
              <a:t>læge</a:t>
            </a:r>
            <a:r>
              <a:rPr lang="en-GB" dirty="0"/>
              <a:t>, </a:t>
            </a:r>
            <a:r>
              <a:rPr lang="en-GB" dirty="0" err="1"/>
              <a:t>familiemedlem</a:t>
            </a:r>
            <a:r>
              <a:rPr lang="en-GB" dirty="0"/>
              <a:t>, </a:t>
            </a:r>
            <a:r>
              <a:rPr lang="en-GB" dirty="0" err="1"/>
              <a:t>eller</a:t>
            </a:r>
            <a:r>
              <a:rPr lang="en-GB" dirty="0"/>
              <a:t> </a:t>
            </a:r>
            <a:r>
              <a:rPr lang="en-GB" dirty="0" err="1"/>
              <a:t>anden</a:t>
            </a:r>
            <a:r>
              <a:rPr lang="en-GB" dirty="0"/>
              <a:t>).</a:t>
            </a:r>
          </a:p>
          <a:p>
            <a:pPr marL="0" indent="0">
              <a:buNone/>
            </a:pPr>
            <a:endParaRPr lang="en-GB" dirty="0"/>
          </a:p>
          <a:p>
            <a:pPr marL="0" indent="0">
              <a:buNone/>
            </a:pPr>
            <a:r>
              <a:rPr lang="en-GB" dirty="0" err="1"/>
              <a:t>Mundtlig</a:t>
            </a:r>
            <a:r>
              <a:rPr lang="en-GB" dirty="0"/>
              <a:t> </a:t>
            </a:r>
            <a:r>
              <a:rPr lang="en-GB" dirty="0" err="1"/>
              <a:t>deltagerinformation</a:t>
            </a:r>
            <a:r>
              <a:rPr lang="en-GB" dirty="0"/>
              <a:t> over </a:t>
            </a:r>
            <a:r>
              <a:rPr lang="en-GB" dirty="0" err="1"/>
              <a:t>telefon</a:t>
            </a:r>
            <a:r>
              <a:rPr lang="en-GB" dirty="0"/>
              <a:t>.</a:t>
            </a:r>
          </a:p>
          <a:p>
            <a:pPr marL="0" indent="0">
              <a:buNone/>
            </a:pPr>
            <a:endParaRPr lang="en-GB" dirty="0"/>
          </a:p>
          <a:p>
            <a:pPr marL="0" indent="0">
              <a:buNone/>
            </a:pPr>
            <a:r>
              <a:rPr lang="en-GB" dirty="0" err="1"/>
              <a:t>Bekymringsopkald</a:t>
            </a:r>
            <a:r>
              <a:rPr lang="en-GB" dirty="0"/>
              <a:t> </a:t>
            </a:r>
            <a:r>
              <a:rPr lang="en-GB" dirty="0" err="1"/>
              <a:t>ved</a:t>
            </a:r>
            <a:r>
              <a:rPr lang="en-GB" dirty="0"/>
              <a:t> </a:t>
            </a:r>
            <a:r>
              <a:rPr lang="en-GB" dirty="0" err="1"/>
              <a:t>ophør</a:t>
            </a:r>
            <a:r>
              <a:rPr lang="en-GB" dirty="0"/>
              <a:t> </a:t>
            </a:r>
            <a:r>
              <a:rPr lang="en-GB" dirty="0" err="1"/>
              <a:t>af</a:t>
            </a:r>
            <a:r>
              <a:rPr lang="en-GB" dirty="0"/>
              <a:t> </a:t>
            </a:r>
            <a:r>
              <a:rPr lang="en-GB" dirty="0" err="1"/>
              <a:t>deltagelse</a:t>
            </a:r>
            <a:r>
              <a:rPr lang="en-GB" dirty="0"/>
              <a:t> </a:t>
            </a:r>
            <a:r>
              <a:rPr lang="en-GB" dirty="0" err="1"/>
              <a:t>eller</a:t>
            </a:r>
            <a:r>
              <a:rPr lang="en-GB" dirty="0"/>
              <a:t> </a:t>
            </a:r>
            <a:r>
              <a:rPr lang="en-GB" dirty="0" err="1"/>
              <a:t>højr</a:t>
            </a:r>
            <a:r>
              <a:rPr lang="en-GB" dirty="0"/>
              <a:t> score </a:t>
            </a:r>
            <a:r>
              <a:rPr lang="en-GB" dirty="0" err="1"/>
              <a:t>på</a:t>
            </a:r>
            <a:r>
              <a:rPr lang="en-GB" dirty="0"/>
              <a:t> </a:t>
            </a:r>
            <a:r>
              <a:rPr lang="en-GB" dirty="0" err="1"/>
              <a:t>spørgeskema</a:t>
            </a:r>
            <a:r>
              <a:rPr lang="en-GB" dirty="0"/>
              <a:t>. </a:t>
            </a:r>
          </a:p>
        </p:txBody>
      </p:sp>
    </p:spTree>
    <p:extLst>
      <p:ext uri="{BB962C8B-B14F-4D97-AF65-F5344CB8AC3E}">
        <p14:creationId xmlns:p14="http://schemas.microsoft.com/office/powerpoint/2010/main" val="389794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Beck Scale for Suicidal Ideation</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415983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sidefod 3"/>
          <p:cNvSpPr>
            <a:spLocks noGrp="1"/>
          </p:cNvSpPr>
          <p:nvPr>
            <p:ph type="ftr" sz="quarter" idx="11"/>
          </p:nvPr>
        </p:nvSpPr>
        <p:spPr/>
        <p:txBody>
          <a:bodyPr/>
          <a:lstStyle/>
          <a:p>
            <a:r>
              <a:rPr lang="da-DK" dirty="0">
                <a:solidFill>
                  <a:prstClr val="black">
                    <a:tint val="75000"/>
                  </a:prstClr>
                </a:solidFill>
              </a:rPr>
              <a:t>DRISP</a:t>
            </a:r>
          </a:p>
        </p:txBody>
      </p:sp>
    </p:spTree>
    <p:extLst>
      <p:ext uri="{BB962C8B-B14F-4D97-AF65-F5344CB8AC3E}">
        <p14:creationId xmlns:p14="http://schemas.microsoft.com/office/powerpoint/2010/main" val="263923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Henvis</a:t>
            </a:r>
            <a:r>
              <a:rPr lang="en-GB" dirty="0"/>
              <a:t> </a:t>
            </a:r>
            <a:r>
              <a:rPr lang="en-GB" dirty="0" err="1"/>
              <a:t>patienter</a:t>
            </a:r>
            <a:r>
              <a:rPr lang="en-GB" dirty="0"/>
              <a:t> der:</a:t>
            </a:r>
          </a:p>
        </p:txBody>
      </p:sp>
      <p:sp>
        <p:nvSpPr>
          <p:cNvPr id="3" name="Pladsholder til indhold 2"/>
          <p:cNvSpPr>
            <a:spLocks noGrp="1"/>
          </p:cNvSpPr>
          <p:nvPr>
            <p:ph idx="1"/>
          </p:nvPr>
        </p:nvSpPr>
        <p:spPr/>
        <p:txBody>
          <a:bodyPr>
            <a:normAutofit lnSpcReduction="10000"/>
          </a:bodyPr>
          <a:lstStyle/>
          <a:p>
            <a:pPr marL="0" indent="0">
              <a:buNone/>
            </a:pPr>
            <a:r>
              <a:rPr lang="en-GB" dirty="0"/>
              <a:t>- </a:t>
            </a:r>
            <a:r>
              <a:rPr lang="en-GB" dirty="0" err="1"/>
              <a:t>Har</a:t>
            </a:r>
            <a:r>
              <a:rPr lang="en-GB" dirty="0"/>
              <a:t> </a:t>
            </a:r>
            <a:r>
              <a:rPr lang="en-GB" dirty="0" err="1"/>
              <a:t>selvmordstanker</a:t>
            </a:r>
            <a:r>
              <a:rPr lang="en-GB" dirty="0"/>
              <a:t>, </a:t>
            </a:r>
            <a:r>
              <a:rPr lang="en-GB" dirty="0" err="1"/>
              <a:t>er</a:t>
            </a:r>
            <a:r>
              <a:rPr lang="en-GB" dirty="0"/>
              <a:t> minimum 18 </a:t>
            </a:r>
            <a:r>
              <a:rPr lang="en-GB" dirty="0" err="1"/>
              <a:t>år</a:t>
            </a:r>
            <a:r>
              <a:rPr lang="en-GB" dirty="0"/>
              <a:t> </a:t>
            </a:r>
            <a:r>
              <a:rPr lang="en-GB" dirty="0" err="1"/>
              <a:t>og</a:t>
            </a:r>
            <a:r>
              <a:rPr lang="en-GB" dirty="0"/>
              <a:t> </a:t>
            </a:r>
            <a:r>
              <a:rPr lang="en-GB" dirty="0" err="1"/>
              <a:t>kan</a:t>
            </a:r>
            <a:r>
              <a:rPr lang="en-GB" dirty="0"/>
              <a:t> </a:t>
            </a:r>
            <a:r>
              <a:rPr lang="en-GB" dirty="0" err="1"/>
              <a:t>dansk</a:t>
            </a:r>
            <a:r>
              <a:rPr lang="en-GB" dirty="0"/>
              <a:t>. </a:t>
            </a:r>
          </a:p>
          <a:p>
            <a:pPr marL="0" indent="0">
              <a:buNone/>
            </a:pPr>
            <a:endParaRPr lang="en-GB" dirty="0"/>
          </a:p>
          <a:p>
            <a:pPr marL="0" indent="0">
              <a:buNone/>
            </a:pPr>
            <a:r>
              <a:rPr lang="en-GB" dirty="0"/>
              <a:t>- Man </a:t>
            </a:r>
            <a:r>
              <a:rPr lang="en-GB" dirty="0" err="1"/>
              <a:t>må</a:t>
            </a:r>
            <a:r>
              <a:rPr lang="en-GB" dirty="0"/>
              <a:t> </a:t>
            </a:r>
            <a:r>
              <a:rPr lang="en-GB" dirty="0" err="1"/>
              <a:t>gerne</a:t>
            </a:r>
            <a:r>
              <a:rPr lang="en-GB" dirty="0"/>
              <a:t> have en </a:t>
            </a:r>
            <a:r>
              <a:rPr lang="en-GB" dirty="0" err="1"/>
              <a:t>psykiatrisk</a:t>
            </a:r>
            <a:r>
              <a:rPr lang="en-GB" dirty="0"/>
              <a:t> diagnose, have et </a:t>
            </a:r>
            <a:r>
              <a:rPr lang="en-GB" dirty="0" err="1"/>
              <a:t>misbrug</a:t>
            </a:r>
            <a:r>
              <a:rPr lang="en-GB" dirty="0"/>
              <a:t> </a:t>
            </a:r>
            <a:r>
              <a:rPr lang="en-GB" dirty="0" err="1"/>
              <a:t>og</a:t>
            </a:r>
            <a:r>
              <a:rPr lang="en-GB" dirty="0"/>
              <a:t> </a:t>
            </a:r>
            <a:r>
              <a:rPr lang="en-GB" dirty="0" err="1"/>
              <a:t>modtage</a:t>
            </a:r>
            <a:r>
              <a:rPr lang="en-GB" dirty="0"/>
              <a:t> </a:t>
            </a:r>
            <a:r>
              <a:rPr lang="en-GB" dirty="0" err="1"/>
              <a:t>terapi</a:t>
            </a:r>
            <a:r>
              <a:rPr lang="en-GB" dirty="0"/>
              <a:t> </a:t>
            </a:r>
            <a:r>
              <a:rPr lang="en-GB" dirty="0" err="1"/>
              <a:t>og</a:t>
            </a:r>
            <a:r>
              <a:rPr lang="en-GB" dirty="0"/>
              <a:t> </a:t>
            </a:r>
            <a:r>
              <a:rPr lang="en-GB" dirty="0" err="1"/>
              <a:t>behandling</a:t>
            </a:r>
            <a:r>
              <a:rPr lang="en-GB" dirty="0"/>
              <a:t>.</a:t>
            </a:r>
          </a:p>
          <a:p>
            <a:pPr marL="0" indent="0">
              <a:buNone/>
            </a:pPr>
            <a:endParaRPr lang="en-GB" dirty="0"/>
          </a:p>
          <a:p>
            <a:pPr marL="0" indent="0">
              <a:buNone/>
            </a:pPr>
            <a:r>
              <a:rPr lang="en-GB" dirty="0"/>
              <a:t>- </a:t>
            </a:r>
            <a:r>
              <a:rPr lang="en-GB" dirty="0" err="1"/>
              <a:t>Henvis</a:t>
            </a:r>
            <a:r>
              <a:rPr lang="en-GB" dirty="0"/>
              <a:t> </a:t>
            </a:r>
            <a:r>
              <a:rPr lang="en-GB" dirty="0" err="1"/>
              <a:t>interesserede</a:t>
            </a:r>
            <a:r>
              <a:rPr lang="en-GB" dirty="0"/>
              <a:t> </a:t>
            </a:r>
            <a:r>
              <a:rPr lang="en-GB" dirty="0" err="1"/>
              <a:t>patienter</a:t>
            </a:r>
            <a:r>
              <a:rPr lang="en-GB" dirty="0"/>
              <a:t> </a:t>
            </a:r>
            <a:r>
              <a:rPr lang="en-GB" dirty="0" err="1"/>
              <a:t>til</a:t>
            </a:r>
            <a:r>
              <a:rPr lang="en-GB" dirty="0"/>
              <a:t> Livsliniens </a:t>
            </a:r>
            <a:r>
              <a:rPr lang="en-GB" dirty="0" err="1"/>
              <a:t>hjemmeside</a:t>
            </a:r>
            <a:r>
              <a:rPr lang="en-GB" dirty="0"/>
              <a:t>: www.livslinien.dk/sos</a:t>
            </a:r>
          </a:p>
          <a:p>
            <a:endParaRPr lang="en-GB" dirty="0"/>
          </a:p>
        </p:txBody>
      </p:sp>
    </p:spTree>
    <p:extLst>
      <p:ext uri="{BB962C8B-B14F-4D97-AF65-F5344CB8AC3E}">
        <p14:creationId xmlns:p14="http://schemas.microsoft.com/office/powerpoint/2010/main" val="826083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56278" y="4365104"/>
            <a:ext cx="7239000" cy="1584176"/>
          </a:xfrm>
        </p:spPr>
        <p:txBody>
          <a:bodyPr/>
          <a:lstStyle/>
          <a:p>
            <a:pPr marL="0" indent="0">
              <a:buNone/>
            </a:pPr>
            <a:r>
              <a:rPr lang="da-DK" sz="3200" dirty="0"/>
              <a:t>Kontakt:</a:t>
            </a:r>
          </a:p>
          <a:p>
            <a:pPr marL="0" indent="0">
              <a:buNone/>
            </a:pPr>
            <a:r>
              <a:rPr lang="da-DK" sz="3200" dirty="0"/>
              <a:t>Charlotte.Muehlmann@regionh.dk</a:t>
            </a:r>
          </a:p>
        </p:txBody>
      </p:sp>
      <p:pic>
        <p:nvPicPr>
          <p:cNvPr id="4" name="Billede 3"/>
          <p:cNvPicPr/>
          <p:nvPr/>
        </p:nvPicPr>
        <p:blipFill>
          <a:blip r:embed="rId3"/>
          <a:stretch>
            <a:fillRect/>
          </a:stretch>
        </p:blipFill>
        <p:spPr>
          <a:xfrm>
            <a:off x="827584" y="1052736"/>
            <a:ext cx="1613535" cy="1469246"/>
          </a:xfrm>
          <a:prstGeom prst="rect">
            <a:avLst/>
          </a:prstGeom>
        </p:spPr>
      </p:pic>
      <p:pic>
        <p:nvPicPr>
          <p:cNvPr id="5" name="Pladsholder til indhold 3"/>
          <p:cNvPicPr>
            <a:picLocks noChangeAspect="1"/>
          </p:cNvPicPr>
          <p:nvPr/>
        </p:nvPicPr>
        <p:blipFill>
          <a:blip r:embed="rId4"/>
          <a:srcRect l="3520" r="3520"/>
          <a:stretch>
            <a:fillRect/>
          </a:stretch>
        </p:blipFill>
        <p:spPr>
          <a:xfrm>
            <a:off x="4071667" y="1787358"/>
            <a:ext cx="3823611" cy="2001681"/>
          </a:xfrm>
          <a:prstGeom prst="rect">
            <a:avLst/>
          </a:prstGeom>
        </p:spPr>
      </p:pic>
    </p:spTree>
    <p:extLst>
      <p:ext uri="{BB962C8B-B14F-4D97-AF65-F5344CB8AC3E}">
        <p14:creationId xmlns:p14="http://schemas.microsoft.com/office/powerpoint/2010/main" val="291537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a:solidFill>
                  <a:schemeClr val="tx2"/>
                </a:solidFill>
              </a:rPr>
              <a:t>Myter og holdninger</a:t>
            </a:r>
          </a:p>
        </p:txBody>
      </p:sp>
    </p:spTree>
    <p:extLst>
      <p:ext uri="{BB962C8B-B14F-4D97-AF65-F5344CB8AC3E}">
        <p14:creationId xmlns:p14="http://schemas.microsoft.com/office/powerpoint/2010/main" val="283534787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dirty="0" err="1">
                <a:solidFill>
                  <a:schemeClr val="tx2"/>
                </a:solidFill>
              </a:rPr>
              <a:t>Myter</a:t>
            </a:r>
            <a:endParaRPr lang="da-DK" sz="3600" b="1" dirty="0">
              <a:solidFill>
                <a:schemeClr val="tx2"/>
              </a:solidFill>
            </a:endParaRPr>
          </a:p>
        </p:txBody>
      </p:sp>
      <p:sp>
        <p:nvSpPr>
          <p:cNvPr id="20483"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spcBef>
                <a:spcPct val="60000"/>
              </a:spcBef>
              <a:buSzPct val="110000"/>
            </a:pPr>
            <a:r>
              <a:rPr lang="da-DK" sz="3300">
                <a:solidFill>
                  <a:srgbClr val="404040"/>
                </a:solidFill>
              </a:rPr>
              <a:t>At spørge til selvmordstanker kan fremprovokere selvmordsforsøg.</a:t>
            </a:r>
          </a:p>
          <a:p>
            <a:pPr>
              <a:lnSpc>
                <a:spcPct val="110000"/>
              </a:lnSpc>
              <a:spcBef>
                <a:spcPct val="60000"/>
              </a:spcBef>
              <a:buSzPct val="110000"/>
            </a:pPr>
            <a:r>
              <a:rPr lang="da-DK" sz="3300">
                <a:solidFill>
                  <a:srgbClr val="404040"/>
                </a:solidFill>
              </a:rPr>
              <a:t>Folk, der foretager ufarlige selvmordsforsøg, ønsker ikke at dø.</a:t>
            </a:r>
          </a:p>
          <a:p>
            <a:pPr>
              <a:lnSpc>
                <a:spcPct val="110000"/>
              </a:lnSpc>
              <a:spcBef>
                <a:spcPct val="60000"/>
              </a:spcBef>
              <a:buSzPct val="110000"/>
            </a:pPr>
            <a:r>
              <a:rPr lang="da-DK" sz="3300">
                <a:solidFill>
                  <a:srgbClr val="404040"/>
                </a:solidFill>
              </a:rPr>
              <a:t>Folk, der taler om selvmord, tager ikke deres liv.</a:t>
            </a:r>
          </a:p>
          <a:p>
            <a:pPr>
              <a:lnSpc>
                <a:spcPct val="110000"/>
              </a:lnSpc>
              <a:spcBef>
                <a:spcPct val="60000"/>
              </a:spcBef>
              <a:buSzPct val="110000"/>
            </a:pPr>
            <a:r>
              <a:rPr lang="da-DK" sz="3300">
                <a:solidFill>
                  <a:srgbClr val="404040"/>
                </a:solidFill>
              </a:rPr>
              <a:t>Selvmord er et personligt valg.</a:t>
            </a:r>
          </a:p>
          <a:p>
            <a:pPr eaLnBrk="1" hangingPunct="1">
              <a:spcBef>
                <a:spcPct val="20000"/>
              </a:spcBef>
              <a:buClr>
                <a:schemeClr val="accent1"/>
              </a:buClr>
              <a:buSzPct val="110000"/>
            </a:pPr>
            <a:endParaRPr lang="da-DK" sz="3300">
              <a:solidFill>
                <a:srgbClr val="404040"/>
              </a:solidFill>
            </a:endParaRPr>
          </a:p>
        </p:txBody>
      </p:sp>
      <p:sp>
        <p:nvSpPr>
          <p:cNvPr id="20484"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0485" name="AutoShape 26"/>
          <p:cNvSpPr>
            <a:spLocks noChangeArrowheads="1"/>
          </p:cNvSpPr>
          <p:nvPr/>
        </p:nvSpPr>
        <p:spPr bwMode="auto">
          <a:xfrm>
            <a:off x="1476375" y="155733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6" name="AutoShape 26"/>
          <p:cNvSpPr>
            <a:spLocks noChangeArrowheads="1"/>
          </p:cNvSpPr>
          <p:nvPr/>
        </p:nvSpPr>
        <p:spPr bwMode="auto">
          <a:xfrm>
            <a:off x="1476375" y="29225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7" name="AutoShape 26"/>
          <p:cNvSpPr>
            <a:spLocks noChangeArrowheads="1"/>
          </p:cNvSpPr>
          <p:nvPr/>
        </p:nvSpPr>
        <p:spPr bwMode="auto">
          <a:xfrm>
            <a:off x="1476375" y="43656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8" name="AutoShape 26"/>
          <p:cNvSpPr>
            <a:spLocks noChangeArrowheads="1"/>
          </p:cNvSpPr>
          <p:nvPr/>
        </p:nvSpPr>
        <p:spPr bwMode="auto">
          <a:xfrm>
            <a:off x="1476375" y="573087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172167880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a:solidFill>
                  <a:schemeClr val="tx2"/>
                </a:solidFill>
              </a:rPr>
              <a:t>Holdninger</a:t>
            </a:r>
            <a:endParaRPr lang="da-DK" sz="3600" b="1">
              <a:solidFill>
                <a:schemeClr val="tx2"/>
              </a:solidFill>
            </a:endParaRPr>
          </a:p>
        </p:txBody>
      </p:sp>
      <p:sp>
        <p:nvSpPr>
          <p:cNvPr id="21507"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50000"/>
              </a:spcBef>
              <a:buClr>
                <a:schemeClr val="tx1"/>
              </a:buClr>
              <a:buSzPct val="110000"/>
            </a:pPr>
            <a:r>
              <a:rPr lang="da-DK" sz="3200">
                <a:solidFill>
                  <a:srgbClr val="404040"/>
                </a:solidFill>
              </a:rPr>
              <a:t>Godt at hun/han fik fred.</a:t>
            </a:r>
          </a:p>
          <a:p>
            <a:pPr eaLnBrk="1" hangingPunct="1">
              <a:spcBef>
                <a:spcPct val="50000"/>
              </a:spcBef>
              <a:buClr>
                <a:schemeClr val="tx1"/>
              </a:buClr>
              <a:buSzPct val="110000"/>
            </a:pPr>
            <a:r>
              <a:rPr lang="da-DK" sz="3200">
                <a:solidFill>
                  <a:srgbClr val="404040"/>
                </a:solidFill>
              </a:rPr>
              <a:t>Det er synd at give de unge diagnosen selvmordsforsøg.</a:t>
            </a:r>
          </a:p>
          <a:p>
            <a:pPr eaLnBrk="1" hangingPunct="1">
              <a:spcBef>
                <a:spcPct val="50000"/>
              </a:spcBef>
              <a:buClr>
                <a:schemeClr val="tx1"/>
              </a:buClr>
              <a:buSzPct val="110000"/>
            </a:pPr>
            <a:r>
              <a:rPr lang="da-DK" sz="3200">
                <a:solidFill>
                  <a:srgbClr val="404040"/>
                </a:solidFill>
              </a:rPr>
              <a:t>De ønsker bare opmærksomhed og ligger på afdelingen og ”holder hof”.</a:t>
            </a:r>
          </a:p>
          <a:p>
            <a:pPr eaLnBrk="1" hangingPunct="1">
              <a:spcBef>
                <a:spcPct val="50000"/>
              </a:spcBef>
              <a:buClr>
                <a:schemeClr val="tx1"/>
              </a:buClr>
              <a:buSzPct val="110000"/>
            </a:pPr>
            <a:r>
              <a:rPr lang="da-DK" sz="3200">
                <a:solidFill>
                  <a:srgbClr val="404040"/>
                </a:solidFill>
              </a:rPr>
              <a:t>Der er jo alligevel ikke noget at gøre.</a:t>
            </a:r>
          </a:p>
          <a:p>
            <a:pPr eaLnBrk="1" hangingPunct="1">
              <a:spcBef>
                <a:spcPct val="50000"/>
              </a:spcBef>
              <a:buClr>
                <a:schemeClr val="tx1"/>
              </a:buClr>
              <a:buSzPct val="110000"/>
            </a:pPr>
            <a:r>
              <a:rPr lang="da-DK" sz="3200">
                <a:solidFill>
                  <a:srgbClr val="404040"/>
                </a:solidFill>
              </a:rPr>
              <a:t>Han/hun manipulerer med os alle sammen.</a:t>
            </a:r>
          </a:p>
        </p:txBody>
      </p:sp>
      <p:sp>
        <p:nvSpPr>
          <p:cNvPr id="21508"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1509" name="AutoShape 26"/>
          <p:cNvSpPr>
            <a:spLocks noChangeArrowheads="1"/>
          </p:cNvSpPr>
          <p:nvPr/>
        </p:nvSpPr>
        <p:spPr bwMode="auto">
          <a:xfrm>
            <a:off x="1476375" y="148431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0" name="AutoShape 26"/>
          <p:cNvSpPr>
            <a:spLocks noChangeArrowheads="1"/>
          </p:cNvSpPr>
          <p:nvPr/>
        </p:nvSpPr>
        <p:spPr bwMode="auto">
          <a:xfrm>
            <a:off x="1476375" y="34258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1" name="AutoShape 26"/>
          <p:cNvSpPr>
            <a:spLocks noChangeArrowheads="1"/>
          </p:cNvSpPr>
          <p:nvPr/>
        </p:nvSpPr>
        <p:spPr bwMode="auto">
          <a:xfrm>
            <a:off x="1476375" y="46497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2" name="AutoShape 26"/>
          <p:cNvSpPr>
            <a:spLocks noChangeArrowheads="1"/>
          </p:cNvSpPr>
          <p:nvPr/>
        </p:nvSpPr>
        <p:spPr bwMode="auto">
          <a:xfrm>
            <a:off x="1476375" y="53736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3" name="AutoShape 26"/>
          <p:cNvSpPr>
            <a:spLocks noChangeArrowheads="1"/>
          </p:cNvSpPr>
          <p:nvPr/>
        </p:nvSpPr>
        <p:spPr bwMode="auto">
          <a:xfrm>
            <a:off x="1476375" y="220186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96589324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835696" y="5445224"/>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Tak </a:t>
            </a:r>
            <a:r>
              <a:rPr lang="da-DK" sz="4000" b="1">
                <a:solidFill>
                  <a:schemeClr val="tx2"/>
                </a:solidFill>
              </a:rPr>
              <a:t>for opmærksomheden</a:t>
            </a:r>
            <a:endParaRPr lang="da-DK" sz="4000" b="1" dirty="0">
              <a:solidFill>
                <a:schemeClr val="tx2"/>
              </a:solidFill>
            </a:endParaRPr>
          </a:p>
        </p:txBody>
      </p:sp>
    </p:spTree>
    <p:extLst>
      <p:ext uri="{BB962C8B-B14F-4D97-AF65-F5344CB8AC3E}">
        <p14:creationId xmlns:p14="http://schemas.microsoft.com/office/powerpoint/2010/main" val="20812139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 23"/>
          <p:cNvGraphicFramePr>
            <a:graphicFrameLocks noGrp="1"/>
          </p:cNvGraphicFramePr>
          <p:nvPr>
            <p:extLst>
              <p:ext uri="{D42A27DB-BD31-4B8C-83A1-F6EECF244321}">
                <p14:modId xmlns:p14="http://schemas.microsoft.com/office/powerpoint/2010/main" val="1583852257"/>
              </p:ext>
            </p:extLst>
          </p:nvPr>
        </p:nvGraphicFramePr>
        <p:xfrm>
          <a:off x="388772" y="1069375"/>
          <a:ext cx="8218440" cy="5312375"/>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Text Box 5"/>
          <p:cNvSpPr txBox="1">
            <a:spLocks noChangeArrowheads="1"/>
          </p:cNvSpPr>
          <p:nvPr/>
        </p:nvSpPr>
        <p:spPr bwMode="auto">
          <a:xfrm>
            <a:off x="7092950" y="6237288"/>
            <a:ext cx="184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lgn="r">
              <a:spcBef>
                <a:spcPct val="50000"/>
              </a:spcBef>
            </a:pPr>
            <a:r>
              <a:rPr lang="en-GB" sz="1600" b="1" dirty="0" err="1">
                <a:cs typeface="Arial" pitchFamily="34" charset="0"/>
              </a:rPr>
              <a:t>Aldersgruppe</a:t>
            </a:r>
            <a:endParaRPr lang="en-GB" sz="2400" b="1" dirty="0">
              <a:latin typeface="Times New Roman" pitchFamily="18" charset="0"/>
              <a:cs typeface="Arial" pitchFamily="34" charset="0"/>
            </a:endParaRPr>
          </a:p>
        </p:txBody>
      </p:sp>
      <p:grpSp>
        <p:nvGrpSpPr>
          <p:cNvPr id="10244" name="Group 6"/>
          <p:cNvGrpSpPr>
            <a:grpSpLocks/>
          </p:cNvGrpSpPr>
          <p:nvPr/>
        </p:nvGrpSpPr>
        <p:grpSpPr bwMode="auto">
          <a:xfrm>
            <a:off x="1835696" y="1569358"/>
            <a:ext cx="1368425" cy="533400"/>
            <a:chOff x="3243" y="1434"/>
            <a:chExt cx="862" cy="336"/>
          </a:xfrm>
        </p:grpSpPr>
        <p:sp>
          <p:nvSpPr>
            <p:cNvPr id="10256" name="Text Box 7"/>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10257" name="Group 8"/>
            <p:cNvGrpSpPr>
              <a:grpSpLocks noChangeAspect="1"/>
            </p:cNvGrpSpPr>
            <p:nvPr/>
          </p:nvGrpSpPr>
          <p:grpSpPr bwMode="auto">
            <a:xfrm>
              <a:off x="3243" y="1434"/>
              <a:ext cx="103" cy="336"/>
              <a:chOff x="4344" y="1944"/>
              <a:chExt cx="161" cy="583"/>
            </a:xfrm>
          </p:grpSpPr>
          <p:sp>
            <p:nvSpPr>
              <p:cNvPr id="10258" name="Oval 9"/>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9" name="Freeform 10"/>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60" name="Freeform 11"/>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61" name="Freeform 12"/>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62" name="Freeform 13"/>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0245" name="Group 14"/>
          <p:cNvGrpSpPr>
            <a:grpSpLocks/>
          </p:cNvGrpSpPr>
          <p:nvPr/>
        </p:nvGrpSpPr>
        <p:grpSpPr bwMode="auto">
          <a:xfrm>
            <a:off x="1835696" y="2240870"/>
            <a:ext cx="1414463" cy="509588"/>
            <a:chOff x="2400" y="2400"/>
            <a:chExt cx="891" cy="321"/>
          </a:xfrm>
        </p:grpSpPr>
        <p:sp>
          <p:nvSpPr>
            <p:cNvPr id="10248" name="Text Box 15"/>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FF0000"/>
                  </a:solidFill>
                  <a:cs typeface="Arial" pitchFamily="34" charset="0"/>
                </a:rPr>
                <a:t>Kvinder</a:t>
              </a:r>
            </a:p>
          </p:txBody>
        </p:sp>
        <p:grpSp>
          <p:nvGrpSpPr>
            <p:cNvPr id="10249" name="Group 16"/>
            <p:cNvGrpSpPr>
              <a:grpSpLocks/>
            </p:cNvGrpSpPr>
            <p:nvPr/>
          </p:nvGrpSpPr>
          <p:grpSpPr bwMode="auto">
            <a:xfrm>
              <a:off x="2400" y="2400"/>
              <a:ext cx="96" cy="321"/>
              <a:chOff x="2400" y="2400"/>
              <a:chExt cx="96" cy="321"/>
            </a:xfrm>
          </p:grpSpPr>
          <p:sp>
            <p:nvSpPr>
              <p:cNvPr id="10250" name="Oval 17"/>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8"/>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52" name="Freeform 19"/>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53" name="Freeform 20"/>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54" name="Freeform 21"/>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255" name="Freeform 22"/>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
        <p:nvSpPr>
          <p:cNvPr id="10246" name="Text Box 25"/>
          <p:cNvSpPr txBox="1">
            <a:spLocks noChangeArrowheads="1"/>
          </p:cNvSpPr>
          <p:nvPr/>
        </p:nvSpPr>
        <p:spPr bwMode="auto">
          <a:xfrm>
            <a:off x="1042988" y="6381750"/>
            <a:ext cx="4033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dirty="0"/>
              <a:t>Kilde: Dødsårsagsregisteret. beregninger: Annette Erlangsen </a:t>
            </a:r>
            <a:r>
              <a:rPr lang="da-DK" sz="1000" dirty="0" err="1"/>
              <a:t>PhD</a:t>
            </a:r>
            <a:r>
              <a:rPr lang="da-DK" sz="1000" dirty="0"/>
              <a:t>, DRISP, Psykiatrisk Center København</a:t>
            </a:r>
          </a:p>
        </p:txBody>
      </p:sp>
      <p:sp>
        <p:nvSpPr>
          <p:cNvPr id="10247" name="Rectangle 26"/>
          <p:cNvSpPr>
            <a:spLocks noChangeArrowheads="1"/>
          </p:cNvSpPr>
          <p:nvPr/>
        </p:nvSpPr>
        <p:spPr bwMode="auto">
          <a:xfrm>
            <a:off x="1371600" y="54868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ctr"/>
            <a:r>
              <a:rPr lang="en-US" sz="2800" b="1" dirty="0" err="1">
                <a:solidFill>
                  <a:schemeClr val="tx2"/>
                </a:solidFill>
              </a:rPr>
              <a:t>Selvmordsraten</a:t>
            </a:r>
            <a:r>
              <a:rPr lang="en-US" sz="2800" b="1" dirty="0">
                <a:solidFill>
                  <a:schemeClr val="tx2"/>
                </a:solidFill>
              </a:rPr>
              <a:t> </a:t>
            </a:r>
            <a:r>
              <a:rPr lang="en-US" sz="2800" b="1" dirty="0" err="1">
                <a:solidFill>
                  <a:schemeClr val="tx2"/>
                </a:solidFill>
              </a:rPr>
              <a:t>i</a:t>
            </a:r>
            <a:r>
              <a:rPr lang="en-US" sz="2800" b="1" dirty="0">
                <a:solidFill>
                  <a:schemeClr val="tx2"/>
                </a:solidFill>
              </a:rPr>
              <a:t> 2015</a:t>
            </a:r>
            <a:endParaRPr lang="da-DK" sz="2800" b="1" dirty="0">
              <a:solidFill>
                <a:schemeClr val="tx2"/>
              </a:solidFill>
            </a:endParaRPr>
          </a:p>
        </p:txBody>
      </p:sp>
      <p:sp>
        <p:nvSpPr>
          <p:cNvPr id="2" name="Tekstboks 1"/>
          <p:cNvSpPr txBox="1"/>
          <p:nvPr/>
        </p:nvSpPr>
        <p:spPr>
          <a:xfrm>
            <a:off x="247562" y="1020678"/>
            <a:ext cx="2448892" cy="307777"/>
          </a:xfrm>
          <a:prstGeom prst="rect">
            <a:avLst/>
          </a:prstGeom>
          <a:noFill/>
        </p:spPr>
        <p:txBody>
          <a:bodyPr wrap="square" rtlCol="0">
            <a:spAutoFit/>
          </a:bodyPr>
          <a:lstStyle/>
          <a:p>
            <a:r>
              <a:rPr lang="da-DK" sz="1400" dirty="0"/>
              <a:t>Rate per 100.000</a:t>
            </a:r>
          </a:p>
        </p:txBody>
      </p:sp>
    </p:spTree>
    <p:extLst>
      <p:ext uri="{BB962C8B-B14F-4D97-AF65-F5344CB8AC3E}">
        <p14:creationId xmlns:p14="http://schemas.microsoft.com/office/powerpoint/2010/main" val="189214427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7092950" y="6237288"/>
            <a:ext cx="184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lgn="r">
              <a:spcBef>
                <a:spcPct val="50000"/>
              </a:spcBef>
            </a:pPr>
            <a:r>
              <a:rPr lang="en-GB" sz="1600">
                <a:solidFill>
                  <a:schemeClr val="tx2"/>
                </a:solidFill>
                <a:cs typeface="Arial" pitchFamily="34" charset="0"/>
              </a:rPr>
              <a:t>Aldersgruppe</a:t>
            </a:r>
            <a:endParaRPr lang="en-GB" sz="2400">
              <a:solidFill>
                <a:schemeClr val="tx2"/>
              </a:solidFill>
              <a:latin typeface="Times New Roman" pitchFamily="18" charset="0"/>
              <a:cs typeface="Arial" pitchFamily="34" charset="0"/>
            </a:endParaRPr>
          </a:p>
        </p:txBody>
      </p:sp>
      <p:grpSp>
        <p:nvGrpSpPr>
          <p:cNvPr id="11268" name="Group 4"/>
          <p:cNvGrpSpPr>
            <a:grpSpLocks/>
          </p:cNvGrpSpPr>
          <p:nvPr/>
        </p:nvGrpSpPr>
        <p:grpSpPr bwMode="auto">
          <a:xfrm>
            <a:off x="5940425" y="2535238"/>
            <a:ext cx="1368425" cy="533400"/>
            <a:chOff x="3243" y="1434"/>
            <a:chExt cx="862" cy="336"/>
          </a:xfrm>
        </p:grpSpPr>
        <p:sp>
          <p:nvSpPr>
            <p:cNvPr id="11280" name="Text Box 5"/>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11281" name="Group 6"/>
            <p:cNvGrpSpPr>
              <a:grpSpLocks noChangeAspect="1"/>
            </p:cNvGrpSpPr>
            <p:nvPr/>
          </p:nvGrpSpPr>
          <p:grpSpPr bwMode="auto">
            <a:xfrm>
              <a:off x="3243" y="1434"/>
              <a:ext cx="103" cy="336"/>
              <a:chOff x="4344" y="1944"/>
              <a:chExt cx="161" cy="583"/>
            </a:xfrm>
          </p:grpSpPr>
          <p:sp>
            <p:nvSpPr>
              <p:cNvPr id="11282" name="Oval 7"/>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8"/>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84" name="Freeform 9"/>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85" name="Freeform 10"/>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86" name="Freeform 11"/>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1269" name="Group 12"/>
          <p:cNvGrpSpPr>
            <a:grpSpLocks/>
          </p:cNvGrpSpPr>
          <p:nvPr/>
        </p:nvGrpSpPr>
        <p:grpSpPr bwMode="auto">
          <a:xfrm>
            <a:off x="5940425" y="1844675"/>
            <a:ext cx="1414463" cy="509588"/>
            <a:chOff x="2400" y="2400"/>
            <a:chExt cx="891" cy="321"/>
          </a:xfrm>
        </p:grpSpPr>
        <p:sp>
          <p:nvSpPr>
            <p:cNvPr id="11272" name="Text Box 13"/>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FF0000"/>
                  </a:solidFill>
                  <a:cs typeface="Arial" pitchFamily="34" charset="0"/>
                </a:rPr>
                <a:t>Kvinder</a:t>
              </a:r>
            </a:p>
          </p:txBody>
        </p:sp>
        <p:grpSp>
          <p:nvGrpSpPr>
            <p:cNvPr id="11273" name="Group 14"/>
            <p:cNvGrpSpPr>
              <a:grpSpLocks/>
            </p:cNvGrpSpPr>
            <p:nvPr/>
          </p:nvGrpSpPr>
          <p:grpSpPr bwMode="auto">
            <a:xfrm>
              <a:off x="2400" y="2400"/>
              <a:ext cx="96" cy="321"/>
              <a:chOff x="2400" y="2400"/>
              <a:chExt cx="96" cy="321"/>
            </a:xfrm>
          </p:grpSpPr>
          <p:sp>
            <p:nvSpPr>
              <p:cNvPr id="11274" name="Oval 15"/>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5" name="Freeform 16"/>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76" name="Freeform 17"/>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77" name="Freeform 18"/>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78" name="Freeform 19"/>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279" name="Freeform 20"/>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
        <p:nvSpPr>
          <p:cNvPr id="11270" name="Text Box 21"/>
          <p:cNvSpPr txBox="1">
            <a:spLocks noChangeArrowheads="1"/>
          </p:cNvSpPr>
          <p:nvPr/>
        </p:nvSpPr>
        <p:spPr bwMode="auto">
          <a:xfrm>
            <a:off x="1042988" y="6381750"/>
            <a:ext cx="640933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dirty="0"/>
              <a:t>Kilde: Landspatientregisteret, Det Psykiatriske Centralregister og Danmarks Statistikbank, beregninger: Annette Erlangsen </a:t>
            </a:r>
            <a:r>
              <a:rPr lang="da-DK" sz="1000" dirty="0" err="1"/>
              <a:t>PhD</a:t>
            </a:r>
            <a:r>
              <a:rPr lang="da-DK" sz="1000" dirty="0"/>
              <a:t>, Psykiatrisk Center København</a:t>
            </a:r>
          </a:p>
        </p:txBody>
      </p:sp>
      <p:sp>
        <p:nvSpPr>
          <p:cNvPr id="11271" name="Rectangle 22"/>
          <p:cNvSpPr>
            <a:spLocks noChangeArrowheads="1"/>
          </p:cNvSpPr>
          <p:nvPr/>
        </p:nvSpPr>
        <p:spPr bwMode="auto">
          <a:xfrm>
            <a:off x="1371600" y="620713"/>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ctr"/>
            <a:r>
              <a:rPr lang="en-US" sz="2800" b="1" dirty="0" err="1">
                <a:solidFill>
                  <a:schemeClr val="tx2"/>
                </a:solidFill>
              </a:rPr>
              <a:t>Selvmordsfors</a:t>
            </a:r>
            <a:r>
              <a:rPr lang="da-DK" sz="2800" b="1" dirty="0">
                <a:solidFill>
                  <a:schemeClr val="tx2"/>
                </a:solidFill>
              </a:rPr>
              <a:t>øgs</a:t>
            </a:r>
            <a:r>
              <a:rPr lang="en-US" sz="2800" b="1" dirty="0" err="1">
                <a:solidFill>
                  <a:schemeClr val="tx2"/>
                </a:solidFill>
              </a:rPr>
              <a:t>raten</a:t>
            </a:r>
            <a:r>
              <a:rPr lang="en-US" sz="2800" b="1" dirty="0">
                <a:solidFill>
                  <a:schemeClr val="tx2"/>
                </a:solidFill>
              </a:rPr>
              <a:t> </a:t>
            </a:r>
            <a:r>
              <a:rPr lang="en-US" sz="2800" b="1" dirty="0" err="1">
                <a:solidFill>
                  <a:schemeClr val="tx2"/>
                </a:solidFill>
              </a:rPr>
              <a:t>i</a:t>
            </a:r>
            <a:r>
              <a:rPr lang="en-US" sz="2800" b="1" dirty="0">
                <a:solidFill>
                  <a:schemeClr val="tx2"/>
                </a:solidFill>
              </a:rPr>
              <a:t> 2011</a:t>
            </a:r>
            <a:endParaRPr lang="da-DK" sz="2800" b="1" dirty="0">
              <a:solidFill>
                <a:schemeClr val="tx2"/>
              </a:solidFill>
            </a:endParaRPr>
          </a:p>
        </p:txBody>
      </p:sp>
      <p:graphicFrame>
        <p:nvGraphicFramePr>
          <p:cNvPr id="24" name="Diagram 23"/>
          <p:cNvGraphicFramePr>
            <a:graphicFrameLocks noGrp="1"/>
          </p:cNvGraphicFramePr>
          <p:nvPr>
            <p:extLst>
              <p:ext uri="{D42A27DB-BD31-4B8C-83A1-F6EECF244321}">
                <p14:modId xmlns:p14="http://schemas.microsoft.com/office/powerpoint/2010/main" val="1495515502"/>
              </p:ext>
            </p:extLst>
          </p:nvPr>
        </p:nvGraphicFramePr>
        <p:xfrm>
          <a:off x="1042988" y="1628800"/>
          <a:ext cx="7899400" cy="474501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kstboks 25"/>
          <p:cNvSpPr txBox="1"/>
          <p:nvPr/>
        </p:nvSpPr>
        <p:spPr>
          <a:xfrm>
            <a:off x="971600" y="1259468"/>
            <a:ext cx="2448892" cy="307777"/>
          </a:xfrm>
          <a:prstGeom prst="rect">
            <a:avLst/>
          </a:prstGeom>
          <a:noFill/>
        </p:spPr>
        <p:txBody>
          <a:bodyPr wrap="square" rtlCol="0">
            <a:spAutoFit/>
          </a:bodyPr>
          <a:lstStyle/>
          <a:p>
            <a:r>
              <a:rPr lang="da-DK" sz="1400" dirty="0"/>
              <a:t>Rate per 100.000</a:t>
            </a:r>
          </a:p>
        </p:txBody>
      </p:sp>
    </p:spTree>
    <p:extLst>
      <p:ext uri="{BB962C8B-B14F-4D97-AF65-F5344CB8AC3E}">
        <p14:creationId xmlns:p14="http://schemas.microsoft.com/office/powerpoint/2010/main" val="220655149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2. Risikogrupper i psykiatrien</a:t>
            </a:r>
          </a:p>
        </p:txBody>
      </p:sp>
    </p:spTree>
    <p:extLst>
      <p:ext uri="{BB962C8B-B14F-4D97-AF65-F5344CB8AC3E}">
        <p14:creationId xmlns:p14="http://schemas.microsoft.com/office/powerpoint/2010/main" val="24829787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fontScale="90000"/>
          </a:bodyPr>
          <a:lstStyle/>
          <a:p>
            <a:r>
              <a:rPr lang="da-DK" altLang="da-DK" dirty="0"/>
              <a:t>Psykiatrisk indlæggelse nogensinde forud for selvmord</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252710789"/>
              </p:ext>
            </p:extLst>
          </p:nvPr>
        </p:nvGraphicFramePr>
        <p:xfrm>
          <a:off x="395536" y="2276872"/>
          <a:ext cx="8748465" cy="4581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628218196"/>
              </p:ext>
            </p:extLst>
          </p:nvPr>
        </p:nvGraphicFramePr>
        <p:xfrm>
          <a:off x="107504" y="1556792"/>
          <a:ext cx="4608512"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86423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900113" y="1377950"/>
          <a:ext cx="12673013" cy="6443663"/>
        </p:xfrm>
        <a:graphic>
          <a:graphicData uri="http://schemas.openxmlformats.org/presentationml/2006/ole">
            <mc:AlternateContent xmlns:mc="http://schemas.openxmlformats.org/markup-compatibility/2006">
              <mc:Choice xmlns:v="urn:schemas-microsoft-com:vml" Requires="v">
                <p:oleObj spid="_x0000_s1032" name="Chart" r:id="rId4" imgW="9458249" imgH="4524451" progId="Excel.Chart.8">
                  <p:embed/>
                </p:oleObj>
              </mc:Choice>
              <mc:Fallback>
                <p:oleObj name="Chart" r:id="rId4" imgW="9458249" imgH="4524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77950"/>
                        <a:ext cx="12673013"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4"/>
          <p:cNvSpPr>
            <a:spLocks noChangeArrowheads="1"/>
          </p:cNvSpPr>
          <p:nvPr/>
        </p:nvSpPr>
        <p:spPr bwMode="auto">
          <a:xfrm>
            <a:off x="1371600" y="620713"/>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r>
              <a:rPr lang="en-US" sz="3200" b="1" dirty="0" err="1">
                <a:solidFill>
                  <a:schemeClr val="tx2"/>
                </a:solidFill>
              </a:rPr>
              <a:t>Psykisk</a:t>
            </a:r>
            <a:r>
              <a:rPr lang="en-US" sz="3200" b="1" dirty="0">
                <a:solidFill>
                  <a:schemeClr val="tx2"/>
                </a:solidFill>
              </a:rPr>
              <a:t> </a:t>
            </a:r>
            <a:r>
              <a:rPr lang="en-US" sz="3200" b="1" dirty="0" err="1">
                <a:solidFill>
                  <a:schemeClr val="tx2"/>
                </a:solidFill>
              </a:rPr>
              <a:t>sygdom</a:t>
            </a:r>
            <a:r>
              <a:rPr lang="en-US" sz="3200" b="1" dirty="0">
                <a:solidFill>
                  <a:schemeClr val="tx2"/>
                </a:solidFill>
              </a:rPr>
              <a:t> </a:t>
            </a:r>
            <a:r>
              <a:rPr lang="en-US" sz="3200" b="1" dirty="0" err="1">
                <a:solidFill>
                  <a:schemeClr val="tx2"/>
                </a:solidFill>
              </a:rPr>
              <a:t>blandt</a:t>
            </a:r>
            <a:r>
              <a:rPr lang="en-US" sz="3200" b="1" dirty="0">
                <a:solidFill>
                  <a:schemeClr val="tx2"/>
                </a:solidFill>
              </a:rPr>
              <a:t> </a:t>
            </a:r>
            <a:r>
              <a:rPr lang="en-US" sz="3200" b="1" dirty="0" err="1">
                <a:solidFill>
                  <a:schemeClr val="tx2"/>
                </a:solidFill>
              </a:rPr>
              <a:t>selvmord</a:t>
            </a:r>
            <a:endParaRPr lang="da-DK" sz="3200" b="1" dirty="0">
              <a:solidFill>
                <a:schemeClr val="tx2"/>
              </a:solidFill>
            </a:endParaRPr>
          </a:p>
        </p:txBody>
      </p:sp>
      <p:sp>
        <p:nvSpPr>
          <p:cNvPr id="14340" name="Text Box 5"/>
          <p:cNvSpPr txBox="1">
            <a:spLocks noChangeArrowheads="1"/>
          </p:cNvSpPr>
          <p:nvPr/>
        </p:nvSpPr>
        <p:spPr bwMode="auto">
          <a:xfrm>
            <a:off x="1042988" y="6597650"/>
            <a:ext cx="46815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r>
              <a:rPr lang="da-DK" sz="1000"/>
              <a:t>Kilde: Henriksson et al, Am J Psych, 1993</a:t>
            </a:r>
          </a:p>
        </p:txBody>
      </p:sp>
    </p:spTree>
    <p:extLst>
      <p:ext uri="{BB962C8B-B14F-4D97-AF65-F5344CB8AC3E}">
        <p14:creationId xmlns:p14="http://schemas.microsoft.com/office/powerpoint/2010/main" val="452059442"/>
      </p:ext>
    </p:extLst>
  </p:cSld>
  <p:clrMapOvr>
    <a:masterClrMapping/>
  </p:clrMapOvr>
  <p:transition spd="slow">
    <p:wipe/>
  </p:transition>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TotalTime>
  <Words>2872</Words>
  <Application>Microsoft Office PowerPoint</Application>
  <PresentationFormat>Skærmshow (4:3)</PresentationFormat>
  <Paragraphs>433</Paragraphs>
  <Slides>48</Slides>
  <Notes>48</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48</vt:i4>
      </vt:variant>
    </vt:vector>
  </HeadingPairs>
  <TitlesOfParts>
    <vt:vector size="54" baseType="lpstr">
      <vt:lpstr>Arial</vt:lpstr>
      <vt:lpstr>Calibri</vt:lpstr>
      <vt:lpstr>Nunito-Light</vt:lpstr>
      <vt:lpstr>Times New Roman</vt:lpstr>
      <vt:lpstr>Kontortema</vt:lpstr>
      <vt:lpstr>Chart</vt:lpstr>
      <vt:lpstr>Antal</vt:lpstr>
      <vt:lpstr>PowerPoint-præsentation</vt:lpstr>
      <vt:lpstr>PowerPoint-præsentation</vt:lpstr>
      <vt:lpstr>PowerPoint-præsentation</vt:lpstr>
      <vt:lpstr>PowerPoint-præsentation</vt:lpstr>
      <vt:lpstr>PowerPoint-præsentation</vt:lpstr>
      <vt:lpstr>PowerPoint-præsentation</vt:lpstr>
      <vt:lpstr>Psykiatrisk indlæggelse nogensinde forud for selvmord</vt:lpstr>
      <vt:lpstr>PowerPoint-præsentation</vt:lpstr>
      <vt:lpstr>Kumuleret risiko for selvmord  (&lt; 36 års opfølgning)</vt:lpstr>
      <vt:lpstr>PowerPoint-præsentation</vt:lpstr>
      <vt:lpstr>PowerPoint-præsentation</vt:lpstr>
      <vt:lpstr>Risiko for selvmord efter kontaktform</vt:lpstr>
      <vt:lpstr>Pas på selvmordstruede mænd</vt:lpstr>
      <vt:lpstr>PowerPoint-præsentation</vt:lpstr>
      <vt:lpstr>PowerPoint-præsentation</vt:lpstr>
      <vt:lpstr>PowerPoint-præsentation</vt:lpstr>
      <vt:lpstr>Shneidman’s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Kriseplan</vt:lpstr>
      <vt:lpstr>PowerPoint-præsentation</vt:lpstr>
      <vt:lpstr>PowerPoint-præsentation</vt:lpstr>
      <vt:lpstr>PowerPoint-præsentation</vt:lpstr>
      <vt:lpstr>Selvhjælp Online mod        Selvmordstanker</vt:lpstr>
      <vt:lpstr>Selvhjælpsprogrammet</vt:lpstr>
      <vt:lpstr>PowerPoint-præsentation</vt:lpstr>
      <vt:lpstr>PowerPoint-præsentation</vt:lpstr>
      <vt:lpstr>Study design</vt:lpstr>
      <vt:lpstr>PowerPoint-præsentation</vt:lpstr>
      <vt:lpstr>Deltagere</vt:lpstr>
      <vt:lpstr>Sikkerhedsprotokol</vt:lpstr>
      <vt:lpstr>Beck Scale for Suicidal Ideation</vt:lpstr>
      <vt:lpstr>Henvis patienter der:</vt:lpstr>
      <vt:lpstr>PowerPoint-præsentation</vt:lpstr>
      <vt:lpstr>PowerPoint-præsentation</vt:lpstr>
      <vt:lpstr>PowerPoint-præsentation</vt:lpstr>
      <vt:lpstr>PowerPoint-præsentation</vt:lpstr>
      <vt:lpstr>PowerPoint-præsentation</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Annette Erlangsen</dc:creator>
  <cp:lastModifiedBy>Jette Louise Skovgaard larsen</cp:lastModifiedBy>
  <cp:revision>16</cp:revision>
  <dcterms:created xsi:type="dcterms:W3CDTF">2017-01-23T04:43:49Z</dcterms:created>
  <dcterms:modified xsi:type="dcterms:W3CDTF">2020-02-26T15:07:08Z</dcterms:modified>
</cp:coreProperties>
</file>