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17" autoAdjust="0"/>
    <p:restoredTop sz="94660"/>
  </p:normalViewPr>
  <p:slideViewPr>
    <p:cSldViewPr snapToGrid="0">
      <p:cViewPr>
        <p:scale>
          <a:sx n="200" d="100"/>
          <a:sy n="200" d="100"/>
        </p:scale>
        <p:origin x="21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4441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32473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50252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58012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2862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80421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14019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76038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20978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0281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70790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24555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10-mands modul med bad og toilet, 28 m2">
            <a:extLst>
              <a:ext uri="{FF2B5EF4-FFF2-40B4-BE49-F238E27FC236}">
                <a16:creationId xmlns:a16="http://schemas.microsoft.com/office/drawing/2014/main" id="{51C051E6-D01D-876C-02DF-5ABE1FCDE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89" y="81577"/>
            <a:ext cx="6019800" cy="451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7" name="Billede 1066" descr="Et billede, der indeholder bord&#10;&#10;Automatisk genereret beskrivelse">
            <a:extLst>
              <a:ext uri="{FF2B5EF4-FFF2-40B4-BE49-F238E27FC236}">
                <a16:creationId xmlns:a16="http://schemas.microsoft.com/office/drawing/2014/main" id="{8F5D4EDD-5C4D-5FC7-ED6A-A0D8B6E0F2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89" y="6039471"/>
            <a:ext cx="2876063" cy="3832536"/>
          </a:xfrm>
          <a:prstGeom prst="rect">
            <a:avLst/>
          </a:prstGeom>
        </p:spPr>
      </p:pic>
      <p:sp>
        <p:nvSpPr>
          <p:cNvPr id="84" name="Rektangel 83">
            <a:extLst>
              <a:ext uri="{FF2B5EF4-FFF2-40B4-BE49-F238E27FC236}">
                <a16:creationId xmlns:a16="http://schemas.microsoft.com/office/drawing/2014/main" id="{C7AE2996-F5C4-5FE2-288F-14F0F827F28C}"/>
              </a:ext>
            </a:extLst>
          </p:cNvPr>
          <p:cNvSpPr/>
          <p:nvPr/>
        </p:nvSpPr>
        <p:spPr>
          <a:xfrm>
            <a:off x="0" y="5923786"/>
            <a:ext cx="197571" cy="2062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7071ED0A-0C41-B049-6C0A-B2C885D131FB}"/>
              </a:ext>
            </a:extLst>
          </p:cNvPr>
          <p:cNvSpPr/>
          <p:nvPr/>
        </p:nvSpPr>
        <p:spPr>
          <a:xfrm>
            <a:off x="197571" y="5918200"/>
            <a:ext cx="680153" cy="2118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1024" name="Tekstfelt 1023">
            <a:extLst>
              <a:ext uri="{FF2B5EF4-FFF2-40B4-BE49-F238E27FC236}">
                <a16:creationId xmlns:a16="http://schemas.microsoft.com/office/drawing/2014/main" id="{E14C2947-9F81-53F7-A867-27A3CF55BA27}"/>
              </a:ext>
            </a:extLst>
          </p:cNvPr>
          <p:cNvSpPr txBox="1"/>
          <p:nvPr/>
        </p:nvSpPr>
        <p:spPr>
          <a:xfrm>
            <a:off x="-44017" y="5898083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2</a:t>
            </a:r>
          </a:p>
        </p:txBody>
      </p:sp>
      <p:sp>
        <p:nvSpPr>
          <p:cNvPr id="1031" name="Tekstfelt 1030">
            <a:extLst>
              <a:ext uri="{FF2B5EF4-FFF2-40B4-BE49-F238E27FC236}">
                <a16:creationId xmlns:a16="http://schemas.microsoft.com/office/drawing/2014/main" id="{F9003AF3-3ACB-835F-63D6-3374727489C6}"/>
              </a:ext>
            </a:extLst>
          </p:cNvPr>
          <p:cNvSpPr txBox="1"/>
          <p:nvPr/>
        </p:nvSpPr>
        <p:spPr>
          <a:xfrm>
            <a:off x="145978" y="5891581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Udvendig</a:t>
            </a:r>
          </a:p>
        </p:txBody>
      </p:sp>
      <p:pic>
        <p:nvPicPr>
          <p:cNvPr id="1076" name="Billede 1075" descr="Et billede, der indeholder Husholdningsapparater&#10;&#10;Automatisk genereret beskrivelse">
            <a:extLst>
              <a:ext uri="{FF2B5EF4-FFF2-40B4-BE49-F238E27FC236}">
                <a16:creationId xmlns:a16="http://schemas.microsoft.com/office/drawing/2014/main" id="{5DE59647-D733-7816-49E9-42F4A7207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539" y="5935429"/>
            <a:ext cx="2304207" cy="3686731"/>
          </a:xfrm>
          <a:prstGeom prst="rect">
            <a:avLst/>
          </a:prstGeom>
        </p:spPr>
      </p:pic>
      <p:sp>
        <p:nvSpPr>
          <p:cNvPr id="89" name="Rektangel 88">
            <a:extLst>
              <a:ext uri="{FF2B5EF4-FFF2-40B4-BE49-F238E27FC236}">
                <a16:creationId xmlns:a16="http://schemas.microsoft.com/office/drawing/2014/main" id="{3E1D8B44-5B0B-7803-CD55-184A381932C3}"/>
              </a:ext>
            </a:extLst>
          </p:cNvPr>
          <p:cNvSpPr/>
          <p:nvPr/>
        </p:nvSpPr>
        <p:spPr>
          <a:xfrm>
            <a:off x="0" y="0"/>
            <a:ext cx="6870700" cy="9658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D9C7D45-001D-4E01-AA85-6B476AA9F189}"/>
              </a:ext>
            </a:extLst>
          </p:cNvPr>
          <p:cNvSpPr/>
          <p:nvPr/>
        </p:nvSpPr>
        <p:spPr>
          <a:xfrm>
            <a:off x="930186" y="4077162"/>
            <a:ext cx="5196650" cy="14685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788"/>
              <a:t>33cm</a:t>
            </a:r>
            <a:endParaRPr lang="da-DK" sz="788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DC4CE60-0994-48A9-B27A-EC507B4D5483}"/>
              </a:ext>
            </a:extLst>
          </p:cNvPr>
          <p:cNvSpPr/>
          <p:nvPr/>
        </p:nvSpPr>
        <p:spPr>
          <a:xfrm>
            <a:off x="3476869" y="4496553"/>
            <a:ext cx="2601712" cy="998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5AA3A52F-C865-42B3-994A-FFD01ADBF5F9}"/>
              </a:ext>
            </a:extLst>
          </p:cNvPr>
          <p:cNvSpPr txBox="1"/>
          <p:nvPr/>
        </p:nvSpPr>
        <p:spPr>
          <a:xfrm>
            <a:off x="5176478" y="4586797"/>
            <a:ext cx="560001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160 cm</a:t>
            </a:r>
          </a:p>
        </p:txBody>
      </p:sp>
      <p:cxnSp>
        <p:nvCxnSpPr>
          <p:cNvPr id="10" name="Lige pilforbindelse 9">
            <a:extLst>
              <a:ext uri="{FF2B5EF4-FFF2-40B4-BE49-F238E27FC236}">
                <a16:creationId xmlns:a16="http://schemas.microsoft.com/office/drawing/2014/main" id="{8A378AA6-2A5C-4D7D-BC78-F37C84D9E3B6}"/>
              </a:ext>
            </a:extLst>
          </p:cNvPr>
          <p:cNvCxnSpPr>
            <a:cxnSpLocks/>
          </p:cNvCxnSpPr>
          <p:nvPr/>
        </p:nvCxnSpPr>
        <p:spPr>
          <a:xfrm flipH="1" flipV="1">
            <a:off x="4649673" y="4606941"/>
            <a:ext cx="1477163" cy="584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ktangel 15">
            <a:extLst>
              <a:ext uri="{FF2B5EF4-FFF2-40B4-BE49-F238E27FC236}">
                <a16:creationId xmlns:a16="http://schemas.microsoft.com/office/drawing/2014/main" id="{033DD256-B2AA-4D27-9B19-70FE07A2B7C2}"/>
              </a:ext>
            </a:extLst>
          </p:cNvPr>
          <p:cNvSpPr/>
          <p:nvPr/>
        </p:nvSpPr>
        <p:spPr>
          <a:xfrm>
            <a:off x="931143" y="4123900"/>
            <a:ext cx="5150296" cy="359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C7A0579B-DC94-4D5F-8E60-D12F289E71ED}"/>
              </a:ext>
            </a:extLst>
          </p:cNvPr>
          <p:cNvSpPr txBox="1"/>
          <p:nvPr/>
        </p:nvSpPr>
        <p:spPr>
          <a:xfrm>
            <a:off x="5736479" y="4215936"/>
            <a:ext cx="329899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36cm</a:t>
            </a:r>
          </a:p>
        </p:txBody>
      </p:sp>
      <p:cxnSp>
        <p:nvCxnSpPr>
          <p:cNvPr id="24" name="Lige pilforbindelse 23">
            <a:extLst>
              <a:ext uri="{FF2B5EF4-FFF2-40B4-BE49-F238E27FC236}">
                <a16:creationId xmlns:a16="http://schemas.microsoft.com/office/drawing/2014/main" id="{7FA61378-A837-4B4B-AEAE-63D6C1A0A82E}"/>
              </a:ext>
            </a:extLst>
          </p:cNvPr>
          <p:cNvCxnSpPr>
            <a:cxnSpLocks/>
          </p:cNvCxnSpPr>
          <p:nvPr/>
        </p:nvCxnSpPr>
        <p:spPr>
          <a:xfrm>
            <a:off x="3697741" y="4608444"/>
            <a:ext cx="61042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kstfelt 25">
            <a:extLst>
              <a:ext uri="{FF2B5EF4-FFF2-40B4-BE49-F238E27FC236}">
                <a16:creationId xmlns:a16="http://schemas.microsoft.com/office/drawing/2014/main" id="{46B68B81-D824-49F8-95A4-0B11A33D7855}"/>
              </a:ext>
            </a:extLst>
          </p:cNvPr>
          <p:cNvSpPr txBox="1"/>
          <p:nvPr/>
        </p:nvSpPr>
        <p:spPr>
          <a:xfrm>
            <a:off x="4269694" y="4583948"/>
            <a:ext cx="352341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17 cm</a:t>
            </a:r>
          </a:p>
        </p:txBody>
      </p:sp>
      <p:cxnSp>
        <p:nvCxnSpPr>
          <p:cNvPr id="28" name="Lige pilforbindelse 27">
            <a:extLst>
              <a:ext uri="{FF2B5EF4-FFF2-40B4-BE49-F238E27FC236}">
                <a16:creationId xmlns:a16="http://schemas.microsoft.com/office/drawing/2014/main" id="{5D9FD61A-EDA8-4DDA-8B1E-424E11983842}"/>
              </a:ext>
            </a:extLst>
          </p:cNvPr>
          <p:cNvCxnSpPr>
            <a:cxnSpLocks/>
          </p:cNvCxnSpPr>
          <p:nvPr/>
        </p:nvCxnSpPr>
        <p:spPr>
          <a:xfrm>
            <a:off x="3660433" y="4086462"/>
            <a:ext cx="0" cy="47569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kstfelt 29">
            <a:extLst>
              <a:ext uri="{FF2B5EF4-FFF2-40B4-BE49-F238E27FC236}">
                <a16:creationId xmlns:a16="http://schemas.microsoft.com/office/drawing/2014/main" id="{126647AD-FA07-455E-8853-F7721A03EC2A}"/>
              </a:ext>
            </a:extLst>
          </p:cNvPr>
          <p:cNvSpPr txBox="1"/>
          <p:nvPr/>
        </p:nvSpPr>
        <p:spPr>
          <a:xfrm>
            <a:off x="3367842" y="4239177"/>
            <a:ext cx="329899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35cm</a:t>
            </a:r>
          </a:p>
        </p:txBody>
      </p:sp>
      <p:cxnSp>
        <p:nvCxnSpPr>
          <p:cNvPr id="2" name="Lige pilforbindelse 1">
            <a:extLst>
              <a:ext uri="{FF2B5EF4-FFF2-40B4-BE49-F238E27FC236}">
                <a16:creationId xmlns:a16="http://schemas.microsoft.com/office/drawing/2014/main" id="{E4D4F6F2-9F71-53E3-5CE1-6BEC4E183DF3}"/>
              </a:ext>
            </a:extLst>
          </p:cNvPr>
          <p:cNvCxnSpPr>
            <a:cxnSpLocks/>
            <a:endCxn id="7" idx="3"/>
          </p:cNvCxnSpPr>
          <p:nvPr/>
        </p:nvCxnSpPr>
        <p:spPr>
          <a:xfrm>
            <a:off x="6078581" y="4077162"/>
            <a:ext cx="0" cy="46932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kstfelt 2">
            <a:extLst>
              <a:ext uri="{FF2B5EF4-FFF2-40B4-BE49-F238E27FC236}">
                <a16:creationId xmlns:a16="http://schemas.microsoft.com/office/drawing/2014/main" id="{A3F5A70D-65AD-AF03-6980-8A486E762A7B}"/>
              </a:ext>
            </a:extLst>
          </p:cNvPr>
          <p:cNvSpPr txBox="1"/>
          <p:nvPr/>
        </p:nvSpPr>
        <p:spPr>
          <a:xfrm>
            <a:off x="4041940" y="4735258"/>
            <a:ext cx="352341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54 cm</a:t>
            </a:r>
          </a:p>
        </p:txBody>
      </p:sp>
      <p:cxnSp>
        <p:nvCxnSpPr>
          <p:cNvPr id="5" name="Lige pilforbindelse 4">
            <a:extLst>
              <a:ext uri="{FF2B5EF4-FFF2-40B4-BE49-F238E27FC236}">
                <a16:creationId xmlns:a16="http://schemas.microsoft.com/office/drawing/2014/main" id="{B6FDE999-11BB-2B31-FB0E-A1BC9E36C751}"/>
              </a:ext>
            </a:extLst>
          </p:cNvPr>
          <p:cNvCxnSpPr>
            <a:cxnSpLocks/>
          </p:cNvCxnSpPr>
          <p:nvPr/>
        </p:nvCxnSpPr>
        <p:spPr>
          <a:xfrm flipV="1">
            <a:off x="4236302" y="4606941"/>
            <a:ext cx="436658" cy="298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pilforbindelse 13">
            <a:extLst>
              <a:ext uri="{FF2B5EF4-FFF2-40B4-BE49-F238E27FC236}">
                <a16:creationId xmlns:a16="http://schemas.microsoft.com/office/drawing/2014/main" id="{C27C6E83-B2E8-0A2D-846A-26364877D81D}"/>
              </a:ext>
            </a:extLst>
          </p:cNvPr>
          <p:cNvCxnSpPr>
            <a:cxnSpLocks/>
          </p:cNvCxnSpPr>
          <p:nvPr/>
        </p:nvCxnSpPr>
        <p:spPr>
          <a:xfrm>
            <a:off x="3715197" y="4735258"/>
            <a:ext cx="95776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ktangel 14">
            <a:extLst>
              <a:ext uri="{FF2B5EF4-FFF2-40B4-BE49-F238E27FC236}">
                <a16:creationId xmlns:a16="http://schemas.microsoft.com/office/drawing/2014/main" id="{227AFFEF-5B3E-3C7E-2DE7-08DE44CC5C97}"/>
              </a:ext>
            </a:extLst>
          </p:cNvPr>
          <p:cNvSpPr/>
          <p:nvPr/>
        </p:nvSpPr>
        <p:spPr>
          <a:xfrm>
            <a:off x="3327645" y="4139175"/>
            <a:ext cx="1312772" cy="42941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250" dirty="0">
              <a:highlight>
                <a:srgbClr val="000000"/>
              </a:highlight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C7A9E971-818D-DA20-009A-B8B874C2F3FD}"/>
              </a:ext>
            </a:extLst>
          </p:cNvPr>
          <p:cNvSpPr/>
          <p:nvPr/>
        </p:nvSpPr>
        <p:spPr>
          <a:xfrm>
            <a:off x="4649673" y="4439593"/>
            <a:ext cx="1483895" cy="1288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012E9128-F720-4E6F-836C-099531E1865C}"/>
              </a:ext>
            </a:extLst>
          </p:cNvPr>
          <p:cNvSpPr txBox="1"/>
          <p:nvPr/>
        </p:nvSpPr>
        <p:spPr>
          <a:xfrm>
            <a:off x="5246859" y="4405772"/>
            <a:ext cx="328295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Kanal</a:t>
            </a:r>
          </a:p>
        </p:txBody>
      </p:sp>
      <p:cxnSp>
        <p:nvCxnSpPr>
          <p:cNvPr id="76" name="Lige forbindelse 75">
            <a:extLst>
              <a:ext uri="{FF2B5EF4-FFF2-40B4-BE49-F238E27FC236}">
                <a16:creationId xmlns:a16="http://schemas.microsoft.com/office/drawing/2014/main" id="{C09EBB10-B46B-79AB-5826-CFAD3D9E83CA}"/>
              </a:ext>
            </a:extLst>
          </p:cNvPr>
          <p:cNvCxnSpPr>
            <a:cxnSpLocks/>
          </p:cNvCxnSpPr>
          <p:nvPr/>
        </p:nvCxnSpPr>
        <p:spPr>
          <a:xfrm>
            <a:off x="25400" y="5918200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ktangel 77">
            <a:extLst>
              <a:ext uri="{FF2B5EF4-FFF2-40B4-BE49-F238E27FC236}">
                <a16:creationId xmlns:a16="http://schemas.microsoft.com/office/drawing/2014/main" id="{DD3CCABC-E28F-249A-AAF2-B6839949F42F}"/>
              </a:ext>
            </a:extLst>
          </p:cNvPr>
          <p:cNvSpPr/>
          <p:nvPr/>
        </p:nvSpPr>
        <p:spPr>
          <a:xfrm>
            <a:off x="52462" y="3819712"/>
            <a:ext cx="198946" cy="2118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B2B7B02A-B1E5-9C26-C57F-EF12F4494B5B}"/>
              </a:ext>
            </a:extLst>
          </p:cNvPr>
          <p:cNvSpPr/>
          <p:nvPr/>
        </p:nvSpPr>
        <p:spPr>
          <a:xfrm>
            <a:off x="250033" y="3828806"/>
            <a:ext cx="680153" cy="19715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cxnSp>
        <p:nvCxnSpPr>
          <p:cNvPr id="81" name="Lige forbindelse 80">
            <a:extLst>
              <a:ext uri="{FF2B5EF4-FFF2-40B4-BE49-F238E27FC236}">
                <a16:creationId xmlns:a16="http://schemas.microsoft.com/office/drawing/2014/main" id="{33687C76-5CCA-79D7-A8B2-DC52C5465141}"/>
              </a:ext>
            </a:extLst>
          </p:cNvPr>
          <p:cNvCxnSpPr>
            <a:cxnSpLocks/>
          </p:cNvCxnSpPr>
          <p:nvPr/>
        </p:nvCxnSpPr>
        <p:spPr>
          <a:xfrm>
            <a:off x="3429000" y="5918200"/>
            <a:ext cx="0" cy="4991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Lige forbindelse 87">
            <a:extLst>
              <a:ext uri="{FF2B5EF4-FFF2-40B4-BE49-F238E27FC236}">
                <a16:creationId xmlns:a16="http://schemas.microsoft.com/office/drawing/2014/main" id="{24AF028C-0533-ABB4-47B0-78D8C8636A28}"/>
              </a:ext>
            </a:extLst>
          </p:cNvPr>
          <p:cNvCxnSpPr>
            <a:cxnSpLocks/>
          </p:cNvCxnSpPr>
          <p:nvPr/>
        </p:nvCxnSpPr>
        <p:spPr>
          <a:xfrm>
            <a:off x="0" y="965200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B9DB9409-F4BF-8564-9D74-77A30431A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207" y="27832"/>
            <a:ext cx="3617271" cy="93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" name="Tekstfelt 109">
            <a:extLst>
              <a:ext uri="{FF2B5EF4-FFF2-40B4-BE49-F238E27FC236}">
                <a16:creationId xmlns:a16="http://schemas.microsoft.com/office/drawing/2014/main" id="{EDD90B9B-70D1-2810-E193-39E374BAEE01}"/>
              </a:ext>
            </a:extLst>
          </p:cNvPr>
          <p:cNvSpPr txBox="1"/>
          <p:nvPr/>
        </p:nvSpPr>
        <p:spPr>
          <a:xfrm>
            <a:off x="1248038" y="7488561"/>
            <a:ext cx="929422" cy="359715"/>
          </a:xfrm>
          <a:prstGeom prst="rect">
            <a:avLst/>
          </a:prstGeom>
          <a:noFill/>
        </p:spPr>
        <p:txBody>
          <a:bodyPr wrap="none" lIns="51435" tIns="25718" rIns="51435" bIns="25718" rtlCol="0" anchor="t">
            <a:spAutoFit/>
          </a:bodyPr>
          <a:lstStyle/>
          <a:p>
            <a:r>
              <a:rPr lang="da-DK" sz="2000" dirty="0"/>
              <a:t>28.5 cm</a:t>
            </a:r>
          </a:p>
        </p:txBody>
      </p:sp>
      <p:cxnSp>
        <p:nvCxnSpPr>
          <p:cNvPr id="111" name="Lige pilforbindelse 110">
            <a:extLst>
              <a:ext uri="{FF2B5EF4-FFF2-40B4-BE49-F238E27FC236}">
                <a16:creationId xmlns:a16="http://schemas.microsoft.com/office/drawing/2014/main" id="{1ABBCAE5-5293-0BA8-755B-44B029E42397}"/>
              </a:ext>
            </a:extLst>
          </p:cNvPr>
          <p:cNvCxnSpPr>
            <a:cxnSpLocks/>
          </p:cNvCxnSpPr>
          <p:nvPr/>
        </p:nvCxnSpPr>
        <p:spPr>
          <a:xfrm>
            <a:off x="930186" y="7435842"/>
            <a:ext cx="159968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Lige pilforbindelse 111">
            <a:extLst>
              <a:ext uri="{FF2B5EF4-FFF2-40B4-BE49-F238E27FC236}">
                <a16:creationId xmlns:a16="http://schemas.microsoft.com/office/drawing/2014/main" id="{F0338728-F6A1-9D6F-CD92-1B1F70D371AC}"/>
              </a:ext>
            </a:extLst>
          </p:cNvPr>
          <p:cNvCxnSpPr>
            <a:cxnSpLocks/>
          </p:cNvCxnSpPr>
          <p:nvPr/>
        </p:nvCxnSpPr>
        <p:spPr>
          <a:xfrm>
            <a:off x="2328199" y="8197425"/>
            <a:ext cx="0" cy="170857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Lige pilforbindelse 112">
            <a:extLst>
              <a:ext uri="{FF2B5EF4-FFF2-40B4-BE49-F238E27FC236}">
                <a16:creationId xmlns:a16="http://schemas.microsoft.com/office/drawing/2014/main" id="{BA1C01F4-07DD-F47C-1F9C-42C6FED12343}"/>
              </a:ext>
            </a:extLst>
          </p:cNvPr>
          <p:cNvCxnSpPr>
            <a:cxnSpLocks/>
          </p:cNvCxnSpPr>
          <p:nvPr/>
        </p:nvCxnSpPr>
        <p:spPr>
          <a:xfrm flipH="1">
            <a:off x="1125522" y="8197425"/>
            <a:ext cx="17155" cy="169880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Tekstfelt 125">
            <a:extLst>
              <a:ext uri="{FF2B5EF4-FFF2-40B4-BE49-F238E27FC236}">
                <a16:creationId xmlns:a16="http://schemas.microsoft.com/office/drawing/2014/main" id="{4A09D571-CD25-5547-3F03-C5E9F120E3CC}"/>
              </a:ext>
            </a:extLst>
          </p:cNvPr>
          <p:cNvSpPr txBox="1"/>
          <p:nvPr/>
        </p:nvSpPr>
        <p:spPr>
          <a:xfrm>
            <a:off x="6350" y="3772487"/>
            <a:ext cx="34480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1</a:t>
            </a:r>
          </a:p>
        </p:txBody>
      </p:sp>
      <p:sp>
        <p:nvSpPr>
          <p:cNvPr id="1029" name="Tekstfelt 1028">
            <a:extLst>
              <a:ext uri="{FF2B5EF4-FFF2-40B4-BE49-F238E27FC236}">
                <a16:creationId xmlns:a16="http://schemas.microsoft.com/office/drawing/2014/main" id="{ACFC7657-A746-1199-222B-08DBE8839A55}"/>
              </a:ext>
            </a:extLst>
          </p:cNvPr>
          <p:cNvSpPr txBox="1"/>
          <p:nvPr/>
        </p:nvSpPr>
        <p:spPr>
          <a:xfrm>
            <a:off x="203415" y="3792235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Indvendig</a:t>
            </a:r>
          </a:p>
        </p:txBody>
      </p:sp>
      <p:sp>
        <p:nvSpPr>
          <p:cNvPr id="1035" name="Tekstfelt 1034">
            <a:extLst>
              <a:ext uri="{FF2B5EF4-FFF2-40B4-BE49-F238E27FC236}">
                <a16:creationId xmlns:a16="http://schemas.microsoft.com/office/drawing/2014/main" id="{28B37A04-6DE4-4F02-B4A7-2A0984F991A0}"/>
              </a:ext>
            </a:extLst>
          </p:cNvPr>
          <p:cNvSpPr txBox="1"/>
          <p:nvPr/>
        </p:nvSpPr>
        <p:spPr>
          <a:xfrm>
            <a:off x="1332032" y="8897608"/>
            <a:ext cx="37297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000" dirty="0"/>
              <a:t>36 cm</a:t>
            </a:r>
          </a:p>
        </p:txBody>
      </p:sp>
      <p:sp>
        <p:nvSpPr>
          <p:cNvPr id="1042" name="Tekstfelt 1041">
            <a:extLst>
              <a:ext uri="{FF2B5EF4-FFF2-40B4-BE49-F238E27FC236}">
                <a16:creationId xmlns:a16="http://schemas.microsoft.com/office/drawing/2014/main" id="{DBD5643B-19C6-BE58-AAB5-FFFF6988236D}"/>
              </a:ext>
            </a:extLst>
          </p:cNvPr>
          <p:cNvSpPr txBox="1"/>
          <p:nvPr/>
        </p:nvSpPr>
        <p:spPr>
          <a:xfrm>
            <a:off x="1713630" y="1123059"/>
            <a:ext cx="44914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da-DK" b="1" dirty="0">
                <a:solidFill>
                  <a:srgbClr val="333333"/>
                </a:solidFill>
                <a:highlight>
                  <a:srgbClr val="FFFFFF"/>
                </a:highlight>
                <a:latin typeface="Barlow" panose="020F0502020204030204" pitchFamily="2" charset="0"/>
              </a:rPr>
              <a:t>10 Mands – Med Toilet og Bad</a:t>
            </a:r>
            <a:endParaRPr lang="da-DK" dirty="0"/>
          </a:p>
        </p:txBody>
      </p:sp>
      <p:sp>
        <p:nvSpPr>
          <p:cNvPr id="1046" name="Rektangel 1045">
            <a:extLst>
              <a:ext uri="{FF2B5EF4-FFF2-40B4-BE49-F238E27FC236}">
                <a16:creationId xmlns:a16="http://schemas.microsoft.com/office/drawing/2014/main" id="{D13DE21C-1BD7-5382-6C8B-FB5FDC81E458}"/>
              </a:ext>
            </a:extLst>
          </p:cNvPr>
          <p:cNvSpPr/>
          <p:nvPr/>
        </p:nvSpPr>
        <p:spPr>
          <a:xfrm>
            <a:off x="806128" y="2842927"/>
            <a:ext cx="174714" cy="2540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50" name="Rektangel 1049">
            <a:extLst>
              <a:ext uri="{FF2B5EF4-FFF2-40B4-BE49-F238E27FC236}">
                <a16:creationId xmlns:a16="http://schemas.microsoft.com/office/drawing/2014/main" id="{4E8F2ED5-8429-21BC-99F8-75808AECC8D4}"/>
              </a:ext>
            </a:extLst>
          </p:cNvPr>
          <p:cNvSpPr/>
          <p:nvPr/>
        </p:nvSpPr>
        <p:spPr>
          <a:xfrm>
            <a:off x="1846278" y="2938961"/>
            <a:ext cx="214643" cy="10886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1054" name="Lige pilforbindelse 1053">
            <a:extLst>
              <a:ext uri="{FF2B5EF4-FFF2-40B4-BE49-F238E27FC236}">
                <a16:creationId xmlns:a16="http://schemas.microsoft.com/office/drawing/2014/main" id="{356CCF0F-E2BD-0E38-6126-39B3672D64B5}"/>
              </a:ext>
            </a:extLst>
          </p:cNvPr>
          <p:cNvCxnSpPr>
            <a:cxnSpLocks/>
          </p:cNvCxnSpPr>
          <p:nvPr/>
        </p:nvCxnSpPr>
        <p:spPr>
          <a:xfrm>
            <a:off x="1224922" y="3200660"/>
            <a:ext cx="46778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2" name="Tekstfelt 1061">
            <a:extLst>
              <a:ext uri="{FF2B5EF4-FFF2-40B4-BE49-F238E27FC236}">
                <a16:creationId xmlns:a16="http://schemas.microsoft.com/office/drawing/2014/main" id="{4970FA95-5434-394E-348F-415D9D34D859}"/>
              </a:ext>
            </a:extLst>
          </p:cNvPr>
          <p:cNvSpPr txBox="1"/>
          <p:nvPr/>
        </p:nvSpPr>
        <p:spPr>
          <a:xfrm>
            <a:off x="1272816" y="3217946"/>
            <a:ext cx="356235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800" dirty="0"/>
              <a:t>160 cm</a:t>
            </a:r>
            <a:endParaRPr lang="da-DK" dirty="0"/>
          </a:p>
        </p:txBody>
      </p:sp>
      <p:cxnSp>
        <p:nvCxnSpPr>
          <p:cNvPr id="1064" name="Lige forbindelse 1063">
            <a:extLst>
              <a:ext uri="{FF2B5EF4-FFF2-40B4-BE49-F238E27FC236}">
                <a16:creationId xmlns:a16="http://schemas.microsoft.com/office/drawing/2014/main" id="{D89EDA25-E42B-E3F1-9AD5-0543941BEF0E}"/>
              </a:ext>
            </a:extLst>
          </p:cNvPr>
          <p:cNvCxnSpPr>
            <a:cxnSpLocks/>
          </p:cNvCxnSpPr>
          <p:nvPr/>
        </p:nvCxnSpPr>
        <p:spPr>
          <a:xfrm>
            <a:off x="0" y="3471934"/>
            <a:ext cx="6863422" cy="317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74" name="Billede 1073" descr="Et billede, der indeholder værktøj, ramme/skelet/kropsbygning&#10;&#10;Automatisk genereret beskrivelse">
            <a:extLst>
              <a:ext uri="{FF2B5EF4-FFF2-40B4-BE49-F238E27FC236}">
                <a16:creationId xmlns:a16="http://schemas.microsoft.com/office/drawing/2014/main" id="{0355787D-E901-F123-BD59-FAAE52BF98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290" y="4078326"/>
            <a:ext cx="637316" cy="478263"/>
          </a:xfrm>
          <a:prstGeom prst="rect">
            <a:avLst/>
          </a:prstGeom>
        </p:spPr>
      </p:pic>
      <p:sp>
        <p:nvSpPr>
          <p:cNvPr id="1078" name="Rektangel 1077">
            <a:extLst>
              <a:ext uri="{FF2B5EF4-FFF2-40B4-BE49-F238E27FC236}">
                <a16:creationId xmlns:a16="http://schemas.microsoft.com/office/drawing/2014/main" id="{30C628B9-605E-9FD9-62A9-94E81DE70757}"/>
              </a:ext>
            </a:extLst>
          </p:cNvPr>
          <p:cNvSpPr/>
          <p:nvPr/>
        </p:nvSpPr>
        <p:spPr>
          <a:xfrm>
            <a:off x="3436774" y="5923786"/>
            <a:ext cx="208499" cy="2062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1079" name="Rektangel 1078">
            <a:extLst>
              <a:ext uri="{FF2B5EF4-FFF2-40B4-BE49-F238E27FC236}">
                <a16:creationId xmlns:a16="http://schemas.microsoft.com/office/drawing/2014/main" id="{911A5FEB-AF26-0A24-CE42-6FF3516C488C}"/>
              </a:ext>
            </a:extLst>
          </p:cNvPr>
          <p:cNvSpPr/>
          <p:nvPr/>
        </p:nvSpPr>
        <p:spPr>
          <a:xfrm>
            <a:off x="3645273" y="5923786"/>
            <a:ext cx="680153" cy="2062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1033" name="Tekstfelt 1032">
            <a:extLst>
              <a:ext uri="{FF2B5EF4-FFF2-40B4-BE49-F238E27FC236}">
                <a16:creationId xmlns:a16="http://schemas.microsoft.com/office/drawing/2014/main" id="{F0EF9C69-B83E-E908-4B9B-CF0A86AA20D4}"/>
              </a:ext>
            </a:extLst>
          </p:cNvPr>
          <p:cNvSpPr txBox="1"/>
          <p:nvPr/>
        </p:nvSpPr>
        <p:spPr>
          <a:xfrm>
            <a:off x="3632128" y="5891581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Udvendig</a:t>
            </a:r>
          </a:p>
        </p:txBody>
      </p:sp>
      <p:sp>
        <p:nvSpPr>
          <p:cNvPr id="1027" name="Tekstfelt 1026">
            <a:extLst>
              <a:ext uri="{FF2B5EF4-FFF2-40B4-BE49-F238E27FC236}">
                <a16:creationId xmlns:a16="http://schemas.microsoft.com/office/drawing/2014/main" id="{FE8577EC-1A01-08B0-B898-F6582331D4CA}"/>
              </a:ext>
            </a:extLst>
          </p:cNvPr>
          <p:cNvSpPr txBox="1"/>
          <p:nvPr/>
        </p:nvSpPr>
        <p:spPr>
          <a:xfrm>
            <a:off x="3409950" y="5888299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3</a:t>
            </a:r>
          </a:p>
        </p:txBody>
      </p:sp>
      <p:cxnSp>
        <p:nvCxnSpPr>
          <p:cNvPr id="1088" name="Lige pilforbindelse 1087">
            <a:extLst>
              <a:ext uri="{FF2B5EF4-FFF2-40B4-BE49-F238E27FC236}">
                <a16:creationId xmlns:a16="http://schemas.microsoft.com/office/drawing/2014/main" id="{8073D888-0786-E7E1-9EFE-83C3839D91AC}"/>
              </a:ext>
            </a:extLst>
          </p:cNvPr>
          <p:cNvCxnSpPr>
            <a:cxnSpLocks/>
          </p:cNvCxnSpPr>
          <p:nvPr/>
        </p:nvCxnSpPr>
        <p:spPr>
          <a:xfrm>
            <a:off x="5971156" y="6165298"/>
            <a:ext cx="0" cy="243177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2" name="Tekstfelt 1091">
            <a:extLst>
              <a:ext uri="{FF2B5EF4-FFF2-40B4-BE49-F238E27FC236}">
                <a16:creationId xmlns:a16="http://schemas.microsoft.com/office/drawing/2014/main" id="{022E7CAB-FF18-1B86-085E-D3459665EFE4}"/>
              </a:ext>
            </a:extLst>
          </p:cNvPr>
          <p:cNvSpPr txBox="1"/>
          <p:nvPr/>
        </p:nvSpPr>
        <p:spPr>
          <a:xfrm rot="5400000">
            <a:off x="4437130" y="8223990"/>
            <a:ext cx="35721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dirty="0"/>
              <a:t>Kanal 120cm??</a:t>
            </a:r>
          </a:p>
        </p:txBody>
      </p:sp>
      <p:pic>
        <p:nvPicPr>
          <p:cNvPr id="1094" name="Billede 1093">
            <a:extLst>
              <a:ext uri="{FF2B5EF4-FFF2-40B4-BE49-F238E27FC236}">
                <a16:creationId xmlns:a16="http://schemas.microsoft.com/office/drawing/2014/main" id="{82719091-B098-DD03-C0F3-0951497AA3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3556" y="4303230"/>
            <a:ext cx="108624" cy="268959"/>
          </a:xfrm>
          <a:prstGeom prst="rect">
            <a:avLst/>
          </a:prstGeom>
        </p:spPr>
      </p:pic>
      <p:cxnSp>
        <p:nvCxnSpPr>
          <p:cNvPr id="1095" name="Lige pilforbindelse 1094">
            <a:extLst>
              <a:ext uri="{FF2B5EF4-FFF2-40B4-BE49-F238E27FC236}">
                <a16:creationId xmlns:a16="http://schemas.microsoft.com/office/drawing/2014/main" id="{C4497B97-E626-6354-1BB5-35E1B5C182B5}"/>
              </a:ext>
            </a:extLst>
          </p:cNvPr>
          <p:cNvCxnSpPr>
            <a:cxnSpLocks/>
            <a:stCxn id="1094" idx="3"/>
          </p:cNvCxnSpPr>
          <p:nvPr/>
        </p:nvCxnSpPr>
        <p:spPr>
          <a:xfrm>
            <a:off x="3132180" y="4437710"/>
            <a:ext cx="20495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1" name="Tekstfelt 1100">
            <a:extLst>
              <a:ext uri="{FF2B5EF4-FFF2-40B4-BE49-F238E27FC236}">
                <a16:creationId xmlns:a16="http://schemas.microsoft.com/office/drawing/2014/main" id="{24C36463-ACAF-A757-E9DC-7084E4E984F1}"/>
              </a:ext>
            </a:extLst>
          </p:cNvPr>
          <p:cNvSpPr txBox="1"/>
          <p:nvPr/>
        </p:nvSpPr>
        <p:spPr>
          <a:xfrm>
            <a:off x="3053991" y="4411244"/>
            <a:ext cx="57722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800" dirty="0"/>
              <a:t>5cm</a:t>
            </a:r>
          </a:p>
        </p:txBody>
      </p:sp>
      <p:sp>
        <p:nvSpPr>
          <p:cNvPr id="13" name="Tekstfelt 25">
            <a:extLst>
              <a:ext uri="{FF2B5EF4-FFF2-40B4-BE49-F238E27FC236}">
                <a16:creationId xmlns:a16="http://schemas.microsoft.com/office/drawing/2014/main" id="{46B68B81-D824-49F8-95A4-0B11A33D7855}"/>
              </a:ext>
            </a:extLst>
          </p:cNvPr>
          <p:cNvSpPr txBox="1"/>
          <p:nvPr/>
        </p:nvSpPr>
        <p:spPr>
          <a:xfrm>
            <a:off x="3826780" y="4578274"/>
            <a:ext cx="352341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788" dirty="0"/>
              <a:t>37 cm</a:t>
            </a:r>
          </a:p>
        </p:txBody>
      </p:sp>
      <p:sp>
        <p:nvSpPr>
          <p:cNvPr id="31" name="Rektangel: afrundede hjørner 30">
            <a:extLst>
              <a:ext uri="{FF2B5EF4-FFF2-40B4-BE49-F238E27FC236}">
                <a16:creationId xmlns:a16="http://schemas.microsoft.com/office/drawing/2014/main" id="{6DF6183A-3F00-5040-E891-8F8D622EDDDC}"/>
              </a:ext>
            </a:extLst>
          </p:cNvPr>
          <p:cNvSpPr/>
          <p:nvPr/>
        </p:nvSpPr>
        <p:spPr>
          <a:xfrm>
            <a:off x="2639748" y="3515299"/>
            <a:ext cx="1959360" cy="42521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STANDARD</a:t>
            </a:r>
          </a:p>
        </p:txBody>
      </p:sp>
    </p:spTree>
    <p:extLst>
      <p:ext uri="{BB962C8B-B14F-4D97-AF65-F5344CB8AC3E}">
        <p14:creationId xmlns:p14="http://schemas.microsoft.com/office/powerpoint/2010/main" val="1884077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BA83E34-ADDB-2B5C-B972-234E96D01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" y="1578142"/>
            <a:ext cx="3422651" cy="7344138"/>
          </a:xfrm>
        </p:spPr>
        <p:txBody>
          <a:bodyPr>
            <a:normAutofit/>
          </a:bodyPr>
          <a:lstStyle/>
          <a:p>
            <a:r>
              <a:rPr lang="da-DK" sz="1400" dirty="0"/>
              <a:t>160 cm kabel kanal (yder)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>
                <a:ea typeface="Calibri"/>
                <a:cs typeface="Calibri"/>
              </a:rPr>
              <a:t>157 cm kabel kanal (inder)</a:t>
            </a:r>
          </a:p>
          <a:p>
            <a:r>
              <a:rPr lang="da-DK" sz="1400" dirty="0"/>
              <a:t>4 meter 5x1,5 fast kabel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3.6 meter blød afløbsslange (6 led)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50 + 20 cm </a:t>
            </a:r>
            <a:r>
              <a:rPr lang="da-DK" sz="1400" dirty="0" err="1"/>
              <a:t>isotape</a:t>
            </a:r>
            <a:r>
              <a:rPr lang="da-DK" sz="1400" dirty="0"/>
              <a:t> 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1.5 meter 3x1,5 sort ledning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>
                <a:ea typeface="Calibri"/>
                <a:cs typeface="Calibri"/>
              </a:rPr>
              <a:t>3.5 meter kobberrør ¼ - 3/8 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624B4FA9-6924-DA5F-4D38-0AFD50EAEE2F}"/>
              </a:ext>
            </a:extLst>
          </p:cNvPr>
          <p:cNvSpPr/>
          <p:nvPr/>
        </p:nvSpPr>
        <p:spPr>
          <a:xfrm>
            <a:off x="0" y="0"/>
            <a:ext cx="6870700" cy="9658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715E198-025E-10B7-62C8-A614D9D95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207" y="27832"/>
            <a:ext cx="3617271" cy="93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Lige forbindelse 6">
            <a:extLst>
              <a:ext uri="{FF2B5EF4-FFF2-40B4-BE49-F238E27FC236}">
                <a16:creationId xmlns:a16="http://schemas.microsoft.com/office/drawing/2014/main" id="{6CD67D07-34EF-C143-D1D4-3EA8F575DAA2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3429000" y="965858"/>
            <a:ext cx="6350" cy="89401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felt 10">
            <a:extLst>
              <a:ext uri="{FF2B5EF4-FFF2-40B4-BE49-F238E27FC236}">
                <a16:creationId xmlns:a16="http://schemas.microsoft.com/office/drawing/2014/main" id="{8BDE7AD2-586E-5358-039B-0D35A6C1FE17}"/>
              </a:ext>
            </a:extLst>
          </p:cNvPr>
          <p:cNvSpPr txBox="1"/>
          <p:nvPr/>
        </p:nvSpPr>
        <p:spPr>
          <a:xfrm>
            <a:off x="471488" y="1087334"/>
            <a:ext cx="3441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b="1" dirty="0"/>
              <a:t>Materiale liste - </a:t>
            </a:r>
            <a:r>
              <a:rPr lang="da-DK" sz="1800" b="1" dirty="0" err="1"/>
              <a:t>Indedel</a:t>
            </a:r>
            <a:endParaRPr lang="da-DK" sz="1800" b="1" dirty="0">
              <a:ea typeface="Calibri"/>
              <a:cs typeface="Calibri"/>
            </a:endParaRP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84EF0CAC-3F2C-C088-F68A-E25E75A258E4}"/>
              </a:ext>
            </a:extLst>
          </p:cNvPr>
          <p:cNvSpPr txBox="1"/>
          <p:nvPr/>
        </p:nvSpPr>
        <p:spPr>
          <a:xfrm>
            <a:off x="3900488" y="1087334"/>
            <a:ext cx="3441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b="1" dirty="0"/>
              <a:t>Materiale liste - </a:t>
            </a:r>
            <a:r>
              <a:rPr lang="da-DK" b="1" dirty="0" err="1"/>
              <a:t>Udedel</a:t>
            </a:r>
            <a:endParaRPr lang="da-DK" sz="1800" b="1" dirty="0">
              <a:ea typeface="Calibri"/>
              <a:cs typeface="Calibri"/>
            </a:endParaRPr>
          </a:p>
        </p:txBody>
      </p:sp>
      <p:sp>
        <p:nvSpPr>
          <p:cNvPr id="16" name="Pladsholder til indhold 2">
            <a:extLst>
              <a:ext uri="{FF2B5EF4-FFF2-40B4-BE49-F238E27FC236}">
                <a16:creationId xmlns:a16="http://schemas.microsoft.com/office/drawing/2014/main" id="{AE9CF6AD-9703-1963-844D-5B6898D56A46}"/>
              </a:ext>
            </a:extLst>
          </p:cNvPr>
          <p:cNvSpPr txBox="1">
            <a:spLocks/>
          </p:cNvSpPr>
          <p:nvPr/>
        </p:nvSpPr>
        <p:spPr>
          <a:xfrm>
            <a:off x="3702050" y="1578142"/>
            <a:ext cx="3422651" cy="73441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400" dirty="0"/>
              <a:t>1 x Bæring 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5x 6x50 skruer for bæring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Gummi ophæng</a:t>
            </a:r>
            <a:endParaRPr lang="da-DK" sz="1400" dirty="0">
              <a:ea typeface="Calibri" panose="020F0502020204030204"/>
              <a:cs typeface="Calibri" panose="020F0502020204030204"/>
            </a:endParaRPr>
          </a:p>
          <a:p>
            <a:r>
              <a:rPr lang="da-DK" sz="1400" dirty="0"/>
              <a:t>135 cm kabel kanal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1 stk. Kanal afslutning</a:t>
            </a:r>
            <a:endParaRPr lang="da-DK" sz="14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5169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– 2022 Tema">
  <a:themeElements>
    <a:clrScheme name="Office 2013 – 2022 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– 2022 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– 2022 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8532</TotalTime>
  <Words>106</Words>
  <Application>Microsoft Office PowerPoint</Application>
  <PresentationFormat>A4-papir (210 x 297 mm)</PresentationFormat>
  <Paragraphs>35</Paragraphs>
  <Slides>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7" baseType="lpstr">
      <vt:lpstr>Arial</vt:lpstr>
      <vt:lpstr>Barlow</vt:lpstr>
      <vt:lpstr>Calibri</vt:lpstr>
      <vt:lpstr>Calibri Light</vt:lpstr>
      <vt:lpstr>Office 2013 – 2022 Tema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Henrik Wind</dc:creator>
  <cp:lastModifiedBy>Martin Wind</cp:lastModifiedBy>
  <cp:revision>328</cp:revision>
  <cp:lastPrinted>2019-07-03T15:37:49Z</cp:lastPrinted>
  <dcterms:created xsi:type="dcterms:W3CDTF">2019-07-03T15:06:59Z</dcterms:created>
  <dcterms:modified xsi:type="dcterms:W3CDTF">2024-09-25T11:30:27Z</dcterms:modified>
</cp:coreProperties>
</file>