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257" r:id="rId2"/>
    <p:sldId id="258" r:id="rId3"/>
    <p:sldId id="260" r:id="rId4"/>
    <p:sldId id="261" r:id="rId5"/>
    <p:sldId id="262" r:id="rId6"/>
    <p:sldId id="263" r:id="rId7"/>
    <p:sldId id="264" r:id="rId8"/>
    <p:sldId id="275" r:id="rId9"/>
    <p:sldId id="265" r:id="rId10"/>
    <p:sldId id="266" r:id="rId11"/>
    <p:sldId id="267" r:id="rId12"/>
    <p:sldId id="268" r:id="rId13"/>
    <p:sldId id="269" r:id="rId14"/>
    <p:sldId id="259" r:id="rId15"/>
    <p:sldId id="270" r:id="rId16"/>
    <p:sldId id="272" r:id="rId17"/>
    <p:sldId id="271" r:id="rId18"/>
    <p:sldId id="273" r:id="rId19"/>
    <p:sldId id="280" r:id="rId20"/>
    <p:sldId id="274" r:id="rId21"/>
    <p:sldId id="276" r:id="rId22"/>
    <p:sldId id="277" r:id="rId23"/>
    <p:sldId id="278" r:id="rId24"/>
    <p:sldId id="282" r:id="rId25"/>
    <p:sldId id="279" r:id="rId26"/>
    <p:sldId id="28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F0F0F0"/>
    <a:srgbClr val="131313"/>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70" d="100"/>
          <a:sy n="70" d="100"/>
        </p:scale>
        <p:origin x="-138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138"/>
    </p:cViewPr>
  </p:sorter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F3930D1-145C-4070-80FD-61865D258C17}" type="datetimeFigureOut">
              <a:rPr lang="en-GB" smtClean="0"/>
              <a:t>16/11/2013</a:t>
            </a:fld>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3EB3C65-E68B-4E11-8767-2017C3F8BE39}" type="slidenum">
              <a:rPr lang="en-GB" smtClean="0"/>
              <a:t>‹#›</a:t>
            </a:fld>
            <a:endParaRPr lang="en-GB" dirty="0"/>
          </a:p>
        </p:txBody>
      </p:sp>
    </p:spTree>
    <p:extLst>
      <p:ext uri="{BB962C8B-B14F-4D97-AF65-F5344CB8AC3E}">
        <p14:creationId xmlns:p14="http://schemas.microsoft.com/office/powerpoint/2010/main" val="2939954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3D7215-9653-4BCF-A1F2-2A2CB65492E8}" type="datetimeFigureOut">
              <a:rPr lang="en-GB" smtClean="0"/>
              <a:t>16/11/2013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A37C77-46D5-4F43-866F-CA07927A94D2}" type="slidenum">
              <a:rPr lang="en-GB" smtClean="0"/>
              <a:t>‹#›</a:t>
            </a:fld>
            <a:endParaRPr lang="en-GB" dirty="0"/>
          </a:p>
        </p:txBody>
      </p:sp>
    </p:spTree>
    <p:extLst>
      <p:ext uri="{BB962C8B-B14F-4D97-AF65-F5344CB8AC3E}">
        <p14:creationId xmlns:p14="http://schemas.microsoft.com/office/powerpoint/2010/main" val="2466213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A37C77-46D5-4F43-866F-CA07927A94D2}" type="slidenum">
              <a:rPr lang="en-GB" smtClean="0"/>
              <a:t>14</a:t>
            </a:fld>
            <a:endParaRPr lang="en-GB" dirty="0"/>
          </a:p>
        </p:txBody>
      </p:sp>
    </p:spTree>
    <p:extLst>
      <p:ext uri="{BB962C8B-B14F-4D97-AF65-F5344CB8AC3E}">
        <p14:creationId xmlns:p14="http://schemas.microsoft.com/office/powerpoint/2010/main" val="2902352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F6E43FC-A10D-4FB7-88A5-132F4D113CCE}" type="datetime1">
              <a:rPr lang="en-GB" smtClean="0"/>
              <a:t>16/11/2013</a:t>
            </a:fld>
            <a:endParaRPr lang="en-GB" dirty="0"/>
          </a:p>
        </p:txBody>
      </p:sp>
      <p:sp>
        <p:nvSpPr>
          <p:cNvPr id="5" name="Footer Placeholder 4"/>
          <p:cNvSpPr>
            <a:spLocks noGrp="1"/>
          </p:cNvSpPr>
          <p:nvPr>
            <p:ph type="ftr" sz="quarter" idx="11"/>
          </p:nvPr>
        </p:nvSpPr>
        <p:spPr/>
        <p:txBody>
          <a:bodyPr/>
          <a:lstStyle/>
          <a:p>
            <a:r>
              <a:rPr lang="en-GB" dirty="0" smtClean="0"/>
              <a:t>www.dighalloween.mendipgeoarch.net</a:t>
            </a:r>
            <a:endParaRPr lang="en-GB" dirty="0"/>
          </a:p>
        </p:txBody>
      </p:sp>
      <p:sp>
        <p:nvSpPr>
          <p:cNvPr id="6" name="Slide Number Placeholder 5"/>
          <p:cNvSpPr>
            <a:spLocks noGrp="1"/>
          </p:cNvSpPr>
          <p:nvPr>
            <p:ph type="sldNum" sz="quarter" idx="12"/>
          </p:nvPr>
        </p:nvSpPr>
        <p:spPr/>
        <p:txBody>
          <a:bodyPr/>
          <a:lstStyle/>
          <a:p>
            <a:fld id="{B4682259-22DF-4EF1-9F16-D7148CF369F6}" type="slidenum">
              <a:rPr lang="en-GB" smtClean="0"/>
              <a:t>‹#›</a:t>
            </a:fld>
            <a:endParaRPr lang="en-GB" dirty="0"/>
          </a:p>
        </p:txBody>
      </p:sp>
    </p:spTree>
    <p:extLst>
      <p:ext uri="{BB962C8B-B14F-4D97-AF65-F5344CB8AC3E}">
        <p14:creationId xmlns:p14="http://schemas.microsoft.com/office/powerpoint/2010/main" val="170095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BEDD23E-2261-4AEE-BDF9-CFC3B45BBD21}" type="datetime1">
              <a:rPr lang="en-GB" smtClean="0"/>
              <a:t>16/11/2013</a:t>
            </a:fld>
            <a:endParaRPr lang="en-GB" dirty="0"/>
          </a:p>
        </p:txBody>
      </p:sp>
      <p:sp>
        <p:nvSpPr>
          <p:cNvPr id="5" name="Footer Placeholder 4"/>
          <p:cNvSpPr>
            <a:spLocks noGrp="1"/>
          </p:cNvSpPr>
          <p:nvPr>
            <p:ph type="ftr" sz="quarter" idx="11"/>
          </p:nvPr>
        </p:nvSpPr>
        <p:spPr/>
        <p:txBody>
          <a:bodyPr/>
          <a:lstStyle/>
          <a:p>
            <a:r>
              <a:rPr lang="en-GB" dirty="0" smtClean="0"/>
              <a:t>www.dighalloween.mendipgeoarch.net</a:t>
            </a:r>
            <a:endParaRPr lang="en-GB" dirty="0"/>
          </a:p>
        </p:txBody>
      </p:sp>
      <p:sp>
        <p:nvSpPr>
          <p:cNvPr id="6" name="Slide Number Placeholder 5"/>
          <p:cNvSpPr>
            <a:spLocks noGrp="1"/>
          </p:cNvSpPr>
          <p:nvPr>
            <p:ph type="sldNum" sz="quarter" idx="12"/>
          </p:nvPr>
        </p:nvSpPr>
        <p:spPr/>
        <p:txBody>
          <a:bodyPr/>
          <a:lstStyle/>
          <a:p>
            <a:fld id="{B4682259-22DF-4EF1-9F16-D7148CF369F6}" type="slidenum">
              <a:rPr lang="en-GB" smtClean="0"/>
              <a:t>‹#›</a:t>
            </a:fld>
            <a:endParaRPr lang="en-GB" dirty="0"/>
          </a:p>
        </p:txBody>
      </p:sp>
    </p:spTree>
    <p:extLst>
      <p:ext uri="{BB962C8B-B14F-4D97-AF65-F5344CB8AC3E}">
        <p14:creationId xmlns:p14="http://schemas.microsoft.com/office/powerpoint/2010/main" val="1068541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70D6A93-2690-4213-8EAD-D6C394DBF4D2}" type="datetime1">
              <a:rPr lang="en-GB" smtClean="0"/>
              <a:t>16/11/2013</a:t>
            </a:fld>
            <a:endParaRPr lang="en-GB" dirty="0"/>
          </a:p>
        </p:txBody>
      </p:sp>
      <p:sp>
        <p:nvSpPr>
          <p:cNvPr id="5" name="Footer Placeholder 4"/>
          <p:cNvSpPr>
            <a:spLocks noGrp="1"/>
          </p:cNvSpPr>
          <p:nvPr>
            <p:ph type="ftr" sz="quarter" idx="11"/>
          </p:nvPr>
        </p:nvSpPr>
        <p:spPr/>
        <p:txBody>
          <a:bodyPr/>
          <a:lstStyle/>
          <a:p>
            <a:r>
              <a:rPr lang="en-GB" dirty="0" smtClean="0"/>
              <a:t>www.dighalloween.mendipgeoarch.net</a:t>
            </a:r>
            <a:endParaRPr lang="en-GB" dirty="0"/>
          </a:p>
        </p:txBody>
      </p:sp>
      <p:sp>
        <p:nvSpPr>
          <p:cNvPr id="6" name="Slide Number Placeholder 5"/>
          <p:cNvSpPr>
            <a:spLocks noGrp="1"/>
          </p:cNvSpPr>
          <p:nvPr>
            <p:ph type="sldNum" sz="quarter" idx="12"/>
          </p:nvPr>
        </p:nvSpPr>
        <p:spPr/>
        <p:txBody>
          <a:bodyPr/>
          <a:lstStyle/>
          <a:p>
            <a:fld id="{B4682259-22DF-4EF1-9F16-D7148CF369F6}" type="slidenum">
              <a:rPr lang="en-GB" smtClean="0"/>
              <a:t>‹#›</a:t>
            </a:fld>
            <a:endParaRPr lang="en-GB" dirty="0"/>
          </a:p>
        </p:txBody>
      </p:sp>
    </p:spTree>
    <p:extLst>
      <p:ext uri="{BB962C8B-B14F-4D97-AF65-F5344CB8AC3E}">
        <p14:creationId xmlns:p14="http://schemas.microsoft.com/office/powerpoint/2010/main" val="2715815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2E7FD7C-FB7C-4754-A1EE-0F446E61AEFB}" type="datetime1">
              <a:rPr lang="en-GB" smtClean="0"/>
              <a:t>16/11/2013</a:t>
            </a:fld>
            <a:endParaRPr lang="en-GB" dirty="0"/>
          </a:p>
        </p:txBody>
      </p:sp>
      <p:sp>
        <p:nvSpPr>
          <p:cNvPr id="5" name="Footer Placeholder 4"/>
          <p:cNvSpPr>
            <a:spLocks noGrp="1"/>
          </p:cNvSpPr>
          <p:nvPr>
            <p:ph type="ftr" sz="quarter" idx="11"/>
          </p:nvPr>
        </p:nvSpPr>
        <p:spPr/>
        <p:txBody>
          <a:bodyPr/>
          <a:lstStyle/>
          <a:p>
            <a:r>
              <a:rPr lang="en-GB" dirty="0" smtClean="0"/>
              <a:t>www.dighalloween.mendipgeoarch.net</a:t>
            </a:r>
            <a:endParaRPr lang="en-GB" dirty="0"/>
          </a:p>
        </p:txBody>
      </p:sp>
      <p:sp>
        <p:nvSpPr>
          <p:cNvPr id="6" name="Slide Number Placeholder 5"/>
          <p:cNvSpPr>
            <a:spLocks noGrp="1"/>
          </p:cNvSpPr>
          <p:nvPr>
            <p:ph type="sldNum" sz="quarter" idx="12"/>
          </p:nvPr>
        </p:nvSpPr>
        <p:spPr/>
        <p:txBody>
          <a:bodyPr/>
          <a:lstStyle/>
          <a:p>
            <a:fld id="{B4682259-22DF-4EF1-9F16-D7148CF369F6}" type="slidenum">
              <a:rPr lang="en-GB" smtClean="0"/>
              <a:t>‹#›</a:t>
            </a:fld>
            <a:endParaRPr lang="en-GB" dirty="0"/>
          </a:p>
        </p:txBody>
      </p:sp>
    </p:spTree>
    <p:extLst>
      <p:ext uri="{BB962C8B-B14F-4D97-AF65-F5344CB8AC3E}">
        <p14:creationId xmlns:p14="http://schemas.microsoft.com/office/powerpoint/2010/main" val="1900289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CAAF20-FD31-4A34-9EE8-838ADEA8A00A}" type="datetime1">
              <a:rPr lang="en-GB" smtClean="0"/>
              <a:t>16/11/2013</a:t>
            </a:fld>
            <a:endParaRPr lang="en-GB" dirty="0"/>
          </a:p>
        </p:txBody>
      </p:sp>
      <p:sp>
        <p:nvSpPr>
          <p:cNvPr id="5" name="Footer Placeholder 4"/>
          <p:cNvSpPr>
            <a:spLocks noGrp="1"/>
          </p:cNvSpPr>
          <p:nvPr>
            <p:ph type="ftr" sz="quarter" idx="11"/>
          </p:nvPr>
        </p:nvSpPr>
        <p:spPr/>
        <p:txBody>
          <a:bodyPr/>
          <a:lstStyle/>
          <a:p>
            <a:r>
              <a:rPr lang="en-GB" dirty="0" smtClean="0"/>
              <a:t>www.dighalloween.mendipgeoarch.net</a:t>
            </a:r>
            <a:endParaRPr lang="en-GB" dirty="0"/>
          </a:p>
        </p:txBody>
      </p:sp>
      <p:sp>
        <p:nvSpPr>
          <p:cNvPr id="6" name="Slide Number Placeholder 5"/>
          <p:cNvSpPr>
            <a:spLocks noGrp="1"/>
          </p:cNvSpPr>
          <p:nvPr>
            <p:ph type="sldNum" sz="quarter" idx="12"/>
          </p:nvPr>
        </p:nvSpPr>
        <p:spPr/>
        <p:txBody>
          <a:bodyPr/>
          <a:lstStyle/>
          <a:p>
            <a:fld id="{B4682259-22DF-4EF1-9F16-D7148CF369F6}" type="slidenum">
              <a:rPr lang="en-GB" smtClean="0"/>
              <a:t>‹#›</a:t>
            </a:fld>
            <a:endParaRPr lang="en-GB" dirty="0"/>
          </a:p>
        </p:txBody>
      </p:sp>
    </p:spTree>
    <p:extLst>
      <p:ext uri="{BB962C8B-B14F-4D97-AF65-F5344CB8AC3E}">
        <p14:creationId xmlns:p14="http://schemas.microsoft.com/office/powerpoint/2010/main" val="2378119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a:t>
            </a:fld>
            <a:endParaRPr lang="en-GB" dirty="0"/>
          </a:p>
        </p:txBody>
      </p:sp>
    </p:spTree>
    <p:extLst>
      <p:ext uri="{BB962C8B-B14F-4D97-AF65-F5344CB8AC3E}">
        <p14:creationId xmlns:p14="http://schemas.microsoft.com/office/powerpoint/2010/main" val="271852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D0EBB72-7B0E-4E07-AE25-F7AEA78F894C}" type="datetime1">
              <a:rPr lang="en-GB" smtClean="0"/>
              <a:t>16/11/2013</a:t>
            </a:fld>
            <a:endParaRPr lang="en-GB" dirty="0"/>
          </a:p>
        </p:txBody>
      </p:sp>
      <p:sp>
        <p:nvSpPr>
          <p:cNvPr id="8" name="Footer Placeholder 7"/>
          <p:cNvSpPr>
            <a:spLocks noGrp="1"/>
          </p:cNvSpPr>
          <p:nvPr>
            <p:ph type="ftr" sz="quarter" idx="11"/>
          </p:nvPr>
        </p:nvSpPr>
        <p:spPr/>
        <p:txBody>
          <a:bodyPr/>
          <a:lstStyle/>
          <a:p>
            <a:r>
              <a:rPr lang="en-GB" dirty="0" smtClean="0"/>
              <a:t>www.dighalloween.mendipgeoarch.net</a:t>
            </a:r>
            <a:endParaRPr lang="en-GB" dirty="0"/>
          </a:p>
        </p:txBody>
      </p:sp>
      <p:sp>
        <p:nvSpPr>
          <p:cNvPr id="9" name="Slide Number Placeholder 8"/>
          <p:cNvSpPr>
            <a:spLocks noGrp="1"/>
          </p:cNvSpPr>
          <p:nvPr>
            <p:ph type="sldNum" sz="quarter" idx="12"/>
          </p:nvPr>
        </p:nvSpPr>
        <p:spPr/>
        <p:txBody>
          <a:bodyPr/>
          <a:lstStyle/>
          <a:p>
            <a:fld id="{B4682259-22DF-4EF1-9F16-D7148CF369F6}" type="slidenum">
              <a:rPr lang="en-GB" smtClean="0"/>
              <a:t>‹#›</a:t>
            </a:fld>
            <a:endParaRPr lang="en-GB" dirty="0"/>
          </a:p>
        </p:txBody>
      </p:sp>
    </p:spTree>
    <p:extLst>
      <p:ext uri="{BB962C8B-B14F-4D97-AF65-F5344CB8AC3E}">
        <p14:creationId xmlns:p14="http://schemas.microsoft.com/office/powerpoint/2010/main" val="2547309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2F0894D-2C99-4079-8962-590F05CCF592}" type="datetime1">
              <a:rPr lang="en-GB" smtClean="0"/>
              <a:t>16/11/2013</a:t>
            </a:fld>
            <a:endParaRPr lang="en-GB" dirty="0"/>
          </a:p>
        </p:txBody>
      </p:sp>
      <p:sp>
        <p:nvSpPr>
          <p:cNvPr id="4" name="Footer Placeholder 3"/>
          <p:cNvSpPr>
            <a:spLocks noGrp="1"/>
          </p:cNvSpPr>
          <p:nvPr>
            <p:ph type="ftr" sz="quarter" idx="11"/>
          </p:nvPr>
        </p:nvSpPr>
        <p:spPr/>
        <p:txBody>
          <a:bodyPr/>
          <a:lstStyle/>
          <a:p>
            <a:r>
              <a:rPr lang="en-GB" dirty="0" smtClean="0"/>
              <a:t>www.dighalloween.mendipgeoarch.net</a:t>
            </a:r>
            <a:endParaRPr lang="en-GB" dirty="0"/>
          </a:p>
        </p:txBody>
      </p:sp>
      <p:sp>
        <p:nvSpPr>
          <p:cNvPr id="5" name="Slide Number Placeholder 4"/>
          <p:cNvSpPr>
            <a:spLocks noGrp="1"/>
          </p:cNvSpPr>
          <p:nvPr>
            <p:ph type="sldNum" sz="quarter" idx="12"/>
          </p:nvPr>
        </p:nvSpPr>
        <p:spPr/>
        <p:txBody>
          <a:bodyPr/>
          <a:lstStyle/>
          <a:p>
            <a:fld id="{B4682259-22DF-4EF1-9F16-D7148CF369F6}" type="slidenum">
              <a:rPr lang="en-GB" smtClean="0"/>
              <a:t>‹#›</a:t>
            </a:fld>
            <a:endParaRPr lang="en-GB" dirty="0"/>
          </a:p>
        </p:txBody>
      </p:sp>
    </p:spTree>
    <p:extLst>
      <p:ext uri="{BB962C8B-B14F-4D97-AF65-F5344CB8AC3E}">
        <p14:creationId xmlns:p14="http://schemas.microsoft.com/office/powerpoint/2010/main" val="3040102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D3B4C-DFCC-4B6C-8F2C-52C0FA1F2D56}" type="datetime1">
              <a:rPr lang="en-GB" smtClean="0"/>
              <a:t>16/11/2013</a:t>
            </a:fld>
            <a:endParaRPr lang="en-GB" dirty="0"/>
          </a:p>
        </p:txBody>
      </p:sp>
      <p:sp>
        <p:nvSpPr>
          <p:cNvPr id="3" name="Footer Placeholder 2"/>
          <p:cNvSpPr>
            <a:spLocks noGrp="1"/>
          </p:cNvSpPr>
          <p:nvPr>
            <p:ph type="ftr" sz="quarter" idx="11"/>
          </p:nvPr>
        </p:nvSpPr>
        <p:spPr/>
        <p:txBody>
          <a:bodyPr/>
          <a:lstStyle/>
          <a:p>
            <a:r>
              <a:rPr lang="en-GB" dirty="0" smtClean="0"/>
              <a:t>www.dighalloween.mendipgeoarch.net</a:t>
            </a:r>
            <a:endParaRPr lang="en-GB" dirty="0"/>
          </a:p>
        </p:txBody>
      </p:sp>
      <p:sp>
        <p:nvSpPr>
          <p:cNvPr id="4" name="Slide Number Placeholder 3"/>
          <p:cNvSpPr>
            <a:spLocks noGrp="1"/>
          </p:cNvSpPr>
          <p:nvPr>
            <p:ph type="sldNum" sz="quarter" idx="12"/>
          </p:nvPr>
        </p:nvSpPr>
        <p:spPr/>
        <p:txBody>
          <a:bodyPr/>
          <a:lstStyle/>
          <a:p>
            <a:fld id="{B4682259-22DF-4EF1-9F16-D7148CF369F6}" type="slidenum">
              <a:rPr lang="en-GB" smtClean="0"/>
              <a:t>‹#›</a:t>
            </a:fld>
            <a:endParaRPr lang="en-GB" dirty="0"/>
          </a:p>
        </p:txBody>
      </p:sp>
    </p:spTree>
    <p:extLst>
      <p:ext uri="{BB962C8B-B14F-4D97-AF65-F5344CB8AC3E}">
        <p14:creationId xmlns:p14="http://schemas.microsoft.com/office/powerpoint/2010/main" val="2247162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64A8FE-ADC3-4B73-86BC-A40AF413F55D}"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a:t>
            </a:fld>
            <a:endParaRPr lang="en-GB" dirty="0"/>
          </a:p>
        </p:txBody>
      </p:sp>
    </p:spTree>
    <p:extLst>
      <p:ext uri="{BB962C8B-B14F-4D97-AF65-F5344CB8AC3E}">
        <p14:creationId xmlns:p14="http://schemas.microsoft.com/office/powerpoint/2010/main" val="1965813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69DCF5-3B7F-468B-9CEB-C5A373D32B2D}"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a:t>
            </a:fld>
            <a:endParaRPr lang="en-GB" dirty="0"/>
          </a:p>
        </p:txBody>
      </p:sp>
    </p:spTree>
    <p:extLst>
      <p:ext uri="{BB962C8B-B14F-4D97-AF65-F5344CB8AC3E}">
        <p14:creationId xmlns:p14="http://schemas.microsoft.com/office/powerpoint/2010/main" val="1099436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364BD8-E3F2-473E-920F-8E0121982F8B}" type="datetime1">
              <a:rPr lang="en-GB" smtClean="0"/>
              <a:t>16/11/2013</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smtClean="0"/>
              <a:t>www.dighalloween.mendipgeoarch.net</a:t>
            </a: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682259-22DF-4EF1-9F16-D7148CF369F6}" type="slidenum">
              <a:rPr lang="en-GB" smtClean="0"/>
              <a:t>‹#›</a:t>
            </a:fld>
            <a:endParaRPr lang="en-GB" dirty="0"/>
          </a:p>
        </p:txBody>
      </p:sp>
    </p:spTree>
    <p:extLst>
      <p:ext uri="{BB962C8B-B14F-4D97-AF65-F5344CB8AC3E}">
        <p14:creationId xmlns:p14="http://schemas.microsoft.com/office/powerpoint/2010/main" val="2301355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0226"/>
          </a:xfrm>
        </p:spPr>
        <p:txBody>
          <a:bodyPr>
            <a:normAutofit/>
          </a:bodyPr>
          <a:lstStyle/>
          <a:p>
            <a:r>
              <a:rPr lang="en-GB" sz="3600" dirty="0" smtClean="0">
                <a:latin typeface="Arial" panose="020B0604020202020204" pitchFamily="34" charset="0"/>
                <a:cs typeface="Arial" panose="020B0604020202020204" pitchFamily="34" charset="0"/>
              </a:rPr>
              <a:t>The continuing exploration of Hallowe’en Rift, Lower Milton.</a:t>
            </a:r>
            <a:endParaRPr lang="en-GB" sz="36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835696" y="1844824"/>
            <a:ext cx="5664629" cy="4248472"/>
          </a:xfrm>
        </p:spPr>
      </p:pic>
      <p:sp>
        <p:nvSpPr>
          <p:cNvPr id="3" name="Date Placeholder 2"/>
          <p:cNvSpPr>
            <a:spLocks noGrp="1"/>
          </p:cNvSpPr>
          <p:nvPr>
            <p:ph type="dt" sz="half" idx="10"/>
          </p:nvPr>
        </p:nvSpPr>
        <p:spPr/>
        <p:txBody>
          <a:bodyPr/>
          <a:lstStyle/>
          <a:p>
            <a:fld id="{F894E839-772C-41A6-8895-680E4860CE5C}" type="datetime1">
              <a:rPr lang="en-GB" smtClean="0"/>
              <a:t>16/11/2013</a:t>
            </a:fld>
            <a:endParaRPr lang="en-GB" dirty="0"/>
          </a:p>
        </p:txBody>
      </p:sp>
      <p:sp>
        <p:nvSpPr>
          <p:cNvPr id="5" name="Footer Placeholder 4"/>
          <p:cNvSpPr>
            <a:spLocks noGrp="1"/>
          </p:cNvSpPr>
          <p:nvPr>
            <p:ph type="ftr" sz="quarter" idx="11"/>
          </p:nvPr>
        </p:nvSpPr>
        <p:spPr/>
        <p:txBody>
          <a:bodyPr/>
          <a:lstStyle/>
          <a:p>
            <a:r>
              <a:rPr lang="en-GB" dirty="0" smtClean="0"/>
              <a:t>www.dighalloween.mendipgeoarch.net</a:t>
            </a:r>
            <a:endParaRPr lang="en-GB" dirty="0"/>
          </a:p>
        </p:txBody>
      </p:sp>
      <p:sp>
        <p:nvSpPr>
          <p:cNvPr id="6" name="Slide Number Placeholder 5"/>
          <p:cNvSpPr>
            <a:spLocks noGrp="1"/>
          </p:cNvSpPr>
          <p:nvPr>
            <p:ph type="sldNum" sz="quarter" idx="12"/>
          </p:nvPr>
        </p:nvSpPr>
        <p:spPr/>
        <p:txBody>
          <a:bodyPr/>
          <a:lstStyle/>
          <a:p>
            <a:fld id="{B4682259-22DF-4EF1-9F16-D7148CF369F6}" type="slidenum">
              <a:rPr lang="en-GB" smtClean="0"/>
              <a:t>1</a:t>
            </a:fld>
            <a:endParaRPr lang="en-GB" dirty="0"/>
          </a:p>
        </p:txBody>
      </p:sp>
      <p:pic>
        <p:nvPicPr>
          <p:cNvPr id="7" name="HalloweenTheme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520" y="260648"/>
            <a:ext cx="432048" cy="432048"/>
          </a:xfrm>
          <a:prstGeom prst="rect">
            <a:avLst/>
          </a:prstGeom>
        </p:spPr>
      </p:pic>
    </p:spTree>
    <p:extLst>
      <p:ext uri="{BB962C8B-B14F-4D97-AF65-F5344CB8AC3E}">
        <p14:creationId xmlns:p14="http://schemas.microsoft.com/office/powerpoint/2010/main" val="2195776543"/>
      </p:ext>
    </p:extLst>
  </p:cSld>
  <p:clrMapOvr>
    <a:masterClrMapping/>
  </p:clrMapOvr>
  <mc:AlternateContent xmlns:mc="http://schemas.openxmlformats.org/markup-compatibility/2006" xmlns:p14="http://schemas.microsoft.com/office/powerpoint/2010/main">
    <mc:Choice Requires="p14">
      <p:transition spd="slow" p14:dur="1400" advTm="15000">
        <p14:rippl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remove"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0226"/>
          </a:xfrm>
        </p:spPr>
        <p:txBody>
          <a:bodyPr>
            <a:normAutofit/>
          </a:bodyPr>
          <a:lstStyle/>
          <a:p>
            <a:pPr algn="l"/>
            <a:r>
              <a:rPr lang="en-GB" sz="2000" dirty="0" smtClean="0">
                <a:latin typeface="Arial" panose="020B0604020202020204" pitchFamily="34" charset="0"/>
                <a:cs typeface="Arial" panose="020B0604020202020204" pitchFamily="34" charset="0"/>
              </a:rPr>
              <a:t>With a bit more effort and boulders shifted to the side the passage led with a wriggle into ‘Merlin’s Magic Milk Parlour’ where there are some fine formations.</a:t>
            </a:r>
            <a:endParaRPr lang="en-GB" sz="2000" dirty="0">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9" name="Content Placeholder 8"/>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10</a:t>
            </a:fld>
            <a:endParaRPr lang="en-GB" dirty="0"/>
          </a:p>
        </p:txBody>
      </p:sp>
      <p:pic>
        <p:nvPicPr>
          <p:cNvPr id="3" name="Halloween Theme Song2.mp3">
            <a:hlinkClick r:id="" action="ppaction://media"/>
          </p:cNvPr>
          <p:cNvPicPr>
            <a:picLocks noChangeAspect="1"/>
          </p:cNvPicPr>
          <p:nvPr>
            <a:audioFile r:link="rId1"/>
            <p:extLst>
              <p:ext uri="{DAA4B4D4-6D71-4841-9C94-3DE7FCFB9230}">
                <p14:media xmlns:p14="http://schemas.microsoft.com/office/powerpoint/2010/main" r:embed="rId2">
                  <p14:trim end="536"/>
                </p14:media>
              </p:ext>
            </p:extLst>
          </p:nvPr>
        </p:nvPicPr>
        <p:blipFill>
          <a:blip r:embed="rId6"/>
          <a:stretch>
            <a:fillRect/>
          </a:stretch>
        </p:blipFill>
        <p:spPr>
          <a:xfrm>
            <a:off x="467544" y="260648"/>
            <a:ext cx="376808" cy="376808"/>
          </a:xfrm>
          <a:prstGeom prst="rect">
            <a:avLst/>
          </a:prstGeom>
        </p:spPr>
      </p:pic>
    </p:spTree>
    <p:extLst>
      <p:ext uri="{BB962C8B-B14F-4D97-AF65-F5344CB8AC3E}">
        <p14:creationId xmlns:p14="http://schemas.microsoft.com/office/powerpoint/2010/main" val="1872079108"/>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02234"/>
          </a:xfrm>
        </p:spPr>
        <p:txBody>
          <a:bodyPr>
            <a:normAutofit/>
          </a:bodyPr>
          <a:lstStyle/>
          <a:p>
            <a:pPr algn="l"/>
            <a:r>
              <a:rPr lang="en-GB" sz="2000" dirty="0" smtClean="0">
                <a:latin typeface="Arial" panose="020B0604020202020204" pitchFamily="34" charset="0"/>
                <a:cs typeface="Arial" panose="020B0604020202020204" pitchFamily="34" charset="0"/>
              </a:rPr>
              <a:t>Now we had a dilemma, how to avoid the formations? </a:t>
            </a:r>
            <a:br>
              <a:rPr lang="en-GB" sz="2000" dirty="0" smtClean="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Fortunately we had passed over a pot in the floor and it was this that we decided to follow and see if we could find an alternative route.</a:t>
            </a:r>
            <a:endParaRPr lang="en-GB" sz="2000" dirty="0">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599" cy="302895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599" cy="3028950"/>
          </a:xfrm>
        </p:spPr>
      </p:pic>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11</a:t>
            </a:fld>
            <a:endParaRPr lang="en-GB" dirty="0"/>
          </a:p>
        </p:txBody>
      </p:sp>
    </p:spTree>
    <p:extLst>
      <p:ext uri="{BB962C8B-B14F-4D97-AF65-F5344CB8AC3E}">
        <p14:creationId xmlns:p14="http://schemas.microsoft.com/office/powerpoint/2010/main" val="1176347691"/>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02234"/>
          </a:xfrm>
        </p:spPr>
        <p:txBody>
          <a:bodyPr>
            <a:normAutofit/>
          </a:bodyPr>
          <a:lstStyle/>
          <a:p>
            <a:pPr algn="l"/>
            <a:r>
              <a:rPr lang="en-GB" sz="2000" dirty="0" smtClean="0">
                <a:latin typeface="Arial" panose="020B0604020202020204" pitchFamily="34" charset="0"/>
                <a:cs typeface="Arial" panose="020B0604020202020204" pitchFamily="34" charset="0"/>
              </a:rPr>
              <a:t>After a lot of grunting and cussing during the removal of some stubborn boulders we were able to access the pot - ‘Witches Cauldron’</a:t>
            </a:r>
            <a:endParaRPr lang="en-GB" sz="2000" dirty="0">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12</a:t>
            </a:fld>
            <a:endParaRPr lang="en-GB" dirty="0"/>
          </a:p>
        </p:txBody>
      </p:sp>
    </p:spTree>
    <p:extLst>
      <p:ext uri="{BB962C8B-B14F-4D97-AF65-F5344CB8AC3E}">
        <p14:creationId xmlns:p14="http://schemas.microsoft.com/office/powerpoint/2010/main" val="3871637086"/>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0226"/>
          </a:xfrm>
        </p:spPr>
        <p:txBody>
          <a:bodyPr>
            <a:normAutofit/>
          </a:bodyPr>
          <a:lstStyle/>
          <a:p>
            <a:pPr algn="l"/>
            <a:r>
              <a:rPr lang="en-GB" sz="2000" dirty="0" smtClean="0">
                <a:latin typeface="Arial" panose="020B0604020202020204" pitchFamily="34" charset="0"/>
                <a:cs typeface="Arial" panose="020B0604020202020204" pitchFamily="34" charset="0"/>
              </a:rPr>
              <a:t>Leading off the bottom of ‘Witches Cauldron’ a partially sediment filled tube – ‘Toil and Trouble’ appeared to offer the alternative we were seeking, and we could still detect a draught!</a:t>
            </a:r>
            <a:endParaRPr lang="en-GB" sz="2000" dirty="0">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13</a:t>
            </a:fld>
            <a:endParaRPr lang="en-GB" dirty="0"/>
          </a:p>
        </p:txBody>
      </p:sp>
    </p:spTree>
    <p:extLst>
      <p:ext uri="{BB962C8B-B14F-4D97-AF65-F5344CB8AC3E}">
        <p14:creationId xmlns:p14="http://schemas.microsoft.com/office/powerpoint/2010/main" val="3444212108"/>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pPr marL="342900" lvl="0" indent="-342900" algn="l">
              <a:spcBef>
                <a:spcPct val="20000"/>
              </a:spcBef>
            </a:pPr>
            <a:r>
              <a:rPr lang="en-GB" sz="2000" dirty="0" smtClean="0">
                <a:solidFill>
                  <a:prstClr val="black"/>
                </a:solidFill>
                <a:latin typeface="Arial" panose="020B0604020202020204" pitchFamily="34" charset="0"/>
                <a:cs typeface="Arial" panose="020B0604020202020204" pitchFamily="34" charset="0"/>
              </a:rPr>
              <a:t/>
            </a:r>
            <a:br>
              <a:rPr lang="en-GB" sz="2000" dirty="0" smtClean="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
            </a:r>
            <a:br>
              <a:rPr lang="en-GB" sz="2000" dirty="0">
                <a:solidFill>
                  <a:prstClr val="black"/>
                </a:solidFill>
                <a:latin typeface="Arial" panose="020B0604020202020204" pitchFamily="34" charset="0"/>
                <a:cs typeface="Arial" panose="020B0604020202020204" pitchFamily="34" charset="0"/>
              </a:rPr>
            </a:br>
            <a:r>
              <a:rPr lang="en-GB" sz="2200" dirty="0" smtClean="0">
                <a:solidFill>
                  <a:prstClr val="black"/>
                </a:solidFill>
                <a:latin typeface="Arial" panose="020B0604020202020204" pitchFamily="34" charset="0"/>
                <a:cs typeface="Arial" panose="020B0604020202020204" pitchFamily="34" charset="0"/>
              </a:rPr>
              <a:t>In the late summer of 2011  digging was held up for a while as the old entrance lid was replaced with something more substantial and the cave was locked at the farmer’s request (for access information contact the diggers).</a:t>
            </a:r>
            <a:r>
              <a:rPr lang="en-GB" sz="2000" dirty="0">
                <a:solidFill>
                  <a:prstClr val="black"/>
                </a:solidFill>
                <a:latin typeface="Arial" panose="020B0604020202020204" pitchFamily="34" charset="0"/>
                <a:cs typeface="Arial" panose="020B0604020202020204" pitchFamily="34" charset="0"/>
              </a:rPr>
              <a:t/>
            </a:r>
            <a:br>
              <a:rPr lang="en-GB" sz="2000" dirty="0">
                <a:solidFill>
                  <a:prstClr val="black"/>
                </a:solidFill>
                <a:latin typeface="Arial" panose="020B0604020202020204" pitchFamily="34" charset="0"/>
                <a:cs typeface="Arial" panose="020B0604020202020204" pitchFamily="34" charset="0"/>
              </a:rPr>
            </a:br>
            <a:endParaRPr lang="en-GB"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79264" y="1600200"/>
            <a:ext cx="3394472" cy="4525963"/>
          </a:xfrm>
        </p:spPr>
      </p:pic>
      <p:pic>
        <p:nvPicPr>
          <p:cNvPr id="12" name="Content Placeholder 11"/>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2" name="Date Placeholder 1"/>
          <p:cNvSpPr>
            <a:spLocks noGrp="1"/>
          </p:cNvSpPr>
          <p:nvPr>
            <p:ph type="dt" sz="half" idx="10"/>
          </p:nvPr>
        </p:nvSpPr>
        <p:spPr/>
        <p:txBody>
          <a:bodyPr/>
          <a:lstStyle/>
          <a:p>
            <a:fld id="{34B82382-31E2-48DD-A6D6-21E5A940B779}" type="datetime1">
              <a:rPr lang="en-GB" smtClean="0"/>
              <a:t>16/11/2013</a:t>
            </a:fld>
            <a:endParaRPr lang="en-GB" dirty="0"/>
          </a:p>
        </p:txBody>
      </p:sp>
      <p:sp>
        <p:nvSpPr>
          <p:cNvPr id="3" name="Footer Placeholder 2"/>
          <p:cNvSpPr>
            <a:spLocks noGrp="1"/>
          </p:cNvSpPr>
          <p:nvPr>
            <p:ph type="ftr" sz="quarter" idx="11"/>
          </p:nvPr>
        </p:nvSpPr>
        <p:spPr/>
        <p:txBody>
          <a:bodyPr/>
          <a:lstStyle/>
          <a:p>
            <a:r>
              <a:rPr lang="en-GB" dirty="0" smtClean="0"/>
              <a:t>www.dighalloween.mendipgeoarch.net</a:t>
            </a:r>
            <a:endParaRPr lang="en-GB" dirty="0"/>
          </a:p>
        </p:txBody>
      </p:sp>
      <p:sp>
        <p:nvSpPr>
          <p:cNvPr id="4" name="Slide Number Placeholder 3"/>
          <p:cNvSpPr>
            <a:spLocks noGrp="1"/>
          </p:cNvSpPr>
          <p:nvPr>
            <p:ph type="sldNum" sz="quarter" idx="12"/>
          </p:nvPr>
        </p:nvSpPr>
        <p:spPr/>
        <p:txBody>
          <a:bodyPr/>
          <a:lstStyle/>
          <a:p>
            <a:fld id="{B4682259-22DF-4EF1-9F16-D7148CF369F6}" type="slidenum">
              <a:rPr lang="en-GB" smtClean="0"/>
              <a:t>14</a:t>
            </a:fld>
            <a:endParaRPr lang="en-GB" dirty="0"/>
          </a:p>
        </p:txBody>
      </p:sp>
    </p:spTree>
    <p:extLst>
      <p:ext uri="{BB962C8B-B14F-4D97-AF65-F5344CB8AC3E}">
        <p14:creationId xmlns:p14="http://schemas.microsoft.com/office/powerpoint/2010/main" val="1543598305"/>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02234"/>
          </a:xfrm>
        </p:spPr>
        <p:txBody>
          <a:bodyPr>
            <a:normAutofit/>
          </a:bodyPr>
          <a:lstStyle/>
          <a:p>
            <a:pPr algn="l"/>
            <a:r>
              <a:rPr lang="en-GB" sz="2000" dirty="0" smtClean="0">
                <a:latin typeface="Arial" panose="020B0604020202020204" pitchFamily="34" charset="0"/>
                <a:cs typeface="Arial" panose="020B0604020202020204" pitchFamily="34" charset="0"/>
              </a:rPr>
              <a:t>Back to work. Because of the constricted nature of ‘Toil and Trouble’ progress was sometimes a little slow and becoming somewhat sticky. The majority of the digging at this time was being done by Vince Simmonds and Alex Gee.</a:t>
            </a:r>
            <a:endParaRPr lang="en-GB" sz="2000" dirty="0">
              <a:latin typeface="Arial" panose="020B0604020202020204" pitchFamily="34" charset="0"/>
              <a:cs typeface="Arial" panose="020B0604020202020204" pitchFamily="34" charset="0"/>
            </a:endParaRPr>
          </a:p>
        </p:txBody>
      </p:sp>
      <p:pic>
        <p:nvPicPr>
          <p:cNvPr id="9" name="Content Placeholder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15</a:t>
            </a:fld>
            <a:endParaRPr lang="en-GB" dirty="0"/>
          </a:p>
        </p:txBody>
      </p:sp>
    </p:spTree>
    <p:extLst>
      <p:ext uri="{BB962C8B-B14F-4D97-AF65-F5344CB8AC3E}">
        <p14:creationId xmlns:p14="http://schemas.microsoft.com/office/powerpoint/2010/main" val="3042133242"/>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txBody>
          <a:bodyPr>
            <a:normAutofit/>
          </a:bodyPr>
          <a:lstStyle/>
          <a:p>
            <a:pPr algn="l"/>
            <a:r>
              <a:rPr lang="en-GB" sz="2000" dirty="0" smtClean="0">
                <a:latin typeface="Arial" panose="020B0604020202020204" pitchFamily="34" charset="0"/>
                <a:cs typeface="Arial" panose="020B0604020202020204" pitchFamily="34" charset="0"/>
              </a:rPr>
              <a:t>Along the tube a side passage was explored and led to a narrow rift with root growth. Digging was ceased as there was a question about the stability of the area and we returned to following ‘Toil and Trouble’.</a:t>
            </a:r>
            <a:endParaRPr lang="en-GB" sz="2000" dirty="0">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79264" y="1600200"/>
            <a:ext cx="3394472" cy="4525963"/>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16</a:t>
            </a:fld>
            <a:endParaRPr lang="en-GB" dirty="0"/>
          </a:p>
        </p:txBody>
      </p:sp>
    </p:spTree>
    <p:extLst>
      <p:ext uri="{BB962C8B-B14F-4D97-AF65-F5344CB8AC3E}">
        <p14:creationId xmlns:p14="http://schemas.microsoft.com/office/powerpoint/2010/main" val="961574010"/>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02234"/>
          </a:xfrm>
        </p:spPr>
        <p:txBody>
          <a:bodyPr>
            <a:normAutofit/>
          </a:bodyPr>
          <a:lstStyle/>
          <a:p>
            <a:pPr algn="l">
              <a:lnSpc>
                <a:spcPct val="115000"/>
              </a:lnSpc>
              <a:spcAft>
                <a:spcPts val="0"/>
              </a:spcAft>
            </a:pPr>
            <a:r>
              <a:rPr lang="en-GB" sz="2000" dirty="0" smtClean="0">
                <a:latin typeface="Arial" panose="020B0604020202020204" pitchFamily="34" charset="0"/>
                <a:cs typeface="Arial" panose="020B0604020202020204" pitchFamily="34" charset="0"/>
              </a:rPr>
              <a:t>In the sediment we discovered </a:t>
            </a:r>
            <a:r>
              <a:rPr lang="en-GB" sz="2000" dirty="0">
                <a:latin typeface="Arial" panose="020B0604020202020204" pitchFamily="34" charset="0"/>
                <a:cs typeface="Arial" panose="020B0604020202020204" pitchFamily="34" charset="0"/>
              </a:rPr>
              <a:t>a</a:t>
            </a:r>
            <a:r>
              <a:rPr lang="en-GB" sz="2000" dirty="0" smtClean="0">
                <a:latin typeface="Arial" panose="020B0604020202020204" pitchFamily="34" charset="0"/>
                <a:cs typeface="Arial" panose="020B0604020202020204" pitchFamily="34" charset="0"/>
              </a:rPr>
              <a:t> bone originating from the foreleg of </a:t>
            </a:r>
            <a:r>
              <a:rPr lang="en-GB" sz="2000" i="1" dirty="0" smtClean="0">
                <a:solidFill>
                  <a:srgbClr val="000000"/>
                </a:solidFill>
                <a:latin typeface="Arial"/>
                <a:ea typeface="Times New Roman"/>
                <a:cs typeface="Times New Roman"/>
              </a:rPr>
              <a:t>Bison priscus</a:t>
            </a:r>
            <a:r>
              <a:rPr lang="en-GB" sz="2000" dirty="0" smtClean="0">
                <a:solidFill>
                  <a:srgbClr val="000000"/>
                </a:solidFill>
                <a:latin typeface="Arial"/>
                <a:ea typeface="Times New Roman"/>
                <a:cs typeface="Times New Roman"/>
              </a:rPr>
              <a:t>, bones of this species </a:t>
            </a:r>
            <a:r>
              <a:rPr lang="en-GB" sz="2000" dirty="0">
                <a:solidFill>
                  <a:srgbClr val="000000"/>
                </a:solidFill>
                <a:latin typeface="Arial"/>
                <a:ea typeface="Times New Roman"/>
                <a:cs typeface="Times New Roman"/>
              </a:rPr>
              <a:t>recovered from Banwell Bone Cave </a:t>
            </a:r>
            <a:r>
              <a:rPr lang="en-GB" sz="2000" dirty="0" smtClean="0">
                <a:solidFill>
                  <a:srgbClr val="000000"/>
                </a:solidFill>
                <a:latin typeface="Arial"/>
                <a:ea typeface="Times New Roman"/>
                <a:cs typeface="Times New Roman"/>
              </a:rPr>
              <a:t>have been dated </a:t>
            </a:r>
            <a:r>
              <a:rPr lang="en-GB" sz="2000" dirty="0">
                <a:solidFill>
                  <a:srgbClr val="000000"/>
                </a:solidFill>
                <a:latin typeface="Arial"/>
                <a:ea typeface="Times New Roman"/>
                <a:cs typeface="Times New Roman"/>
              </a:rPr>
              <a:t>52,700 ±1900 </a:t>
            </a:r>
            <a:r>
              <a:rPr lang="en-GB" sz="2000" baseline="30000" dirty="0">
                <a:solidFill>
                  <a:srgbClr val="000000"/>
                </a:solidFill>
                <a:latin typeface="Arial"/>
                <a:ea typeface="Times New Roman"/>
                <a:cs typeface="Times New Roman"/>
              </a:rPr>
              <a:t>14</a:t>
            </a:r>
            <a:r>
              <a:rPr lang="en-GB" sz="2000" dirty="0">
                <a:solidFill>
                  <a:srgbClr val="000000"/>
                </a:solidFill>
                <a:latin typeface="Arial"/>
                <a:ea typeface="Times New Roman"/>
                <a:cs typeface="Times New Roman"/>
              </a:rPr>
              <a:t>C age BP to &gt;59,000 </a:t>
            </a:r>
            <a:r>
              <a:rPr lang="en-GB" sz="2000" baseline="30000" dirty="0">
                <a:solidFill>
                  <a:srgbClr val="000000"/>
                </a:solidFill>
                <a:latin typeface="Arial"/>
                <a:ea typeface="Times New Roman"/>
                <a:cs typeface="Times New Roman"/>
              </a:rPr>
              <a:t>14</a:t>
            </a:r>
            <a:r>
              <a:rPr lang="en-GB" sz="2000" dirty="0">
                <a:solidFill>
                  <a:srgbClr val="000000"/>
                </a:solidFill>
                <a:latin typeface="Arial"/>
                <a:ea typeface="Times New Roman"/>
                <a:cs typeface="Times New Roman"/>
              </a:rPr>
              <a:t>C age BP and for Hunters Lodge Inn Sink as &gt;54,800 </a:t>
            </a:r>
            <a:r>
              <a:rPr lang="en-GB" sz="2000" baseline="30000" dirty="0">
                <a:solidFill>
                  <a:srgbClr val="000000"/>
                </a:solidFill>
                <a:latin typeface="Arial"/>
                <a:ea typeface="Times New Roman"/>
                <a:cs typeface="Times New Roman"/>
              </a:rPr>
              <a:t>14</a:t>
            </a:r>
            <a:r>
              <a:rPr lang="en-GB" sz="2000" dirty="0">
                <a:solidFill>
                  <a:srgbClr val="000000"/>
                </a:solidFill>
                <a:latin typeface="Arial"/>
                <a:ea typeface="Times New Roman"/>
                <a:cs typeface="Times New Roman"/>
              </a:rPr>
              <a:t>C age BP.</a:t>
            </a:r>
            <a:r>
              <a:rPr lang="en-GB" sz="2000" dirty="0">
                <a:ea typeface="Calibri"/>
                <a:cs typeface="Times New Roman"/>
              </a:rPr>
              <a:t/>
            </a:r>
            <a:br>
              <a:rPr lang="en-GB" sz="2000" dirty="0">
                <a:ea typeface="Calibri"/>
                <a:cs typeface="Times New Roman"/>
              </a:rPr>
            </a:br>
            <a:endParaRPr lang="en-GB" sz="2000" dirty="0">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17</a:t>
            </a:fld>
            <a:endParaRPr lang="en-GB" dirty="0"/>
          </a:p>
        </p:txBody>
      </p:sp>
    </p:spTree>
    <p:extLst>
      <p:ext uri="{BB962C8B-B14F-4D97-AF65-F5344CB8AC3E}">
        <p14:creationId xmlns:p14="http://schemas.microsoft.com/office/powerpoint/2010/main" val="2049076061"/>
      </p:ext>
    </p:extLst>
  </p:cSld>
  <p:clrMapOvr>
    <a:masterClrMapping/>
  </p:clrMapOvr>
  <mc:AlternateContent xmlns:mc="http://schemas.openxmlformats.org/markup-compatibility/2006" xmlns:p14="http://schemas.microsoft.com/office/powerpoint/2010/main">
    <mc:Choice Requires="p14">
      <p:transition spd="slow" p14:dur="1200" advTm="25000">
        <p14:prism/>
      </p:transition>
    </mc:Choice>
    <mc:Fallback xmlns="">
      <p:transition spd="slow" advTm="2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0226"/>
          </a:xfrm>
        </p:spPr>
        <p:txBody>
          <a:bodyPr>
            <a:normAutofit/>
          </a:bodyPr>
          <a:lstStyle/>
          <a:p>
            <a:pPr algn="l"/>
            <a:r>
              <a:rPr lang="en-GB" sz="2000" dirty="0" smtClean="0">
                <a:latin typeface="Arial" panose="020B0604020202020204" pitchFamily="34" charset="0"/>
                <a:cs typeface="Arial" panose="020B0604020202020204" pitchFamily="34" charset="0"/>
              </a:rPr>
              <a:t>Looking into the side passage from ‘Toil and Trouble’ and back to ‘Witches Cauldron’ through ‘eye of newt’.</a:t>
            </a:r>
            <a:endParaRPr lang="en-GB" sz="2000" dirty="0">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18</a:t>
            </a:fld>
            <a:endParaRPr lang="en-GB" dirty="0"/>
          </a:p>
        </p:txBody>
      </p:sp>
    </p:spTree>
    <p:extLst>
      <p:ext uri="{BB962C8B-B14F-4D97-AF65-F5344CB8AC3E}">
        <p14:creationId xmlns:p14="http://schemas.microsoft.com/office/powerpoint/2010/main" val="3277853590"/>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0226"/>
          </a:xfrm>
        </p:spPr>
        <p:txBody>
          <a:bodyPr>
            <a:normAutofit/>
          </a:bodyPr>
          <a:lstStyle/>
          <a:p>
            <a:pPr algn="l"/>
            <a:r>
              <a:rPr lang="en-GB" sz="2000" dirty="0" smtClean="0">
                <a:latin typeface="Arial" panose="020B0604020202020204" pitchFamily="34" charset="0"/>
                <a:cs typeface="Arial" panose="020B0604020202020204" pitchFamily="34" charset="0"/>
              </a:rPr>
              <a:t>Looking at the way forward in ‘Toil and Trouble’  - there was plenty of work to get on with (the BDH lid is 100mm dia.).</a:t>
            </a:r>
            <a:endParaRPr lang="en-GB" sz="2000" dirty="0">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19</a:t>
            </a:fld>
            <a:endParaRPr lang="en-GB" dirty="0"/>
          </a:p>
        </p:txBody>
      </p:sp>
    </p:spTree>
    <p:extLst>
      <p:ext uri="{BB962C8B-B14F-4D97-AF65-F5344CB8AC3E}">
        <p14:creationId xmlns:p14="http://schemas.microsoft.com/office/powerpoint/2010/main" val="3292000494"/>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305342"/>
            <a:ext cx="8784976" cy="4401205"/>
          </a:xfrm>
          <a:prstGeom prst="rect">
            <a:avLst/>
          </a:prstGeom>
        </p:spPr>
        <p:txBody>
          <a:bodyPr wrap="square">
            <a:spAutoFit/>
          </a:bodyPr>
          <a:lstStyle/>
          <a:p>
            <a:r>
              <a:rPr lang="en-GB" sz="2000" dirty="0" smtClean="0">
                <a:latin typeface="Arial" panose="020B0604020202020204" pitchFamily="34" charset="0"/>
                <a:cs typeface="Arial" panose="020B0604020202020204" pitchFamily="34" charset="0"/>
              </a:rPr>
              <a:t>The </a:t>
            </a:r>
            <a:r>
              <a:rPr lang="en-GB" sz="2000" dirty="0">
                <a:latin typeface="Arial" panose="020B0604020202020204" pitchFamily="34" charset="0"/>
                <a:cs typeface="Arial" panose="020B0604020202020204" pitchFamily="34" charset="0"/>
              </a:rPr>
              <a:t>exploration of Hallowe'en Rift was started in 1982 </a:t>
            </a:r>
            <a:r>
              <a:rPr lang="en-GB" sz="2000" dirty="0" smtClean="0">
                <a:latin typeface="Arial" panose="020B0604020202020204" pitchFamily="34" charset="0"/>
                <a:cs typeface="Arial" panose="020B0604020202020204" pitchFamily="34" charset="0"/>
              </a:rPr>
              <a:t>by Trevor Hughes and other members of </a:t>
            </a:r>
            <a:r>
              <a:rPr lang="en-GB" sz="2000" dirty="0">
                <a:latin typeface="Arial" panose="020B0604020202020204" pitchFamily="34" charset="0"/>
                <a:cs typeface="Arial" panose="020B0604020202020204" pitchFamily="34" charset="0"/>
              </a:rPr>
              <a:t>the Bristol Exploration </a:t>
            </a:r>
            <a:r>
              <a:rPr lang="en-GB" sz="2000" dirty="0" smtClean="0">
                <a:latin typeface="Arial" panose="020B0604020202020204" pitchFamily="34" charset="0"/>
                <a:cs typeface="Arial" panose="020B0604020202020204" pitchFamily="34" charset="0"/>
              </a:rPr>
              <a:t>Club. Then </a:t>
            </a:r>
            <a:r>
              <a:rPr lang="en-GB" sz="2000" dirty="0">
                <a:latin typeface="Arial" panose="020B0604020202020204" pitchFamily="34" charset="0"/>
                <a:cs typeface="Arial" panose="020B0604020202020204" pitchFamily="34" charset="0"/>
              </a:rPr>
              <a:t>during the early 1990's Vince Simmonds and </a:t>
            </a:r>
            <a:r>
              <a:rPr lang="en-GB" sz="2000" dirty="0" smtClean="0">
                <a:latin typeface="Arial" panose="020B0604020202020204" pitchFamily="34" charset="0"/>
                <a:cs typeface="Arial" panose="020B0604020202020204" pitchFamily="34" charset="0"/>
              </a:rPr>
              <a:t>other local </a:t>
            </a:r>
            <a:r>
              <a:rPr lang="en-GB" sz="2000" dirty="0">
                <a:latin typeface="Arial" panose="020B0604020202020204" pitchFamily="34" charset="0"/>
                <a:cs typeface="Arial" panose="020B0604020202020204" pitchFamily="34" charset="0"/>
              </a:rPr>
              <a:t>diggers were active at a number of locations within the cave, including the start of the present </a:t>
            </a:r>
            <a:r>
              <a:rPr lang="en-GB" sz="2000" dirty="0" smtClean="0">
                <a:latin typeface="Arial" panose="020B0604020202020204" pitchFamily="34" charset="0"/>
                <a:cs typeface="Arial" panose="020B0604020202020204" pitchFamily="34" charset="0"/>
              </a:rPr>
              <a:t>dig site </a:t>
            </a:r>
            <a:r>
              <a:rPr lang="en-GB" sz="2000" dirty="0">
                <a:latin typeface="Arial" panose="020B0604020202020204" pitchFamily="34" charset="0"/>
                <a:cs typeface="Arial" panose="020B0604020202020204" pitchFamily="34" charset="0"/>
              </a:rPr>
              <a:t>in December 1991. </a:t>
            </a:r>
            <a:endParaRPr lang="en-GB" sz="2000" dirty="0" smtClean="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The </a:t>
            </a:r>
            <a:r>
              <a:rPr lang="en-GB" sz="2000" dirty="0">
                <a:latin typeface="Arial" panose="020B0604020202020204" pitchFamily="34" charset="0"/>
                <a:cs typeface="Arial" panose="020B0604020202020204" pitchFamily="34" charset="0"/>
              </a:rPr>
              <a:t>current phase of exploration was commenced in 2009, with the majority of the early work being carried out by Vince Simmonds and Alex </a:t>
            </a:r>
            <a:r>
              <a:rPr lang="en-GB" sz="2000" dirty="0" smtClean="0">
                <a:latin typeface="Arial" panose="020B0604020202020204" pitchFamily="34" charset="0"/>
                <a:cs typeface="Arial" panose="020B0604020202020204" pitchFamily="34" charset="0"/>
              </a:rPr>
              <a:t>Gee; in 2012/2013  </a:t>
            </a:r>
            <a:r>
              <a:rPr lang="en-GB" sz="2000" dirty="0">
                <a:latin typeface="Arial" panose="020B0604020202020204" pitchFamily="34" charset="0"/>
                <a:cs typeface="Arial" panose="020B0604020202020204" pitchFamily="34" charset="0"/>
              </a:rPr>
              <a:t>Rob 'Tav' </a:t>
            </a:r>
            <a:r>
              <a:rPr lang="en-GB" sz="2000" dirty="0" smtClean="0">
                <a:latin typeface="Arial" panose="020B0604020202020204" pitchFamily="34" charset="0"/>
                <a:cs typeface="Arial" panose="020B0604020202020204" pitchFamily="34" charset="0"/>
              </a:rPr>
              <a:t>Taviner</a:t>
            </a:r>
            <a:r>
              <a:rPr lang="en-GB" sz="2000" dirty="0">
                <a:latin typeface="Arial" panose="020B0604020202020204" pitchFamily="34" charset="0"/>
                <a:cs typeface="Arial" panose="020B0604020202020204" pitchFamily="34" charset="0"/>
              </a:rPr>
              <a:t>,</a:t>
            </a:r>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Graham 'Jake' Johnson and Nick </a:t>
            </a:r>
            <a:r>
              <a:rPr lang="en-GB" sz="2000" dirty="0" smtClean="0">
                <a:latin typeface="Arial" panose="020B0604020202020204" pitchFamily="34" charset="0"/>
                <a:cs typeface="Arial" panose="020B0604020202020204" pitchFamily="34" charset="0"/>
              </a:rPr>
              <a:t>Hawkes joined the regular digging team. </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A number of others have offered  their help on occasion including:</a:t>
            </a:r>
          </a:p>
          <a:p>
            <a:r>
              <a:rPr lang="en-GB" sz="2000" dirty="0" smtClean="0">
                <a:latin typeface="Arial" panose="020B0604020202020204" pitchFamily="34" charset="0"/>
                <a:cs typeface="Arial" panose="020B0604020202020204" pitchFamily="34" charset="0"/>
              </a:rPr>
              <a:t>John </a:t>
            </a:r>
            <a:r>
              <a:rPr lang="en-GB" sz="2000" dirty="0">
                <a:latin typeface="Arial" panose="020B0604020202020204" pitchFamily="34" charset="0"/>
                <a:cs typeface="Arial" panose="020B0604020202020204" pitchFamily="34" charset="0"/>
              </a:rPr>
              <a:t>'Tangent' Williams, Bob </a:t>
            </a:r>
            <a:r>
              <a:rPr lang="en-GB" sz="2000" dirty="0" smtClean="0">
                <a:latin typeface="Arial" panose="020B0604020202020204" pitchFamily="34" charset="0"/>
                <a:cs typeface="Arial" panose="020B0604020202020204" pitchFamily="34" charset="0"/>
              </a:rPr>
              <a:t>Smith, </a:t>
            </a:r>
            <a:r>
              <a:rPr lang="en-GB" sz="2000" dirty="0">
                <a:latin typeface="Arial" panose="020B0604020202020204" pitchFamily="34" charset="0"/>
                <a:cs typeface="Arial" panose="020B0604020202020204" pitchFamily="34" charset="0"/>
              </a:rPr>
              <a:t>Callum Simmonds</a:t>
            </a:r>
            <a:r>
              <a:rPr lang="en-GB" sz="2000" dirty="0" smtClean="0">
                <a:latin typeface="Arial" panose="020B0604020202020204" pitchFamily="34" charset="0"/>
                <a:cs typeface="Arial" panose="020B0604020202020204" pitchFamily="34" charset="0"/>
              </a:rPr>
              <a:t>, and </a:t>
            </a:r>
            <a:r>
              <a:rPr lang="en-GB" sz="2000" dirty="0">
                <a:latin typeface="Arial" panose="020B0604020202020204" pitchFamily="34" charset="0"/>
                <a:cs typeface="Arial" panose="020B0604020202020204" pitchFamily="34" charset="0"/>
              </a:rPr>
              <a:t>a guest appearance by Ray </a:t>
            </a:r>
            <a:r>
              <a:rPr lang="en-GB" sz="2000" dirty="0" smtClean="0">
                <a:latin typeface="Arial" panose="020B0604020202020204" pitchFamily="34" charset="0"/>
                <a:cs typeface="Arial" panose="020B0604020202020204" pitchFamily="34" charset="0"/>
              </a:rPr>
              <a:t>Deasy </a:t>
            </a:r>
            <a:r>
              <a:rPr lang="en-GB" sz="2000" dirty="0">
                <a:latin typeface="Arial" panose="020B0604020202020204" pitchFamily="34" charset="0"/>
                <a:cs typeface="Arial" panose="020B0604020202020204" pitchFamily="34" charset="0"/>
              </a:rPr>
              <a:t>from Australia.</a:t>
            </a:r>
          </a:p>
        </p:txBody>
      </p:sp>
      <p:sp>
        <p:nvSpPr>
          <p:cNvPr id="2" name="Date Placeholder 1"/>
          <p:cNvSpPr>
            <a:spLocks noGrp="1"/>
          </p:cNvSpPr>
          <p:nvPr>
            <p:ph type="dt" sz="half" idx="10"/>
          </p:nvPr>
        </p:nvSpPr>
        <p:spPr/>
        <p:txBody>
          <a:bodyPr/>
          <a:lstStyle/>
          <a:p>
            <a:fld id="{C5207B99-783E-4547-B806-1F28F00524B0}" type="datetime1">
              <a:rPr lang="en-GB" smtClean="0"/>
              <a:t>16/11/2013</a:t>
            </a:fld>
            <a:endParaRPr lang="en-GB" dirty="0"/>
          </a:p>
        </p:txBody>
      </p:sp>
      <p:sp>
        <p:nvSpPr>
          <p:cNvPr id="3" name="Footer Placeholder 2"/>
          <p:cNvSpPr>
            <a:spLocks noGrp="1"/>
          </p:cNvSpPr>
          <p:nvPr>
            <p:ph type="ftr" sz="quarter" idx="11"/>
          </p:nvPr>
        </p:nvSpPr>
        <p:spPr/>
        <p:txBody>
          <a:bodyPr/>
          <a:lstStyle/>
          <a:p>
            <a:r>
              <a:rPr lang="en-GB" dirty="0" smtClean="0"/>
              <a:t>www.dighalloween.mendipgeoarch.net</a:t>
            </a:r>
            <a:endParaRPr lang="en-GB" dirty="0"/>
          </a:p>
        </p:txBody>
      </p:sp>
      <p:sp>
        <p:nvSpPr>
          <p:cNvPr id="5" name="Slide Number Placeholder 4"/>
          <p:cNvSpPr>
            <a:spLocks noGrp="1"/>
          </p:cNvSpPr>
          <p:nvPr>
            <p:ph type="sldNum" sz="quarter" idx="12"/>
          </p:nvPr>
        </p:nvSpPr>
        <p:spPr/>
        <p:txBody>
          <a:bodyPr/>
          <a:lstStyle/>
          <a:p>
            <a:fld id="{B4682259-22DF-4EF1-9F16-D7148CF369F6}" type="slidenum">
              <a:rPr lang="en-GB" smtClean="0"/>
              <a:t>2</a:t>
            </a:fld>
            <a:endParaRPr lang="en-GB" dirty="0"/>
          </a:p>
        </p:txBody>
      </p:sp>
    </p:spTree>
    <p:extLst>
      <p:ext uri="{BB962C8B-B14F-4D97-AF65-F5344CB8AC3E}">
        <p14:creationId xmlns:p14="http://schemas.microsoft.com/office/powerpoint/2010/main" val="2819134013"/>
      </p:ext>
    </p:extLst>
  </p:cSld>
  <p:clrMapOvr>
    <a:masterClrMapping/>
  </p:clrMapOvr>
  <mc:AlternateContent xmlns:mc="http://schemas.openxmlformats.org/markup-compatibility/2006" xmlns:p14="http://schemas.microsoft.com/office/powerpoint/2010/main">
    <mc:Choice Requires="p14">
      <p:transition spd="slow" p14:dur="1200" advTm="25000">
        <p14:prism/>
      </p:transition>
    </mc:Choice>
    <mc:Fallback xmlns="">
      <p:transition spd="slow" advTm="2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75050" y="1282700"/>
            <a:ext cx="5111750" cy="3833812"/>
          </a:xfrm>
        </p:spPr>
      </p:pic>
      <p:sp>
        <p:nvSpPr>
          <p:cNvPr id="10" name="Text Placeholder 9"/>
          <p:cNvSpPr>
            <a:spLocks noGrp="1"/>
          </p:cNvSpPr>
          <p:nvPr>
            <p:ph type="body" sz="half" idx="2"/>
          </p:nvPr>
        </p:nvSpPr>
        <p:spPr>
          <a:xfrm>
            <a:off x="457200" y="260648"/>
            <a:ext cx="3008313" cy="6120680"/>
          </a:xfrm>
        </p:spPr>
        <p:txBody>
          <a:bodyPr>
            <a:normAutofit lnSpcReduction="10000"/>
          </a:bodyPr>
          <a:lstStyle/>
          <a:p>
            <a:r>
              <a:rPr lang="en-GB" sz="2000" dirty="0" smtClean="0">
                <a:latin typeface="Arial" panose="020B0604020202020204" pitchFamily="34" charset="0"/>
                <a:cs typeface="Arial" panose="020B0604020202020204" pitchFamily="34" charset="0"/>
              </a:rPr>
              <a:t>Now, after a good deal of digging at the end of ‘Toil and Trouble’ there is a junction where we spent a while following the left passage, which is still a relatively open and ongoing lead. We had a change of mind and decided to have a go at the passage to the right from </a:t>
            </a: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where a strong draught emanated and where open space, albeit small, could be seen ahead. </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Alex and Vince had now been joined by ‘Tav’ Taviner, ‘Jake’ Johnson and Nick Hawkes.</a:t>
            </a:r>
          </a:p>
        </p:txBody>
      </p:sp>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20</a:t>
            </a:fld>
            <a:endParaRPr lang="en-GB" dirty="0"/>
          </a:p>
        </p:txBody>
      </p:sp>
      <p:pic>
        <p:nvPicPr>
          <p:cNvPr id="2" name="HalloweenTheme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4064" y="228584"/>
            <a:ext cx="304800" cy="304800"/>
          </a:xfrm>
          <a:prstGeom prst="rect">
            <a:avLst/>
          </a:prstGeom>
        </p:spPr>
      </p:pic>
    </p:spTree>
    <p:extLst>
      <p:ext uri="{BB962C8B-B14F-4D97-AF65-F5344CB8AC3E}">
        <p14:creationId xmlns:p14="http://schemas.microsoft.com/office/powerpoint/2010/main" val="2192296191"/>
      </p:ext>
    </p:extLst>
  </p:cSld>
  <p:clrMapOvr>
    <a:masterClrMapping/>
  </p:clrMapOvr>
  <mc:AlternateContent xmlns:mc="http://schemas.openxmlformats.org/markup-compatibility/2006" xmlns:p14="http://schemas.microsoft.com/office/powerpoint/2010/main">
    <mc:Choice Requires="p14">
      <p:transition spd="slow" p14:dur="1200" advTm="25000">
        <p14:prism/>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1930226"/>
          </a:xfrm>
        </p:spPr>
        <p:txBody>
          <a:bodyPr>
            <a:normAutofit/>
          </a:bodyPr>
          <a:lstStyle/>
          <a:p>
            <a:pPr algn="l"/>
            <a:r>
              <a:rPr lang="en-GB" sz="2000" dirty="0" smtClean="0">
                <a:latin typeface="Arial" panose="020B0604020202020204" pitchFamily="34" charset="0"/>
                <a:cs typeface="Arial" panose="020B0604020202020204" pitchFamily="34" charset="0"/>
              </a:rPr>
              <a:t>After a considerable enlargement effort , some rapid metres gained and a lot of spoil shifted we managed to dig through into a nicely decorated chamber with a connection into another chamber. </a:t>
            </a:r>
            <a:br>
              <a:rPr lang="en-GB" sz="2000" dirty="0" smtClean="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The largest of the stalagmites [below right] is about 300mm high.</a:t>
            </a:r>
            <a:endParaRPr lang="en-GB" sz="2000" dirty="0">
              <a:latin typeface="Arial" panose="020B0604020202020204" pitchFamily="34" charset="0"/>
              <a:cs typeface="Arial" panose="020B0604020202020204" pitchFamily="34" charset="0"/>
            </a:endParaRPr>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5" name="Date Placeholder 4"/>
          <p:cNvSpPr>
            <a:spLocks noGrp="1"/>
          </p:cNvSpPr>
          <p:nvPr>
            <p:ph type="dt" sz="half" idx="10"/>
          </p:nvPr>
        </p:nvSpPr>
        <p:spPr/>
        <p:txBody>
          <a:bodyPr/>
          <a:lstStyle/>
          <a:p>
            <a:fld id="{6164A8FE-ADC3-4B73-86BC-A40AF413F55D}"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21</a:t>
            </a:fld>
            <a:endParaRPr lang="en-GB" dirty="0"/>
          </a:p>
        </p:txBody>
      </p:sp>
    </p:spTree>
    <p:extLst>
      <p:ext uri="{BB962C8B-B14F-4D97-AF65-F5344CB8AC3E}">
        <p14:creationId xmlns:p14="http://schemas.microsoft.com/office/powerpoint/2010/main" val="548471507"/>
      </p:ext>
    </p:extLst>
  </p:cSld>
  <p:clrMapOvr>
    <a:masterClrMapping/>
  </p:clrMapOvr>
  <mc:AlternateContent xmlns:mc="http://schemas.openxmlformats.org/markup-compatibility/2006" xmlns:p14="http://schemas.microsoft.com/office/powerpoint/2010/main">
    <mc:Choice Requires="p14">
      <p:transition spd="slow" p14:dur="1200" advTm="17000">
        <p14:prism/>
      </p:transition>
    </mc:Choice>
    <mc:Fallback xmlns="">
      <p:transition spd="slow" advTm="17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218"/>
          </a:xfrm>
        </p:spPr>
        <p:txBody>
          <a:bodyPr>
            <a:normAutofit/>
          </a:bodyPr>
          <a:lstStyle/>
          <a:p>
            <a:pPr algn="l"/>
            <a:r>
              <a:rPr lang="en-GB" sz="2000" dirty="0" smtClean="0">
                <a:latin typeface="Arial" panose="020B0604020202020204" pitchFamily="34" charset="0"/>
                <a:cs typeface="Arial" panose="020B0604020202020204" pitchFamily="34" charset="0"/>
              </a:rPr>
              <a:t>At shoulder height is a slot leading through to the second chamber.</a:t>
            </a:r>
            <a:endParaRPr lang="en-GB" sz="2000" dirty="0">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22</a:t>
            </a:fld>
            <a:endParaRPr lang="en-GB" dirty="0"/>
          </a:p>
        </p:txBody>
      </p:sp>
    </p:spTree>
    <p:extLst>
      <p:ext uri="{BB962C8B-B14F-4D97-AF65-F5344CB8AC3E}">
        <p14:creationId xmlns:p14="http://schemas.microsoft.com/office/powerpoint/2010/main" val="1436258990"/>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0226"/>
          </a:xfrm>
        </p:spPr>
        <p:txBody>
          <a:bodyPr>
            <a:normAutofit/>
          </a:bodyPr>
          <a:lstStyle/>
          <a:p>
            <a:pPr algn="l"/>
            <a:r>
              <a:rPr lang="en-GB" sz="2000" dirty="0" smtClean="0">
                <a:latin typeface="Arial" panose="020B0604020202020204" pitchFamily="34" charset="0"/>
                <a:cs typeface="Arial" panose="020B0604020202020204" pitchFamily="34" charset="0"/>
              </a:rPr>
              <a:t>There are a number of decent formations around the first chamber.</a:t>
            </a:r>
            <a:r>
              <a:rPr lang="en-GB" sz="2000" dirty="0">
                <a:solidFill>
                  <a:prstClr val="black"/>
                </a:solidFill>
                <a:latin typeface="Arial" panose="020B0604020202020204" pitchFamily="34" charset="0"/>
                <a:cs typeface="Arial" panose="020B0604020202020204" pitchFamily="34" charset="0"/>
              </a:rPr>
              <a:t> </a:t>
            </a:r>
            <a:r>
              <a:rPr lang="en-GB" sz="2000" dirty="0" smtClean="0">
                <a:solidFill>
                  <a:prstClr val="black"/>
                </a:solidFill>
                <a:latin typeface="Arial" panose="020B0604020202020204" pitchFamily="34" charset="0"/>
                <a:cs typeface="Arial" panose="020B0604020202020204" pitchFamily="34" charset="0"/>
              </a:rPr>
              <a:t>The </a:t>
            </a:r>
            <a:r>
              <a:rPr lang="en-GB" sz="2000" dirty="0">
                <a:solidFill>
                  <a:prstClr val="black"/>
                </a:solidFill>
                <a:latin typeface="Arial" panose="020B0604020202020204" pitchFamily="34" charset="0"/>
                <a:cs typeface="Arial" panose="020B0604020202020204" pitchFamily="34" charset="0"/>
              </a:rPr>
              <a:t>new section of cave has been </a:t>
            </a:r>
            <a:r>
              <a:rPr lang="en-GB" sz="2000" dirty="0" smtClean="0">
                <a:solidFill>
                  <a:prstClr val="black"/>
                </a:solidFill>
                <a:latin typeface="Arial" panose="020B0604020202020204" pitchFamily="34" charset="0"/>
                <a:cs typeface="Arial" panose="020B0604020202020204" pitchFamily="34" charset="0"/>
              </a:rPr>
              <a:t>named - </a:t>
            </a:r>
            <a:r>
              <a:rPr lang="en-GB" sz="2000" dirty="0">
                <a:solidFill>
                  <a:prstClr val="black"/>
                </a:solidFill>
                <a:latin typeface="Arial" panose="020B0604020202020204" pitchFamily="34" charset="0"/>
                <a:cs typeface="Arial" panose="020B0604020202020204" pitchFamily="34" charset="0"/>
              </a:rPr>
              <a:t>‘Trick or Treat</a:t>
            </a:r>
            <a:r>
              <a:rPr lang="en-GB" sz="2000" dirty="0" smtClean="0">
                <a:solidFill>
                  <a:prstClr val="black"/>
                </a:solidFill>
                <a:latin typeface="Arial" panose="020B0604020202020204" pitchFamily="34" charset="0"/>
                <a:cs typeface="Arial" panose="020B0604020202020204" pitchFamily="34" charset="0"/>
              </a:rPr>
              <a:t>?’ - well it was that time of the year!</a:t>
            </a:r>
            <a:endParaRPr lang="en-GB" sz="2000" dirty="0">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23</a:t>
            </a:fld>
            <a:endParaRPr lang="en-GB" dirty="0"/>
          </a:p>
        </p:txBody>
      </p:sp>
    </p:spTree>
    <p:extLst>
      <p:ext uri="{BB962C8B-B14F-4D97-AF65-F5344CB8AC3E}">
        <p14:creationId xmlns:p14="http://schemas.microsoft.com/office/powerpoint/2010/main" val="3810799263"/>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sz="2000" dirty="0">
                <a:latin typeface="Arial" panose="020B0604020202020204" pitchFamily="34" charset="0"/>
                <a:cs typeface="Arial" panose="020B0604020202020204" pitchFamily="34" charset="0"/>
              </a:rPr>
              <a:t>We have passed the slot to enter the second chamber where there is some potential for progress. However, beyond the chamber is a continuation into an inclined bedding that has very good prospects down dip requiring some spoil removal to where the passage, once again, appears to open out a little…  </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24</a:t>
            </a:fld>
            <a:endParaRPr lang="en-GB" dirty="0"/>
          </a:p>
        </p:txBody>
      </p:sp>
    </p:spTree>
    <p:extLst>
      <p:ext uri="{BB962C8B-B14F-4D97-AF65-F5344CB8AC3E}">
        <p14:creationId xmlns:p14="http://schemas.microsoft.com/office/powerpoint/2010/main" val="3206238274"/>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GB" sz="2800" dirty="0" smtClean="0">
                <a:latin typeface="Arial" panose="020B0604020202020204" pitchFamily="34" charset="0"/>
                <a:cs typeface="Arial" panose="020B0604020202020204" pitchFamily="34" charset="0"/>
              </a:rPr>
              <a:t>That’s the story so far, but it’s far from over yet!</a:t>
            </a:r>
            <a:endParaRPr lang="en-GB" sz="2800" dirty="0">
              <a:latin typeface="Arial" panose="020B0604020202020204" pitchFamily="34" charset="0"/>
              <a:cs typeface="Arial" panose="020B0604020202020204" pitchFamily="34" charset="0"/>
            </a:endParaRPr>
          </a:p>
        </p:txBody>
      </p:sp>
      <p:pic>
        <p:nvPicPr>
          <p:cNvPr id="10" name="Content Placeholder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25</a:t>
            </a:fld>
            <a:endParaRPr lang="en-GB" dirty="0"/>
          </a:p>
        </p:txBody>
      </p:sp>
    </p:spTree>
    <p:extLst>
      <p:ext uri="{BB962C8B-B14F-4D97-AF65-F5344CB8AC3E}">
        <p14:creationId xmlns:p14="http://schemas.microsoft.com/office/powerpoint/2010/main" val="1708618766"/>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2E7FD7C-FB7C-4754-A1EE-0F446E61AEFB}" type="datetime1">
              <a:rPr lang="en-GB" smtClean="0"/>
              <a:t>16/11/2013</a:t>
            </a:fld>
            <a:endParaRPr lang="en-GB" dirty="0"/>
          </a:p>
        </p:txBody>
      </p:sp>
      <p:sp>
        <p:nvSpPr>
          <p:cNvPr id="5" name="Footer Placeholder 4"/>
          <p:cNvSpPr>
            <a:spLocks noGrp="1"/>
          </p:cNvSpPr>
          <p:nvPr>
            <p:ph type="ftr" sz="quarter" idx="11"/>
          </p:nvPr>
        </p:nvSpPr>
        <p:spPr/>
        <p:txBody>
          <a:bodyPr/>
          <a:lstStyle/>
          <a:p>
            <a:r>
              <a:rPr lang="en-GB" smtClean="0"/>
              <a:t>www.dighalloween.mendipgeoarch.net</a:t>
            </a:r>
            <a:endParaRPr lang="en-GB" dirty="0"/>
          </a:p>
        </p:txBody>
      </p:sp>
      <p:sp>
        <p:nvSpPr>
          <p:cNvPr id="6" name="Slide Number Placeholder 5"/>
          <p:cNvSpPr>
            <a:spLocks noGrp="1"/>
          </p:cNvSpPr>
          <p:nvPr>
            <p:ph type="sldNum" sz="quarter" idx="12"/>
          </p:nvPr>
        </p:nvSpPr>
        <p:spPr/>
        <p:txBody>
          <a:bodyPr/>
          <a:lstStyle/>
          <a:p>
            <a:fld id="{B4682259-22DF-4EF1-9F16-D7148CF369F6}" type="slidenum">
              <a:rPr lang="en-GB" smtClean="0"/>
              <a:t>26</a:t>
            </a:fld>
            <a:endParaRPr lang="en-GB"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85070"/>
            <a:ext cx="8280920" cy="3594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27584" y="4365104"/>
            <a:ext cx="3924436" cy="584775"/>
          </a:xfrm>
          <a:prstGeom prst="rect">
            <a:avLst/>
          </a:prstGeom>
          <a:solidFill>
            <a:srgbClr val="131313"/>
          </a:solidFill>
        </p:spPr>
        <p:txBody>
          <a:bodyPr wrap="square" rtlCol="0">
            <a:spAutoFit/>
          </a:bodyPr>
          <a:lstStyle/>
          <a:p>
            <a:r>
              <a:rPr lang="en-GB" sz="3200" dirty="0">
                <a:solidFill>
                  <a:srgbClr val="EAEAEA"/>
                </a:solidFill>
                <a:latin typeface="Showcard Gothic" panose="04020904020102020604" pitchFamily="82" charset="0"/>
              </a:rPr>
              <a:t>k</a:t>
            </a:r>
            <a:r>
              <a:rPr lang="en-GB" sz="3200" dirty="0" smtClean="0">
                <a:solidFill>
                  <a:srgbClr val="EAEAEA"/>
                </a:solidFill>
                <a:latin typeface="Showcard Gothic" panose="04020904020102020604" pitchFamily="82" charset="0"/>
              </a:rPr>
              <a:t>eep on digging!</a:t>
            </a:r>
            <a:endParaRPr lang="en-GB" sz="3200" dirty="0">
              <a:solidFill>
                <a:srgbClr val="EAEAEA"/>
              </a:solidFill>
              <a:latin typeface="Showcard Gothic" panose="04020904020102020604" pitchFamily="82" charset="0"/>
            </a:endParaRPr>
          </a:p>
        </p:txBody>
      </p:sp>
    </p:spTree>
    <p:extLst>
      <p:ext uri="{BB962C8B-B14F-4D97-AF65-F5344CB8AC3E}">
        <p14:creationId xmlns:p14="http://schemas.microsoft.com/office/powerpoint/2010/main" val="1567260478"/>
      </p:ext>
    </p:extLst>
  </p:cSld>
  <p:clrMapOvr>
    <a:masterClrMapping/>
  </p:clrMapOvr>
  <mc:AlternateContent xmlns:mc="http://schemas.openxmlformats.org/markup-compatibility/2006" xmlns:p14="http://schemas.microsoft.com/office/powerpoint/2010/main">
    <mc:Choice Requires="p14">
      <p:transition spd="slow" p14:dur="1400" advTm="50000">
        <p14:ripple/>
      </p:transition>
    </mc:Choice>
    <mc:Fallback xmlns="">
      <p:transition spd="slow" advTm="50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1282154"/>
          </a:xfrm>
        </p:spPr>
        <p:txBody>
          <a:bodyPr>
            <a:normAutofit fontScale="90000"/>
          </a:bodyPr>
          <a:lstStyle/>
          <a:p>
            <a:pPr marL="342900" lvl="0" indent="-342900" algn="l">
              <a:spcBef>
                <a:spcPct val="20000"/>
              </a:spcBef>
            </a:pPr>
            <a:r>
              <a:rPr lang="en-GB" sz="2000" dirty="0" smtClean="0">
                <a:solidFill>
                  <a:prstClr val="black"/>
                </a:solidFill>
                <a:latin typeface="Arial" panose="020B0604020202020204" pitchFamily="34" charset="0"/>
                <a:cs typeface="Arial" panose="020B0604020202020204" pitchFamily="34" charset="0"/>
              </a:rPr>
              <a:t/>
            </a:r>
            <a:br>
              <a:rPr lang="en-GB" sz="2000" dirty="0" smtClean="0">
                <a:solidFill>
                  <a:prstClr val="black"/>
                </a:solidFill>
                <a:latin typeface="Arial" panose="020B0604020202020204" pitchFamily="34" charset="0"/>
                <a:cs typeface="Arial" panose="020B0604020202020204" pitchFamily="34" charset="0"/>
              </a:rPr>
            </a:br>
            <a:r>
              <a:rPr lang="en-GB" sz="2200" dirty="0" smtClean="0">
                <a:solidFill>
                  <a:prstClr val="black"/>
                </a:solidFill>
                <a:latin typeface="Arial" panose="020B0604020202020204" pitchFamily="34" charset="0"/>
                <a:cs typeface="Arial" panose="020B0604020202020204" pitchFamily="34" charset="0"/>
              </a:rPr>
              <a:t>At the bottom of the entrance the early exploration in the 1980 </a:t>
            </a:r>
            <a:r>
              <a:rPr lang="en-GB" sz="2200" dirty="0">
                <a:solidFill>
                  <a:prstClr val="black"/>
                </a:solidFill>
                <a:latin typeface="Arial" panose="020B0604020202020204" pitchFamily="34" charset="0"/>
                <a:cs typeface="Arial" panose="020B0604020202020204" pitchFamily="34" charset="0"/>
              </a:rPr>
              <a:t>-</a:t>
            </a:r>
            <a:r>
              <a:rPr lang="en-GB" sz="2200" dirty="0" smtClean="0">
                <a:solidFill>
                  <a:prstClr val="black"/>
                </a:solidFill>
                <a:latin typeface="Arial" panose="020B0604020202020204" pitchFamily="34" charset="0"/>
                <a:cs typeface="Arial" panose="020B0604020202020204" pitchFamily="34" charset="0"/>
              </a:rPr>
              <a:t> 1990’s was concentrated to the west side of the rift. </a:t>
            </a:r>
            <a:br>
              <a:rPr lang="en-GB" sz="2200" dirty="0" smtClean="0">
                <a:solidFill>
                  <a:prstClr val="black"/>
                </a:solidFill>
                <a:latin typeface="Arial" panose="020B0604020202020204" pitchFamily="34" charset="0"/>
                <a:cs typeface="Arial" panose="020B0604020202020204" pitchFamily="34" charset="0"/>
              </a:rPr>
            </a:br>
            <a:r>
              <a:rPr lang="en-GB" sz="2200" dirty="0">
                <a:solidFill>
                  <a:prstClr val="black"/>
                </a:solidFill>
                <a:latin typeface="Arial" panose="020B0604020202020204" pitchFamily="34" charset="0"/>
                <a:cs typeface="Arial" panose="020B0604020202020204" pitchFamily="34" charset="0"/>
              </a:rPr>
              <a:t/>
            </a:r>
            <a:br>
              <a:rPr lang="en-GB" sz="2200" dirty="0">
                <a:solidFill>
                  <a:prstClr val="black"/>
                </a:solidFill>
                <a:latin typeface="Arial" panose="020B0604020202020204" pitchFamily="34" charset="0"/>
                <a:cs typeface="Arial" panose="020B0604020202020204" pitchFamily="34" charset="0"/>
              </a:rPr>
            </a:br>
            <a:r>
              <a:rPr lang="en-GB" sz="2200" dirty="0" smtClean="0">
                <a:solidFill>
                  <a:prstClr val="black"/>
                </a:solidFill>
                <a:latin typeface="Arial" panose="020B0604020202020204" pitchFamily="34" charset="0"/>
                <a:cs typeface="Arial" panose="020B0604020202020204" pitchFamily="34" charset="0"/>
              </a:rPr>
              <a:t>In 1991 a low ‘wormhole’ was started to the east of the rift… </a:t>
            </a:r>
            <a:r>
              <a:rPr lang="en-GB" sz="2200" dirty="0">
                <a:solidFill>
                  <a:prstClr val="black"/>
                </a:solidFill>
                <a:latin typeface="Arial" panose="020B0604020202020204" pitchFamily="34" charset="0"/>
                <a:cs typeface="Arial" panose="020B0604020202020204" pitchFamily="34" charset="0"/>
              </a:rPr>
              <a:t/>
            </a:r>
            <a:br>
              <a:rPr lang="en-GB" sz="2200" dirty="0">
                <a:solidFill>
                  <a:prstClr val="black"/>
                </a:solidFill>
                <a:latin typeface="Arial" panose="020B0604020202020204" pitchFamily="34" charset="0"/>
                <a:cs typeface="Arial" panose="020B0604020202020204" pitchFamily="34" charset="0"/>
              </a:rPr>
            </a:br>
            <a:endParaRPr lang="en-GB" sz="2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40952" y="1741257"/>
            <a:ext cx="2726992" cy="363599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2" name="Date Placeholder 1"/>
          <p:cNvSpPr>
            <a:spLocks noGrp="1"/>
          </p:cNvSpPr>
          <p:nvPr>
            <p:ph type="dt" sz="half" idx="10"/>
          </p:nvPr>
        </p:nvSpPr>
        <p:spPr/>
        <p:txBody>
          <a:bodyPr/>
          <a:lstStyle/>
          <a:p>
            <a:fld id="{DFD5E9D3-5277-4EBA-868D-8E3FED222AEB}" type="datetime1">
              <a:rPr lang="en-GB" smtClean="0"/>
              <a:t>16/11/2013</a:t>
            </a:fld>
            <a:endParaRPr lang="en-GB" dirty="0"/>
          </a:p>
        </p:txBody>
      </p:sp>
      <p:sp>
        <p:nvSpPr>
          <p:cNvPr id="3" name="Footer Placeholder 2"/>
          <p:cNvSpPr>
            <a:spLocks noGrp="1"/>
          </p:cNvSpPr>
          <p:nvPr>
            <p:ph type="ftr" sz="quarter" idx="11"/>
          </p:nvPr>
        </p:nvSpPr>
        <p:spPr/>
        <p:txBody>
          <a:bodyPr/>
          <a:lstStyle/>
          <a:p>
            <a:r>
              <a:rPr lang="en-GB" dirty="0" smtClean="0"/>
              <a:t>www.dighalloween.mendipgeoarch.net</a:t>
            </a:r>
            <a:endParaRPr lang="en-GB" dirty="0"/>
          </a:p>
        </p:txBody>
      </p:sp>
      <p:sp>
        <p:nvSpPr>
          <p:cNvPr id="6" name="Slide Number Placeholder 5"/>
          <p:cNvSpPr>
            <a:spLocks noGrp="1"/>
          </p:cNvSpPr>
          <p:nvPr>
            <p:ph type="sldNum" sz="quarter" idx="12"/>
          </p:nvPr>
        </p:nvSpPr>
        <p:spPr/>
        <p:txBody>
          <a:bodyPr/>
          <a:lstStyle/>
          <a:p>
            <a:fld id="{B4682259-22DF-4EF1-9F16-D7148CF369F6}" type="slidenum">
              <a:rPr lang="en-GB" smtClean="0"/>
              <a:t>3</a:t>
            </a:fld>
            <a:endParaRPr lang="en-GB" dirty="0"/>
          </a:p>
        </p:txBody>
      </p:sp>
    </p:spTree>
    <p:extLst>
      <p:ext uri="{BB962C8B-B14F-4D97-AF65-F5344CB8AC3E}">
        <p14:creationId xmlns:p14="http://schemas.microsoft.com/office/powerpoint/2010/main" val="3363976411"/>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4</a:t>
            </a:fld>
            <a:endParaRPr lang="en-GB" dirty="0"/>
          </a:p>
        </p:txBody>
      </p:sp>
      <p:sp>
        <p:nvSpPr>
          <p:cNvPr id="8" name="TextBox 7"/>
          <p:cNvSpPr txBox="1"/>
          <p:nvPr/>
        </p:nvSpPr>
        <p:spPr>
          <a:xfrm>
            <a:off x="1187624" y="1916832"/>
            <a:ext cx="6984776" cy="2862322"/>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…but by the mid ‘90s interest waned at Hallowe’en Rift as elsewhere a number of other projects were being pursued with gusto including Wigmore Swallet, Welsh’s Green, White Pit, Ogof Draenen and others, further afield.</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a:t>
            </a:r>
            <a:r>
              <a:rPr lang="en-GB" sz="2000" dirty="0" smtClean="0">
                <a:latin typeface="Arial" panose="020B0604020202020204" pitchFamily="34" charset="0"/>
                <a:cs typeface="Arial" panose="020B0604020202020204" pitchFamily="34" charset="0"/>
              </a:rPr>
              <a:t>n 2009 </a:t>
            </a: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there was refreshed interest in Hallowe’en Rift initiated by Alex Gee and Bob Smith who were joined by Vince Simmonds and the team decided to pursue the ‘wormhole’ to the east of the entrance.</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518574"/>
      </p:ext>
    </p:extLst>
  </p:cSld>
  <p:clrMapOvr>
    <a:masterClrMapping/>
  </p:clrMapOvr>
  <mc:AlternateContent xmlns:mc="http://schemas.openxmlformats.org/markup-compatibility/2006" xmlns:p14="http://schemas.microsoft.com/office/powerpoint/2010/main">
    <mc:Choice Requires="p14">
      <p:transition spd="slow" p14:dur="1200" advTm="22000">
        <p14:prism/>
      </p:transition>
    </mc:Choice>
    <mc:Fallback xmlns="">
      <p:transition spd="slow" advTm="22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930226"/>
          </a:xfrm>
        </p:spPr>
        <p:txBody>
          <a:bodyPr>
            <a:normAutofit/>
          </a:bodyPr>
          <a:lstStyle/>
          <a:p>
            <a:pPr algn="l"/>
            <a:r>
              <a:rPr lang="en-GB" sz="2000" dirty="0" smtClean="0">
                <a:latin typeface="Arial" panose="020B0604020202020204" pitchFamily="34" charset="0"/>
                <a:cs typeface="Arial" panose="020B0604020202020204" pitchFamily="34" charset="0"/>
              </a:rPr>
              <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The task to remove the sediment, boulders and other obstacles began in earnest.</a:t>
            </a:r>
            <a:endParaRPr lang="en-GB" sz="2000" dirty="0">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599" cy="3028950"/>
          </a:xfrm>
        </p:spPr>
      </p:pic>
      <p:sp>
        <p:nvSpPr>
          <p:cNvPr id="2" name="Date Placeholder 1"/>
          <p:cNvSpPr>
            <a:spLocks noGrp="1"/>
          </p:cNvSpPr>
          <p:nvPr>
            <p:ph type="dt" sz="half" idx="10"/>
          </p:nvPr>
        </p:nvSpPr>
        <p:spPr/>
        <p:txBody>
          <a:bodyPr/>
          <a:lstStyle/>
          <a:p>
            <a:fld id="{D6DD3B4C-DFCC-4B6C-8F2C-52C0FA1F2D56}" type="datetime1">
              <a:rPr lang="en-GB" smtClean="0"/>
              <a:t>16/11/2013</a:t>
            </a:fld>
            <a:endParaRPr lang="en-GB" dirty="0"/>
          </a:p>
        </p:txBody>
      </p:sp>
      <p:sp>
        <p:nvSpPr>
          <p:cNvPr id="3" name="Footer Placeholder 2"/>
          <p:cNvSpPr>
            <a:spLocks noGrp="1"/>
          </p:cNvSpPr>
          <p:nvPr>
            <p:ph type="ftr" sz="quarter" idx="11"/>
          </p:nvPr>
        </p:nvSpPr>
        <p:spPr/>
        <p:txBody>
          <a:bodyPr/>
          <a:lstStyle/>
          <a:p>
            <a:r>
              <a:rPr lang="en-GB" dirty="0" smtClean="0"/>
              <a:t>www.dighalloween.mendipgeoarch.net</a:t>
            </a:r>
            <a:endParaRPr lang="en-GB" dirty="0"/>
          </a:p>
        </p:txBody>
      </p:sp>
      <p:sp>
        <p:nvSpPr>
          <p:cNvPr id="4" name="Slide Number Placeholder 3"/>
          <p:cNvSpPr>
            <a:spLocks noGrp="1"/>
          </p:cNvSpPr>
          <p:nvPr>
            <p:ph type="sldNum" sz="quarter" idx="12"/>
          </p:nvPr>
        </p:nvSpPr>
        <p:spPr/>
        <p:txBody>
          <a:bodyPr/>
          <a:lstStyle/>
          <a:p>
            <a:fld id="{B4682259-22DF-4EF1-9F16-D7148CF369F6}" type="slidenum">
              <a:rPr lang="en-GB" smtClean="0"/>
              <a:t>5</a:t>
            </a:fld>
            <a:endParaRPr lang="en-GB" dirty="0"/>
          </a:p>
        </p:txBody>
      </p:sp>
    </p:spTree>
    <p:extLst>
      <p:ext uri="{BB962C8B-B14F-4D97-AF65-F5344CB8AC3E}">
        <p14:creationId xmlns:p14="http://schemas.microsoft.com/office/powerpoint/2010/main" val="3325304710"/>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02234"/>
          </a:xfrm>
        </p:spPr>
        <p:txBody>
          <a:bodyPr>
            <a:normAutofit/>
          </a:bodyPr>
          <a:lstStyle/>
          <a:p>
            <a:pPr algn="l"/>
            <a:r>
              <a:rPr lang="en-GB" sz="2000" dirty="0">
                <a:latin typeface="Arial" panose="020B0604020202020204" pitchFamily="34" charset="0"/>
                <a:cs typeface="Arial" panose="020B0604020202020204" pitchFamily="34" charset="0"/>
              </a:rPr>
              <a:t>A</a:t>
            </a:r>
            <a:r>
              <a:rPr lang="en-GB" sz="2000" dirty="0" smtClean="0">
                <a:latin typeface="Arial" panose="020B0604020202020204" pitchFamily="34" charset="0"/>
                <a:cs typeface="Arial" panose="020B0604020202020204" pitchFamily="34" charset="0"/>
              </a:rPr>
              <a:t> year later in 2010, after some arduous excavation including passing a massive calcite obstruction, the passage was now a comfortable working size, and we had located a good draught! </a:t>
            </a:r>
            <a:endParaRPr lang="en-GB" sz="2000" dirty="0">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6</a:t>
            </a:fld>
            <a:endParaRPr lang="en-GB" dirty="0"/>
          </a:p>
        </p:txBody>
      </p:sp>
    </p:spTree>
    <p:extLst>
      <p:ext uri="{BB962C8B-B14F-4D97-AF65-F5344CB8AC3E}">
        <p14:creationId xmlns:p14="http://schemas.microsoft.com/office/powerpoint/2010/main" val="2019921487"/>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02234"/>
          </a:xfrm>
        </p:spPr>
        <p:txBody>
          <a:bodyPr>
            <a:normAutofit/>
          </a:bodyPr>
          <a:lstStyle/>
          <a:p>
            <a:pPr algn="l"/>
            <a:r>
              <a:rPr lang="en-GB" sz="2000" dirty="0" smtClean="0">
                <a:latin typeface="Arial" panose="020B0604020202020204" pitchFamily="34" charset="0"/>
                <a:cs typeface="Arial" panose="020B0604020202020204" pitchFamily="34" charset="0"/>
              </a:rPr>
              <a:t>Around the corner there was a small airspace that appeared to go on, the digging was relatively easy – nice dry sediment with the odd boulder to make us work a bit, and there was </a:t>
            </a:r>
            <a:r>
              <a:rPr lang="en-GB" sz="2000" dirty="0">
                <a:latin typeface="Arial" panose="020B0604020202020204" pitchFamily="34" charset="0"/>
                <a:cs typeface="Arial" panose="020B0604020202020204" pitchFamily="34" charset="0"/>
              </a:rPr>
              <a:t>a</a:t>
            </a:r>
            <a:r>
              <a:rPr lang="en-GB" sz="2000" dirty="0" smtClean="0">
                <a:latin typeface="Arial" panose="020B0604020202020204" pitchFamily="34" charset="0"/>
                <a:cs typeface="Arial" panose="020B0604020202020204" pitchFamily="34" charset="0"/>
              </a:rPr>
              <a:t> draught to follow.</a:t>
            </a:r>
            <a:endParaRPr lang="en-GB" sz="2000" dirty="0">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7</a:t>
            </a:fld>
            <a:endParaRPr lang="en-GB" dirty="0"/>
          </a:p>
        </p:txBody>
      </p:sp>
    </p:spTree>
    <p:extLst>
      <p:ext uri="{BB962C8B-B14F-4D97-AF65-F5344CB8AC3E}">
        <p14:creationId xmlns:p14="http://schemas.microsoft.com/office/powerpoint/2010/main" val="3940328486"/>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GB" dirty="0" smtClean="0">
                <a:latin typeface="Arial" panose="020B0604020202020204" pitchFamily="34" charset="0"/>
                <a:cs typeface="Arial" panose="020B0604020202020204" pitchFamily="34" charset="0"/>
              </a:rPr>
              <a:t>Happy days!</a:t>
            </a:r>
            <a:endParaRPr lang="en-GB" dirty="0">
              <a:latin typeface="Arial" panose="020B0604020202020204" pitchFamily="34" charset="0"/>
              <a:cs typeface="Arial" panose="020B0604020202020204" pitchFamily="34" charset="0"/>
            </a:endParaRPr>
          </a:p>
        </p:txBody>
      </p:sp>
      <p:pic>
        <p:nvPicPr>
          <p:cNvPr id="11" name="Picture Placeholder 10"/>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p:pic>
      <p:sp>
        <p:nvSpPr>
          <p:cNvPr id="10" name="Text Placeholder 9"/>
          <p:cNvSpPr>
            <a:spLocks noGrp="1"/>
          </p:cNvSpPr>
          <p:nvPr>
            <p:ph type="body" sz="half" idx="2"/>
          </p:nvPr>
        </p:nvSpPr>
        <p:spPr/>
        <p:txBody>
          <a:bodyPr>
            <a:normAutofit/>
          </a:bodyPr>
          <a:lstStyle/>
          <a:p>
            <a:pPr algn="ctr"/>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a</a:t>
            </a:r>
            <a:r>
              <a:rPr lang="en-GB" sz="2000" dirty="0" smtClean="0">
                <a:latin typeface="Arial" panose="020B0604020202020204" pitchFamily="34" charset="0"/>
                <a:cs typeface="Arial" panose="020B0604020202020204" pitchFamily="34" charset="0"/>
              </a:rPr>
              <a:t>fter another fine digging session.</a:t>
            </a:r>
            <a:endParaRPr lang="en-GB" sz="2000" dirty="0">
              <a:latin typeface="Arial" panose="020B0604020202020204" pitchFamily="34" charset="0"/>
              <a:cs typeface="Arial" panose="020B0604020202020204" pitchFamily="34" charset="0"/>
            </a:endParaRPr>
          </a:p>
        </p:txBody>
      </p:sp>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8</a:t>
            </a:fld>
            <a:endParaRPr lang="en-GB" dirty="0"/>
          </a:p>
        </p:txBody>
      </p:sp>
    </p:spTree>
    <p:extLst>
      <p:ext uri="{BB962C8B-B14F-4D97-AF65-F5344CB8AC3E}">
        <p14:creationId xmlns:p14="http://schemas.microsoft.com/office/powerpoint/2010/main" val="2083819128"/>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02234"/>
          </a:xfrm>
        </p:spPr>
        <p:txBody>
          <a:bodyPr>
            <a:normAutofit/>
          </a:bodyPr>
          <a:lstStyle/>
          <a:p>
            <a:pPr algn="l"/>
            <a:r>
              <a:rPr lang="en-GB" sz="2000" dirty="0" smtClean="0">
                <a:latin typeface="Arial" panose="020B0604020202020204" pitchFamily="34" charset="0"/>
                <a:cs typeface="Arial" panose="020B0604020202020204" pitchFamily="34" charset="0"/>
              </a:rPr>
              <a:t>After a couple of longer digging sessions the passage began to open up a bit and there were some small but decent formations along the way. </a:t>
            </a:r>
            <a:endParaRPr lang="en-GB" sz="2000" dirty="0">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5" name="Date Placeholder 4"/>
          <p:cNvSpPr>
            <a:spLocks noGrp="1"/>
          </p:cNvSpPr>
          <p:nvPr>
            <p:ph type="dt" sz="half" idx="10"/>
          </p:nvPr>
        </p:nvSpPr>
        <p:spPr/>
        <p:txBody>
          <a:bodyPr/>
          <a:lstStyle/>
          <a:p>
            <a:fld id="{DF18B7FD-2114-491A-B4BC-3FDDCD1A2A4E}" type="datetime1">
              <a:rPr lang="en-GB" smtClean="0"/>
              <a:t>16/11/2013</a:t>
            </a:fld>
            <a:endParaRPr lang="en-GB" dirty="0"/>
          </a:p>
        </p:txBody>
      </p:sp>
      <p:sp>
        <p:nvSpPr>
          <p:cNvPr id="6" name="Footer Placeholder 5"/>
          <p:cNvSpPr>
            <a:spLocks noGrp="1"/>
          </p:cNvSpPr>
          <p:nvPr>
            <p:ph type="ftr" sz="quarter" idx="11"/>
          </p:nvPr>
        </p:nvSpPr>
        <p:spPr/>
        <p:txBody>
          <a:bodyPr/>
          <a:lstStyle/>
          <a:p>
            <a:r>
              <a:rPr lang="en-GB" dirty="0" smtClean="0"/>
              <a:t>www.dighalloween.mendipgeoarch.net</a:t>
            </a:r>
            <a:endParaRPr lang="en-GB" dirty="0"/>
          </a:p>
        </p:txBody>
      </p:sp>
      <p:sp>
        <p:nvSpPr>
          <p:cNvPr id="7" name="Slide Number Placeholder 6"/>
          <p:cNvSpPr>
            <a:spLocks noGrp="1"/>
          </p:cNvSpPr>
          <p:nvPr>
            <p:ph type="sldNum" sz="quarter" idx="12"/>
          </p:nvPr>
        </p:nvSpPr>
        <p:spPr/>
        <p:txBody>
          <a:bodyPr/>
          <a:lstStyle/>
          <a:p>
            <a:fld id="{B4682259-22DF-4EF1-9F16-D7148CF369F6}" type="slidenum">
              <a:rPr lang="en-GB" smtClean="0"/>
              <a:t>9</a:t>
            </a:fld>
            <a:endParaRPr lang="en-GB" dirty="0"/>
          </a:p>
        </p:txBody>
      </p:sp>
    </p:spTree>
    <p:extLst>
      <p:ext uri="{BB962C8B-B14F-4D97-AF65-F5344CB8AC3E}">
        <p14:creationId xmlns:p14="http://schemas.microsoft.com/office/powerpoint/2010/main" val="3774529922"/>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TotalTime>
  <Words>969</Words>
  <Application>Microsoft Office PowerPoint</Application>
  <PresentationFormat>On-screen Show (4:3)</PresentationFormat>
  <Paragraphs>115</Paragraphs>
  <Slides>26</Slides>
  <Notes>1</Notes>
  <HiddenSlides>0</HiddenSlides>
  <MMClips>3</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The continuing exploration of Hallowe’en Rift, Lower Milton.</vt:lpstr>
      <vt:lpstr>PowerPoint Presentation</vt:lpstr>
      <vt:lpstr> At the bottom of the entrance the early exploration in the 1980 - 1990’s was concentrated to the west side of the rift.   In 1991 a low ‘wormhole’ was started to the east of the rift…  </vt:lpstr>
      <vt:lpstr>PowerPoint Presentation</vt:lpstr>
      <vt:lpstr>  The task to remove the sediment, boulders and other obstacles began in earnest.</vt:lpstr>
      <vt:lpstr>A year later in 2010, after some arduous excavation including passing a massive calcite obstruction, the passage was now a comfortable working size, and we had located a good draught! </vt:lpstr>
      <vt:lpstr>Around the corner there was a small airspace that appeared to go on, the digging was relatively easy – nice dry sediment with the odd boulder to make us work a bit, and there was a draught to follow.</vt:lpstr>
      <vt:lpstr>Happy days!</vt:lpstr>
      <vt:lpstr>After a couple of longer digging sessions the passage began to open up a bit and there were some small but decent formations along the way. </vt:lpstr>
      <vt:lpstr>With a bit more effort and boulders shifted to the side the passage led with a wriggle into ‘Merlin’s Magic Milk Parlour’ where there are some fine formations.</vt:lpstr>
      <vt:lpstr>Now we had a dilemma, how to avoid the formations?   Fortunately we had passed over a pot in the floor and it was this that we decided to follow and see if we could find an alternative route.</vt:lpstr>
      <vt:lpstr>After a lot of grunting and cussing during the removal of some stubborn boulders we were able to access the pot - ‘Witches Cauldron’</vt:lpstr>
      <vt:lpstr>Leading off the bottom of ‘Witches Cauldron’ a partially sediment filled tube – ‘Toil and Trouble’ appeared to offer the alternative we were seeking, and we could still detect a draught!</vt:lpstr>
      <vt:lpstr>  In the late summer of 2011  digging was held up for a while as the old entrance lid was replaced with something more substantial and the cave was locked at the farmer’s request (for access information contact the diggers). </vt:lpstr>
      <vt:lpstr>Back to work. Because of the constricted nature of ‘Toil and Trouble’ progress was sometimes a little slow and becoming somewhat sticky. The majority of the digging at this time was being done by Vince Simmonds and Alex Gee.</vt:lpstr>
      <vt:lpstr>Along the tube a side passage was explored and led to a narrow rift with root growth. Digging was ceased as there was a question about the stability of the area and we returned to following ‘Toil and Trouble’.</vt:lpstr>
      <vt:lpstr>In the sediment we discovered a bone originating from the foreleg of Bison priscus, bones of this species recovered from Banwell Bone Cave have been dated 52,700 ±1900 14C age BP to &gt;59,000 14C age BP and for Hunters Lodge Inn Sink as &gt;54,800 14C age BP. </vt:lpstr>
      <vt:lpstr>Looking into the side passage from ‘Toil and Trouble’ and back to ‘Witches Cauldron’ through ‘eye of newt’.</vt:lpstr>
      <vt:lpstr>Looking at the way forward in ‘Toil and Trouble’  - there was plenty of work to get on with (the BDH lid is 100mm dia.).</vt:lpstr>
      <vt:lpstr>PowerPoint Presentation</vt:lpstr>
      <vt:lpstr>After a considerable enlargement effort , some rapid metres gained and a lot of spoil shifted we managed to dig through into a nicely decorated chamber with a connection into another chamber.   The largest of the stalagmites [below right] is about 300mm high.</vt:lpstr>
      <vt:lpstr>At shoulder height is a slot leading through to the second chamber.</vt:lpstr>
      <vt:lpstr>There are a number of decent formations around the first chamber. The new section of cave has been named - ‘Trick or Treat?’ - well it was that time of the year!</vt:lpstr>
      <vt:lpstr>We have passed the slot to enter the second chamber where there is some potential for progress. However, beyond the chamber is a continuation into an inclined bedding that has very good prospects down dip requiring some spoil removal to where the passage, once again, appears to open out a little…   </vt:lpstr>
      <vt:lpstr>That’s the story so far, but it’s far from over yet!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www.dighalloween.mendipgeoarch.net - the exploration of Hallowe’en Rift</dc:title>
  <dc:creator>vince</dc:creator>
  <cp:lastModifiedBy>vince</cp:lastModifiedBy>
  <cp:revision>160</cp:revision>
  <dcterms:created xsi:type="dcterms:W3CDTF">2013-11-04T21:28:44Z</dcterms:created>
  <dcterms:modified xsi:type="dcterms:W3CDTF">2013-11-16T15:04:47Z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