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2" saveSubsetFonts="1" autoCompressPictures="0">
  <p:sldMasterIdLst>
    <p:sldMasterId id="2147483898" r:id="rId1"/>
  </p:sldMasterIdLst>
  <p:notesMasterIdLst>
    <p:notesMasterId r:id="rId25"/>
  </p:notesMasterIdLst>
  <p:handoutMasterIdLst>
    <p:handoutMasterId r:id="rId26"/>
  </p:handoutMasterIdLst>
  <p:sldIdLst>
    <p:sldId id="256" r:id="rId2"/>
    <p:sldId id="257" r:id="rId3"/>
    <p:sldId id="299" r:id="rId4"/>
    <p:sldId id="302" r:id="rId5"/>
    <p:sldId id="303" r:id="rId6"/>
    <p:sldId id="264" r:id="rId7"/>
    <p:sldId id="270" r:id="rId8"/>
    <p:sldId id="301" r:id="rId9"/>
    <p:sldId id="310" r:id="rId10"/>
    <p:sldId id="311" r:id="rId11"/>
    <p:sldId id="268" r:id="rId12"/>
    <p:sldId id="312" r:id="rId13"/>
    <p:sldId id="306" r:id="rId14"/>
    <p:sldId id="307" r:id="rId15"/>
    <p:sldId id="309" r:id="rId16"/>
    <p:sldId id="258" r:id="rId17"/>
    <p:sldId id="259" r:id="rId18"/>
    <p:sldId id="266" r:id="rId19"/>
    <p:sldId id="267" r:id="rId20"/>
    <p:sldId id="313" r:id="rId21"/>
    <p:sldId id="305" r:id="rId22"/>
    <p:sldId id="275" r:id="rId23"/>
    <p:sldId id="273" r:id="rId24"/>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Office-bruger" initials="Office"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5854"/>
    <p:restoredTop sz="94586"/>
  </p:normalViewPr>
  <p:slideViewPr>
    <p:cSldViewPr snapToGrid="0" snapToObjects="1">
      <p:cViewPr varScale="1">
        <p:scale>
          <a:sx n="124" d="100"/>
          <a:sy n="124" d="100"/>
        </p:scale>
        <p:origin x="56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ED24ABF-D224-D543-B60A-918C89FEE452}" type="datetimeFigureOut">
              <a:rPr lang="da-DK" smtClean="0"/>
              <a:t>24/08/2018</a:t>
            </a:fld>
            <a:endParaRPr lang="da-DK"/>
          </a:p>
        </p:txBody>
      </p:sp>
      <p:sp>
        <p:nvSpPr>
          <p:cNvPr id="4" name="Pladsholder til sidefod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5" name="Pladsholder til slidenumm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63B8AC2-B2B0-E844-86FE-418A5AD1AA34}" type="slidenum">
              <a:rPr lang="da-DK" smtClean="0"/>
              <a:t>‹nr.›</a:t>
            </a:fld>
            <a:endParaRPr lang="da-DK"/>
          </a:p>
        </p:txBody>
      </p:sp>
    </p:spTree>
    <p:extLst>
      <p:ext uri="{BB962C8B-B14F-4D97-AF65-F5344CB8AC3E}">
        <p14:creationId xmlns:p14="http://schemas.microsoft.com/office/powerpoint/2010/main" val="162388044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B9D518-F9D0-8D43-8D20-A0EEEC772D87}" type="datetimeFigureOut">
              <a:rPr lang="da-DK" smtClean="0"/>
              <a:t>24/08/2018</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7FDFD5-146F-A142-A717-755665ED8DFA}" type="slidenum">
              <a:rPr lang="da-DK" smtClean="0"/>
              <a:t>‹nr.›</a:t>
            </a:fld>
            <a:endParaRPr lang="da-DK"/>
          </a:p>
        </p:txBody>
      </p:sp>
    </p:spTree>
    <p:extLst>
      <p:ext uri="{BB962C8B-B14F-4D97-AF65-F5344CB8AC3E}">
        <p14:creationId xmlns:p14="http://schemas.microsoft.com/office/powerpoint/2010/main" val="2076717934"/>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Tree>
    <p:extLst>
      <p:ext uri="{BB962C8B-B14F-4D97-AF65-F5344CB8AC3E}">
        <p14:creationId xmlns:p14="http://schemas.microsoft.com/office/powerpoint/2010/main" val="10198542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5" name="Pladsholder til sidehoved 4"/>
          <p:cNvSpPr>
            <a:spLocks noGrp="1"/>
          </p:cNvSpPr>
          <p:nvPr>
            <p:ph type="hdr" sz="quarter" idx="11"/>
          </p:nvPr>
        </p:nvSpPr>
        <p:spPr/>
        <p:txBody>
          <a:bodyPr/>
          <a:lstStyle/>
          <a:p>
            <a:endParaRPr lang="da-DK"/>
          </a:p>
        </p:txBody>
      </p:sp>
    </p:spTree>
    <p:extLst>
      <p:ext uri="{BB962C8B-B14F-4D97-AF65-F5344CB8AC3E}">
        <p14:creationId xmlns:p14="http://schemas.microsoft.com/office/powerpoint/2010/main" val="2614798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da-DK"/>
              <a:t>Klik for at redigere titeltypografien i masteren</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a:t>Klik for at redigere undertiteltypografien i masteren</a:t>
            </a:r>
            <a:endParaRPr lang="en-US" dirty="0"/>
          </a:p>
        </p:txBody>
      </p:sp>
      <p:sp>
        <p:nvSpPr>
          <p:cNvPr id="4" name="Date Placeholder 3"/>
          <p:cNvSpPr>
            <a:spLocks noGrp="1"/>
          </p:cNvSpPr>
          <p:nvPr>
            <p:ph type="dt" sz="half" idx="10"/>
          </p:nvPr>
        </p:nvSpPr>
        <p:spPr/>
        <p:txBody>
          <a:bodyPr/>
          <a:lstStyle/>
          <a:p>
            <a:fld id="{F8E3D402-23D7-CE47-9C2D-DDC494B973A9}" type="datetime1">
              <a:rPr lang="da-DK" smtClean="0"/>
              <a:t>24/08/2018</a:t>
            </a:fld>
            <a:endParaRPr lang="da-DK"/>
          </a:p>
        </p:txBody>
      </p:sp>
      <p:sp>
        <p:nvSpPr>
          <p:cNvPr id="5" name="Footer Placeholder 4"/>
          <p:cNvSpPr>
            <a:spLocks noGrp="1"/>
          </p:cNvSpPr>
          <p:nvPr>
            <p:ph type="ftr" sz="quarter" idx="11"/>
          </p:nvPr>
        </p:nvSpPr>
        <p:spPr>
          <a:xfrm>
            <a:off x="5332412" y="5883275"/>
            <a:ext cx="4324044" cy="365125"/>
          </a:xfrm>
        </p:spPr>
        <p:txBody>
          <a:bodyPr/>
          <a:lstStyle/>
          <a:p>
            <a:endParaRPr lang="da-DK"/>
          </a:p>
        </p:txBody>
      </p:sp>
      <p:sp>
        <p:nvSpPr>
          <p:cNvPr id="6" name="Slide Number Placeholder 5"/>
          <p:cNvSpPr>
            <a:spLocks noGrp="1"/>
          </p:cNvSpPr>
          <p:nvPr>
            <p:ph type="sldNum" sz="quarter" idx="12"/>
          </p:nvPr>
        </p:nvSpPr>
        <p:spPr/>
        <p:txBody>
          <a:bodyPr/>
          <a:lstStyle/>
          <a:p>
            <a:fld id="{25B0A700-9323-2542-A223-4FF433812E27}" type="slidenum">
              <a:rPr lang="da-DK" smtClean="0"/>
              <a:t>‹nr.›</a:t>
            </a:fld>
            <a:endParaRPr lang="da-DK"/>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billede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da-DK"/>
              <a:t>Klik for at redigere titeltypografien i masteren</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a-DK"/>
              <a:t>Træk billede til pladsholder, eller klik på symbol for at tilføje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teksttypografierne i masteren</a:t>
            </a:r>
          </a:p>
        </p:txBody>
      </p:sp>
      <p:sp>
        <p:nvSpPr>
          <p:cNvPr id="5" name="Date Placeholder 4"/>
          <p:cNvSpPr>
            <a:spLocks noGrp="1"/>
          </p:cNvSpPr>
          <p:nvPr>
            <p:ph type="dt" sz="half" idx="10"/>
          </p:nvPr>
        </p:nvSpPr>
        <p:spPr/>
        <p:txBody>
          <a:bodyPr/>
          <a:lstStyle/>
          <a:p>
            <a:fld id="{9BD310E2-FE88-2141-8B18-53B054F6CDCC}" type="datetime1">
              <a:rPr lang="da-DK" smtClean="0"/>
              <a:t>24/08/2018</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25B0A700-9323-2542-A223-4FF433812E27}" type="slidenum">
              <a:rPr lang="da-DK" smtClean="0"/>
              <a:t>‹nr.›</a:t>
            </a:fld>
            <a:endParaRPr lang="da-DK"/>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og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da-DK"/>
              <a:t>Klik for at redigere titeltypografien i masteren</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p>
            <a:fld id="{4D6619BD-8081-0B4E-811E-B12332A02FCE}" type="datetime1">
              <a:rPr lang="da-DK" smtClean="0"/>
              <a:t>24/08/2018</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25B0A700-9323-2542-A223-4FF433812E27}" type="slidenum">
              <a:rPr lang="da-DK" smtClean="0"/>
              <a:t>‹nr.›</a:t>
            </a:fld>
            <a:endParaRPr lang="da-DK"/>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 med billedtekst">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da-DK"/>
              <a:t>Klik for at redigere titeltypografien i masteren</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a-DK"/>
              <a:t>Klik for at redigere teksttypografierne i masteren</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p>
            <a:fld id="{EFF962C1-F6D1-C34B-99C1-E1FDF1CF0715}" type="datetime1">
              <a:rPr lang="da-DK" smtClean="0"/>
              <a:t>24/08/2018</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25B0A700-9323-2542-A223-4FF433812E27}" type="slidenum">
              <a:rPr lang="da-DK" smtClean="0"/>
              <a:t>‹nr.›</a:t>
            </a:fld>
            <a:endParaRPr lang="da-DK"/>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vnekort">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da-DK"/>
              <a:t>Klik for at redigere titeltypografien i masteren</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p>
            <a:fld id="{D1C4EC9F-ADDC-934B-9DB5-BDF22B48105D}" type="datetime1">
              <a:rPr lang="da-DK" smtClean="0"/>
              <a:t>24/08/2018</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25B0A700-9323-2542-A223-4FF433812E27}" type="slidenum">
              <a:rPr lang="da-DK" smtClean="0"/>
              <a:t>‹nr.›</a:t>
            </a:fld>
            <a:endParaRPr lang="da-DK"/>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Navnekort for citat">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da-DK"/>
              <a:t>Klik for at redigere titeltypografien i masteren</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da-DK"/>
              <a:t>Klik for at redigere teksttypografierne i masteren</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p>
            <a:fld id="{176268B9-3210-7849-AE68-CB5B310C4839}" type="datetime1">
              <a:rPr lang="da-DK" smtClean="0"/>
              <a:t>24/08/2018</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25B0A700-9323-2542-A223-4FF433812E27}" type="slidenum">
              <a:rPr lang="da-DK" smtClean="0"/>
              <a:t>‹nr.›</a:t>
            </a:fld>
            <a:endParaRPr lang="da-DK"/>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Sand eller falsk">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da-DK"/>
              <a:t>Klik for at redigere titeltypografien i masteren</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da-DK"/>
              <a:t>Klik for at redigere teksttypografierne i masteren</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p>
            <a:fld id="{33081CC7-3D82-5E47-837E-26CC30FC9ECE}" type="datetime1">
              <a:rPr lang="da-DK" smtClean="0"/>
              <a:t>24/08/2018</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25B0A700-9323-2542-A223-4FF433812E27}" type="slidenum">
              <a:rPr lang="da-DK" smtClean="0"/>
              <a:t>‹nr.›</a:t>
            </a:fld>
            <a:endParaRPr lang="da-DK"/>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da-DK"/>
              <a:t>Klik for at redigere titeltypografien i masteren</a:t>
            </a:r>
            <a:endParaRPr lang="en-US" dirty="0"/>
          </a:p>
        </p:txBody>
      </p:sp>
      <p:sp>
        <p:nvSpPr>
          <p:cNvPr id="3" name="Vertical Text Placeholder 2"/>
          <p:cNvSpPr>
            <a:spLocks noGrp="1"/>
          </p:cNvSpPr>
          <p:nvPr>
            <p:ph type="body" orient="vert" idx="1"/>
          </p:nvPr>
        </p:nvSpPr>
        <p:spPr/>
        <p:txBody>
          <a:bodyPr vert="eaVert" ancho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7173E25B-E688-114A-A2FF-EF20576B43E8}" type="datetime1">
              <a:rPr lang="da-DK" smtClean="0"/>
              <a:t>24/08/2018</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25B0A700-9323-2542-A223-4FF433812E27}" type="slidenum">
              <a:rPr lang="da-DK" smtClean="0"/>
              <a:t>‹nr.›</a:t>
            </a:fld>
            <a:endParaRPr lang="da-DK"/>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da-DK"/>
              <a:t>Klik for at redigere titeltypografien i masteren</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34FC5F32-0367-C24C-9193-A3044A2A38B9}" type="datetime1">
              <a:rPr lang="da-DK" smtClean="0"/>
              <a:t>24/08/2018</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25B0A700-9323-2542-A223-4FF433812E27}" type="slidenum">
              <a:rPr lang="da-DK" smtClean="0"/>
              <a:t>‹nr.›</a:t>
            </a:fld>
            <a:endParaRPr lang="da-DK"/>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Content Placeholder 2"/>
          <p:cNvSpPr>
            <a:spLocks noGrp="1"/>
          </p:cNvSpPr>
          <p:nvPr>
            <p:ph idx="1"/>
          </p:nvPr>
        </p:nvSpPr>
        <p:spPr/>
        <p:txBody>
          <a:bodyPr anchor="ct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2F28E849-44AB-214F-993B-B6613936C851}" type="datetime1">
              <a:rPr lang="da-DK" smtClean="0"/>
              <a:t>24/08/2018</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a:xfrm>
            <a:off x="10951856" y="5867131"/>
            <a:ext cx="551167" cy="365125"/>
          </a:xfrm>
        </p:spPr>
        <p:txBody>
          <a:bodyPr/>
          <a:lstStyle/>
          <a:p>
            <a:fld id="{25B0A700-9323-2542-A223-4FF433812E27}" type="slidenum">
              <a:rPr lang="da-DK" smtClean="0"/>
              <a:t>‹nr.›</a:t>
            </a:fld>
            <a:endParaRPr lang="da-DK"/>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da-DK"/>
              <a:t>Klik for at redigere titeltypografien i masteren</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p>
            <a:fld id="{5FC4AF50-CB02-4D49-ADA9-AACF8F93EA0B}" type="datetime1">
              <a:rPr lang="da-DK" smtClean="0"/>
              <a:t>24/08/2018</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25B0A700-9323-2542-A223-4FF433812E27}" type="slidenum">
              <a:rPr lang="da-DK" smtClean="0"/>
              <a:t>‹nr.›</a:t>
            </a:fld>
            <a:endParaRPr lang="da-DK"/>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da-DK"/>
              <a:t>Klik for at redigere titeltypografien i masteren</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Date Placeholder 4"/>
          <p:cNvSpPr>
            <a:spLocks noGrp="1"/>
          </p:cNvSpPr>
          <p:nvPr>
            <p:ph type="dt" sz="half" idx="10"/>
          </p:nvPr>
        </p:nvSpPr>
        <p:spPr/>
        <p:txBody>
          <a:bodyPr/>
          <a:lstStyle/>
          <a:p>
            <a:fld id="{DB485484-084C-2E46-A222-8C936ACFDEEC}" type="datetime1">
              <a:rPr lang="da-DK" smtClean="0"/>
              <a:t>24/08/2018</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25B0A700-9323-2542-A223-4FF433812E27}" type="slidenum">
              <a:rPr lang="da-DK" smtClean="0"/>
              <a:t>‹nr.›</a:t>
            </a:fld>
            <a:endParaRPr lang="da-DK"/>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a-DK"/>
              <a:t>Klik for at redigere titeltypografien i masteren</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7" name="Date Placeholder 6"/>
          <p:cNvSpPr>
            <a:spLocks noGrp="1"/>
          </p:cNvSpPr>
          <p:nvPr>
            <p:ph type="dt" sz="half" idx="10"/>
          </p:nvPr>
        </p:nvSpPr>
        <p:spPr/>
        <p:txBody>
          <a:bodyPr/>
          <a:lstStyle/>
          <a:p>
            <a:fld id="{0172CF74-967E-2548-9FB3-EF507C7BFA73}" type="datetime1">
              <a:rPr lang="da-DK" smtClean="0"/>
              <a:t>24/08/2018</a:t>
            </a:fld>
            <a:endParaRPr lang="da-DK"/>
          </a:p>
        </p:txBody>
      </p:sp>
      <p:sp>
        <p:nvSpPr>
          <p:cNvPr id="8" name="Footer Placeholder 7"/>
          <p:cNvSpPr>
            <a:spLocks noGrp="1"/>
          </p:cNvSpPr>
          <p:nvPr>
            <p:ph type="ftr" sz="quarter" idx="11"/>
          </p:nvPr>
        </p:nvSpPr>
        <p:spPr/>
        <p:txBody>
          <a:bodyPr/>
          <a:lstStyle/>
          <a:p>
            <a:endParaRPr lang="da-DK"/>
          </a:p>
        </p:txBody>
      </p:sp>
      <p:sp>
        <p:nvSpPr>
          <p:cNvPr id="9" name="Slide Number Placeholder 8"/>
          <p:cNvSpPr>
            <a:spLocks noGrp="1"/>
          </p:cNvSpPr>
          <p:nvPr>
            <p:ph type="sldNum" sz="quarter" idx="12"/>
          </p:nvPr>
        </p:nvSpPr>
        <p:spPr/>
        <p:txBody>
          <a:bodyPr/>
          <a:lstStyle/>
          <a:p>
            <a:fld id="{25B0A700-9323-2542-A223-4FF433812E27}" type="slidenum">
              <a:rPr lang="da-DK" smtClean="0"/>
              <a:t>‹nr.›</a:t>
            </a:fld>
            <a:endParaRPr lang="da-DK"/>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Date Placeholder 2"/>
          <p:cNvSpPr>
            <a:spLocks noGrp="1"/>
          </p:cNvSpPr>
          <p:nvPr>
            <p:ph type="dt" sz="half" idx="10"/>
          </p:nvPr>
        </p:nvSpPr>
        <p:spPr/>
        <p:txBody>
          <a:bodyPr/>
          <a:lstStyle/>
          <a:p>
            <a:fld id="{31406833-DDD0-E948-880F-16D0DA0D0B42}" type="datetime1">
              <a:rPr lang="da-DK" smtClean="0"/>
              <a:t>24/08/2018</a:t>
            </a:fld>
            <a:endParaRPr lang="da-DK"/>
          </a:p>
        </p:txBody>
      </p:sp>
      <p:sp>
        <p:nvSpPr>
          <p:cNvPr id="4" name="Footer Placeholder 3"/>
          <p:cNvSpPr>
            <a:spLocks noGrp="1"/>
          </p:cNvSpPr>
          <p:nvPr>
            <p:ph type="ftr" sz="quarter" idx="11"/>
          </p:nvPr>
        </p:nvSpPr>
        <p:spPr/>
        <p:txBody>
          <a:bodyPr/>
          <a:lstStyle/>
          <a:p>
            <a:endParaRPr lang="da-DK"/>
          </a:p>
        </p:txBody>
      </p:sp>
      <p:sp>
        <p:nvSpPr>
          <p:cNvPr id="5" name="Slide Number Placeholder 4"/>
          <p:cNvSpPr>
            <a:spLocks noGrp="1"/>
          </p:cNvSpPr>
          <p:nvPr>
            <p:ph type="sldNum" sz="quarter" idx="12"/>
          </p:nvPr>
        </p:nvSpPr>
        <p:spPr/>
        <p:txBody>
          <a:bodyPr/>
          <a:lstStyle/>
          <a:p>
            <a:fld id="{25B0A700-9323-2542-A223-4FF433812E27}" type="slidenum">
              <a:rPr lang="da-DK" smtClean="0"/>
              <a:t>‹nr.›</a:t>
            </a:fld>
            <a:endParaRPr lang="da-DK"/>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04E0A7-B6D7-784D-AFDF-3D34944416D8}" type="datetime1">
              <a:rPr lang="da-DK" smtClean="0"/>
              <a:t>24/08/2018</a:t>
            </a:fld>
            <a:endParaRPr lang="da-DK"/>
          </a:p>
        </p:txBody>
      </p:sp>
      <p:sp>
        <p:nvSpPr>
          <p:cNvPr id="3" name="Footer Placeholder 2"/>
          <p:cNvSpPr>
            <a:spLocks noGrp="1"/>
          </p:cNvSpPr>
          <p:nvPr>
            <p:ph type="ftr" sz="quarter" idx="11"/>
          </p:nvPr>
        </p:nvSpPr>
        <p:spPr/>
        <p:txBody>
          <a:bodyPr/>
          <a:lstStyle/>
          <a:p>
            <a:endParaRPr lang="da-DK"/>
          </a:p>
        </p:txBody>
      </p:sp>
      <p:sp>
        <p:nvSpPr>
          <p:cNvPr id="4" name="Slide Number Placeholder 3"/>
          <p:cNvSpPr>
            <a:spLocks noGrp="1"/>
          </p:cNvSpPr>
          <p:nvPr>
            <p:ph type="sldNum" sz="quarter" idx="12"/>
          </p:nvPr>
        </p:nvSpPr>
        <p:spPr/>
        <p:txBody>
          <a:bodyPr/>
          <a:lstStyle/>
          <a:p>
            <a:fld id="{25B0A700-9323-2542-A223-4FF433812E27}" type="slidenum">
              <a:rPr lang="da-DK" smtClean="0"/>
              <a:t>‹nr.›</a:t>
            </a:fld>
            <a:endParaRPr lang="da-DK"/>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da-DK"/>
              <a:t>Klik for at redigere titeltypografien i masteren</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teksttypografierne i masteren</a:t>
            </a:r>
          </a:p>
        </p:txBody>
      </p:sp>
      <p:sp>
        <p:nvSpPr>
          <p:cNvPr id="5" name="Date Placeholder 4"/>
          <p:cNvSpPr>
            <a:spLocks noGrp="1"/>
          </p:cNvSpPr>
          <p:nvPr>
            <p:ph type="dt" sz="half" idx="10"/>
          </p:nvPr>
        </p:nvSpPr>
        <p:spPr/>
        <p:txBody>
          <a:bodyPr/>
          <a:lstStyle/>
          <a:p>
            <a:fld id="{1CC87BE2-DEDB-2A45-8135-7919E43411D1}" type="datetime1">
              <a:rPr lang="da-DK" smtClean="0"/>
              <a:t>24/08/2018</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25B0A700-9323-2542-A223-4FF433812E27}" type="slidenum">
              <a:rPr lang="da-DK" smtClean="0"/>
              <a:t>‹nr.›</a:t>
            </a:fld>
            <a:endParaRPr lang="da-DK"/>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da-DK"/>
              <a:t>Klik for at redigere titeltypografien i masteren</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a-DK"/>
              <a:t>Træk billede til pladsholder, eller klik på symbol for at tilføje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teksttypografierne i masteren</a:t>
            </a:r>
          </a:p>
        </p:txBody>
      </p:sp>
      <p:sp>
        <p:nvSpPr>
          <p:cNvPr id="5" name="Date Placeholder 4"/>
          <p:cNvSpPr>
            <a:spLocks noGrp="1"/>
          </p:cNvSpPr>
          <p:nvPr>
            <p:ph type="dt" sz="half" idx="10"/>
          </p:nvPr>
        </p:nvSpPr>
        <p:spPr/>
        <p:txBody>
          <a:bodyPr/>
          <a:lstStyle/>
          <a:p>
            <a:fld id="{23406806-BD48-E249-AACF-800785DAF024}" type="datetime1">
              <a:rPr lang="da-DK" smtClean="0"/>
              <a:t>24/08/2018</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25B0A700-9323-2542-A223-4FF433812E27}" type="slidenum">
              <a:rPr lang="da-DK" smtClean="0"/>
              <a:t>‹nr.›</a:t>
            </a:fld>
            <a:endParaRPr lang="da-DK"/>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da-DK"/>
              <a:t>Klik for at redigere titeltypografien i masteren</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0152E251-8FA0-9646-8171-F15D450A4470}" type="datetime1">
              <a:rPr lang="da-DK" smtClean="0"/>
              <a:t>24/08/2018</a:t>
            </a:fld>
            <a:endParaRPr lang="da-DK"/>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da-DK"/>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25B0A700-9323-2542-A223-4FF433812E27}" type="slidenum">
              <a:rPr lang="da-DK" smtClean="0"/>
              <a:t>‹nr.›</a:t>
            </a:fld>
            <a:endParaRPr lang="da-DK"/>
          </a:p>
        </p:txBody>
      </p:sp>
    </p:spTree>
    <p:extLst>
      <p:ext uri="{BB962C8B-B14F-4D97-AF65-F5344CB8AC3E}">
        <p14:creationId xmlns:p14="http://schemas.microsoft.com/office/powerpoint/2010/main" val="629152093"/>
      </p:ext>
    </p:extLst>
  </p:cSld>
  <p:clrMap bg1="lt1" tx1="dk1" bg2="lt2" tx2="dk2" accent1="accent1" accent2="accent2" accent3="accent3" accent4="accent4" accent5="accent5" accent6="accent6" hlink="hlink" folHlink="folHlink"/>
  <p:sldLayoutIdLst>
    <p:sldLayoutId id="2147483899" r:id="rId1"/>
    <p:sldLayoutId id="2147483900" r:id="rId2"/>
    <p:sldLayoutId id="2147483901" r:id="rId3"/>
    <p:sldLayoutId id="2147483902" r:id="rId4"/>
    <p:sldLayoutId id="2147483903" r:id="rId5"/>
    <p:sldLayoutId id="2147483904" r:id="rId6"/>
    <p:sldLayoutId id="2147483905" r:id="rId7"/>
    <p:sldLayoutId id="2147483906" r:id="rId8"/>
    <p:sldLayoutId id="2147483907" r:id="rId9"/>
    <p:sldLayoutId id="2147483908" r:id="rId10"/>
    <p:sldLayoutId id="2147483909" r:id="rId11"/>
    <p:sldLayoutId id="2147483910" r:id="rId12"/>
    <p:sldLayoutId id="2147483911" r:id="rId13"/>
    <p:sldLayoutId id="2147483912" r:id="rId14"/>
    <p:sldLayoutId id="2147483913" r:id="rId15"/>
    <p:sldLayoutId id="2147483914" r:id="rId16"/>
    <p:sldLayoutId id="2147483915" r:id="rId17"/>
  </p:sldLayoutIdLst>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hf sldNum="0" hdr="0" ftr="0" dt="0"/>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detf.dk/" TargetMode="External"/><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Studieturer/Studietur%20til%20London%202018/Program%20for%20DETF%20tur%20til%20London_Final%20version.docx"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Medlemsm&#248;der/Eftera&#778;rsm&#248;det%202018/Agenda%20eftera&#778;rsm&#248;det.docx"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2070100" y="556591"/>
            <a:ext cx="9537700" cy="1739348"/>
          </a:xfrm>
          <a:solidFill>
            <a:schemeClr val="accent1">
              <a:lumMod val="75000"/>
            </a:schemeClr>
          </a:solidFill>
        </p:spPr>
        <p:txBody>
          <a:bodyPr>
            <a:normAutofit fontScale="90000"/>
          </a:bodyPr>
          <a:lstStyle/>
          <a:p>
            <a:r>
              <a:rPr lang="da-DK" dirty="0"/>
              <a:t>Bestyrelsesmøde</a:t>
            </a:r>
            <a:br>
              <a:rPr lang="da-DK" dirty="0"/>
            </a:br>
            <a:r>
              <a:rPr lang="da-DK" dirty="0"/>
              <a:t>23. august 2018</a:t>
            </a:r>
          </a:p>
        </p:txBody>
      </p:sp>
      <p:sp>
        <p:nvSpPr>
          <p:cNvPr id="3" name="Undertitel 2"/>
          <p:cNvSpPr>
            <a:spLocks noGrp="1"/>
          </p:cNvSpPr>
          <p:nvPr>
            <p:ph type="subTitle" idx="1"/>
          </p:nvPr>
        </p:nvSpPr>
        <p:spPr>
          <a:xfrm>
            <a:off x="1524000" y="2865438"/>
            <a:ext cx="9144000" cy="1655762"/>
          </a:xfrm>
        </p:spPr>
        <p:txBody>
          <a:bodyPr/>
          <a:lstStyle/>
          <a:p>
            <a:r>
              <a:rPr lang="da-DK" dirty="0"/>
              <a:t>Sted PHOENIX CONTACT Kolding</a:t>
            </a:r>
          </a:p>
          <a:p>
            <a:r>
              <a:rPr lang="da-DK" dirty="0"/>
              <a:t>     </a:t>
            </a:r>
          </a:p>
        </p:txBody>
      </p:sp>
      <p:pic>
        <p:nvPicPr>
          <p:cNvPr id="4" name="Pladsholder til indhold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30348" y="5346700"/>
            <a:ext cx="2879003" cy="1124611"/>
          </a:xfrm>
          <a:prstGeom prst="rect">
            <a:avLst/>
          </a:prstGeom>
        </p:spPr>
      </p:pic>
    </p:spTree>
    <p:extLst>
      <p:ext uri="{BB962C8B-B14F-4D97-AF65-F5344CB8AC3E}">
        <p14:creationId xmlns:p14="http://schemas.microsoft.com/office/powerpoint/2010/main" val="59521997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76000"/>
                <a:satMod val="180000"/>
              </a:schemeClr>
              <a:schemeClr val="bg2">
                <a:tint val="80000"/>
                <a:satMod val="120000"/>
                <a:lumMod val="180000"/>
              </a:schemeClr>
            </a:duotone>
            <a:extLst/>
          </a:blip>
          <a:stretch/>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4DFAAE7-061D-4086-99EC-872CB30508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B249FD38-CDE6-C245-B6D5-7554016615FA}"/>
              </a:ext>
            </a:extLst>
          </p:cNvPr>
          <p:cNvSpPr>
            <a:spLocks noGrp="1"/>
          </p:cNvSpPr>
          <p:nvPr>
            <p:ph type="title"/>
          </p:nvPr>
        </p:nvSpPr>
        <p:spPr>
          <a:xfrm>
            <a:off x="3854451" y="-152400"/>
            <a:ext cx="7648573" cy="1752599"/>
          </a:xfrm>
        </p:spPr>
        <p:txBody>
          <a:bodyPr>
            <a:normAutofit/>
          </a:bodyPr>
          <a:lstStyle/>
          <a:p>
            <a:r>
              <a:rPr lang="da-DK" dirty="0"/>
              <a:t>Grundmodul</a:t>
            </a:r>
          </a:p>
        </p:txBody>
      </p:sp>
      <p:sp>
        <p:nvSpPr>
          <p:cNvPr id="10" name="Rectangle 9">
            <a:extLst>
              <a:ext uri="{FF2B5EF4-FFF2-40B4-BE49-F238E27FC236}">
                <a16:creationId xmlns:a16="http://schemas.microsoft.com/office/drawing/2014/main" id="{E7570099-A243-48DD-9EAE-36F4AC095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06393" cy="6858000"/>
          </a:xfrm>
          <a:prstGeom prst="rect">
            <a:avLst/>
          </a:prstGeom>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2" name="Freeform 6">
            <a:extLst>
              <a:ext uri="{FF2B5EF4-FFF2-40B4-BE49-F238E27FC236}">
                <a16:creationId xmlns:a16="http://schemas.microsoft.com/office/drawing/2014/main" id="{45E4A74B-6514-424A-ADFA-C232FA6B90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5233" y="1"/>
            <a:ext cx="858884" cy="2780957"/>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lumMod val="75000"/>
            </a:schemeClr>
          </a:solidFill>
          <a:ln>
            <a:noFill/>
          </a:ln>
        </p:spPr>
      </p:sp>
      <p:sp>
        <p:nvSpPr>
          <p:cNvPr id="14" name="Freeform 7">
            <a:extLst>
              <a:ext uri="{FF2B5EF4-FFF2-40B4-BE49-F238E27FC236}">
                <a16:creationId xmlns:a16="http://schemas.microsoft.com/office/drawing/2014/main" id="{F61C5C86-C785-4B92-9F2D-133B8B8C24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41424" y="1"/>
            <a:ext cx="835810" cy="2671495"/>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rgbClr val="595959"/>
          </a:solidFill>
          <a:ln>
            <a:noFill/>
          </a:ln>
        </p:spPr>
      </p:sp>
      <p:sp>
        <p:nvSpPr>
          <p:cNvPr id="16" name="Freeform 12">
            <a:extLst>
              <a:ext uri="{FF2B5EF4-FFF2-40B4-BE49-F238E27FC236}">
                <a16:creationId xmlns:a16="http://schemas.microsoft.com/office/drawing/2014/main" id="{954D0BF9-002C-4D3A-A222-C166094A5D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41424" y="2585830"/>
            <a:ext cx="2175413" cy="4272171"/>
          </a:xfrm>
          <a:custGeom>
            <a:avLst/>
            <a:gdLst/>
            <a:ahLst/>
            <a:cxnLst/>
            <a:rect l="0" t="0" r="r" b="b"/>
            <a:pathLst>
              <a:path w="1697" h="2693">
                <a:moveTo>
                  <a:pt x="0" y="0"/>
                </a:moveTo>
                <a:lnTo>
                  <a:pt x="1622" y="2693"/>
                </a:lnTo>
                <a:lnTo>
                  <a:pt x="1697" y="2693"/>
                </a:lnTo>
                <a:lnTo>
                  <a:pt x="0" y="0"/>
                </a:lnTo>
                <a:close/>
              </a:path>
            </a:pathLst>
          </a:custGeom>
          <a:solidFill>
            <a:srgbClr val="262626"/>
          </a:solidFill>
          <a:ln>
            <a:noFill/>
          </a:ln>
        </p:spPr>
      </p:sp>
      <p:sp>
        <p:nvSpPr>
          <p:cNvPr id="18" name="Freeform 13">
            <a:extLst>
              <a:ext uri="{FF2B5EF4-FFF2-40B4-BE49-F238E27FC236}">
                <a16:creationId xmlns:a16="http://schemas.microsoft.com/office/drawing/2014/main" id="{6080EB6E-D69F-43B1-91EC-75C303342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9078" y="2695292"/>
            <a:ext cx="2690743" cy="4162709"/>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0" name="Freeform: Shape 19">
            <a:extLst>
              <a:ext uri="{FF2B5EF4-FFF2-40B4-BE49-F238E27FC236}">
                <a16:creationId xmlns:a16="http://schemas.microsoft.com/office/drawing/2014/main" id="{21BA816A-EE68-4A96-BA05-73303B2F4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5233" y="2690532"/>
            <a:ext cx="2904320" cy="4167469"/>
          </a:xfrm>
          <a:custGeom>
            <a:avLst/>
            <a:gdLst>
              <a:gd name="connsiteX0" fmla="*/ 0 w 2904320"/>
              <a:gd name="connsiteY0" fmla="*/ 0 h 4167469"/>
              <a:gd name="connsiteX1" fmla="*/ 288431 w 2904320"/>
              <a:gd name="connsiteY1" fmla="*/ 90425 h 4167469"/>
              <a:gd name="connsiteX2" fmla="*/ 2904320 w 2904320"/>
              <a:gd name="connsiteY2" fmla="*/ 3220465 h 4167469"/>
              <a:gd name="connsiteX3" fmla="*/ 2904320 w 2904320"/>
              <a:gd name="connsiteY3" fmla="*/ 4167469 h 4167469"/>
              <a:gd name="connsiteX4" fmla="*/ 2694589 w 2904320"/>
              <a:gd name="connsiteY4" fmla="*/ 4167469 h 4167469"/>
              <a:gd name="connsiteX5" fmla="*/ 3846 w 2904320"/>
              <a:gd name="connsiteY5" fmla="*/ 4759 h 41674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04320" h="4167469">
                <a:moveTo>
                  <a:pt x="0" y="0"/>
                </a:moveTo>
                <a:lnTo>
                  <a:pt x="288431" y="90425"/>
                </a:lnTo>
                <a:lnTo>
                  <a:pt x="2904320" y="3220465"/>
                </a:lnTo>
                <a:lnTo>
                  <a:pt x="2904320" y="4167469"/>
                </a:lnTo>
                <a:lnTo>
                  <a:pt x="2694589" y="4167469"/>
                </a:lnTo>
                <a:lnTo>
                  <a:pt x="3846" y="4759"/>
                </a:lnTo>
                <a:close/>
              </a:path>
            </a:pathLst>
          </a:custGeom>
          <a:solidFill>
            <a:schemeClr val="accent1">
              <a:lumMod val="75000"/>
            </a:schemeClr>
          </a:solidFill>
          <a:ln>
            <a:noFill/>
          </a:ln>
        </p:spPr>
      </p:sp>
      <p:sp>
        <p:nvSpPr>
          <p:cNvPr id="22" name="Freeform 15">
            <a:extLst>
              <a:ext uri="{FF2B5EF4-FFF2-40B4-BE49-F238E27FC236}">
                <a16:creationId xmlns:a16="http://schemas.microsoft.com/office/drawing/2014/main" id="{22A94CDB-5D63-4C75-9CB6-6C18CDF37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41424" y="2581071"/>
            <a:ext cx="2894568" cy="427693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rgbClr val="404040"/>
          </a:solidFill>
          <a:ln>
            <a:noFill/>
          </a:ln>
        </p:spPr>
      </p:sp>
      <p:sp>
        <p:nvSpPr>
          <p:cNvPr id="3" name="Pladsholder til indhold 2">
            <a:extLst>
              <a:ext uri="{FF2B5EF4-FFF2-40B4-BE49-F238E27FC236}">
                <a16:creationId xmlns:a16="http://schemas.microsoft.com/office/drawing/2014/main" id="{294A5207-774C-9A43-B25F-29E02886056D}"/>
              </a:ext>
            </a:extLst>
          </p:cNvPr>
          <p:cNvSpPr>
            <a:spLocks noGrp="1"/>
          </p:cNvSpPr>
          <p:nvPr>
            <p:ph idx="1"/>
          </p:nvPr>
        </p:nvSpPr>
        <p:spPr>
          <a:xfrm>
            <a:off x="3854452" y="1866899"/>
            <a:ext cx="7648572" cy="3124201"/>
          </a:xfrm>
        </p:spPr>
        <p:txBody>
          <a:bodyPr anchor="t">
            <a:normAutofit/>
          </a:bodyPr>
          <a:lstStyle/>
          <a:p>
            <a:pPr>
              <a:lnSpc>
                <a:spcPct val="90000"/>
              </a:lnSpc>
            </a:pPr>
            <a:r>
              <a:rPr lang="da-DK" sz="1700" dirty="0"/>
              <a:t>Maskinbyggere, </a:t>
            </a:r>
            <a:r>
              <a:rPr lang="da-DK" sz="1700" dirty="0" err="1"/>
              <a:t>Cabinplant</a:t>
            </a:r>
            <a:r>
              <a:rPr lang="da-DK" sz="1700" dirty="0"/>
              <a:t>, </a:t>
            </a:r>
            <a:r>
              <a:rPr lang="da-DK" sz="1700" dirty="0" err="1"/>
              <a:t>Sanovo</a:t>
            </a:r>
            <a:endParaRPr lang="da-DK" sz="1700" dirty="0"/>
          </a:p>
          <a:p>
            <a:pPr>
              <a:lnSpc>
                <a:spcPct val="90000"/>
              </a:lnSpc>
            </a:pPr>
            <a:r>
              <a:rPr lang="da-DK" sz="1700" dirty="0"/>
              <a:t>Robotproducenter, MIR + UR</a:t>
            </a:r>
          </a:p>
          <a:p>
            <a:pPr>
              <a:lnSpc>
                <a:spcPct val="90000"/>
              </a:lnSpc>
            </a:pPr>
            <a:r>
              <a:rPr lang="da-DK" sz="1700" dirty="0" err="1"/>
              <a:t>Tavlebyggere</a:t>
            </a:r>
            <a:r>
              <a:rPr lang="da-DK" sz="1700" dirty="0"/>
              <a:t>, DETF medlemmer + installatører og produktionsvirksomheder</a:t>
            </a:r>
          </a:p>
          <a:p>
            <a:pPr>
              <a:lnSpc>
                <a:spcPct val="90000"/>
              </a:lnSpc>
            </a:pPr>
            <a:r>
              <a:rPr lang="da-DK" sz="1700" dirty="0"/>
              <a:t>Robotmontage, </a:t>
            </a:r>
            <a:r>
              <a:rPr lang="da-DK" sz="1700" dirty="0" err="1"/>
              <a:t>Danrobot</a:t>
            </a:r>
            <a:r>
              <a:rPr lang="da-DK" sz="1700" dirty="0"/>
              <a:t>, </a:t>
            </a:r>
            <a:r>
              <a:rPr lang="da-DK" sz="1700" dirty="0" err="1"/>
              <a:t>Flextek</a:t>
            </a:r>
            <a:r>
              <a:rPr lang="da-DK" sz="1700" dirty="0"/>
              <a:t>, </a:t>
            </a:r>
            <a:r>
              <a:rPr lang="da-DK" sz="1700" dirty="0" err="1"/>
              <a:t>Megatronic</a:t>
            </a:r>
            <a:endParaRPr lang="da-DK" sz="1700" dirty="0"/>
          </a:p>
          <a:p>
            <a:pPr>
              <a:lnSpc>
                <a:spcPct val="90000"/>
              </a:lnSpc>
            </a:pPr>
            <a:r>
              <a:rPr lang="da-DK" sz="1700" dirty="0"/>
              <a:t>Belysningsfabrikanter, Louis Poulsen, SG </a:t>
            </a:r>
            <a:r>
              <a:rPr lang="da-DK" sz="1700" dirty="0" err="1"/>
              <a:t>lighting</a:t>
            </a:r>
            <a:r>
              <a:rPr lang="da-DK" sz="1700" dirty="0"/>
              <a:t> (Rigens)</a:t>
            </a:r>
          </a:p>
          <a:p>
            <a:pPr>
              <a:lnSpc>
                <a:spcPct val="90000"/>
              </a:lnSpc>
            </a:pPr>
            <a:r>
              <a:rPr lang="da-DK" sz="1700" dirty="0"/>
              <a:t>”serieproduktion” El &amp; Robot</a:t>
            </a:r>
          </a:p>
          <a:p>
            <a:pPr>
              <a:lnSpc>
                <a:spcPct val="90000"/>
              </a:lnSpc>
            </a:pPr>
            <a:endParaRPr lang="da-DK" sz="1700" dirty="0"/>
          </a:p>
          <a:p>
            <a:pPr>
              <a:lnSpc>
                <a:spcPct val="90000"/>
              </a:lnSpc>
            </a:pPr>
            <a:r>
              <a:rPr lang="da-DK" sz="1700" i="1" dirty="0"/>
              <a:t>Industri 1,0 hestevogn, 2,0 Industri + mennesker, 3,0 Industri + robot, 4,0 Industri + robot + IT + </a:t>
            </a:r>
            <a:r>
              <a:rPr lang="da-DK" sz="1700" i="1" dirty="0" err="1"/>
              <a:t>Bigdata</a:t>
            </a:r>
            <a:r>
              <a:rPr lang="da-DK" sz="1700" i="1" dirty="0"/>
              <a:t>, </a:t>
            </a:r>
            <a:r>
              <a:rPr lang="da-DK" sz="1700" b="1" i="1" dirty="0"/>
              <a:t>Industri 5,0 = Industri 2,0 + industri 4,0</a:t>
            </a:r>
          </a:p>
        </p:txBody>
      </p:sp>
    </p:spTree>
    <p:extLst>
      <p:ext uri="{BB962C8B-B14F-4D97-AF65-F5344CB8AC3E}">
        <p14:creationId xmlns:p14="http://schemas.microsoft.com/office/powerpoint/2010/main" val="282202781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 calcmode="lin" valueType="num">
                                      <p:cBhvr additive="base">
                                        <p:cTn id="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kstfelt 7"/>
          <p:cNvSpPr txBox="1"/>
          <p:nvPr/>
        </p:nvSpPr>
        <p:spPr>
          <a:xfrm>
            <a:off x="3271131" y="155047"/>
            <a:ext cx="9319203" cy="769441"/>
          </a:xfrm>
          <a:prstGeom prst="rect">
            <a:avLst/>
          </a:prstGeom>
          <a:noFill/>
        </p:spPr>
        <p:txBody>
          <a:bodyPr wrap="square" rtlCol="0">
            <a:spAutoFit/>
          </a:bodyPr>
          <a:lstStyle/>
          <a:p>
            <a:r>
              <a:rPr lang="da-DK" sz="4400" b="1" dirty="0"/>
              <a:t>Nyt fra direktøren</a:t>
            </a:r>
          </a:p>
        </p:txBody>
      </p:sp>
      <p:sp>
        <p:nvSpPr>
          <p:cNvPr id="10" name="Pladsholder til indhold 9"/>
          <p:cNvSpPr>
            <a:spLocks noGrp="1"/>
          </p:cNvSpPr>
          <p:nvPr>
            <p:ph idx="1"/>
          </p:nvPr>
        </p:nvSpPr>
        <p:spPr>
          <a:xfrm>
            <a:off x="1445644" y="1281745"/>
            <a:ext cx="10515600" cy="5028499"/>
          </a:xfrm>
        </p:spPr>
        <p:txBody>
          <a:bodyPr>
            <a:normAutofit/>
          </a:bodyPr>
          <a:lstStyle/>
          <a:p>
            <a:endParaRPr lang="da-DK" dirty="0"/>
          </a:p>
          <a:p>
            <a:pPr marL="914400" lvl="1" indent="-457200">
              <a:buFont typeface="+mj-lt"/>
              <a:buAutoNum type="arabicPeriod"/>
            </a:pPr>
            <a:r>
              <a:rPr lang="da-DK" dirty="0"/>
              <a:t>WEEE direktiv</a:t>
            </a:r>
          </a:p>
          <a:p>
            <a:pPr marL="914400" lvl="1" indent="-457200">
              <a:buFont typeface="+mj-lt"/>
              <a:buAutoNum type="arabicPeriod"/>
            </a:pPr>
            <a:r>
              <a:rPr lang="da-DK" dirty="0"/>
              <a:t>SIK møde orientering fra mødet</a:t>
            </a:r>
          </a:p>
          <a:p>
            <a:pPr marL="914400" lvl="1" indent="-457200">
              <a:buFont typeface="+mj-lt"/>
              <a:buAutoNum type="arabicPeriod"/>
            </a:pPr>
            <a:r>
              <a:rPr lang="da-DK" dirty="0"/>
              <a:t>Konjunkturbarometer</a:t>
            </a:r>
          </a:p>
          <a:p>
            <a:pPr marL="914400" lvl="1" indent="-457200">
              <a:buFont typeface="+mj-lt"/>
              <a:buAutoNum type="arabicPeriod"/>
            </a:pPr>
            <a:r>
              <a:rPr lang="da-DK" dirty="0"/>
              <a:t>DI direktør, besøg i bestyrelsen</a:t>
            </a:r>
          </a:p>
          <a:p>
            <a:pPr marL="914400" lvl="1" indent="-457200">
              <a:buFont typeface="+mj-lt"/>
              <a:buAutoNum type="arabicPeriod"/>
            </a:pPr>
            <a:r>
              <a:rPr lang="da-DK" dirty="0"/>
              <a:t>Nordisk samarbejdsmøde 1. november </a:t>
            </a:r>
          </a:p>
          <a:p>
            <a:pPr marL="914400" lvl="1" indent="-457200">
              <a:buFont typeface="+mj-lt"/>
              <a:buAutoNum type="arabicPeriod"/>
            </a:pPr>
            <a:r>
              <a:rPr lang="da-DK" dirty="0"/>
              <a:t>Orientering, udvalgene, hjemmeside</a:t>
            </a:r>
          </a:p>
          <a:p>
            <a:endParaRPr lang="da-DK" dirty="0"/>
          </a:p>
          <a:p>
            <a:endParaRPr lang="da-DK" dirty="0"/>
          </a:p>
          <a:p>
            <a:endParaRPr lang="da-DK" i="1" dirty="0"/>
          </a:p>
        </p:txBody>
      </p:sp>
      <p:pic>
        <p:nvPicPr>
          <p:cNvPr id="7" name="Pladsholder til indhold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04400" y="5844377"/>
            <a:ext cx="1604951" cy="626934"/>
          </a:xfrm>
          <a:prstGeom prst="rect">
            <a:avLst/>
          </a:prstGeom>
        </p:spPr>
      </p:pic>
      <p:cxnSp>
        <p:nvCxnSpPr>
          <p:cNvPr id="4" name="Lige forbindelse 3">
            <a:extLst>
              <a:ext uri="{FF2B5EF4-FFF2-40B4-BE49-F238E27FC236}">
                <a16:creationId xmlns:a16="http://schemas.microsoft.com/office/drawing/2014/main" id="{BADE8AC7-B0EE-B141-9E71-D322ABC7772E}"/>
              </a:ext>
            </a:extLst>
          </p:cNvPr>
          <p:cNvCxnSpPr/>
          <p:nvPr/>
        </p:nvCxnSpPr>
        <p:spPr>
          <a:xfrm>
            <a:off x="2976403" y="3743517"/>
            <a:ext cx="2178604"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999507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168730-1C17-2E4C-AFC2-06BD3817D030}"/>
              </a:ext>
            </a:extLst>
          </p:cNvPr>
          <p:cNvSpPr>
            <a:spLocks noGrp="1"/>
          </p:cNvSpPr>
          <p:nvPr>
            <p:ph type="title"/>
          </p:nvPr>
        </p:nvSpPr>
        <p:spPr>
          <a:xfrm>
            <a:off x="1490448" y="-233203"/>
            <a:ext cx="10018713" cy="1752599"/>
          </a:xfrm>
        </p:spPr>
        <p:txBody>
          <a:bodyPr/>
          <a:lstStyle/>
          <a:p>
            <a:r>
              <a:rPr lang="da-DK" dirty="0"/>
              <a:t>Nordisk samarbejdsmøde 1. november</a:t>
            </a:r>
          </a:p>
        </p:txBody>
      </p:sp>
      <p:sp>
        <p:nvSpPr>
          <p:cNvPr id="3" name="Pladsholder til indhold 2">
            <a:extLst>
              <a:ext uri="{FF2B5EF4-FFF2-40B4-BE49-F238E27FC236}">
                <a16:creationId xmlns:a16="http://schemas.microsoft.com/office/drawing/2014/main" id="{38E8940D-7C34-EB4D-958E-4D186B3D65C9}"/>
              </a:ext>
            </a:extLst>
          </p:cNvPr>
          <p:cNvSpPr>
            <a:spLocks noGrp="1"/>
          </p:cNvSpPr>
          <p:nvPr>
            <p:ph idx="1"/>
          </p:nvPr>
        </p:nvSpPr>
        <p:spPr>
          <a:xfrm>
            <a:off x="3086867" y="1337848"/>
            <a:ext cx="7063587" cy="5357524"/>
          </a:xfrm>
        </p:spPr>
        <p:txBody>
          <a:bodyPr>
            <a:normAutofit fontScale="47500" lnSpcReduction="20000"/>
          </a:bodyPr>
          <a:lstStyle/>
          <a:p>
            <a:r>
              <a:rPr lang="da-DK" dirty="0"/>
              <a:t>Foreløbigt program </a:t>
            </a:r>
          </a:p>
          <a:p>
            <a:r>
              <a:rPr lang="da-DK" dirty="0"/>
              <a:t>Frokost</a:t>
            </a:r>
          </a:p>
          <a:p>
            <a:r>
              <a:rPr lang="da-DK" dirty="0"/>
              <a:t>Velkomst </a:t>
            </a:r>
          </a:p>
          <a:p>
            <a:r>
              <a:rPr lang="da-DK" dirty="0"/>
              <a:t>Deltagerne præsenterer kort sig selv </a:t>
            </a:r>
          </a:p>
          <a:p>
            <a:r>
              <a:rPr lang="da-DK" i="1" dirty="0"/>
              <a:t>Præsentation af DI, v./Michael Boas Pedersen, udgår formentligt </a:t>
            </a:r>
          </a:p>
          <a:p>
            <a:r>
              <a:rPr lang="da-DK" dirty="0"/>
              <a:t>Præsentation af Svensk </a:t>
            </a:r>
            <a:r>
              <a:rPr lang="da-DK" dirty="0" err="1"/>
              <a:t>Kapslad</a:t>
            </a:r>
            <a:r>
              <a:rPr lang="da-DK" dirty="0"/>
              <a:t> </a:t>
            </a:r>
            <a:r>
              <a:rPr lang="da-DK" dirty="0" err="1"/>
              <a:t>Elteknik</a:t>
            </a:r>
            <a:r>
              <a:rPr lang="da-DK" dirty="0"/>
              <a:t>, evt. v./Jan-Olof Bengtsson</a:t>
            </a:r>
          </a:p>
          <a:p>
            <a:r>
              <a:rPr lang="da-DK" dirty="0"/>
              <a:t>Præsentation af Norsk </a:t>
            </a:r>
            <a:r>
              <a:rPr lang="da-DK" dirty="0" err="1"/>
              <a:t>Eltavleforening</a:t>
            </a:r>
            <a:r>
              <a:rPr lang="da-DK" dirty="0"/>
              <a:t> evt. v?</a:t>
            </a:r>
          </a:p>
          <a:p>
            <a:r>
              <a:rPr lang="da-DK" dirty="0"/>
              <a:t>Præsentation af Dansk  El- Tavle Forening v. René Kjemtrup</a:t>
            </a:r>
          </a:p>
          <a:p>
            <a:r>
              <a:rPr lang="da-DK" dirty="0"/>
              <a:t>Aktuelt i Norge:</a:t>
            </a:r>
          </a:p>
          <a:p>
            <a:r>
              <a:rPr lang="da-DK" dirty="0"/>
              <a:t>Aktuelt i Sverige:</a:t>
            </a:r>
          </a:p>
          <a:p>
            <a:r>
              <a:rPr lang="da-DK" dirty="0"/>
              <a:t> Aktuelt i Danmark:</a:t>
            </a:r>
          </a:p>
          <a:p>
            <a:r>
              <a:rPr lang="da-DK" dirty="0"/>
              <a:t>                             WEEE direktiv</a:t>
            </a:r>
          </a:p>
          <a:p>
            <a:r>
              <a:rPr lang="da-DK" dirty="0"/>
              <a:t>                             SIK møde</a:t>
            </a:r>
          </a:p>
          <a:p>
            <a:r>
              <a:rPr lang="da-DK" dirty="0"/>
              <a:t>                             Uddannelse</a:t>
            </a:r>
          </a:p>
          <a:p>
            <a:r>
              <a:rPr lang="da-DK" dirty="0"/>
              <a:t>Steder, hvor vi med fordel kan samarbejde med vore nordiske kolleger:</a:t>
            </a:r>
          </a:p>
          <a:p>
            <a:r>
              <a:rPr lang="da-DK" dirty="0"/>
              <a:t>                             IEC kommentarer</a:t>
            </a:r>
          </a:p>
          <a:p>
            <a:r>
              <a:rPr lang="da-DK" dirty="0"/>
              <a:t>                             Krav til producenterne omkring udvidet database omkring miljøbehandling af produkterne</a:t>
            </a:r>
          </a:p>
          <a:p>
            <a:r>
              <a:rPr lang="da-DK" dirty="0"/>
              <a:t>                             Uddannelse, kursusmateriale, inspiration der kan bruges på tværs.</a:t>
            </a:r>
          </a:p>
          <a:p>
            <a:r>
              <a:rPr lang="da-DK" dirty="0"/>
              <a:t>                             Udveksling og inspiration, hjemmeside </a:t>
            </a:r>
            <a:r>
              <a:rPr lang="da-DK" dirty="0" err="1"/>
              <a:t>linkedin</a:t>
            </a:r>
            <a:r>
              <a:rPr lang="da-DK" dirty="0"/>
              <a:t> etc.</a:t>
            </a:r>
          </a:p>
          <a:p>
            <a:r>
              <a:rPr lang="da-DK" dirty="0"/>
              <a:t>Eventuelt </a:t>
            </a:r>
          </a:p>
          <a:p>
            <a:r>
              <a:rPr lang="da-DK" i="1" dirty="0"/>
              <a:t>Plus de punkter der kommer til fra Norge &amp; Sverige</a:t>
            </a:r>
            <a:r>
              <a:rPr lang="da-DK" dirty="0"/>
              <a:t> </a:t>
            </a:r>
          </a:p>
          <a:p>
            <a:endParaRPr lang="da-DK" dirty="0"/>
          </a:p>
        </p:txBody>
      </p:sp>
    </p:spTree>
    <p:extLst>
      <p:ext uri="{BB962C8B-B14F-4D97-AF65-F5344CB8AC3E}">
        <p14:creationId xmlns:p14="http://schemas.microsoft.com/office/powerpoint/2010/main" val="165559781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32FA781-275D-C84F-86A6-9AFD5900E3D9}"/>
              </a:ext>
            </a:extLst>
          </p:cNvPr>
          <p:cNvSpPr>
            <a:spLocks noGrp="1"/>
          </p:cNvSpPr>
          <p:nvPr>
            <p:ph type="title"/>
          </p:nvPr>
        </p:nvSpPr>
        <p:spPr>
          <a:xfrm>
            <a:off x="1484311" y="55375"/>
            <a:ext cx="10018713" cy="1752599"/>
          </a:xfrm>
        </p:spPr>
        <p:txBody>
          <a:bodyPr/>
          <a:lstStyle/>
          <a:p>
            <a:r>
              <a:rPr lang="da-DK" dirty="0"/>
              <a:t>Anden orientering</a:t>
            </a:r>
          </a:p>
        </p:txBody>
      </p:sp>
      <p:sp>
        <p:nvSpPr>
          <p:cNvPr id="3" name="Pladsholder til indhold 2">
            <a:extLst>
              <a:ext uri="{FF2B5EF4-FFF2-40B4-BE49-F238E27FC236}">
                <a16:creationId xmlns:a16="http://schemas.microsoft.com/office/drawing/2014/main" id="{2EECD790-67E0-EF49-962E-C02FC9C540BA}"/>
              </a:ext>
            </a:extLst>
          </p:cNvPr>
          <p:cNvSpPr>
            <a:spLocks noGrp="1"/>
          </p:cNvSpPr>
          <p:nvPr>
            <p:ph idx="1"/>
          </p:nvPr>
        </p:nvSpPr>
        <p:spPr>
          <a:xfrm>
            <a:off x="1541105" y="1985460"/>
            <a:ext cx="10018713" cy="3124201"/>
          </a:xfrm>
        </p:spPr>
        <p:txBody>
          <a:bodyPr/>
          <a:lstStyle/>
          <a:p>
            <a:r>
              <a:rPr lang="da-DK" dirty="0"/>
              <a:t>Udvalgene:</a:t>
            </a:r>
          </a:p>
          <a:p>
            <a:r>
              <a:rPr lang="da-DK" dirty="0"/>
              <a:t>DBI Chris Damsgaard, nyt efter 6. september, </a:t>
            </a:r>
          </a:p>
          <a:p>
            <a:r>
              <a:rPr lang="da-DK" dirty="0"/>
              <a:t>S-544 - næste møde 21. september (Jørgen Clausen, JE-Elkas) </a:t>
            </a:r>
          </a:p>
          <a:p>
            <a:r>
              <a:rPr lang="da-DK" dirty="0"/>
              <a:t>S-517, næste møde 26. september, Arne Thorsen PRO AUTOMATIK)  </a:t>
            </a:r>
          </a:p>
          <a:p>
            <a:endParaRPr lang="da-DK" dirty="0"/>
          </a:p>
        </p:txBody>
      </p:sp>
    </p:spTree>
    <p:extLst>
      <p:ext uri="{BB962C8B-B14F-4D97-AF65-F5344CB8AC3E}">
        <p14:creationId xmlns:p14="http://schemas.microsoft.com/office/powerpoint/2010/main" val="412693055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26C55DF-2F6B-F04B-A2E7-10896AFD2216}"/>
              </a:ext>
            </a:extLst>
          </p:cNvPr>
          <p:cNvSpPr>
            <a:spLocks noGrp="1"/>
          </p:cNvSpPr>
          <p:nvPr>
            <p:ph type="title"/>
          </p:nvPr>
        </p:nvSpPr>
        <p:spPr>
          <a:xfrm>
            <a:off x="1484310" y="78093"/>
            <a:ext cx="10018713" cy="1752599"/>
          </a:xfrm>
        </p:spPr>
        <p:txBody>
          <a:bodyPr/>
          <a:lstStyle/>
          <a:p>
            <a:r>
              <a:rPr lang="da-DK" dirty="0"/>
              <a:t>Orientering Hjemmeside</a:t>
            </a:r>
          </a:p>
        </p:txBody>
      </p:sp>
      <p:sp>
        <p:nvSpPr>
          <p:cNvPr id="3" name="Pladsholder til indhold 2">
            <a:extLst>
              <a:ext uri="{FF2B5EF4-FFF2-40B4-BE49-F238E27FC236}">
                <a16:creationId xmlns:a16="http://schemas.microsoft.com/office/drawing/2014/main" id="{E0D6CAA6-6627-104A-B114-B1BE3D04D4C9}"/>
              </a:ext>
            </a:extLst>
          </p:cNvPr>
          <p:cNvSpPr>
            <a:spLocks noGrp="1"/>
          </p:cNvSpPr>
          <p:nvPr>
            <p:ph idx="1"/>
          </p:nvPr>
        </p:nvSpPr>
        <p:spPr>
          <a:xfrm>
            <a:off x="1484309" y="1366393"/>
            <a:ext cx="10018713" cy="3124201"/>
          </a:xfrm>
        </p:spPr>
        <p:txBody>
          <a:bodyPr/>
          <a:lstStyle/>
          <a:p>
            <a:r>
              <a:rPr lang="da-DK" dirty="0"/>
              <a:t>Ny </a:t>
            </a:r>
            <a:r>
              <a:rPr lang="da-DK" dirty="0" err="1"/>
              <a:t>hostingvært</a:t>
            </a:r>
            <a:endParaRPr lang="da-DK" dirty="0"/>
          </a:p>
          <a:p>
            <a:r>
              <a:rPr lang="da-DK" dirty="0" err="1"/>
              <a:t>one.com</a:t>
            </a:r>
            <a:r>
              <a:rPr lang="da-DK" dirty="0"/>
              <a:t>, oppetid: 96% til CHOSTING, oppetid 99,9-100%</a:t>
            </a:r>
          </a:p>
          <a:p>
            <a:r>
              <a:rPr lang="da-DK" dirty="0"/>
              <a:t>Ændring af billeder og </a:t>
            </a:r>
            <a:r>
              <a:rPr lang="da-DK" dirty="0" err="1"/>
              <a:t>setup</a:t>
            </a:r>
            <a:endParaRPr lang="da-DK" dirty="0"/>
          </a:p>
          <a:p>
            <a:endParaRPr lang="da-DK" dirty="0"/>
          </a:p>
        </p:txBody>
      </p:sp>
    </p:spTree>
    <p:extLst>
      <p:ext uri="{BB962C8B-B14F-4D97-AF65-F5344CB8AC3E}">
        <p14:creationId xmlns:p14="http://schemas.microsoft.com/office/powerpoint/2010/main" val="22700378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EA517B1-406F-2C44-9A01-7BC8A5DCA0AB}"/>
              </a:ext>
            </a:extLst>
          </p:cNvPr>
          <p:cNvSpPr>
            <a:spLocks noGrp="1"/>
          </p:cNvSpPr>
          <p:nvPr>
            <p:ph type="title"/>
          </p:nvPr>
        </p:nvSpPr>
        <p:spPr>
          <a:xfrm>
            <a:off x="527538" y="4756638"/>
            <a:ext cx="11139854" cy="930447"/>
          </a:xfrm>
        </p:spPr>
        <p:txBody>
          <a:bodyPr vert="horz" lIns="91440" tIns="45720" rIns="91440" bIns="45720" rtlCol="0" anchor="b">
            <a:normAutofit/>
          </a:bodyPr>
          <a:lstStyle/>
          <a:p>
            <a:pPr algn="ctr"/>
            <a:r>
              <a:rPr lang="en-US" sz="5400" kern="1200">
                <a:solidFill>
                  <a:srgbClr val="FFFFFF"/>
                </a:solidFill>
                <a:latin typeface="+mj-lt"/>
                <a:ea typeface="+mj-ea"/>
                <a:cs typeface="+mj-cs"/>
              </a:rPr>
              <a:t>Eksempel på optimering </a:t>
            </a:r>
          </a:p>
        </p:txBody>
      </p:sp>
      <p:pic>
        <p:nvPicPr>
          <p:cNvPr id="5" name="Pladsholder til indhold 4">
            <a:extLst>
              <a:ext uri="{FF2B5EF4-FFF2-40B4-BE49-F238E27FC236}">
                <a16:creationId xmlns:a16="http://schemas.microsoft.com/office/drawing/2014/main" id="{8F7E27E8-E0FC-3240-BCA5-7554429AE4E6}"/>
              </a:ext>
            </a:extLst>
          </p:cNvPr>
          <p:cNvPicPr>
            <a:picLocks noGrp="1" noChangeAspect="1"/>
          </p:cNvPicPr>
          <p:nvPr>
            <p:ph idx="1"/>
          </p:nvPr>
        </p:nvPicPr>
        <p:blipFill>
          <a:blip r:embed="rId2"/>
          <a:stretch>
            <a:fillRect/>
          </a:stretch>
        </p:blipFill>
        <p:spPr>
          <a:xfrm>
            <a:off x="347589" y="305140"/>
            <a:ext cx="11496821" cy="2759235"/>
          </a:xfrm>
          <a:prstGeom prst="rect">
            <a:avLst/>
          </a:prstGeom>
        </p:spPr>
      </p:pic>
      <p:sp>
        <p:nvSpPr>
          <p:cNvPr id="6" name="Tekstrude 5">
            <a:extLst>
              <a:ext uri="{FF2B5EF4-FFF2-40B4-BE49-F238E27FC236}">
                <a16:creationId xmlns:a16="http://schemas.microsoft.com/office/drawing/2014/main" id="{78F181D2-8F07-0B48-BCD7-D1443DC89B77}"/>
              </a:ext>
            </a:extLst>
          </p:cNvPr>
          <p:cNvSpPr/>
          <p:nvPr/>
        </p:nvSpPr>
        <p:spPr>
          <a:xfrm>
            <a:off x="8510016" y="2292096"/>
            <a:ext cx="1426464" cy="414528"/>
          </a:xfrm>
          <a:prstGeom prst="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solidFill>
                <a:schemeClr val="tx1"/>
              </a:solidFill>
            </a:endParaRPr>
          </a:p>
        </p:txBody>
      </p:sp>
      <p:sp>
        <p:nvSpPr>
          <p:cNvPr id="7" name="Tekstfelt 6">
            <a:extLst>
              <a:ext uri="{FF2B5EF4-FFF2-40B4-BE49-F238E27FC236}">
                <a16:creationId xmlns:a16="http://schemas.microsoft.com/office/drawing/2014/main" id="{A58364FB-273C-FA40-A4DA-6FA0FF107769}"/>
              </a:ext>
            </a:extLst>
          </p:cNvPr>
          <p:cNvSpPr txBox="1"/>
          <p:nvPr/>
        </p:nvSpPr>
        <p:spPr>
          <a:xfrm>
            <a:off x="1118862" y="3169920"/>
            <a:ext cx="10725548" cy="1200329"/>
          </a:xfrm>
          <a:prstGeom prst="rect">
            <a:avLst/>
          </a:prstGeom>
          <a:noFill/>
        </p:spPr>
        <p:txBody>
          <a:bodyPr wrap="square" rtlCol="0">
            <a:spAutoFit/>
          </a:bodyPr>
          <a:lstStyle/>
          <a:p>
            <a:r>
              <a:rPr lang="da-DK" dirty="0"/>
              <a:t>Afvisningsprocenten viser kort sagt at brugeren ikke når videre fra siden. For siden ”medlemmer” er den speciel høj, og det kan have noget at gøre med at brugeren går direkte til medlemmets hjemmeside, eller også forlader et for stort antal hjemmesiden efter at have været på denne side. Her ville det være oplagt at forsøge at lave opsætningen og designet af siden om, i et forøg på at optimere afvisningsprocenten.</a:t>
            </a:r>
          </a:p>
        </p:txBody>
      </p:sp>
    </p:spTree>
    <p:extLst>
      <p:ext uri="{BB962C8B-B14F-4D97-AF65-F5344CB8AC3E}">
        <p14:creationId xmlns:p14="http://schemas.microsoft.com/office/powerpoint/2010/main" val="334659908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9850E9C-4658-DD4A-A112-4E083451A4AA}"/>
              </a:ext>
            </a:extLst>
          </p:cNvPr>
          <p:cNvSpPr>
            <a:spLocks noGrp="1"/>
          </p:cNvSpPr>
          <p:nvPr>
            <p:ph type="title"/>
          </p:nvPr>
        </p:nvSpPr>
        <p:spPr>
          <a:xfrm>
            <a:off x="527538" y="4756638"/>
            <a:ext cx="11139854" cy="930447"/>
          </a:xfrm>
        </p:spPr>
        <p:txBody>
          <a:bodyPr vert="horz" lIns="91440" tIns="45720" rIns="91440" bIns="45720" rtlCol="0" anchor="b">
            <a:normAutofit/>
          </a:bodyPr>
          <a:lstStyle/>
          <a:p>
            <a:pPr algn="ctr"/>
            <a:r>
              <a:rPr lang="en-US" sz="5400" kern="1200">
                <a:solidFill>
                  <a:srgbClr val="FFFFFF"/>
                </a:solidFill>
                <a:latin typeface="+mj-lt"/>
                <a:ea typeface="+mj-ea"/>
                <a:cs typeface="+mj-cs"/>
              </a:rPr>
              <a:t>Anskaffelseskanaler</a:t>
            </a:r>
          </a:p>
        </p:txBody>
      </p:sp>
      <p:pic>
        <p:nvPicPr>
          <p:cNvPr id="5" name="Pladsholder til indhold 4">
            <a:extLst>
              <a:ext uri="{FF2B5EF4-FFF2-40B4-BE49-F238E27FC236}">
                <a16:creationId xmlns:a16="http://schemas.microsoft.com/office/drawing/2014/main" id="{1E774236-B01F-D944-8057-3E301C543AB9}"/>
              </a:ext>
            </a:extLst>
          </p:cNvPr>
          <p:cNvPicPr>
            <a:picLocks noGrp="1" noChangeAspect="1"/>
          </p:cNvPicPr>
          <p:nvPr>
            <p:ph idx="1"/>
          </p:nvPr>
        </p:nvPicPr>
        <p:blipFill>
          <a:blip r:embed="rId2"/>
          <a:stretch>
            <a:fillRect/>
          </a:stretch>
        </p:blipFill>
        <p:spPr>
          <a:xfrm>
            <a:off x="347589" y="392662"/>
            <a:ext cx="11496821" cy="2730494"/>
          </a:xfrm>
          <a:prstGeom prst="rect">
            <a:avLst/>
          </a:prstGeom>
        </p:spPr>
      </p:pic>
      <p:sp>
        <p:nvSpPr>
          <p:cNvPr id="6" name="Tekstfelt 5">
            <a:extLst>
              <a:ext uri="{FF2B5EF4-FFF2-40B4-BE49-F238E27FC236}">
                <a16:creationId xmlns:a16="http://schemas.microsoft.com/office/drawing/2014/main" id="{411459EB-02E1-994E-9EF7-C4BDDD3D5CEE}"/>
              </a:ext>
            </a:extLst>
          </p:cNvPr>
          <p:cNvSpPr txBox="1"/>
          <p:nvPr/>
        </p:nvSpPr>
        <p:spPr>
          <a:xfrm>
            <a:off x="1056388" y="3550920"/>
            <a:ext cx="10739372" cy="923330"/>
          </a:xfrm>
          <a:prstGeom prst="rect">
            <a:avLst/>
          </a:prstGeom>
          <a:noFill/>
        </p:spPr>
        <p:txBody>
          <a:bodyPr wrap="square" rtlCol="0">
            <a:spAutoFit/>
          </a:bodyPr>
          <a:lstStyle/>
          <a:p>
            <a:r>
              <a:rPr lang="da-DK" dirty="0"/>
              <a:t>Anskaffelse giver et overblik over, hvordan brugeren er kommet til hjemmesiden. </a:t>
            </a:r>
            <a:r>
              <a:rPr lang="da-DK" dirty="0" err="1"/>
              <a:t>Organic</a:t>
            </a:r>
            <a:r>
              <a:rPr lang="da-DK" dirty="0"/>
              <a:t> </a:t>
            </a:r>
            <a:r>
              <a:rPr lang="da-DK" dirty="0" err="1"/>
              <a:t>search</a:t>
            </a:r>
            <a:r>
              <a:rPr lang="da-DK" dirty="0"/>
              <a:t> er trafik gennem en søgemaskine, Direct er ved direkte at gå ind på hjemmesiden, eksempelvis ved at skrive </a:t>
            </a:r>
            <a:r>
              <a:rPr lang="da-DK" dirty="0">
                <a:hlinkClick r:id="rId3"/>
              </a:rPr>
              <a:t>www.detf.dk</a:t>
            </a:r>
            <a:r>
              <a:rPr lang="da-DK" dirty="0"/>
              <a:t> i søgefeltet.</a:t>
            </a:r>
          </a:p>
        </p:txBody>
      </p:sp>
    </p:spTree>
    <p:extLst>
      <p:ext uri="{BB962C8B-B14F-4D97-AF65-F5344CB8AC3E}">
        <p14:creationId xmlns:p14="http://schemas.microsoft.com/office/powerpoint/2010/main" val="227368284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B6C6C7-CFDB-B84A-B94E-B91556ABF0C8}"/>
              </a:ext>
            </a:extLst>
          </p:cNvPr>
          <p:cNvSpPr>
            <a:spLocks noGrp="1"/>
          </p:cNvSpPr>
          <p:nvPr>
            <p:ph type="title"/>
          </p:nvPr>
        </p:nvSpPr>
        <p:spPr>
          <a:xfrm>
            <a:off x="527538" y="4756638"/>
            <a:ext cx="11139854" cy="930447"/>
          </a:xfrm>
        </p:spPr>
        <p:txBody>
          <a:bodyPr vert="horz" lIns="91440" tIns="45720" rIns="91440" bIns="45720" rtlCol="0" anchor="b">
            <a:normAutofit/>
          </a:bodyPr>
          <a:lstStyle/>
          <a:p>
            <a:pPr algn="ctr"/>
            <a:r>
              <a:rPr lang="en-US" sz="5400" kern="1200">
                <a:solidFill>
                  <a:srgbClr val="FFFFFF"/>
                </a:solidFill>
                <a:latin typeface="+mj-lt"/>
                <a:ea typeface="+mj-ea"/>
                <a:cs typeface="+mj-cs"/>
              </a:rPr>
              <a:t>Adfærdsflow</a:t>
            </a:r>
          </a:p>
        </p:txBody>
      </p:sp>
      <p:pic>
        <p:nvPicPr>
          <p:cNvPr id="5" name="Pladsholder til indhold 4">
            <a:extLst>
              <a:ext uri="{FF2B5EF4-FFF2-40B4-BE49-F238E27FC236}">
                <a16:creationId xmlns:a16="http://schemas.microsoft.com/office/drawing/2014/main" id="{60FCE214-50F8-AB4B-B9C5-3AC46736B04F}"/>
              </a:ext>
            </a:extLst>
          </p:cNvPr>
          <p:cNvPicPr>
            <a:picLocks noGrp="1" noChangeAspect="1"/>
          </p:cNvPicPr>
          <p:nvPr>
            <p:ph idx="1"/>
          </p:nvPr>
        </p:nvPicPr>
        <p:blipFill>
          <a:blip r:embed="rId2"/>
          <a:stretch>
            <a:fillRect/>
          </a:stretch>
        </p:blipFill>
        <p:spPr>
          <a:xfrm>
            <a:off x="1232418" y="0"/>
            <a:ext cx="9727163" cy="3744956"/>
          </a:xfrm>
          <a:prstGeom prst="rect">
            <a:avLst/>
          </a:prstGeom>
        </p:spPr>
      </p:pic>
      <p:sp>
        <p:nvSpPr>
          <p:cNvPr id="6" name="Tekstrude 5">
            <a:extLst>
              <a:ext uri="{FF2B5EF4-FFF2-40B4-BE49-F238E27FC236}">
                <a16:creationId xmlns:a16="http://schemas.microsoft.com/office/drawing/2014/main" id="{E509AF85-6A3A-8E47-9A01-642B6F0719A4}"/>
              </a:ext>
            </a:extLst>
          </p:cNvPr>
          <p:cNvSpPr/>
          <p:nvPr/>
        </p:nvSpPr>
        <p:spPr>
          <a:xfrm>
            <a:off x="4511040" y="865632"/>
            <a:ext cx="451104" cy="950976"/>
          </a:xfrm>
          <a:prstGeom prst="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solidFill>
                <a:schemeClr val="tx1"/>
              </a:solidFill>
            </a:endParaRPr>
          </a:p>
        </p:txBody>
      </p:sp>
      <p:sp>
        <p:nvSpPr>
          <p:cNvPr id="7" name="Tekstfelt 6">
            <a:extLst>
              <a:ext uri="{FF2B5EF4-FFF2-40B4-BE49-F238E27FC236}">
                <a16:creationId xmlns:a16="http://schemas.microsoft.com/office/drawing/2014/main" id="{448A42C9-BDB7-114C-8D54-7B63CF0DD226}"/>
              </a:ext>
            </a:extLst>
          </p:cNvPr>
          <p:cNvSpPr txBox="1"/>
          <p:nvPr/>
        </p:nvSpPr>
        <p:spPr>
          <a:xfrm>
            <a:off x="1232418" y="3803904"/>
            <a:ext cx="10313406" cy="923330"/>
          </a:xfrm>
          <a:prstGeom prst="rect">
            <a:avLst/>
          </a:prstGeom>
          <a:noFill/>
        </p:spPr>
        <p:txBody>
          <a:bodyPr wrap="square" rtlCol="0">
            <a:spAutoFit/>
          </a:bodyPr>
          <a:lstStyle/>
          <a:p>
            <a:r>
              <a:rPr lang="da-DK" dirty="0"/>
              <a:t>Afslutningsvis er afvisningsprocenten fra </a:t>
            </a:r>
            <a:r>
              <a:rPr lang="da-DK" dirty="0" err="1"/>
              <a:t>landingsiden</a:t>
            </a:r>
            <a:r>
              <a:rPr lang="da-DK" dirty="0"/>
              <a:t> (forsiden) på 31%. Det er ikke skidt, men man kan forsøge at lede trafikken gennem siden ”medlemmer”, for at skabe et bedre overblik. Og herved formindske den.</a:t>
            </a:r>
          </a:p>
        </p:txBody>
      </p:sp>
    </p:spTree>
    <p:extLst>
      <p:ext uri="{BB962C8B-B14F-4D97-AF65-F5344CB8AC3E}">
        <p14:creationId xmlns:p14="http://schemas.microsoft.com/office/powerpoint/2010/main" val="300324647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669940" y="-243017"/>
            <a:ext cx="10018713" cy="1752599"/>
          </a:xfrm>
        </p:spPr>
        <p:txBody>
          <a:bodyPr/>
          <a:lstStyle/>
          <a:p>
            <a:r>
              <a:rPr lang="da-DK" b="1" dirty="0"/>
              <a:t>Markedsføring</a:t>
            </a:r>
          </a:p>
        </p:txBody>
      </p:sp>
      <p:sp>
        <p:nvSpPr>
          <p:cNvPr id="3" name="Pladsholder til indhold 2"/>
          <p:cNvSpPr>
            <a:spLocks noGrp="1"/>
          </p:cNvSpPr>
          <p:nvPr>
            <p:ph idx="1"/>
          </p:nvPr>
        </p:nvSpPr>
        <p:spPr>
          <a:xfrm>
            <a:off x="2233611" y="2221830"/>
            <a:ext cx="10515600" cy="5550570"/>
          </a:xfrm>
        </p:spPr>
        <p:txBody>
          <a:bodyPr>
            <a:normAutofit/>
          </a:bodyPr>
          <a:lstStyle/>
          <a:p>
            <a:r>
              <a:rPr lang="da-DK" dirty="0"/>
              <a:t>Supply-siderne</a:t>
            </a:r>
          </a:p>
          <a:p>
            <a:pPr lvl="2"/>
            <a:r>
              <a:rPr lang="da-DK" dirty="0"/>
              <a:t>Electronic Supply	</a:t>
            </a:r>
          </a:p>
          <a:p>
            <a:pPr lvl="2"/>
            <a:r>
              <a:rPr lang="da-DK" dirty="0"/>
              <a:t>Energy Supply		</a:t>
            </a:r>
          </a:p>
          <a:p>
            <a:pPr lvl="2"/>
            <a:r>
              <a:rPr lang="da-DK" dirty="0"/>
              <a:t>Metal/jern &amp; metal	 </a:t>
            </a:r>
            <a:r>
              <a:rPr lang="da-DK" sz="1700" dirty="0"/>
              <a:t>(2 portaler dvs. Metal Supply &amp; Maskinindustrien)</a:t>
            </a:r>
          </a:p>
          <a:p>
            <a:pPr lvl="2"/>
            <a:r>
              <a:rPr lang="da-DK" dirty="0"/>
              <a:t>Building/</a:t>
            </a:r>
            <a:r>
              <a:rPr lang="da-DK" dirty="0" err="1"/>
              <a:t>Lic</a:t>
            </a:r>
            <a:r>
              <a:rPr lang="da-DK" dirty="0"/>
              <a:t>/Mester	 </a:t>
            </a:r>
            <a:r>
              <a:rPr lang="da-DK" sz="1700" dirty="0"/>
              <a:t>(3 Portaler dvs. Building Supply, Licitationen &amp; Mestertidende)</a:t>
            </a:r>
          </a:p>
          <a:p>
            <a:r>
              <a:rPr lang="da-DK" dirty="0"/>
              <a:t>El-Fokus </a:t>
            </a:r>
          </a:p>
          <a:p>
            <a:pPr lvl="1"/>
            <a:r>
              <a:rPr lang="da-DK" sz="2000" dirty="0"/>
              <a:t>Partnerskab		</a:t>
            </a:r>
          </a:p>
          <a:p>
            <a:r>
              <a:rPr lang="da-DK" dirty="0" err="1"/>
              <a:t>Installatør.dk</a:t>
            </a:r>
            <a:r>
              <a:rPr lang="da-DK" dirty="0"/>
              <a:t> </a:t>
            </a:r>
          </a:p>
          <a:p>
            <a:pPr lvl="1"/>
            <a:r>
              <a:rPr lang="da-DK" sz="2000" dirty="0"/>
              <a:t>Partnerskab	</a:t>
            </a:r>
          </a:p>
          <a:p>
            <a:r>
              <a:rPr lang="da-DK" sz="2000" dirty="0"/>
              <a:t>	</a:t>
            </a:r>
            <a:r>
              <a:rPr lang="da-DK" dirty="0" err="1"/>
              <a:t>Linkedin</a:t>
            </a:r>
            <a:endParaRPr lang="da-DK" dirty="0"/>
          </a:p>
          <a:p>
            <a:pPr marL="457200" lvl="1" indent="0">
              <a:buNone/>
            </a:pPr>
            <a:endParaRPr lang="da-DK" sz="2000" dirty="0"/>
          </a:p>
          <a:p>
            <a:pPr lvl="1"/>
            <a:endParaRPr lang="da-DK" sz="1700" dirty="0"/>
          </a:p>
          <a:p>
            <a:pPr lvl="2"/>
            <a:endParaRPr lang="da-DK" sz="1700" dirty="0"/>
          </a:p>
          <a:p>
            <a:pPr lvl="2"/>
            <a:endParaRPr lang="da-DK" dirty="0"/>
          </a:p>
          <a:p>
            <a:endParaRPr lang="da-DK" dirty="0"/>
          </a:p>
          <a:p>
            <a:endParaRPr lang="da-DK" dirty="0"/>
          </a:p>
        </p:txBody>
      </p:sp>
      <p:pic>
        <p:nvPicPr>
          <p:cNvPr id="6" name="Pladsholder til indhold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04400" y="5844377"/>
            <a:ext cx="1604951" cy="626934"/>
          </a:xfrm>
          <a:prstGeom prst="rect">
            <a:avLst/>
          </a:prstGeom>
        </p:spPr>
      </p:pic>
    </p:spTree>
    <p:extLst>
      <p:ext uri="{BB962C8B-B14F-4D97-AF65-F5344CB8AC3E}">
        <p14:creationId xmlns:p14="http://schemas.microsoft.com/office/powerpoint/2010/main" val="137647517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585911" y="-247560"/>
            <a:ext cx="10018713" cy="1752599"/>
          </a:xfrm>
        </p:spPr>
        <p:txBody>
          <a:bodyPr/>
          <a:lstStyle/>
          <a:p>
            <a:r>
              <a:rPr lang="da-DK" b="1" dirty="0"/>
              <a:t>Markedsføring</a:t>
            </a:r>
          </a:p>
        </p:txBody>
      </p:sp>
      <p:sp>
        <p:nvSpPr>
          <p:cNvPr id="3" name="Pladsholder til indhold 2"/>
          <p:cNvSpPr>
            <a:spLocks noGrp="1"/>
          </p:cNvSpPr>
          <p:nvPr>
            <p:ph idx="1"/>
          </p:nvPr>
        </p:nvSpPr>
        <p:spPr>
          <a:xfrm>
            <a:off x="1727515" y="198753"/>
            <a:ext cx="10515600" cy="4649274"/>
          </a:xfrm>
        </p:spPr>
        <p:txBody>
          <a:bodyPr>
            <a:normAutofit/>
          </a:bodyPr>
          <a:lstStyle/>
          <a:p>
            <a:pPr marL="0" indent="0">
              <a:buNone/>
            </a:pPr>
            <a:r>
              <a:rPr lang="da-DK" dirty="0"/>
              <a:t>Tekstforfatter/journalist					</a:t>
            </a:r>
          </a:p>
          <a:p>
            <a:pPr lvl="1"/>
            <a:r>
              <a:rPr lang="da-DK" dirty="0"/>
              <a:t>Artikel omkring uddannelse</a:t>
            </a:r>
          </a:p>
          <a:p>
            <a:pPr lvl="1"/>
            <a:r>
              <a:rPr lang="da-DK" dirty="0"/>
              <a:t>Highlights i forhold til ny arbejdsgruppe omkring SIK arbejdsgruppe</a:t>
            </a:r>
          </a:p>
          <a:p>
            <a:pPr marL="457200" lvl="1" indent="0">
              <a:buNone/>
            </a:pPr>
            <a:r>
              <a:rPr lang="da-DK" dirty="0"/>
              <a:t> </a:t>
            </a:r>
          </a:p>
          <a:p>
            <a:pPr marL="457200" lvl="1" indent="0">
              <a:buNone/>
            </a:pPr>
            <a:endParaRPr lang="da-DK" dirty="0"/>
          </a:p>
          <a:p>
            <a:endParaRPr lang="da-DK" dirty="0"/>
          </a:p>
        </p:txBody>
      </p:sp>
      <p:pic>
        <p:nvPicPr>
          <p:cNvPr id="5" name="Pladsholder til indhold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04400" y="5844377"/>
            <a:ext cx="1604951" cy="626934"/>
          </a:xfrm>
          <a:prstGeom prst="rect">
            <a:avLst/>
          </a:prstGeom>
        </p:spPr>
      </p:pic>
    </p:spTree>
    <p:extLst>
      <p:ext uri="{BB962C8B-B14F-4D97-AF65-F5344CB8AC3E}">
        <p14:creationId xmlns:p14="http://schemas.microsoft.com/office/powerpoint/2010/main" val="172448796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598611" y="0"/>
            <a:ext cx="10018713" cy="1003300"/>
          </a:xfrm>
        </p:spPr>
        <p:txBody>
          <a:bodyPr/>
          <a:lstStyle/>
          <a:p>
            <a:r>
              <a:rPr lang="da-DK" b="1" dirty="0"/>
              <a:t>Dagsorden</a:t>
            </a:r>
          </a:p>
        </p:txBody>
      </p:sp>
      <p:sp>
        <p:nvSpPr>
          <p:cNvPr id="3" name="Pladsholder til indhold 2"/>
          <p:cNvSpPr>
            <a:spLocks noGrp="1"/>
          </p:cNvSpPr>
          <p:nvPr>
            <p:ph idx="1"/>
          </p:nvPr>
        </p:nvSpPr>
        <p:spPr>
          <a:xfrm>
            <a:off x="1728528" y="810591"/>
            <a:ext cx="10018713" cy="5562600"/>
          </a:xfrm>
        </p:spPr>
        <p:txBody>
          <a:bodyPr>
            <a:normAutofit fontScale="62500" lnSpcReduction="20000"/>
          </a:bodyPr>
          <a:lstStyle/>
          <a:p>
            <a:pPr marL="457200" lvl="0" indent="-457200">
              <a:buFont typeface="+mj-lt"/>
              <a:buAutoNum type="arabicParenR"/>
            </a:pPr>
            <a:r>
              <a:rPr lang="da-DK" dirty="0"/>
              <a:t>Godkendelse af referat fra sidste møde 18. april 2018</a:t>
            </a:r>
          </a:p>
          <a:p>
            <a:pPr marL="457200" lvl="0" indent="-457200">
              <a:buFont typeface="+mj-lt"/>
              <a:buAutoNum type="arabicParenR"/>
            </a:pPr>
            <a:r>
              <a:rPr lang="da-DK" dirty="0"/>
              <a:t>Økonomi efter 1. halvår</a:t>
            </a:r>
          </a:p>
          <a:p>
            <a:pPr marL="457200" lvl="0" indent="-457200">
              <a:buFont typeface="+mj-lt"/>
              <a:buAutoNum type="arabicParenR"/>
            </a:pPr>
            <a:r>
              <a:rPr lang="da-DK" dirty="0"/>
              <a:t>Studieturen til London</a:t>
            </a:r>
          </a:p>
          <a:p>
            <a:pPr marL="914400" lvl="1" indent="-457200">
              <a:buFont typeface="+mj-lt"/>
              <a:buAutoNum type="arabicPeriod"/>
            </a:pPr>
            <a:r>
              <a:rPr lang="da-DK" dirty="0"/>
              <a:t>Gennemgang af programmet &amp; økonomien</a:t>
            </a:r>
          </a:p>
          <a:p>
            <a:pPr marL="457200" lvl="0" indent="-457200">
              <a:buFont typeface="+mj-lt"/>
              <a:buAutoNum type="arabicParenR"/>
            </a:pPr>
            <a:r>
              <a:rPr lang="da-DK" dirty="0"/>
              <a:t>Indhold på efterårsmødet</a:t>
            </a:r>
          </a:p>
          <a:p>
            <a:pPr marL="914400" lvl="1" indent="-457200">
              <a:buFont typeface="+mj-lt"/>
              <a:buAutoNum type="arabicPeriod"/>
            </a:pPr>
            <a:r>
              <a:rPr lang="da-DK" dirty="0"/>
              <a:t>Gennemgang af foreløbigt program</a:t>
            </a:r>
          </a:p>
          <a:p>
            <a:pPr marL="457200" lvl="0" indent="-457200">
              <a:buFont typeface="+mj-lt"/>
              <a:buAutoNum type="arabicParenR"/>
            </a:pPr>
            <a:r>
              <a:rPr lang="da-DK" dirty="0"/>
              <a:t>Medlemssituationen</a:t>
            </a:r>
          </a:p>
          <a:p>
            <a:pPr marL="457200" lvl="0" indent="-457200">
              <a:buFont typeface="+mj-lt"/>
              <a:buAutoNum type="arabicParenR"/>
            </a:pPr>
            <a:r>
              <a:rPr lang="da-DK" dirty="0"/>
              <a:t>Uddannelse</a:t>
            </a:r>
          </a:p>
          <a:p>
            <a:pPr marL="914400" lvl="1" indent="-457200">
              <a:buFont typeface="+mj-lt"/>
              <a:buAutoNum type="arabicPeriod"/>
            </a:pPr>
            <a:r>
              <a:rPr lang="da-DK" dirty="0"/>
              <a:t>Opkvalificeringskurser</a:t>
            </a:r>
          </a:p>
          <a:p>
            <a:pPr marL="914400" lvl="1" indent="-457200">
              <a:buFont typeface="+mj-lt"/>
              <a:buAutoNum type="arabicPeriod"/>
            </a:pPr>
            <a:r>
              <a:rPr lang="da-DK" dirty="0"/>
              <a:t>Lærlingeuddannelser</a:t>
            </a:r>
          </a:p>
          <a:p>
            <a:pPr marL="457200" lvl="0" indent="-457200">
              <a:buFont typeface="+mj-lt"/>
              <a:buAutoNum type="arabicParenR"/>
            </a:pPr>
            <a:r>
              <a:rPr lang="da-DK" dirty="0"/>
              <a:t>Orientering fra direktøren</a:t>
            </a:r>
          </a:p>
          <a:p>
            <a:pPr marL="914400" lvl="1" indent="-457200">
              <a:buFont typeface="+mj-lt"/>
              <a:buAutoNum type="arabicPeriod"/>
            </a:pPr>
            <a:r>
              <a:rPr lang="da-DK" dirty="0"/>
              <a:t>WEEE direktiv</a:t>
            </a:r>
          </a:p>
          <a:p>
            <a:pPr marL="914400" lvl="1" indent="-457200">
              <a:buFont typeface="+mj-lt"/>
              <a:buAutoNum type="arabicPeriod"/>
            </a:pPr>
            <a:r>
              <a:rPr lang="da-DK" dirty="0"/>
              <a:t>SIK møde orientering fra mødet</a:t>
            </a:r>
          </a:p>
          <a:p>
            <a:pPr marL="914400" lvl="1" indent="-457200">
              <a:buFont typeface="+mj-lt"/>
              <a:buAutoNum type="arabicPeriod"/>
            </a:pPr>
            <a:r>
              <a:rPr lang="da-DK" dirty="0"/>
              <a:t>Konjunkturbarometer</a:t>
            </a:r>
          </a:p>
          <a:p>
            <a:pPr marL="914400" lvl="1" indent="-457200">
              <a:buFont typeface="+mj-lt"/>
              <a:buAutoNum type="arabicPeriod"/>
            </a:pPr>
            <a:r>
              <a:rPr lang="da-DK" dirty="0"/>
              <a:t>Nordisk samarbejdsmøde 1. november</a:t>
            </a:r>
          </a:p>
          <a:p>
            <a:pPr marL="914400" lvl="1" indent="-457200">
              <a:buFont typeface="+mj-lt"/>
              <a:buAutoNum type="arabicPeriod"/>
            </a:pPr>
            <a:r>
              <a:rPr lang="da-DK" dirty="0"/>
              <a:t>DI direktør, besøg i bestyrelsen</a:t>
            </a:r>
          </a:p>
          <a:p>
            <a:pPr marL="914400" lvl="1" indent="-457200">
              <a:buFont typeface="+mj-lt"/>
              <a:buAutoNum type="arabicPeriod"/>
            </a:pPr>
            <a:r>
              <a:rPr lang="da-DK" dirty="0"/>
              <a:t>Orientering, Udvalgene, hjemmeside</a:t>
            </a:r>
          </a:p>
          <a:p>
            <a:pPr marL="457200" lvl="0" indent="-457200">
              <a:buFont typeface="+mj-lt"/>
              <a:buAutoNum type="arabicParenR"/>
            </a:pPr>
            <a:r>
              <a:rPr lang="da-DK" dirty="0"/>
              <a:t>Datoer for bestyrelsesmøder i 2019</a:t>
            </a:r>
          </a:p>
          <a:p>
            <a:pPr marL="457200" lvl="0" indent="-457200">
              <a:buFont typeface="+mj-lt"/>
              <a:buAutoNum type="arabicParenR"/>
            </a:pPr>
            <a:r>
              <a:rPr lang="da-DK" dirty="0"/>
              <a:t>Eventuelt </a:t>
            </a:r>
          </a:p>
        </p:txBody>
      </p:sp>
      <p:pic>
        <p:nvPicPr>
          <p:cNvPr id="12" name="Pladsholder til indhold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04400" y="5844377"/>
            <a:ext cx="1604951" cy="626934"/>
          </a:xfrm>
          <a:prstGeom prst="rect">
            <a:avLst/>
          </a:prstGeom>
        </p:spPr>
      </p:pic>
    </p:spTree>
    <p:extLst>
      <p:ext uri="{BB962C8B-B14F-4D97-AF65-F5344CB8AC3E}">
        <p14:creationId xmlns:p14="http://schemas.microsoft.com/office/powerpoint/2010/main" val="125298193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CB14F4E-C1A0-214B-A7B6-5DFD2387C8E7}"/>
              </a:ext>
            </a:extLst>
          </p:cNvPr>
          <p:cNvSpPr>
            <a:spLocks noGrp="1"/>
          </p:cNvSpPr>
          <p:nvPr>
            <p:ph type="title"/>
          </p:nvPr>
        </p:nvSpPr>
        <p:spPr/>
        <p:txBody>
          <a:bodyPr/>
          <a:lstStyle/>
          <a:p>
            <a:r>
              <a:rPr lang="da-DK" dirty="0"/>
              <a:t>Opgaver der flyttes til efter medlemsmødet</a:t>
            </a:r>
          </a:p>
        </p:txBody>
      </p:sp>
      <p:sp>
        <p:nvSpPr>
          <p:cNvPr id="3" name="Pladsholder til indhold 2">
            <a:extLst>
              <a:ext uri="{FF2B5EF4-FFF2-40B4-BE49-F238E27FC236}">
                <a16:creationId xmlns:a16="http://schemas.microsoft.com/office/drawing/2014/main" id="{89C42BF2-6C7F-A34F-8875-833ED3F1605B}"/>
              </a:ext>
            </a:extLst>
          </p:cNvPr>
          <p:cNvSpPr>
            <a:spLocks noGrp="1"/>
          </p:cNvSpPr>
          <p:nvPr>
            <p:ph idx="1"/>
          </p:nvPr>
        </p:nvSpPr>
        <p:spPr>
          <a:xfrm>
            <a:off x="1484310" y="1562099"/>
            <a:ext cx="10018713" cy="3124201"/>
          </a:xfrm>
        </p:spPr>
        <p:txBody>
          <a:bodyPr/>
          <a:lstStyle/>
          <a:p>
            <a:r>
              <a:rPr lang="da-DK" dirty="0"/>
              <a:t>Medlemsbesøg, få indtil efterårsmødet</a:t>
            </a:r>
          </a:p>
          <a:p>
            <a:r>
              <a:rPr lang="da-DK" dirty="0"/>
              <a:t>Besøg af potentielle nye medlemmer </a:t>
            </a:r>
          </a:p>
        </p:txBody>
      </p:sp>
    </p:spTree>
    <p:extLst>
      <p:ext uri="{BB962C8B-B14F-4D97-AF65-F5344CB8AC3E}">
        <p14:creationId xmlns:p14="http://schemas.microsoft.com/office/powerpoint/2010/main" val="224718136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8D1F7DA-3800-4462-B039-30BCA58E68AF}"/>
              </a:ext>
            </a:extLst>
          </p:cNvPr>
          <p:cNvSpPr>
            <a:spLocks noGrp="1"/>
          </p:cNvSpPr>
          <p:nvPr>
            <p:ph type="title"/>
          </p:nvPr>
        </p:nvSpPr>
        <p:spPr>
          <a:xfrm>
            <a:off x="974035" y="69574"/>
            <a:ext cx="10018713" cy="1752599"/>
          </a:xfrm>
        </p:spPr>
        <p:txBody>
          <a:bodyPr/>
          <a:lstStyle/>
          <a:p>
            <a:r>
              <a:rPr lang="da-DK" b="1" dirty="0"/>
              <a:t>8. Forslag til mødedatoer 2019</a:t>
            </a:r>
          </a:p>
        </p:txBody>
      </p:sp>
      <p:sp>
        <p:nvSpPr>
          <p:cNvPr id="3" name="Pladsholder til indhold 2">
            <a:extLst>
              <a:ext uri="{FF2B5EF4-FFF2-40B4-BE49-F238E27FC236}">
                <a16:creationId xmlns:a16="http://schemas.microsoft.com/office/drawing/2014/main" id="{64972B81-9E65-486C-9898-2941A4CA79F5}"/>
              </a:ext>
            </a:extLst>
          </p:cNvPr>
          <p:cNvSpPr>
            <a:spLocks noGrp="1"/>
          </p:cNvSpPr>
          <p:nvPr>
            <p:ph idx="1"/>
          </p:nvPr>
        </p:nvSpPr>
        <p:spPr>
          <a:xfrm>
            <a:off x="1285528" y="1252332"/>
            <a:ext cx="10948122" cy="4528930"/>
          </a:xfrm>
        </p:spPr>
        <p:txBody>
          <a:bodyPr>
            <a:noAutofit/>
          </a:bodyPr>
          <a:lstStyle/>
          <a:p>
            <a:r>
              <a:rPr lang="da-DK" sz="1600" dirty="0"/>
              <a:t>Torsdag den 17 januar		Bestyrelsesmøde start kl. 12.00 		Mødet afholdes ?</a:t>
            </a:r>
          </a:p>
          <a:p>
            <a:r>
              <a:rPr lang="da-DK" sz="1600" dirty="0"/>
              <a:t>Onsdag den 10. april		Bestyrelsesmøde start kl. 12.00		Mødet afholdes ?</a:t>
            </a:r>
          </a:p>
          <a:p>
            <a:r>
              <a:rPr lang="da-DK" sz="1600" dirty="0"/>
              <a:t>Torsdag den 11. april	     	Generalforsamling/medlemsmøde 	Afholdes på Sjælland, eks. Schneider</a:t>
            </a:r>
            <a:endParaRPr lang="da-DK" sz="1600" i="1" dirty="0"/>
          </a:p>
          <a:p>
            <a:r>
              <a:rPr lang="da-DK" sz="1600" dirty="0"/>
              <a:t>Torsdag den 22. august		Bestyrelsesmøde start kl. 12.00		Mødet afholdes ?</a:t>
            </a:r>
          </a:p>
          <a:p>
            <a:r>
              <a:rPr lang="da-DK" sz="1600" dirty="0"/>
              <a:t>Torsdag den 24. oktober	Bestyrelsesmøde start kl. 12.00		Mødet afholdes ?</a:t>
            </a:r>
          </a:p>
          <a:p>
            <a:r>
              <a:rPr lang="da-DK" sz="1600" dirty="0"/>
              <a:t>Fredag den 25. oktober		Medlemsmøde/aftenarrangement  	Mødet afholdes ?</a:t>
            </a:r>
          </a:p>
          <a:p>
            <a:pPr marL="2743200" lvl="6" indent="0">
              <a:buNone/>
            </a:pPr>
            <a:r>
              <a:rPr lang="da-DK" sz="1100" i="1" dirty="0"/>
              <a:t>Kom gerne med forslag til steder for aftenarrangementet</a:t>
            </a:r>
          </a:p>
          <a:p>
            <a:pPr marL="0" indent="0">
              <a:buNone/>
            </a:pPr>
            <a:endParaRPr lang="da-DK" sz="1600" dirty="0"/>
          </a:p>
        </p:txBody>
      </p:sp>
      <p:pic>
        <p:nvPicPr>
          <p:cNvPr id="4" name="Pladsholder til indhold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04400" y="5846442"/>
            <a:ext cx="1604951" cy="626934"/>
          </a:xfrm>
          <a:prstGeom prst="rect">
            <a:avLst/>
          </a:prstGeom>
        </p:spPr>
      </p:pic>
    </p:spTree>
    <p:extLst>
      <p:ext uri="{BB962C8B-B14F-4D97-AF65-F5344CB8AC3E}">
        <p14:creationId xmlns:p14="http://schemas.microsoft.com/office/powerpoint/2010/main" val="106484189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06775"/>
            <a:ext cx="9144000" cy="1143759"/>
          </a:xfrm>
        </p:spPr>
        <p:txBody>
          <a:bodyPr>
            <a:normAutofit/>
          </a:bodyPr>
          <a:lstStyle/>
          <a:p>
            <a:pPr algn="ctr"/>
            <a:r>
              <a:rPr lang="da-DK" sz="4000" b="1"/>
              <a:t>Eventuelt</a:t>
            </a:r>
            <a:endParaRPr lang="da-DK" sz="4000" b="1" dirty="0"/>
          </a:p>
        </p:txBody>
      </p:sp>
      <p:sp>
        <p:nvSpPr>
          <p:cNvPr id="4" name="Undertitel 3"/>
          <p:cNvSpPr>
            <a:spLocks noGrp="1"/>
          </p:cNvSpPr>
          <p:nvPr>
            <p:ph type="subTitle" idx="1"/>
          </p:nvPr>
        </p:nvSpPr>
        <p:spPr>
          <a:xfrm>
            <a:off x="1524000" y="3233530"/>
            <a:ext cx="9144000" cy="2541105"/>
          </a:xfrm>
        </p:spPr>
        <p:txBody>
          <a:bodyPr>
            <a:noAutofit/>
          </a:bodyPr>
          <a:lstStyle/>
          <a:p>
            <a:pPr algn="l"/>
            <a:r>
              <a:rPr lang="da-DK" sz="5400" dirty="0"/>
              <a:t>	</a:t>
            </a:r>
          </a:p>
        </p:txBody>
      </p:sp>
      <p:pic>
        <p:nvPicPr>
          <p:cNvPr id="6" name="Pladsholder til indhold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04400" y="5846442"/>
            <a:ext cx="1604951" cy="626934"/>
          </a:xfrm>
          <a:prstGeom prst="rect">
            <a:avLst/>
          </a:prstGeom>
        </p:spPr>
      </p:pic>
      <p:sp>
        <p:nvSpPr>
          <p:cNvPr id="3" name="Tekstfelt 2">
            <a:extLst>
              <a:ext uri="{FF2B5EF4-FFF2-40B4-BE49-F238E27FC236}">
                <a16:creationId xmlns:a16="http://schemas.microsoft.com/office/drawing/2014/main" id="{53C6BCD6-22EA-0F4F-B0AA-90B7FD58C7E7}"/>
              </a:ext>
            </a:extLst>
          </p:cNvPr>
          <p:cNvSpPr txBox="1"/>
          <p:nvPr/>
        </p:nvSpPr>
        <p:spPr>
          <a:xfrm>
            <a:off x="3682767" y="1753299"/>
            <a:ext cx="5043497" cy="477054"/>
          </a:xfrm>
          <a:prstGeom prst="rect">
            <a:avLst/>
          </a:prstGeom>
          <a:noFill/>
        </p:spPr>
        <p:txBody>
          <a:bodyPr wrap="none" rtlCol="0">
            <a:spAutoFit/>
          </a:bodyPr>
          <a:lstStyle/>
          <a:p>
            <a:pPr marL="285750" indent="-285750">
              <a:buFont typeface="Arial" panose="020B0604020202020204" pitchFamily="34" charset="0"/>
              <a:buChar char="•"/>
            </a:pPr>
            <a:r>
              <a:rPr lang="da-DK" sz="2500" dirty="0"/>
              <a:t>Registrer reelle ejere af foreningen</a:t>
            </a:r>
          </a:p>
        </p:txBody>
      </p:sp>
    </p:spTree>
    <p:extLst>
      <p:ext uri="{BB962C8B-B14F-4D97-AF65-F5344CB8AC3E}">
        <p14:creationId xmlns:p14="http://schemas.microsoft.com/office/powerpoint/2010/main" val="53725547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8D1F7DA-3800-4462-B039-30BCA58E68AF}"/>
              </a:ext>
            </a:extLst>
          </p:cNvPr>
          <p:cNvSpPr>
            <a:spLocks noGrp="1"/>
          </p:cNvSpPr>
          <p:nvPr>
            <p:ph type="title"/>
          </p:nvPr>
        </p:nvSpPr>
        <p:spPr>
          <a:xfrm>
            <a:off x="974035" y="69574"/>
            <a:ext cx="10018713" cy="1752599"/>
          </a:xfrm>
        </p:spPr>
        <p:txBody>
          <a:bodyPr/>
          <a:lstStyle/>
          <a:p>
            <a:r>
              <a:rPr lang="da-DK" b="1" dirty="0"/>
              <a:t>Mødedatoer 2018</a:t>
            </a:r>
          </a:p>
        </p:txBody>
      </p:sp>
      <p:sp>
        <p:nvSpPr>
          <p:cNvPr id="3" name="Pladsholder til indhold 2">
            <a:extLst>
              <a:ext uri="{FF2B5EF4-FFF2-40B4-BE49-F238E27FC236}">
                <a16:creationId xmlns:a16="http://schemas.microsoft.com/office/drawing/2014/main" id="{64972B81-9E65-486C-9898-2941A4CA79F5}"/>
              </a:ext>
            </a:extLst>
          </p:cNvPr>
          <p:cNvSpPr>
            <a:spLocks noGrp="1"/>
          </p:cNvSpPr>
          <p:nvPr>
            <p:ph idx="1"/>
          </p:nvPr>
        </p:nvSpPr>
        <p:spPr>
          <a:xfrm>
            <a:off x="1285528" y="1252332"/>
            <a:ext cx="10018713" cy="4528930"/>
          </a:xfrm>
        </p:spPr>
        <p:txBody>
          <a:bodyPr>
            <a:noAutofit/>
          </a:bodyPr>
          <a:lstStyle/>
          <a:p>
            <a:r>
              <a:rPr lang="da-DK" sz="1800" dirty="0"/>
              <a:t>Torsdag den 18 januar		Bestyrelsesmøde start kl. 12.30 	Mødet afholdes hos </a:t>
            </a:r>
            <a:r>
              <a:rPr lang="da-DK" sz="1800" dirty="0" err="1"/>
              <a:t>Titech</a:t>
            </a:r>
            <a:r>
              <a:rPr lang="da-DK" sz="1800" dirty="0"/>
              <a:t>, Odense</a:t>
            </a:r>
          </a:p>
          <a:p>
            <a:r>
              <a:rPr lang="da-DK" sz="1800" b="1" dirty="0"/>
              <a:t>Onsdag den 18 april			Bestyrelsesmøde start kl. 12.30	Mødet afholdes ?</a:t>
            </a:r>
          </a:p>
          <a:p>
            <a:r>
              <a:rPr lang="da-DK" sz="1800" b="1" dirty="0"/>
              <a:t>Torsdag den 19 april		     Generalforsamling/medlemsmøde 	</a:t>
            </a:r>
            <a:r>
              <a:rPr lang="da-DK" sz="1800" b="1" i="1" dirty="0"/>
              <a:t>Generalforsamlingen afholdes hos 														SOLAR A/S i Vejen</a:t>
            </a:r>
          </a:p>
          <a:p>
            <a:r>
              <a:rPr lang="da-DK" sz="1800" dirty="0"/>
              <a:t>Mandag den 11-12. juni		Tur til </a:t>
            </a:r>
            <a:r>
              <a:rPr lang="da-DK" sz="1800" dirty="0" err="1"/>
              <a:t>Rittal</a:t>
            </a:r>
            <a:r>
              <a:rPr lang="da-DK" sz="1800" dirty="0"/>
              <a:t> </a:t>
            </a:r>
            <a:r>
              <a:rPr lang="da-DK" sz="1800" dirty="0" err="1"/>
              <a:t>Innovationcentre</a:t>
            </a:r>
            <a:endParaRPr lang="da-DK" sz="1800" dirty="0"/>
          </a:p>
          <a:p>
            <a:r>
              <a:rPr lang="da-DK" sz="1800" dirty="0"/>
              <a:t>Torsdag den 23 august		Bestyrelsesmøde start kl. 12.30	</a:t>
            </a:r>
            <a:r>
              <a:rPr lang="da-DK" sz="1800" b="1" dirty="0"/>
              <a:t>Mødet afholdes ?</a:t>
            </a:r>
          </a:p>
          <a:p>
            <a:r>
              <a:rPr lang="da-DK" sz="1800" dirty="0"/>
              <a:t>Torsdag den 25 oktober		Bestyrelsesmøde start kl. 12.30	Mødet afholdes ?</a:t>
            </a:r>
          </a:p>
          <a:p>
            <a:r>
              <a:rPr lang="da-DK" sz="1800" dirty="0"/>
              <a:t>Fredag den 26 oktober		</a:t>
            </a:r>
            <a:r>
              <a:rPr lang="da-DK" sz="1500" dirty="0"/>
              <a:t>Medlemsmøde med aftenarrangement  	Medlemsmødet afholdes hos ABB i 															Skovlunde</a:t>
            </a:r>
          </a:p>
        </p:txBody>
      </p:sp>
      <p:pic>
        <p:nvPicPr>
          <p:cNvPr id="4" name="Pladsholder til indhold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04400" y="5846442"/>
            <a:ext cx="1604951" cy="626934"/>
          </a:xfrm>
          <a:prstGeom prst="rect">
            <a:avLst/>
          </a:prstGeom>
        </p:spPr>
      </p:pic>
    </p:spTree>
    <p:extLst>
      <p:ext uri="{BB962C8B-B14F-4D97-AF65-F5344CB8AC3E}">
        <p14:creationId xmlns:p14="http://schemas.microsoft.com/office/powerpoint/2010/main" val="143474165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B859881-5F7F-A541-AC09-C00C4A2FCA68}"/>
              </a:ext>
            </a:extLst>
          </p:cNvPr>
          <p:cNvSpPr>
            <a:spLocks noGrp="1"/>
          </p:cNvSpPr>
          <p:nvPr>
            <p:ph type="title"/>
          </p:nvPr>
        </p:nvSpPr>
        <p:spPr>
          <a:xfrm>
            <a:off x="1484310" y="0"/>
            <a:ext cx="10018713" cy="1106599"/>
          </a:xfrm>
        </p:spPr>
        <p:txBody>
          <a:bodyPr/>
          <a:lstStyle/>
          <a:p>
            <a:r>
              <a:rPr lang="da-DK" b="1" dirty="0"/>
              <a:t>2. Økonomi frem til dato</a:t>
            </a:r>
          </a:p>
        </p:txBody>
      </p:sp>
      <p:pic>
        <p:nvPicPr>
          <p:cNvPr id="7" name="Pladsholder til indhold 6">
            <a:extLst>
              <a:ext uri="{FF2B5EF4-FFF2-40B4-BE49-F238E27FC236}">
                <a16:creationId xmlns:a16="http://schemas.microsoft.com/office/drawing/2014/main" id="{110C1CBD-5159-D148-8DA8-EE257DB1932F}"/>
              </a:ext>
            </a:extLst>
          </p:cNvPr>
          <p:cNvPicPr>
            <a:picLocks noGrp="1" noChangeAspect="1"/>
          </p:cNvPicPr>
          <p:nvPr>
            <p:ph idx="1"/>
          </p:nvPr>
        </p:nvPicPr>
        <p:blipFill>
          <a:blip r:embed="rId2"/>
          <a:stretch>
            <a:fillRect/>
          </a:stretch>
        </p:blipFill>
        <p:spPr>
          <a:xfrm>
            <a:off x="1712652" y="861036"/>
            <a:ext cx="9665183" cy="5910289"/>
          </a:xfrm>
        </p:spPr>
      </p:pic>
      <p:sp>
        <p:nvSpPr>
          <p:cNvPr id="8" name="Ellipse 7">
            <a:extLst>
              <a:ext uri="{FF2B5EF4-FFF2-40B4-BE49-F238E27FC236}">
                <a16:creationId xmlns:a16="http://schemas.microsoft.com/office/drawing/2014/main" id="{7FBE4C1F-74F0-8C46-BEB2-570F2268CCA9}"/>
              </a:ext>
            </a:extLst>
          </p:cNvPr>
          <p:cNvSpPr/>
          <p:nvPr/>
        </p:nvSpPr>
        <p:spPr>
          <a:xfrm>
            <a:off x="5320703" y="861036"/>
            <a:ext cx="1976086" cy="5797514"/>
          </a:xfrm>
          <a:prstGeom prst="ellipse">
            <a:avLst/>
          </a:prstGeom>
          <a:noFill/>
          <a:ln w="635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420724051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5F780E-81FB-2E4E-B147-EE0182B8BE70}"/>
              </a:ext>
            </a:extLst>
          </p:cNvPr>
          <p:cNvSpPr>
            <a:spLocks noGrp="1"/>
          </p:cNvSpPr>
          <p:nvPr>
            <p:ph type="title"/>
          </p:nvPr>
        </p:nvSpPr>
        <p:spPr/>
        <p:txBody>
          <a:bodyPr/>
          <a:lstStyle/>
          <a:p>
            <a:r>
              <a:rPr lang="da-DK" b="1" dirty="0"/>
              <a:t>3. Studieturen til London</a:t>
            </a:r>
          </a:p>
        </p:txBody>
      </p:sp>
      <p:sp>
        <p:nvSpPr>
          <p:cNvPr id="3" name="Pladsholder til indhold 2">
            <a:extLst>
              <a:ext uri="{FF2B5EF4-FFF2-40B4-BE49-F238E27FC236}">
                <a16:creationId xmlns:a16="http://schemas.microsoft.com/office/drawing/2014/main" id="{A811FBD3-61B5-FF41-89A4-305D27392228}"/>
              </a:ext>
            </a:extLst>
          </p:cNvPr>
          <p:cNvSpPr>
            <a:spLocks noGrp="1"/>
          </p:cNvSpPr>
          <p:nvPr>
            <p:ph idx="1"/>
          </p:nvPr>
        </p:nvSpPr>
        <p:spPr>
          <a:xfrm>
            <a:off x="1969127" y="4289888"/>
            <a:ext cx="10018713" cy="3124201"/>
          </a:xfrm>
        </p:spPr>
        <p:txBody>
          <a:bodyPr/>
          <a:lstStyle/>
          <a:p>
            <a:r>
              <a:rPr lang="da-DK" dirty="0">
                <a:hlinkClick r:id="rId2"/>
              </a:rPr>
              <a:t>Link til program</a:t>
            </a:r>
            <a:endParaRPr lang="da-DK" dirty="0"/>
          </a:p>
        </p:txBody>
      </p:sp>
      <p:sp>
        <p:nvSpPr>
          <p:cNvPr id="5" name="Tekstfelt 4">
            <a:extLst>
              <a:ext uri="{FF2B5EF4-FFF2-40B4-BE49-F238E27FC236}">
                <a16:creationId xmlns:a16="http://schemas.microsoft.com/office/drawing/2014/main" id="{2402E5B4-257F-3B40-8E21-A864EFF086FA}"/>
              </a:ext>
            </a:extLst>
          </p:cNvPr>
          <p:cNvSpPr txBox="1"/>
          <p:nvPr/>
        </p:nvSpPr>
        <p:spPr>
          <a:xfrm>
            <a:off x="1714916" y="1980584"/>
            <a:ext cx="9643798" cy="3693319"/>
          </a:xfrm>
          <a:prstGeom prst="rect">
            <a:avLst/>
          </a:prstGeom>
          <a:noFill/>
        </p:spPr>
        <p:txBody>
          <a:bodyPr wrap="square" rtlCol="0">
            <a:spAutoFit/>
          </a:bodyPr>
          <a:lstStyle/>
          <a:p>
            <a:r>
              <a:rPr lang="da-DK" dirty="0"/>
              <a:t>Økonomi:</a:t>
            </a:r>
          </a:p>
          <a:p>
            <a:endParaRPr lang="da-DK" dirty="0"/>
          </a:p>
          <a:p>
            <a:r>
              <a:rPr lang="da-DK" dirty="0"/>
              <a:t>Endelig pris pr. deltager 6.400 kr. (anslået i program ca. 6.200 kr.)</a:t>
            </a:r>
          </a:p>
          <a:p>
            <a:r>
              <a:rPr lang="da-DK" dirty="0"/>
              <a:t>Tillægspris for enkeltværelse + 1.500 kr. (anslået i program ca. 2.000 kr.)</a:t>
            </a:r>
          </a:p>
          <a:p>
            <a:r>
              <a:rPr lang="da-DK" dirty="0"/>
              <a:t>Tillægspris for fly, fra Ålborg + 2.124kr. Billund + 1.157 kr. Sønderborg + 1.432 kr. </a:t>
            </a:r>
          </a:p>
          <a:p>
            <a:endParaRPr lang="da-DK" dirty="0"/>
          </a:p>
          <a:p>
            <a:r>
              <a:rPr lang="da-DK" dirty="0"/>
              <a:t>Antal deltagere inklusiv Siemens 63 personer.</a:t>
            </a:r>
          </a:p>
          <a:p>
            <a:r>
              <a:rPr lang="da-DK" dirty="0"/>
              <a:t>Samlet deltagerpris 63*6.400 	= 403.200 kr. </a:t>
            </a:r>
            <a:r>
              <a:rPr lang="da-DK" i="1" dirty="0"/>
              <a:t>(Siemens udgør 8*6.400 kr. samlet = 51.200 kr.)</a:t>
            </a:r>
          </a:p>
          <a:p>
            <a:r>
              <a:rPr lang="da-DK" dirty="0"/>
              <a:t>Tilslutningsfly	samlet		= 26.988 kr.</a:t>
            </a:r>
          </a:p>
          <a:p>
            <a:r>
              <a:rPr lang="da-DK" dirty="0"/>
              <a:t>Tillægspris for enkeltværelse 	= 19.500 kr.</a:t>
            </a:r>
          </a:p>
          <a:p>
            <a:r>
              <a:rPr lang="da-DK" dirty="0"/>
              <a:t>Samlet budget 			= 449.688 kr.</a:t>
            </a:r>
          </a:p>
          <a:p>
            <a:endParaRPr lang="da-DK" dirty="0"/>
          </a:p>
          <a:p>
            <a:endParaRPr lang="da-DK" dirty="0"/>
          </a:p>
        </p:txBody>
      </p:sp>
    </p:spTree>
    <p:extLst>
      <p:ext uri="{BB962C8B-B14F-4D97-AF65-F5344CB8AC3E}">
        <p14:creationId xmlns:p14="http://schemas.microsoft.com/office/powerpoint/2010/main" val="416860723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2DCC302-F533-5244-8504-62AF5C0C5AD3}"/>
              </a:ext>
            </a:extLst>
          </p:cNvPr>
          <p:cNvSpPr>
            <a:spLocks noGrp="1"/>
          </p:cNvSpPr>
          <p:nvPr>
            <p:ph type="title"/>
          </p:nvPr>
        </p:nvSpPr>
        <p:spPr/>
        <p:txBody>
          <a:bodyPr/>
          <a:lstStyle/>
          <a:p>
            <a:r>
              <a:rPr lang="da-DK" dirty="0"/>
              <a:t>4. Medlemsmøde 26.oktober</a:t>
            </a:r>
          </a:p>
        </p:txBody>
      </p:sp>
      <p:sp>
        <p:nvSpPr>
          <p:cNvPr id="3" name="Pladsholder til indhold 2">
            <a:extLst>
              <a:ext uri="{FF2B5EF4-FFF2-40B4-BE49-F238E27FC236}">
                <a16:creationId xmlns:a16="http://schemas.microsoft.com/office/drawing/2014/main" id="{7430EE80-15CF-FF46-864A-F70D43941379}"/>
              </a:ext>
            </a:extLst>
          </p:cNvPr>
          <p:cNvSpPr>
            <a:spLocks noGrp="1"/>
          </p:cNvSpPr>
          <p:nvPr>
            <p:ph idx="1"/>
          </p:nvPr>
        </p:nvSpPr>
        <p:spPr>
          <a:xfrm>
            <a:off x="1433194" y="1400470"/>
            <a:ext cx="10018713" cy="3124201"/>
          </a:xfrm>
        </p:spPr>
        <p:txBody>
          <a:bodyPr/>
          <a:lstStyle/>
          <a:p>
            <a:r>
              <a:rPr lang="da-DK" dirty="0">
                <a:hlinkClick r:id="rId2"/>
              </a:rPr>
              <a:t>Link til foreløbig agenda</a:t>
            </a:r>
            <a:endParaRPr lang="da-DK" dirty="0"/>
          </a:p>
        </p:txBody>
      </p:sp>
    </p:spTree>
    <p:extLst>
      <p:ext uri="{BB962C8B-B14F-4D97-AF65-F5344CB8AC3E}">
        <p14:creationId xmlns:p14="http://schemas.microsoft.com/office/powerpoint/2010/main" val="210521794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684841" y="-176849"/>
            <a:ext cx="10018713" cy="1752599"/>
          </a:xfrm>
        </p:spPr>
        <p:txBody>
          <a:bodyPr/>
          <a:lstStyle/>
          <a:p>
            <a:r>
              <a:rPr lang="da-DK" b="1" dirty="0"/>
              <a:t>5. Medlemssituationen</a:t>
            </a:r>
            <a:br>
              <a:rPr lang="da-DK" b="1" dirty="0"/>
            </a:br>
            <a:r>
              <a:rPr lang="da-DK" sz="1500" b="1" i="1" dirty="0"/>
              <a:t>pr. 21. august 2018</a:t>
            </a:r>
          </a:p>
        </p:txBody>
      </p:sp>
      <p:sp>
        <p:nvSpPr>
          <p:cNvPr id="3" name="Pladsholder til indhold 2"/>
          <p:cNvSpPr>
            <a:spLocks noGrp="1"/>
          </p:cNvSpPr>
          <p:nvPr>
            <p:ph idx="1"/>
          </p:nvPr>
        </p:nvSpPr>
        <p:spPr>
          <a:xfrm>
            <a:off x="1993900" y="1205610"/>
            <a:ext cx="10515600" cy="5104669"/>
          </a:xfrm>
        </p:spPr>
        <p:txBody>
          <a:bodyPr>
            <a:normAutofit fontScale="85000" lnSpcReduction="20000"/>
          </a:bodyPr>
          <a:lstStyle/>
          <a:p>
            <a:r>
              <a:rPr lang="da-DK" dirty="0"/>
              <a:t>Nye medlemmer i 2018:</a:t>
            </a:r>
          </a:p>
          <a:p>
            <a:pPr lvl="1"/>
            <a:r>
              <a:rPr lang="da-DK" i="1" dirty="0">
                <a:solidFill>
                  <a:schemeClr val="bg2">
                    <a:lumMod val="50000"/>
                  </a:schemeClr>
                </a:solidFill>
              </a:rPr>
              <a:t>PC </a:t>
            </a:r>
            <a:r>
              <a:rPr lang="da-DK" i="1" dirty="0" err="1">
                <a:solidFill>
                  <a:schemeClr val="bg2">
                    <a:lumMod val="50000"/>
                  </a:schemeClr>
                </a:solidFill>
              </a:rPr>
              <a:t>Schematic</a:t>
            </a:r>
            <a:endParaRPr lang="da-DK" i="1" dirty="0">
              <a:solidFill>
                <a:schemeClr val="bg2">
                  <a:lumMod val="50000"/>
                </a:schemeClr>
              </a:solidFill>
            </a:endParaRPr>
          </a:p>
          <a:p>
            <a:pPr lvl="1"/>
            <a:r>
              <a:rPr lang="da-DK" i="1" dirty="0">
                <a:solidFill>
                  <a:schemeClr val="bg2">
                    <a:lumMod val="50000"/>
                  </a:schemeClr>
                </a:solidFill>
              </a:rPr>
              <a:t>IGE-XAE (</a:t>
            </a:r>
            <a:r>
              <a:rPr lang="da-DK" i="1" dirty="0" err="1">
                <a:solidFill>
                  <a:schemeClr val="bg2">
                    <a:lumMod val="50000"/>
                  </a:schemeClr>
                </a:solidFill>
              </a:rPr>
              <a:t>Caddy</a:t>
            </a:r>
            <a:r>
              <a:rPr lang="da-DK" i="1" dirty="0">
                <a:solidFill>
                  <a:schemeClr val="bg2">
                    <a:lumMod val="50000"/>
                  </a:schemeClr>
                </a:solidFill>
              </a:rPr>
              <a:t>)</a:t>
            </a:r>
          </a:p>
          <a:p>
            <a:pPr lvl="1"/>
            <a:r>
              <a:rPr lang="da-DK" i="1" dirty="0" err="1">
                <a:solidFill>
                  <a:schemeClr val="bg2">
                    <a:lumMod val="50000"/>
                  </a:schemeClr>
                </a:solidFill>
              </a:rPr>
              <a:t>Eplan</a:t>
            </a:r>
            <a:endParaRPr lang="da-DK" i="1" dirty="0">
              <a:solidFill>
                <a:schemeClr val="bg2">
                  <a:lumMod val="50000"/>
                </a:schemeClr>
              </a:solidFill>
            </a:endParaRPr>
          </a:p>
          <a:p>
            <a:pPr lvl="1"/>
            <a:r>
              <a:rPr lang="da-DK" b="1" dirty="0" err="1"/>
              <a:t>Flexit</a:t>
            </a:r>
            <a:r>
              <a:rPr lang="da-DK" b="1" dirty="0"/>
              <a:t> tavler </a:t>
            </a:r>
            <a:r>
              <a:rPr lang="da-DK" b="1" i="1" dirty="0"/>
              <a:t>Nyt medlem siden sidste bestyrelsesmøde</a:t>
            </a:r>
          </a:p>
          <a:p>
            <a:r>
              <a:rPr lang="da-DK" dirty="0"/>
              <a:t>Opsagt hjemmeside bannerreklame</a:t>
            </a:r>
          </a:p>
          <a:p>
            <a:pPr lvl="1"/>
            <a:r>
              <a:rPr lang="da-DK" i="1" dirty="0">
                <a:solidFill>
                  <a:schemeClr val="bg2">
                    <a:lumMod val="50000"/>
                  </a:schemeClr>
                </a:solidFill>
              </a:rPr>
              <a:t>Eegholm</a:t>
            </a:r>
          </a:p>
          <a:p>
            <a:r>
              <a:rPr lang="da-DK" dirty="0"/>
              <a:t>Bannerreklamer tilmeldt</a:t>
            </a:r>
          </a:p>
          <a:p>
            <a:pPr lvl="1"/>
            <a:r>
              <a:rPr lang="da-DK" b="1" dirty="0" err="1"/>
              <a:t>Flexit</a:t>
            </a:r>
            <a:r>
              <a:rPr lang="da-DK" b="1" dirty="0"/>
              <a:t> tavler </a:t>
            </a:r>
            <a:endParaRPr lang="da-DK" dirty="0"/>
          </a:p>
          <a:p>
            <a:r>
              <a:rPr lang="da-DK" dirty="0"/>
              <a:t>Pr. 31. juni 2018 ser medlemssituationen således ud:</a:t>
            </a:r>
          </a:p>
          <a:p>
            <a:pPr lvl="1"/>
            <a:r>
              <a:rPr lang="da-DK" dirty="0"/>
              <a:t>Primære medlemmer:		26			</a:t>
            </a:r>
            <a:endParaRPr lang="da-DK" i="1" dirty="0"/>
          </a:p>
          <a:p>
            <a:pPr lvl="1"/>
            <a:r>
              <a:rPr lang="da-DK" dirty="0"/>
              <a:t>Associerede medlemmer:	28			</a:t>
            </a:r>
          </a:p>
          <a:p>
            <a:pPr lvl="1"/>
            <a:r>
              <a:rPr lang="da-DK" dirty="0"/>
              <a:t>Rådgivere &amp; myndigheder: 	  2</a:t>
            </a:r>
          </a:p>
          <a:p>
            <a:r>
              <a:rPr lang="da-DK" dirty="0"/>
              <a:t>Bannerreklamer 19 stk. </a:t>
            </a:r>
          </a:p>
          <a:p>
            <a:pPr lvl="1"/>
            <a:endParaRPr lang="da-DK" dirty="0"/>
          </a:p>
        </p:txBody>
      </p:sp>
      <p:pic>
        <p:nvPicPr>
          <p:cNvPr id="6" name="Pladsholder til indhold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04400" y="5844377"/>
            <a:ext cx="1604951" cy="626934"/>
          </a:xfrm>
          <a:prstGeom prst="rect">
            <a:avLst/>
          </a:prstGeom>
        </p:spPr>
      </p:pic>
    </p:spTree>
    <p:extLst>
      <p:ext uri="{BB962C8B-B14F-4D97-AF65-F5344CB8AC3E}">
        <p14:creationId xmlns:p14="http://schemas.microsoft.com/office/powerpoint/2010/main" val="205493398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278297" y="145015"/>
            <a:ext cx="11436626" cy="746194"/>
          </a:xfrm>
        </p:spPr>
        <p:txBody>
          <a:bodyPr>
            <a:normAutofit/>
          </a:bodyPr>
          <a:lstStyle/>
          <a:p>
            <a:r>
              <a:rPr lang="da-DK" sz="4000" b="1" dirty="0"/>
              <a:t>Liste over mulige medlemsemner </a:t>
            </a:r>
          </a:p>
        </p:txBody>
      </p:sp>
      <p:sp>
        <p:nvSpPr>
          <p:cNvPr id="6" name="Undertitel 5">
            <a:extLst>
              <a:ext uri="{FF2B5EF4-FFF2-40B4-BE49-F238E27FC236}">
                <a16:creationId xmlns:a16="http://schemas.microsoft.com/office/drawing/2014/main" id="{D57D9BEA-0665-4992-9D80-BA77822B06AF}"/>
              </a:ext>
            </a:extLst>
          </p:cNvPr>
          <p:cNvSpPr>
            <a:spLocks noGrp="1"/>
          </p:cNvSpPr>
          <p:nvPr>
            <p:ph type="subTitle" idx="1"/>
          </p:nvPr>
        </p:nvSpPr>
        <p:spPr>
          <a:xfrm>
            <a:off x="3719420" y="891209"/>
            <a:ext cx="8056569" cy="5330391"/>
          </a:xfrm>
        </p:spPr>
        <p:txBody>
          <a:bodyPr>
            <a:normAutofit fontScale="85000" lnSpcReduction="20000"/>
          </a:bodyPr>
          <a:lstStyle/>
          <a:p>
            <a:pPr marL="285750" indent="-285750" algn="l">
              <a:buFont typeface="Arial" charset="0"/>
              <a:buChar char="•"/>
            </a:pPr>
            <a:endParaRPr lang="da-DK" sz="1600" dirty="0"/>
          </a:p>
          <a:p>
            <a:pPr marL="285750" indent="-285750" algn="l">
              <a:buFont typeface="Arial" charset="0"/>
              <a:buChar char="•"/>
            </a:pPr>
            <a:r>
              <a:rPr lang="da-DK" sz="1600" dirty="0"/>
              <a:t>ETV - Færøerne</a:t>
            </a:r>
          </a:p>
          <a:p>
            <a:pPr marL="285750" indent="-285750" algn="l">
              <a:buFont typeface="Arial" charset="0"/>
              <a:buChar char="•"/>
            </a:pPr>
            <a:r>
              <a:rPr lang="da-DK" sz="1600" dirty="0"/>
              <a:t>AD Control i Slagelse Helle Olsen er kontaktet flere gange har ikke hørt tilbage. Skal rykkes igen.</a:t>
            </a:r>
          </a:p>
          <a:p>
            <a:pPr marL="285750" indent="-285750" algn="l">
              <a:buFont typeface="Arial" charset="0"/>
              <a:buChar char="•"/>
            </a:pPr>
            <a:r>
              <a:rPr lang="da-DK" sz="1600" dirty="0" err="1"/>
              <a:t>Picca</a:t>
            </a:r>
            <a:r>
              <a:rPr lang="da-DK" sz="1600" dirty="0"/>
              <a:t> Automation er blevet kontaktet, men har ikke hørt videre</a:t>
            </a:r>
          </a:p>
          <a:p>
            <a:pPr marL="285750" indent="-285750" algn="l">
              <a:buFont typeface="Arial" charset="0"/>
              <a:buChar char="•"/>
            </a:pPr>
            <a:r>
              <a:rPr lang="da-DK" sz="1600" dirty="0"/>
              <a:t>Dan </a:t>
            </a:r>
            <a:r>
              <a:rPr lang="da-DK" sz="1600" dirty="0" err="1"/>
              <a:t>Delektron</a:t>
            </a:r>
            <a:r>
              <a:rPr lang="da-DK" sz="1600" dirty="0"/>
              <a:t> har selv spurgt om at blive medlem, og har fået materiale, men de tænker stadig, har lige rykket igen. Afventer Kenn Hansen.</a:t>
            </a:r>
          </a:p>
          <a:p>
            <a:pPr marL="285750" indent="-285750" algn="l">
              <a:buFont typeface="Arial" charset="0"/>
              <a:buChar char="•"/>
            </a:pPr>
            <a:r>
              <a:rPr lang="da-DK" sz="1600" strike="sngStrike" dirty="0" err="1"/>
              <a:t>Elcon</a:t>
            </a:r>
            <a:r>
              <a:rPr lang="da-DK" sz="1600" strike="sngStrike" dirty="0"/>
              <a:t> Automation i Hornslet skal besøges tale med Thomas </a:t>
            </a:r>
            <a:r>
              <a:rPr lang="da-DK" sz="1600" strike="sngStrike" dirty="0" err="1"/>
              <a:t>Bitch</a:t>
            </a:r>
            <a:r>
              <a:rPr lang="da-DK" sz="1600" strike="sngStrike" dirty="0"/>
              <a:t> Pedersen. De skal besøges. Vigtigt er at tavledelen har eget CVR. Nr.</a:t>
            </a:r>
          </a:p>
          <a:p>
            <a:pPr marL="285750" indent="-285750" algn="l">
              <a:buFont typeface="Arial" charset="0"/>
              <a:buChar char="•"/>
            </a:pPr>
            <a:r>
              <a:rPr lang="da-DK" sz="1600" dirty="0"/>
              <a:t>TOFT Automation, har set på vores hjemmeside. Skal kontaktes. Henrik Toft Sørensen.</a:t>
            </a:r>
          </a:p>
          <a:p>
            <a:pPr marL="285750" indent="-285750" algn="l">
              <a:buFont typeface="Arial" charset="0"/>
              <a:buChar char="•"/>
            </a:pPr>
            <a:r>
              <a:rPr lang="da-DK" sz="1600"/>
              <a:t>Uni-El har talt med Lars Thiesen, de ønsker også at vente har travlt. </a:t>
            </a:r>
          </a:p>
          <a:p>
            <a:pPr marL="285750" indent="-285750" algn="l">
              <a:buFont typeface="Arial" charset="0"/>
              <a:buChar char="•"/>
            </a:pPr>
            <a:endParaRPr lang="da-DK" sz="1600" dirty="0"/>
          </a:p>
          <a:p>
            <a:pPr marL="285750" indent="-285750" algn="l">
              <a:buFont typeface="Arial" charset="0"/>
              <a:buChar char="•"/>
            </a:pPr>
            <a:r>
              <a:rPr lang="da-DK" sz="1600" b="1" dirty="0"/>
              <a:t>Emner der har været behandlet med ikke pt. er potentielle:</a:t>
            </a:r>
          </a:p>
          <a:p>
            <a:pPr marL="285750" indent="-285750" algn="l">
              <a:buFont typeface="Arial" charset="0"/>
              <a:buChar char="•"/>
            </a:pPr>
            <a:r>
              <a:rPr lang="da-DK" sz="1600" dirty="0"/>
              <a:t>CS-Electric i Esbjerg de ønsker ikke PT at blive medlem, måske senere.</a:t>
            </a:r>
          </a:p>
          <a:p>
            <a:pPr marL="285750" indent="-285750" algn="l">
              <a:buFont typeface="Arial" charset="0"/>
              <a:buChar char="•"/>
            </a:pPr>
            <a:r>
              <a:rPr lang="da-DK" sz="1600" dirty="0" err="1"/>
              <a:t>Contech</a:t>
            </a:r>
            <a:r>
              <a:rPr lang="da-DK" sz="1600" dirty="0"/>
              <a:t> i Nykøbing Falster Lars </a:t>
            </a:r>
            <a:r>
              <a:rPr lang="da-DK" sz="1600" dirty="0" err="1"/>
              <a:t>Villander</a:t>
            </a:r>
            <a:r>
              <a:rPr lang="da-DK" sz="1600" dirty="0"/>
              <a:t>, vender tilbage når de føler de har tid til at blive medlem. </a:t>
            </a:r>
          </a:p>
          <a:p>
            <a:pPr marL="285750" indent="-285750" algn="l">
              <a:buFont typeface="Arial" charset="0"/>
              <a:buChar char="•"/>
            </a:pPr>
            <a:r>
              <a:rPr lang="da-DK" sz="1600" dirty="0"/>
              <a:t>AB-</a:t>
            </a:r>
            <a:r>
              <a:rPr lang="da-DK" sz="1600" dirty="0" err="1"/>
              <a:t>Elco</a:t>
            </a:r>
            <a:r>
              <a:rPr lang="da-DK" sz="1600" dirty="0"/>
              <a:t> i Ringsted Tomas Kudsk er kontaktet, ikke interesseret lige nu. Måske kontakter hans kompagnion. De er anbefalet af Flemming Hansen F.J.H..</a:t>
            </a:r>
          </a:p>
          <a:p>
            <a:pPr marL="285750" indent="-285750" algn="l">
              <a:buFont typeface="Arial" charset="0"/>
              <a:buChar char="•"/>
            </a:pPr>
            <a:r>
              <a:rPr lang="da-DK" sz="1600" dirty="0"/>
              <a:t>HOLTEC</a:t>
            </a:r>
          </a:p>
          <a:p>
            <a:pPr marL="285750" indent="-285750" algn="l">
              <a:buFont typeface="Arial" charset="0"/>
              <a:buChar char="•"/>
            </a:pPr>
            <a:r>
              <a:rPr lang="da-DK" sz="1600" dirty="0"/>
              <a:t>AB Electric</a:t>
            </a:r>
          </a:p>
          <a:p>
            <a:pPr marL="285750" indent="-285750" algn="l">
              <a:buFont typeface="Arial" charset="0"/>
              <a:buChar char="•"/>
            </a:pPr>
            <a:r>
              <a:rPr lang="da-DK" sz="1600" dirty="0"/>
              <a:t>BE </a:t>
            </a:r>
            <a:r>
              <a:rPr lang="da-DK" sz="1600" dirty="0" err="1"/>
              <a:t>Cablecon</a:t>
            </a:r>
            <a:r>
              <a:rPr lang="da-DK" sz="1600" dirty="0"/>
              <a:t> (NEXANS 1. januar 2018)</a:t>
            </a:r>
          </a:p>
          <a:p>
            <a:pPr marL="285750" indent="-285750" algn="l">
              <a:buFont typeface="Arial" charset="0"/>
              <a:buChar char="•"/>
            </a:pPr>
            <a:endParaRPr lang="da-DK" sz="1600" dirty="0"/>
          </a:p>
          <a:p>
            <a:endParaRPr lang="da-DK" sz="1600" dirty="0"/>
          </a:p>
        </p:txBody>
      </p:sp>
      <p:pic>
        <p:nvPicPr>
          <p:cNvPr id="7" name="Pladsholder til indhold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04400" y="5844377"/>
            <a:ext cx="1604951" cy="626934"/>
          </a:xfrm>
          <a:prstGeom prst="rect">
            <a:avLst/>
          </a:prstGeom>
        </p:spPr>
      </p:pic>
    </p:spTree>
    <p:extLst>
      <p:ext uri="{BB962C8B-B14F-4D97-AF65-F5344CB8AC3E}">
        <p14:creationId xmlns:p14="http://schemas.microsoft.com/office/powerpoint/2010/main" val="103562640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73B7C4F-3134-D84D-B84B-726D65DDFE1D}"/>
              </a:ext>
            </a:extLst>
          </p:cNvPr>
          <p:cNvSpPr>
            <a:spLocks noGrp="1"/>
          </p:cNvSpPr>
          <p:nvPr>
            <p:ph type="title"/>
          </p:nvPr>
        </p:nvSpPr>
        <p:spPr>
          <a:xfrm>
            <a:off x="1484310" y="1"/>
            <a:ext cx="10018713" cy="1019236"/>
          </a:xfrm>
        </p:spPr>
        <p:txBody>
          <a:bodyPr/>
          <a:lstStyle/>
          <a:p>
            <a:r>
              <a:rPr lang="da-DK" b="1" dirty="0"/>
              <a:t>6. Uddannelse</a:t>
            </a:r>
          </a:p>
        </p:txBody>
      </p:sp>
      <p:sp>
        <p:nvSpPr>
          <p:cNvPr id="3" name="Pladsholder til indhold 2">
            <a:extLst>
              <a:ext uri="{FF2B5EF4-FFF2-40B4-BE49-F238E27FC236}">
                <a16:creationId xmlns:a16="http://schemas.microsoft.com/office/drawing/2014/main" id="{710DD57A-3C59-A843-A326-2D980D37C08E}"/>
              </a:ext>
            </a:extLst>
          </p:cNvPr>
          <p:cNvSpPr>
            <a:spLocks noGrp="1"/>
          </p:cNvSpPr>
          <p:nvPr>
            <p:ph idx="1"/>
          </p:nvPr>
        </p:nvSpPr>
        <p:spPr>
          <a:xfrm>
            <a:off x="1542552" y="1019237"/>
            <a:ext cx="10018713" cy="3124201"/>
          </a:xfrm>
        </p:spPr>
        <p:txBody>
          <a:bodyPr>
            <a:normAutofit/>
          </a:bodyPr>
          <a:lstStyle/>
          <a:p>
            <a:pPr lvl="1"/>
            <a:r>
              <a:rPr lang="da-DK" dirty="0"/>
              <a:t>Status:</a:t>
            </a:r>
          </a:p>
          <a:p>
            <a:pPr lvl="1"/>
            <a:r>
              <a:rPr lang="da-DK" dirty="0"/>
              <a:t>Afholdt møde med DI, IU, Business Odense</a:t>
            </a:r>
          </a:p>
          <a:p>
            <a:pPr lvl="1"/>
            <a:r>
              <a:rPr lang="da-DK" dirty="0"/>
              <a:t>Ser på nuværende automatiktekniker uddannelse, mulighed for at lave tillægskurser (DI &amp; IU)</a:t>
            </a:r>
          </a:p>
          <a:p>
            <a:pPr lvl="1"/>
            <a:r>
              <a:rPr lang="da-DK" dirty="0"/>
              <a:t>Ser på opkvalificeringsforløb (DETF &amp; Business Syn)</a:t>
            </a:r>
          </a:p>
          <a:p>
            <a:pPr marL="457200" lvl="1" indent="0">
              <a:buNone/>
            </a:pPr>
            <a:endParaRPr lang="da-DK" dirty="0"/>
          </a:p>
        </p:txBody>
      </p:sp>
      <p:sp>
        <p:nvSpPr>
          <p:cNvPr id="4" name="Tekstfelt 3">
            <a:extLst>
              <a:ext uri="{FF2B5EF4-FFF2-40B4-BE49-F238E27FC236}">
                <a16:creationId xmlns:a16="http://schemas.microsoft.com/office/drawing/2014/main" id="{1E961652-1654-DF4B-B1ED-5A1B9BB697DF}"/>
              </a:ext>
            </a:extLst>
          </p:cNvPr>
          <p:cNvSpPr txBox="1"/>
          <p:nvPr/>
        </p:nvSpPr>
        <p:spPr>
          <a:xfrm>
            <a:off x="1484310" y="4719667"/>
            <a:ext cx="10062120" cy="369332"/>
          </a:xfrm>
          <a:prstGeom prst="rect">
            <a:avLst/>
          </a:prstGeom>
          <a:noFill/>
        </p:spPr>
        <p:txBody>
          <a:bodyPr wrap="square" rtlCol="0">
            <a:spAutoFit/>
          </a:bodyPr>
          <a:lstStyle/>
          <a:p>
            <a:r>
              <a:rPr lang="da-DK" dirty="0"/>
              <a:t>DI: Dansk Industri, IU: industriens uddannelser</a:t>
            </a:r>
          </a:p>
        </p:txBody>
      </p:sp>
    </p:spTree>
    <p:extLst>
      <p:ext uri="{BB962C8B-B14F-4D97-AF65-F5344CB8AC3E}">
        <p14:creationId xmlns:p14="http://schemas.microsoft.com/office/powerpoint/2010/main" val="206418047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A2A5692-0503-0C41-A725-B4274E8FED90}"/>
              </a:ext>
            </a:extLst>
          </p:cNvPr>
          <p:cNvSpPr>
            <a:spLocks noGrp="1"/>
          </p:cNvSpPr>
          <p:nvPr>
            <p:ph type="title"/>
          </p:nvPr>
        </p:nvSpPr>
        <p:spPr>
          <a:xfrm>
            <a:off x="1823195" y="-308380"/>
            <a:ext cx="10018713" cy="1752599"/>
          </a:xfrm>
        </p:spPr>
        <p:txBody>
          <a:bodyPr/>
          <a:lstStyle/>
          <a:p>
            <a:r>
              <a:rPr lang="da-DK" dirty="0"/>
              <a:t>Opbygning af uddannelse</a:t>
            </a:r>
          </a:p>
        </p:txBody>
      </p:sp>
      <p:graphicFrame>
        <p:nvGraphicFramePr>
          <p:cNvPr id="8" name="Pladsholder til indhold 7">
            <a:extLst>
              <a:ext uri="{FF2B5EF4-FFF2-40B4-BE49-F238E27FC236}">
                <a16:creationId xmlns:a16="http://schemas.microsoft.com/office/drawing/2014/main" id="{8059E13A-6D68-6B4F-99BB-71BD74A25D54}"/>
              </a:ext>
            </a:extLst>
          </p:cNvPr>
          <p:cNvGraphicFramePr>
            <a:graphicFrameLocks noGrp="1"/>
          </p:cNvGraphicFramePr>
          <p:nvPr>
            <p:ph idx="1"/>
            <p:extLst>
              <p:ext uri="{D42A27DB-BD31-4B8C-83A1-F6EECF244321}">
                <p14:modId xmlns:p14="http://schemas.microsoft.com/office/powerpoint/2010/main" val="2009403964"/>
              </p:ext>
            </p:extLst>
          </p:nvPr>
        </p:nvGraphicFramePr>
        <p:xfrm>
          <a:off x="288435" y="0"/>
          <a:ext cx="1663103" cy="6805843"/>
        </p:xfrm>
        <a:graphic>
          <a:graphicData uri="http://schemas.openxmlformats.org/drawingml/2006/table">
            <a:tbl>
              <a:tblPr>
                <a:tableStyleId>{5C22544A-7EE6-4342-B048-85BDC9FD1C3A}</a:tableStyleId>
              </a:tblPr>
              <a:tblGrid>
                <a:gridCol w="1663103">
                  <a:extLst>
                    <a:ext uri="{9D8B030D-6E8A-4147-A177-3AD203B41FA5}">
                      <a16:colId xmlns:a16="http://schemas.microsoft.com/office/drawing/2014/main" val="137971778"/>
                    </a:ext>
                  </a:extLst>
                </a:gridCol>
              </a:tblGrid>
              <a:tr h="235930">
                <a:tc>
                  <a:txBody>
                    <a:bodyPr/>
                    <a:lstStyle/>
                    <a:p>
                      <a:pPr algn="l" fontAlgn="b"/>
                      <a:r>
                        <a:rPr lang="da-DK" sz="600" u="none" strike="noStrike" dirty="0">
                          <a:effectLst/>
                        </a:rPr>
                        <a:t>Samlet</a:t>
                      </a:r>
                      <a:endParaRPr lang="da-DK" sz="600" b="0" i="0" u="none" strike="noStrike" dirty="0">
                        <a:solidFill>
                          <a:srgbClr val="000000"/>
                        </a:solidFill>
                        <a:effectLst/>
                        <a:latin typeface="Calibri" panose="020F0502020204030204" pitchFamily="34" charset="0"/>
                      </a:endParaRPr>
                    </a:p>
                  </a:txBody>
                  <a:tcPr marL="5077" marR="5077" marT="5077" marB="0" anchor="b"/>
                </a:tc>
                <a:extLst>
                  <a:ext uri="{0D108BD9-81ED-4DB2-BD59-A6C34878D82A}">
                    <a16:rowId xmlns:a16="http://schemas.microsoft.com/office/drawing/2014/main" val="900529734"/>
                  </a:ext>
                </a:extLst>
              </a:tr>
              <a:tr h="235930">
                <a:tc>
                  <a:txBody>
                    <a:bodyPr/>
                    <a:lstStyle/>
                    <a:p>
                      <a:pPr algn="l" fontAlgn="b"/>
                      <a:r>
                        <a:rPr lang="da-DK" sz="600" u="none" strike="noStrike">
                          <a:effectLst/>
                        </a:rPr>
                        <a:t>GRUNDMODUL</a:t>
                      </a:r>
                      <a:endParaRPr lang="da-DK" sz="600" b="0" i="0" u="none" strike="noStrike">
                        <a:solidFill>
                          <a:srgbClr val="000000"/>
                        </a:solidFill>
                        <a:effectLst/>
                        <a:latin typeface="Calibri" panose="020F0502020204030204" pitchFamily="34" charset="0"/>
                      </a:endParaRPr>
                    </a:p>
                  </a:txBody>
                  <a:tcPr marL="5077" marR="5077" marT="5077" marB="0" anchor="b"/>
                </a:tc>
                <a:extLst>
                  <a:ext uri="{0D108BD9-81ED-4DB2-BD59-A6C34878D82A}">
                    <a16:rowId xmlns:a16="http://schemas.microsoft.com/office/drawing/2014/main" val="1249036595"/>
                  </a:ext>
                </a:extLst>
              </a:tr>
              <a:tr h="235930">
                <a:tc>
                  <a:txBody>
                    <a:bodyPr/>
                    <a:lstStyle/>
                    <a:p>
                      <a:pPr algn="l" fontAlgn="b"/>
                      <a:r>
                        <a:rPr lang="da-DK" sz="600" u="none" strike="noStrike">
                          <a:effectLst/>
                        </a:rPr>
                        <a:t>Grundlæggende niveau for:</a:t>
                      </a:r>
                      <a:endParaRPr lang="da-DK" sz="600" b="0" i="0" u="none" strike="noStrike">
                        <a:solidFill>
                          <a:srgbClr val="000000"/>
                        </a:solidFill>
                        <a:effectLst/>
                        <a:latin typeface="Calibri" panose="020F0502020204030204" pitchFamily="34" charset="0"/>
                      </a:endParaRPr>
                    </a:p>
                  </a:txBody>
                  <a:tcPr marL="5077" marR="5077" marT="5077" marB="0" anchor="b"/>
                </a:tc>
                <a:extLst>
                  <a:ext uri="{0D108BD9-81ED-4DB2-BD59-A6C34878D82A}">
                    <a16:rowId xmlns:a16="http://schemas.microsoft.com/office/drawing/2014/main" val="3104910242"/>
                  </a:ext>
                </a:extLst>
              </a:tr>
              <a:tr h="235930">
                <a:tc>
                  <a:txBody>
                    <a:bodyPr/>
                    <a:lstStyle/>
                    <a:p>
                      <a:pPr algn="l" fontAlgn="b"/>
                      <a:r>
                        <a:rPr lang="da-DK" sz="600" u="none" strike="noStrike">
                          <a:effectLst/>
                        </a:rPr>
                        <a:t>Læs &amp; forstå tegninger &amp; diagrammer</a:t>
                      </a:r>
                      <a:endParaRPr lang="da-DK" sz="600" b="0" i="0" u="none" strike="noStrike">
                        <a:solidFill>
                          <a:srgbClr val="000000"/>
                        </a:solidFill>
                        <a:effectLst/>
                        <a:latin typeface="Calibri" panose="020F0502020204030204" pitchFamily="34" charset="0"/>
                      </a:endParaRPr>
                    </a:p>
                  </a:txBody>
                  <a:tcPr marL="5077" marR="5077" marT="5077" marB="0" anchor="b"/>
                </a:tc>
                <a:extLst>
                  <a:ext uri="{0D108BD9-81ED-4DB2-BD59-A6C34878D82A}">
                    <a16:rowId xmlns:a16="http://schemas.microsoft.com/office/drawing/2014/main" val="599755646"/>
                  </a:ext>
                </a:extLst>
              </a:tr>
              <a:tr h="235930">
                <a:tc>
                  <a:txBody>
                    <a:bodyPr/>
                    <a:lstStyle/>
                    <a:p>
                      <a:pPr algn="l" fontAlgn="b"/>
                      <a:r>
                        <a:rPr lang="da-DK" sz="600" u="none" strike="noStrike">
                          <a:effectLst/>
                        </a:rPr>
                        <a:t>Værktøjskendskab</a:t>
                      </a:r>
                      <a:endParaRPr lang="da-DK" sz="600" b="0" i="0" u="none" strike="noStrike">
                        <a:solidFill>
                          <a:srgbClr val="000000"/>
                        </a:solidFill>
                        <a:effectLst/>
                        <a:latin typeface="Calibri" panose="020F0502020204030204" pitchFamily="34" charset="0"/>
                      </a:endParaRPr>
                    </a:p>
                  </a:txBody>
                  <a:tcPr marL="5077" marR="5077" marT="5077" marB="0" anchor="b"/>
                </a:tc>
                <a:extLst>
                  <a:ext uri="{0D108BD9-81ED-4DB2-BD59-A6C34878D82A}">
                    <a16:rowId xmlns:a16="http://schemas.microsoft.com/office/drawing/2014/main" val="2512289710"/>
                  </a:ext>
                </a:extLst>
              </a:tr>
              <a:tr h="235930">
                <a:tc>
                  <a:txBody>
                    <a:bodyPr/>
                    <a:lstStyle/>
                    <a:p>
                      <a:pPr algn="l" fontAlgn="b"/>
                      <a:r>
                        <a:rPr lang="da-DK" sz="600" u="none" strike="noStrike">
                          <a:effectLst/>
                        </a:rPr>
                        <a:t>Ledningsdimensionering</a:t>
                      </a:r>
                      <a:endParaRPr lang="da-DK" sz="600" b="0" i="0" u="none" strike="noStrike">
                        <a:solidFill>
                          <a:srgbClr val="000000"/>
                        </a:solidFill>
                        <a:effectLst/>
                        <a:latin typeface="Calibri" panose="020F0502020204030204" pitchFamily="34" charset="0"/>
                      </a:endParaRPr>
                    </a:p>
                  </a:txBody>
                  <a:tcPr marL="5077" marR="5077" marT="5077" marB="0" anchor="b"/>
                </a:tc>
                <a:extLst>
                  <a:ext uri="{0D108BD9-81ED-4DB2-BD59-A6C34878D82A}">
                    <a16:rowId xmlns:a16="http://schemas.microsoft.com/office/drawing/2014/main" val="2822485593"/>
                  </a:ext>
                </a:extLst>
              </a:tr>
              <a:tr h="235930">
                <a:tc>
                  <a:txBody>
                    <a:bodyPr/>
                    <a:lstStyle/>
                    <a:p>
                      <a:pPr algn="l" fontAlgn="b"/>
                      <a:r>
                        <a:rPr lang="da-DK" sz="600" u="none" strike="noStrike">
                          <a:effectLst/>
                        </a:rPr>
                        <a:t>Kvalitetssikring "fra dig til mig"</a:t>
                      </a:r>
                      <a:endParaRPr lang="da-DK" sz="600" b="0" i="0" u="none" strike="noStrike">
                        <a:solidFill>
                          <a:srgbClr val="000000"/>
                        </a:solidFill>
                        <a:effectLst/>
                        <a:latin typeface="Calibri" panose="020F0502020204030204" pitchFamily="34" charset="0"/>
                      </a:endParaRPr>
                    </a:p>
                  </a:txBody>
                  <a:tcPr marL="5077" marR="5077" marT="5077" marB="0" anchor="b"/>
                </a:tc>
                <a:extLst>
                  <a:ext uri="{0D108BD9-81ED-4DB2-BD59-A6C34878D82A}">
                    <a16:rowId xmlns:a16="http://schemas.microsoft.com/office/drawing/2014/main" val="2052541475"/>
                  </a:ext>
                </a:extLst>
              </a:tr>
              <a:tr h="235930">
                <a:tc>
                  <a:txBody>
                    <a:bodyPr/>
                    <a:lstStyle/>
                    <a:p>
                      <a:pPr algn="l" fontAlgn="b"/>
                      <a:r>
                        <a:rPr lang="da-DK" sz="600" u="none" strike="noStrike">
                          <a:effectLst/>
                        </a:rPr>
                        <a:t>Montageteknik/moment</a:t>
                      </a:r>
                      <a:endParaRPr lang="da-DK" sz="600" b="0" i="0" u="none" strike="noStrike">
                        <a:solidFill>
                          <a:srgbClr val="000000"/>
                        </a:solidFill>
                        <a:effectLst/>
                        <a:latin typeface="Calibri" panose="020F0502020204030204" pitchFamily="34" charset="0"/>
                      </a:endParaRPr>
                    </a:p>
                  </a:txBody>
                  <a:tcPr marL="5077" marR="5077" marT="5077" marB="0" anchor="b"/>
                </a:tc>
                <a:extLst>
                  <a:ext uri="{0D108BD9-81ED-4DB2-BD59-A6C34878D82A}">
                    <a16:rowId xmlns:a16="http://schemas.microsoft.com/office/drawing/2014/main" val="936050888"/>
                  </a:ext>
                </a:extLst>
              </a:tr>
              <a:tr h="235930">
                <a:tc>
                  <a:txBody>
                    <a:bodyPr/>
                    <a:lstStyle/>
                    <a:p>
                      <a:pPr algn="l" fontAlgn="b"/>
                      <a:r>
                        <a:rPr lang="da-DK" sz="600" u="none" strike="noStrike">
                          <a:effectLst/>
                        </a:rPr>
                        <a:t>Digital + IT kendskab</a:t>
                      </a:r>
                      <a:endParaRPr lang="da-DK" sz="600" b="0" i="0" u="none" strike="noStrike">
                        <a:solidFill>
                          <a:srgbClr val="000000"/>
                        </a:solidFill>
                        <a:effectLst/>
                        <a:latin typeface="Calibri" panose="020F0502020204030204" pitchFamily="34" charset="0"/>
                      </a:endParaRPr>
                    </a:p>
                  </a:txBody>
                  <a:tcPr marL="5077" marR="5077" marT="5077" marB="0" anchor="b"/>
                </a:tc>
                <a:extLst>
                  <a:ext uri="{0D108BD9-81ED-4DB2-BD59-A6C34878D82A}">
                    <a16:rowId xmlns:a16="http://schemas.microsoft.com/office/drawing/2014/main" val="3790174330"/>
                  </a:ext>
                </a:extLst>
              </a:tr>
              <a:tr h="235930">
                <a:tc>
                  <a:txBody>
                    <a:bodyPr/>
                    <a:lstStyle/>
                    <a:p>
                      <a:pPr algn="l" fontAlgn="b"/>
                      <a:r>
                        <a:rPr lang="da-DK" sz="600" u="none" strike="noStrike">
                          <a:effectLst/>
                        </a:rPr>
                        <a:t>"ESD" Statisk elektricitet</a:t>
                      </a:r>
                      <a:endParaRPr lang="da-DK" sz="600" b="0" i="0" u="none" strike="noStrike">
                        <a:solidFill>
                          <a:srgbClr val="000000"/>
                        </a:solidFill>
                        <a:effectLst/>
                        <a:latin typeface="Calibri" panose="020F0502020204030204" pitchFamily="34" charset="0"/>
                      </a:endParaRPr>
                    </a:p>
                  </a:txBody>
                  <a:tcPr marL="5077" marR="5077" marT="5077" marB="0" anchor="b"/>
                </a:tc>
                <a:extLst>
                  <a:ext uri="{0D108BD9-81ED-4DB2-BD59-A6C34878D82A}">
                    <a16:rowId xmlns:a16="http://schemas.microsoft.com/office/drawing/2014/main" val="940731087"/>
                  </a:ext>
                </a:extLst>
              </a:tr>
              <a:tr h="235930">
                <a:tc>
                  <a:txBody>
                    <a:bodyPr/>
                    <a:lstStyle/>
                    <a:p>
                      <a:pPr algn="l" fontAlgn="b"/>
                      <a:r>
                        <a:rPr lang="da-DK" sz="600" u="none" strike="noStrike">
                          <a:effectLst/>
                        </a:rPr>
                        <a:t>Hololens + AR</a:t>
                      </a:r>
                      <a:endParaRPr lang="da-DK" sz="600" b="0" i="0" u="none" strike="noStrike">
                        <a:solidFill>
                          <a:srgbClr val="000000"/>
                        </a:solidFill>
                        <a:effectLst/>
                        <a:latin typeface="Calibri" panose="020F0502020204030204" pitchFamily="34" charset="0"/>
                      </a:endParaRPr>
                    </a:p>
                  </a:txBody>
                  <a:tcPr marL="5077" marR="5077" marT="5077" marB="0" anchor="b"/>
                </a:tc>
                <a:extLst>
                  <a:ext uri="{0D108BD9-81ED-4DB2-BD59-A6C34878D82A}">
                    <a16:rowId xmlns:a16="http://schemas.microsoft.com/office/drawing/2014/main" val="3489949436"/>
                  </a:ext>
                </a:extLst>
              </a:tr>
              <a:tr h="235930">
                <a:tc>
                  <a:txBody>
                    <a:bodyPr/>
                    <a:lstStyle/>
                    <a:p>
                      <a:pPr algn="l" fontAlgn="b"/>
                      <a:r>
                        <a:rPr lang="da-DK" sz="600" u="none" strike="noStrike">
                          <a:effectLst/>
                        </a:rPr>
                        <a:t>Lager &amp; logistik</a:t>
                      </a:r>
                      <a:endParaRPr lang="da-DK" sz="600" b="0" i="0" u="none" strike="noStrike">
                        <a:solidFill>
                          <a:srgbClr val="000000"/>
                        </a:solidFill>
                        <a:effectLst/>
                        <a:latin typeface="Calibri" panose="020F0502020204030204" pitchFamily="34" charset="0"/>
                      </a:endParaRPr>
                    </a:p>
                  </a:txBody>
                  <a:tcPr marL="5077" marR="5077" marT="5077" marB="0" anchor="b"/>
                </a:tc>
                <a:extLst>
                  <a:ext uri="{0D108BD9-81ED-4DB2-BD59-A6C34878D82A}">
                    <a16:rowId xmlns:a16="http://schemas.microsoft.com/office/drawing/2014/main" val="3903149165"/>
                  </a:ext>
                </a:extLst>
              </a:tr>
              <a:tr h="235930">
                <a:tc>
                  <a:txBody>
                    <a:bodyPr/>
                    <a:lstStyle/>
                    <a:p>
                      <a:pPr algn="l" fontAlgn="b"/>
                      <a:r>
                        <a:rPr lang="da-DK" sz="600" u="none" strike="noStrike">
                          <a:effectLst/>
                        </a:rPr>
                        <a:t>Arbejdsmiljø</a:t>
                      </a:r>
                      <a:endParaRPr lang="da-DK" sz="600" b="0" i="0" u="none" strike="noStrike">
                        <a:solidFill>
                          <a:srgbClr val="000000"/>
                        </a:solidFill>
                        <a:effectLst/>
                        <a:latin typeface="Calibri" panose="020F0502020204030204" pitchFamily="34" charset="0"/>
                      </a:endParaRPr>
                    </a:p>
                  </a:txBody>
                  <a:tcPr marL="5077" marR="5077" marT="5077" marB="0" anchor="b"/>
                </a:tc>
                <a:extLst>
                  <a:ext uri="{0D108BD9-81ED-4DB2-BD59-A6C34878D82A}">
                    <a16:rowId xmlns:a16="http://schemas.microsoft.com/office/drawing/2014/main" val="3958657075"/>
                  </a:ext>
                </a:extLst>
              </a:tr>
              <a:tr h="235930">
                <a:tc>
                  <a:txBody>
                    <a:bodyPr/>
                    <a:lstStyle/>
                    <a:p>
                      <a:pPr algn="l" fontAlgn="b"/>
                      <a:r>
                        <a:rPr lang="da-DK" sz="600" u="none" strike="noStrike">
                          <a:effectLst/>
                        </a:rPr>
                        <a:t>Grundlæggende ellovgivning</a:t>
                      </a:r>
                      <a:endParaRPr lang="da-DK" sz="600" b="0" i="0" u="none" strike="noStrike">
                        <a:solidFill>
                          <a:srgbClr val="000000"/>
                        </a:solidFill>
                        <a:effectLst/>
                        <a:latin typeface="Calibri" panose="020F0502020204030204" pitchFamily="34" charset="0"/>
                      </a:endParaRPr>
                    </a:p>
                  </a:txBody>
                  <a:tcPr marL="5077" marR="5077" marT="5077" marB="0" anchor="b"/>
                </a:tc>
                <a:extLst>
                  <a:ext uri="{0D108BD9-81ED-4DB2-BD59-A6C34878D82A}">
                    <a16:rowId xmlns:a16="http://schemas.microsoft.com/office/drawing/2014/main" val="1720767067"/>
                  </a:ext>
                </a:extLst>
              </a:tr>
              <a:tr h="235930">
                <a:tc>
                  <a:txBody>
                    <a:bodyPr/>
                    <a:lstStyle/>
                    <a:p>
                      <a:pPr algn="l" fontAlgn="b"/>
                      <a:r>
                        <a:rPr lang="da-DK" sz="600" u="none" strike="noStrike">
                          <a:effectLst/>
                        </a:rPr>
                        <a:t>Grunlæggende elteori</a:t>
                      </a:r>
                      <a:endParaRPr lang="da-DK" sz="600" b="0" i="0" u="none" strike="noStrike">
                        <a:solidFill>
                          <a:srgbClr val="000000"/>
                        </a:solidFill>
                        <a:effectLst/>
                        <a:latin typeface="Calibri" panose="020F0502020204030204" pitchFamily="34" charset="0"/>
                      </a:endParaRPr>
                    </a:p>
                  </a:txBody>
                  <a:tcPr marL="5077" marR="5077" marT="5077" marB="0" anchor="b"/>
                </a:tc>
                <a:extLst>
                  <a:ext uri="{0D108BD9-81ED-4DB2-BD59-A6C34878D82A}">
                    <a16:rowId xmlns:a16="http://schemas.microsoft.com/office/drawing/2014/main" val="8670151"/>
                  </a:ext>
                </a:extLst>
              </a:tr>
              <a:tr h="235930">
                <a:tc>
                  <a:txBody>
                    <a:bodyPr/>
                    <a:lstStyle/>
                    <a:p>
                      <a:pPr algn="l" fontAlgn="b"/>
                      <a:r>
                        <a:rPr lang="da-DK" sz="600" u="none" strike="noStrike">
                          <a:effectLst/>
                        </a:rPr>
                        <a:t>50110-1 (L-AUS)</a:t>
                      </a:r>
                      <a:endParaRPr lang="da-DK" sz="600" b="0" i="0" u="none" strike="noStrike">
                        <a:solidFill>
                          <a:srgbClr val="000000"/>
                        </a:solidFill>
                        <a:effectLst/>
                        <a:latin typeface="Calibri" panose="020F0502020204030204" pitchFamily="34" charset="0"/>
                      </a:endParaRPr>
                    </a:p>
                  </a:txBody>
                  <a:tcPr marL="5077" marR="5077" marT="5077" marB="0" anchor="b"/>
                </a:tc>
                <a:extLst>
                  <a:ext uri="{0D108BD9-81ED-4DB2-BD59-A6C34878D82A}">
                    <a16:rowId xmlns:a16="http://schemas.microsoft.com/office/drawing/2014/main" val="3585100497"/>
                  </a:ext>
                </a:extLst>
              </a:tr>
              <a:tr h="235930">
                <a:tc>
                  <a:txBody>
                    <a:bodyPr/>
                    <a:lstStyle/>
                    <a:p>
                      <a:pPr algn="l" fontAlgn="b"/>
                      <a:r>
                        <a:rPr lang="da-DK" sz="600" u="none" strike="noStrike">
                          <a:effectLst/>
                        </a:rPr>
                        <a:t>Putau</a:t>
                      </a:r>
                      <a:endParaRPr lang="da-DK" sz="600" b="0" i="0" u="none" strike="noStrike">
                        <a:solidFill>
                          <a:srgbClr val="000000"/>
                        </a:solidFill>
                        <a:effectLst/>
                        <a:latin typeface="Calibri" panose="020F0502020204030204" pitchFamily="34" charset="0"/>
                      </a:endParaRPr>
                    </a:p>
                  </a:txBody>
                  <a:tcPr marL="5077" marR="5077" marT="5077" marB="0" anchor="b"/>
                </a:tc>
                <a:extLst>
                  <a:ext uri="{0D108BD9-81ED-4DB2-BD59-A6C34878D82A}">
                    <a16:rowId xmlns:a16="http://schemas.microsoft.com/office/drawing/2014/main" val="1875545287"/>
                  </a:ext>
                </a:extLst>
              </a:tr>
              <a:tr h="235930">
                <a:tc>
                  <a:txBody>
                    <a:bodyPr/>
                    <a:lstStyle/>
                    <a:p>
                      <a:pPr algn="l" fontAlgn="b"/>
                      <a:endParaRPr lang="da-DK" sz="600" b="0" i="0" u="none" strike="noStrike">
                        <a:solidFill>
                          <a:srgbClr val="000000"/>
                        </a:solidFill>
                        <a:effectLst/>
                        <a:latin typeface="Calibri" panose="020F0502020204030204" pitchFamily="34" charset="0"/>
                      </a:endParaRPr>
                    </a:p>
                  </a:txBody>
                  <a:tcPr marL="5077" marR="5077" marT="5077" marB="0" anchor="b"/>
                </a:tc>
                <a:extLst>
                  <a:ext uri="{0D108BD9-81ED-4DB2-BD59-A6C34878D82A}">
                    <a16:rowId xmlns:a16="http://schemas.microsoft.com/office/drawing/2014/main" val="3755158088"/>
                  </a:ext>
                </a:extLst>
              </a:tr>
              <a:tr h="435733">
                <a:tc>
                  <a:txBody>
                    <a:bodyPr/>
                    <a:lstStyle/>
                    <a:p>
                      <a:pPr algn="l" fontAlgn="b"/>
                      <a:r>
                        <a:rPr lang="da-DK" sz="600" u="none" strike="noStrike">
                          <a:effectLst/>
                        </a:rPr>
                        <a:t>Tillægsmoduler (AMU kurser) til Grundmodul</a:t>
                      </a:r>
                      <a:endParaRPr lang="da-DK" sz="600" b="0" i="0" u="none" strike="noStrike">
                        <a:solidFill>
                          <a:srgbClr val="000000"/>
                        </a:solidFill>
                        <a:effectLst/>
                        <a:latin typeface="Calibri" panose="020F0502020204030204" pitchFamily="34" charset="0"/>
                      </a:endParaRPr>
                    </a:p>
                  </a:txBody>
                  <a:tcPr marL="5077" marR="5077" marT="5077" marB="0" anchor="b"/>
                </a:tc>
                <a:extLst>
                  <a:ext uri="{0D108BD9-81ED-4DB2-BD59-A6C34878D82A}">
                    <a16:rowId xmlns:a16="http://schemas.microsoft.com/office/drawing/2014/main" val="3292903843"/>
                  </a:ext>
                </a:extLst>
              </a:tr>
              <a:tr h="235930">
                <a:tc>
                  <a:txBody>
                    <a:bodyPr/>
                    <a:lstStyle/>
                    <a:p>
                      <a:pPr algn="l" fontAlgn="b"/>
                      <a:r>
                        <a:rPr lang="da-DK" sz="600" u="none" strike="noStrike">
                          <a:effectLst/>
                        </a:rPr>
                        <a:t>EPOXY kursus</a:t>
                      </a:r>
                      <a:endParaRPr lang="da-DK" sz="600" b="0" i="0" u="none" strike="noStrike">
                        <a:solidFill>
                          <a:srgbClr val="000000"/>
                        </a:solidFill>
                        <a:effectLst/>
                        <a:latin typeface="Calibri" panose="020F0502020204030204" pitchFamily="34" charset="0"/>
                      </a:endParaRPr>
                    </a:p>
                  </a:txBody>
                  <a:tcPr marL="5077" marR="5077" marT="5077" marB="0" anchor="b"/>
                </a:tc>
                <a:extLst>
                  <a:ext uri="{0D108BD9-81ED-4DB2-BD59-A6C34878D82A}">
                    <a16:rowId xmlns:a16="http://schemas.microsoft.com/office/drawing/2014/main" val="2878806734"/>
                  </a:ext>
                </a:extLst>
              </a:tr>
              <a:tr h="235930">
                <a:tc>
                  <a:txBody>
                    <a:bodyPr/>
                    <a:lstStyle/>
                    <a:p>
                      <a:pPr algn="l" fontAlgn="b"/>
                      <a:r>
                        <a:rPr lang="da-DK" sz="600" u="none" strike="noStrike">
                          <a:effectLst/>
                        </a:rPr>
                        <a:t>TRUCK</a:t>
                      </a:r>
                      <a:endParaRPr lang="da-DK" sz="600" b="0" i="0" u="none" strike="noStrike">
                        <a:solidFill>
                          <a:srgbClr val="000000"/>
                        </a:solidFill>
                        <a:effectLst/>
                        <a:latin typeface="Calibri" panose="020F0502020204030204" pitchFamily="34" charset="0"/>
                      </a:endParaRPr>
                    </a:p>
                  </a:txBody>
                  <a:tcPr marL="5077" marR="5077" marT="5077" marB="0" anchor="b"/>
                </a:tc>
                <a:extLst>
                  <a:ext uri="{0D108BD9-81ED-4DB2-BD59-A6C34878D82A}">
                    <a16:rowId xmlns:a16="http://schemas.microsoft.com/office/drawing/2014/main" val="3146715249"/>
                  </a:ext>
                </a:extLst>
              </a:tr>
              <a:tr h="235930">
                <a:tc>
                  <a:txBody>
                    <a:bodyPr/>
                    <a:lstStyle/>
                    <a:p>
                      <a:pPr algn="l" fontAlgn="b"/>
                      <a:r>
                        <a:rPr lang="da-DK" sz="600" u="none" strike="noStrike">
                          <a:effectLst/>
                        </a:rPr>
                        <a:t>Kanban/Lean</a:t>
                      </a:r>
                      <a:endParaRPr lang="da-DK" sz="600" b="0" i="0" u="none" strike="noStrike">
                        <a:solidFill>
                          <a:srgbClr val="000000"/>
                        </a:solidFill>
                        <a:effectLst/>
                        <a:latin typeface="Calibri" panose="020F0502020204030204" pitchFamily="34" charset="0"/>
                      </a:endParaRPr>
                    </a:p>
                  </a:txBody>
                  <a:tcPr marL="5077" marR="5077" marT="5077" marB="0" anchor="b"/>
                </a:tc>
                <a:extLst>
                  <a:ext uri="{0D108BD9-81ED-4DB2-BD59-A6C34878D82A}">
                    <a16:rowId xmlns:a16="http://schemas.microsoft.com/office/drawing/2014/main" val="63552949"/>
                  </a:ext>
                </a:extLst>
              </a:tr>
              <a:tr h="235930">
                <a:tc>
                  <a:txBody>
                    <a:bodyPr/>
                    <a:lstStyle/>
                    <a:p>
                      <a:pPr algn="l" fontAlgn="b"/>
                      <a:r>
                        <a:rPr lang="da-DK" sz="600" u="none" strike="noStrike">
                          <a:effectLst/>
                        </a:rPr>
                        <a:t>PLC</a:t>
                      </a:r>
                      <a:endParaRPr lang="da-DK" sz="600" b="0" i="0" u="none" strike="noStrike">
                        <a:solidFill>
                          <a:srgbClr val="000000"/>
                        </a:solidFill>
                        <a:effectLst/>
                        <a:latin typeface="Calibri" panose="020F0502020204030204" pitchFamily="34" charset="0"/>
                      </a:endParaRPr>
                    </a:p>
                  </a:txBody>
                  <a:tcPr marL="5077" marR="5077" marT="5077" marB="0" anchor="b"/>
                </a:tc>
                <a:extLst>
                  <a:ext uri="{0D108BD9-81ED-4DB2-BD59-A6C34878D82A}">
                    <a16:rowId xmlns:a16="http://schemas.microsoft.com/office/drawing/2014/main" val="4237970782"/>
                  </a:ext>
                </a:extLst>
              </a:tr>
              <a:tr h="235930">
                <a:tc>
                  <a:txBody>
                    <a:bodyPr/>
                    <a:lstStyle/>
                    <a:p>
                      <a:pPr algn="l" fontAlgn="b"/>
                      <a:r>
                        <a:rPr lang="da-DK" sz="600" u="none" strike="noStrike">
                          <a:effectLst/>
                        </a:rPr>
                        <a:t>Robotteknologi</a:t>
                      </a:r>
                      <a:endParaRPr lang="da-DK" sz="600" b="0" i="0" u="none" strike="noStrike">
                        <a:solidFill>
                          <a:srgbClr val="000000"/>
                        </a:solidFill>
                        <a:effectLst/>
                        <a:latin typeface="Calibri" panose="020F0502020204030204" pitchFamily="34" charset="0"/>
                      </a:endParaRPr>
                    </a:p>
                  </a:txBody>
                  <a:tcPr marL="5077" marR="5077" marT="5077" marB="0" anchor="b"/>
                </a:tc>
                <a:extLst>
                  <a:ext uri="{0D108BD9-81ED-4DB2-BD59-A6C34878D82A}">
                    <a16:rowId xmlns:a16="http://schemas.microsoft.com/office/drawing/2014/main" val="1371524551"/>
                  </a:ext>
                </a:extLst>
              </a:tr>
              <a:tr h="235930">
                <a:tc>
                  <a:txBody>
                    <a:bodyPr/>
                    <a:lstStyle/>
                    <a:p>
                      <a:pPr algn="l" fontAlgn="b"/>
                      <a:r>
                        <a:rPr lang="da-DK" sz="600" u="none" strike="noStrike">
                          <a:effectLst/>
                        </a:rPr>
                        <a:t>PUTAU</a:t>
                      </a:r>
                      <a:endParaRPr lang="da-DK" sz="600" b="0" i="0" u="none" strike="noStrike">
                        <a:solidFill>
                          <a:srgbClr val="000000"/>
                        </a:solidFill>
                        <a:effectLst/>
                        <a:latin typeface="Calibri" panose="020F0502020204030204" pitchFamily="34" charset="0"/>
                      </a:endParaRPr>
                    </a:p>
                  </a:txBody>
                  <a:tcPr marL="5077" marR="5077" marT="5077" marB="0" anchor="b"/>
                </a:tc>
                <a:extLst>
                  <a:ext uri="{0D108BD9-81ED-4DB2-BD59-A6C34878D82A}">
                    <a16:rowId xmlns:a16="http://schemas.microsoft.com/office/drawing/2014/main" val="4032821001"/>
                  </a:ext>
                </a:extLst>
              </a:tr>
              <a:tr h="235930">
                <a:tc>
                  <a:txBody>
                    <a:bodyPr/>
                    <a:lstStyle/>
                    <a:p>
                      <a:pPr algn="l" fontAlgn="b"/>
                      <a:endParaRPr lang="da-DK" sz="600" b="0" i="0" u="none" strike="noStrike">
                        <a:solidFill>
                          <a:srgbClr val="000000"/>
                        </a:solidFill>
                        <a:effectLst/>
                        <a:latin typeface="Calibri" panose="020F0502020204030204" pitchFamily="34" charset="0"/>
                      </a:endParaRPr>
                    </a:p>
                  </a:txBody>
                  <a:tcPr marL="5077" marR="5077" marT="5077" marB="0" anchor="b"/>
                </a:tc>
                <a:extLst>
                  <a:ext uri="{0D108BD9-81ED-4DB2-BD59-A6C34878D82A}">
                    <a16:rowId xmlns:a16="http://schemas.microsoft.com/office/drawing/2014/main" val="2929654001"/>
                  </a:ext>
                </a:extLst>
              </a:tr>
              <a:tr h="235930">
                <a:tc>
                  <a:txBody>
                    <a:bodyPr/>
                    <a:lstStyle/>
                    <a:p>
                      <a:pPr algn="l" fontAlgn="b"/>
                      <a:r>
                        <a:rPr lang="da-DK" sz="600" u="none" strike="noStrike">
                          <a:effectLst/>
                        </a:rPr>
                        <a:t>Evt. Hololens</a:t>
                      </a:r>
                      <a:endParaRPr lang="da-DK" sz="600" b="0" i="0" u="none" strike="noStrike">
                        <a:solidFill>
                          <a:srgbClr val="000000"/>
                        </a:solidFill>
                        <a:effectLst/>
                        <a:latin typeface="Calibri" panose="020F0502020204030204" pitchFamily="34" charset="0"/>
                      </a:endParaRPr>
                    </a:p>
                  </a:txBody>
                  <a:tcPr marL="5077" marR="5077" marT="5077" marB="0" anchor="b"/>
                </a:tc>
                <a:extLst>
                  <a:ext uri="{0D108BD9-81ED-4DB2-BD59-A6C34878D82A}">
                    <a16:rowId xmlns:a16="http://schemas.microsoft.com/office/drawing/2014/main" val="3351401168"/>
                  </a:ext>
                </a:extLst>
              </a:tr>
              <a:tr h="235930">
                <a:tc>
                  <a:txBody>
                    <a:bodyPr/>
                    <a:lstStyle/>
                    <a:p>
                      <a:pPr algn="l" fontAlgn="b"/>
                      <a:r>
                        <a:rPr lang="da-DK" sz="600" u="none" strike="noStrike" dirty="0">
                          <a:effectLst/>
                        </a:rPr>
                        <a:t>AR</a:t>
                      </a:r>
                      <a:endParaRPr lang="da-DK" sz="600" b="0" i="0" u="none" strike="noStrike" dirty="0">
                        <a:solidFill>
                          <a:srgbClr val="000000"/>
                        </a:solidFill>
                        <a:effectLst/>
                        <a:latin typeface="Calibri" panose="020F0502020204030204" pitchFamily="34" charset="0"/>
                      </a:endParaRPr>
                    </a:p>
                  </a:txBody>
                  <a:tcPr marL="5077" marR="5077" marT="5077" marB="0" anchor="b"/>
                </a:tc>
                <a:extLst>
                  <a:ext uri="{0D108BD9-81ED-4DB2-BD59-A6C34878D82A}">
                    <a16:rowId xmlns:a16="http://schemas.microsoft.com/office/drawing/2014/main" val="3857655123"/>
                  </a:ext>
                </a:extLst>
              </a:tr>
            </a:tbl>
          </a:graphicData>
        </a:graphic>
      </p:graphicFrame>
      <p:graphicFrame>
        <p:nvGraphicFramePr>
          <p:cNvPr id="9" name="Tabel 8">
            <a:extLst>
              <a:ext uri="{FF2B5EF4-FFF2-40B4-BE49-F238E27FC236}">
                <a16:creationId xmlns:a16="http://schemas.microsoft.com/office/drawing/2014/main" id="{A37E89F5-D4D7-2E4B-9243-14D467617580}"/>
              </a:ext>
            </a:extLst>
          </p:cNvPr>
          <p:cNvGraphicFramePr>
            <a:graphicFrameLocks noGrp="1"/>
          </p:cNvGraphicFramePr>
          <p:nvPr>
            <p:extLst>
              <p:ext uri="{D42A27DB-BD31-4B8C-83A1-F6EECF244321}">
                <p14:modId xmlns:p14="http://schemas.microsoft.com/office/powerpoint/2010/main" val="2304474843"/>
              </p:ext>
            </p:extLst>
          </p:nvPr>
        </p:nvGraphicFramePr>
        <p:xfrm>
          <a:off x="2078823" y="1663104"/>
          <a:ext cx="3221831" cy="3124192"/>
        </p:xfrm>
        <a:graphic>
          <a:graphicData uri="http://schemas.openxmlformats.org/drawingml/2006/table">
            <a:tbl>
              <a:tblPr>
                <a:tableStyleId>{5C22544A-7EE6-4342-B048-85BDC9FD1C3A}</a:tableStyleId>
              </a:tblPr>
              <a:tblGrid>
                <a:gridCol w="3221831">
                  <a:extLst>
                    <a:ext uri="{9D8B030D-6E8A-4147-A177-3AD203B41FA5}">
                      <a16:colId xmlns:a16="http://schemas.microsoft.com/office/drawing/2014/main" val="2735489207"/>
                    </a:ext>
                  </a:extLst>
                </a:gridCol>
              </a:tblGrid>
              <a:tr h="195262">
                <a:tc>
                  <a:txBody>
                    <a:bodyPr/>
                    <a:lstStyle/>
                    <a:p>
                      <a:pPr algn="l" fontAlgn="b"/>
                      <a:r>
                        <a:rPr lang="da-DK" sz="1200" u="none" strike="noStrike">
                          <a:effectLst/>
                        </a:rPr>
                        <a:t>TAVLEMODUL 1</a:t>
                      </a:r>
                      <a:endParaRPr lang="da-DK" sz="1200" b="0" i="0" u="none" strike="noStrike">
                        <a:solidFill>
                          <a:srgbClr val="000000"/>
                        </a:solidFill>
                        <a:effectLst/>
                        <a:latin typeface="Calibri" panose="020F0502020204030204" pitchFamily="34" charset="0"/>
                      </a:endParaRPr>
                    </a:p>
                  </a:txBody>
                  <a:tcPr marL="9153" marR="9153" marT="9153" marB="0" anchor="b"/>
                </a:tc>
                <a:extLst>
                  <a:ext uri="{0D108BD9-81ED-4DB2-BD59-A6C34878D82A}">
                    <a16:rowId xmlns:a16="http://schemas.microsoft.com/office/drawing/2014/main" val="1379481228"/>
                  </a:ext>
                </a:extLst>
              </a:tr>
              <a:tr h="195262">
                <a:tc>
                  <a:txBody>
                    <a:bodyPr/>
                    <a:lstStyle/>
                    <a:p>
                      <a:pPr algn="l" fontAlgn="b"/>
                      <a:r>
                        <a:rPr lang="da-DK" sz="1200" u="none" strike="noStrike" dirty="0">
                          <a:effectLst/>
                        </a:rPr>
                        <a:t>Elektrikerniveau &amp; </a:t>
                      </a:r>
                      <a:r>
                        <a:rPr lang="da-DK" sz="1200" u="none" strike="noStrike" dirty="0" err="1">
                          <a:effectLst/>
                        </a:rPr>
                        <a:t>Automtiktekniekrniveau</a:t>
                      </a:r>
                      <a:endParaRPr lang="da-DK" sz="1200" b="0" i="0" u="none" strike="noStrike" dirty="0">
                        <a:solidFill>
                          <a:srgbClr val="000000"/>
                        </a:solidFill>
                        <a:effectLst/>
                        <a:latin typeface="Calibri" panose="020F0502020204030204" pitchFamily="34" charset="0"/>
                      </a:endParaRPr>
                    </a:p>
                  </a:txBody>
                  <a:tcPr marL="9153" marR="9153" marT="9153" marB="0" anchor="b"/>
                </a:tc>
                <a:extLst>
                  <a:ext uri="{0D108BD9-81ED-4DB2-BD59-A6C34878D82A}">
                    <a16:rowId xmlns:a16="http://schemas.microsoft.com/office/drawing/2014/main" val="2229865330"/>
                  </a:ext>
                </a:extLst>
              </a:tr>
              <a:tr h="195262">
                <a:tc>
                  <a:txBody>
                    <a:bodyPr/>
                    <a:lstStyle/>
                    <a:p>
                      <a:pPr algn="l" fontAlgn="b"/>
                      <a:endParaRPr lang="da-DK" sz="1200" b="0" i="0" u="none" strike="noStrike">
                        <a:solidFill>
                          <a:srgbClr val="000000"/>
                        </a:solidFill>
                        <a:effectLst/>
                        <a:latin typeface="Calibri" panose="020F0502020204030204" pitchFamily="34" charset="0"/>
                      </a:endParaRPr>
                    </a:p>
                  </a:txBody>
                  <a:tcPr marL="9153" marR="9153" marT="9153" marB="0" anchor="b"/>
                </a:tc>
                <a:extLst>
                  <a:ext uri="{0D108BD9-81ED-4DB2-BD59-A6C34878D82A}">
                    <a16:rowId xmlns:a16="http://schemas.microsoft.com/office/drawing/2014/main" val="3803021216"/>
                  </a:ext>
                </a:extLst>
              </a:tr>
              <a:tr h="195262">
                <a:tc>
                  <a:txBody>
                    <a:bodyPr/>
                    <a:lstStyle/>
                    <a:p>
                      <a:pPr algn="l" fontAlgn="b"/>
                      <a:r>
                        <a:rPr lang="da-DK" sz="1200" u="none" strike="noStrike">
                          <a:effectLst/>
                        </a:rPr>
                        <a:t>Læs &amp; forstå tegninger, eldiagrammer + 3D</a:t>
                      </a:r>
                      <a:endParaRPr lang="da-DK" sz="1200" b="0" i="0" u="none" strike="noStrike">
                        <a:solidFill>
                          <a:srgbClr val="000000"/>
                        </a:solidFill>
                        <a:effectLst/>
                        <a:latin typeface="Calibri" panose="020F0502020204030204" pitchFamily="34" charset="0"/>
                      </a:endParaRPr>
                    </a:p>
                  </a:txBody>
                  <a:tcPr marL="9153" marR="9153" marT="9153" marB="0" anchor="b"/>
                </a:tc>
                <a:extLst>
                  <a:ext uri="{0D108BD9-81ED-4DB2-BD59-A6C34878D82A}">
                    <a16:rowId xmlns:a16="http://schemas.microsoft.com/office/drawing/2014/main" val="2582734844"/>
                  </a:ext>
                </a:extLst>
              </a:tr>
              <a:tr h="195262">
                <a:tc>
                  <a:txBody>
                    <a:bodyPr/>
                    <a:lstStyle/>
                    <a:p>
                      <a:pPr algn="l" fontAlgn="b"/>
                      <a:r>
                        <a:rPr lang="da-DK" sz="1200" u="none" strike="noStrike">
                          <a:effectLst/>
                        </a:rPr>
                        <a:t>Valg af værktøj + momens</a:t>
                      </a:r>
                      <a:endParaRPr lang="da-DK" sz="1200" b="0" i="0" u="none" strike="noStrike">
                        <a:solidFill>
                          <a:srgbClr val="000000"/>
                        </a:solidFill>
                        <a:effectLst/>
                        <a:latin typeface="Calibri" panose="020F0502020204030204" pitchFamily="34" charset="0"/>
                      </a:endParaRPr>
                    </a:p>
                  </a:txBody>
                  <a:tcPr marL="9153" marR="9153" marT="9153" marB="0" anchor="b"/>
                </a:tc>
                <a:extLst>
                  <a:ext uri="{0D108BD9-81ED-4DB2-BD59-A6C34878D82A}">
                    <a16:rowId xmlns:a16="http://schemas.microsoft.com/office/drawing/2014/main" val="4024171940"/>
                  </a:ext>
                </a:extLst>
              </a:tr>
              <a:tr h="195262">
                <a:tc>
                  <a:txBody>
                    <a:bodyPr/>
                    <a:lstStyle/>
                    <a:p>
                      <a:pPr algn="l" fontAlgn="b"/>
                      <a:r>
                        <a:rPr lang="da-DK" sz="1200" u="none" strike="noStrike">
                          <a:effectLst/>
                        </a:rPr>
                        <a:t>Kvalitetssikring</a:t>
                      </a:r>
                      <a:endParaRPr lang="da-DK" sz="1200" b="0" i="0" u="none" strike="noStrike">
                        <a:solidFill>
                          <a:srgbClr val="000000"/>
                        </a:solidFill>
                        <a:effectLst/>
                        <a:latin typeface="Calibri" panose="020F0502020204030204" pitchFamily="34" charset="0"/>
                      </a:endParaRPr>
                    </a:p>
                  </a:txBody>
                  <a:tcPr marL="9153" marR="9153" marT="9153" marB="0" anchor="b"/>
                </a:tc>
                <a:extLst>
                  <a:ext uri="{0D108BD9-81ED-4DB2-BD59-A6C34878D82A}">
                    <a16:rowId xmlns:a16="http://schemas.microsoft.com/office/drawing/2014/main" val="1168062320"/>
                  </a:ext>
                </a:extLst>
              </a:tr>
              <a:tr h="195262">
                <a:tc>
                  <a:txBody>
                    <a:bodyPr/>
                    <a:lstStyle/>
                    <a:p>
                      <a:pPr algn="l" fontAlgn="b"/>
                      <a:r>
                        <a:rPr lang="da-DK" sz="1200" u="none" strike="noStrike">
                          <a:effectLst/>
                        </a:rPr>
                        <a:t>Ledningskendskab, farver, dimensionering mv.</a:t>
                      </a:r>
                      <a:endParaRPr lang="da-DK" sz="1200" b="0" i="0" u="none" strike="noStrike">
                        <a:solidFill>
                          <a:srgbClr val="000000"/>
                        </a:solidFill>
                        <a:effectLst/>
                        <a:latin typeface="Calibri" panose="020F0502020204030204" pitchFamily="34" charset="0"/>
                      </a:endParaRPr>
                    </a:p>
                  </a:txBody>
                  <a:tcPr marL="9153" marR="9153" marT="9153" marB="0" anchor="b"/>
                </a:tc>
                <a:extLst>
                  <a:ext uri="{0D108BD9-81ED-4DB2-BD59-A6C34878D82A}">
                    <a16:rowId xmlns:a16="http://schemas.microsoft.com/office/drawing/2014/main" val="2180979920"/>
                  </a:ext>
                </a:extLst>
              </a:tr>
              <a:tr h="195262">
                <a:tc>
                  <a:txBody>
                    <a:bodyPr/>
                    <a:lstStyle/>
                    <a:p>
                      <a:pPr algn="l" fontAlgn="b"/>
                      <a:r>
                        <a:rPr lang="da-DK" sz="1200" u="none" strike="noStrike">
                          <a:effectLst/>
                        </a:rPr>
                        <a:t>Test og afprøvning</a:t>
                      </a:r>
                      <a:endParaRPr lang="da-DK" sz="1200" b="0" i="0" u="none" strike="noStrike">
                        <a:solidFill>
                          <a:srgbClr val="000000"/>
                        </a:solidFill>
                        <a:effectLst/>
                        <a:latin typeface="Calibri" panose="020F0502020204030204" pitchFamily="34" charset="0"/>
                      </a:endParaRPr>
                    </a:p>
                  </a:txBody>
                  <a:tcPr marL="9153" marR="9153" marT="9153" marB="0" anchor="b"/>
                </a:tc>
                <a:extLst>
                  <a:ext uri="{0D108BD9-81ED-4DB2-BD59-A6C34878D82A}">
                    <a16:rowId xmlns:a16="http://schemas.microsoft.com/office/drawing/2014/main" val="3138712680"/>
                  </a:ext>
                </a:extLst>
              </a:tr>
              <a:tr h="195262">
                <a:tc>
                  <a:txBody>
                    <a:bodyPr/>
                    <a:lstStyle/>
                    <a:p>
                      <a:pPr algn="l" fontAlgn="b"/>
                      <a:r>
                        <a:rPr lang="da-DK" sz="1200" u="none" strike="noStrike">
                          <a:effectLst/>
                        </a:rPr>
                        <a:t>EN 50110-1</a:t>
                      </a:r>
                      <a:endParaRPr lang="da-DK" sz="1200" b="0" i="0" u="none" strike="noStrike">
                        <a:solidFill>
                          <a:srgbClr val="000000"/>
                        </a:solidFill>
                        <a:effectLst/>
                        <a:latin typeface="Calibri" panose="020F0502020204030204" pitchFamily="34" charset="0"/>
                      </a:endParaRPr>
                    </a:p>
                  </a:txBody>
                  <a:tcPr marL="9153" marR="9153" marT="9153" marB="0" anchor="b"/>
                </a:tc>
                <a:extLst>
                  <a:ext uri="{0D108BD9-81ED-4DB2-BD59-A6C34878D82A}">
                    <a16:rowId xmlns:a16="http://schemas.microsoft.com/office/drawing/2014/main" val="1109879863"/>
                  </a:ext>
                </a:extLst>
              </a:tr>
              <a:tr h="195262">
                <a:tc>
                  <a:txBody>
                    <a:bodyPr/>
                    <a:lstStyle/>
                    <a:p>
                      <a:pPr algn="l" fontAlgn="b"/>
                      <a:r>
                        <a:rPr lang="da-DK" sz="1200" u="none" strike="noStrike">
                          <a:effectLst/>
                        </a:rPr>
                        <a:t>Hololens</a:t>
                      </a:r>
                      <a:endParaRPr lang="da-DK" sz="1200" b="0" i="0" u="none" strike="noStrike">
                        <a:solidFill>
                          <a:srgbClr val="000000"/>
                        </a:solidFill>
                        <a:effectLst/>
                        <a:latin typeface="Calibri" panose="020F0502020204030204" pitchFamily="34" charset="0"/>
                      </a:endParaRPr>
                    </a:p>
                  </a:txBody>
                  <a:tcPr marL="9153" marR="9153" marT="9153" marB="0" anchor="b"/>
                </a:tc>
                <a:extLst>
                  <a:ext uri="{0D108BD9-81ED-4DB2-BD59-A6C34878D82A}">
                    <a16:rowId xmlns:a16="http://schemas.microsoft.com/office/drawing/2014/main" val="1836214135"/>
                  </a:ext>
                </a:extLst>
              </a:tr>
              <a:tr h="195262">
                <a:tc>
                  <a:txBody>
                    <a:bodyPr/>
                    <a:lstStyle/>
                    <a:p>
                      <a:pPr algn="l" fontAlgn="b"/>
                      <a:r>
                        <a:rPr lang="da-DK" sz="1200" u="none" strike="noStrike">
                          <a:effectLst/>
                        </a:rPr>
                        <a:t>Arbejdsmiljø</a:t>
                      </a:r>
                      <a:endParaRPr lang="da-DK" sz="1200" b="0" i="0" u="none" strike="noStrike">
                        <a:solidFill>
                          <a:srgbClr val="000000"/>
                        </a:solidFill>
                        <a:effectLst/>
                        <a:latin typeface="Calibri" panose="020F0502020204030204" pitchFamily="34" charset="0"/>
                      </a:endParaRPr>
                    </a:p>
                  </a:txBody>
                  <a:tcPr marL="9153" marR="9153" marT="9153" marB="0" anchor="b"/>
                </a:tc>
                <a:extLst>
                  <a:ext uri="{0D108BD9-81ED-4DB2-BD59-A6C34878D82A}">
                    <a16:rowId xmlns:a16="http://schemas.microsoft.com/office/drawing/2014/main" val="62955140"/>
                  </a:ext>
                </a:extLst>
              </a:tr>
              <a:tr h="195262">
                <a:tc>
                  <a:txBody>
                    <a:bodyPr/>
                    <a:lstStyle/>
                    <a:p>
                      <a:pPr algn="l" fontAlgn="b"/>
                      <a:r>
                        <a:rPr lang="da-DK" sz="1200" u="none" strike="noStrike">
                          <a:effectLst/>
                        </a:rPr>
                        <a:t>Grundlæggende relevant ellovgivning</a:t>
                      </a:r>
                      <a:endParaRPr lang="da-DK" sz="1200" b="0" i="0" u="none" strike="noStrike">
                        <a:solidFill>
                          <a:srgbClr val="000000"/>
                        </a:solidFill>
                        <a:effectLst/>
                        <a:latin typeface="Calibri" panose="020F0502020204030204" pitchFamily="34" charset="0"/>
                      </a:endParaRPr>
                    </a:p>
                  </a:txBody>
                  <a:tcPr marL="9153" marR="9153" marT="9153" marB="0" anchor="b"/>
                </a:tc>
                <a:extLst>
                  <a:ext uri="{0D108BD9-81ED-4DB2-BD59-A6C34878D82A}">
                    <a16:rowId xmlns:a16="http://schemas.microsoft.com/office/drawing/2014/main" val="2859261926"/>
                  </a:ext>
                </a:extLst>
              </a:tr>
              <a:tr h="195262">
                <a:tc>
                  <a:txBody>
                    <a:bodyPr/>
                    <a:lstStyle/>
                    <a:p>
                      <a:pPr algn="l" fontAlgn="b"/>
                      <a:r>
                        <a:rPr lang="da-DK" sz="1200" u="none" strike="noStrike">
                          <a:effectLst/>
                        </a:rPr>
                        <a:t>ESD (Elektrisk støj)</a:t>
                      </a:r>
                      <a:endParaRPr lang="da-DK" sz="1200" b="0" i="0" u="none" strike="noStrike">
                        <a:solidFill>
                          <a:srgbClr val="000000"/>
                        </a:solidFill>
                        <a:effectLst/>
                        <a:latin typeface="Calibri" panose="020F0502020204030204" pitchFamily="34" charset="0"/>
                      </a:endParaRPr>
                    </a:p>
                  </a:txBody>
                  <a:tcPr marL="9153" marR="9153" marT="9153" marB="0" anchor="b"/>
                </a:tc>
                <a:extLst>
                  <a:ext uri="{0D108BD9-81ED-4DB2-BD59-A6C34878D82A}">
                    <a16:rowId xmlns:a16="http://schemas.microsoft.com/office/drawing/2014/main" val="1394172216"/>
                  </a:ext>
                </a:extLst>
              </a:tr>
              <a:tr h="195262">
                <a:tc>
                  <a:txBody>
                    <a:bodyPr/>
                    <a:lstStyle/>
                    <a:p>
                      <a:pPr algn="l" fontAlgn="b"/>
                      <a:r>
                        <a:rPr lang="da-DK" sz="1200" u="none" strike="noStrike">
                          <a:effectLst/>
                        </a:rPr>
                        <a:t>Komponentkendskab</a:t>
                      </a:r>
                      <a:endParaRPr lang="da-DK" sz="1200" b="0" i="0" u="none" strike="noStrike">
                        <a:solidFill>
                          <a:srgbClr val="000000"/>
                        </a:solidFill>
                        <a:effectLst/>
                        <a:latin typeface="Calibri" panose="020F0502020204030204" pitchFamily="34" charset="0"/>
                      </a:endParaRPr>
                    </a:p>
                  </a:txBody>
                  <a:tcPr marL="9153" marR="9153" marT="9153" marB="0" anchor="b"/>
                </a:tc>
                <a:extLst>
                  <a:ext uri="{0D108BD9-81ED-4DB2-BD59-A6C34878D82A}">
                    <a16:rowId xmlns:a16="http://schemas.microsoft.com/office/drawing/2014/main" val="2795813349"/>
                  </a:ext>
                </a:extLst>
              </a:tr>
              <a:tr h="195262">
                <a:tc>
                  <a:txBody>
                    <a:bodyPr/>
                    <a:lstStyle/>
                    <a:p>
                      <a:pPr algn="l" fontAlgn="b"/>
                      <a:r>
                        <a:rPr lang="da-DK" sz="1200" u="none" strike="noStrike">
                          <a:effectLst/>
                        </a:rPr>
                        <a:t>PLC kursus</a:t>
                      </a:r>
                      <a:endParaRPr lang="da-DK" sz="1200" b="0" i="0" u="none" strike="noStrike">
                        <a:solidFill>
                          <a:srgbClr val="000000"/>
                        </a:solidFill>
                        <a:effectLst/>
                        <a:latin typeface="Calibri" panose="020F0502020204030204" pitchFamily="34" charset="0"/>
                      </a:endParaRPr>
                    </a:p>
                  </a:txBody>
                  <a:tcPr marL="9153" marR="9153" marT="9153" marB="0" anchor="b"/>
                </a:tc>
                <a:extLst>
                  <a:ext uri="{0D108BD9-81ED-4DB2-BD59-A6C34878D82A}">
                    <a16:rowId xmlns:a16="http://schemas.microsoft.com/office/drawing/2014/main" val="771432260"/>
                  </a:ext>
                </a:extLst>
              </a:tr>
              <a:tr h="195262">
                <a:tc>
                  <a:txBody>
                    <a:bodyPr/>
                    <a:lstStyle/>
                    <a:p>
                      <a:pPr algn="l" fontAlgn="b"/>
                      <a:endParaRPr lang="da-DK" sz="1200" b="0" i="0" u="none" strike="noStrike" dirty="0">
                        <a:solidFill>
                          <a:srgbClr val="000000"/>
                        </a:solidFill>
                        <a:effectLst/>
                        <a:latin typeface="Calibri" panose="020F0502020204030204" pitchFamily="34" charset="0"/>
                      </a:endParaRPr>
                    </a:p>
                  </a:txBody>
                  <a:tcPr marL="9153" marR="9153" marT="9153" marB="0" anchor="b"/>
                </a:tc>
                <a:extLst>
                  <a:ext uri="{0D108BD9-81ED-4DB2-BD59-A6C34878D82A}">
                    <a16:rowId xmlns:a16="http://schemas.microsoft.com/office/drawing/2014/main" val="814359977"/>
                  </a:ext>
                </a:extLst>
              </a:tr>
            </a:tbl>
          </a:graphicData>
        </a:graphic>
      </p:graphicFrame>
      <p:graphicFrame>
        <p:nvGraphicFramePr>
          <p:cNvPr id="11" name="Tabel 10">
            <a:extLst>
              <a:ext uri="{FF2B5EF4-FFF2-40B4-BE49-F238E27FC236}">
                <a16:creationId xmlns:a16="http://schemas.microsoft.com/office/drawing/2014/main" id="{916D9AE0-3C31-6242-B0D6-5D14078FC1BC}"/>
              </a:ext>
            </a:extLst>
          </p:cNvPr>
          <p:cNvGraphicFramePr>
            <a:graphicFrameLocks noGrp="1"/>
          </p:cNvGraphicFramePr>
          <p:nvPr>
            <p:extLst>
              <p:ext uri="{D42A27DB-BD31-4B8C-83A1-F6EECF244321}">
                <p14:modId xmlns:p14="http://schemas.microsoft.com/office/powerpoint/2010/main" val="1714717153"/>
              </p:ext>
            </p:extLst>
          </p:nvPr>
        </p:nvGraphicFramePr>
        <p:xfrm>
          <a:off x="5486352" y="1663104"/>
          <a:ext cx="2692400" cy="3048000"/>
        </p:xfrm>
        <a:graphic>
          <a:graphicData uri="http://schemas.openxmlformats.org/drawingml/2006/table">
            <a:tbl>
              <a:tblPr>
                <a:tableStyleId>{5C22544A-7EE6-4342-B048-85BDC9FD1C3A}</a:tableStyleId>
              </a:tblPr>
              <a:tblGrid>
                <a:gridCol w="2692400">
                  <a:extLst>
                    <a:ext uri="{9D8B030D-6E8A-4147-A177-3AD203B41FA5}">
                      <a16:colId xmlns:a16="http://schemas.microsoft.com/office/drawing/2014/main" val="2217933295"/>
                    </a:ext>
                  </a:extLst>
                </a:gridCol>
              </a:tblGrid>
              <a:tr h="203200">
                <a:tc>
                  <a:txBody>
                    <a:bodyPr/>
                    <a:lstStyle/>
                    <a:p>
                      <a:pPr algn="l" fontAlgn="b"/>
                      <a:r>
                        <a:rPr lang="da-DK" sz="1200" u="none" strike="noStrike">
                          <a:effectLst/>
                        </a:rPr>
                        <a:t>TAVLE MODUL 2</a:t>
                      </a:r>
                      <a:endParaRPr lang="da-DK"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809615247"/>
                  </a:ext>
                </a:extLst>
              </a:tr>
              <a:tr h="203200">
                <a:tc>
                  <a:txBody>
                    <a:bodyPr/>
                    <a:lstStyle/>
                    <a:p>
                      <a:pPr algn="l" fontAlgn="b"/>
                      <a:r>
                        <a:rPr lang="da-DK" sz="1200" u="none" strike="noStrike">
                          <a:effectLst/>
                        </a:rPr>
                        <a:t>Akademiniveau</a:t>
                      </a:r>
                      <a:endParaRPr lang="da-DK"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396192018"/>
                  </a:ext>
                </a:extLst>
              </a:tr>
              <a:tr h="203200">
                <a:tc>
                  <a:txBody>
                    <a:bodyPr/>
                    <a:lstStyle/>
                    <a:p>
                      <a:pPr algn="l" fontAlgn="b"/>
                      <a:endParaRPr lang="da-DK"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038159162"/>
                  </a:ext>
                </a:extLst>
              </a:tr>
              <a:tr h="203200">
                <a:tc>
                  <a:txBody>
                    <a:bodyPr/>
                    <a:lstStyle/>
                    <a:p>
                      <a:pPr algn="l" fontAlgn="b"/>
                      <a:r>
                        <a:rPr lang="da-DK" sz="1200" u="none" strike="noStrike">
                          <a:effectLst/>
                        </a:rPr>
                        <a:t>Læs &amp; forstå tegninger, diagrammer + 3D</a:t>
                      </a:r>
                      <a:endParaRPr lang="da-DK"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180959461"/>
                  </a:ext>
                </a:extLst>
              </a:tr>
              <a:tr h="203200">
                <a:tc>
                  <a:txBody>
                    <a:bodyPr/>
                    <a:lstStyle/>
                    <a:p>
                      <a:pPr algn="l" fontAlgn="b"/>
                      <a:r>
                        <a:rPr lang="da-DK" sz="1200" u="none" strike="noStrike">
                          <a:effectLst/>
                        </a:rPr>
                        <a:t>Kvalitetssikring</a:t>
                      </a:r>
                      <a:endParaRPr lang="da-DK"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675042406"/>
                  </a:ext>
                </a:extLst>
              </a:tr>
              <a:tr h="203200">
                <a:tc>
                  <a:txBody>
                    <a:bodyPr/>
                    <a:lstStyle/>
                    <a:p>
                      <a:pPr algn="l" fontAlgn="b"/>
                      <a:r>
                        <a:rPr lang="da-DK" sz="1200" u="none" strike="noStrike">
                          <a:effectLst/>
                        </a:rPr>
                        <a:t>International lovgivning</a:t>
                      </a:r>
                      <a:endParaRPr lang="da-DK"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511886428"/>
                  </a:ext>
                </a:extLst>
              </a:tr>
              <a:tr h="203200">
                <a:tc>
                  <a:txBody>
                    <a:bodyPr/>
                    <a:lstStyle/>
                    <a:p>
                      <a:pPr algn="l" fontAlgn="b"/>
                      <a:r>
                        <a:rPr lang="da-DK" sz="1200" u="none" strike="noStrike">
                          <a:effectLst/>
                        </a:rPr>
                        <a:t>Love &amp; regler</a:t>
                      </a:r>
                      <a:endParaRPr lang="da-DK"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696680108"/>
                  </a:ext>
                </a:extLst>
              </a:tr>
              <a:tr h="203200">
                <a:tc>
                  <a:txBody>
                    <a:bodyPr/>
                    <a:lstStyle/>
                    <a:p>
                      <a:pPr algn="l" fontAlgn="b"/>
                      <a:r>
                        <a:rPr lang="da-DK" sz="1200" u="none" strike="noStrike">
                          <a:effectLst/>
                        </a:rPr>
                        <a:t>Dimensionering</a:t>
                      </a:r>
                      <a:endParaRPr lang="da-DK"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28940633"/>
                  </a:ext>
                </a:extLst>
              </a:tr>
              <a:tr h="203200">
                <a:tc>
                  <a:txBody>
                    <a:bodyPr/>
                    <a:lstStyle/>
                    <a:p>
                      <a:pPr algn="l" fontAlgn="b"/>
                      <a:r>
                        <a:rPr lang="da-DK" sz="1200" u="none" strike="noStrike">
                          <a:effectLst/>
                        </a:rPr>
                        <a:t>Komponentkendskab</a:t>
                      </a:r>
                      <a:endParaRPr lang="da-DK"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154537650"/>
                  </a:ext>
                </a:extLst>
              </a:tr>
              <a:tr h="203200">
                <a:tc>
                  <a:txBody>
                    <a:bodyPr/>
                    <a:lstStyle/>
                    <a:p>
                      <a:pPr algn="l" fontAlgn="b"/>
                      <a:r>
                        <a:rPr lang="da-DK" sz="1200" u="none" strike="noStrike">
                          <a:effectLst/>
                        </a:rPr>
                        <a:t>Hololens</a:t>
                      </a:r>
                      <a:endParaRPr lang="da-DK"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337448464"/>
                  </a:ext>
                </a:extLst>
              </a:tr>
              <a:tr h="203200">
                <a:tc>
                  <a:txBody>
                    <a:bodyPr/>
                    <a:lstStyle/>
                    <a:p>
                      <a:pPr algn="l" fontAlgn="b"/>
                      <a:r>
                        <a:rPr lang="da-DK" sz="1200" u="none" strike="noStrike">
                          <a:effectLst/>
                        </a:rPr>
                        <a:t>Arbejdsmiljø "leder"</a:t>
                      </a:r>
                      <a:endParaRPr lang="da-DK"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380894641"/>
                  </a:ext>
                </a:extLst>
              </a:tr>
              <a:tr h="203200">
                <a:tc>
                  <a:txBody>
                    <a:bodyPr/>
                    <a:lstStyle/>
                    <a:p>
                      <a:pPr algn="l" fontAlgn="b"/>
                      <a:r>
                        <a:rPr lang="da-DK" sz="1200" u="none" strike="noStrike">
                          <a:effectLst/>
                        </a:rPr>
                        <a:t>ESD (Elektrisk støj)</a:t>
                      </a:r>
                      <a:endParaRPr lang="da-DK"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100512152"/>
                  </a:ext>
                </a:extLst>
              </a:tr>
              <a:tr h="203200">
                <a:tc>
                  <a:txBody>
                    <a:bodyPr/>
                    <a:lstStyle/>
                    <a:p>
                      <a:pPr algn="l" fontAlgn="b"/>
                      <a:r>
                        <a:rPr lang="da-DK" sz="1200" u="none" strike="noStrike">
                          <a:effectLst/>
                        </a:rPr>
                        <a:t>EN 50110-1</a:t>
                      </a:r>
                      <a:endParaRPr lang="da-DK"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388798175"/>
                  </a:ext>
                </a:extLst>
              </a:tr>
              <a:tr h="203200">
                <a:tc>
                  <a:txBody>
                    <a:bodyPr/>
                    <a:lstStyle/>
                    <a:p>
                      <a:pPr algn="l" fontAlgn="b"/>
                      <a:r>
                        <a:rPr lang="da-DK" sz="1200" u="none" strike="noStrike" dirty="0">
                          <a:effectLst/>
                        </a:rPr>
                        <a:t>Salgskendskab</a:t>
                      </a:r>
                      <a:endParaRPr lang="da-DK" sz="12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469503779"/>
                  </a:ext>
                </a:extLst>
              </a:tr>
              <a:tr h="203200">
                <a:tc>
                  <a:txBody>
                    <a:bodyPr/>
                    <a:lstStyle/>
                    <a:p>
                      <a:pPr algn="l" fontAlgn="b"/>
                      <a:r>
                        <a:rPr lang="da-DK" sz="1200" u="none" strike="noStrike" dirty="0">
                          <a:effectLst/>
                        </a:rPr>
                        <a:t>It-kendskab</a:t>
                      </a:r>
                      <a:endParaRPr lang="da-DK" sz="12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542247435"/>
                  </a:ext>
                </a:extLst>
              </a:tr>
            </a:tbl>
          </a:graphicData>
        </a:graphic>
      </p:graphicFrame>
      <p:graphicFrame>
        <p:nvGraphicFramePr>
          <p:cNvPr id="12" name="Tabel 11">
            <a:extLst>
              <a:ext uri="{FF2B5EF4-FFF2-40B4-BE49-F238E27FC236}">
                <a16:creationId xmlns:a16="http://schemas.microsoft.com/office/drawing/2014/main" id="{A847897E-B44A-2347-8D86-CDA8CCBEC1AF}"/>
              </a:ext>
            </a:extLst>
          </p:cNvPr>
          <p:cNvGraphicFramePr>
            <a:graphicFrameLocks noGrp="1"/>
          </p:cNvGraphicFramePr>
          <p:nvPr>
            <p:extLst>
              <p:ext uri="{D42A27DB-BD31-4B8C-83A1-F6EECF244321}">
                <p14:modId xmlns:p14="http://schemas.microsoft.com/office/powerpoint/2010/main" val="856283832"/>
              </p:ext>
            </p:extLst>
          </p:nvPr>
        </p:nvGraphicFramePr>
        <p:xfrm>
          <a:off x="8455024" y="1663104"/>
          <a:ext cx="3048000" cy="3048000"/>
        </p:xfrm>
        <a:graphic>
          <a:graphicData uri="http://schemas.openxmlformats.org/drawingml/2006/table">
            <a:tbl>
              <a:tblPr>
                <a:tableStyleId>{5C22544A-7EE6-4342-B048-85BDC9FD1C3A}</a:tableStyleId>
              </a:tblPr>
              <a:tblGrid>
                <a:gridCol w="3048000">
                  <a:extLst>
                    <a:ext uri="{9D8B030D-6E8A-4147-A177-3AD203B41FA5}">
                      <a16:colId xmlns:a16="http://schemas.microsoft.com/office/drawing/2014/main" val="2022178825"/>
                    </a:ext>
                  </a:extLst>
                </a:gridCol>
              </a:tblGrid>
              <a:tr h="203200">
                <a:tc>
                  <a:txBody>
                    <a:bodyPr/>
                    <a:lstStyle/>
                    <a:p>
                      <a:pPr algn="l" fontAlgn="b"/>
                      <a:r>
                        <a:rPr lang="da-DK" sz="1200" u="none" strike="noStrike">
                          <a:effectLst/>
                        </a:rPr>
                        <a:t>Robot 1</a:t>
                      </a:r>
                      <a:endParaRPr lang="da-DK"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973857463"/>
                  </a:ext>
                </a:extLst>
              </a:tr>
              <a:tr h="203200">
                <a:tc>
                  <a:txBody>
                    <a:bodyPr/>
                    <a:lstStyle/>
                    <a:p>
                      <a:pPr algn="l" fontAlgn="b"/>
                      <a:endParaRPr lang="da-DK"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892061774"/>
                  </a:ext>
                </a:extLst>
              </a:tr>
              <a:tr h="203200">
                <a:tc>
                  <a:txBody>
                    <a:bodyPr/>
                    <a:lstStyle/>
                    <a:p>
                      <a:pPr algn="l" fontAlgn="b"/>
                      <a:r>
                        <a:rPr lang="da-DK" sz="1200" u="none" strike="noStrike">
                          <a:effectLst/>
                        </a:rPr>
                        <a:t>Procesforståelse</a:t>
                      </a:r>
                      <a:endParaRPr lang="da-DK"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853932415"/>
                  </a:ext>
                </a:extLst>
              </a:tr>
              <a:tr h="203200">
                <a:tc>
                  <a:txBody>
                    <a:bodyPr/>
                    <a:lstStyle/>
                    <a:p>
                      <a:pPr algn="l" fontAlgn="b"/>
                      <a:r>
                        <a:rPr lang="da-DK" sz="1200" u="none" strike="noStrike">
                          <a:effectLst/>
                        </a:rPr>
                        <a:t>Læs og forstå tegninger, diagrammer &amp; 3D</a:t>
                      </a:r>
                      <a:endParaRPr lang="da-DK"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07576848"/>
                  </a:ext>
                </a:extLst>
              </a:tr>
              <a:tr h="203200">
                <a:tc>
                  <a:txBody>
                    <a:bodyPr/>
                    <a:lstStyle/>
                    <a:p>
                      <a:pPr algn="l" fontAlgn="b"/>
                      <a:r>
                        <a:rPr lang="da-DK" sz="1200" u="none" strike="noStrike">
                          <a:effectLst/>
                        </a:rPr>
                        <a:t>Kvalitetssikring</a:t>
                      </a:r>
                      <a:endParaRPr lang="da-DK"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699146389"/>
                  </a:ext>
                </a:extLst>
              </a:tr>
              <a:tr h="203200">
                <a:tc>
                  <a:txBody>
                    <a:bodyPr/>
                    <a:lstStyle/>
                    <a:p>
                      <a:pPr algn="l" fontAlgn="b"/>
                      <a:r>
                        <a:rPr lang="da-DK" sz="1200" u="none" strike="noStrike">
                          <a:effectLst/>
                        </a:rPr>
                        <a:t>Sikkerhed, gitre mv.</a:t>
                      </a:r>
                      <a:endParaRPr lang="da-DK"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765721863"/>
                  </a:ext>
                </a:extLst>
              </a:tr>
              <a:tr h="203200">
                <a:tc>
                  <a:txBody>
                    <a:bodyPr/>
                    <a:lstStyle/>
                    <a:p>
                      <a:pPr algn="l" fontAlgn="b"/>
                      <a:r>
                        <a:rPr lang="da-DK" sz="1200" u="none" strike="noStrike">
                          <a:effectLst/>
                        </a:rPr>
                        <a:t>Love &amp; regler</a:t>
                      </a:r>
                      <a:endParaRPr lang="da-DK"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612938607"/>
                  </a:ext>
                </a:extLst>
              </a:tr>
              <a:tr h="203200">
                <a:tc>
                  <a:txBody>
                    <a:bodyPr/>
                    <a:lstStyle/>
                    <a:p>
                      <a:pPr algn="l" fontAlgn="b"/>
                      <a:r>
                        <a:rPr lang="da-DK" sz="1200" u="none" strike="noStrike">
                          <a:effectLst/>
                        </a:rPr>
                        <a:t>Hololens</a:t>
                      </a:r>
                      <a:endParaRPr lang="da-DK"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220725921"/>
                  </a:ext>
                </a:extLst>
              </a:tr>
              <a:tr h="203200">
                <a:tc>
                  <a:txBody>
                    <a:bodyPr/>
                    <a:lstStyle/>
                    <a:p>
                      <a:pPr algn="l" fontAlgn="b"/>
                      <a:r>
                        <a:rPr lang="da-DK" sz="1200" u="none" strike="noStrike">
                          <a:effectLst/>
                        </a:rPr>
                        <a:t>Arbejdsmiljø</a:t>
                      </a:r>
                      <a:endParaRPr lang="da-DK"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061352314"/>
                  </a:ext>
                </a:extLst>
              </a:tr>
              <a:tr h="203200">
                <a:tc>
                  <a:txBody>
                    <a:bodyPr/>
                    <a:lstStyle/>
                    <a:p>
                      <a:pPr algn="l" fontAlgn="b"/>
                      <a:r>
                        <a:rPr lang="da-DK" sz="1200" u="none" strike="noStrike">
                          <a:effectLst/>
                        </a:rPr>
                        <a:t>ESD (elektrisk støj)</a:t>
                      </a:r>
                      <a:endParaRPr lang="da-DK"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11408254"/>
                  </a:ext>
                </a:extLst>
              </a:tr>
              <a:tr h="203200">
                <a:tc>
                  <a:txBody>
                    <a:bodyPr/>
                    <a:lstStyle/>
                    <a:p>
                      <a:pPr algn="l" fontAlgn="b"/>
                      <a:r>
                        <a:rPr lang="da-DK" sz="1200" u="none" strike="noStrike">
                          <a:effectLst/>
                        </a:rPr>
                        <a:t>EN 50110-1</a:t>
                      </a:r>
                      <a:endParaRPr lang="da-DK"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468650077"/>
                  </a:ext>
                </a:extLst>
              </a:tr>
              <a:tr h="203200">
                <a:tc>
                  <a:txBody>
                    <a:bodyPr/>
                    <a:lstStyle/>
                    <a:p>
                      <a:pPr algn="l" fontAlgn="b"/>
                      <a:r>
                        <a:rPr lang="da-DK" sz="1200" u="none" strike="noStrike">
                          <a:effectLst/>
                        </a:rPr>
                        <a:t>PLC kursus</a:t>
                      </a:r>
                      <a:endParaRPr lang="da-DK"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042726320"/>
                  </a:ext>
                </a:extLst>
              </a:tr>
              <a:tr h="203200">
                <a:tc>
                  <a:txBody>
                    <a:bodyPr/>
                    <a:lstStyle/>
                    <a:p>
                      <a:pPr algn="l" fontAlgn="b"/>
                      <a:r>
                        <a:rPr lang="da-DK" sz="1200" u="none" strike="noStrike">
                          <a:effectLst/>
                        </a:rPr>
                        <a:t>Programmering af robot</a:t>
                      </a:r>
                      <a:endParaRPr lang="da-DK"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884737936"/>
                  </a:ext>
                </a:extLst>
              </a:tr>
              <a:tr h="203200">
                <a:tc>
                  <a:txBody>
                    <a:bodyPr/>
                    <a:lstStyle/>
                    <a:p>
                      <a:pPr algn="l" fontAlgn="b"/>
                      <a:r>
                        <a:rPr lang="da-DK" sz="1200" u="none" strike="noStrike">
                          <a:effectLst/>
                        </a:rPr>
                        <a:t>test of afprøvning</a:t>
                      </a:r>
                      <a:endParaRPr lang="da-DK"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140469147"/>
                  </a:ext>
                </a:extLst>
              </a:tr>
              <a:tr h="203200">
                <a:tc>
                  <a:txBody>
                    <a:bodyPr/>
                    <a:lstStyle/>
                    <a:p>
                      <a:pPr algn="l" fontAlgn="b"/>
                      <a:endParaRPr lang="da-DK" sz="12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98721042"/>
                  </a:ext>
                </a:extLst>
              </a:tr>
            </a:tbl>
          </a:graphicData>
        </a:graphic>
      </p:graphicFrame>
      <p:sp>
        <p:nvSpPr>
          <p:cNvPr id="13" name="Tekstfelt 12">
            <a:extLst>
              <a:ext uri="{FF2B5EF4-FFF2-40B4-BE49-F238E27FC236}">
                <a16:creationId xmlns:a16="http://schemas.microsoft.com/office/drawing/2014/main" id="{D59A2D90-C8AD-0144-96BE-3FAAA8CF0792}"/>
              </a:ext>
            </a:extLst>
          </p:cNvPr>
          <p:cNvSpPr txBox="1"/>
          <p:nvPr/>
        </p:nvSpPr>
        <p:spPr>
          <a:xfrm>
            <a:off x="2848957" y="5332977"/>
            <a:ext cx="6865776" cy="477054"/>
          </a:xfrm>
          <a:prstGeom prst="rect">
            <a:avLst/>
          </a:prstGeom>
          <a:noFill/>
        </p:spPr>
        <p:txBody>
          <a:bodyPr wrap="square" rtlCol="0">
            <a:spAutoFit/>
          </a:bodyPr>
          <a:lstStyle/>
          <a:p>
            <a:r>
              <a:rPr lang="da-DK" sz="2500" b="1" dirty="0"/>
              <a:t>Medlemsbesøg for at trykprøve indhold</a:t>
            </a:r>
          </a:p>
        </p:txBody>
      </p:sp>
    </p:spTree>
    <p:extLst>
      <p:ext uri="{BB962C8B-B14F-4D97-AF65-F5344CB8AC3E}">
        <p14:creationId xmlns:p14="http://schemas.microsoft.com/office/powerpoint/2010/main" val="365244119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Effect transition="in" filter="dissolve">
                                      <p:cBhvr>
                                        <p:cTn id="7" dur="500"/>
                                        <p:tgtEl>
                                          <p:spTgt spid="1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kse">
  <a:themeElements>
    <a:clrScheme name="Parallakse">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kse">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kse">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Kontor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ontor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Parallax</Template>
  <TotalTime>16520</TotalTime>
  <Words>1039</Words>
  <Application>Microsoft Macintosh PowerPoint</Application>
  <PresentationFormat>Widescreen</PresentationFormat>
  <Paragraphs>243</Paragraphs>
  <Slides>23</Slides>
  <Notes>2</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23</vt:i4>
      </vt:variant>
    </vt:vector>
  </HeadingPairs>
  <TitlesOfParts>
    <vt:vector size="28" baseType="lpstr">
      <vt:lpstr>Arial</vt:lpstr>
      <vt:lpstr>Calibri</vt:lpstr>
      <vt:lpstr>Century Gothic</vt:lpstr>
      <vt:lpstr>Corbel</vt:lpstr>
      <vt:lpstr>Parallakse</vt:lpstr>
      <vt:lpstr>Bestyrelsesmøde 23. august 2018</vt:lpstr>
      <vt:lpstr>Dagsorden</vt:lpstr>
      <vt:lpstr>2. Økonomi frem til dato</vt:lpstr>
      <vt:lpstr>3. Studieturen til London</vt:lpstr>
      <vt:lpstr>4. Medlemsmøde 26.oktober</vt:lpstr>
      <vt:lpstr>5. Medlemssituationen pr. 21. august 2018</vt:lpstr>
      <vt:lpstr>Liste over mulige medlemsemner </vt:lpstr>
      <vt:lpstr>6. Uddannelse</vt:lpstr>
      <vt:lpstr>Opbygning af uddannelse</vt:lpstr>
      <vt:lpstr>Grundmodul</vt:lpstr>
      <vt:lpstr>PowerPoint-præsentation</vt:lpstr>
      <vt:lpstr>Nordisk samarbejdsmøde 1. november</vt:lpstr>
      <vt:lpstr>Anden orientering</vt:lpstr>
      <vt:lpstr>Orientering Hjemmeside</vt:lpstr>
      <vt:lpstr>Eksempel på optimering </vt:lpstr>
      <vt:lpstr>Anskaffelseskanaler</vt:lpstr>
      <vt:lpstr>Adfærdsflow</vt:lpstr>
      <vt:lpstr>Markedsføring</vt:lpstr>
      <vt:lpstr>Markedsføring</vt:lpstr>
      <vt:lpstr>Opgaver der flyttes til efter medlemsmødet</vt:lpstr>
      <vt:lpstr>8. Forslag til mødedatoer 2019</vt:lpstr>
      <vt:lpstr>Eventuelt</vt:lpstr>
      <vt:lpstr>Mødedatoer 2018</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Bestyrelsesmøde 18. januar 2018</dc:title>
  <dc:creator>Microsoft Office-bruger</dc:creator>
  <cp:lastModifiedBy>René  Kjemtrup</cp:lastModifiedBy>
  <cp:revision>99</cp:revision>
  <cp:lastPrinted>2018-01-17T15:36:45Z</cp:lastPrinted>
  <dcterms:created xsi:type="dcterms:W3CDTF">2018-01-10T11:47:00Z</dcterms:created>
  <dcterms:modified xsi:type="dcterms:W3CDTF">2018-08-24T11:41:59Z</dcterms:modified>
</cp:coreProperties>
</file>