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aveSubsetFonts="1" autoCompressPictures="0">
  <p:sldMasterIdLst>
    <p:sldMasterId id="214748389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99" r:id="rId4"/>
    <p:sldId id="300" r:id="rId5"/>
    <p:sldId id="276" r:id="rId6"/>
    <p:sldId id="264" r:id="rId7"/>
    <p:sldId id="270" r:id="rId8"/>
    <p:sldId id="301" r:id="rId9"/>
    <p:sldId id="268" r:id="rId10"/>
    <p:sldId id="266" r:id="rId11"/>
    <p:sldId id="267" r:id="rId12"/>
    <p:sldId id="297" r:id="rId13"/>
    <p:sldId id="296" r:id="rId14"/>
    <p:sldId id="273" r:id="rId15"/>
    <p:sldId id="275" r:id="rId16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-bruger" initials="Office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978"/>
    <p:restoredTop sz="94586"/>
  </p:normalViewPr>
  <p:slideViewPr>
    <p:cSldViewPr snapToGrid="0" snapToObjects="1">
      <p:cViewPr varScale="1">
        <p:scale>
          <a:sx n="71" d="100"/>
          <a:sy n="71" d="100"/>
        </p:scale>
        <p:origin x="168" y="1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24ABF-D224-D543-B60A-918C89FEE452}" type="datetimeFigureOut">
              <a:rPr lang="da-DK" smtClean="0"/>
              <a:t>17/04/2018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3B8AC2-B2B0-E844-86FE-418A5AD1AA3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238804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B9D518-F9D0-8D43-8D20-A0EEEC772D87}" type="datetimeFigureOut">
              <a:rPr lang="da-DK" smtClean="0"/>
              <a:t>17/04/2018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7FDFD5-146F-A142-A717-755665ED8DF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7671793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19854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idehoved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1479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3D402-23D7-CE47-9C2D-DDC494B973A9}" type="datetime1">
              <a:rPr lang="da-DK" smtClean="0"/>
              <a:t>17/04/2018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Træk billede til pladsholder, eller klik på symbol for at tilføje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10E2-FE88-2141-8B18-53B054F6CDCC}" type="datetime1">
              <a:rPr lang="da-DK" smtClean="0"/>
              <a:t>17/04/2018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g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619BD-8081-0B4E-811E-B12332A02FCE}" type="datetime1">
              <a:rPr lang="da-DK" smtClean="0"/>
              <a:t>17/04/2018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962C1-F6D1-C34B-99C1-E1FDF1CF0715}" type="datetime1">
              <a:rPr lang="da-DK" smtClean="0"/>
              <a:t>17/04/2018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4EC9F-ADDC-934B-9DB5-BDF22B48105D}" type="datetime1">
              <a:rPr lang="da-DK" smtClean="0"/>
              <a:t>17/04/2018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 fo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a-DK"/>
              <a:t>Klik for at redigere teksttypografierne i masteren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268B9-3210-7849-AE68-CB5B310C4839}" type="datetime1">
              <a:rPr lang="da-DK" smtClean="0"/>
              <a:t>17/04/2018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d eller fal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a-DK"/>
              <a:t>Klik for at redigere teksttypografierne i masteren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1CC7-3D82-5E47-837E-26CC30FC9ECE}" type="datetime1">
              <a:rPr lang="da-DK" smtClean="0"/>
              <a:t>17/04/2018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3E25B-E688-114A-A2FF-EF20576B43E8}" type="datetime1">
              <a:rPr lang="da-DK" smtClean="0"/>
              <a:t>17/04/2018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C5F32-0367-C24C-9193-A3044A2A38B9}" type="datetime1">
              <a:rPr lang="da-DK" smtClean="0"/>
              <a:t>17/04/2018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8E849-44AB-214F-993B-B6613936C851}" type="datetime1">
              <a:rPr lang="da-DK" smtClean="0"/>
              <a:t>17/04/2018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4AF50-CB02-4D49-ADA9-AACF8F93EA0B}" type="datetime1">
              <a:rPr lang="da-DK" smtClean="0"/>
              <a:t>17/04/2018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85484-084C-2E46-A222-8C936ACFDEEC}" type="datetime1">
              <a:rPr lang="da-DK" smtClean="0"/>
              <a:t>17/04/2018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2CF74-967E-2548-9FB3-EF507C7BFA73}" type="datetime1">
              <a:rPr lang="da-DK" smtClean="0"/>
              <a:t>17/04/2018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6833-DDD0-E948-880F-16D0DA0D0B42}" type="datetime1">
              <a:rPr lang="da-DK" smtClean="0"/>
              <a:t>17/04/2018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4E0A7-B6D7-784D-AFDF-3D34944416D8}" type="datetime1">
              <a:rPr lang="da-DK" smtClean="0"/>
              <a:t>17/04/2018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7BE2-DEDB-2A45-8135-7919E43411D1}" type="datetime1">
              <a:rPr lang="da-DK" smtClean="0"/>
              <a:t>17/04/2018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Træk billede til pladsholder, eller klik på symbol for at tilføje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06806-BD48-E249-AACF-800785DAF024}" type="datetime1">
              <a:rPr lang="da-DK" smtClean="0"/>
              <a:t>17/04/2018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152E251-8FA0-9646-8171-F15D450A4470}" type="datetime1">
              <a:rPr lang="da-DK" smtClean="0"/>
              <a:t>17/04/2018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5B0A700-9323-2542-A223-4FF433812E2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29152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070100" y="556591"/>
            <a:ext cx="9537700" cy="1739348"/>
          </a:xfrm>
          <a:solidFill>
            <a:schemeClr val="accent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da-DK" dirty="0"/>
              <a:t>Bestyrelsesmøde</a:t>
            </a:r>
            <a:br>
              <a:rPr lang="da-DK" dirty="0"/>
            </a:br>
            <a:r>
              <a:rPr lang="da-DK" dirty="0"/>
              <a:t>18. april 2018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2865438"/>
            <a:ext cx="9144000" cy="1655762"/>
          </a:xfrm>
        </p:spPr>
        <p:txBody>
          <a:bodyPr/>
          <a:lstStyle/>
          <a:p>
            <a:r>
              <a:rPr lang="da-DK" dirty="0"/>
              <a:t>Sted EL-TA Hørning</a:t>
            </a:r>
          </a:p>
          <a:p>
            <a:r>
              <a:rPr lang="da-DK" dirty="0"/>
              <a:t>     </a:t>
            </a:r>
          </a:p>
        </p:txBody>
      </p:sp>
      <p:pic>
        <p:nvPicPr>
          <p:cNvPr id="4" name="Pladsholder til indhold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348" y="5346700"/>
            <a:ext cx="2879003" cy="112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219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69940" y="-243017"/>
            <a:ext cx="10018713" cy="1752599"/>
          </a:xfrm>
        </p:spPr>
        <p:txBody>
          <a:bodyPr/>
          <a:lstStyle/>
          <a:p>
            <a:r>
              <a:rPr lang="da-DK" b="1" dirty="0"/>
              <a:t>Markedsføring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2233611" y="2221830"/>
            <a:ext cx="10515600" cy="5550570"/>
          </a:xfrm>
        </p:spPr>
        <p:txBody>
          <a:bodyPr>
            <a:normAutofit/>
          </a:bodyPr>
          <a:lstStyle/>
          <a:p>
            <a:r>
              <a:rPr lang="da-DK" dirty="0"/>
              <a:t>Vi er ude af alle trykte medier</a:t>
            </a:r>
          </a:p>
          <a:p>
            <a:r>
              <a:rPr lang="da-DK" dirty="0"/>
              <a:t>Supply-siderne</a:t>
            </a:r>
          </a:p>
          <a:p>
            <a:pPr lvl="2"/>
            <a:r>
              <a:rPr lang="da-DK" dirty="0"/>
              <a:t>Electronic Supply	</a:t>
            </a:r>
          </a:p>
          <a:p>
            <a:pPr lvl="2"/>
            <a:r>
              <a:rPr lang="da-DK" dirty="0"/>
              <a:t>Energy Supply		</a:t>
            </a:r>
          </a:p>
          <a:p>
            <a:pPr lvl="2"/>
            <a:r>
              <a:rPr lang="da-DK" dirty="0"/>
              <a:t>Metal/jern &amp; metal	 </a:t>
            </a:r>
            <a:r>
              <a:rPr lang="da-DK" sz="1700" dirty="0"/>
              <a:t>(2 portaler dvs. Metal Supply &amp; Maskinindustrien)</a:t>
            </a:r>
          </a:p>
          <a:p>
            <a:pPr lvl="2"/>
            <a:r>
              <a:rPr lang="da-DK" dirty="0"/>
              <a:t>Building/</a:t>
            </a:r>
            <a:r>
              <a:rPr lang="da-DK" dirty="0" err="1"/>
              <a:t>Lic</a:t>
            </a:r>
            <a:r>
              <a:rPr lang="da-DK" dirty="0"/>
              <a:t>/Mester	 </a:t>
            </a:r>
            <a:r>
              <a:rPr lang="da-DK" sz="1700" dirty="0"/>
              <a:t>(3 Portaler dvs. Building Supply, Licitationen &amp; Mestertidende)</a:t>
            </a:r>
          </a:p>
          <a:p>
            <a:r>
              <a:rPr lang="da-DK" dirty="0"/>
              <a:t>El-Fokus </a:t>
            </a:r>
          </a:p>
          <a:p>
            <a:pPr lvl="1"/>
            <a:r>
              <a:rPr lang="da-DK" sz="2000" dirty="0"/>
              <a:t>Partnerskab		</a:t>
            </a:r>
          </a:p>
          <a:p>
            <a:r>
              <a:rPr lang="da-DK" dirty="0" err="1"/>
              <a:t>Installatør.dk</a:t>
            </a:r>
            <a:r>
              <a:rPr lang="da-DK" dirty="0"/>
              <a:t> </a:t>
            </a:r>
          </a:p>
          <a:p>
            <a:pPr lvl="1"/>
            <a:r>
              <a:rPr lang="da-DK" sz="2000" dirty="0"/>
              <a:t>Partnerskab	</a:t>
            </a:r>
          </a:p>
          <a:p>
            <a:r>
              <a:rPr lang="da-DK" sz="2000" dirty="0"/>
              <a:t>	</a:t>
            </a:r>
            <a:r>
              <a:rPr lang="da-DK" dirty="0" err="1"/>
              <a:t>Linkedin</a:t>
            </a:r>
            <a:endParaRPr lang="da-DK" dirty="0"/>
          </a:p>
          <a:p>
            <a:pPr marL="457200" lvl="1" indent="0">
              <a:buNone/>
            </a:pPr>
            <a:endParaRPr lang="da-DK" sz="2000" dirty="0"/>
          </a:p>
          <a:p>
            <a:pPr lvl="1"/>
            <a:endParaRPr lang="da-DK" sz="1700" dirty="0"/>
          </a:p>
          <a:p>
            <a:pPr lvl="2"/>
            <a:endParaRPr lang="da-DK" sz="1700" dirty="0"/>
          </a:p>
          <a:p>
            <a:pPr lvl="2"/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pic>
        <p:nvPicPr>
          <p:cNvPr id="6" name="Pladsholder til indhold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44377"/>
            <a:ext cx="1604951" cy="62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475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85911" y="-247560"/>
            <a:ext cx="10018713" cy="1752599"/>
          </a:xfrm>
        </p:spPr>
        <p:txBody>
          <a:bodyPr/>
          <a:lstStyle/>
          <a:p>
            <a:r>
              <a:rPr lang="da-DK" b="1" dirty="0"/>
              <a:t>Markedsføring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676400" y="1505039"/>
            <a:ext cx="10515600" cy="4649274"/>
          </a:xfrm>
        </p:spPr>
        <p:txBody>
          <a:bodyPr>
            <a:normAutofit/>
          </a:bodyPr>
          <a:lstStyle/>
          <a:p>
            <a:r>
              <a:rPr lang="da-DK" dirty="0"/>
              <a:t>Tekstforfatter						</a:t>
            </a:r>
          </a:p>
          <a:p>
            <a:pPr lvl="1"/>
            <a:r>
              <a:rPr lang="da-DK" dirty="0"/>
              <a:t>Gennemgå alle tekster på hjemmesiden iht. Googleoptimering</a:t>
            </a:r>
          </a:p>
          <a:p>
            <a:pPr lvl="1"/>
            <a:r>
              <a:rPr lang="da-DK" dirty="0"/>
              <a:t>Tekster til </a:t>
            </a:r>
            <a:r>
              <a:rPr lang="da-DK" dirty="0" err="1"/>
              <a:t>supplysiderne</a:t>
            </a:r>
            <a:r>
              <a:rPr lang="da-DK" dirty="0"/>
              <a:t>, BPS skema, WEEE direktiv mv.			</a:t>
            </a:r>
          </a:p>
          <a:p>
            <a:pPr lvl="1"/>
            <a:r>
              <a:rPr lang="da-DK" dirty="0"/>
              <a:t>Googleoptimering</a:t>
            </a:r>
          </a:p>
          <a:p>
            <a:r>
              <a:rPr lang="da-DK" dirty="0"/>
              <a:t>Vurdering efter sommerferien i forhold til eventuelt at køre en bannerreklame på en eller flere af Supply-siderne.</a:t>
            </a:r>
          </a:p>
          <a:p>
            <a:r>
              <a:rPr lang="da-DK" dirty="0"/>
              <a:t>Ønsker at nedsætte et særligt markedsføringsudvalg, med udvalgte medarbejdere fra foreningens medlemmer. Med speciale i markedsføring.</a:t>
            </a:r>
          </a:p>
          <a:p>
            <a:r>
              <a:rPr lang="da-DK" dirty="0"/>
              <a:t>Forslag: </a:t>
            </a:r>
          </a:p>
          <a:p>
            <a:pPr lvl="1"/>
            <a:r>
              <a:rPr lang="da-DK" dirty="0"/>
              <a:t>Mulighed for tre produktbilleder, for hver virksomhed der betaler til bannerreklamer </a:t>
            </a:r>
          </a:p>
          <a:p>
            <a:endParaRPr lang="da-DK" dirty="0"/>
          </a:p>
          <a:p>
            <a:endParaRPr lang="da-DK" dirty="0"/>
          </a:p>
        </p:txBody>
      </p:sp>
      <p:pic>
        <p:nvPicPr>
          <p:cNvPr id="5" name="Pladsholder til indhold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44377"/>
            <a:ext cx="1604951" cy="62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8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4310" y="202720"/>
            <a:ext cx="10018713" cy="855453"/>
          </a:xfrm>
        </p:spPr>
        <p:txBody>
          <a:bodyPr/>
          <a:lstStyle/>
          <a:p>
            <a:r>
              <a:rPr lang="da-DK" b="1" dirty="0"/>
              <a:t>Efterårsturen (Siemens-London)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484310" y="1058173"/>
            <a:ext cx="10018713" cy="4733027"/>
          </a:xfrm>
        </p:spPr>
        <p:txBody>
          <a:bodyPr>
            <a:normAutofit/>
          </a:bodyPr>
          <a:lstStyle/>
          <a:p>
            <a:endParaRPr lang="da-DK" dirty="0"/>
          </a:p>
          <a:p>
            <a:r>
              <a:rPr lang="da-DK" dirty="0"/>
              <a:t>Flybilletterne er nu bestilt</a:t>
            </a:r>
          </a:p>
          <a:p>
            <a:r>
              <a:rPr lang="da-DK" dirty="0"/>
              <a:t>Alle flyver fra København</a:t>
            </a:r>
          </a:p>
          <a:p>
            <a:r>
              <a:rPr lang="da-DK" dirty="0"/>
              <a:t>Vi har booket de omtalte 65 billetter til vores tur til London, for at få dem til den bedste pris. Siemens vil i første omgang lægge beløbet for billetterne ud, således at vi kan afregne hele turen, når vi kommer til afrejse tidspunktet.</a:t>
            </a:r>
          </a:p>
          <a:p>
            <a:r>
              <a:rPr lang="da-DK" dirty="0" err="1"/>
              <a:t>Norwegian</a:t>
            </a:r>
            <a:r>
              <a:rPr lang="da-DK" dirty="0"/>
              <a:t>:</a:t>
            </a:r>
          </a:p>
          <a:p>
            <a:r>
              <a:rPr lang="da-DK" dirty="0"/>
              <a:t>270918 København - London </a:t>
            </a:r>
            <a:r>
              <a:rPr lang="da-DK" dirty="0" err="1"/>
              <a:t>Gatwick</a:t>
            </a:r>
            <a:r>
              <a:rPr lang="da-DK" dirty="0"/>
              <a:t> kl. 09:50 - 10:45 med </a:t>
            </a:r>
            <a:r>
              <a:rPr lang="da-DK" dirty="0" err="1"/>
              <a:t>Norwegian</a:t>
            </a:r>
            <a:r>
              <a:rPr lang="da-DK" dirty="0"/>
              <a:t>.</a:t>
            </a:r>
          </a:p>
          <a:p>
            <a:r>
              <a:rPr lang="da-DK" dirty="0"/>
              <a:t>300918 London </a:t>
            </a:r>
            <a:r>
              <a:rPr lang="da-DK" dirty="0" err="1"/>
              <a:t>Gatwick</a:t>
            </a:r>
            <a:r>
              <a:rPr lang="da-DK" dirty="0"/>
              <a:t> - København kl. 12:35 - 15:25 med </a:t>
            </a:r>
            <a:r>
              <a:rPr lang="da-DK" dirty="0" err="1"/>
              <a:t>Norwegian</a:t>
            </a:r>
            <a:r>
              <a:rPr lang="da-DK" dirty="0"/>
              <a:t>.</a:t>
            </a:r>
          </a:p>
          <a:p>
            <a:endParaRPr lang="da-DK" dirty="0"/>
          </a:p>
        </p:txBody>
      </p:sp>
      <p:pic>
        <p:nvPicPr>
          <p:cNvPr id="4" name="Pladsholder til indhold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46442"/>
            <a:ext cx="1604951" cy="62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80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95519" y="-308919"/>
            <a:ext cx="10018713" cy="1752599"/>
          </a:xfrm>
        </p:spPr>
        <p:txBody>
          <a:bodyPr anchor="ctr"/>
          <a:lstStyle/>
          <a:p>
            <a:r>
              <a:rPr lang="da-DK" b="1" dirty="0"/>
              <a:t>Studietur</a:t>
            </a:r>
            <a:br>
              <a:rPr lang="da-DK" b="1" dirty="0"/>
            </a:br>
            <a:r>
              <a:rPr lang="da-DK" sz="2000" b="1" dirty="0"/>
              <a:t>Til Rittals Innovationscentre</a:t>
            </a:r>
            <a:br>
              <a:rPr lang="da-DK" sz="2000" b="1" dirty="0"/>
            </a:br>
            <a:endParaRPr lang="da-DK" sz="2000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595519" y="1037968"/>
            <a:ext cx="10477032" cy="564703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a-DK" dirty="0"/>
              <a:t>Uge 24 –mandag - tirsdag den 12. juni fra 08:00-17:00. </a:t>
            </a:r>
            <a:br>
              <a:rPr lang="da-DK" dirty="0"/>
            </a:br>
            <a:br>
              <a:rPr lang="da-DK" dirty="0"/>
            </a:br>
            <a:r>
              <a:rPr lang="da-DK" dirty="0"/>
              <a:t>Rejsen starter dagen før og kan aftales nærmere vedrørende afgangstidspunktet fra Danmark (der flyves til Frankfurt, hvor der skal regnes med en køretid fra lufthavnen på ca. 1½ time). Ligeledes kan vi afstemme nærmere hvad den første dag skal indeholde afhængig af ankomsttidspunktet i Tyskland. </a:t>
            </a:r>
            <a:br>
              <a:rPr lang="da-DK" dirty="0"/>
            </a:br>
            <a:br>
              <a:rPr lang="da-DK" dirty="0"/>
            </a:br>
            <a:r>
              <a:rPr lang="da-DK" dirty="0"/>
              <a:t>Der er reserveret for 15 deltagere. </a:t>
            </a:r>
            <a:br>
              <a:rPr lang="da-DK" dirty="0"/>
            </a:br>
            <a:br>
              <a:rPr lang="da-DK" dirty="0"/>
            </a:br>
            <a:r>
              <a:rPr lang="da-DK" dirty="0"/>
              <a:t>Vores tanke er at vi bruger den 12. eller den 14.  i vores Innovations Center (hele dagen) - emnet vil være "Control and </a:t>
            </a:r>
            <a:r>
              <a:rPr lang="da-DK" dirty="0" err="1"/>
              <a:t>Swithcgear</a:t>
            </a:r>
            <a:r>
              <a:rPr lang="da-DK" dirty="0"/>
              <a:t> Manufacturing 4.0", hvor hele flowet fra Engineering til den automatiserede bearbejdning præsenteres. </a:t>
            </a:r>
            <a:br>
              <a:rPr lang="da-DK" dirty="0"/>
            </a:br>
            <a:r>
              <a:rPr lang="da-DK" dirty="0"/>
              <a:t>Et punkt kunne være at lave en workshop hvor deltagerne bearbejder en montageplade manuelt - for efterfølgende at lave den med baggrund i vores automatiserede </a:t>
            </a:r>
            <a:r>
              <a:rPr lang="da-DK" dirty="0" err="1"/>
              <a:t>produktionsflow</a:t>
            </a:r>
            <a:r>
              <a:rPr lang="da-DK" dirty="0"/>
              <a:t> (dette punkt kunne være vores opstart til dagen måske).. </a:t>
            </a:r>
            <a:br>
              <a:rPr lang="da-DK" dirty="0"/>
            </a:br>
            <a:br>
              <a:rPr lang="da-DK" dirty="0"/>
            </a:br>
            <a:r>
              <a:rPr lang="da-DK" dirty="0"/>
              <a:t>Vi har vores Produktchef Per Magnusson samt Henrik Hansen og undertegnet med på turen fra </a:t>
            </a:r>
            <a:r>
              <a:rPr lang="da-DK" dirty="0" err="1"/>
              <a:t>Rittal</a:t>
            </a:r>
            <a:r>
              <a:rPr lang="da-DK" dirty="0"/>
              <a:t>. </a:t>
            </a:r>
            <a:br>
              <a:rPr lang="da-DK" dirty="0"/>
            </a:br>
            <a:br>
              <a:rPr lang="da-DK" dirty="0"/>
            </a:br>
            <a:r>
              <a:rPr lang="da-DK" dirty="0"/>
              <a:t> </a:t>
            </a:r>
            <a:br>
              <a:rPr lang="da-DK" dirty="0"/>
            </a:b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9864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1F7DA-3800-4462-B039-30BCA58E6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035" y="69574"/>
            <a:ext cx="10018713" cy="1752599"/>
          </a:xfrm>
        </p:spPr>
        <p:txBody>
          <a:bodyPr/>
          <a:lstStyle/>
          <a:p>
            <a:r>
              <a:rPr lang="da-DK" b="1" dirty="0"/>
              <a:t>Mødedatoer 2018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4972B81-9E65-486C-9898-2941A4CA79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528" y="1252332"/>
            <a:ext cx="10018713" cy="4528930"/>
          </a:xfrm>
        </p:spPr>
        <p:txBody>
          <a:bodyPr>
            <a:noAutofit/>
          </a:bodyPr>
          <a:lstStyle/>
          <a:p>
            <a:r>
              <a:rPr lang="da-DK" sz="1800" dirty="0"/>
              <a:t>Torsdag den 18 januar		Bestyrelsesmøde start kl. 12.30 	Mødet afholdes hos </a:t>
            </a:r>
            <a:r>
              <a:rPr lang="da-DK" sz="1800" dirty="0" err="1"/>
              <a:t>Titech</a:t>
            </a:r>
            <a:r>
              <a:rPr lang="da-DK" sz="1800" dirty="0"/>
              <a:t>, Odense</a:t>
            </a:r>
          </a:p>
          <a:p>
            <a:r>
              <a:rPr lang="da-DK" sz="1800" b="1" dirty="0"/>
              <a:t>Onsdag den 18 april			Bestyrelsesmøde start kl. 12.30	Mødet afholdes ?</a:t>
            </a:r>
          </a:p>
          <a:p>
            <a:r>
              <a:rPr lang="da-DK" sz="1800" b="1" dirty="0"/>
              <a:t>Torsdag den 19 april		     Generalforsamling/medlemsmøde 	</a:t>
            </a:r>
            <a:r>
              <a:rPr lang="da-DK" sz="1800" b="1" i="1" dirty="0"/>
              <a:t>Generalforsamlingen afholdes hos 														SOLAR A/S i Vejen</a:t>
            </a:r>
          </a:p>
          <a:p>
            <a:r>
              <a:rPr lang="da-DK" sz="1800" dirty="0"/>
              <a:t>Mandag den 11-12. juni		Tur til </a:t>
            </a:r>
            <a:r>
              <a:rPr lang="da-DK" sz="1800" dirty="0" err="1"/>
              <a:t>Rittal</a:t>
            </a:r>
            <a:r>
              <a:rPr lang="da-DK" sz="1800" dirty="0"/>
              <a:t> </a:t>
            </a:r>
            <a:r>
              <a:rPr lang="da-DK" sz="1800" dirty="0" err="1"/>
              <a:t>Innovationcentre</a:t>
            </a:r>
            <a:endParaRPr lang="da-DK" sz="1800" dirty="0"/>
          </a:p>
          <a:p>
            <a:r>
              <a:rPr lang="da-DK" sz="1800" dirty="0"/>
              <a:t>Torsdag den 23 august		Bestyrelsesmøde start kl. 12.30	</a:t>
            </a:r>
            <a:r>
              <a:rPr lang="da-DK" sz="1800" b="1" dirty="0"/>
              <a:t>Mødet afholdes ?</a:t>
            </a:r>
          </a:p>
          <a:p>
            <a:r>
              <a:rPr lang="da-DK" sz="1800" dirty="0"/>
              <a:t>Torsdag den 25 oktober		Bestyrelsesmøde start kl. 12.30	Mødet afholdes ?</a:t>
            </a:r>
          </a:p>
          <a:p>
            <a:r>
              <a:rPr lang="da-DK" sz="1800" dirty="0"/>
              <a:t>Fredag den 26 oktober		</a:t>
            </a:r>
            <a:r>
              <a:rPr lang="da-DK" sz="1500" dirty="0"/>
              <a:t>Medlemsmøde med aftenarrangement  	Medlemsmødet afholdes hos ABB i 															Skovlunde</a:t>
            </a:r>
          </a:p>
        </p:txBody>
      </p:sp>
      <p:pic>
        <p:nvPicPr>
          <p:cNvPr id="4" name="Pladsholder til indhold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46442"/>
            <a:ext cx="1604951" cy="62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741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-106775"/>
            <a:ext cx="9144000" cy="1143759"/>
          </a:xfrm>
        </p:spPr>
        <p:txBody>
          <a:bodyPr>
            <a:normAutofit/>
          </a:bodyPr>
          <a:lstStyle/>
          <a:p>
            <a:pPr algn="ctr"/>
            <a:r>
              <a:rPr lang="da-DK" sz="4000" b="1"/>
              <a:t>Eventuelt</a:t>
            </a:r>
            <a:endParaRPr lang="da-DK" sz="4000" b="1" dirty="0"/>
          </a:p>
        </p:txBody>
      </p:sp>
      <p:sp>
        <p:nvSpPr>
          <p:cNvPr id="4" name="Undertitel 3"/>
          <p:cNvSpPr>
            <a:spLocks noGrp="1"/>
          </p:cNvSpPr>
          <p:nvPr>
            <p:ph type="subTitle" idx="1"/>
          </p:nvPr>
        </p:nvSpPr>
        <p:spPr>
          <a:xfrm>
            <a:off x="1524000" y="3233530"/>
            <a:ext cx="9144000" cy="2541105"/>
          </a:xfrm>
        </p:spPr>
        <p:txBody>
          <a:bodyPr>
            <a:noAutofit/>
          </a:bodyPr>
          <a:lstStyle/>
          <a:p>
            <a:pPr algn="l"/>
            <a:r>
              <a:rPr lang="da-DK" sz="5400" dirty="0"/>
              <a:t>	</a:t>
            </a:r>
          </a:p>
        </p:txBody>
      </p:sp>
      <p:pic>
        <p:nvPicPr>
          <p:cNvPr id="6" name="Pladsholder til indhold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46442"/>
            <a:ext cx="1604951" cy="626934"/>
          </a:xfrm>
          <a:prstGeom prst="rect">
            <a:avLst/>
          </a:prstGeom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53C6BCD6-22EA-0F4F-B0AA-90B7FD58C7E7}"/>
              </a:ext>
            </a:extLst>
          </p:cNvPr>
          <p:cNvSpPr txBox="1"/>
          <p:nvPr/>
        </p:nvSpPr>
        <p:spPr>
          <a:xfrm>
            <a:off x="3682767" y="1753299"/>
            <a:ext cx="2007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Adresse på Kolding</a:t>
            </a:r>
          </a:p>
        </p:txBody>
      </p:sp>
    </p:spTree>
    <p:extLst>
      <p:ext uri="{BB962C8B-B14F-4D97-AF65-F5344CB8AC3E}">
        <p14:creationId xmlns:p14="http://schemas.microsoft.com/office/powerpoint/2010/main" val="537255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98611" y="0"/>
            <a:ext cx="10018713" cy="1003300"/>
          </a:xfrm>
        </p:spPr>
        <p:txBody>
          <a:bodyPr/>
          <a:lstStyle/>
          <a:p>
            <a:r>
              <a:rPr lang="da-DK" b="1" dirty="0"/>
              <a:t>Dagsorden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313110" y="1168400"/>
            <a:ext cx="10018713" cy="5562600"/>
          </a:xfrm>
        </p:spPr>
        <p:txBody>
          <a:bodyPr>
            <a:normAutofit fontScale="85000" lnSpcReduction="20000"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da-DK" dirty="0"/>
              <a:t>Godkendelse af referat fra sidste møde 18 januar.</a:t>
            </a:r>
          </a:p>
          <a:p>
            <a:pPr lvl="1"/>
            <a:r>
              <a:rPr lang="da-DK" dirty="0"/>
              <a:t>Pensions, notat underskrives</a:t>
            </a:r>
          </a:p>
          <a:p>
            <a:pPr lvl="1"/>
            <a:r>
              <a:rPr lang="da-DK" dirty="0"/>
              <a:t>Flemming underskriver sidste referat</a:t>
            </a:r>
          </a:p>
          <a:p>
            <a:pPr marL="457200" lvl="0" indent="-457200">
              <a:buFont typeface="+mj-lt"/>
              <a:buAutoNum type="arabicPeriod"/>
            </a:pPr>
            <a:r>
              <a:rPr lang="da-DK" dirty="0"/>
              <a:t>Økonomi frem til dato</a:t>
            </a:r>
          </a:p>
          <a:p>
            <a:pPr marL="457200" lvl="0" indent="-457200">
              <a:buFont typeface="+mj-lt"/>
              <a:buAutoNum type="arabicPeriod"/>
            </a:pPr>
            <a:r>
              <a:rPr lang="da-DK" dirty="0"/>
              <a:t>Køreplan for generalforsamlingen</a:t>
            </a:r>
          </a:p>
          <a:p>
            <a:pPr marL="457200" lvl="0" indent="-457200">
              <a:buFont typeface="+mj-lt"/>
              <a:buAutoNum type="arabicPeriod"/>
            </a:pPr>
            <a:r>
              <a:rPr lang="da-DK" dirty="0"/>
              <a:t>Gennemgang af medlemsmødet</a:t>
            </a:r>
          </a:p>
          <a:p>
            <a:pPr marL="457200" lvl="0" indent="-457200">
              <a:buFont typeface="+mj-lt"/>
              <a:buAutoNum type="arabicPeriod"/>
            </a:pPr>
            <a:r>
              <a:rPr lang="da-DK" dirty="0"/>
              <a:t>Medlemssituationen</a:t>
            </a:r>
          </a:p>
          <a:p>
            <a:pPr marL="457200" lvl="0" indent="-457200">
              <a:buFont typeface="+mj-lt"/>
              <a:buAutoNum type="arabicPeriod"/>
            </a:pPr>
            <a:r>
              <a:rPr lang="da-DK" dirty="0"/>
              <a:t>Uddannelse</a:t>
            </a:r>
          </a:p>
          <a:p>
            <a:pPr lvl="1"/>
            <a:r>
              <a:rPr lang="da-DK" dirty="0"/>
              <a:t>Opkvalificeringsforløb</a:t>
            </a:r>
          </a:p>
          <a:p>
            <a:pPr lvl="1"/>
            <a:r>
              <a:rPr lang="da-DK" dirty="0"/>
              <a:t>Lærlingeuddannelser</a:t>
            </a:r>
          </a:p>
          <a:p>
            <a:pPr lvl="1"/>
            <a:r>
              <a:rPr lang="da-DK" dirty="0"/>
              <a:t>Korte uddannelser, Automatikmontør/</a:t>
            </a:r>
            <a:r>
              <a:rPr lang="da-DK" dirty="0" err="1"/>
              <a:t>elmontør</a:t>
            </a:r>
            <a:endParaRPr lang="da-DK" dirty="0"/>
          </a:p>
          <a:p>
            <a:pPr marL="457200" lvl="0" indent="-457200">
              <a:buFont typeface="+mj-lt"/>
              <a:buAutoNum type="arabicPeriod"/>
            </a:pPr>
            <a:r>
              <a:rPr lang="da-DK" dirty="0"/>
              <a:t>Orientering fra direktøren</a:t>
            </a:r>
          </a:p>
          <a:p>
            <a:pPr lvl="1"/>
            <a:r>
              <a:rPr lang="da-DK" dirty="0"/>
              <a:t>Herunder tur til </a:t>
            </a:r>
            <a:r>
              <a:rPr lang="da-DK" dirty="0" err="1"/>
              <a:t>Rittal</a:t>
            </a:r>
            <a:r>
              <a:rPr lang="da-DK" dirty="0"/>
              <a:t> &amp; efterårsturen til London</a:t>
            </a:r>
          </a:p>
          <a:p>
            <a:pPr marL="457200" lvl="0" indent="-457200">
              <a:buFont typeface="+mj-lt"/>
              <a:buAutoNum type="arabicPeriod"/>
            </a:pPr>
            <a:r>
              <a:rPr lang="da-DK" dirty="0"/>
              <a:t>Eventuelt</a:t>
            </a:r>
          </a:p>
          <a:p>
            <a:pPr lvl="1"/>
            <a:r>
              <a:rPr lang="da-DK" dirty="0"/>
              <a:t>Næste møde placering?</a:t>
            </a:r>
          </a:p>
          <a:p>
            <a:pPr marL="457200" indent="-457200">
              <a:buFont typeface="+mj-lt"/>
              <a:buAutoNum type="arabicPeriod"/>
            </a:pPr>
            <a:endParaRPr lang="da-DK" dirty="0"/>
          </a:p>
        </p:txBody>
      </p:sp>
      <p:pic>
        <p:nvPicPr>
          <p:cNvPr id="12" name="Pladsholder til indhold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44377"/>
            <a:ext cx="1604951" cy="62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81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859881-5F7F-A541-AC09-C00C4A2FC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0"/>
            <a:ext cx="10018713" cy="1106599"/>
          </a:xfrm>
        </p:spPr>
        <p:txBody>
          <a:bodyPr/>
          <a:lstStyle/>
          <a:p>
            <a:r>
              <a:rPr lang="da-DK" dirty="0"/>
              <a:t>2. Økonomi frem til dato</a:t>
            </a:r>
          </a:p>
        </p:txBody>
      </p:sp>
      <p:pic>
        <p:nvPicPr>
          <p:cNvPr id="13" name="Pladsholder til indhold 12">
            <a:extLst>
              <a:ext uri="{FF2B5EF4-FFF2-40B4-BE49-F238E27FC236}">
                <a16:creationId xmlns:a16="http://schemas.microsoft.com/office/drawing/2014/main" id="{671074F6-A65D-2141-92EE-312F2E4C63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8717" y="859809"/>
            <a:ext cx="8769897" cy="5949309"/>
          </a:xfrm>
        </p:spPr>
      </p:pic>
    </p:spTree>
    <p:extLst>
      <p:ext uri="{BB962C8B-B14F-4D97-AF65-F5344CB8AC3E}">
        <p14:creationId xmlns:p14="http://schemas.microsoft.com/office/powerpoint/2010/main" val="420724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8E5B4C-3B1A-914F-BFD2-5AA99F82B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0"/>
            <a:ext cx="10018713" cy="562970"/>
          </a:xfrm>
        </p:spPr>
        <p:txBody>
          <a:bodyPr>
            <a:normAutofit fontScale="90000"/>
          </a:bodyPr>
          <a:lstStyle/>
          <a:p>
            <a:r>
              <a:rPr lang="da-DK" dirty="0"/>
              <a:t>Balancen 1. kvartal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1C1E77D8-2C95-D249-AE31-4CC8BCA5F0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2095" y="16942"/>
            <a:ext cx="6653840" cy="6841058"/>
          </a:xfrm>
          <a:prstGeom prst="rect">
            <a:avLst/>
          </a:prstGeom>
        </p:spPr>
      </p:pic>
      <p:sp>
        <p:nvSpPr>
          <p:cNvPr id="9" name="Pladsholder til indhold 8">
            <a:extLst>
              <a:ext uri="{FF2B5EF4-FFF2-40B4-BE49-F238E27FC236}">
                <a16:creationId xmlns:a16="http://schemas.microsoft.com/office/drawing/2014/main" id="{04B8F923-13FB-0B4B-B0D5-C00686B298F4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19955577">
            <a:off x="714066" y="3302759"/>
            <a:ext cx="3517594" cy="468573"/>
          </a:xfrm>
        </p:spPr>
        <p:txBody>
          <a:bodyPr/>
          <a:lstStyle/>
          <a:p>
            <a:r>
              <a:rPr lang="da-DK" dirty="0"/>
              <a:t>Balancen pr. 31. marts</a:t>
            </a:r>
          </a:p>
        </p:txBody>
      </p:sp>
    </p:spTree>
    <p:extLst>
      <p:ext uri="{BB962C8B-B14F-4D97-AF65-F5344CB8AC3E}">
        <p14:creationId xmlns:p14="http://schemas.microsoft.com/office/powerpoint/2010/main" val="2017579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11311" y="0"/>
            <a:ext cx="10018713" cy="1752599"/>
          </a:xfrm>
        </p:spPr>
        <p:txBody>
          <a:bodyPr/>
          <a:lstStyle/>
          <a:p>
            <a:r>
              <a:rPr lang="da-DK" b="1" dirty="0"/>
              <a:t>Generalforsamlingen 2018 </a:t>
            </a:r>
            <a:br>
              <a:rPr lang="da-DK" b="1" dirty="0"/>
            </a:br>
            <a:endParaRPr lang="da-DK" sz="2800" dirty="0"/>
          </a:p>
        </p:txBody>
      </p:sp>
      <p:pic>
        <p:nvPicPr>
          <p:cNvPr id="6" name="Pladsholder til indhold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46442"/>
            <a:ext cx="1604951" cy="626934"/>
          </a:xfrm>
          <a:prstGeom prst="rect">
            <a:avLst/>
          </a:prstGeom>
        </p:spPr>
      </p:pic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6FFCA995-9F78-FE45-B8ED-E1B9EB3361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9413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84841" y="-176849"/>
            <a:ext cx="10018713" cy="1752599"/>
          </a:xfrm>
        </p:spPr>
        <p:txBody>
          <a:bodyPr/>
          <a:lstStyle/>
          <a:p>
            <a:r>
              <a:rPr lang="da-DK" b="1" dirty="0"/>
              <a:t>Medlemssituationen</a:t>
            </a:r>
            <a:br>
              <a:rPr lang="da-DK" b="1" dirty="0"/>
            </a:br>
            <a:r>
              <a:rPr lang="da-DK" sz="1500" b="1" i="1" dirty="0"/>
              <a:t>pr. 17. april 2018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993900" y="1205610"/>
            <a:ext cx="10515600" cy="5104669"/>
          </a:xfrm>
        </p:spPr>
        <p:txBody>
          <a:bodyPr>
            <a:normAutofit lnSpcReduction="10000"/>
          </a:bodyPr>
          <a:lstStyle/>
          <a:p>
            <a:r>
              <a:rPr lang="da-DK" dirty="0"/>
              <a:t>Nye medlemmer i 2018:</a:t>
            </a:r>
          </a:p>
          <a:p>
            <a:pPr lvl="1"/>
            <a:r>
              <a:rPr lang="da-DK" dirty="0"/>
              <a:t>PC </a:t>
            </a:r>
            <a:r>
              <a:rPr lang="da-DK" dirty="0" err="1"/>
              <a:t>Schematic</a:t>
            </a:r>
            <a:endParaRPr lang="da-DK" dirty="0"/>
          </a:p>
          <a:p>
            <a:pPr lvl="1"/>
            <a:r>
              <a:rPr lang="da-DK" dirty="0"/>
              <a:t>IGE-XAE (</a:t>
            </a:r>
            <a:r>
              <a:rPr lang="da-DK" dirty="0" err="1"/>
              <a:t>Caddy</a:t>
            </a:r>
            <a:r>
              <a:rPr lang="da-DK" dirty="0"/>
              <a:t>)</a:t>
            </a:r>
          </a:p>
          <a:p>
            <a:pPr lvl="1"/>
            <a:r>
              <a:rPr lang="da-DK" dirty="0" err="1"/>
              <a:t>Eplan</a:t>
            </a:r>
            <a:endParaRPr lang="da-DK" dirty="0"/>
          </a:p>
          <a:p>
            <a:r>
              <a:rPr lang="da-DK" dirty="0"/>
              <a:t>Opsagt hjemmeside bannerreklame</a:t>
            </a:r>
          </a:p>
          <a:p>
            <a:pPr lvl="1"/>
            <a:r>
              <a:rPr lang="da-DK" dirty="0"/>
              <a:t>Eegholm</a:t>
            </a:r>
          </a:p>
          <a:p>
            <a:r>
              <a:rPr lang="da-DK" dirty="0"/>
              <a:t>Pr. 1 januar 2018 ser medlemssituationen således ud:</a:t>
            </a:r>
          </a:p>
          <a:p>
            <a:pPr lvl="1"/>
            <a:r>
              <a:rPr lang="da-DK" dirty="0"/>
              <a:t>Primære medlemmer:		28			</a:t>
            </a:r>
            <a:r>
              <a:rPr lang="da-DK" i="1" dirty="0"/>
              <a:t>”</a:t>
            </a:r>
            <a:r>
              <a:rPr lang="da-DK" i="1" dirty="0" err="1"/>
              <a:t>Tavlebyggere</a:t>
            </a:r>
            <a:r>
              <a:rPr lang="da-DK" i="1" dirty="0"/>
              <a:t>” 25 </a:t>
            </a:r>
          </a:p>
          <a:p>
            <a:pPr lvl="1"/>
            <a:r>
              <a:rPr lang="da-DK" dirty="0"/>
              <a:t>Associerede medlemmer:	26			</a:t>
            </a:r>
            <a:r>
              <a:rPr lang="da-DK" i="1" dirty="0"/>
              <a:t>”</a:t>
            </a:r>
            <a:r>
              <a:rPr lang="da-DK" b="1" i="1" dirty="0"/>
              <a:t> </a:t>
            </a:r>
            <a:r>
              <a:rPr lang="da-DK" i="1" dirty="0"/>
              <a:t>Komponent- &amp; systemleverandører” 29</a:t>
            </a:r>
          </a:p>
          <a:p>
            <a:pPr lvl="1"/>
            <a:r>
              <a:rPr lang="da-DK" dirty="0"/>
              <a:t>Rådgivere			 	  	  2</a:t>
            </a:r>
          </a:p>
          <a:p>
            <a:r>
              <a:rPr lang="da-DK" dirty="0"/>
              <a:t>Bannerreklamer 19 stk. </a:t>
            </a:r>
          </a:p>
          <a:p>
            <a:pPr lvl="1"/>
            <a:endParaRPr lang="da-DK" dirty="0"/>
          </a:p>
        </p:txBody>
      </p:sp>
      <p:pic>
        <p:nvPicPr>
          <p:cNvPr id="6" name="Pladsholder til indhold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44377"/>
            <a:ext cx="1604951" cy="62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933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-278297" y="145015"/>
            <a:ext cx="11436626" cy="746194"/>
          </a:xfrm>
        </p:spPr>
        <p:txBody>
          <a:bodyPr>
            <a:normAutofit/>
          </a:bodyPr>
          <a:lstStyle/>
          <a:p>
            <a:r>
              <a:rPr lang="da-DK" sz="4000" b="1" dirty="0"/>
              <a:t>Liste over mulige medlemsemner </a:t>
            </a:r>
          </a:p>
        </p:txBody>
      </p:sp>
      <p:sp>
        <p:nvSpPr>
          <p:cNvPr id="6" name="Undertitel 5">
            <a:extLst>
              <a:ext uri="{FF2B5EF4-FFF2-40B4-BE49-F238E27FC236}">
                <a16:creationId xmlns:a16="http://schemas.microsoft.com/office/drawing/2014/main" id="{D57D9BEA-0665-4992-9D80-BA77822B06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9420" y="891209"/>
            <a:ext cx="8056569" cy="5330391"/>
          </a:xfrm>
        </p:spPr>
        <p:txBody>
          <a:bodyPr>
            <a:normAutofit fontScale="85000" lnSpcReduction="20000"/>
          </a:bodyPr>
          <a:lstStyle/>
          <a:p>
            <a:pPr marL="285750" indent="-285750" algn="l">
              <a:buFont typeface="Arial" charset="0"/>
              <a:buChar char="•"/>
            </a:pPr>
            <a:endParaRPr lang="da-DK" sz="1600" dirty="0"/>
          </a:p>
          <a:p>
            <a:pPr marL="285750" indent="-285750" algn="l">
              <a:buFont typeface="Arial" charset="0"/>
              <a:buChar char="•"/>
            </a:pPr>
            <a:r>
              <a:rPr lang="da-DK" sz="1600" dirty="0"/>
              <a:t>FLEXIT-TAVLER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/>
              <a:t>ETV - Færøerne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/>
              <a:t>AD Control i Slagelse Helle Olsen er kontaktet flere gange har ikke hørt tilbage. Skal rykkes igen.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 err="1"/>
              <a:t>Picca</a:t>
            </a:r>
            <a:r>
              <a:rPr lang="da-DK" sz="1600" dirty="0"/>
              <a:t> Automation er blevet kontaktet, men har ikke hørt videre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/>
              <a:t>Dan </a:t>
            </a:r>
            <a:r>
              <a:rPr lang="da-DK" sz="1600" dirty="0" err="1"/>
              <a:t>Delektron</a:t>
            </a:r>
            <a:r>
              <a:rPr lang="da-DK" sz="1600" dirty="0"/>
              <a:t> har selv spurgt om at blive medlem, og har fået materiale, men de tænker stadig, har lige rykket igen. Afventer Kenn Hansen.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 err="1"/>
              <a:t>Elcon</a:t>
            </a:r>
            <a:r>
              <a:rPr lang="da-DK" sz="1600" dirty="0"/>
              <a:t> Automation i Hornslet skal besøges tale med Thomas </a:t>
            </a:r>
            <a:r>
              <a:rPr lang="da-DK" sz="1600" dirty="0" err="1"/>
              <a:t>Bitch</a:t>
            </a:r>
            <a:r>
              <a:rPr lang="da-DK" sz="1600" dirty="0"/>
              <a:t> Pedersen. De skal besøges. Vigtigt er at tavledelen har eget CVR. Nr.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/>
              <a:t>TOFT Automation, har set på vores hjemmeside. Skal kontaktes. Henrik Toft Sørensen.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b="1" dirty="0"/>
              <a:t>Emner der har været behandlet med ikke pt. er potentielle: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/>
              <a:t>CS-Electric i Esbjerg de ønsker ikke PT at blive medlem, måske senere.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 err="1"/>
              <a:t>Contech</a:t>
            </a:r>
            <a:r>
              <a:rPr lang="da-DK" sz="1600" dirty="0"/>
              <a:t> i Nykøbing Falster Lars </a:t>
            </a:r>
            <a:r>
              <a:rPr lang="da-DK" sz="1600" dirty="0" err="1"/>
              <a:t>Villander</a:t>
            </a:r>
            <a:r>
              <a:rPr lang="da-DK" sz="1600" dirty="0"/>
              <a:t>, vender tilbage når de føler de har tid til at blive medlem. 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/>
              <a:t>Uni-El har talt med Lars Thiesen, de ønsker også at vente har travlt. 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/>
              <a:t>AB-</a:t>
            </a:r>
            <a:r>
              <a:rPr lang="da-DK" sz="1600" dirty="0" err="1"/>
              <a:t>Elco</a:t>
            </a:r>
            <a:r>
              <a:rPr lang="da-DK" sz="1600" dirty="0"/>
              <a:t> i Ringsted Tomas Kudsk er kontaktet, ikke interesseret lige nu. Måske kontakter hans kompagnion. De er anbefalet af Flemming Hansen F.J.H..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/>
              <a:t>HOLTEC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/>
              <a:t>AB Electric</a:t>
            </a:r>
          </a:p>
          <a:p>
            <a:pPr marL="285750" indent="-285750" algn="l">
              <a:buFont typeface="Arial" charset="0"/>
              <a:buChar char="•"/>
            </a:pPr>
            <a:r>
              <a:rPr lang="da-DK" sz="1600" dirty="0"/>
              <a:t>BE </a:t>
            </a:r>
            <a:r>
              <a:rPr lang="da-DK" sz="1600" dirty="0" err="1"/>
              <a:t>Cablecon</a:t>
            </a:r>
            <a:r>
              <a:rPr lang="da-DK" sz="1600" dirty="0"/>
              <a:t> (NEXANS 1. januar 2018)</a:t>
            </a:r>
          </a:p>
          <a:p>
            <a:pPr marL="285750" indent="-285750" algn="l">
              <a:buFont typeface="Arial" charset="0"/>
              <a:buChar char="•"/>
            </a:pPr>
            <a:endParaRPr lang="da-DK" sz="1600" dirty="0"/>
          </a:p>
          <a:p>
            <a:endParaRPr lang="da-DK" sz="1600" dirty="0"/>
          </a:p>
        </p:txBody>
      </p:sp>
      <p:pic>
        <p:nvPicPr>
          <p:cNvPr id="7" name="Pladsholder til indhold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44377"/>
            <a:ext cx="1604951" cy="62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62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3B7C4F-3134-D84D-B84B-726D65DDF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1"/>
            <a:ext cx="10018713" cy="1019236"/>
          </a:xfrm>
        </p:spPr>
        <p:txBody>
          <a:bodyPr/>
          <a:lstStyle/>
          <a:p>
            <a:r>
              <a:rPr lang="da-DK" b="1" dirty="0"/>
              <a:t>Uddannelse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10DD57A-3C59-A843-A326-2D980D37C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2552" y="1019237"/>
            <a:ext cx="10018713" cy="3124201"/>
          </a:xfrm>
        </p:spPr>
        <p:txBody>
          <a:bodyPr>
            <a:normAutofit/>
          </a:bodyPr>
          <a:lstStyle/>
          <a:p>
            <a:pPr lvl="1"/>
            <a:r>
              <a:rPr lang="da-DK" dirty="0"/>
              <a:t>Opkvalificeringsforløb</a:t>
            </a:r>
          </a:p>
          <a:p>
            <a:pPr lvl="2"/>
            <a:r>
              <a:rPr lang="da-DK" dirty="0"/>
              <a:t>Møde med SDE Odense / Vejle</a:t>
            </a:r>
          </a:p>
          <a:p>
            <a:pPr lvl="1"/>
            <a:r>
              <a:rPr lang="da-DK" dirty="0"/>
              <a:t>Lærlingeuddannelser</a:t>
            </a:r>
          </a:p>
          <a:p>
            <a:pPr lvl="2"/>
            <a:r>
              <a:rPr lang="da-DK" dirty="0"/>
              <a:t>Maritime klynge Nordjylland</a:t>
            </a:r>
          </a:p>
          <a:p>
            <a:pPr lvl="1"/>
            <a:r>
              <a:rPr lang="da-DK" dirty="0"/>
              <a:t>Korte uddannelser, Automatikmontør/</a:t>
            </a:r>
            <a:r>
              <a:rPr lang="da-DK" dirty="0" err="1"/>
              <a:t>elmontør</a:t>
            </a:r>
            <a:endParaRPr lang="da-DK" dirty="0"/>
          </a:p>
          <a:p>
            <a:pPr lvl="2"/>
            <a:r>
              <a:rPr lang="da-DK" dirty="0"/>
              <a:t>Industriens uddannelser</a:t>
            </a:r>
          </a:p>
          <a:p>
            <a:pPr lvl="1"/>
            <a:r>
              <a:rPr lang="da-DK" dirty="0"/>
              <a:t>Tekniske skoler vedr. Teknisk Design uddannelsen</a:t>
            </a:r>
          </a:p>
        </p:txBody>
      </p:sp>
    </p:spTree>
    <p:extLst>
      <p:ext uri="{BB962C8B-B14F-4D97-AF65-F5344CB8AC3E}">
        <p14:creationId xmlns:p14="http://schemas.microsoft.com/office/powerpoint/2010/main" val="206418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felt 7"/>
          <p:cNvSpPr txBox="1"/>
          <p:nvPr/>
        </p:nvSpPr>
        <p:spPr>
          <a:xfrm>
            <a:off x="3271131" y="155047"/>
            <a:ext cx="93192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400" b="1" dirty="0"/>
              <a:t>Nyt fra direktøren</a:t>
            </a:r>
          </a:p>
        </p:txBody>
      </p:sp>
      <p:sp>
        <p:nvSpPr>
          <p:cNvPr id="10" name="Pladsholder til indhold 9"/>
          <p:cNvSpPr>
            <a:spLocks noGrp="1"/>
          </p:cNvSpPr>
          <p:nvPr>
            <p:ph idx="1"/>
          </p:nvPr>
        </p:nvSpPr>
        <p:spPr>
          <a:xfrm>
            <a:off x="1445644" y="1281745"/>
            <a:ext cx="10515600" cy="5028499"/>
          </a:xfrm>
        </p:spPr>
        <p:txBody>
          <a:bodyPr>
            <a:normAutofit lnSpcReduction="10000"/>
          </a:bodyPr>
          <a:lstStyle/>
          <a:p>
            <a:r>
              <a:rPr lang="da-DK" dirty="0"/>
              <a:t>Konjunkturbarometer</a:t>
            </a:r>
          </a:p>
          <a:p>
            <a:r>
              <a:rPr lang="da-DK" dirty="0"/>
              <a:t>Arbejdet på ændring af foreningsadresse, administrator mv. i forhold til myndighederne, netbank, forsikring</a:t>
            </a:r>
          </a:p>
          <a:p>
            <a:r>
              <a:rPr lang="da-DK" dirty="0"/>
              <a:t>Status nyt regnskabsprogram, fakturering, løn mv.</a:t>
            </a:r>
          </a:p>
          <a:p>
            <a:r>
              <a:rPr lang="da-DK" dirty="0"/>
              <a:t>WEE direktiv</a:t>
            </a:r>
          </a:p>
          <a:p>
            <a:r>
              <a:rPr lang="da-DK" dirty="0"/>
              <a:t>SIK arbejdsgruppe</a:t>
            </a:r>
          </a:p>
          <a:p>
            <a:r>
              <a:rPr lang="da-DK" dirty="0"/>
              <a:t>Møde i det nordiske samarbejde, København</a:t>
            </a:r>
          </a:p>
          <a:p>
            <a:r>
              <a:rPr lang="da-DK" dirty="0"/>
              <a:t>Udvalgene, DBI Chris Damsgaard, S544 (Jørgen Clausen, JE-Elkas), S517 Arne Thorsen PRO AUTOMATIK)  DS hjemmesiden</a:t>
            </a:r>
          </a:p>
          <a:p>
            <a:r>
              <a:rPr lang="da-DK" dirty="0"/>
              <a:t>Kursus tanker for gennemførelse i 2018</a:t>
            </a:r>
          </a:p>
          <a:p>
            <a:r>
              <a:rPr lang="da-DK" dirty="0"/>
              <a:t>Registrering af reelle ejere</a:t>
            </a:r>
          </a:p>
          <a:p>
            <a:endParaRPr lang="da-DK" i="1" dirty="0"/>
          </a:p>
        </p:txBody>
      </p:sp>
      <p:pic>
        <p:nvPicPr>
          <p:cNvPr id="7" name="Pladsholder til indhold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5844377"/>
            <a:ext cx="1604951" cy="62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99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kse">
  <a:themeElements>
    <a:clrScheme name="Parallakse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kse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ks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13291</TotalTime>
  <Words>531</Words>
  <Application>Microsoft Macintosh PowerPoint</Application>
  <PresentationFormat>Widescreen</PresentationFormat>
  <Paragraphs>116</Paragraphs>
  <Slides>15</Slides>
  <Notes>2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15</vt:i4>
      </vt:variant>
    </vt:vector>
  </HeadingPairs>
  <TitlesOfParts>
    <vt:vector size="19" baseType="lpstr">
      <vt:lpstr>Arial</vt:lpstr>
      <vt:lpstr>Calibri</vt:lpstr>
      <vt:lpstr>Corbel</vt:lpstr>
      <vt:lpstr>Parallakse</vt:lpstr>
      <vt:lpstr>Bestyrelsesmøde 18. april 2018</vt:lpstr>
      <vt:lpstr>Dagsorden</vt:lpstr>
      <vt:lpstr>2. Økonomi frem til dato</vt:lpstr>
      <vt:lpstr>Balancen 1. kvartal</vt:lpstr>
      <vt:lpstr>Generalforsamlingen 2018  </vt:lpstr>
      <vt:lpstr>Medlemssituationen pr. 17. april 2018</vt:lpstr>
      <vt:lpstr>Liste over mulige medlemsemner </vt:lpstr>
      <vt:lpstr>Uddannelse</vt:lpstr>
      <vt:lpstr>PowerPoint-præsentation</vt:lpstr>
      <vt:lpstr>Markedsføring</vt:lpstr>
      <vt:lpstr>Markedsføring</vt:lpstr>
      <vt:lpstr>Efterårsturen (Siemens-London)</vt:lpstr>
      <vt:lpstr>Studietur Til Rittals Innovationscentre </vt:lpstr>
      <vt:lpstr>Mødedatoer 2018</vt:lpstr>
      <vt:lpstr>Eventuelt</vt:lpstr>
    </vt:vector>
  </TitlesOfParts>
  <Company/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Bestyrelsesmøde 18. januar 2018</dc:title>
  <dc:creator>Microsoft Office-bruger</dc:creator>
  <cp:lastModifiedBy>René  Kjemtrup</cp:lastModifiedBy>
  <cp:revision>70</cp:revision>
  <cp:lastPrinted>2018-01-17T15:36:45Z</cp:lastPrinted>
  <dcterms:created xsi:type="dcterms:W3CDTF">2018-01-10T11:47:00Z</dcterms:created>
  <dcterms:modified xsi:type="dcterms:W3CDTF">2018-04-18T21:15:37Z</dcterms:modified>
</cp:coreProperties>
</file>