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</p:sldMasterIdLst>
  <p:notesMasterIdLst>
    <p:notesMasterId r:id="rId20"/>
  </p:notesMasterIdLst>
  <p:sldIdLst>
    <p:sldId id="256" r:id="rId4"/>
    <p:sldId id="293" r:id="rId5"/>
    <p:sldId id="273" r:id="rId6"/>
    <p:sldId id="281" r:id="rId7"/>
    <p:sldId id="275" r:id="rId8"/>
    <p:sldId id="290" r:id="rId9"/>
    <p:sldId id="280" r:id="rId10"/>
    <p:sldId id="282" r:id="rId11"/>
    <p:sldId id="284" r:id="rId12"/>
    <p:sldId id="286" r:id="rId13"/>
    <p:sldId id="285" r:id="rId14"/>
    <p:sldId id="283" r:id="rId15"/>
    <p:sldId id="292" r:id="rId16"/>
    <p:sldId id="294" r:id="rId17"/>
    <p:sldId id="287" r:id="rId18"/>
    <p:sldId id="288" r:id="rId19"/>
  </p:sldIdLst>
  <p:sldSz cx="9906000" cy="6858000" type="A4"/>
  <p:notesSz cx="6858000" cy="9144000"/>
  <p:defaultTextStyle>
    <a:defPPr>
      <a:defRPr lang="da-DK"/>
    </a:defPPr>
    <a:lvl1pPr marL="0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530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060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1590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120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2649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3179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3709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4239" algn="l" defTabSz="981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E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4568" autoAdjust="0"/>
  </p:normalViewPr>
  <p:slideViewPr>
    <p:cSldViewPr>
      <p:cViewPr>
        <p:scale>
          <a:sx n="80" d="100"/>
          <a:sy n="80" d="100"/>
        </p:scale>
        <p:origin x="-821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FA99-0C1A-495F-903A-33C784037DE5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5054-ECF4-48F8-AB49-8142A081E4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HENJ  </a:t>
            </a:r>
          </a:p>
          <a:p>
            <a:endParaRPr lang="da-DK" dirty="0" smtClean="0"/>
          </a:p>
          <a:p>
            <a:r>
              <a:rPr lang="da-DK" dirty="0" smtClean="0"/>
              <a:t> Samlet præsentation ca. 38 min 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4 min – HLAK </a:t>
            </a:r>
          </a:p>
          <a:p>
            <a:endParaRPr lang="da-DK" dirty="0" smtClean="0"/>
          </a:p>
          <a:p>
            <a:r>
              <a:rPr lang="da-DK" dirty="0" smtClean="0"/>
              <a:t>Hans Jørgen </a:t>
            </a:r>
            <a:r>
              <a:rPr lang="da-DK" dirty="0" err="1" smtClean="0"/>
              <a:t>Vilkes</a:t>
            </a:r>
            <a:r>
              <a:rPr lang="da-DK" dirty="0" smtClean="0"/>
              <a:t>  fabrikschefen ved System </a:t>
            </a:r>
            <a:r>
              <a:rPr lang="da-DK" dirty="0" err="1" smtClean="0"/>
              <a:t>Cleaners</a:t>
            </a:r>
            <a:r>
              <a:rPr lang="da-DK" dirty="0" smtClean="0"/>
              <a:t> underbygger her hvordan en </a:t>
            </a:r>
            <a:r>
              <a:rPr lang="da-DK" dirty="0" err="1" smtClean="0"/>
              <a:t>mercher-</a:t>
            </a:r>
            <a:r>
              <a:rPr lang="da-DK" baseline="0" dirty="0" smtClean="0"/>
              <a:t> / lagerløsning frigør tid ved kunden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Min </a:t>
            </a:r>
          </a:p>
          <a:p>
            <a:endParaRPr lang="da-DK" dirty="0" smtClean="0"/>
          </a:p>
          <a:p>
            <a:r>
              <a:rPr lang="da-DK" dirty="0" smtClean="0"/>
              <a:t>Scan</a:t>
            </a:r>
            <a:r>
              <a:rPr lang="da-DK" baseline="0" dirty="0" smtClean="0"/>
              <a:t> to web løsningen  kan anvendes med en separat scanner, </a:t>
            </a:r>
            <a:r>
              <a:rPr lang="da-DK" baseline="0" dirty="0" err="1" smtClean="0"/>
              <a:t>smartphone</a:t>
            </a:r>
            <a:r>
              <a:rPr lang="da-DK" baseline="0" dirty="0" smtClean="0"/>
              <a:t>  eller tablet yderligere er en </a:t>
            </a:r>
            <a:r>
              <a:rPr lang="da-DK" baseline="0" dirty="0" err="1" smtClean="0"/>
              <a:t>merhcherløsningen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Det er ligeledes muligt at anvende løsningen til at holde styr på </a:t>
            </a:r>
            <a:r>
              <a:rPr lang="da-DK" baseline="0" dirty="0" err="1" smtClean="0"/>
              <a:t>timeseddler</a:t>
            </a:r>
            <a:r>
              <a:rPr lang="da-DK" baseline="0" dirty="0" smtClean="0"/>
              <a:t> og forbrug på den enkelt opgave </a:t>
            </a:r>
          </a:p>
          <a:p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4 min </a:t>
            </a:r>
          </a:p>
          <a:p>
            <a:endParaRPr lang="da-DK" dirty="0" smtClean="0"/>
          </a:p>
          <a:p>
            <a:r>
              <a:rPr lang="da-DK" dirty="0" smtClean="0"/>
              <a:t>Kristian som er tekniker ved</a:t>
            </a:r>
            <a:r>
              <a:rPr lang="da-DK" baseline="0" dirty="0" smtClean="0"/>
              <a:t> KM Rustfri beretter her hvordan en lagerautomat fra LM har frigivet tid hos vores kunde KM Rustfri, samt hvor ukompliceret det er at bruge automaten </a:t>
            </a:r>
          </a:p>
          <a:p>
            <a:r>
              <a:rPr lang="da-DK" baseline="0" dirty="0" smtClean="0"/>
              <a:t>Prisen for en automatløsning starter ved </a:t>
            </a:r>
            <a:r>
              <a:rPr lang="da-DK" baseline="0" dirty="0" err="1" smtClean="0"/>
              <a:t>ca</a:t>
            </a:r>
            <a:r>
              <a:rPr lang="da-DK" baseline="0" dirty="0" smtClean="0"/>
              <a:t> 150.000 </a:t>
            </a:r>
            <a:r>
              <a:rPr lang="da-DK" baseline="0" dirty="0" err="1" smtClean="0"/>
              <a:t>dkr</a:t>
            </a:r>
            <a:r>
              <a:rPr lang="da-DK" baseline="0" dirty="0" smtClean="0"/>
              <a:t> alt efter konfiguration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5</a:t>
            </a:r>
            <a:r>
              <a:rPr lang="da-DK" baseline="0" dirty="0" smtClean="0"/>
              <a:t> Min – HENJ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Eksempel på besparelse beregnet</a:t>
            </a:r>
            <a:r>
              <a:rPr lang="da-DK" baseline="0" dirty="0" smtClean="0"/>
              <a:t> udelukkende på </a:t>
            </a:r>
            <a:r>
              <a:rPr lang="da-DK" baseline="0" dirty="0" err="1" smtClean="0"/>
              <a:t>walk</a:t>
            </a:r>
            <a:r>
              <a:rPr lang="da-DK" baseline="0" dirty="0" smtClean="0"/>
              <a:t> and talk tid og en 5 % reduktion af forbrug </a:t>
            </a:r>
          </a:p>
          <a:p>
            <a:r>
              <a:rPr lang="da-DK" baseline="0" dirty="0" smtClean="0"/>
              <a:t>Her kan kobles langt flere parameter på så som nedbrud – </a:t>
            </a:r>
            <a:r>
              <a:rPr lang="da-DK" baseline="0" dirty="0" err="1" smtClean="0"/>
              <a:t>ukurens</a:t>
            </a:r>
            <a:r>
              <a:rPr lang="da-DK" baseline="0" dirty="0" smtClean="0"/>
              <a:t> – reduceret lagerbinding – færre og større ordrer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5</a:t>
            </a:r>
            <a:r>
              <a:rPr lang="da-DK" baseline="0" dirty="0" smtClean="0"/>
              <a:t> Min – HENJ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Eksempel på besparelse beregnet</a:t>
            </a:r>
            <a:r>
              <a:rPr lang="da-DK" baseline="0" dirty="0" smtClean="0"/>
              <a:t> udelukkende på færre produktionsstop og en 10 % reduktion af forbrug </a:t>
            </a:r>
          </a:p>
          <a:p>
            <a:r>
              <a:rPr lang="da-DK" baseline="0" dirty="0" smtClean="0"/>
              <a:t>Her kan kobles langt flere parameter på så som </a:t>
            </a:r>
            <a:r>
              <a:rPr lang="da-DK" baseline="0" dirty="0" err="1" smtClean="0"/>
              <a:t>ukurens</a:t>
            </a:r>
            <a:r>
              <a:rPr lang="da-DK" baseline="0" dirty="0" smtClean="0"/>
              <a:t> – reduceret lagerbinding – færre og større ordrer </a:t>
            </a:r>
          </a:p>
          <a:p>
            <a:r>
              <a:rPr lang="da-DK" baseline="0" dirty="0" smtClean="0"/>
              <a:t>Vi har et beregningsskema hvor vi kan regne besparelser ud på flere parameter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4 Min – HENJ </a:t>
            </a:r>
          </a:p>
          <a:p>
            <a:r>
              <a:rPr lang="da-DK" dirty="0" smtClean="0"/>
              <a:t>Vores erfaringer med at skabe </a:t>
            </a:r>
            <a:r>
              <a:rPr lang="da-DK" baseline="0" dirty="0" smtClean="0"/>
              <a:t>succes med lageroptimerings  projekter  </a:t>
            </a:r>
            <a:r>
              <a:rPr lang="da-DK" baseline="0" dirty="0" err="1" smtClean="0"/>
              <a:t>win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win</a:t>
            </a:r>
            <a:r>
              <a:rPr lang="da-DK" baseline="0" dirty="0" smtClean="0"/>
              <a:t> for begge parter </a:t>
            </a:r>
          </a:p>
          <a:p>
            <a:r>
              <a:rPr lang="da-DK" dirty="0" smtClean="0"/>
              <a:t>Obs på kulturen i virksomheden</a:t>
            </a:r>
          </a:p>
          <a:p>
            <a:r>
              <a:rPr lang="da-DK" dirty="0" smtClean="0"/>
              <a:t>Inddrager</a:t>
            </a:r>
            <a:r>
              <a:rPr lang="da-DK" baseline="0" dirty="0" smtClean="0"/>
              <a:t> brugerne i hele processen </a:t>
            </a:r>
            <a:r>
              <a:rPr lang="da-DK" dirty="0" smtClean="0"/>
              <a:t> </a:t>
            </a:r>
          </a:p>
          <a:p>
            <a:r>
              <a:rPr lang="da-DK" dirty="0" smtClean="0"/>
              <a:t>Kommunikation</a:t>
            </a:r>
            <a:r>
              <a:rPr lang="da-DK" baseline="0" dirty="0" smtClean="0"/>
              <a:t> positiv kommunikation </a:t>
            </a:r>
            <a:endParaRPr lang="da-DK" dirty="0" smtClean="0"/>
          </a:p>
          <a:p>
            <a:r>
              <a:rPr lang="da-DK" dirty="0" smtClean="0"/>
              <a:t>Effekten opnås kun når alle er enige / samarbejder</a:t>
            </a:r>
            <a:r>
              <a:rPr lang="da-DK" baseline="0" dirty="0" smtClean="0"/>
              <a:t> om at opnå resultatet </a:t>
            </a:r>
          </a:p>
          <a:p>
            <a:r>
              <a:rPr lang="da-DK" baseline="0" dirty="0" smtClean="0"/>
              <a:t>Produktion og lager /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Min</a:t>
            </a:r>
            <a:r>
              <a:rPr lang="da-DK" baseline="0" dirty="0" smtClean="0"/>
              <a:t> – HENJ / HLAK </a:t>
            </a:r>
            <a:endParaRPr lang="da-DK" dirty="0" smtClean="0"/>
          </a:p>
          <a:p>
            <a:r>
              <a:rPr lang="da-DK" dirty="0" smtClean="0"/>
              <a:t>Hvis i har lyst til at vide mere omkring</a:t>
            </a:r>
            <a:r>
              <a:rPr lang="da-DK" baseline="0" dirty="0" smtClean="0"/>
              <a:t> mulighederne er i velkommen til at tage en brochure på de to standere der står her ved siden af. </a:t>
            </a:r>
          </a:p>
          <a:p>
            <a:r>
              <a:rPr lang="da-DK" baseline="0" dirty="0" smtClean="0"/>
              <a:t>Hvis i ikke vil ”slæbe” rundt på brochurerne så  sender vi gerne link til dem så de kan hentes elektronisk </a:t>
            </a:r>
          </a:p>
          <a:p>
            <a:r>
              <a:rPr lang="da-DK" baseline="0" dirty="0" smtClean="0"/>
              <a:t>Både Henrik og jeg er til rådighed for en snak efterfølgende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3 Min   HLAK  - HENJ </a:t>
            </a:r>
          </a:p>
          <a:p>
            <a:endParaRPr lang="da-DK" dirty="0" smtClean="0"/>
          </a:p>
          <a:p>
            <a:r>
              <a:rPr lang="da-DK" dirty="0" smtClean="0"/>
              <a:t>Præsentation af </a:t>
            </a:r>
            <a:r>
              <a:rPr lang="da-DK" baseline="0" dirty="0" smtClean="0"/>
              <a:t> foredragsholderne med navn, titel og arbejdsområde ved LM </a:t>
            </a:r>
          </a:p>
          <a:p>
            <a:r>
              <a:rPr lang="da-DK" baseline="0" dirty="0" smtClean="0"/>
              <a:t>Henrik </a:t>
            </a:r>
            <a:r>
              <a:rPr lang="da-DK" baseline="0" dirty="0" err="1" smtClean="0"/>
              <a:t>Lakman</a:t>
            </a:r>
            <a:r>
              <a:rPr lang="da-DK" baseline="0" dirty="0" smtClean="0"/>
              <a:t>  Teamleder Industri kompetence   </a:t>
            </a:r>
            <a:r>
              <a:rPr lang="da-DK" baseline="0" dirty="0" err="1" smtClean="0"/>
              <a:t>mercher</a:t>
            </a:r>
            <a:r>
              <a:rPr lang="da-DK" baseline="0" dirty="0" smtClean="0"/>
              <a:t> og automatløsninger </a:t>
            </a:r>
          </a:p>
          <a:p>
            <a:r>
              <a:rPr lang="da-DK" baseline="0" dirty="0" smtClean="0"/>
              <a:t>Henrik </a:t>
            </a:r>
            <a:r>
              <a:rPr lang="da-DK" baseline="0" dirty="0" err="1" smtClean="0"/>
              <a:t>Jørgense</a:t>
            </a:r>
            <a:r>
              <a:rPr lang="da-DK" baseline="0" dirty="0" smtClean="0"/>
              <a:t> salgschef  industri kompetence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3 min – HENJ </a:t>
            </a:r>
          </a:p>
          <a:p>
            <a:endParaRPr lang="da-DK" baseline="0" dirty="0" smtClean="0"/>
          </a:p>
          <a:p>
            <a:r>
              <a:rPr lang="da-DK" baseline="0" dirty="0" smtClean="0"/>
              <a:t>Budskabet med denne præsentation </a:t>
            </a:r>
          </a:p>
          <a:p>
            <a:r>
              <a:rPr lang="da-DK" baseline="0" dirty="0" smtClean="0"/>
              <a:t>Berette om hvilke løsningsmuligheder  LM kan tilbyde set i lyset af de udfordringer kunderne oplever omkring indkøb og lageroptimering, i forhold til de tendenser vi oplever i markedet </a:t>
            </a:r>
          </a:p>
          <a:p>
            <a:r>
              <a:rPr lang="da-DK" baseline="0" dirty="0" smtClean="0"/>
              <a:t>Overordnet gennemgang af løsningsmulighederne med de fordele og udbytte der for jer som kunder </a:t>
            </a:r>
          </a:p>
          <a:p>
            <a:r>
              <a:rPr lang="da-DK" baseline="0" dirty="0" err="1" smtClean="0"/>
              <a:t>LMs</a:t>
            </a:r>
            <a:r>
              <a:rPr lang="da-DK" baseline="0" dirty="0" smtClean="0"/>
              <a:t>  erfaringer med  hvordan i som kunder opnår succes med lageroptimering </a:t>
            </a:r>
          </a:p>
          <a:p>
            <a:r>
              <a:rPr lang="da-DK" baseline="0" dirty="0" smtClean="0"/>
              <a:t>Spørgsmål og dialog </a:t>
            </a:r>
          </a:p>
          <a:p>
            <a:endParaRPr lang="da-DK" baseline="0" dirty="0" smtClean="0"/>
          </a:p>
          <a:p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2 min HENJ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Overskrift</a:t>
            </a:r>
            <a:r>
              <a:rPr lang="da-DK" baseline="0" dirty="0" smtClean="0"/>
              <a:t> beslutningstagerens succeskriterier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Hvilke parameter bliver i målt på hjemme i virksomhederne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Nogle af de svar vi bliver mødt med er følgende 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Min – HENJ </a:t>
            </a:r>
          </a:p>
          <a:p>
            <a:endParaRPr lang="da-DK" dirty="0" smtClean="0"/>
          </a:p>
          <a:p>
            <a:r>
              <a:rPr lang="da-DK" dirty="0" smtClean="0"/>
              <a:t>Erfaringer</a:t>
            </a:r>
            <a:r>
              <a:rPr lang="da-DK" baseline="0" dirty="0" smtClean="0"/>
              <a:t> fra vores kunder hvad holder dem vågne om natten 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– 3 min – HENJ </a:t>
            </a:r>
          </a:p>
          <a:p>
            <a:endParaRPr lang="da-DK" dirty="0" smtClean="0"/>
          </a:p>
          <a:p>
            <a:r>
              <a:rPr lang="da-DK" dirty="0" smtClean="0"/>
              <a:t>Hvilke</a:t>
            </a:r>
            <a:r>
              <a:rPr lang="da-DK" baseline="0" dirty="0" smtClean="0"/>
              <a:t> trends hører vi som være oppe i tiden fra kunderne 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1 min  - HLAK </a:t>
            </a:r>
          </a:p>
          <a:p>
            <a:endParaRPr lang="da-DK" baseline="0" dirty="0" smtClean="0"/>
          </a:p>
          <a:p>
            <a:r>
              <a:rPr lang="da-DK" baseline="0" dirty="0" smtClean="0"/>
              <a:t>LM har en bred vifte af muligheder  for at understøtte vores kunder i at imødegå nogle af de nævnte udfordringer </a:t>
            </a:r>
          </a:p>
          <a:p>
            <a:r>
              <a:rPr lang="da-DK" baseline="0" dirty="0" smtClean="0"/>
              <a:t>Her kan LM tilbyde forskellige lageroptimeringsløsninger – hver enkelt af løsningerne kan enten stå alene eller kombineres efter behov </a:t>
            </a:r>
          </a:p>
          <a:p>
            <a:r>
              <a:rPr lang="da-DK" baseline="0" dirty="0" smtClean="0"/>
              <a:t>Alle løsninger skræddersys individuelt efter jeres behov efter behovsafdækning og tæt dialog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min – HLAK </a:t>
            </a:r>
          </a:p>
          <a:p>
            <a:endParaRPr lang="da-DK" dirty="0" smtClean="0"/>
          </a:p>
          <a:p>
            <a:r>
              <a:rPr lang="da-DK" dirty="0" smtClean="0"/>
              <a:t>2 Boks lageret  er en løsning specielt til</a:t>
            </a:r>
            <a:r>
              <a:rPr lang="da-DK" baseline="0" dirty="0" smtClean="0"/>
              <a:t>  mængdevarer med højt forbrug, løsningen består af 2 kasser som oftest er placeret bag hinanden i en reol – når den forreste kasse er tom placeres den på et forudbestemt sted, hvor men efter et givet interval genbestiller efter de tomme kasser. Herefter placeres den genopfyldt kasse i reolen </a:t>
            </a:r>
            <a:r>
              <a:rPr lang="da-DK" baseline="0" dirty="0" err="1" smtClean="0"/>
              <a:t>baf´g</a:t>
            </a:r>
            <a:r>
              <a:rPr lang="da-DK" baseline="0" dirty="0" smtClean="0"/>
              <a:t> den kasse der er forbrug på </a:t>
            </a:r>
          </a:p>
          <a:p>
            <a:r>
              <a:rPr lang="da-DK" baseline="0" dirty="0" smtClean="0"/>
              <a:t>Kan Ban systemet er hvor man placere et plastickort i kassen fra 2 kassesystemet hvor man i stedet for at scanne den tomme kasse scanner kortet og derved generere en ordrer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 Min – HLAK </a:t>
            </a:r>
          </a:p>
          <a:p>
            <a:endParaRPr lang="da-DK" dirty="0" smtClean="0"/>
          </a:p>
          <a:p>
            <a:r>
              <a:rPr lang="da-DK" dirty="0" smtClean="0"/>
              <a:t>Dette lager er en typisk midlertidig løsning som</a:t>
            </a:r>
            <a:r>
              <a:rPr lang="da-DK" baseline="0" dirty="0" smtClean="0"/>
              <a:t> anvendes på byggepladser, projekter der strækker sig over et større geografisk område </a:t>
            </a:r>
          </a:p>
          <a:p>
            <a:r>
              <a:rPr lang="da-DK" baseline="0" dirty="0" smtClean="0"/>
              <a:t>Løsningen kan kombineres med </a:t>
            </a:r>
            <a:r>
              <a:rPr lang="da-DK" baseline="0" dirty="0" err="1" smtClean="0"/>
              <a:t>mercheropfyldning</a:t>
            </a:r>
            <a:r>
              <a:rPr lang="da-DK" baseline="0" dirty="0" smtClean="0"/>
              <a:t>, scan to web eller en to boks løsning </a:t>
            </a:r>
          </a:p>
          <a:p>
            <a:r>
              <a:rPr lang="da-DK" baseline="0" dirty="0" smtClean="0"/>
              <a:t>Forklar begrebet  </a:t>
            </a:r>
            <a:r>
              <a:rPr lang="da-DK" baseline="0" dirty="0" err="1" smtClean="0"/>
              <a:t>walk</a:t>
            </a:r>
            <a:r>
              <a:rPr lang="da-DK" baseline="0" dirty="0" smtClean="0"/>
              <a:t> and talk tid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5054-ECF4-48F8-AB49-8142A081E462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1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3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3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0DC-999A-4555-8F3F-DADCEE33CFC3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301-2A53-4DAF-AEEC-F571E475C13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GodtHjulpet17_powerpointbaggrund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43917" cy="70299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92696"/>
            <a:ext cx="89154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2018257"/>
            <a:ext cx="89154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44488" y="332656"/>
            <a:ext cx="9217024" cy="6192688"/>
          </a:xfrm>
          <a:prstGeom prst="rect">
            <a:avLst/>
          </a:prstGeom>
          <a:solidFill>
            <a:srgbClr val="5A6E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1143000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2492896"/>
            <a:ext cx="43815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2492896"/>
            <a:ext cx="43815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44488" y="332656"/>
            <a:ext cx="9217024" cy="6192688"/>
          </a:xfrm>
          <a:prstGeom prst="rect">
            <a:avLst/>
          </a:prstGeom>
          <a:solidFill>
            <a:srgbClr val="5A6E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44488" y="332656"/>
            <a:ext cx="9217024" cy="6192688"/>
          </a:xfrm>
          <a:prstGeom prst="rect">
            <a:avLst/>
          </a:prstGeom>
          <a:solidFill>
            <a:srgbClr val="5A6E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00" b="1" cap="all">
                <a:latin typeface="+mn-lt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90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0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1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21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2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31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3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4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94800"/>
            <a:ext cx="89154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988840"/>
            <a:ext cx="4375150" cy="4137324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100">
                <a:latin typeface="Arial" pitchFamily="34" charset="0"/>
                <a:cs typeface="Arial" pitchFamily="34" charset="0"/>
              </a:defRPr>
            </a:lvl3pPr>
            <a:lvl4pPr>
              <a:defRPr sz="1900">
                <a:latin typeface="Arial" pitchFamily="34" charset="0"/>
                <a:cs typeface="Arial" pitchFamily="34" charset="0"/>
              </a:defRPr>
            </a:lvl4pPr>
            <a:lvl5pPr>
              <a:defRPr sz="1900">
                <a:latin typeface="Arial" pitchFamily="34" charset="0"/>
                <a:cs typeface="Arial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988840"/>
            <a:ext cx="4375150" cy="4137324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100">
                <a:latin typeface="Arial" pitchFamily="34" charset="0"/>
                <a:cs typeface="Arial" pitchFamily="34" charset="0"/>
              </a:defRPr>
            </a:lvl3pPr>
            <a:lvl4pPr>
              <a:defRPr sz="1900">
                <a:latin typeface="Arial" pitchFamily="34" charset="0"/>
                <a:cs typeface="Arial" pitchFamily="34" charset="0"/>
              </a:defRPr>
            </a:lvl4pPr>
            <a:lvl5pPr>
              <a:defRPr sz="1900">
                <a:latin typeface="Arial" pitchFamily="34" charset="0"/>
                <a:cs typeface="Arial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95300" y="692696"/>
            <a:ext cx="89154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3" y="692695"/>
            <a:ext cx="3259006" cy="1162050"/>
          </a:xfrm>
        </p:spPr>
        <p:txBody>
          <a:bodyPr anchor="b"/>
          <a:lstStyle>
            <a:lvl1pPr algn="l">
              <a:defRPr sz="2100" b="1">
                <a:latin typeface="+mn-lt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1" y="692696"/>
            <a:ext cx="5537729" cy="5853113"/>
          </a:xfrm>
        </p:spPr>
        <p:txBody>
          <a:bodyPr/>
          <a:lstStyle>
            <a:lvl1pPr>
              <a:defRPr sz="3400">
                <a:latin typeface="+mn-lt"/>
              </a:defRPr>
            </a:lvl1pPr>
            <a:lvl2pPr>
              <a:defRPr sz="3000">
                <a:latin typeface="+mn-lt"/>
              </a:defRPr>
            </a:lvl2pPr>
            <a:lvl3pPr>
              <a:defRPr sz="26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3" y="1854745"/>
            <a:ext cx="3259006" cy="4691063"/>
          </a:xfrm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90530" indent="0">
              <a:buNone/>
              <a:defRPr sz="1300"/>
            </a:lvl2pPr>
            <a:lvl3pPr marL="981060" indent="0">
              <a:buNone/>
              <a:defRPr sz="1100"/>
            </a:lvl3pPr>
            <a:lvl4pPr marL="1471590" indent="0">
              <a:buNone/>
              <a:defRPr sz="1000"/>
            </a:lvl4pPr>
            <a:lvl5pPr marL="1962120" indent="0">
              <a:buNone/>
              <a:defRPr sz="1000"/>
            </a:lvl5pPr>
            <a:lvl6pPr marL="2452649" indent="0">
              <a:buNone/>
              <a:defRPr sz="1000"/>
            </a:lvl6pPr>
            <a:lvl7pPr marL="2943179" indent="0">
              <a:buNone/>
              <a:defRPr sz="1000"/>
            </a:lvl7pPr>
            <a:lvl8pPr marL="3433709" indent="0">
              <a:buNone/>
              <a:defRPr sz="1000"/>
            </a:lvl8pPr>
            <a:lvl9pPr marL="3924239" indent="0">
              <a:buNone/>
              <a:defRPr sz="10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400">
                <a:latin typeface="Arial" pitchFamily="34" charset="0"/>
                <a:cs typeface="Arial" pitchFamily="34" charset="0"/>
              </a:defRPr>
            </a:lvl1pPr>
            <a:lvl2pPr marL="490530" indent="0">
              <a:buNone/>
              <a:defRPr sz="3000"/>
            </a:lvl2pPr>
            <a:lvl3pPr marL="981060" indent="0">
              <a:buNone/>
              <a:defRPr sz="2600"/>
            </a:lvl3pPr>
            <a:lvl4pPr marL="1471590" indent="0">
              <a:buNone/>
              <a:defRPr sz="2100"/>
            </a:lvl4pPr>
            <a:lvl5pPr marL="1962120" indent="0">
              <a:buNone/>
              <a:defRPr sz="2100"/>
            </a:lvl5pPr>
            <a:lvl6pPr marL="2452649" indent="0">
              <a:buNone/>
              <a:defRPr sz="2100"/>
            </a:lvl6pPr>
            <a:lvl7pPr marL="2943179" indent="0">
              <a:buNone/>
              <a:defRPr sz="2100"/>
            </a:lvl7pPr>
            <a:lvl8pPr marL="3433709" indent="0">
              <a:buNone/>
              <a:defRPr sz="2100"/>
            </a:lvl8pPr>
            <a:lvl9pPr marL="3924239" indent="0">
              <a:buNone/>
              <a:defRPr sz="2100"/>
            </a:lvl9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490530" indent="0">
              <a:buNone/>
              <a:defRPr sz="1300"/>
            </a:lvl2pPr>
            <a:lvl3pPr marL="981060" indent="0">
              <a:buNone/>
              <a:defRPr sz="1100"/>
            </a:lvl3pPr>
            <a:lvl4pPr marL="1471590" indent="0">
              <a:buNone/>
              <a:defRPr sz="1000"/>
            </a:lvl4pPr>
            <a:lvl5pPr marL="1962120" indent="0">
              <a:buNone/>
              <a:defRPr sz="1000"/>
            </a:lvl5pPr>
            <a:lvl6pPr marL="2452649" indent="0">
              <a:buNone/>
              <a:defRPr sz="1000"/>
            </a:lvl6pPr>
            <a:lvl7pPr marL="2943179" indent="0">
              <a:buNone/>
              <a:defRPr sz="1000"/>
            </a:lvl7pPr>
            <a:lvl8pPr marL="3433709" indent="0">
              <a:buNone/>
              <a:defRPr sz="1000"/>
            </a:lvl8pPr>
            <a:lvl9pPr marL="3924239" indent="0">
              <a:buNone/>
              <a:defRPr sz="10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  <a:prstGeom prst="rect">
            <a:avLst/>
          </a:prstGeom>
        </p:spPr>
        <p:txBody>
          <a:bodyPr vert="horz" lIns="98106" tIns="49053" rIns="98106" bIns="49053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8106" tIns="49053" rIns="98106" bIns="49053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8106" tIns="49053" rIns="98106" bIns="490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3E40DC-999A-4555-8F3F-DADCEE33CFC3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8106" tIns="49053" rIns="98106" bIns="490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8106" tIns="49053" rIns="98106" bIns="490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141301-2A53-4DAF-AEEC-F571E475C13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GodtHjulpet17_powerpointbaggrund_underside_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8106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7897" indent="-367897" algn="l" defTabSz="9810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97111" indent="-306581" algn="l" defTabSz="98106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26325" indent="-245265" algn="l" defTabSz="98106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16855" indent="-245265" algn="l" defTabSz="9810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07384" indent="-245265" algn="l" defTabSz="98106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697914" indent="-245265" algn="l" defTabSz="9810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8444" indent="-245265" algn="l" defTabSz="9810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974" indent="-245265" algn="l" defTabSz="9810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504" indent="-245265" algn="l" defTabSz="9810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530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60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590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120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649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179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709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4239" algn="l" defTabSz="981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3DA04D-0DDE-406E-8EC4-6835AD1C9084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726490-1835-4CD9-A456-33F43D7FF23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GodtHjulpet17_powerpointbaggrund_hvidunderside_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4DA2AB-C8AC-4D39-9398-039E70D93DB2}" type="datetimeFigureOut">
              <a:rPr lang="da-DK" smtClean="0"/>
              <a:pPr/>
              <a:t>20-04-2017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F7968-DEEF-455D-9212-A8FAEF9715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Uge%2010%20Pr&#230;sentationer/Videoer/system-cleaners-samlet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Uge%2010%20Pr&#230;sentationer/Videoer/km-rustfri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../Uge%2010%20Pr&#230;sentationer/2%20-%20Lageroptimering/Kalkulationsark%20Autocrib%20V&#230;rkt&#248;jsautomat%20Eksempel%202.xls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feature=player_embedded&amp;v=kivSL5Lw0rE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520" y="2636912"/>
            <a:ext cx="8420100" cy="1470026"/>
          </a:xfrm>
        </p:spPr>
        <p:txBody>
          <a:bodyPr anchor="t">
            <a:normAutofit/>
          </a:bodyPr>
          <a:lstStyle/>
          <a:p>
            <a:r>
              <a:rPr lang="da-DK" sz="7200" b="1" dirty="0" smtClean="0"/>
              <a:t>Lageroptimering</a:t>
            </a:r>
            <a:endParaRPr lang="da-DK" sz="7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12" name="Billede 11" descr="LM Mercher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1196752"/>
            <a:ext cx="2976330" cy="2232248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88504" y="1268760"/>
            <a:ext cx="59046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Fordele:</a:t>
            </a:r>
            <a:endParaRPr lang="da-DK" sz="2000" dirty="0" smtClean="0"/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Lemvigh-Müller overtager håndtering af lager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err="1" smtClean="0"/>
              <a:t>Merchere</a:t>
            </a:r>
            <a:r>
              <a:rPr lang="da-DK" sz="2000" dirty="0" smtClean="0"/>
              <a:t> vedligeholder lager  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Opbygning af lager efter ønsker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err="1" smtClean="0"/>
              <a:t>Mercher</a:t>
            </a:r>
            <a:r>
              <a:rPr lang="da-DK" sz="2000" dirty="0" smtClean="0"/>
              <a:t> opretter og nedlægger varer direkte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000" dirty="0" smtClean="0"/>
          </a:p>
          <a:p>
            <a:pPr marL="367897" indent="-367897">
              <a:spcBef>
                <a:spcPct val="20000"/>
              </a:spcBef>
              <a:defRPr/>
            </a:pPr>
            <a:endParaRPr lang="da-DK" sz="2000" dirty="0" smtClean="0"/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Udbytte: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Frigivet tid - op til 100 % af håndtering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Altid varen på lager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Skræddersyet løsning</a:t>
            </a:r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2000" dirty="0" smtClean="0"/>
              <a:t>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79765" y="529516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err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Mercher-løsning</a:t>
            </a: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488504" y="1639828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Fordele:</a:t>
            </a:r>
            <a:endParaRPr lang="da-DK" sz="2000" dirty="0" smtClean="0"/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Direkte generering af ordrer på lageret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Overskueligt for brugeren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Fleksibel anvendelse 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Nem adgang til </a:t>
            </a:r>
            <a:r>
              <a:rPr lang="da-DK" sz="2000" dirty="0" err="1" smtClean="0"/>
              <a:t>LM’s</a:t>
            </a:r>
            <a:r>
              <a:rPr lang="da-DK" sz="2000" dirty="0" smtClean="0"/>
              <a:t> varesortiment</a:t>
            </a:r>
          </a:p>
          <a:p>
            <a:pPr marL="367897" indent="-367897">
              <a:spcBef>
                <a:spcPct val="20000"/>
              </a:spcBef>
              <a:defRPr/>
            </a:pPr>
            <a:endParaRPr lang="da-DK" sz="2000" dirty="0" smtClean="0"/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Udbytte: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Let generering af indkøb/ordrer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Spare den interne ordrefunktion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Bestille varer til kl. 18.00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Levering over natten, varer fremme inden kl. 07.00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88504" y="540544"/>
            <a:ext cx="382906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Scan to Web:</a:t>
            </a:r>
          </a:p>
        </p:txBody>
      </p:sp>
      <p:pic>
        <p:nvPicPr>
          <p:cNvPr id="6" name="Billede 5" descr="IMG_0558.jpg"/>
          <p:cNvPicPr>
            <a:picLocks noChangeAspect="1"/>
          </p:cNvPicPr>
          <p:nvPr/>
        </p:nvPicPr>
        <p:blipFill>
          <a:blip r:embed="rId3" cstate="print"/>
          <a:srcRect t="36000" r="2000"/>
          <a:stretch>
            <a:fillRect/>
          </a:stretch>
        </p:blipFill>
        <p:spPr>
          <a:xfrm>
            <a:off x="5961112" y="2060848"/>
            <a:ext cx="2977084" cy="1296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2" name="Pladsholder til indhold 6"/>
          <p:cNvSpPr txBox="1">
            <a:spLocks/>
          </p:cNvSpPr>
          <p:nvPr/>
        </p:nvSpPr>
        <p:spPr>
          <a:xfrm>
            <a:off x="560512" y="908720"/>
            <a:ext cx="8352928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Fordele: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800" dirty="0" smtClean="0"/>
              <a:t>Statistikker på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forbrug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Automatisk genbestilling ved min.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24/7/365 tilgængelighed  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1-3 års tilbagebetalingstid af automat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Håndtering af </a:t>
            </a:r>
            <a:r>
              <a:rPr lang="da-DK" sz="1800" dirty="0" smtClean="0"/>
              <a:t>5-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10.000 artikler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Håndtering af mange leverandører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Udbytte: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20-35 % besparelse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Håndtering af dyrt specialværktøj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Registrering på medarbejder/projekt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Ordregenerering direkte ved leverandør </a:t>
            </a:r>
          </a:p>
          <a:p>
            <a:pPr marL="367897" marR="0" lvl="0" indent="-367897" algn="l" defTabSz="9810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Billede 12" descr="imagesCARNFPYN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556792"/>
            <a:ext cx="3888432" cy="2875353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416496" y="404664"/>
            <a:ext cx="8915400" cy="1143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defTabSz="981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Auto </a:t>
            </a:r>
            <a:r>
              <a:rPr lang="da-DK" sz="2800" b="1" dirty="0" err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Crib-lagerautomater</a:t>
            </a: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:	</a:t>
            </a:r>
          </a:p>
          <a:p>
            <a:pPr marL="0" marR="0" lvl="0" indent="0" defTabSz="981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800" b="1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81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8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8504" y="476672"/>
            <a:ext cx="717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Eks. på  besparelse ved lageroptimering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488504" y="1124744"/>
            <a:ext cx="691276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Eksempel på besparelse ved lagerautomat:</a:t>
            </a:r>
          </a:p>
          <a:p>
            <a:endParaRPr lang="da-DK" sz="1800" b="1" dirty="0" smtClean="0"/>
          </a:p>
          <a:p>
            <a:r>
              <a:rPr lang="da-DK" sz="1800" dirty="0" smtClean="0"/>
              <a:t>Forbrug pr år:		600.000 </a:t>
            </a:r>
            <a:r>
              <a:rPr lang="da-DK" sz="1800" dirty="0" err="1" smtClean="0"/>
              <a:t>Dkr</a:t>
            </a:r>
            <a:r>
              <a:rPr lang="da-DK" sz="1800" dirty="0" smtClean="0"/>
              <a:t> </a:t>
            </a:r>
          </a:p>
          <a:p>
            <a:endParaRPr lang="da-DK" sz="1800" dirty="0" smtClean="0"/>
          </a:p>
          <a:p>
            <a:r>
              <a:rPr lang="da-DK" sz="1800" dirty="0" smtClean="0"/>
              <a:t>Ordrer pr </a:t>
            </a:r>
            <a:r>
              <a:rPr lang="da-DK" sz="1800" dirty="0" err="1" smtClean="0"/>
              <a:t>md</a:t>
            </a:r>
            <a:r>
              <a:rPr lang="da-DK" sz="1800" dirty="0" smtClean="0"/>
              <a:t>.		4 Stk. </a:t>
            </a:r>
          </a:p>
          <a:p>
            <a:endParaRPr lang="da-DK" sz="1800" dirty="0" smtClean="0"/>
          </a:p>
          <a:p>
            <a:r>
              <a:rPr lang="da-DK" sz="1800" dirty="0" smtClean="0"/>
              <a:t>Ordrer størrelse                     12.000 </a:t>
            </a:r>
            <a:r>
              <a:rPr lang="da-DK" sz="1800" dirty="0" err="1" smtClean="0"/>
              <a:t>Dkr</a:t>
            </a:r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Antal operatører:		10 Stk.</a:t>
            </a:r>
          </a:p>
          <a:p>
            <a:endParaRPr lang="da-DK" sz="1800" dirty="0" smtClean="0"/>
          </a:p>
          <a:p>
            <a:r>
              <a:rPr lang="da-DK" sz="1800" dirty="0" smtClean="0"/>
              <a:t>Lagerbesøg pr dag 	2 Stk. a 15 min  (’</a:t>
            </a:r>
            <a:r>
              <a:rPr lang="da-DK" sz="1800" dirty="0" err="1" smtClean="0"/>
              <a:t>walk</a:t>
            </a:r>
            <a:r>
              <a:rPr lang="da-DK" sz="1800" dirty="0" smtClean="0"/>
              <a:t> and </a:t>
            </a:r>
            <a:r>
              <a:rPr lang="da-DK" sz="1800" dirty="0" err="1" smtClean="0"/>
              <a:t>talk’-tid</a:t>
            </a:r>
            <a:r>
              <a:rPr lang="da-DK" sz="1800" dirty="0" smtClean="0"/>
              <a:t> )</a:t>
            </a:r>
          </a:p>
          <a:p>
            <a:endParaRPr lang="da-DK" sz="1800" dirty="0" smtClean="0"/>
          </a:p>
          <a:p>
            <a:r>
              <a:rPr lang="da-DK" sz="1800" b="1" dirty="0" smtClean="0"/>
              <a:t>Automatløsning 		2 Stk. a  5 min  (’</a:t>
            </a:r>
            <a:r>
              <a:rPr lang="da-DK" sz="1800" b="1" dirty="0" err="1" smtClean="0"/>
              <a:t>walk</a:t>
            </a:r>
            <a:r>
              <a:rPr lang="da-DK" sz="1800" b="1" dirty="0" smtClean="0"/>
              <a:t> and </a:t>
            </a:r>
            <a:r>
              <a:rPr lang="da-DK" sz="1800" b="1" dirty="0" err="1" smtClean="0"/>
              <a:t>talk’-tid</a:t>
            </a:r>
            <a:r>
              <a:rPr lang="da-DK" sz="1800" b="1" dirty="0" smtClean="0"/>
              <a:t> )</a:t>
            </a:r>
          </a:p>
          <a:p>
            <a:endParaRPr lang="da-DK" sz="1800" dirty="0" smtClean="0"/>
          </a:p>
          <a:p>
            <a:r>
              <a:rPr lang="da-DK" sz="1800" dirty="0" smtClean="0"/>
              <a:t>Reduceret forbrug                  5 % </a:t>
            </a:r>
          </a:p>
          <a:p>
            <a:endParaRPr lang="da-DK" sz="1800" dirty="0" smtClean="0"/>
          </a:p>
          <a:p>
            <a:r>
              <a:rPr lang="da-DK" sz="2400" b="1" dirty="0" smtClean="0"/>
              <a:t>Besparelse pr år 		132.000 </a:t>
            </a:r>
            <a:r>
              <a:rPr lang="da-DK" sz="2400" b="1" dirty="0" err="1" smtClean="0"/>
              <a:t>Dkr</a:t>
            </a:r>
            <a:r>
              <a:rPr lang="da-DK" sz="2400" b="1" dirty="0" smtClean="0"/>
              <a:t>   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   </a:t>
            </a:r>
          </a:p>
          <a:p>
            <a:endParaRPr lang="da-DK" sz="1800" dirty="0" smtClean="0"/>
          </a:p>
          <a:p>
            <a:r>
              <a:rPr lang="da-DK" sz="1800" dirty="0" smtClean="0"/>
              <a:t> </a:t>
            </a:r>
          </a:p>
          <a:p>
            <a:endParaRPr lang="da-DK" sz="1800" b="1" dirty="0" smtClean="0"/>
          </a:p>
          <a:p>
            <a:r>
              <a:rPr lang="da-DK" sz="1800" b="1" dirty="0" smtClean="0"/>
              <a:t> 				</a:t>
            </a:r>
          </a:p>
          <a:p>
            <a:r>
              <a:rPr lang="da-DK" sz="1800" b="1" dirty="0" smtClean="0"/>
              <a:t> </a:t>
            </a:r>
          </a:p>
        </p:txBody>
      </p:sp>
      <p:pic>
        <p:nvPicPr>
          <p:cNvPr id="60418" name="Picture 2" descr="https://f.nordiskemedier.dk/20bcj4ud1k7hu4a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191" y="1268760"/>
            <a:ext cx="361529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8504" y="476672"/>
            <a:ext cx="717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Eks. på  besparelse ved lageroptimering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488504" y="1124744"/>
            <a:ext cx="69127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Eksempel på besparelse ved lagerautomat:</a:t>
            </a:r>
          </a:p>
          <a:p>
            <a:endParaRPr lang="da-DK" sz="1800" b="1" dirty="0" smtClean="0"/>
          </a:p>
          <a:p>
            <a:endParaRPr lang="da-DK" sz="1800" dirty="0" smtClean="0"/>
          </a:p>
          <a:p>
            <a:r>
              <a:rPr lang="da-DK" sz="1800" dirty="0" smtClean="0"/>
              <a:t>Forbrug pr år:			600.000 </a:t>
            </a:r>
            <a:r>
              <a:rPr lang="da-DK" sz="1800" dirty="0" err="1" smtClean="0"/>
              <a:t>Dkr</a:t>
            </a:r>
            <a:r>
              <a:rPr lang="da-DK" sz="1800" dirty="0" smtClean="0"/>
              <a:t> </a:t>
            </a:r>
          </a:p>
          <a:p>
            <a:endParaRPr lang="da-DK" sz="1800" dirty="0" smtClean="0"/>
          </a:p>
          <a:p>
            <a:r>
              <a:rPr lang="da-DK" sz="1800" dirty="0" smtClean="0"/>
              <a:t>Antal produktionsstop     		25 stk. </a:t>
            </a:r>
          </a:p>
          <a:p>
            <a:endParaRPr lang="da-DK" sz="1800" dirty="0" smtClean="0"/>
          </a:p>
          <a:p>
            <a:r>
              <a:rPr lang="da-DK" sz="1800" dirty="0" smtClean="0"/>
              <a:t>Gens. Tid pr stop    		180 min        </a:t>
            </a:r>
          </a:p>
          <a:p>
            <a:endParaRPr lang="da-DK" sz="1800" dirty="0" smtClean="0"/>
          </a:p>
          <a:p>
            <a:r>
              <a:rPr lang="da-DK" sz="1800" b="1" dirty="0" smtClean="0"/>
              <a:t>Reduktion i produktionsstop til	5 stk.  </a:t>
            </a:r>
          </a:p>
          <a:p>
            <a:endParaRPr lang="da-DK" sz="1800" dirty="0" smtClean="0"/>
          </a:p>
          <a:p>
            <a:r>
              <a:rPr lang="da-DK" sz="1800" dirty="0" smtClean="0"/>
              <a:t>Reduceret forbrug                  	10 % </a:t>
            </a:r>
          </a:p>
          <a:p>
            <a:endParaRPr lang="da-DK" sz="1800" dirty="0" smtClean="0"/>
          </a:p>
          <a:p>
            <a:r>
              <a:rPr lang="da-DK" sz="2400" b="1" dirty="0" smtClean="0"/>
              <a:t>Besparelse pr år 		56.000 </a:t>
            </a:r>
            <a:r>
              <a:rPr lang="da-DK" sz="2400" b="1" dirty="0" err="1" smtClean="0"/>
              <a:t>Dkr</a:t>
            </a:r>
            <a:r>
              <a:rPr lang="da-DK" sz="2400" b="1" dirty="0" smtClean="0"/>
              <a:t>   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   </a:t>
            </a:r>
          </a:p>
          <a:p>
            <a:endParaRPr lang="da-DK" sz="1800" dirty="0" smtClean="0"/>
          </a:p>
          <a:p>
            <a:r>
              <a:rPr lang="da-DK" sz="1800" dirty="0" smtClean="0"/>
              <a:t> </a:t>
            </a:r>
          </a:p>
          <a:p>
            <a:endParaRPr lang="da-DK" sz="1800" b="1" dirty="0" smtClean="0"/>
          </a:p>
          <a:p>
            <a:r>
              <a:rPr lang="da-DK" sz="1800" b="1" dirty="0" smtClean="0"/>
              <a:t> 				</a:t>
            </a:r>
          </a:p>
          <a:p>
            <a:r>
              <a:rPr lang="da-DK" sz="1800" b="1" dirty="0" smtClean="0"/>
              <a:t> </a:t>
            </a:r>
          </a:p>
        </p:txBody>
      </p:sp>
      <p:pic>
        <p:nvPicPr>
          <p:cNvPr id="60418" name="Picture 2" descr="https://f.nordiskemedier.dk/20bcj4ud1k7hu4ab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8426" y="1196752"/>
            <a:ext cx="335706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560512" y="133321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Hvordan:</a:t>
            </a:r>
            <a:endParaRPr lang="da-DK" sz="2000" dirty="0" smtClean="0"/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Skab positiv tilgang til projektet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Involvering af alle interessenter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Grundig behovsafdækning sammen med brugere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Udarbejdelse af projektplan og aftale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Evaluering af forløb </a:t>
            </a:r>
          </a:p>
          <a:p>
            <a:pPr marL="367897" indent="-367897">
              <a:spcBef>
                <a:spcPct val="20000"/>
              </a:spcBef>
              <a:defRPr/>
            </a:pPr>
            <a:endParaRPr lang="da-DK" sz="2000" dirty="0" smtClean="0"/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2000" b="1" dirty="0" smtClean="0"/>
              <a:t>Udbytte: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Velmotiverede og glade brugere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Plan sikrer overblik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Frigjort tid til ”spændende” opgaver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000" dirty="0" smtClean="0"/>
              <a:t>Bundlinje  </a:t>
            </a:r>
          </a:p>
          <a:p>
            <a:pPr marL="367897" indent="-367897">
              <a:spcBef>
                <a:spcPct val="20000"/>
              </a:spcBef>
              <a:defRPr/>
            </a:pPr>
            <a:endParaRPr lang="da-DK" sz="2000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488504" y="457508"/>
            <a:ext cx="85844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Succes med lageroptimering: 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6729196" y="1532789"/>
            <a:ext cx="1687389" cy="3552395"/>
            <a:chOff x="6729196" y="1388773"/>
            <a:chExt cx="1824204" cy="3840427"/>
          </a:xfrm>
        </p:grpSpPr>
        <p:pic>
          <p:nvPicPr>
            <p:cNvPr id="10" name="Billede 9" descr="image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9196" y="1388773"/>
              <a:ext cx="1824204" cy="1368152"/>
            </a:xfrm>
            <a:prstGeom prst="rect">
              <a:avLst/>
            </a:prstGeom>
          </p:spPr>
        </p:pic>
        <p:pic>
          <p:nvPicPr>
            <p:cNvPr id="11" name="Billede 10" descr="IMG_330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225" y="3477005"/>
              <a:ext cx="1314146" cy="1752195"/>
            </a:xfrm>
            <a:prstGeom prst="rect">
              <a:avLst/>
            </a:prstGeom>
          </p:spPr>
        </p:pic>
        <p:sp>
          <p:nvSpPr>
            <p:cNvPr id="12" name="Nedadgående pil 11"/>
            <p:cNvSpPr/>
            <p:nvPr/>
          </p:nvSpPr>
          <p:spPr>
            <a:xfrm>
              <a:off x="7497282" y="2900941"/>
              <a:ext cx="288032" cy="43204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488504" y="98072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897" indent="-367897">
              <a:spcBef>
                <a:spcPct val="20000"/>
              </a:spcBef>
              <a:defRPr/>
            </a:pPr>
            <a:endParaRPr lang="da-DK" sz="2000" dirty="0" smtClean="0"/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000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2504728" y="184482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6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Spørgsmål &amp; </a:t>
            </a:r>
          </a:p>
          <a:p>
            <a:pPr algn="ctr"/>
            <a:r>
              <a:rPr lang="da-DK" sz="6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dialog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/>
          <a:lstStyle/>
          <a:p>
            <a:r>
              <a:rPr lang="da-DK" sz="4500" b="1" dirty="0" smtClean="0">
                <a:solidFill>
                  <a:prstClr val="black"/>
                </a:solidFill>
              </a:rPr>
              <a:t>Indlægsholdere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Picture 2" descr="https://my.eventbuizz.com/assets/attendees/093324_image_2107785990148179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1772816"/>
            <a:ext cx="1944216" cy="1944216"/>
          </a:xfrm>
          <a:prstGeom prst="rect">
            <a:avLst/>
          </a:prstGeom>
          <a:noFill/>
        </p:spPr>
      </p:pic>
      <p:pic>
        <p:nvPicPr>
          <p:cNvPr id="5" name="Picture 5" descr="https://my.eventbuizz.com/assets/attendees/074049_image_12790588701483688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3933056"/>
            <a:ext cx="1944216" cy="1944216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3152800" y="1916832"/>
            <a:ext cx="6048672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a-DK" sz="3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Henrik </a:t>
            </a:r>
            <a:r>
              <a:rPr lang="da-DK" sz="3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Lakman</a:t>
            </a:r>
            <a:endParaRPr lang="da-DK" sz="3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a-DK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Teamleder  VMI &amp; </a:t>
            </a:r>
            <a:r>
              <a:rPr lang="da-DK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Mercherfunktion</a:t>
            </a:r>
            <a:endParaRPr lang="da-DK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da-DK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>
              <a:spcBef>
                <a:spcPct val="20000"/>
              </a:spcBef>
            </a:pPr>
            <a:r>
              <a:rPr lang="da-DK" sz="3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Henrik Jørgensen </a:t>
            </a:r>
          </a:p>
          <a:p>
            <a:pPr lvl="0">
              <a:spcBef>
                <a:spcPct val="20000"/>
              </a:spcBef>
            </a:pPr>
            <a:r>
              <a:rPr lang="da-DK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Salgschef Industri kompetence 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496" y="404664"/>
            <a:ext cx="8915400" cy="1143000"/>
          </a:xfrm>
        </p:spPr>
        <p:txBody>
          <a:bodyPr anchor="t">
            <a:norm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</a:rPr>
              <a:t>Agenda: </a:t>
            </a:r>
            <a:endParaRPr lang="da-DK" sz="4500" b="1" dirty="0">
              <a:solidFill>
                <a:prstClr val="black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6496" y="1556792"/>
            <a:ext cx="8915400" cy="4525963"/>
          </a:xfrm>
        </p:spPr>
        <p:txBody>
          <a:bodyPr/>
          <a:lstStyle/>
          <a:p>
            <a:r>
              <a:rPr lang="da-DK" sz="1900" dirty="0" smtClean="0">
                <a:latin typeface="+mn-lt"/>
                <a:cs typeface="+mn-cs"/>
              </a:rPr>
              <a:t>Succeskriterier  </a:t>
            </a:r>
          </a:p>
          <a:p>
            <a:r>
              <a:rPr lang="da-DK" sz="1900" dirty="0" smtClean="0">
                <a:latin typeface="+mn-lt"/>
                <a:cs typeface="+mn-cs"/>
              </a:rPr>
              <a:t>Udfordringer</a:t>
            </a:r>
          </a:p>
          <a:p>
            <a:r>
              <a:rPr lang="da-DK" sz="1900" dirty="0" smtClean="0">
                <a:latin typeface="+mn-lt"/>
                <a:cs typeface="+mn-cs"/>
              </a:rPr>
              <a:t>Tendenser i markedet </a:t>
            </a:r>
          </a:p>
          <a:p>
            <a:r>
              <a:rPr lang="da-DK" sz="1900" dirty="0" smtClean="0">
                <a:latin typeface="+mn-lt"/>
                <a:cs typeface="+mn-cs"/>
              </a:rPr>
              <a:t>Løsningsmuligheder </a:t>
            </a:r>
          </a:p>
          <a:p>
            <a:r>
              <a:rPr lang="da-DK" sz="1900" dirty="0" smtClean="0">
                <a:latin typeface="+mn-lt"/>
                <a:cs typeface="+mn-cs"/>
              </a:rPr>
              <a:t>Besparelse ved lageroptimering </a:t>
            </a:r>
          </a:p>
          <a:p>
            <a:r>
              <a:rPr lang="da-DK" sz="1900" dirty="0" smtClean="0">
                <a:latin typeface="+mn-lt"/>
                <a:cs typeface="+mn-cs"/>
              </a:rPr>
              <a:t>Hvordan opnår man succes med lageroptimering? </a:t>
            </a:r>
          </a:p>
          <a:p>
            <a:r>
              <a:rPr lang="da-DK" sz="1900" dirty="0" smtClean="0">
                <a:latin typeface="+mn-lt"/>
                <a:cs typeface="+mn-cs"/>
              </a:rPr>
              <a:t>Afrunding og spørgsmål 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Picture 5" descr="DSC02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764704"/>
            <a:ext cx="1944215" cy="13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023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2204864"/>
            <a:ext cx="1951635" cy="13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G_13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48"/>
          <a:stretch>
            <a:fillRect/>
          </a:stretch>
        </p:blipFill>
        <p:spPr bwMode="auto">
          <a:xfrm>
            <a:off x="6321152" y="3645024"/>
            <a:ext cx="1951635" cy="13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 anchor="t">
            <a:norm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</a:rPr>
              <a:t>Succeskriterier:</a:t>
            </a:r>
            <a:endParaRPr lang="da-DK" sz="4500" b="1" dirty="0">
              <a:solidFill>
                <a:prstClr val="black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416496" y="1877194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Bundlinjen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Forbedre konkurrenceevnen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Frigøre tid til produktion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Fleksibilitet / omstillingsparathed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Produktionsomkostninger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Lageromkostninger   </a:t>
            </a:r>
            <a:endParaRPr lang="da-DK" dirty="0" smtClean="0"/>
          </a:p>
          <a:p>
            <a:r>
              <a:rPr lang="da-DK" dirty="0" smtClean="0"/>
              <a:t> </a:t>
            </a:r>
          </a:p>
          <a:p>
            <a:endParaRPr lang="da-DK" dirty="0"/>
          </a:p>
        </p:txBody>
      </p:sp>
      <p:pic>
        <p:nvPicPr>
          <p:cNvPr id="5" name="Billede 4" descr="IMG_3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208" y="1628800"/>
            <a:ext cx="1944216" cy="1458162"/>
          </a:xfrm>
          <a:prstGeom prst="rect">
            <a:avLst/>
          </a:prstGeom>
        </p:spPr>
      </p:pic>
      <p:pic>
        <p:nvPicPr>
          <p:cNvPr id="6" name="Billede 5" descr="IMG_224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76935" y="1618643"/>
            <a:ext cx="1728192" cy="325051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192" y="3284984"/>
            <a:ext cx="20638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</a:rPr>
              <a:t>Udfordringer:</a:t>
            </a:r>
            <a:endParaRPr lang="da-DK" sz="4500" b="1" dirty="0">
              <a:solidFill>
                <a:prstClr val="black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0512" y="1412776"/>
            <a:ext cx="8915400" cy="4525963"/>
          </a:xfrm>
        </p:spPr>
        <p:txBody>
          <a:bodyPr/>
          <a:lstStyle/>
          <a:p>
            <a:endParaRPr lang="da-DK" sz="1900" dirty="0" smtClean="0">
              <a:latin typeface="+mn-lt"/>
              <a:cs typeface="+mn-cs"/>
            </a:endParaRPr>
          </a:p>
          <a:p>
            <a:r>
              <a:rPr lang="da-DK" sz="1900" dirty="0" smtClean="0">
                <a:latin typeface="+mn-lt"/>
                <a:cs typeface="+mn-cs"/>
              </a:rPr>
              <a:t>Omkostninger ved håndtering af forbrugsvarer</a:t>
            </a:r>
          </a:p>
          <a:p>
            <a:r>
              <a:rPr lang="da-DK" sz="1900" dirty="0" smtClean="0">
                <a:latin typeface="+mn-lt"/>
                <a:cs typeface="+mn-cs"/>
              </a:rPr>
              <a:t>Fleksibilitet </a:t>
            </a:r>
          </a:p>
          <a:p>
            <a:r>
              <a:rPr lang="da-DK" sz="1900" dirty="0" smtClean="0">
                <a:latin typeface="+mn-lt"/>
                <a:cs typeface="+mn-cs"/>
              </a:rPr>
              <a:t>Mange leverandører/indkøb </a:t>
            </a:r>
          </a:p>
          <a:p>
            <a:r>
              <a:rPr lang="da-DK" sz="1900" dirty="0" smtClean="0">
                <a:latin typeface="+mn-lt"/>
                <a:cs typeface="+mn-cs"/>
              </a:rPr>
              <a:t>Varens tilgængelighed </a:t>
            </a:r>
          </a:p>
          <a:p>
            <a:r>
              <a:rPr lang="da-DK" sz="1900" dirty="0" smtClean="0">
                <a:latin typeface="+mn-lt"/>
                <a:cs typeface="+mn-cs"/>
              </a:rPr>
              <a:t>Svind / forbrug   </a:t>
            </a:r>
          </a:p>
          <a:p>
            <a:r>
              <a:rPr lang="da-DK" sz="1900" dirty="0" err="1" smtClean="0">
                <a:latin typeface="+mn-lt"/>
                <a:cs typeface="+mn-cs"/>
              </a:rPr>
              <a:t>Efterkalkulation</a:t>
            </a:r>
            <a:r>
              <a:rPr lang="da-DK" sz="1900" dirty="0" smtClean="0">
                <a:latin typeface="+mn-lt"/>
                <a:cs typeface="+mn-cs"/>
              </a:rPr>
              <a:t> på opgaver og projekter</a:t>
            </a:r>
          </a:p>
          <a:p>
            <a:r>
              <a:rPr lang="da-DK" sz="1900" dirty="0" smtClean="0">
                <a:latin typeface="+mn-lt"/>
                <a:cs typeface="+mn-cs"/>
              </a:rPr>
              <a:t>’</a:t>
            </a:r>
            <a:r>
              <a:rPr lang="da-DK" sz="1900" dirty="0" err="1" smtClean="0">
                <a:latin typeface="+mn-lt"/>
                <a:cs typeface="+mn-cs"/>
              </a:rPr>
              <a:t>Walk</a:t>
            </a:r>
            <a:r>
              <a:rPr lang="da-DK" sz="1900" dirty="0" smtClean="0">
                <a:latin typeface="+mn-lt"/>
                <a:cs typeface="+mn-cs"/>
              </a:rPr>
              <a:t> and </a:t>
            </a:r>
            <a:r>
              <a:rPr lang="da-DK" sz="1900" dirty="0" err="1" smtClean="0">
                <a:latin typeface="+mn-lt"/>
                <a:cs typeface="+mn-cs"/>
              </a:rPr>
              <a:t>talk’-tid</a:t>
            </a:r>
            <a:r>
              <a:rPr lang="da-DK" sz="1900" dirty="0" smtClean="0">
                <a:latin typeface="+mn-lt"/>
                <a:cs typeface="+mn-cs"/>
              </a:rPr>
              <a:t> i virksomheden/byggepladsen  </a:t>
            </a:r>
          </a:p>
          <a:p>
            <a:endParaRPr lang="da-DK" sz="1900" dirty="0" smtClean="0">
              <a:latin typeface="+mn-lt"/>
              <a:cs typeface="+mn-cs"/>
            </a:endParaRPr>
          </a:p>
          <a:p>
            <a:endParaRPr lang="da-DK" dirty="0"/>
          </a:p>
        </p:txBody>
      </p:sp>
      <p:pic>
        <p:nvPicPr>
          <p:cNvPr id="4" name="Billede 3" descr="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179" y="1106743"/>
            <a:ext cx="2712301" cy="2034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 anchor="t">
            <a:normAutofit/>
          </a:bodyPr>
          <a:lstStyle/>
          <a:p>
            <a:r>
              <a:rPr lang="da-DK" sz="4500" b="1" dirty="0" smtClean="0">
                <a:solidFill>
                  <a:prstClr val="black"/>
                </a:solidFill>
              </a:rPr>
              <a:t>Tendenser i markedet:</a:t>
            </a:r>
            <a:endParaRPr lang="da-DK" sz="4500" b="1" dirty="0">
              <a:solidFill>
                <a:prstClr val="black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60512" y="1935932"/>
            <a:ext cx="8064896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Fokus på konkurrenceevne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Fokus på omkostninger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Automatisering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Digitalisering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Globalisering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Mangel på kvalificeret arbejdskraft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Sporbarhed og kvalitetskrav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r>
              <a:rPr lang="da-DK" sz="1800" dirty="0" smtClean="0"/>
              <a:t>CSR  - miljøbevidsthed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</a:pPr>
            <a:endParaRPr lang="da-DK" sz="1800" dirty="0" smtClean="0"/>
          </a:p>
          <a:p>
            <a:pPr marL="367897" indent="-367897">
              <a:spcBef>
                <a:spcPct val="20000"/>
              </a:spcBef>
            </a:pPr>
            <a:r>
              <a:rPr lang="da-DK" sz="1800" dirty="0" smtClean="0"/>
              <a:t> </a:t>
            </a:r>
          </a:p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5" name="Billede 4" descr="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675" y="1484784"/>
            <a:ext cx="3732725" cy="3833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416496" y="457508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Løsningsmuligheder:</a:t>
            </a:r>
          </a:p>
        </p:txBody>
      </p:sp>
      <p:pic>
        <p:nvPicPr>
          <p:cNvPr id="15" name="Billede 14" descr="LM Mer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808" y="3717032"/>
            <a:ext cx="2088232" cy="1458162"/>
          </a:xfrm>
          <a:prstGeom prst="rect">
            <a:avLst/>
          </a:prstGeom>
        </p:spPr>
      </p:pic>
      <p:pic>
        <p:nvPicPr>
          <p:cNvPr id="16" name="Billede 15" descr="Kanban kas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05" y="1412776"/>
            <a:ext cx="1800200" cy="135015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3789040"/>
            <a:ext cx="22300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lede 17" descr="Robocribcollage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248" y="1268760"/>
            <a:ext cx="2088232" cy="1564159"/>
          </a:xfrm>
          <a:prstGeom prst="rect">
            <a:avLst/>
          </a:prstGeom>
        </p:spPr>
      </p:pic>
      <p:pic>
        <p:nvPicPr>
          <p:cNvPr id="19" name="Billede 18" descr="IMG_0558.jpg"/>
          <p:cNvPicPr>
            <a:picLocks noChangeAspect="1"/>
          </p:cNvPicPr>
          <p:nvPr/>
        </p:nvPicPr>
        <p:blipFill>
          <a:blip r:embed="rId8" cstate="print"/>
          <a:srcRect t="36000" r="2000"/>
          <a:stretch>
            <a:fillRect/>
          </a:stretch>
        </p:blipFill>
        <p:spPr>
          <a:xfrm>
            <a:off x="3200052" y="1412776"/>
            <a:ext cx="2977084" cy="1296144"/>
          </a:xfrm>
          <a:prstGeom prst="rect">
            <a:avLst/>
          </a:prstGeom>
        </p:spPr>
      </p:pic>
      <p:pic>
        <p:nvPicPr>
          <p:cNvPr id="21" name="Billede 20" descr="Kanban box 1.jpg"/>
          <p:cNvPicPr>
            <a:picLocks noChangeAspect="1"/>
          </p:cNvPicPr>
          <p:nvPr/>
        </p:nvPicPr>
        <p:blipFill>
          <a:blip r:embed="rId9" cstate="print"/>
          <a:srcRect r="10330"/>
          <a:stretch>
            <a:fillRect/>
          </a:stretch>
        </p:blipFill>
        <p:spPr>
          <a:xfrm>
            <a:off x="5889104" y="3711727"/>
            <a:ext cx="1728192" cy="1445465"/>
          </a:xfrm>
          <a:prstGeom prst="rect">
            <a:avLst/>
          </a:prstGeom>
        </p:spPr>
      </p:pic>
      <p:sp>
        <p:nvSpPr>
          <p:cNvPr id="22" name="Tekstboks 21"/>
          <p:cNvSpPr txBox="1"/>
          <p:nvPr/>
        </p:nvSpPr>
        <p:spPr>
          <a:xfrm>
            <a:off x="416496" y="2924944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VMI2box/alm. lagerløsning 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3728864" y="2852936"/>
            <a:ext cx="180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Scan to web </a:t>
            </a:r>
            <a:endParaRPr lang="da-DK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7185248" y="2852936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Robo</a:t>
            </a:r>
            <a:r>
              <a:rPr lang="da-DK" b="1" dirty="0" smtClean="0"/>
              <a:t> </a:t>
            </a:r>
            <a:r>
              <a:rPr lang="da-DK" b="1" dirty="0" err="1" smtClean="0"/>
              <a:t>Crib</a:t>
            </a:r>
            <a:r>
              <a:rPr lang="da-DK" b="1" dirty="0" smtClean="0"/>
              <a:t> lagerautomater</a:t>
            </a:r>
            <a:endParaRPr lang="da-DK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416496" y="5229200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Fleksibel/mobil lagerløsning</a:t>
            </a:r>
            <a:endParaRPr lang="da-DK" b="1" dirty="0"/>
          </a:p>
        </p:txBody>
      </p:sp>
      <p:sp>
        <p:nvSpPr>
          <p:cNvPr id="26" name="Tekstboks 25"/>
          <p:cNvSpPr txBox="1"/>
          <p:nvPr/>
        </p:nvSpPr>
        <p:spPr>
          <a:xfrm>
            <a:off x="3224808" y="5301208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Mercher-løsning</a:t>
            </a:r>
            <a:r>
              <a:rPr lang="da-DK" b="1" dirty="0" smtClean="0"/>
              <a:t> / lageropbygning  </a:t>
            </a:r>
            <a:endParaRPr lang="da-DK" b="1" dirty="0"/>
          </a:p>
        </p:txBody>
      </p:sp>
      <p:sp>
        <p:nvSpPr>
          <p:cNvPr id="27" name="Tekstboks 26"/>
          <p:cNvSpPr txBox="1"/>
          <p:nvPr/>
        </p:nvSpPr>
        <p:spPr>
          <a:xfrm>
            <a:off x="5817096" y="5229200"/>
            <a:ext cx="18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Kanban-</a:t>
            </a:r>
            <a:r>
              <a:rPr lang="da-DK" b="1" dirty="0" smtClean="0"/>
              <a:t> løsning </a:t>
            </a:r>
            <a:endParaRPr lang="da-DK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74104" y="40466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VMI2BOX/</a:t>
            </a: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Kanban-</a:t>
            </a: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lager: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1124744"/>
            <a:ext cx="1944216" cy="218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ktangel 15"/>
          <p:cNvSpPr/>
          <p:nvPr/>
        </p:nvSpPr>
        <p:spPr>
          <a:xfrm>
            <a:off x="574104" y="1484784"/>
            <a:ext cx="5760640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Fordele: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Fleksibel løsning der matcher individuelle behov  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err="1" smtClean="0"/>
              <a:t>Mercher-løsning/opbygning</a:t>
            </a:r>
            <a:r>
              <a:rPr lang="da-DK" sz="1800" dirty="0" smtClean="0"/>
              <a:t> af lager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Scan to </a:t>
            </a:r>
            <a:r>
              <a:rPr lang="da-DK" sz="1800" dirty="0" err="1" smtClean="0"/>
              <a:t>web/Kanban-løsning</a:t>
            </a:r>
            <a:endParaRPr lang="da-DK" sz="1800" dirty="0" smtClean="0"/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VMI2box til større mængder f.eks. befæstelse  	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1800" dirty="0" smtClean="0"/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1800" b="1" dirty="0" smtClean="0"/>
              <a:t>Udbytte: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Styr på lageret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Minimering af håndteringsomkostninger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Forøget tilgængelighed af forbrugsmaterialer  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endParaRPr lang="da-DK" dirty="0" smtClean="0"/>
          </a:p>
        </p:txBody>
      </p:sp>
      <p:pic>
        <p:nvPicPr>
          <p:cNvPr id="7" name="Billede 6" descr="Kanban box 1.jpg"/>
          <p:cNvPicPr>
            <a:picLocks noChangeAspect="1"/>
          </p:cNvPicPr>
          <p:nvPr/>
        </p:nvPicPr>
        <p:blipFill>
          <a:blip r:embed="rId4" cstate="print"/>
          <a:srcRect r="10330"/>
          <a:stretch>
            <a:fillRect/>
          </a:stretch>
        </p:blipFill>
        <p:spPr>
          <a:xfrm>
            <a:off x="6105128" y="3428568"/>
            <a:ext cx="1944216" cy="162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8915400" cy="4525962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772816"/>
            <a:ext cx="38405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560512" y="548680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a-DK" sz="28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Fleksibel/mobil lagerløsning: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32520" y="1515673"/>
            <a:ext cx="4953000" cy="40257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897" indent="-367897">
              <a:spcBef>
                <a:spcPct val="20000"/>
              </a:spcBef>
              <a:defRPr/>
            </a:pPr>
            <a:r>
              <a:rPr lang="da-DK" sz="1800" b="1" dirty="0" smtClean="0"/>
              <a:t>Fordele: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Fleksibelt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Lager placeres tæt på forbrugssted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Kan serviceres af </a:t>
            </a:r>
            <a:r>
              <a:rPr lang="da-DK" sz="1800" dirty="0" err="1" smtClean="0"/>
              <a:t>merchere</a:t>
            </a:r>
            <a:r>
              <a:rPr lang="da-DK" sz="1800" dirty="0" smtClean="0"/>
              <a:t> 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Scanner løsning</a:t>
            </a:r>
          </a:p>
          <a:p>
            <a:pPr marL="367897" lvl="0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>
                <a:latin typeface="Arial" pitchFamily="34" charset="0"/>
                <a:cs typeface="Arial" pitchFamily="34" charset="0"/>
              </a:rPr>
              <a:t>Nøgleboks til </a:t>
            </a:r>
            <a:r>
              <a:rPr lang="da-DK" sz="1800" dirty="0" err="1" smtClean="0">
                <a:latin typeface="Arial" pitchFamily="34" charset="0"/>
                <a:cs typeface="Arial" pitchFamily="34" charset="0"/>
              </a:rPr>
              <a:t>natleveringer</a:t>
            </a:r>
            <a:endParaRPr lang="da-DK" sz="1800" dirty="0" smtClean="0">
              <a:latin typeface="Arial" pitchFamily="34" charset="0"/>
              <a:cs typeface="Arial" pitchFamily="34" charset="0"/>
            </a:endParaRP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1800" dirty="0" smtClean="0"/>
          </a:p>
          <a:p>
            <a:pPr marL="367897" indent="-367897">
              <a:spcBef>
                <a:spcPct val="20000"/>
              </a:spcBef>
              <a:defRPr/>
            </a:pPr>
            <a:r>
              <a:rPr lang="da-DK" sz="1800" b="1" dirty="0" smtClean="0"/>
              <a:t>Udbytte: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Øget tilgængelig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Minimal ’</a:t>
            </a:r>
            <a:r>
              <a:rPr lang="da-DK" sz="1800" dirty="0" err="1" smtClean="0"/>
              <a:t>walk</a:t>
            </a:r>
            <a:r>
              <a:rPr lang="da-DK" sz="1800" dirty="0" smtClean="0"/>
              <a:t> and </a:t>
            </a:r>
            <a:r>
              <a:rPr lang="da-DK" sz="1800" dirty="0" err="1" smtClean="0"/>
              <a:t>talk’-tid</a:t>
            </a:r>
            <a:r>
              <a:rPr lang="da-DK" sz="1800" dirty="0" smtClean="0"/>
              <a:t>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Minimering af spild </a:t>
            </a:r>
          </a:p>
          <a:p>
            <a:pPr marL="367897" indent="-36789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1800" dirty="0" smtClean="0"/>
              <a:t>Minimering af transportomkostninger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01_GodtHjulpet17_Skabelon_03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mapræsentation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2017_01_GodtHjulpet17_Skabelon_03</Template>
  <TotalTime>2109</TotalTime>
  <Words>1084</Words>
  <Application>Microsoft Office PowerPoint</Application>
  <PresentationFormat>A4 (210 x 297 mm)</PresentationFormat>
  <Paragraphs>272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16</vt:i4>
      </vt:variant>
    </vt:vector>
  </HeadingPairs>
  <TitlesOfParts>
    <vt:vector size="19" baseType="lpstr">
      <vt:lpstr>2017_01_GodtHjulpet17_Skabelon_03</vt:lpstr>
      <vt:lpstr>Brugerdefineret design</vt:lpstr>
      <vt:lpstr>1_Brugerdefineret design</vt:lpstr>
      <vt:lpstr>Lageroptimering</vt:lpstr>
      <vt:lpstr>Indlægsholdere </vt:lpstr>
      <vt:lpstr>Agenda: </vt:lpstr>
      <vt:lpstr>Succeskriterier:</vt:lpstr>
      <vt:lpstr>Udfordringer:</vt:lpstr>
      <vt:lpstr>Tendenser i markedet: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Van Tran</dc:creator>
  <cp:lastModifiedBy>henj</cp:lastModifiedBy>
  <cp:revision>224</cp:revision>
  <dcterms:created xsi:type="dcterms:W3CDTF">2017-01-31T14:58:43Z</dcterms:created>
  <dcterms:modified xsi:type="dcterms:W3CDTF">2017-04-20T07:34:02Z</dcterms:modified>
</cp:coreProperties>
</file>