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89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99" r:id="rId4"/>
    <p:sldId id="320" r:id="rId5"/>
    <p:sldId id="309" r:id="rId6"/>
    <p:sldId id="310" r:id="rId7"/>
    <p:sldId id="311" r:id="rId8"/>
    <p:sldId id="312" r:id="rId9"/>
    <p:sldId id="264" r:id="rId10"/>
    <p:sldId id="322" r:id="rId11"/>
    <p:sldId id="302" r:id="rId12"/>
    <p:sldId id="301" r:id="rId13"/>
    <p:sldId id="314" r:id="rId14"/>
    <p:sldId id="315" r:id="rId15"/>
    <p:sldId id="316" r:id="rId16"/>
    <p:sldId id="317" r:id="rId17"/>
    <p:sldId id="319" r:id="rId18"/>
    <p:sldId id="318" r:id="rId19"/>
    <p:sldId id="306" r:id="rId20"/>
    <p:sldId id="323" r:id="rId21"/>
    <p:sldId id="321" r:id="rId22"/>
    <p:sldId id="275" r:id="rId23"/>
    <p:sldId id="266" r:id="rId24"/>
    <p:sldId id="308" r:id="rId25"/>
  </p:sldIdLst>
  <p:sldSz cx="12192000" cy="6858000"/>
  <p:notesSz cx="6888163" cy="100203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-bruger" initials="Offic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978"/>
    <p:restoredTop sz="94586"/>
  </p:normalViewPr>
  <p:slideViewPr>
    <p:cSldViewPr snapToGrid="0" snapToObjects="1">
      <p:cViewPr varScale="1">
        <p:scale>
          <a:sx n="65" d="100"/>
          <a:sy n="65" d="100"/>
        </p:scale>
        <p:origin x="32" y="6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7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0" cy="5027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DED24ABF-D224-D543-B60A-918C89FEE452}" type="datetimeFigureOut">
              <a:rPr lang="da-DK" smtClean="0"/>
              <a:t>02-09-2019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1" y="9517547"/>
            <a:ext cx="2984870" cy="50275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901699" y="9517547"/>
            <a:ext cx="2984870" cy="50275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963B8AC2-B2B0-E844-86FE-418A5AD1AA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238804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7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27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62B9D518-F9D0-8D43-8D20-A0EEEC772D87}" type="datetimeFigureOut">
              <a:rPr lang="da-DK" smtClean="0"/>
              <a:t>02-09-2019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1" y="9517547"/>
            <a:ext cx="2984870" cy="50275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0" cy="50275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767FDFD5-146F-A142-A717-755665ED8D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767179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9854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, 2</a:t>
            </a:r>
          </a:p>
          <a:p>
            <a:r>
              <a:rPr lang="da-DK" dirty="0"/>
              <a:t>FA-, Brabrand </a:t>
            </a:r>
          </a:p>
        </p:txBody>
      </p:sp>
    </p:spTree>
    <p:extLst>
      <p:ext uri="{BB962C8B-B14F-4D97-AF65-F5344CB8AC3E}">
        <p14:creationId xmlns:p14="http://schemas.microsoft.com/office/powerpoint/2010/main" val="995421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, 2</a:t>
            </a:r>
          </a:p>
          <a:p>
            <a:r>
              <a:rPr lang="da-DK" dirty="0"/>
              <a:t>FA-, Brabrand </a:t>
            </a:r>
          </a:p>
        </p:txBody>
      </p:sp>
    </p:spTree>
    <p:extLst>
      <p:ext uri="{BB962C8B-B14F-4D97-AF65-F5344CB8AC3E}">
        <p14:creationId xmlns:p14="http://schemas.microsoft.com/office/powerpoint/2010/main" val="992810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, 2</a:t>
            </a:r>
          </a:p>
          <a:p>
            <a:r>
              <a:rPr lang="da-DK" dirty="0"/>
              <a:t>FA-, Brabrand </a:t>
            </a:r>
          </a:p>
        </p:txBody>
      </p:sp>
    </p:spTree>
    <p:extLst>
      <p:ext uri="{BB962C8B-B14F-4D97-AF65-F5344CB8AC3E}">
        <p14:creationId xmlns:p14="http://schemas.microsoft.com/office/powerpoint/2010/main" val="3562909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, 2</a:t>
            </a:r>
          </a:p>
          <a:p>
            <a:r>
              <a:rPr lang="da-DK" dirty="0"/>
              <a:t>FA-, Brabrand </a:t>
            </a:r>
          </a:p>
        </p:txBody>
      </p:sp>
    </p:spTree>
    <p:extLst>
      <p:ext uri="{BB962C8B-B14F-4D97-AF65-F5344CB8AC3E}">
        <p14:creationId xmlns:p14="http://schemas.microsoft.com/office/powerpoint/2010/main" val="1315599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, 2</a:t>
            </a:r>
          </a:p>
          <a:p>
            <a:r>
              <a:rPr lang="da-DK" dirty="0"/>
              <a:t>FA-, Brabrand </a:t>
            </a:r>
          </a:p>
        </p:txBody>
      </p:sp>
    </p:spTree>
    <p:extLst>
      <p:ext uri="{BB962C8B-B14F-4D97-AF65-F5344CB8AC3E}">
        <p14:creationId xmlns:p14="http://schemas.microsoft.com/office/powerpoint/2010/main" val="2881315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, 2</a:t>
            </a:r>
          </a:p>
          <a:p>
            <a:r>
              <a:rPr lang="da-DK" dirty="0"/>
              <a:t>FA-, Brabrand </a:t>
            </a:r>
          </a:p>
        </p:txBody>
      </p:sp>
    </p:spTree>
    <p:extLst>
      <p:ext uri="{BB962C8B-B14F-4D97-AF65-F5344CB8AC3E}">
        <p14:creationId xmlns:p14="http://schemas.microsoft.com/office/powerpoint/2010/main" val="3573974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3D402-23D7-CE47-9C2D-DDC494B973A9}" type="datetime1">
              <a:rPr lang="da-DK" smtClean="0"/>
              <a:t>02-09-2019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Træk billede til pladsholder, eller klik på symbol for at tilføje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10E2-FE88-2141-8B18-53B054F6CDCC}" type="datetime1">
              <a:rPr lang="da-DK" smtClean="0"/>
              <a:t>02-09-2019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19BD-8081-0B4E-811E-B12332A02FCE}" type="datetime1">
              <a:rPr lang="da-DK" smtClean="0"/>
              <a:t>02-09-2019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962C1-F6D1-C34B-99C1-E1FDF1CF0715}" type="datetime1">
              <a:rPr lang="da-DK" smtClean="0"/>
              <a:t>02-09-2019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4EC9F-ADDC-934B-9DB5-BDF22B48105D}" type="datetime1">
              <a:rPr lang="da-DK" smtClean="0"/>
              <a:t>02-09-2019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 fo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268B9-3210-7849-AE68-CB5B310C4839}" type="datetime1">
              <a:rPr lang="da-DK" smtClean="0"/>
              <a:t>02-09-2019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CC7-3D82-5E47-837E-26CC30FC9ECE}" type="datetime1">
              <a:rPr lang="da-DK" smtClean="0"/>
              <a:t>02-09-2019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3E25B-E688-114A-A2FF-EF20576B43E8}" type="datetime1">
              <a:rPr lang="da-DK" smtClean="0"/>
              <a:t>02-09-2019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C5F32-0367-C24C-9193-A3044A2A38B9}" type="datetime1">
              <a:rPr lang="da-DK" smtClean="0"/>
              <a:t>02-09-2019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8E849-44AB-214F-993B-B6613936C851}" type="datetime1">
              <a:rPr lang="da-DK" smtClean="0"/>
              <a:t>02-09-2019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4AF50-CB02-4D49-ADA9-AACF8F93EA0B}" type="datetime1">
              <a:rPr lang="da-DK" smtClean="0"/>
              <a:t>02-09-2019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5484-084C-2E46-A222-8C936ACFDEEC}" type="datetime1">
              <a:rPr lang="da-DK" smtClean="0"/>
              <a:t>02-09-2019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CF74-967E-2548-9FB3-EF507C7BFA73}" type="datetime1">
              <a:rPr lang="da-DK" smtClean="0"/>
              <a:t>02-09-2019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6833-DDD0-E948-880F-16D0DA0D0B42}" type="datetime1">
              <a:rPr lang="da-DK" smtClean="0"/>
              <a:t>02-09-2019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4E0A7-B6D7-784D-AFDF-3D34944416D8}" type="datetime1">
              <a:rPr lang="da-DK" smtClean="0"/>
              <a:t>02-09-2019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7BE2-DEDB-2A45-8135-7919E43411D1}" type="datetime1">
              <a:rPr lang="da-DK" smtClean="0"/>
              <a:t>02-09-2019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Træk billede til pladsholder, eller klik på symbol for at tilføje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6806-BD48-E249-AACF-800785DAF024}" type="datetime1">
              <a:rPr lang="da-DK" smtClean="0"/>
              <a:t>02-09-2019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152E251-8FA0-9646-8171-F15D450A4470}" type="datetime1">
              <a:rPr lang="da-DK" smtClean="0"/>
              <a:t>02-09-2019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9152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fm@uni-el.d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070100" y="556591"/>
            <a:ext cx="9537700" cy="1739348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da-DK" dirty="0"/>
              <a:t>Bestyrelsesmøde</a:t>
            </a:r>
            <a:br>
              <a:rPr lang="da-DK" dirty="0"/>
            </a:br>
            <a:r>
              <a:rPr lang="da-DK" dirty="0"/>
              <a:t>22. august 2019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2865438"/>
            <a:ext cx="9144000" cy="1655762"/>
          </a:xfrm>
        </p:spPr>
        <p:txBody>
          <a:bodyPr/>
          <a:lstStyle/>
          <a:p>
            <a:endParaRPr lang="da-DK" dirty="0"/>
          </a:p>
          <a:p>
            <a:r>
              <a:rPr lang="da-DK" dirty="0"/>
              <a:t>     </a:t>
            </a:r>
          </a:p>
        </p:txBody>
      </p:sp>
      <p:pic>
        <p:nvPicPr>
          <p:cNvPr id="4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48" y="5346700"/>
            <a:ext cx="2879003" cy="1124611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6A6E8105-70A2-47D7-AFBF-7DF10F30C6FC}"/>
              </a:ext>
            </a:extLst>
          </p:cNvPr>
          <p:cNvSpPr txBox="1"/>
          <p:nvPr/>
        </p:nvSpPr>
        <p:spPr>
          <a:xfrm>
            <a:off x="9601201" y="2408584"/>
            <a:ext cx="4484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Sted: Soft &amp; Teknik</a:t>
            </a:r>
          </a:p>
        </p:txBody>
      </p:sp>
    </p:spTree>
    <p:extLst>
      <p:ext uri="{BB962C8B-B14F-4D97-AF65-F5344CB8AC3E}">
        <p14:creationId xmlns:p14="http://schemas.microsoft.com/office/powerpoint/2010/main" val="59521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84653-33A8-4923-90B7-82DC13869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6A8C39FF-D987-4EE4-B8E2-E1ED145824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99345" y="-28254"/>
            <a:ext cx="4992655" cy="6938552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5940F0B2-2D25-4E84-A29E-A73FC8871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946" y="0"/>
            <a:ext cx="581977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6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278297" y="145015"/>
            <a:ext cx="11436626" cy="746194"/>
          </a:xfrm>
        </p:spPr>
        <p:txBody>
          <a:bodyPr>
            <a:normAutofit/>
          </a:bodyPr>
          <a:lstStyle/>
          <a:p>
            <a:r>
              <a:rPr lang="da-DK" sz="4000" b="1" dirty="0"/>
              <a:t>4. Liste over mulige medlemsemner </a:t>
            </a:r>
          </a:p>
        </p:txBody>
      </p:sp>
      <p:sp>
        <p:nvSpPr>
          <p:cNvPr id="6" name="Undertitel 5">
            <a:extLst>
              <a:ext uri="{FF2B5EF4-FFF2-40B4-BE49-F238E27FC236}">
                <a16:creationId xmlns:a16="http://schemas.microsoft.com/office/drawing/2014/main" id="{D57D9BEA-0665-4992-9D80-BA77822B0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08585" y="891209"/>
            <a:ext cx="7218948" cy="5966791"/>
          </a:xfrm>
          <a:solidFill>
            <a:schemeClr val="tx2">
              <a:lumMod val="25000"/>
              <a:lumOff val="75000"/>
            </a:schemeClr>
          </a:solidFill>
        </p:spPr>
        <p:txBody>
          <a:bodyPr>
            <a:normAutofit fontScale="40000" lnSpcReduction="20000"/>
          </a:bodyPr>
          <a:lstStyle/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AD Control i Slagelse, Helle Olsen er kontaktet flere gange har ikke hørt tilbage. 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TOFT Automation, har set på vores hjemmeside. Henrik Toft Sørensen. Spentrup.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FH Automation Horsens, Lars Farsø, 2088 5564 OK, besøges uge 33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Damsgaard Automatik A/S, Jacob </a:t>
            </a:r>
            <a:r>
              <a:rPr lang="da-DK" sz="1600" dirty="0" err="1"/>
              <a:t>Rosdam</a:t>
            </a:r>
            <a:r>
              <a:rPr lang="da-DK" sz="1600" dirty="0"/>
              <a:t>, 2119 4486?,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 err="1"/>
              <a:t>Chemo</a:t>
            </a:r>
            <a:r>
              <a:rPr lang="da-DK" sz="1600" dirty="0"/>
              <a:t> Electric, Heidi Bue Mortensen, 3677 3044? Associeret. Johnny </a:t>
            </a:r>
            <a:r>
              <a:rPr lang="da-DK" sz="1600" dirty="0" err="1"/>
              <a:t>Marchmann</a:t>
            </a:r>
            <a:r>
              <a:rPr lang="da-DK" sz="1600" dirty="0"/>
              <a:t> direktør.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ELFAC, Lars Andersen 2222 3311?, Associeret,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 err="1"/>
              <a:t>Bipa</a:t>
            </a:r>
            <a:r>
              <a:rPr lang="da-DK" sz="1600" dirty="0"/>
              <a:t> Odense, Torben Banke, 2925 8673 Nej software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DME Dansk Miljø- &amp; Energistyring A/S, Holstebro, Hans Mejlhede, 4042 3151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JCJ </a:t>
            </a:r>
            <a:r>
              <a:rPr lang="da-DK" sz="1600" dirty="0" err="1"/>
              <a:t>Elektro</a:t>
            </a:r>
            <a:r>
              <a:rPr lang="da-DK" sz="1600" dirty="0"/>
              <a:t>, Gjerlev, Hovednummer: 8647 4331, vent et år fra 1. januar 2019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HOLTEC A/S, OK Søren Jensen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 err="1"/>
              <a:t>Scanteknik</a:t>
            </a:r>
            <a:r>
              <a:rPr lang="da-DK" sz="1600" dirty="0"/>
              <a:t>, Odense OK marinetavler,  Flemming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>
                <a:solidFill>
                  <a:srgbClr val="FF0000"/>
                </a:solidFill>
              </a:rPr>
              <a:t>MA-Automatic, Mariager, 9854 1188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Uni-El har talt med Lars Thiesen, de ønsker også at vente har travlt. Nu, Ny direktør Morten Frank </a:t>
            </a:r>
            <a:r>
              <a:rPr lang="da-DK" sz="1700" dirty="0"/>
              <a:t>Mogensen, </a:t>
            </a:r>
            <a:r>
              <a:rPr lang="nb-NO" sz="1700" b="1" dirty="0"/>
              <a:t>Mobil</a:t>
            </a:r>
            <a:r>
              <a:rPr lang="nb-NO" sz="1700" dirty="0"/>
              <a:t>: +45 25 10 21 26 </a:t>
            </a:r>
            <a:r>
              <a:rPr lang="nb-NO" sz="1700" b="1" dirty="0"/>
              <a:t>Email</a:t>
            </a:r>
            <a:r>
              <a:rPr lang="nb-NO" sz="1700" dirty="0"/>
              <a:t>: </a:t>
            </a:r>
            <a:r>
              <a:rPr lang="nb-NO" sz="17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mfm@uni-el.dk</a:t>
            </a:r>
            <a:r>
              <a:rPr lang="nb-NO" sz="1700" dirty="0"/>
              <a:t> OK</a:t>
            </a:r>
            <a:endParaRPr lang="da-DK" sz="1700" dirty="0"/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Dan </a:t>
            </a:r>
            <a:r>
              <a:rPr lang="da-DK" sz="1600" dirty="0" err="1"/>
              <a:t>Delektron</a:t>
            </a:r>
            <a:r>
              <a:rPr lang="da-DK" sz="1600" dirty="0"/>
              <a:t> har selv spurgt om at blive medlem, og har fået materiale, men de tænker stadig, har lige rykket igen. Afventer Kenn Hansen. </a:t>
            </a:r>
            <a:r>
              <a:rPr lang="da-DK" sz="1600" dirty="0" err="1"/>
              <a:t>Ass</a:t>
            </a:r>
            <a:r>
              <a:rPr lang="da-DK" sz="1600" dirty="0"/>
              <a:t>. Medlem OK</a:t>
            </a:r>
            <a:endParaRPr lang="da-DK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AB-</a:t>
            </a:r>
            <a:r>
              <a:rPr lang="da-DK" sz="1600" dirty="0" err="1"/>
              <a:t>Elco</a:t>
            </a:r>
            <a:r>
              <a:rPr lang="da-DK" sz="1600" dirty="0"/>
              <a:t> i Ringsted Tomas Kudsk er kontaktet, ikke interesseret lige nu. Måske kontakter hans kompagnion. De er anbefalet af Flemming Hansen F.J.H..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Rebild </a:t>
            </a:r>
            <a:r>
              <a:rPr lang="da-DK" sz="1600" dirty="0" err="1"/>
              <a:t>Tavleteknik</a:t>
            </a:r>
            <a:r>
              <a:rPr lang="da-DK" sz="1600" dirty="0"/>
              <a:t>, Sat på efter bestyrelsesmødet i august 2019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UNI-El, er sat på efter bestyrelsesmødet august 2019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MA Automatik, OK, sat på efter bestyrelsesmødet i august 2019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u="sng" dirty="0">
                <a:solidFill>
                  <a:srgbClr val="FF0000"/>
                </a:solidFill>
              </a:rPr>
              <a:t>FA-EL, Spentrup, Frank Andersen, 29 623 123 Nej, elinstallatør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>
                <a:solidFill>
                  <a:srgbClr val="FF0000"/>
                </a:solidFill>
              </a:rPr>
              <a:t>PRONOR, Brabrand, hovednummer: 7015 3500, Nej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>
                <a:solidFill>
                  <a:srgbClr val="FF0000"/>
                </a:solidFill>
              </a:rPr>
              <a:t>TI Automation, Videbæk, hovednummer: 9719 4466, Nej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u="sng" dirty="0">
                <a:solidFill>
                  <a:srgbClr val="FF0000"/>
                </a:solidFill>
              </a:rPr>
              <a:t>CC Teknik, Ringe, Christian </a:t>
            </a:r>
            <a:r>
              <a:rPr lang="da-DK" sz="1600" u="sng" dirty="0" err="1">
                <a:solidFill>
                  <a:srgbClr val="FF0000"/>
                </a:solidFill>
              </a:rPr>
              <a:t>Hj</a:t>
            </a:r>
            <a:r>
              <a:rPr lang="da-DK" sz="1600" u="sng" dirty="0">
                <a:solidFill>
                  <a:srgbClr val="FF0000"/>
                </a:solidFill>
              </a:rPr>
              <a:t>. Kold, 4078 2407, Nej, Installatør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>
                <a:solidFill>
                  <a:srgbClr val="FF0000"/>
                </a:solidFill>
              </a:rPr>
              <a:t>AB Electric, Arne Holm, 2962 2610? Nej primært installatør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>
                <a:solidFill>
                  <a:srgbClr val="FF0000"/>
                </a:solidFill>
              </a:rPr>
              <a:t>KK, parker  Nej</a:t>
            </a:r>
          </a:p>
          <a:p>
            <a:pPr marL="285750" indent="-285750" algn="l">
              <a:buFont typeface="Arial" charset="0"/>
              <a:buChar char="•"/>
            </a:pPr>
            <a:endParaRPr lang="da-DK" sz="1600" dirty="0">
              <a:solidFill>
                <a:srgbClr val="FF0000"/>
              </a:solidFill>
            </a:endParaRPr>
          </a:p>
          <a:p>
            <a:pPr marL="285750" indent="-285750" algn="l">
              <a:buFont typeface="Arial" charset="0"/>
              <a:buChar char="•"/>
            </a:pPr>
            <a:endParaRPr lang="da-DK" sz="1600" dirty="0">
              <a:solidFill>
                <a:srgbClr val="FF0000"/>
              </a:solidFill>
            </a:endParaRPr>
          </a:p>
          <a:p>
            <a:pPr marL="285750" indent="-285750" algn="l">
              <a:buFont typeface="Arial" charset="0"/>
              <a:buChar char="•"/>
            </a:pPr>
            <a:r>
              <a:rPr lang="da-DK" sz="1600" b="1" dirty="0"/>
              <a:t>Emner der har været behandlet med ikke pt er potentielle: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CS-Electric i Esbjerg de ønsker ikke PT at blive medlem, måske senere. Søren Mathiasen, 21717891 ???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 err="1"/>
              <a:t>Contech</a:t>
            </a:r>
            <a:r>
              <a:rPr lang="da-DK" sz="1600" dirty="0"/>
              <a:t> i Nykøbing Falster Lars Villander2715 4972, vender tilbage når de føler de har tid til at blive medlem.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 err="1"/>
              <a:t>Picca</a:t>
            </a:r>
            <a:r>
              <a:rPr lang="da-DK" sz="1600" dirty="0"/>
              <a:t> Automation er blevet kontaktet, men svarer ikke. Kan ikke komme igennem.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 err="1"/>
              <a:t>Elcon</a:t>
            </a:r>
            <a:r>
              <a:rPr lang="da-DK" sz="1600" dirty="0"/>
              <a:t> Automation i Hornslet skal besøges tale med Thomas </a:t>
            </a:r>
            <a:r>
              <a:rPr lang="da-DK" sz="1600" dirty="0" err="1"/>
              <a:t>Bitch</a:t>
            </a:r>
            <a:r>
              <a:rPr lang="da-DK" sz="1600" dirty="0"/>
              <a:t> Pedersen. De skal besøges. Vigtigt er at tavledelen har eget CVR. Nr. aftalt at RCK ikke opsøger denne type medlemmer, medmindre det aftales på bestyrelsesmøde. Har de selvstændigt CVR nummer?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 err="1"/>
              <a:t>Mita</a:t>
            </a:r>
            <a:r>
              <a:rPr lang="da-DK" sz="1600" dirty="0"/>
              <a:t> Teknik, parkeres indtil videre</a:t>
            </a:r>
          </a:p>
          <a:p>
            <a:endParaRPr lang="da-DK" sz="1600" dirty="0"/>
          </a:p>
        </p:txBody>
      </p:sp>
      <p:pic>
        <p:nvPicPr>
          <p:cNvPr id="7" name="Pladsholder til indhold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2EBF57DE-2BA2-4B3F-86B8-23441A810094}"/>
              </a:ext>
            </a:extLst>
          </p:cNvPr>
          <p:cNvSpPr txBox="1"/>
          <p:nvPr/>
        </p:nvSpPr>
        <p:spPr>
          <a:xfrm>
            <a:off x="97460" y="1839029"/>
            <a:ext cx="24111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Husk at medtage </a:t>
            </a:r>
            <a:r>
              <a:rPr lang="da-DK" dirty="0" err="1"/>
              <a:t>Asssocierede</a:t>
            </a:r>
            <a:r>
              <a:rPr lang="da-DK" dirty="0"/>
              <a:t> medlemmer på denne liste til næste møde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5106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B7C4F-3134-D84D-B84B-726D65DDF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1"/>
            <a:ext cx="10018713" cy="1019236"/>
          </a:xfrm>
        </p:spPr>
        <p:txBody>
          <a:bodyPr/>
          <a:lstStyle/>
          <a:p>
            <a:r>
              <a:rPr lang="da-DK" b="1" dirty="0"/>
              <a:t>Uddannelse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10DD57A-3C59-A843-A326-2D980D37C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2552" y="1019237"/>
            <a:ext cx="10447390" cy="5412385"/>
          </a:xfrm>
        </p:spPr>
        <p:txBody>
          <a:bodyPr>
            <a:normAutofit/>
          </a:bodyPr>
          <a:lstStyle/>
          <a:p>
            <a:pPr lvl="1"/>
            <a:r>
              <a:rPr lang="da-DK" dirty="0"/>
              <a:t>Niveau 1: Opkvalificerings/ omskolingsforløb</a:t>
            </a:r>
          </a:p>
          <a:p>
            <a:pPr lvl="2"/>
            <a:r>
              <a:rPr lang="da-DK" dirty="0"/>
              <a:t>Vi ønsker at lave et særligt AMU forløb</a:t>
            </a:r>
          </a:p>
          <a:p>
            <a:pPr lvl="1"/>
            <a:r>
              <a:rPr lang="da-DK" dirty="0"/>
              <a:t>Niveau 2: Opkvalificering af faglærte</a:t>
            </a:r>
          </a:p>
          <a:p>
            <a:pPr lvl="2"/>
            <a:r>
              <a:rPr lang="da-DK" dirty="0"/>
              <a:t>Parkeres indtil videre</a:t>
            </a:r>
          </a:p>
          <a:p>
            <a:pPr lvl="2"/>
            <a:r>
              <a:rPr lang="da-DK" dirty="0"/>
              <a:t>Korte uddannelser, Automatikmontør/</a:t>
            </a:r>
            <a:r>
              <a:rPr lang="da-DK" dirty="0" err="1"/>
              <a:t>elmontør</a:t>
            </a:r>
            <a:endParaRPr lang="da-DK" dirty="0"/>
          </a:p>
          <a:p>
            <a:pPr lvl="2"/>
            <a:r>
              <a:rPr lang="da-DK" dirty="0"/>
              <a:t>Industriens uddannelser</a:t>
            </a:r>
          </a:p>
          <a:p>
            <a:pPr lvl="1"/>
            <a:r>
              <a:rPr lang="da-DK" dirty="0"/>
              <a:t>Niveau 3: Opkvalificering af fagligt teknisk personale</a:t>
            </a:r>
          </a:p>
          <a:p>
            <a:pPr lvl="2"/>
            <a:r>
              <a:rPr lang="da-DK" dirty="0"/>
              <a:t>Samarbejder med UCL(Installatørskolen) &amp; SDU (Syddansk Universitet)</a:t>
            </a:r>
          </a:p>
          <a:p>
            <a:pPr lvl="3"/>
            <a:r>
              <a:rPr lang="da-DK" dirty="0"/>
              <a:t>Virtual reality, vil formentligt blive en bærende del</a:t>
            </a:r>
          </a:p>
        </p:txBody>
      </p:sp>
    </p:spTree>
    <p:extLst>
      <p:ext uri="{BB962C8B-B14F-4D97-AF65-F5344CB8AC3E}">
        <p14:creationId xmlns:p14="http://schemas.microsoft.com/office/powerpoint/2010/main" val="206418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278297" y="145015"/>
            <a:ext cx="11436626" cy="746194"/>
          </a:xfrm>
        </p:spPr>
        <p:txBody>
          <a:bodyPr>
            <a:normAutofit/>
          </a:bodyPr>
          <a:lstStyle/>
          <a:p>
            <a:pPr algn="ctr"/>
            <a:r>
              <a:rPr lang="da-DK" sz="4000" b="1" dirty="0"/>
              <a:t>5. Uddannelse</a:t>
            </a:r>
          </a:p>
        </p:txBody>
      </p:sp>
      <p:pic>
        <p:nvPicPr>
          <p:cNvPr id="7" name="Pladsholder til indho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94E6D241-25CC-4813-9C7C-6FF73E203D5D}"/>
              </a:ext>
            </a:extLst>
          </p:cNvPr>
          <p:cNvSpPr txBox="1">
            <a:spLocks/>
          </p:cNvSpPr>
          <p:nvPr/>
        </p:nvSpPr>
        <p:spPr>
          <a:xfrm>
            <a:off x="1993900" y="1205610"/>
            <a:ext cx="10515600" cy="51046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da-DK" b="1" dirty="0">
                <a:solidFill>
                  <a:schemeClr val="tx1"/>
                </a:solidFill>
              </a:rPr>
              <a:t>Niveau 1</a:t>
            </a:r>
          </a:p>
          <a:p>
            <a:pPr lvl="1"/>
            <a:endParaRPr lang="da-DK" dirty="0">
              <a:solidFill>
                <a:schemeClr val="tx1"/>
              </a:solidFill>
            </a:endParaRPr>
          </a:p>
          <a:p>
            <a:pPr lvl="1"/>
            <a:r>
              <a:rPr lang="da-DK" dirty="0">
                <a:solidFill>
                  <a:schemeClr val="tx1"/>
                </a:solidFill>
              </a:rPr>
              <a:t>Uddannelsen består udelukkende af eksisterende AMU kurser</a:t>
            </a:r>
          </a:p>
          <a:p>
            <a:pPr lvl="1"/>
            <a:r>
              <a:rPr lang="da-DK" dirty="0">
                <a:solidFill>
                  <a:schemeClr val="tx1"/>
                </a:solidFill>
              </a:rPr>
              <a:t>Uddannelsen består inden detailprojektering af følgende:</a:t>
            </a:r>
          </a:p>
          <a:p>
            <a:pPr lvl="1"/>
            <a:r>
              <a:rPr lang="da-DK" dirty="0">
                <a:solidFill>
                  <a:schemeClr val="tx1"/>
                </a:solidFill>
              </a:rPr>
              <a:t>Fordelt på 3 moduler, samler 7 ugers skole, samt  4 ugers praktik</a:t>
            </a:r>
          </a:p>
          <a:p>
            <a:pPr lvl="1"/>
            <a:r>
              <a:rPr lang="da-DK" dirty="0"/>
              <a:t>Møde Arbejdsmarkedskontor Syd. 26. august</a:t>
            </a:r>
          </a:p>
          <a:p>
            <a:pPr lvl="1"/>
            <a:r>
              <a:rPr lang="da-DK" dirty="0"/>
              <a:t>Enkelte inviteres til at drøfte indhold/ønsker 7. oktober 2019</a:t>
            </a:r>
          </a:p>
          <a:p>
            <a:pPr lvl="1"/>
            <a:r>
              <a:rPr lang="da-DK" dirty="0"/>
              <a:t>Matchmøde 30. januar, Vejle</a:t>
            </a:r>
          </a:p>
          <a:p>
            <a:pPr lvl="1"/>
            <a:r>
              <a:rPr lang="da-DK" dirty="0"/>
              <a:t>Uddannelsesstart mandag i uge 8, 2020</a:t>
            </a:r>
          </a:p>
          <a:p>
            <a:pPr lvl="1"/>
            <a:r>
              <a:rPr lang="da-DK" dirty="0"/>
              <a:t>Matchmøde/evaluering 5. marts 2020</a:t>
            </a:r>
          </a:p>
          <a:p>
            <a:pPr lvl="1"/>
            <a:endParaRPr lang="da-DK" dirty="0"/>
          </a:p>
          <a:p>
            <a:pPr lvl="1"/>
            <a:endParaRPr lang="da-DK" dirty="0"/>
          </a:p>
          <a:p>
            <a:pPr lvl="1"/>
            <a:endParaRPr lang="da-DK" dirty="0"/>
          </a:p>
          <a:p>
            <a:pPr lvl="1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450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278297" y="145015"/>
            <a:ext cx="11436626" cy="746194"/>
          </a:xfrm>
        </p:spPr>
        <p:txBody>
          <a:bodyPr>
            <a:normAutofit/>
          </a:bodyPr>
          <a:lstStyle/>
          <a:p>
            <a:pPr algn="ctr"/>
            <a:r>
              <a:rPr lang="da-DK" sz="4000" b="1"/>
              <a:t>5. Uddannelse</a:t>
            </a:r>
            <a:endParaRPr lang="da-DK" sz="4000" b="1" dirty="0"/>
          </a:p>
        </p:txBody>
      </p:sp>
      <p:pic>
        <p:nvPicPr>
          <p:cNvPr id="7" name="Pladsholder til indho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6CFA3934-E6C5-4DDA-97E3-44FB1E800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972" y="1057190"/>
            <a:ext cx="5318725" cy="580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0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278297" y="145015"/>
            <a:ext cx="11436626" cy="746194"/>
          </a:xfrm>
        </p:spPr>
        <p:txBody>
          <a:bodyPr>
            <a:normAutofit/>
          </a:bodyPr>
          <a:lstStyle/>
          <a:p>
            <a:pPr algn="ctr"/>
            <a:r>
              <a:rPr lang="da-DK" sz="4000" b="1" dirty="0"/>
              <a:t>5. Uddannelse</a:t>
            </a:r>
          </a:p>
        </p:txBody>
      </p:sp>
      <p:pic>
        <p:nvPicPr>
          <p:cNvPr id="7" name="Pladsholder til indho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5C14B002-1D93-40A6-B61B-5ECE8BCB2A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0" y="1819275"/>
            <a:ext cx="55245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4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278297" y="145015"/>
            <a:ext cx="11436626" cy="746194"/>
          </a:xfrm>
        </p:spPr>
        <p:txBody>
          <a:bodyPr>
            <a:normAutofit/>
          </a:bodyPr>
          <a:lstStyle/>
          <a:p>
            <a:pPr algn="ctr"/>
            <a:r>
              <a:rPr lang="da-DK" sz="4000" b="1" dirty="0"/>
              <a:t>6. Konjunkturbarometer</a:t>
            </a:r>
          </a:p>
        </p:txBody>
      </p:sp>
      <p:pic>
        <p:nvPicPr>
          <p:cNvPr id="7" name="Pladsholder til indho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7444B03F-1F8E-4789-8D6F-F03002452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2090" y="1050028"/>
            <a:ext cx="9641762" cy="580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278297" y="145015"/>
            <a:ext cx="11436626" cy="746194"/>
          </a:xfrm>
        </p:spPr>
        <p:txBody>
          <a:bodyPr>
            <a:normAutofit/>
          </a:bodyPr>
          <a:lstStyle/>
          <a:p>
            <a:pPr algn="ctr"/>
            <a:r>
              <a:rPr lang="da-DK" sz="4000" b="1"/>
              <a:t>6. Konjunkturbarometer</a:t>
            </a:r>
            <a:endParaRPr lang="da-DK" sz="4000" b="1" dirty="0"/>
          </a:p>
        </p:txBody>
      </p:sp>
      <p:pic>
        <p:nvPicPr>
          <p:cNvPr id="7" name="Pladsholder til indho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2C6E47E6-6AA9-4F38-BD49-4E7632866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6594" y="891209"/>
            <a:ext cx="6657975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05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C7456D-57EC-48F6-9F89-AE8489BBC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AEE98D0-9923-494E-B09B-CE2631771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A2388427-064F-4CC1-AC54-ED172E289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951" y="6626"/>
            <a:ext cx="60160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2274B7-85E0-403D-8CE7-823805C9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-213188"/>
            <a:ext cx="10018713" cy="1752599"/>
          </a:xfrm>
        </p:spPr>
        <p:txBody>
          <a:bodyPr/>
          <a:lstStyle/>
          <a:p>
            <a:r>
              <a:rPr lang="da-DK" dirty="0"/>
              <a:t>7. Nyt fra direktøren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7D72DA-C4F1-4B29-8268-6039F984E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777" y="2194388"/>
            <a:ext cx="10018713" cy="3124201"/>
          </a:xfrm>
        </p:spPr>
        <p:txBody>
          <a:bodyPr>
            <a:normAutofit/>
          </a:bodyPr>
          <a:lstStyle/>
          <a:p>
            <a:r>
              <a:rPr lang="da-DK" dirty="0"/>
              <a:t>Arbejdsgruppen bedre </a:t>
            </a:r>
            <a:r>
              <a:rPr lang="da-DK" dirty="0" err="1"/>
              <a:t>eltavler</a:t>
            </a:r>
            <a:endParaRPr lang="da-DK" dirty="0"/>
          </a:p>
          <a:p>
            <a:pPr lvl="1"/>
            <a:r>
              <a:rPr lang="da-DK" dirty="0"/>
              <a:t>Markedsføringsmidler</a:t>
            </a:r>
          </a:p>
          <a:p>
            <a:r>
              <a:rPr lang="da-DK" dirty="0"/>
              <a:t>Kommende aktiviteter</a:t>
            </a:r>
          </a:p>
          <a:p>
            <a:pPr lvl="1"/>
            <a:r>
              <a:rPr lang="da-DK" dirty="0"/>
              <a:t>Studietur 2020</a:t>
            </a:r>
          </a:p>
          <a:p>
            <a:pPr lvl="2"/>
            <a:r>
              <a:rPr lang="da-DK" dirty="0"/>
              <a:t>Rockwell Automation, USA, se næste slide</a:t>
            </a:r>
          </a:p>
          <a:p>
            <a:pPr lvl="1"/>
            <a:r>
              <a:rPr lang="da-DK" dirty="0"/>
              <a:t>Medlemsbesøg</a:t>
            </a:r>
          </a:p>
          <a:p>
            <a:pPr lvl="2"/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8156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98611" y="0"/>
            <a:ext cx="10018713" cy="1003300"/>
          </a:xfrm>
        </p:spPr>
        <p:txBody>
          <a:bodyPr/>
          <a:lstStyle/>
          <a:p>
            <a:r>
              <a:rPr lang="da-DK" b="1" dirty="0"/>
              <a:t>Dagsorden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313110" y="1168400"/>
            <a:ext cx="10018713" cy="5562600"/>
          </a:xfrm>
        </p:spPr>
        <p:txBody>
          <a:bodyPr>
            <a:normAutofit fontScale="85000" lnSpcReduction="2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da-DK" dirty="0"/>
              <a:t>Godkendelse af referat fra sidste møde 11. april 2019</a:t>
            </a:r>
          </a:p>
          <a:p>
            <a:pPr marL="457200" lvl="0" indent="-457200">
              <a:buFont typeface="+mj-lt"/>
              <a:buAutoNum type="arabicPeriod"/>
            </a:pPr>
            <a:r>
              <a:rPr lang="da-DK" dirty="0"/>
              <a:t>Økonomi efter 1. halvår 2019</a:t>
            </a:r>
          </a:p>
          <a:p>
            <a:pPr marL="457200" lvl="0" indent="-457200">
              <a:buFont typeface="+mj-lt"/>
              <a:buAutoNum type="arabicPeriod"/>
            </a:pPr>
            <a:r>
              <a:rPr lang="da-DK" dirty="0"/>
              <a:t>Program for efterårsmødet 25. oktober</a:t>
            </a:r>
          </a:p>
          <a:p>
            <a:pPr marL="457200" lvl="0" indent="-457200">
              <a:buFont typeface="+mj-lt"/>
              <a:buAutoNum type="arabicPeriod"/>
            </a:pPr>
            <a:r>
              <a:rPr lang="da-DK" dirty="0"/>
              <a:t>Medlemssituationen</a:t>
            </a:r>
          </a:p>
          <a:p>
            <a:pPr marL="457200" lvl="0" indent="-457200">
              <a:buFont typeface="+mj-lt"/>
              <a:buAutoNum type="arabicPeriod"/>
            </a:pPr>
            <a:r>
              <a:rPr lang="da-DK" dirty="0"/>
              <a:t>Uddannelse</a:t>
            </a:r>
          </a:p>
          <a:p>
            <a:pPr marL="457200" lvl="0" indent="-457200">
              <a:buFont typeface="+mj-lt"/>
              <a:buAutoNum type="arabicPeriod"/>
            </a:pPr>
            <a:r>
              <a:rPr lang="da-DK" dirty="0"/>
              <a:t>Konjunkturbarometer</a:t>
            </a:r>
          </a:p>
          <a:p>
            <a:pPr marL="457200" lvl="0" indent="-457200">
              <a:buFont typeface="+mj-lt"/>
              <a:buAutoNum type="arabicPeriod"/>
            </a:pPr>
            <a:r>
              <a:rPr lang="da-DK" dirty="0"/>
              <a:t>Orientering fra direktøren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dirty="0"/>
              <a:t>Arbejdsgruppen bedre </a:t>
            </a:r>
            <a:r>
              <a:rPr lang="da-DK" dirty="0" err="1"/>
              <a:t>eltavler</a:t>
            </a:r>
            <a:endParaRPr lang="da-DK" dirty="0"/>
          </a:p>
          <a:p>
            <a:pPr marL="914400" lvl="1" indent="-457200">
              <a:buFont typeface="+mj-lt"/>
              <a:buAutoNum type="arabicPeriod"/>
            </a:pPr>
            <a:r>
              <a:rPr lang="da-DK" dirty="0"/>
              <a:t>Kommende aktiviteter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dirty="0"/>
              <a:t>Nordisk møde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dirty="0"/>
              <a:t>Tur til USA 2020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dirty="0"/>
              <a:t>Besøg af DI Direktør i 2020, evt. </a:t>
            </a:r>
            <a:r>
              <a:rPr lang="da-DK" dirty="0" err="1"/>
              <a:t>janaur</a:t>
            </a:r>
            <a:r>
              <a:rPr lang="da-DK" dirty="0"/>
              <a:t>. Er det stadig aktuelt?</a:t>
            </a:r>
          </a:p>
          <a:p>
            <a:pPr marL="457200" indent="-457200">
              <a:buFont typeface="+mj-lt"/>
              <a:buAutoNum type="arabicPeriod"/>
            </a:pPr>
            <a:r>
              <a:rPr lang="da-DK" dirty="0"/>
              <a:t>Eventuelt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dirty="0"/>
              <a:t>Næste møde placering?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/>
              <a:t>Mødekalender 2020</a:t>
            </a:r>
            <a:endParaRPr lang="da-DK" dirty="0"/>
          </a:p>
          <a:p>
            <a:pPr marL="457200" indent="-457200">
              <a:buFont typeface="+mj-lt"/>
              <a:buAutoNum type="arabicPeriod"/>
            </a:pPr>
            <a:endParaRPr lang="da-DK" dirty="0"/>
          </a:p>
        </p:txBody>
      </p:sp>
      <p:pic>
        <p:nvPicPr>
          <p:cNvPr id="12" name="Pladsholder til indho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8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79EBFC-8E16-4B77-9218-D59D3E3B3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2" y="685800"/>
            <a:ext cx="2812386" cy="1752599"/>
          </a:xfrm>
        </p:spPr>
        <p:txBody>
          <a:bodyPr>
            <a:normAutofit/>
          </a:bodyPr>
          <a:lstStyle/>
          <a:p>
            <a:r>
              <a:rPr lang="da-DK" sz="3200" dirty="0"/>
              <a:t>De to første vejledninger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63ACC21-3A57-4FF8-8A10-D43BDB8CA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2666999"/>
            <a:ext cx="2812386" cy="3124201"/>
          </a:xfrm>
        </p:spPr>
        <p:txBody>
          <a:bodyPr>
            <a:normAutofit/>
          </a:bodyPr>
          <a:lstStyle/>
          <a:p>
            <a:endParaRPr lang="da-DK" sz="180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55C74E9C-B42E-4501-AAF7-F64E68BA0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551" y="991778"/>
            <a:ext cx="3329643" cy="4530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9C7F1CF1-8CB8-45C8-89CF-F0F39CA90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5387" y="1005897"/>
            <a:ext cx="3297635" cy="4501890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42547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B84E30-ABAC-4330-93C2-E7A2FA0B7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76A8722E-EE13-4F4B-ADE2-ED8A7FBFC9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4731" y="0"/>
            <a:ext cx="9737269" cy="6889345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E59AFA61-5AF6-4156-BA6D-D6E93A1732B7}"/>
              </a:ext>
            </a:extLst>
          </p:cNvPr>
          <p:cNvSpPr txBox="1"/>
          <p:nvPr/>
        </p:nvSpPr>
        <p:spPr>
          <a:xfrm>
            <a:off x="174661" y="1767155"/>
            <a:ext cx="2280070" cy="2585323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da-DK" dirty="0"/>
              <a:t>Der udsendes en </a:t>
            </a:r>
            <a:r>
              <a:rPr lang="da-DK" dirty="0" err="1"/>
              <a:t>forhåndstilmerlding</a:t>
            </a:r>
            <a:r>
              <a:rPr lang="da-DK" dirty="0"/>
              <a:t> i 3. kvartal 2019. Her skal vi have 50% </a:t>
            </a:r>
            <a:r>
              <a:rPr lang="da-DK" dirty="0" err="1"/>
              <a:t>tavlebyggere</a:t>
            </a:r>
            <a:r>
              <a:rPr lang="da-DK" dirty="0"/>
              <a:t> tilmeldt.</a:t>
            </a:r>
          </a:p>
          <a:p>
            <a:endParaRPr lang="da-DK" dirty="0"/>
          </a:p>
          <a:p>
            <a:r>
              <a:rPr lang="da-DK" dirty="0"/>
              <a:t>Budgetpris ca. 17.000 kr. Tuden er uden ledsager.</a:t>
            </a:r>
          </a:p>
        </p:txBody>
      </p:sp>
    </p:spTree>
    <p:extLst>
      <p:ext uri="{BB962C8B-B14F-4D97-AF65-F5344CB8AC3E}">
        <p14:creationId xmlns:p14="http://schemas.microsoft.com/office/powerpoint/2010/main" val="231274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-106775"/>
            <a:ext cx="9144000" cy="1143759"/>
          </a:xfrm>
        </p:spPr>
        <p:txBody>
          <a:bodyPr>
            <a:normAutofit/>
          </a:bodyPr>
          <a:lstStyle/>
          <a:p>
            <a:pPr algn="ctr"/>
            <a:r>
              <a:rPr lang="da-DK" sz="4000" b="1"/>
              <a:t>Eventuelt</a:t>
            </a:r>
            <a:endParaRPr lang="da-DK" sz="4000" b="1" dirty="0"/>
          </a:p>
        </p:txBody>
      </p:sp>
      <p:sp>
        <p:nvSpPr>
          <p:cNvPr id="4" name="Undertitel 3"/>
          <p:cNvSpPr>
            <a:spLocks noGrp="1"/>
          </p:cNvSpPr>
          <p:nvPr>
            <p:ph type="subTitle" idx="1"/>
          </p:nvPr>
        </p:nvSpPr>
        <p:spPr>
          <a:xfrm>
            <a:off x="1524000" y="3233530"/>
            <a:ext cx="9144000" cy="2541105"/>
          </a:xfrm>
        </p:spPr>
        <p:txBody>
          <a:bodyPr>
            <a:noAutofit/>
          </a:bodyPr>
          <a:lstStyle/>
          <a:p>
            <a:pPr algn="l"/>
            <a:r>
              <a:rPr lang="da-DK" sz="5400" dirty="0"/>
              <a:t>	</a:t>
            </a:r>
          </a:p>
        </p:txBody>
      </p:sp>
      <p:pic>
        <p:nvPicPr>
          <p:cNvPr id="6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6442"/>
            <a:ext cx="1604951" cy="626934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32075F91-CF74-4491-8774-6C34C523ABC3}"/>
              </a:ext>
            </a:extLst>
          </p:cNvPr>
          <p:cNvSpPr txBox="1"/>
          <p:nvPr/>
        </p:nvSpPr>
        <p:spPr>
          <a:xfrm>
            <a:off x="3657600" y="2003461"/>
            <a:ext cx="73562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Næste møde 24. oktober, Horsens RCK finder sted</a:t>
            </a:r>
          </a:p>
          <a:p>
            <a:endParaRPr lang="da-DK" dirty="0"/>
          </a:p>
          <a:p>
            <a:r>
              <a:rPr lang="da-DK" dirty="0"/>
              <a:t>Mødedatoer i 2020</a:t>
            </a:r>
          </a:p>
          <a:p>
            <a:endParaRPr lang="da-DK" dirty="0"/>
          </a:p>
          <a:p>
            <a:r>
              <a:rPr lang="da-DK" dirty="0"/>
              <a:t>Forslag :</a:t>
            </a:r>
          </a:p>
          <a:p>
            <a:r>
              <a:rPr lang="da-DK" dirty="0"/>
              <a:t>Møde 1: Torsdag den 6 februar (17. januar i 2019)</a:t>
            </a:r>
          </a:p>
          <a:p>
            <a:r>
              <a:rPr lang="da-DK" dirty="0"/>
              <a:t>Møde 2: Torsdag den 2. april med overnatning (11. april i 2019)</a:t>
            </a:r>
          </a:p>
          <a:p>
            <a:r>
              <a:rPr lang="da-DK" dirty="0"/>
              <a:t>Møde 3: Torsdag den 18. august (torsdag den 22. august i 2019)</a:t>
            </a:r>
          </a:p>
          <a:p>
            <a:r>
              <a:rPr lang="da-DK" dirty="0"/>
              <a:t>Møde 4: Fredag den 30. oktober (24. oktober i 2019)</a:t>
            </a:r>
          </a:p>
        </p:txBody>
      </p:sp>
    </p:spTree>
    <p:extLst>
      <p:ext uri="{BB962C8B-B14F-4D97-AF65-F5344CB8AC3E}">
        <p14:creationId xmlns:p14="http://schemas.microsoft.com/office/powerpoint/2010/main" val="53725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69940" y="-243017"/>
            <a:ext cx="10018713" cy="1752599"/>
          </a:xfrm>
        </p:spPr>
        <p:txBody>
          <a:bodyPr/>
          <a:lstStyle/>
          <a:p>
            <a:r>
              <a:rPr lang="da-DK" b="1" dirty="0"/>
              <a:t>Markedsføring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233611" y="2221830"/>
            <a:ext cx="10515600" cy="5550570"/>
          </a:xfrm>
        </p:spPr>
        <p:txBody>
          <a:bodyPr>
            <a:normAutofit/>
          </a:bodyPr>
          <a:lstStyle/>
          <a:p>
            <a:r>
              <a:rPr lang="da-DK" dirty="0"/>
              <a:t>Supply-siderne</a:t>
            </a:r>
          </a:p>
          <a:p>
            <a:pPr lvl="2"/>
            <a:r>
              <a:rPr lang="da-DK" dirty="0"/>
              <a:t>Electronic Supply	</a:t>
            </a:r>
          </a:p>
          <a:p>
            <a:pPr lvl="2"/>
            <a:r>
              <a:rPr lang="da-DK" dirty="0"/>
              <a:t>Energy Supply		</a:t>
            </a:r>
          </a:p>
          <a:p>
            <a:pPr lvl="2"/>
            <a:r>
              <a:rPr lang="da-DK" dirty="0"/>
              <a:t>Metal/jern &amp; metal	 </a:t>
            </a:r>
            <a:r>
              <a:rPr lang="da-DK" sz="1700" dirty="0"/>
              <a:t>(2 portaler dvs. Metal Supply &amp; Maskinindustrien)</a:t>
            </a:r>
          </a:p>
          <a:p>
            <a:pPr lvl="2"/>
            <a:r>
              <a:rPr lang="da-DK" dirty="0"/>
              <a:t>Building/</a:t>
            </a:r>
            <a:r>
              <a:rPr lang="da-DK" dirty="0" err="1"/>
              <a:t>Lic</a:t>
            </a:r>
            <a:r>
              <a:rPr lang="da-DK" dirty="0"/>
              <a:t>/Mester	 </a:t>
            </a:r>
            <a:r>
              <a:rPr lang="da-DK" sz="1700" dirty="0"/>
              <a:t>(3 Portaler dvs. Building Supply, Licitationen &amp; Mestertidende)</a:t>
            </a:r>
          </a:p>
          <a:p>
            <a:r>
              <a:rPr lang="da-DK" dirty="0"/>
              <a:t>El-Fokus </a:t>
            </a:r>
          </a:p>
          <a:p>
            <a:pPr lvl="1"/>
            <a:r>
              <a:rPr lang="da-DK" sz="2000" dirty="0"/>
              <a:t>Partnerskab		</a:t>
            </a:r>
          </a:p>
          <a:p>
            <a:r>
              <a:rPr lang="da-DK" dirty="0" err="1"/>
              <a:t>Installatør.dk</a:t>
            </a:r>
            <a:r>
              <a:rPr lang="da-DK" dirty="0"/>
              <a:t> </a:t>
            </a:r>
          </a:p>
          <a:p>
            <a:pPr lvl="1"/>
            <a:r>
              <a:rPr lang="da-DK" sz="2000" dirty="0"/>
              <a:t>Partnerskab	</a:t>
            </a:r>
          </a:p>
          <a:p>
            <a:r>
              <a:rPr lang="da-DK" dirty="0" err="1"/>
              <a:t>Linkedin</a:t>
            </a:r>
            <a:endParaRPr lang="da-DK" dirty="0"/>
          </a:p>
          <a:p>
            <a:r>
              <a:rPr lang="da-DK" dirty="0"/>
              <a:t>Anvendt tekstforfatter</a:t>
            </a:r>
          </a:p>
          <a:p>
            <a:pPr marL="457200" lvl="1" indent="0">
              <a:buNone/>
            </a:pPr>
            <a:endParaRPr lang="da-DK" sz="2000" dirty="0"/>
          </a:p>
          <a:p>
            <a:pPr lvl="1"/>
            <a:endParaRPr lang="da-DK" sz="1700" dirty="0"/>
          </a:p>
          <a:p>
            <a:pPr lvl="2"/>
            <a:endParaRPr lang="da-DK" sz="1700" dirty="0"/>
          </a:p>
          <a:p>
            <a:pPr lvl="2"/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pic>
        <p:nvPicPr>
          <p:cNvPr id="6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47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346B40-D36D-408F-9284-2609BA2C9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5" name="Pladsholder til indhold 4" descr="Et billede, der indeholder skærmbillede&#10;&#10;Automatisk genereret beskrivelse">
            <a:extLst>
              <a:ext uri="{FF2B5EF4-FFF2-40B4-BE49-F238E27FC236}">
                <a16:creationId xmlns:a16="http://schemas.microsoft.com/office/drawing/2014/main" id="{88E1E3CE-905D-4B9D-AB98-2B00E93F3A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15687"/>
            <a:ext cx="6889540" cy="3906851"/>
          </a:xfrm>
        </p:spPr>
      </p:pic>
      <p:pic>
        <p:nvPicPr>
          <p:cNvPr id="1026" name="Billede 1" descr="image007">
            <a:extLst>
              <a:ext uri="{FF2B5EF4-FFF2-40B4-BE49-F238E27FC236}">
                <a16:creationId xmlns:a16="http://schemas.microsoft.com/office/drawing/2014/main" id="{DE5727A5-ED6B-4B83-A4F0-9D792C007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4" y="3684455"/>
            <a:ext cx="6873698" cy="3283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8DDBDEC9-C377-47D9-BFFC-A8654DD73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1208" y="0"/>
            <a:ext cx="4416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2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59881-5F7F-A541-AC09-C00C4A2FC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199" y="-258284"/>
            <a:ext cx="10018713" cy="1106599"/>
          </a:xfrm>
        </p:spPr>
        <p:txBody>
          <a:bodyPr/>
          <a:lstStyle/>
          <a:p>
            <a:r>
              <a:rPr lang="da-DK" dirty="0"/>
              <a:t>2. Økonomi 1. halvår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13A007B-7FF3-41B6-917F-B74A0EC11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116" y="807218"/>
            <a:ext cx="8324880" cy="600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24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07DE29-8D8C-4459-809D-1F7296A7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534FD827-DD9B-4A59-AE2F-3368E9558C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02835" y="-79512"/>
            <a:ext cx="5491958" cy="7699512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F97BD105-41A8-44B1-A3EA-8211899F5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78296"/>
            <a:ext cx="5678118" cy="801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97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472BE5-162C-4D85-8B0A-8762BC917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9" y="-325315"/>
            <a:ext cx="10018713" cy="1752599"/>
          </a:xfrm>
        </p:spPr>
        <p:txBody>
          <a:bodyPr/>
          <a:lstStyle/>
          <a:p>
            <a:r>
              <a:rPr lang="da-DK" dirty="0"/>
              <a:t>3. Efterårsmødet 25. oktober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E474A7B0-3C01-4248-89D8-125E3D77C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3060" y="-1033670"/>
            <a:ext cx="12488839" cy="8673548"/>
          </a:xfrm>
          <a:prstGeom prst="rect">
            <a:avLst/>
          </a:prstGeom>
        </p:spPr>
      </p:pic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54D77322-1D3E-41B9-90A4-8F471BECA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4631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472BE5-162C-4D85-8B0A-8762BC917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9" y="-325315"/>
            <a:ext cx="10018713" cy="1752599"/>
          </a:xfrm>
        </p:spPr>
        <p:txBody>
          <a:bodyPr/>
          <a:lstStyle/>
          <a:p>
            <a:r>
              <a:rPr lang="da-DK" dirty="0"/>
              <a:t>3. Efterårsmødet 25. oktober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AFFE408-9069-43F5-A6B8-E135C79AD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98E0D13B-7D8E-4A83-BE18-4BC8576E8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4356" y="-914401"/>
            <a:ext cx="12522130" cy="870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6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dsholder til indhold 8" descr="Et billede, der indeholder indendørs, gulv, bord&#10;&#10;Automatisk genereret beskrivelse">
            <a:extLst>
              <a:ext uri="{FF2B5EF4-FFF2-40B4-BE49-F238E27FC236}">
                <a16:creationId xmlns:a16="http://schemas.microsoft.com/office/drawing/2014/main" id="{FD006377-30E2-49D3-94D8-ADDA2133CF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539" y="407504"/>
            <a:ext cx="8057320" cy="6042991"/>
          </a:xfr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B8802B8D-02CC-4328-96EE-F388084AF2DF}"/>
              </a:ext>
            </a:extLst>
          </p:cNvPr>
          <p:cNvSpPr txBox="1"/>
          <p:nvPr/>
        </p:nvSpPr>
        <p:spPr>
          <a:xfrm>
            <a:off x="8404087" y="1397675"/>
            <a:ext cx="36222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Tilmeldte 22. august</a:t>
            </a:r>
          </a:p>
          <a:p>
            <a:endParaRPr lang="da-DK" dirty="0"/>
          </a:p>
          <a:p>
            <a:r>
              <a:rPr lang="da-DK" dirty="0"/>
              <a:t>20 medlemmer deltager i foredraget</a:t>
            </a:r>
          </a:p>
          <a:p>
            <a:r>
              <a:rPr lang="da-DK" dirty="0"/>
              <a:t>5 Ledsagere </a:t>
            </a:r>
          </a:p>
          <a:p>
            <a:endParaRPr lang="da-DK" dirty="0"/>
          </a:p>
          <a:p>
            <a:r>
              <a:rPr lang="da-DK" dirty="0"/>
              <a:t>29 deltager i aftenarrangementet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3696A38E-FD54-4058-8BD5-2444AC901D53}"/>
              </a:ext>
            </a:extLst>
          </p:cNvPr>
          <p:cNvSpPr txBox="1"/>
          <p:nvPr/>
        </p:nvSpPr>
        <p:spPr>
          <a:xfrm>
            <a:off x="8404087" y="3721269"/>
            <a:ext cx="3622262" cy="175432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da-DK" dirty="0"/>
              <a:t>Tilmeldte 22. august, plus bestyrelse</a:t>
            </a:r>
          </a:p>
          <a:p>
            <a:endParaRPr lang="da-DK" dirty="0"/>
          </a:p>
          <a:p>
            <a:r>
              <a:rPr lang="da-DK" dirty="0"/>
              <a:t>25 medlemmer deltager i foredraget</a:t>
            </a:r>
          </a:p>
          <a:p>
            <a:r>
              <a:rPr lang="da-DK" dirty="0"/>
              <a:t>9 Ledsagere </a:t>
            </a:r>
          </a:p>
          <a:p>
            <a:endParaRPr lang="da-DK" dirty="0"/>
          </a:p>
          <a:p>
            <a:r>
              <a:rPr lang="da-DK" dirty="0"/>
              <a:t>38 deltager i aftenarrangementet</a:t>
            </a:r>
          </a:p>
        </p:txBody>
      </p:sp>
    </p:spTree>
    <p:extLst>
      <p:ext uri="{BB962C8B-B14F-4D97-AF65-F5344CB8AC3E}">
        <p14:creationId xmlns:p14="http://schemas.microsoft.com/office/powerpoint/2010/main" val="76635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9990FA-0A6E-4791-AE6F-8F0F6C2F8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336F4D4-3ADF-4AE3-90C7-A9373D953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066E86D2-85CF-458D-8473-BEB490F36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324" y="205408"/>
            <a:ext cx="7201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69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84841" y="-176849"/>
            <a:ext cx="10018713" cy="1752599"/>
          </a:xfrm>
        </p:spPr>
        <p:txBody>
          <a:bodyPr/>
          <a:lstStyle/>
          <a:p>
            <a:r>
              <a:rPr lang="da-DK" b="1" dirty="0"/>
              <a:t>4. Medlemssituationen</a:t>
            </a:r>
            <a:br>
              <a:rPr lang="da-DK" b="1" dirty="0"/>
            </a:br>
            <a:r>
              <a:rPr lang="da-DK" sz="1500" b="1" i="1" dirty="0"/>
              <a:t>pr. 1. august 2019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993900" y="1205610"/>
            <a:ext cx="10515600" cy="5104669"/>
          </a:xfrm>
        </p:spPr>
        <p:txBody>
          <a:bodyPr>
            <a:normAutofit lnSpcReduction="10000"/>
          </a:bodyPr>
          <a:lstStyle/>
          <a:p>
            <a:r>
              <a:rPr lang="da-DK" dirty="0"/>
              <a:t>Nye medlemmer i 2019:</a:t>
            </a:r>
          </a:p>
          <a:p>
            <a:pPr lvl="1"/>
            <a:r>
              <a:rPr lang="da-DK" dirty="0"/>
              <a:t>Metalcenter Group fra 1. april 2019</a:t>
            </a:r>
          </a:p>
          <a:p>
            <a:pPr lvl="1"/>
            <a:r>
              <a:rPr lang="da-DK" dirty="0" err="1"/>
              <a:t>CadCables</a:t>
            </a:r>
            <a:r>
              <a:rPr lang="da-DK" dirty="0"/>
              <a:t>, indmeldt fra 1. april</a:t>
            </a:r>
          </a:p>
          <a:p>
            <a:pPr lvl="1"/>
            <a:r>
              <a:rPr lang="da-DK" dirty="0" err="1"/>
              <a:t>Isoflex</a:t>
            </a:r>
            <a:r>
              <a:rPr lang="da-DK" dirty="0"/>
              <a:t> indmeldt fra 15. juni</a:t>
            </a:r>
          </a:p>
          <a:p>
            <a:pPr marL="457200" lvl="1" indent="0">
              <a:buNone/>
            </a:pPr>
            <a:endParaRPr lang="da-DK" dirty="0"/>
          </a:p>
          <a:p>
            <a:r>
              <a:rPr lang="da-DK" dirty="0"/>
              <a:t>Pr. 30. juni 201 ser medlemssituationen således ud:</a:t>
            </a:r>
          </a:p>
          <a:p>
            <a:pPr lvl="1"/>
            <a:r>
              <a:rPr lang="da-DK" dirty="0"/>
              <a:t>Primære medlemmer:	registreret 29 (u. </a:t>
            </a:r>
            <a:r>
              <a:rPr lang="da-DK" dirty="0" err="1"/>
              <a:t>Cubic</a:t>
            </a:r>
            <a:r>
              <a:rPr lang="da-DK" dirty="0"/>
              <a:t>, Eaton &amp; </a:t>
            </a:r>
            <a:r>
              <a:rPr lang="da-DK" dirty="0" err="1"/>
              <a:t>Rittal</a:t>
            </a:r>
            <a:r>
              <a:rPr lang="da-DK" dirty="0"/>
              <a:t> 	</a:t>
            </a:r>
            <a:r>
              <a:rPr lang="da-DK" i="1" dirty="0"/>
              <a:t>”</a:t>
            </a:r>
            <a:r>
              <a:rPr lang="da-DK" i="1" dirty="0" err="1"/>
              <a:t>Tavlebyggere</a:t>
            </a:r>
            <a:r>
              <a:rPr lang="da-DK" i="1" dirty="0"/>
              <a:t>” 27) </a:t>
            </a:r>
          </a:p>
          <a:p>
            <a:pPr lvl="1"/>
            <a:r>
              <a:rPr lang="da-DK" dirty="0"/>
              <a:t>Associerede medlemmer:	28	(med </a:t>
            </a:r>
            <a:r>
              <a:rPr lang="da-DK" dirty="0" err="1"/>
              <a:t>Cubic</a:t>
            </a:r>
            <a:r>
              <a:rPr lang="da-DK" dirty="0"/>
              <a:t>, Eaton &amp; </a:t>
            </a:r>
            <a:r>
              <a:rPr lang="da-DK" dirty="0" err="1"/>
              <a:t>Rittal</a:t>
            </a:r>
            <a:r>
              <a:rPr lang="da-DK" dirty="0"/>
              <a:t> 30)	</a:t>
            </a:r>
          </a:p>
          <a:p>
            <a:pPr lvl="1"/>
            <a:r>
              <a:rPr lang="da-DK" dirty="0"/>
              <a:t>Rådgivere			 	  	  2</a:t>
            </a:r>
          </a:p>
          <a:p>
            <a:r>
              <a:rPr lang="da-DK" dirty="0"/>
              <a:t>Bannerreklamer 20 stk. </a:t>
            </a:r>
          </a:p>
          <a:p>
            <a:r>
              <a:rPr lang="da-DK" dirty="0"/>
              <a:t>Et medlem ønsker at udmelde sig. </a:t>
            </a:r>
            <a:r>
              <a:rPr lang="da-DK" dirty="0" err="1"/>
              <a:t>PLControl</a:t>
            </a:r>
            <a:r>
              <a:rPr lang="da-DK" dirty="0"/>
              <a:t> v. Lars Kristensen. 1 januar 2020</a:t>
            </a:r>
          </a:p>
          <a:p>
            <a:pPr lvl="1"/>
            <a:endParaRPr lang="da-DK" dirty="0"/>
          </a:p>
        </p:txBody>
      </p:sp>
      <p:pic>
        <p:nvPicPr>
          <p:cNvPr id="6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C1BF152B-4C78-4178-AD37-3661A505169A}"/>
              </a:ext>
            </a:extLst>
          </p:cNvPr>
          <p:cNvSpPr txBox="1"/>
          <p:nvPr/>
        </p:nvSpPr>
        <p:spPr>
          <a:xfrm>
            <a:off x="8494644" y="2027583"/>
            <a:ext cx="1994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rgbClr val="FF0000"/>
                </a:solidFill>
              </a:rPr>
              <a:t>OBS er rettet med Eaton, efter bestyrelsesmødet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5493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kse">
  <a:themeElements>
    <a:clrScheme name="Parallakse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kse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k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688</Words>
  <Application>Microsoft Office PowerPoint</Application>
  <PresentationFormat>Widescreen</PresentationFormat>
  <Paragraphs>159</Paragraphs>
  <Slides>24</Slides>
  <Notes>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24</vt:i4>
      </vt:variant>
    </vt:vector>
  </HeadingPairs>
  <TitlesOfParts>
    <vt:vector size="28" baseType="lpstr">
      <vt:lpstr>Arial</vt:lpstr>
      <vt:lpstr>Calibri</vt:lpstr>
      <vt:lpstr>Corbel</vt:lpstr>
      <vt:lpstr>Parallakse</vt:lpstr>
      <vt:lpstr>Bestyrelsesmøde 22. august 2019</vt:lpstr>
      <vt:lpstr>Dagsorden</vt:lpstr>
      <vt:lpstr>2. Økonomi 1. halvår</vt:lpstr>
      <vt:lpstr>PowerPoint-præsentation</vt:lpstr>
      <vt:lpstr>3. Efterårsmødet 25. oktober</vt:lpstr>
      <vt:lpstr>3. Efterårsmødet 25. oktober</vt:lpstr>
      <vt:lpstr>PowerPoint-præsentation</vt:lpstr>
      <vt:lpstr>PowerPoint-præsentation</vt:lpstr>
      <vt:lpstr>4. Medlemssituationen pr. 1. august 2019</vt:lpstr>
      <vt:lpstr>PowerPoint-præsentation</vt:lpstr>
      <vt:lpstr>4. Liste over mulige medlemsemner </vt:lpstr>
      <vt:lpstr>Uddannelse</vt:lpstr>
      <vt:lpstr>5. Uddannelse</vt:lpstr>
      <vt:lpstr>5. Uddannelse</vt:lpstr>
      <vt:lpstr>5. Uddannelse</vt:lpstr>
      <vt:lpstr>6. Konjunkturbarometer</vt:lpstr>
      <vt:lpstr>6. Konjunkturbarometer</vt:lpstr>
      <vt:lpstr>PowerPoint-præsentation</vt:lpstr>
      <vt:lpstr>7. Nyt fra direktøren</vt:lpstr>
      <vt:lpstr>De to første vejledninger</vt:lpstr>
      <vt:lpstr>PowerPoint-præsentation</vt:lpstr>
      <vt:lpstr>Eventuelt</vt:lpstr>
      <vt:lpstr>Markedsføring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Bestyrelsesmøde 22. august 2019</dc:title>
  <dc:creator>René  Kjemtrup</dc:creator>
  <cp:lastModifiedBy>René  Kjemtrup</cp:lastModifiedBy>
  <cp:revision>7</cp:revision>
  <dcterms:created xsi:type="dcterms:W3CDTF">2019-08-22T09:28:22Z</dcterms:created>
  <dcterms:modified xsi:type="dcterms:W3CDTF">2019-09-02T13:26:08Z</dcterms:modified>
</cp:coreProperties>
</file>