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89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343" r:id="rId5"/>
    <p:sldId id="350" r:id="rId6"/>
    <p:sldId id="351" r:id="rId7"/>
    <p:sldId id="352" r:id="rId8"/>
    <p:sldId id="353" r:id="rId9"/>
    <p:sldId id="264" r:id="rId10"/>
    <p:sldId id="315" r:id="rId11"/>
    <p:sldId id="348" r:id="rId12"/>
    <p:sldId id="355" r:id="rId13"/>
    <p:sldId id="349" r:id="rId14"/>
    <p:sldId id="356" r:id="rId15"/>
    <p:sldId id="308" r:id="rId16"/>
    <p:sldId id="346" r:id="rId17"/>
    <p:sldId id="357" r:id="rId18"/>
    <p:sldId id="358" r:id="rId19"/>
    <p:sldId id="341" r:id="rId20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-bruger" initials="Office" lastIdx="1" clrIdx="0"/>
  <p:cmAuthor id="2" name="René  Kjemtrup" initials="RK" lastIdx="1" clrIdx="1">
    <p:extLst>
      <p:ext uri="{19B8F6BF-5375-455C-9EA6-DF929625EA0E}">
        <p15:presenceInfo xmlns:p15="http://schemas.microsoft.com/office/powerpoint/2012/main" userId="S::detf@detf.dk::c700ee86-5a15-4763-ab15-e2e1387fc8f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5131"/>
    <a:srgbClr val="FF5D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91" autoAdjust="0"/>
    <p:restoredTop sz="93553"/>
  </p:normalViewPr>
  <p:slideViewPr>
    <p:cSldViewPr snapToGrid="0" snapToObjects="1">
      <p:cViewPr varScale="1">
        <p:scale>
          <a:sx n="86" d="100"/>
          <a:sy n="86" d="100"/>
        </p:scale>
        <p:origin x="1248" y="86"/>
      </p:cViewPr>
      <p:guideLst/>
    </p:cSldViewPr>
  </p:slideViewPr>
  <p:outlineViewPr>
    <p:cViewPr>
      <p:scale>
        <a:sx n="33" d="100"/>
        <a:sy n="33" d="100"/>
      </p:scale>
      <p:origin x="0" y="-83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24ABF-D224-D543-B60A-918C89FEE452}" type="datetimeFigureOut">
              <a:rPr lang="da-DK" smtClean="0"/>
              <a:t>07-07-2020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B8AC2-B2B0-E844-86FE-418A5AD1AA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38804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9D518-F9D0-8D43-8D20-A0EEEC772D87}" type="datetimeFigureOut">
              <a:rPr lang="da-DK" smtClean="0"/>
              <a:t>07-07-2020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FDFD5-146F-A142-A717-755665ED8D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767179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9854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4072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, 2</a:t>
            </a:r>
          </a:p>
          <a:p>
            <a:r>
              <a:rPr lang="da-DK" dirty="0"/>
              <a:t>FA-, Brabrand </a:t>
            </a:r>
          </a:p>
        </p:txBody>
      </p:sp>
    </p:spTree>
    <p:extLst>
      <p:ext uri="{BB962C8B-B14F-4D97-AF65-F5344CB8AC3E}">
        <p14:creationId xmlns:p14="http://schemas.microsoft.com/office/powerpoint/2010/main" val="995421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3D402-23D7-CE47-9C2D-DDC494B973A9}" type="datetime1">
              <a:rPr lang="da-DK" smtClean="0"/>
              <a:t>07-07-2020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Træk billede til pladsholder, eller klik på symbol for at tilføje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10E2-FE88-2141-8B18-53B054F6CDCC}" type="datetime1">
              <a:rPr lang="da-DK" smtClean="0"/>
              <a:t>07-07-2020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19BD-8081-0B4E-811E-B12332A02FCE}" type="datetime1">
              <a:rPr lang="da-DK" smtClean="0"/>
              <a:t>07-07-2020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962C1-F6D1-C34B-99C1-E1FDF1CF0715}" type="datetime1">
              <a:rPr lang="da-DK" smtClean="0"/>
              <a:t>07-07-2020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EC9F-ADDC-934B-9DB5-BDF22B48105D}" type="datetime1">
              <a:rPr lang="da-DK" smtClean="0"/>
              <a:t>07-07-2020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 fo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68B9-3210-7849-AE68-CB5B310C4839}" type="datetime1">
              <a:rPr lang="da-DK" smtClean="0"/>
              <a:t>07-07-2020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CC7-3D82-5E47-837E-26CC30FC9ECE}" type="datetime1">
              <a:rPr lang="da-DK" smtClean="0"/>
              <a:t>07-07-2020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3E25B-E688-114A-A2FF-EF20576B43E8}" type="datetime1">
              <a:rPr lang="da-DK" smtClean="0"/>
              <a:t>07-07-2020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C5F32-0367-C24C-9193-A3044A2A38B9}" type="datetime1">
              <a:rPr lang="da-DK" smtClean="0"/>
              <a:t>07-07-2020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E849-44AB-214F-993B-B6613936C851}" type="datetime1">
              <a:rPr lang="da-DK" smtClean="0"/>
              <a:t>07-07-2020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AF50-CB02-4D49-ADA9-AACF8F93EA0B}" type="datetime1">
              <a:rPr lang="da-DK" smtClean="0"/>
              <a:t>07-07-2020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5484-084C-2E46-A222-8C936ACFDEEC}" type="datetime1">
              <a:rPr lang="da-DK" smtClean="0"/>
              <a:t>07-07-2020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F74-967E-2548-9FB3-EF507C7BFA73}" type="datetime1">
              <a:rPr lang="da-DK" smtClean="0"/>
              <a:t>07-07-2020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6833-DDD0-E948-880F-16D0DA0D0B42}" type="datetime1">
              <a:rPr lang="da-DK" smtClean="0"/>
              <a:t>07-07-2020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4E0A7-B6D7-784D-AFDF-3D34944416D8}" type="datetime1">
              <a:rPr lang="da-DK" smtClean="0"/>
              <a:t>07-07-2020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7BE2-DEDB-2A45-8135-7919E43411D1}" type="datetime1">
              <a:rPr lang="da-DK" smtClean="0"/>
              <a:t>07-07-2020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Træk billede til pladsholder, eller klik på symbol for at tilføje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6806-BD48-E249-AACF-800785DAF024}" type="datetime1">
              <a:rPr lang="da-DK" smtClean="0"/>
              <a:t>07-07-2020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52E251-8FA0-9646-8171-F15D450A4470}" type="datetime1">
              <a:rPr lang="da-DK" smtClean="0"/>
              <a:t>07-07-2020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9152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fm@uni-el.d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%20tn@tenex.dk" TargetMode="External"/><Relationship Id="rId4" Type="http://schemas.openxmlformats.org/officeDocument/2006/relationships/hyperlink" Target="tel:22467021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070100" y="556591"/>
            <a:ext cx="9537700" cy="1739348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da-DK" dirty="0"/>
              <a:t>Bestyrelsesmøde</a:t>
            </a:r>
            <a:br>
              <a:rPr lang="da-DK" dirty="0"/>
            </a:br>
            <a:r>
              <a:rPr lang="da-DK" dirty="0"/>
              <a:t>2. juli 2020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2865438"/>
            <a:ext cx="9144000" cy="1655762"/>
          </a:xfrm>
        </p:spPr>
        <p:txBody>
          <a:bodyPr/>
          <a:lstStyle/>
          <a:p>
            <a:r>
              <a:rPr lang="da-DK" dirty="0"/>
              <a:t>Sted Severin, Skovsvinget 25, 5500 Middelfart; </a:t>
            </a:r>
          </a:p>
        </p:txBody>
      </p:sp>
      <p:pic>
        <p:nvPicPr>
          <p:cNvPr id="4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48" y="5346700"/>
            <a:ext cx="2879003" cy="112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1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278297" y="0"/>
            <a:ext cx="11436626" cy="746194"/>
          </a:xfrm>
        </p:spPr>
        <p:txBody>
          <a:bodyPr>
            <a:normAutofit/>
          </a:bodyPr>
          <a:lstStyle/>
          <a:p>
            <a:r>
              <a:rPr lang="da-DK" sz="4000" b="1" dirty="0"/>
              <a:t>5. Liste over mulige medlemsemner </a:t>
            </a:r>
          </a:p>
        </p:txBody>
      </p:sp>
      <p:sp>
        <p:nvSpPr>
          <p:cNvPr id="6" name="Undertitel 5">
            <a:extLst>
              <a:ext uri="{FF2B5EF4-FFF2-40B4-BE49-F238E27FC236}">
                <a16:creationId xmlns:a16="http://schemas.microsoft.com/office/drawing/2014/main" id="{D57D9BEA-0665-4992-9D80-BA77822B0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3450" y="735570"/>
            <a:ext cx="7768104" cy="6111806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Autofit/>
          </a:bodyPr>
          <a:lstStyle/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AD Control i Slagelse, Helle Olsen er kontaktet flere gange har ikke hørt tilbage. 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TOFT Automation, har set på vores hjemmeside. Henrik Toft Sørensen. Spentrup.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Damsgaard Automatik A/S, Jacob </a:t>
            </a:r>
            <a:r>
              <a:rPr lang="da-DK" sz="800" dirty="0" err="1"/>
              <a:t>Rosdam</a:t>
            </a:r>
            <a:r>
              <a:rPr lang="da-DK" sz="800" dirty="0"/>
              <a:t>, 2119 4486?,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 err="1"/>
              <a:t>Chemo</a:t>
            </a:r>
            <a:r>
              <a:rPr lang="da-DK" sz="800" dirty="0"/>
              <a:t> Electric, Heidi Bue Mortensen, 3677 3044? Associeret. Johnny </a:t>
            </a:r>
            <a:r>
              <a:rPr lang="da-DK" sz="800" dirty="0" err="1"/>
              <a:t>Marchmann</a:t>
            </a:r>
            <a:r>
              <a:rPr lang="da-DK" sz="800" dirty="0"/>
              <a:t> direktør. OK</a:t>
            </a:r>
          </a:p>
          <a:p>
            <a:pPr marL="742950" lvl="1" indent="-285750" algn="l">
              <a:buFont typeface="Arial" charset="0"/>
              <a:buChar char="•"/>
            </a:pPr>
            <a:r>
              <a:rPr lang="da-DK" sz="700" dirty="0"/>
              <a:t>Fusioneret med  anden hedder nu </a:t>
            </a:r>
            <a:r>
              <a:rPr lang="da-DK" sz="700" dirty="0" err="1"/>
              <a:t>Eltec</a:t>
            </a:r>
            <a:r>
              <a:rPr lang="da-DK" sz="700" dirty="0"/>
              <a:t> og Heidi Bue Mortensen er direktør.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JCJ </a:t>
            </a:r>
            <a:r>
              <a:rPr lang="da-DK" sz="800" dirty="0" err="1"/>
              <a:t>Elektro</a:t>
            </a:r>
            <a:r>
              <a:rPr lang="da-DK" sz="800" dirty="0"/>
              <a:t>, Gjerlev, Hovednummer: 8647 4331, vent et år fra 1. januar 2019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HOLTEC A/S, OK Søren Jensen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 err="1"/>
              <a:t>Scanteknik</a:t>
            </a:r>
            <a:r>
              <a:rPr lang="da-DK" sz="800" dirty="0"/>
              <a:t>, Odense OK marinetavler,  Flemming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MA-Automatic, Mariager, 9854 1188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Uni-El har talt med Lars Thiesen, de ønsker også at vente har travlt. Nu, Ny direktør Morten Frank Mogensen, </a:t>
            </a:r>
            <a:r>
              <a:rPr lang="nb-NO" sz="800" b="1" dirty="0"/>
              <a:t>Mobil</a:t>
            </a:r>
            <a:r>
              <a:rPr lang="nb-NO" sz="800" dirty="0"/>
              <a:t>: +45 25 10 21 26 </a:t>
            </a:r>
            <a:r>
              <a:rPr lang="nb-NO" sz="800" b="1" dirty="0"/>
              <a:t>Email</a:t>
            </a:r>
            <a:r>
              <a:rPr lang="nb-NO" sz="800" dirty="0"/>
              <a:t>: </a:t>
            </a:r>
            <a:r>
              <a:rPr lang="nb-NO" sz="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mfm@uni-el.dk</a:t>
            </a:r>
            <a:r>
              <a:rPr lang="nb-NO" sz="800" dirty="0"/>
              <a:t> OK, er i dialog</a:t>
            </a:r>
            <a:endParaRPr lang="da-DK" sz="800" dirty="0"/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AB-</a:t>
            </a:r>
            <a:r>
              <a:rPr lang="da-DK" sz="800" dirty="0" err="1"/>
              <a:t>Elco</a:t>
            </a:r>
            <a:r>
              <a:rPr lang="da-DK" sz="800" dirty="0"/>
              <a:t> i Ringsted Tomas Kudsk er kontaktet, ikke interesseret lige nu. Måske kontakter hans kompagnion. De er anbefalet af Flemming Hansen F.J.H..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 err="1"/>
              <a:t>Fujas</a:t>
            </a:r>
            <a:r>
              <a:rPr lang="da-DK" sz="800" dirty="0"/>
              <a:t>, Odense, Nej, leverer primært ud af DK. Asger Hansen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strike="sngStrike" dirty="0"/>
              <a:t>Damgaard Automatik, Pandrup (ELDON) </a:t>
            </a:r>
            <a:r>
              <a:rPr lang="da-DK" sz="800" strike="sngStrike" dirty="0" err="1"/>
              <a:t>lead</a:t>
            </a:r>
            <a:r>
              <a:rPr lang="da-DK" sz="800" strike="sngStrike" dirty="0"/>
              <a:t> 29. okt. 2019 Står der to gange 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AB </a:t>
            </a:r>
            <a:r>
              <a:rPr lang="da-DK" sz="800" dirty="0" err="1"/>
              <a:t>Inventech</a:t>
            </a:r>
            <a:r>
              <a:rPr lang="da-DK" sz="800" dirty="0"/>
              <a:t> A/S, Ikast (ELDON), </a:t>
            </a:r>
            <a:r>
              <a:rPr lang="da-DK" sz="800" dirty="0" err="1"/>
              <a:t>lead</a:t>
            </a:r>
            <a:r>
              <a:rPr lang="da-DK" sz="800" dirty="0"/>
              <a:t> 29. okt. 2019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TLA-Teknik , Sneholmgårdsvej 16, 4690 Haslev,  Torben, 2811 9034 (Stephen Høj, feb. 2020)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 err="1"/>
              <a:t>Retec</a:t>
            </a:r>
            <a:r>
              <a:rPr lang="da-DK" sz="800" dirty="0"/>
              <a:t>, </a:t>
            </a:r>
            <a:r>
              <a:rPr lang="da-DK" sz="800" dirty="0" err="1"/>
              <a:t>Fjordagervej</a:t>
            </a:r>
            <a:r>
              <a:rPr lang="da-DK" sz="800" dirty="0"/>
              <a:t> 38, 6100 Haderslev, </a:t>
            </a:r>
            <a:r>
              <a:rPr lang="da-DK" sz="800" dirty="0" err="1"/>
              <a:t>Fjordagervej</a:t>
            </a:r>
            <a:r>
              <a:rPr lang="da-DK" sz="800" dirty="0"/>
              <a:t> 38, 6100 Haderslev (Stephen Høj jan. 2020)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 err="1"/>
              <a:t>Tenex</a:t>
            </a:r>
            <a:r>
              <a:rPr lang="da-DK" sz="800" dirty="0"/>
              <a:t> Automation ApS, </a:t>
            </a:r>
            <a:r>
              <a:rPr lang="da-DK" sz="800" dirty="0" err="1"/>
              <a:t>Agtoftsvej</a:t>
            </a:r>
            <a:r>
              <a:rPr lang="da-DK" sz="800" dirty="0"/>
              <a:t> 7B, 6400 Sønderborg, </a:t>
            </a:r>
            <a:r>
              <a:rPr lang="da-DK" sz="800" dirty="0" err="1"/>
              <a:t>Tlf</a:t>
            </a:r>
            <a:r>
              <a:rPr lang="da-DK" sz="800" dirty="0"/>
              <a:t>: </a:t>
            </a:r>
            <a:r>
              <a:rPr lang="da-DK" sz="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22 46 70 21</a:t>
            </a:r>
            <a:r>
              <a:rPr lang="da-DK" sz="800" dirty="0"/>
              <a:t>, E-mail: </a:t>
            </a:r>
            <a:r>
              <a:rPr lang="da-DK" sz="8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tn@tenex.dk</a:t>
            </a:r>
            <a:r>
              <a:rPr lang="da-DK" sz="800" dirty="0"/>
              <a:t> (RCK juni 2020)</a:t>
            </a:r>
            <a:br>
              <a:rPr lang="da-DK" sz="800" dirty="0"/>
            </a:br>
            <a:endParaRPr lang="da-DK" sz="800" dirty="0"/>
          </a:p>
          <a:p>
            <a:pPr algn="l"/>
            <a:endParaRPr lang="da-DK" sz="800" b="1" dirty="0"/>
          </a:p>
          <a:p>
            <a:pPr marL="285750" indent="-285750" algn="l">
              <a:buFont typeface="Arial" charset="0"/>
              <a:buChar char="•"/>
            </a:pPr>
            <a:r>
              <a:rPr lang="da-DK" sz="800" b="1" dirty="0"/>
              <a:t>Emner der har været behandlet med ikke pt er potentielle: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CS-Electric i Esbjerg de ønsker ikke PT at blive medlem, måske senere. Søren Mathiasen, 21717891 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 err="1"/>
              <a:t>Contech</a:t>
            </a:r>
            <a:r>
              <a:rPr lang="da-DK" sz="800" dirty="0"/>
              <a:t> i Nykøbing Falster Lars Villander2715 4972, vender tilbage når de føler de har tid til at blive medlem.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 err="1"/>
              <a:t>Picca</a:t>
            </a:r>
            <a:r>
              <a:rPr lang="da-DK" sz="800" dirty="0"/>
              <a:t> Automation er blevet kontaktet, men svarer ikke. Kan ikke komme igennem.</a:t>
            </a:r>
          </a:p>
          <a:p>
            <a:pPr marL="285750" indent="-285750" algn="l">
              <a:buFont typeface="Arial" charset="0"/>
              <a:buChar char="•"/>
            </a:pPr>
            <a:endParaRPr lang="da-DK" sz="800" dirty="0"/>
          </a:p>
          <a:p>
            <a:pPr marL="285750" indent="-285750" algn="l">
              <a:buFont typeface="Arial" charset="0"/>
              <a:buChar char="•"/>
            </a:pPr>
            <a:r>
              <a:rPr lang="da-DK" sz="800" b="1" dirty="0"/>
              <a:t>Potentielle Associerede medlemmer: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ELFAC, Lars Andersen 2222 3311?, Associeret,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/>
              <a:t>Dan </a:t>
            </a:r>
            <a:r>
              <a:rPr lang="da-DK" sz="800" dirty="0" err="1"/>
              <a:t>Delektron</a:t>
            </a:r>
            <a:r>
              <a:rPr lang="da-DK" sz="800" dirty="0"/>
              <a:t> har selv spurgt om at blive medlem, og har fået materiale, men de tænker stadig, har lige rykket igen. Afventer Kenn Hansen. </a:t>
            </a:r>
            <a:r>
              <a:rPr lang="da-DK" sz="800" dirty="0" err="1"/>
              <a:t>Ass</a:t>
            </a:r>
            <a:r>
              <a:rPr lang="da-DK" sz="800" dirty="0"/>
              <a:t>. Medlem OK</a:t>
            </a:r>
            <a:endParaRPr lang="da-DK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l">
              <a:buFont typeface="Arial" charset="0"/>
              <a:buChar char="•"/>
            </a:pPr>
            <a:r>
              <a:rPr lang="da-DK" sz="800" dirty="0" err="1"/>
              <a:t>Techcare</a:t>
            </a:r>
            <a:r>
              <a:rPr lang="da-DK" sz="800" dirty="0"/>
              <a:t> </a:t>
            </a:r>
            <a:r>
              <a:rPr lang="da-DK" sz="800" dirty="0" err="1"/>
              <a:t>Aps</a:t>
            </a:r>
            <a:r>
              <a:rPr lang="da-DK" sz="800" dirty="0"/>
              <a:t> Ok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800" dirty="0" err="1"/>
              <a:t>Electricon</a:t>
            </a:r>
            <a:r>
              <a:rPr lang="da-DK" sz="800" dirty="0"/>
              <a:t> A/S, Ikast,  Kim Bertelsen. OK</a:t>
            </a:r>
          </a:p>
          <a:p>
            <a:pPr marL="285750" indent="-285750" algn="l">
              <a:buFont typeface="Arial" charset="0"/>
              <a:buChar char="•"/>
            </a:pPr>
            <a:endParaRPr lang="da-DK" sz="800" dirty="0"/>
          </a:p>
          <a:p>
            <a:pPr marL="285750" indent="-285750" algn="l">
              <a:buFont typeface="Arial" charset="0"/>
              <a:buChar char="•"/>
            </a:pPr>
            <a:endParaRPr lang="da-DK" sz="800" dirty="0"/>
          </a:p>
          <a:p>
            <a:pPr marL="285750" indent="-285750" algn="l">
              <a:buFont typeface="Arial" charset="0"/>
              <a:buChar char="•"/>
            </a:pPr>
            <a:endParaRPr lang="da-DK" sz="800" dirty="0"/>
          </a:p>
          <a:p>
            <a:endParaRPr lang="da-DK" sz="800" dirty="0"/>
          </a:p>
        </p:txBody>
      </p:sp>
      <p:pic>
        <p:nvPicPr>
          <p:cNvPr id="7" name="Pladsholder til indhold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9A742D3F-9CFB-4826-B41A-9313E2AA968B}"/>
              </a:ext>
            </a:extLst>
          </p:cNvPr>
          <p:cNvSpPr txBox="1"/>
          <p:nvPr/>
        </p:nvSpPr>
        <p:spPr>
          <a:xfrm>
            <a:off x="9475631" y="1573191"/>
            <a:ext cx="239741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a-DK" sz="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FA-EL, Spentrup, Frank Andersen, 29 623 123 Nej, elinstallatør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PRONOR, Brabrand, hovednummer: 7015 3500, Nej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TI Automation, Videbæk, hovednummer: 9719 4466, Nej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a-DK" sz="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CC Teknik, Ringe, Christian </a:t>
            </a:r>
            <a:r>
              <a:rPr kumimoji="0" lang="da-DK" sz="8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Hj</a:t>
            </a:r>
            <a:r>
              <a:rPr kumimoji="0" lang="da-DK" sz="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 Kold, 4078 2407, Nej, Installatør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AB Electric, Arne Holm, 2962 2610? Nej primært installatør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KK, parker  Nej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a-DK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a-DK" sz="800" dirty="0">
                <a:solidFill>
                  <a:prstClr val="black"/>
                </a:solidFill>
                <a:latin typeface="Corbel" panose="020B0503020204020204"/>
              </a:rPr>
              <a:t>ELCON, Nej, de har ikke eget CVR nr. i tavleproduktionen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a-DK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Bipa</a:t>
            </a: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Odense, Torben Banke, 2925 8673 Nej software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da-DK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Mita</a:t>
            </a:r>
            <a:r>
              <a: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Teknik, parkeres indtil videre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106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4DFAAE7-061D-4086-99EC-872CB3050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D0E074-7A2F-41BE-8899-E8935EDFC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4451" y="685800"/>
            <a:ext cx="7648573" cy="1752599"/>
          </a:xfrm>
        </p:spPr>
        <p:txBody>
          <a:bodyPr>
            <a:normAutofit/>
          </a:bodyPr>
          <a:lstStyle/>
          <a:p>
            <a:r>
              <a:rPr lang="da-DK" b="1" dirty="0"/>
              <a:t>6. Uddannelse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570099-A243-48DD-9EAE-36F4AC095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45E4A74B-6514-424A-ADFA-C232FA6B9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5233" y="1"/>
            <a:ext cx="858884" cy="2780957"/>
          </a:xfrm>
          <a:custGeom>
            <a:avLst/>
            <a:gdLst/>
            <a:ahLst/>
            <a:cxnLst/>
            <a:rect l="0" t="0" r="r" b="b"/>
            <a:pathLst>
              <a:path w="670" h="1753">
                <a:moveTo>
                  <a:pt x="0" y="1696"/>
                </a:moveTo>
                <a:lnTo>
                  <a:pt x="225" y="1753"/>
                </a:lnTo>
                <a:lnTo>
                  <a:pt x="670" y="0"/>
                </a:lnTo>
                <a:lnTo>
                  <a:pt x="430" y="0"/>
                </a:lnTo>
                <a:lnTo>
                  <a:pt x="0" y="169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F61C5C86-C785-4B92-9F2D-133B8B8C2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41424" y="1"/>
            <a:ext cx="835810" cy="2671495"/>
          </a:xfrm>
          <a:custGeom>
            <a:avLst/>
            <a:gdLst/>
            <a:ahLst/>
            <a:cxnLst/>
            <a:rect l="0" t="0" r="r" b="b"/>
            <a:pathLst>
              <a:path w="652" h="1684">
                <a:moveTo>
                  <a:pt x="225" y="1684"/>
                </a:moveTo>
                <a:lnTo>
                  <a:pt x="652" y="0"/>
                </a:lnTo>
                <a:lnTo>
                  <a:pt x="411" y="0"/>
                </a:lnTo>
                <a:lnTo>
                  <a:pt x="0" y="1627"/>
                </a:lnTo>
                <a:lnTo>
                  <a:pt x="219" y="1681"/>
                </a:lnTo>
                <a:lnTo>
                  <a:pt x="225" y="168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954D0BF9-002C-4D3A-A222-C166094A5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41424" y="2585830"/>
            <a:ext cx="2175413" cy="4272171"/>
          </a:xfrm>
          <a:custGeom>
            <a:avLst/>
            <a:gdLst/>
            <a:ahLst/>
            <a:cxnLst/>
            <a:rect l="0" t="0" r="r" b="b"/>
            <a:pathLst>
              <a:path w="1697" h="2693">
                <a:moveTo>
                  <a:pt x="0" y="0"/>
                </a:moveTo>
                <a:lnTo>
                  <a:pt x="1622" y="2693"/>
                </a:lnTo>
                <a:lnTo>
                  <a:pt x="1697" y="2693"/>
                </a:lnTo>
                <a:lnTo>
                  <a:pt x="0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6080EB6E-D69F-43B1-91EC-75C303342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9078" y="2695292"/>
            <a:ext cx="2690743" cy="4162709"/>
          </a:xfrm>
          <a:custGeom>
            <a:avLst/>
            <a:gdLst/>
            <a:ahLst/>
            <a:cxnLst/>
            <a:rect l="0" t="0" r="r" b="b"/>
            <a:pathLst>
              <a:path w="2099" h="2624">
                <a:moveTo>
                  <a:pt x="2099" y="2624"/>
                </a:moveTo>
                <a:lnTo>
                  <a:pt x="0" y="0"/>
                </a:lnTo>
                <a:lnTo>
                  <a:pt x="2021" y="2624"/>
                </a:lnTo>
                <a:lnTo>
                  <a:pt x="2099" y="262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1BA816A-EE68-4A96-BA05-73303B2F4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5233" y="2690532"/>
            <a:ext cx="2904320" cy="4167469"/>
          </a:xfrm>
          <a:custGeom>
            <a:avLst/>
            <a:gdLst>
              <a:gd name="connsiteX0" fmla="*/ 0 w 2904320"/>
              <a:gd name="connsiteY0" fmla="*/ 0 h 4167469"/>
              <a:gd name="connsiteX1" fmla="*/ 288431 w 2904320"/>
              <a:gd name="connsiteY1" fmla="*/ 90425 h 4167469"/>
              <a:gd name="connsiteX2" fmla="*/ 2904320 w 2904320"/>
              <a:gd name="connsiteY2" fmla="*/ 3220465 h 4167469"/>
              <a:gd name="connsiteX3" fmla="*/ 2904320 w 2904320"/>
              <a:gd name="connsiteY3" fmla="*/ 4167469 h 4167469"/>
              <a:gd name="connsiteX4" fmla="*/ 2694589 w 2904320"/>
              <a:gd name="connsiteY4" fmla="*/ 4167469 h 4167469"/>
              <a:gd name="connsiteX5" fmla="*/ 3846 w 2904320"/>
              <a:gd name="connsiteY5" fmla="*/ 4759 h 416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04320" h="4167469">
                <a:moveTo>
                  <a:pt x="0" y="0"/>
                </a:moveTo>
                <a:lnTo>
                  <a:pt x="288431" y="90425"/>
                </a:lnTo>
                <a:lnTo>
                  <a:pt x="2904320" y="3220465"/>
                </a:lnTo>
                <a:lnTo>
                  <a:pt x="2904320" y="4167469"/>
                </a:lnTo>
                <a:lnTo>
                  <a:pt x="2694589" y="4167469"/>
                </a:lnTo>
                <a:lnTo>
                  <a:pt x="3846" y="475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22A94CDB-5D63-4C75-9CB6-6C18CDF37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41424" y="2581071"/>
            <a:ext cx="2894568" cy="4276930"/>
          </a:xfrm>
          <a:custGeom>
            <a:avLst/>
            <a:gdLst/>
            <a:ahLst/>
            <a:cxnLst/>
            <a:rect l="0" t="0" r="r" b="b"/>
            <a:pathLst>
              <a:path w="2258" h="2696">
                <a:moveTo>
                  <a:pt x="2258" y="2696"/>
                </a:moveTo>
                <a:lnTo>
                  <a:pt x="264" y="111"/>
                </a:lnTo>
                <a:lnTo>
                  <a:pt x="228" y="60"/>
                </a:lnTo>
                <a:lnTo>
                  <a:pt x="225" y="57"/>
                </a:lnTo>
                <a:lnTo>
                  <a:pt x="0" y="0"/>
                </a:lnTo>
                <a:lnTo>
                  <a:pt x="0" y="3"/>
                </a:lnTo>
                <a:lnTo>
                  <a:pt x="1697" y="2696"/>
                </a:lnTo>
                <a:lnTo>
                  <a:pt x="2258" y="2696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103B917-601F-45E3-9277-FB32181C6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4451" y="2666999"/>
            <a:ext cx="7648572" cy="3124201"/>
          </a:xfrm>
        </p:spPr>
        <p:txBody>
          <a:bodyPr anchor="t">
            <a:normAutofit/>
          </a:bodyPr>
          <a:lstStyle/>
          <a:p>
            <a:r>
              <a:rPr lang="da-DK" sz="2000" dirty="0"/>
              <a:t>Kursus i 60204-1 i september og oktober</a:t>
            </a:r>
          </a:p>
          <a:p>
            <a:r>
              <a:rPr lang="da-DK" sz="2000" dirty="0"/>
              <a:t>Afholdes hos Lemvigh-Müller (1. oktober) og SOLAR (16. september)</a:t>
            </a:r>
          </a:p>
        </p:txBody>
      </p:sp>
    </p:spTree>
    <p:extLst>
      <p:ext uri="{BB962C8B-B14F-4D97-AF65-F5344CB8AC3E}">
        <p14:creationId xmlns:p14="http://schemas.microsoft.com/office/powerpoint/2010/main" val="305630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AD30037-67ED-4367-9BE0-45787510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B7CB03-2BDB-4D71-95A7-C9F65697AF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56" r="36767" b="-1"/>
          <a:stretch/>
        </p:blipFill>
        <p:spPr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0841A4E-5BC1-44B4-83CF-D524E8AE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32760" y="0"/>
            <a:ext cx="2436813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BF371BCC-8954-44E2-8C4F-29DC18872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D3505BE-B420-41C5-BE34-3E7652D37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4B68A05B-A78B-4D59-8CF9-1900731A2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84D57A01-C112-4FF2-B5ED-0B762AAD9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6CCCCDF1-5D4F-4CA1-8400-DFBB96BB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20A090B2-5344-43CD-BC70-A6D44F15E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CD0E074-7A2F-41BE-8899-E8935EDFC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968" y="168446"/>
            <a:ext cx="5260680" cy="1752599"/>
          </a:xfrm>
        </p:spPr>
        <p:txBody>
          <a:bodyPr>
            <a:normAutofit/>
          </a:bodyPr>
          <a:lstStyle/>
          <a:p>
            <a:pPr algn="l"/>
            <a:r>
              <a:rPr lang="da-DK" b="1" dirty="0"/>
              <a:t>6. Uddannelse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103B917-601F-45E3-9277-FB32181C6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2" y="1660124"/>
            <a:ext cx="7018043" cy="492265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a-DK" sz="1500" dirty="0"/>
              <a:t>Opkvalificering / Opkvalificering AMU kurser</a:t>
            </a:r>
          </a:p>
          <a:p>
            <a:pPr>
              <a:lnSpc>
                <a:spcPct val="90000"/>
              </a:lnSpc>
            </a:pPr>
            <a:r>
              <a:rPr lang="da-DK" sz="1500" dirty="0"/>
              <a:t>Film, tic </a:t>
            </a:r>
            <a:r>
              <a:rPr lang="da-DK" sz="1500" dirty="0" err="1"/>
              <a:t>elkas</a:t>
            </a:r>
            <a:r>
              <a:rPr lang="da-DK" sz="1500" dirty="0"/>
              <a:t>, </a:t>
            </a:r>
            <a:r>
              <a:rPr lang="da-DK" sz="1500" dirty="0" err="1"/>
              <a:t>Trimatic</a:t>
            </a:r>
            <a:r>
              <a:rPr lang="da-DK" sz="1500" dirty="0"/>
              <a:t>, Eegholm &amp; </a:t>
            </a:r>
            <a:r>
              <a:rPr lang="da-DK" sz="1500" dirty="0" err="1"/>
              <a:t>Titech</a:t>
            </a:r>
            <a:endParaRPr lang="da-DK" sz="1500" dirty="0"/>
          </a:p>
          <a:p>
            <a:pPr>
              <a:lnSpc>
                <a:spcPct val="90000"/>
              </a:lnSpc>
            </a:pPr>
            <a:r>
              <a:rPr lang="da-DK" sz="1500" dirty="0"/>
              <a:t>Forventet opstart primo 2021</a:t>
            </a:r>
          </a:p>
          <a:p>
            <a:pPr>
              <a:lnSpc>
                <a:spcPct val="90000"/>
              </a:lnSpc>
            </a:pPr>
            <a:r>
              <a:rPr lang="da-DK" sz="1500" dirty="0"/>
              <a:t>Mangler materialer</a:t>
            </a:r>
          </a:p>
          <a:p>
            <a:pPr>
              <a:lnSpc>
                <a:spcPct val="90000"/>
              </a:lnSpc>
            </a:pPr>
            <a:endParaRPr lang="da-DK" sz="1500" dirty="0"/>
          </a:p>
          <a:p>
            <a:pPr>
              <a:lnSpc>
                <a:spcPct val="90000"/>
              </a:lnSpc>
            </a:pPr>
            <a:r>
              <a:rPr lang="da-DK" sz="1500" dirty="0"/>
              <a:t>Automatikmontør, særligt tonet mod eltavlebranchen</a:t>
            </a:r>
          </a:p>
          <a:p>
            <a:pPr>
              <a:lnSpc>
                <a:spcPct val="90000"/>
              </a:lnSpc>
            </a:pPr>
            <a:r>
              <a:rPr lang="da-DK" sz="1500" dirty="0"/>
              <a:t>Præsenteres på efterårsmødet</a:t>
            </a:r>
          </a:p>
          <a:p>
            <a:pPr>
              <a:lnSpc>
                <a:spcPct val="90000"/>
              </a:lnSpc>
            </a:pPr>
            <a:r>
              <a:rPr lang="da-DK" sz="1500" dirty="0"/>
              <a:t>Forventet opstart primo 2021, forventes offentliggjort på efterårsmødet</a:t>
            </a:r>
          </a:p>
          <a:p>
            <a:pPr>
              <a:lnSpc>
                <a:spcPct val="90000"/>
              </a:lnSpc>
            </a:pPr>
            <a:endParaRPr lang="da-DK" sz="1500" dirty="0"/>
          </a:p>
          <a:p>
            <a:pPr>
              <a:lnSpc>
                <a:spcPct val="90000"/>
              </a:lnSpc>
            </a:pPr>
            <a:r>
              <a:rPr lang="da-DK" sz="1500" dirty="0"/>
              <a:t>Dialog med EVU omkring opkvalificerings AMU kursus for faglærte</a:t>
            </a:r>
          </a:p>
          <a:p>
            <a:pPr>
              <a:lnSpc>
                <a:spcPct val="90000"/>
              </a:lnSpc>
            </a:pPr>
            <a:r>
              <a:rPr lang="da-DK" sz="1500" dirty="0"/>
              <a:t>Vise film</a:t>
            </a:r>
          </a:p>
        </p:txBody>
      </p:sp>
    </p:spTree>
    <p:extLst>
      <p:ext uri="{BB962C8B-B14F-4D97-AF65-F5344CB8AC3E}">
        <p14:creationId xmlns:p14="http://schemas.microsoft.com/office/powerpoint/2010/main" val="37592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4DFAAE7-061D-4086-99EC-872CB3050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030BFA-AD87-451E-9C9C-295869D65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4451" y="685800"/>
            <a:ext cx="7648573" cy="1752599"/>
          </a:xfrm>
        </p:spPr>
        <p:txBody>
          <a:bodyPr>
            <a:normAutofit/>
          </a:bodyPr>
          <a:lstStyle/>
          <a:p>
            <a:r>
              <a:rPr lang="da-DK" b="1" dirty="0"/>
              <a:t>7. Konjunkturbarometer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570099-A243-48DD-9EAE-36F4AC095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45E4A74B-6514-424A-ADFA-C232FA6B9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5233" y="1"/>
            <a:ext cx="858884" cy="2780957"/>
          </a:xfrm>
          <a:custGeom>
            <a:avLst/>
            <a:gdLst/>
            <a:ahLst/>
            <a:cxnLst/>
            <a:rect l="0" t="0" r="r" b="b"/>
            <a:pathLst>
              <a:path w="670" h="1753">
                <a:moveTo>
                  <a:pt x="0" y="1696"/>
                </a:moveTo>
                <a:lnTo>
                  <a:pt x="225" y="1753"/>
                </a:lnTo>
                <a:lnTo>
                  <a:pt x="670" y="0"/>
                </a:lnTo>
                <a:lnTo>
                  <a:pt x="430" y="0"/>
                </a:lnTo>
                <a:lnTo>
                  <a:pt x="0" y="169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F61C5C86-C785-4B92-9F2D-133B8B8C2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41424" y="1"/>
            <a:ext cx="835810" cy="2671495"/>
          </a:xfrm>
          <a:custGeom>
            <a:avLst/>
            <a:gdLst/>
            <a:ahLst/>
            <a:cxnLst/>
            <a:rect l="0" t="0" r="r" b="b"/>
            <a:pathLst>
              <a:path w="652" h="1684">
                <a:moveTo>
                  <a:pt x="225" y="1684"/>
                </a:moveTo>
                <a:lnTo>
                  <a:pt x="652" y="0"/>
                </a:lnTo>
                <a:lnTo>
                  <a:pt x="411" y="0"/>
                </a:lnTo>
                <a:lnTo>
                  <a:pt x="0" y="1627"/>
                </a:lnTo>
                <a:lnTo>
                  <a:pt x="219" y="1681"/>
                </a:lnTo>
                <a:lnTo>
                  <a:pt x="225" y="168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954D0BF9-002C-4D3A-A222-C166094A5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41424" y="2585830"/>
            <a:ext cx="2175413" cy="4272171"/>
          </a:xfrm>
          <a:custGeom>
            <a:avLst/>
            <a:gdLst/>
            <a:ahLst/>
            <a:cxnLst/>
            <a:rect l="0" t="0" r="r" b="b"/>
            <a:pathLst>
              <a:path w="1697" h="2693">
                <a:moveTo>
                  <a:pt x="0" y="0"/>
                </a:moveTo>
                <a:lnTo>
                  <a:pt x="1622" y="2693"/>
                </a:lnTo>
                <a:lnTo>
                  <a:pt x="1697" y="2693"/>
                </a:lnTo>
                <a:lnTo>
                  <a:pt x="0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6080EB6E-D69F-43B1-91EC-75C303342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9078" y="2695292"/>
            <a:ext cx="2690743" cy="4162709"/>
          </a:xfrm>
          <a:custGeom>
            <a:avLst/>
            <a:gdLst/>
            <a:ahLst/>
            <a:cxnLst/>
            <a:rect l="0" t="0" r="r" b="b"/>
            <a:pathLst>
              <a:path w="2099" h="2624">
                <a:moveTo>
                  <a:pt x="2099" y="2624"/>
                </a:moveTo>
                <a:lnTo>
                  <a:pt x="0" y="0"/>
                </a:lnTo>
                <a:lnTo>
                  <a:pt x="2021" y="2624"/>
                </a:lnTo>
                <a:lnTo>
                  <a:pt x="2099" y="262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1BA816A-EE68-4A96-BA05-73303B2F4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5233" y="2690532"/>
            <a:ext cx="2904320" cy="4167469"/>
          </a:xfrm>
          <a:custGeom>
            <a:avLst/>
            <a:gdLst>
              <a:gd name="connsiteX0" fmla="*/ 0 w 2904320"/>
              <a:gd name="connsiteY0" fmla="*/ 0 h 4167469"/>
              <a:gd name="connsiteX1" fmla="*/ 288431 w 2904320"/>
              <a:gd name="connsiteY1" fmla="*/ 90425 h 4167469"/>
              <a:gd name="connsiteX2" fmla="*/ 2904320 w 2904320"/>
              <a:gd name="connsiteY2" fmla="*/ 3220465 h 4167469"/>
              <a:gd name="connsiteX3" fmla="*/ 2904320 w 2904320"/>
              <a:gd name="connsiteY3" fmla="*/ 4167469 h 4167469"/>
              <a:gd name="connsiteX4" fmla="*/ 2694589 w 2904320"/>
              <a:gd name="connsiteY4" fmla="*/ 4167469 h 4167469"/>
              <a:gd name="connsiteX5" fmla="*/ 3846 w 2904320"/>
              <a:gd name="connsiteY5" fmla="*/ 4759 h 416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04320" h="4167469">
                <a:moveTo>
                  <a:pt x="0" y="0"/>
                </a:moveTo>
                <a:lnTo>
                  <a:pt x="288431" y="90425"/>
                </a:lnTo>
                <a:lnTo>
                  <a:pt x="2904320" y="3220465"/>
                </a:lnTo>
                <a:lnTo>
                  <a:pt x="2904320" y="4167469"/>
                </a:lnTo>
                <a:lnTo>
                  <a:pt x="2694589" y="4167469"/>
                </a:lnTo>
                <a:lnTo>
                  <a:pt x="3846" y="475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22A94CDB-5D63-4C75-9CB6-6C18CDF37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41424" y="2581071"/>
            <a:ext cx="2894568" cy="4276930"/>
          </a:xfrm>
          <a:custGeom>
            <a:avLst/>
            <a:gdLst/>
            <a:ahLst/>
            <a:cxnLst/>
            <a:rect l="0" t="0" r="r" b="b"/>
            <a:pathLst>
              <a:path w="2258" h="2696">
                <a:moveTo>
                  <a:pt x="2258" y="2696"/>
                </a:moveTo>
                <a:lnTo>
                  <a:pt x="264" y="111"/>
                </a:lnTo>
                <a:lnTo>
                  <a:pt x="228" y="60"/>
                </a:lnTo>
                <a:lnTo>
                  <a:pt x="225" y="57"/>
                </a:lnTo>
                <a:lnTo>
                  <a:pt x="0" y="0"/>
                </a:lnTo>
                <a:lnTo>
                  <a:pt x="0" y="3"/>
                </a:lnTo>
                <a:lnTo>
                  <a:pt x="1697" y="2696"/>
                </a:lnTo>
                <a:lnTo>
                  <a:pt x="2258" y="2696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EDBD64-FA1C-4D24-9B67-CCADCE5B0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4451" y="2666999"/>
            <a:ext cx="7648572" cy="3124201"/>
          </a:xfrm>
        </p:spPr>
        <p:txBody>
          <a:bodyPr anchor="t">
            <a:normAutofit/>
          </a:bodyPr>
          <a:lstStyle/>
          <a:p>
            <a:r>
              <a:rPr lang="da-DK" sz="2000"/>
              <a:t>Corona</a:t>
            </a:r>
          </a:p>
          <a:p>
            <a:r>
              <a:rPr lang="da-DK" sz="2000"/>
              <a:t>To omgange</a:t>
            </a:r>
          </a:p>
          <a:p>
            <a:endParaRPr lang="da-DK" sz="2000"/>
          </a:p>
          <a:p>
            <a:r>
              <a:rPr lang="da-DK" sz="2000"/>
              <a:t>Skal der ændringer til?</a:t>
            </a:r>
          </a:p>
          <a:p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368613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030BFA-AD87-451E-9C9C-295869D65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-320879"/>
            <a:ext cx="10018713" cy="1752599"/>
          </a:xfrm>
        </p:spPr>
        <p:txBody>
          <a:bodyPr/>
          <a:lstStyle/>
          <a:p>
            <a:r>
              <a:rPr lang="da-DK" b="1" dirty="0"/>
              <a:t>7. Konjunkturbarometer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EDBD64-FA1C-4D24-9B67-CCADCE5B0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913700"/>
            <a:ext cx="10018713" cy="3124201"/>
          </a:xfrm>
        </p:spPr>
        <p:txBody>
          <a:bodyPr/>
          <a:lstStyle/>
          <a:p>
            <a:r>
              <a:rPr lang="da-DK" dirty="0"/>
              <a:t>Corona</a:t>
            </a:r>
          </a:p>
          <a:p>
            <a:r>
              <a:rPr lang="da-DK" dirty="0"/>
              <a:t>To omgange</a:t>
            </a:r>
          </a:p>
          <a:p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D087E16-3499-4BDD-8839-817158C96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9160"/>
            <a:ext cx="12192000" cy="509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4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71D157-C082-C84C-A80C-4312A0F71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-298524"/>
            <a:ext cx="10018713" cy="1752599"/>
          </a:xfrm>
        </p:spPr>
        <p:txBody>
          <a:bodyPr/>
          <a:lstStyle/>
          <a:p>
            <a:r>
              <a:rPr lang="da-DK" b="1" dirty="0"/>
              <a:t>8. Nyt fra direktøren</a:t>
            </a:r>
            <a:br>
              <a:rPr lang="da-DK" b="1" dirty="0"/>
            </a:br>
            <a:r>
              <a:rPr lang="da-DK" b="1" dirty="0"/>
              <a:t>Årets fokusområder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15A2850-CA44-7C44-9B42-54E2B45B6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365585"/>
            <a:ext cx="10018713" cy="4425616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Kurser</a:t>
            </a:r>
          </a:p>
          <a:p>
            <a:pPr lvl="1"/>
            <a:r>
              <a:rPr lang="da-DK" dirty="0"/>
              <a:t>Force </a:t>
            </a:r>
            <a:r>
              <a:rPr lang="da-DK" dirty="0" err="1"/>
              <a:t>Teknology</a:t>
            </a:r>
            <a:r>
              <a:rPr lang="da-DK" dirty="0"/>
              <a:t> </a:t>
            </a:r>
          </a:p>
          <a:p>
            <a:pPr lvl="2"/>
            <a:r>
              <a:rPr lang="da-DK" dirty="0"/>
              <a:t>EMC klub møder gratis for DETF medlemmer. 7. september i Århus og 8. september i </a:t>
            </a:r>
          </a:p>
          <a:p>
            <a:pPr lvl="2"/>
            <a:r>
              <a:rPr lang="da-DK" dirty="0"/>
              <a:t>UL kursus + evt. lovgivning, eller beregninger på tavle eksempel (eventuelt et medlem), </a:t>
            </a:r>
            <a:r>
              <a:rPr lang="da-DK" b="1" u="sng" dirty="0"/>
              <a:t>Stand by</a:t>
            </a:r>
          </a:p>
          <a:p>
            <a:pPr lvl="2"/>
            <a:endParaRPr lang="da-DK" dirty="0"/>
          </a:p>
          <a:p>
            <a:r>
              <a:rPr lang="da-DK" dirty="0"/>
              <a:t>Bedre El- Tavler</a:t>
            </a:r>
          </a:p>
          <a:p>
            <a:pPr lvl="1"/>
            <a:r>
              <a:rPr lang="da-DK" dirty="0"/>
              <a:t>Lægmandsbetjente tavler</a:t>
            </a:r>
          </a:p>
          <a:p>
            <a:r>
              <a:rPr lang="da-DK" dirty="0"/>
              <a:t>Banken mail sendes til bestyrelsen</a:t>
            </a:r>
          </a:p>
          <a:p>
            <a:r>
              <a:rPr lang="da-DK" dirty="0"/>
              <a:t>Hjemmesiden er nu opdateret</a:t>
            </a:r>
          </a:p>
          <a:p>
            <a:r>
              <a:rPr lang="da-DK" dirty="0"/>
              <a:t>Opsøge nye pot. Medlemmer, særlig fokus på primære medlemmer</a:t>
            </a:r>
          </a:p>
          <a:p>
            <a:r>
              <a:rPr lang="da-DK" dirty="0"/>
              <a:t>Besøge medlemmer, vil prøve onlinemøder</a:t>
            </a:r>
          </a:p>
          <a:p>
            <a:r>
              <a:rPr lang="da-DK" dirty="0"/>
              <a:t>Sommernyhedsbrev</a:t>
            </a:r>
          </a:p>
        </p:txBody>
      </p:sp>
    </p:spTree>
    <p:extLst>
      <p:ext uri="{BB962C8B-B14F-4D97-AF65-F5344CB8AC3E}">
        <p14:creationId xmlns:p14="http://schemas.microsoft.com/office/powerpoint/2010/main" val="183855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3BF673-8C68-4092-BF1B-53C57EFE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B1BDB70B-F0E6-4867-818F-C582494FB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7083" y="0"/>
            <a:ext cx="11134917" cy="6858000"/>
          </a:xfrm>
          <a:custGeom>
            <a:avLst/>
            <a:gdLst>
              <a:gd name="connsiteX0" fmla="*/ 7627977 w 11134917"/>
              <a:gd name="connsiteY0" fmla="*/ 0 h 6858000"/>
              <a:gd name="connsiteX1" fmla="*/ 8129873 w 11134917"/>
              <a:gd name="connsiteY1" fmla="*/ 0 h 6858000"/>
              <a:gd name="connsiteX2" fmla="*/ 11134917 w 11134917"/>
              <a:gd name="connsiteY2" fmla="*/ 0 h 6858000"/>
              <a:gd name="connsiteX3" fmla="*/ 11134917 w 11134917"/>
              <a:gd name="connsiteY3" fmla="*/ 6858000 h 6858000"/>
              <a:gd name="connsiteX4" fmla="*/ 8129873 w 11134917"/>
              <a:gd name="connsiteY4" fmla="*/ 6858000 h 6858000"/>
              <a:gd name="connsiteX5" fmla="*/ 7627977 w 11134917"/>
              <a:gd name="connsiteY5" fmla="*/ 6858000 h 6858000"/>
              <a:gd name="connsiteX6" fmla="*/ 7627977 w 11134917"/>
              <a:gd name="connsiteY6" fmla="*/ 6857419 h 6858000"/>
              <a:gd name="connsiteX7" fmla="*/ 1921931 w 11134917"/>
              <a:gd name="connsiteY7" fmla="*/ 6850814 h 6858000"/>
              <a:gd name="connsiteX8" fmla="*/ 0 w 11134917"/>
              <a:gd name="connsiteY8" fmla="*/ 5325357 h 6858000"/>
              <a:gd name="connsiteX9" fmla="*/ 838199 w 11134917"/>
              <a:gd name="connsiteY9" fmla="*/ 7331 h 6858000"/>
              <a:gd name="connsiteX10" fmla="*/ 7627977 w 11134917"/>
              <a:gd name="connsiteY10" fmla="*/ 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34917" h="6858000">
                <a:moveTo>
                  <a:pt x="7627977" y="0"/>
                </a:moveTo>
                <a:lnTo>
                  <a:pt x="8129873" y="0"/>
                </a:lnTo>
                <a:lnTo>
                  <a:pt x="11134917" y="0"/>
                </a:lnTo>
                <a:lnTo>
                  <a:pt x="11134917" y="6858000"/>
                </a:lnTo>
                <a:lnTo>
                  <a:pt x="8129873" y="6858000"/>
                </a:lnTo>
                <a:lnTo>
                  <a:pt x="7627977" y="6858000"/>
                </a:lnTo>
                <a:lnTo>
                  <a:pt x="7627977" y="6857419"/>
                </a:lnTo>
                <a:lnTo>
                  <a:pt x="1921931" y="6850814"/>
                </a:lnTo>
                <a:lnTo>
                  <a:pt x="0" y="5325357"/>
                </a:lnTo>
                <a:lnTo>
                  <a:pt x="838199" y="7331"/>
                </a:lnTo>
                <a:lnTo>
                  <a:pt x="7627977" y="50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52C707-F508-47B5-8864-8CC3EE0F0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12025" y="0"/>
            <a:ext cx="2436813" cy="6858001"/>
            <a:chOff x="1320800" y="0"/>
            <a:chExt cx="2436813" cy="6858001"/>
          </a:xfrm>
        </p:grpSpPr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066B5DD9-1C9B-4957-AF7C-8E11C7E88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8DF9D480-2CEE-4037-8C1B-6380686300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BF6F7B8-E51D-495D-B944-B8E2E84C5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F43BB0F7-F9F4-4CFA-9277-2B671DC70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D51F18A6-D926-4462-B110-63097184F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ED77B4F5-55D8-444A-9EFF-CAAA8CD69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3C265411-6ABA-4A75-829E-F7D04C889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013" y="1072609"/>
            <a:ext cx="3041557" cy="4522647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200" b="1" dirty="0" err="1">
                <a:solidFill>
                  <a:schemeClr val="tx2"/>
                </a:solidFill>
              </a:rPr>
              <a:t>Studietur</a:t>
            </a:r>
            <a:r>
              <a:rPr lang="en-US" sz="3200" b="1" dirty="0">
                <a:solidFill>
                  <a:schemeClr val="tx2"/>
                </a:solidFill>
              </a:rPr>
              <a:t> 2021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6E8DC63D-D7EA-4B50-979B-60210874EB5A}"/>
              </a:ext>
            </a:extLst>
          </p:cNvPr>
          <p:cNvSpPr txBox="1">
            <a:spLocks/>
          </p:cNvSpPr>
          <p:nvPr/>
        </p:nvSpPr>
        <p:spPr>
          <a:xfrm>
            <a:off x="5149032" y="1072609"/>
            <a:ext cx="6383207" cy="4522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400" b="1" dirty="0" err="1"/>
              <a:t>Turen</a:t>
            </a:r>
            <a:r>
              <a:rPr lang="en-US" sz="1400" b="1" dirty="0"/>
              <a:t> </a:t>
            </a:r>
            <a:r>
              <a:rPr lang="en-US" sz="1400" b="1" dirty="0" err="1"/>
              <a:t>går</a:t>
            </a:r>
            <a:r>
              <a:rPr lang="en-US" sz="1400" b="1" dirty="0"/>
              <a:t> </a:t>
            </a:r>
            <a:r>
              <a:rPr lang="en-US" sz="1400" b="1" dirty="0" err="1"/>
              <a:t>til</a:t>
            </a:r>
            <a:r>
              <a:rPr lang="en-US" sz="1400" b="1" dirty="0"/>
              <a:t> Hager </a:t>
            </a:r>
            <a:r>
              <a:rPr lang="en-US" sz="1400" b="1" dirty="0" err="1"/>
              <a:t>i</a:t>
            </a:r>
            <a:r>
              <a:rPr lang="en-US" sz="1400" b="1" dirty="0"/>
              <a:t> Alsace, med </a:t>
            </a:r>
            <a:r>
              <a:rPr lang="en-US" sz="1400" b="1" dirty="0" err="1"/>
              <a:t>ledsagere</a:t>
            </a:r>
            <a:r>
              <a:rPr lang="en-US" sz="1400" b="1" dirty="0"/>
              <a:t> </a:t>
            </a:r>
          </a:p>
          <a:p>
            <a:pPr>
              <a:lnSpc>
                <a:spcPct val="90000"/>
              </a:lnSpc>
            </a:pPr>
            <a:r>
              <a:rPr lang="en-US" sz="1400" dirty="0" err="1"/>
              <a:t>torsdag</a:t>
            </a:r>
            <a:r>
              <a:rPr lang="en-US" sz="1400" dirty="0"/>
              <a:t> den 16. </a:t>
            </a:r>
            <a:r>
              <a:rPr lang="en-US" sz="1400" dirty="0" err="1"/>
              <a:t>september</a:t>
            </a:r>
            <a:r>
              <a:rPr lang="en-US" sz="1400" dirty="0"/>
              <a:t> </a:t>
            </a:r>
            <a:r>
              <a:rPr lang="en-US" sz="1400" dirty="0" err="1"/>
              <a:t>til</a:t>
            </a:r>
            <a:r>
              <a:rPr lang="en-US" sz="1400" dirty="0"/>
              <a:t> </a:t>
            </a:r>
            <a:r>
              <a:rPr lang="en-US" sz="1400" dirty="0" err="1"/>
              <a:t>søndag</a:t>
            </a:r>
            <a:r>
              <a:rPr lang="en-US" sz="1400" dirty="0"/>
              <a:t> den 19. </a:t>
            </a:r>
            <a:r>
              <a:rPr lang="en-US" sz="1400" dirty="0" err="1"/>
              <a:t>september</a:t>
            </a:r>
            <a:r>
              <a:rPr lang="en-US" sz="1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7.00-8.00 </a:t>
            </a:r>
            <a:r>
              <a:rPr lang="en-US" sz="1400" dirty="0" err="1"/>
              <a:t>afgang</a:t>
            </a:r>
            <a:r>
              <a:rPr lang="en-US" sz="1400" dirty="0"/>
              <a:t> </a:t>
            </a:r>
            <a:r>
              <a:rPr lang="en-US" sz="1400" dirty="0" err="1"/>
              <a:t>København</a:t>
            </a:r>
            <a:r>
              <a:rPr lang="en-US" sz="1400" dirty="0"/>
              <a:t> </a:t>
            </a:r>
            <a:r>
              <a:rPr lang="en-US" sz="1400" dirty="0" err="1"/>
              <a:t>og</a:t>
            </a:r>
            <a:r>
              <a:rPr lang="en-US" sz="1400" dirty="0"/>
              <a:t> Billund </a:t>
            </a:r>
            <a:r>
              <a:rPr lang="en-US" sz="1400" dirty="0" err="1"/>
              <a:t>til</a:t>
            </a:r>
            <a:r>
              <a:rPr lang="en-US" sz="1400" dirty="0"/>
              <a:t> Frankfurt</a:t>
            </a:r>
          </a:p>
          <a:p>
            <a:pPr>
              <a:lnSpc>
                <a:spcPct val="90000"/>
              </a:lnSpc>
            </a:pPr>
            <a:r>
              <a:rPr lang="en-US" sz="1400" dirty="0" err="1"/>
              <a:t>Forhåndstilmelding</a:t>
            </a:r>
            <a:r>
              <a:rPr lang="en-US" sz="1400" dirty="0"/>
              <a:t> I </a:t>
            </a:r>
            <a:r>
              <a:rPr lang="en-US" sz="1400" dirty="0" err="1"/>
              <a:t>efteråret</a:t>
            </a:r>
            <a:r>
              <a:rPr lang="en-US" sz="1400" dirty="0"/>
              <a:t> 2020, med </a:t>
            </a:r>
            <a:r>
              <a:rPr lang="en-US" sz="1400" dirty="0" err="1"/>
              <a:t>betaling</a:t>
            </a:r>
            <a:r>
              <a:rPr lang="en-US" sz="1400" dirty="0"/>
              <a:t> </a:t>
            </a:r>
            <a:r>
              <a:rPr lang="en-US" sz="1400" dirty="0" err="1"/>
              <a:t>af</a:t>
            </a:r>
            <a:r>
              <a:rPr lang="en-US" sz="1400" dirty="0"/>
              <a:t> </a:t>
            </a:r>
            <a:r>
              <a:rPr lang="en-US" sz="1400" dirty="0" err="1"/>
              <a:t>flybillet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 err="1"/>
              <a:t>Ankomst</a:t>
            </a:r>
            <a:r>
              <a:rPr lang="en-US" sz="1400" dirty="0"/>
              <a:t> Frankfurt 9-10.00</a:t>
            </a:r>
          </a:p>
          <a:p>
            <a:pPr>
              <a:lnSpc>
                <a:spcPct val="90000"/>
              </a:lnSpc>
            </a:pPr>
            <a:r>
              <a:rPr lang="en-US" sz="1400" dirty="0" err="1"/>
              <a:t>Kørsel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bus </a:t>
            </a:r>
            <a:r>
              <a:rPr lang="en-US" sz="1400" dirty="0" err="1"/>
              <a:t>til</a:t>
            </a:r>
            <a:r>
              <a:rPr lang="en-US" sz="1400" dirty="0"/>
              <a:t> </a:t>
            </a:r>
            <a:r>
              <a:rPr lang="en-US" sz="1400" dirty="0" err="1"/>
              <a:t>Saabruchen</a:t>
            </a:r>
            <a:r>
              <a:rPr lang="en-US" sz="1400" dirty="0"/>
              <a:t> 2 timer</a:t>
            </a:r>
          </a:p>
          <a:p>
            <a:pPr>
              <a:lnSpc>
                <a:spcPct val="90000"/>
              </a:lnSpc>
            </a:pPr>
            <a:r>
              <a:rPr lang="en-US" sz="1400" dirty="0" err="1"/>
              <a:t>Besøg</a:t>
            </a:r>
            <a:r>
              <a:rPr lang="en-US" sz="1400" dirty="0"/>
              <a:t> Hager </a:t>
            </a:r>
            <a:r>
              <a:rPr lang="en-US" sz="1400" dirty="0" err="1"/>
              <a:t>Saabrucken</a:t>
            </a:r>
            <a:r>
              <a:rPr lang="en-US" sz="1400" dirty="0"/>
              <a:t>, </a:t>
            </a:r>
            <a:r>
              <a:rPr lang="en-US" sz="1400" dirty="0" err="1"/>
              <a:t>frokost</a:t>
            </a:r>
            <a:r>
              <a:rPr lang="en-US" sz="1400" dirty="0"/>
              <a:t> </a:t>
            </a:r>
            <a:r>
              <a:rPr lang="en-US" sz="1400" dirty="0" err="1"/>
              <a:t>undervejs</a:t>
            </a:r>
            <a:r>
              <a:rPr lang="en-US" sz="1400" dirty="0"/>
              <a:t> </a:t>
            </a:r>
            <a:r>
              <a:rPr lang="en-US" sz="1400" dirty="0" err="1"/>
              <a:t>eller</a:t>
            </a:r>
            <a:r>
              <a:rPr lang="en-US" sz="1400" dirty="0"/>
              <a:t> </a:t>
            </a:r>
            <a:r>
              <a:rPr lang="en-US" sz="1400" dirty="0" err="1"/>
              <a:t>på</a:t>
            </a:r>
            <a:r>
              <a:rPr lang="en-US" sz="1400" dirty="0"/>
              <a:t> </a:t>
            </a:r>
            <a:r>
              <a:rPr lang="en-US" sz="1400" dirty="0" err="1"/>
              <a:t>besøget</a:t>
            </a:r>
            <a:r>
              <a:rPr lang="en-US" sz="1400" dirty="0"/>
              <a:t>, med </a:t>
            </a:r>
            <a:r>
              <a:rPr lang="en-US" sz="1400" dirty="0" err="1"/>
              <a:t>ledsagere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 err="1"/>
              <a:t>Torsdag</a:t>
            </a:r>
            <a:r>
              <a:rPr lang="en-US" sz="1400" dirty="0"/>
              <a:t> </a:t>
            </a:r>
            <a:r>
              <a:rPr lang="en-US" sz="1400" dirty="0" err="1"/>
              <a:t>overnatte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Saabrucken</a:t>
            </a:r>
            <a:r>
              <a:rPr lang="en-US" sz="1400" dirty="0"/>
              <a:t> </a:t>
            </a:r>
            <a:r>
              <a:rPr lang="en-US" sz="1400" dirty="0" err="1"/>
              <a:t>eller</a:t>
            </a:r>
            <a:r>
              <a:rPr lang="en-US" sz="1400" dirty="0"/>
              <a:t> </a:t>
            </a:r>
            <a:r>
              <a:rPr lang="en-US" sz="1400" dirty="0" err="1"/>
              <a:t>kørsel</a:t>
            </a:r>
            <a:r>
              <a:rPr lang="en-US" sz="1400" dirty="0"/>
              <a:t> </a:t>
            </a:r>
            <a:r>
              <a:rPr lang="en-US" sz="1400" dirty="0" err="1"/>
              <a:t>til</a:t>
            </a:r>
            <a:r>
              <a:rPr lang="en-US" sz="1400" dirty="0"/>
              <a:t> </a:t>
            </a:r>
            <a:r>
              <a:rPr lang="en-US" sz="1400" dirty="0" err="1"/>
              <a:t>Obernai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 err="1"/>
              <a:t>Fredag</a:t>
            </a:r>
            <a:r>
              <a:rPr lang="en-US" sz="1400" dirty="0"/>
              <a:t> </a:t>
            </a:r>
            <a:r>
              <a:rPr lang="en-US" sz="1400" dirty="0" err="1"/>
              <a:t>besøge</a:t>
            </a:r>
            <a:r>
              <a:rPr lang="en-US" sz="1400" dirty="0"/>
              <a:t> Hager Forum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Obernai</a:t>
            </a:r>
            <a:r>
              <a:rPr lang="en-US" sz="1400" dirty="0"/>
              <a:t> (her laves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ledsagertur</a:t>
            </a:r>
            <a:r>
              <a:rPr lang="en-US" sz="1400" dirty="0"/>
              <a:t>)</a:t>
            </a:r>
          </a:p>
          <a:p>
            <a:pPr>
              <a:lnSpc>
                <a:spcPct val="90000"/>
              </a:lnSpc>
            </a:pPr>
            <a:r>
              <a:rPr lang="en-US" sz="1400" dirty="0" err="1"/>
              <a:t>Fredag</a:t>
            </a:r>
            <a:r>
              <a:rPr lang="en-US" sz="1400" dirty="0"/>
              <a:t> </a:t>
            </a:r>
            <a:r>
              <a:rPr lang="en-US" sz="1400" dirty="0" err="1"/>
              <a:t>spise</a:t>
            </a:r>
            <a:r>
              <a:rPr lang="en-US" sz="1400" dirty="0"/>
              <a:t> </a:t>
            </a:r>
            <a:r>
              <a:rPr lang="en-US" sz="1400" dirty="0" err="1"/>
              <a:t>middag</a:t>
            </a:r>
            <a:r>
              <a:rPr lang="en-US" sz="1400" dirty="0"/>
              <a:t> </a:t>
            </a:r>
            <a:r>
              <a:rPr lang="en-US" sz="1400" dirty="0" err="1"/>
              <a:t>evt</a:t>
            </a:r>
            <a:r>
              <a:rPr lang="en-US" sz="1400" dirty="0"/>
              <a:t>.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Strassburg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 err="1"/>
              <a:t>Lørdag</a:t>
            </a:r>
            <a:r>
              <a:rPr lang="en-US" sz="1400" dirty="0"/>
              <a:t> tur </a:t>
            </a:r>
            <a:r>
              <a:rPr lang="en-US" sz="1400" dirty="0" err="1"/>
              <a:t>på</a:t>
            </a:r>
            <a:r>
              <a:rPr lang="en-US" sz="1400" dirty="0"/>
              <a:t> </a:t>
            </a:r>
            <a:r>
              <a:rPr lang="en-US" sz="1400" dirty="0" err="1"/>
              <a:t>vinruten</a:t>
            </a:r>
            <a:r>
              <a:rPr lang="en-US" sz="1400" dirty="0"/>
              <a:t>, med </a:t>
            </a:r>
            <a:r>
              <a:rPr lang="en-US" sz="1400" dirty="0" err="1"/>
              <a:t>indlagte</a:t>
            </a:r>
            <a:r>
              <a:rPr lang="en-US" sz="1400" dirty="0"/>
              <a:t> </a:t>
            </a:r>
            <a:r>
              <a:rPr lang="en-US" sz="1400" dirty="0" err="1"/>
              <a:t>faglige</a:t>
            </a:r>
            <a:r>
              <a:rPr lang="en-US" sz="1400" dirty="0"/>
              <a:t> </a:t>
            </a:r>
            <a:r>
              <a:rPr lang="en-US" sz="1400" dirty="0" err="1"/>
              <a:t>indhold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 err="1"/>
              <a:t>Søndag</a:t>
            </a:r>
            <a:r>
              <a:rPr lang="en-US" sz="1400" dirty="0"/>
              <a:t> 4-4,5 timer </a:t>
            </a:r>
            <a:r>
              <a:rPr lang="en-US" sz="1400" dirty="0" err="1"/>
              <a:t>kørsel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bus </a:t>
            </a:r>
            <a:r>
              <a:rPr lang="en-US" sz="1400" dirty="0" err="1"/>
              <a:t>til</a:t>
            </a:r>
            <a:r>
              <a:rPr lang="en-US" sz="1400" dirty="0"/>
              <a:t> Frankfurt </a:t>
            </a:r>
            <a:r>
              <a:rPr lang="en-US" sz="1400" dirty="0" err="1"/>
              <a:t>og</a:t>
            </a:r>
            <a:r>
              <a:rPr lang="en-US" sz="1400" dirty="0"/>
              <a:t> </a:t>
            </a:r>
            <a:r>
              <a:rPr lang="en-US" sz="1400" dirty="0" err="1"/>
              <a:t>retur</a:t>
            </a:r>
            <a:r>
              <a:rPr lang="en-US" sz="1400" dirty="0"/>
              <a:t> </a:t>
            </a:r>
            <a:r>
              <a:rPr lang="en-US" sz="1400" dirty="0" err="1"/>
              <a:t>til</a:t>
            </a:r>
            <a:r>
              <a:rPr lang="en-US" sz="1400" dirty="0"/>
              <a:t> DK. Lander </a:t>
            </a:r>
            <a:r>
              <a:rPr lang="en-US" sz="1400" dirty="0" err="1"/>
              <a:t>hjemme</a:t>
            </a:r>
            <a:r>
              <a:rPr lang="en-US" sz="1400" dirty="0"/>
              <a:t> ca. 17-18.00</a:t>
            </a:r>
          </a:p>
          <a:p>
            <a:pPr>
              <a:lnSpc>
                <a:spcPct val="90000"/>
              </a:lnSpc>
            </a:pPr>
            <a:r>
              <a:rPr lang="en-US" sz="1400" dirty="0" err="1"/>
              <a:t>Wexøe</a:t>
            </a:r>
            <a:r>
              <a:rPr lang="en-US" sz="1400" dirty="0"/>
              <a:t> </a:t>
            </a:r>
            <a:r>
              <a:rPr lang="en-US" sz="1400" dirty="0" err="1"/>
              <a:t>forhåndsgodkender</a:t>
            </a:r>
            <a:r>
              <a:rPr lang="en-US" sz="1400" dirty="0"/>
              <a:t> </a:t>
            </a:r>
            <a:r>
              <a:rPr lang="en-US" sz="1400" dirty="0" err="1"/>
              <a:t>programmet</a:t>
            </a:r>
            <a:r>
              <a:rPr lang="en-US" sz="1400" dirty="0"/>
              <a:t> med </a:t>
            </a:r>
            <a:r>
              <a:rPr lang="en-US" sz="1400" dirty="0" err="1"/>
              <a:t>Skat</a:t>
            </a:r>
            <a:endParaRPr lang="en-US" sz="1400" dirty="0"/>
          </a:p>
          <a:p>
            <a:pPr>
              <a:lnSpc>
                <a:spcPct val="90000"/>
              </a:lnSpc>
            </a:pP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i="1" dirty="0" err="1"/>
              <a:t>Forbehold</a:t>
            </a:r>
            <a:r>
              <a:rPr lang="en-US" sz="1400" i="1" dirty="0"/>
              <a:t> for </a:t>
            </a:r>
            <a:r>
              <a:rPr lang="en-US" sz="1400" i="1" dirty="0" err="1"/>
              <a:t>endeligt</a:t>
            </a:r>
            <a:r>
              <a:rPr lang="en-US" sz="1400" i="1" dirty="0"/>
              <a:t> program</a:t>
            </a:r>
          </a:p>
          <a:p>
            <a:pPr>
              <a:lnSpc>
                <a:spcPct val="90000"/>
              </a:lnSpc>
            </a:pPr>
            <a:endParaRPr lang="en-US" sz="1400" i="1" dirty="0"/>
          </a:p>
          <a:p>
            <a:pPr>
              <a:lnSpc>
                <a:spcPct val="90000"/>
              </a:lnSpc>
            </a:pPr>
            <a:r>
              <a:rPr lang="en-US" sz="1300" i="1" dirty="0" err="1"/>
              <a:t>Anslået</a:t>
            </a:r>
            <a:r>
              <a:rPr lang="en-US" sz="1300" i="1" dirty="0"/>
              <a:t> </a:t>
            </a:r>
            <a:r>
              <a:rPr lang="en-US" sz="1300" i="1" dirty="0" err="1"/>
              <a:t>pris</a:t>
            </a:r>
            <a:r>
              <a:rPr lang="en-US" sz="1300" i="1" dirty="0"/>
              <a:t> pr. </a:t>
            </a:r>
            <a:r>
              <a:rPr lang="en-US" sz="1300" i="1" dirty="0" err="1"/>
              <a:t>Deltager</a:t>
            </a:r>
            <a:r>
              <a:rPr lang="en-US" sz="1300" i="1" dirty="0"/>
              <a:t>: Fly 1000-2000 kr. Hotel: 1200 </a:t>
            </a:r>
            <a:r>
              <a:rPr lang="en-US" sz="1300" i="1" dirty="0" err="1"/>
              <a:t>kr</a:t>
            </a:r>
            <a:r>
              <a:rPr lang="en-US" sz="1300" i="1" dirty="0"/>
              <a:t>*3=3600 sum 4000-5600 kr./</a:t>
            </a:r>
            <a:r>
              <a:rPr lang="en-US" sz="1300" i="1" dirty="0" err="1"/>
              <a:t>deltager</a:t>
            </a:r>
            <a:endParaRPr lang="en-US" sz="1300" i="1" dirty="0"/>
          </a:p>
          <a:p>
            <a:pPr>
              <a:lnSpc>
                <a:spcPct val="90000"/>
              </a:lnSpc>
            </a:pPr>
            <a:endParaRPr lang="en-US" sz="1400" dirty="0"/>
          </a:p>
          <a:p>
            <a:pPr marL="0" indent="0">
              <a:lnSpc>
                <a:spcPct val="90000"/>
              </a:lnSpc>
            </a:pPr>
            <a:endParaRPr lang="en-US" sz="1400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41A866F4-7D45-4CA3-BBFF-FA8B2BAD1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1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9D059B6-ADD8-488A-B346-63289E90D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F69B42B4-BC82-4495-A6F9-A28167B56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3CC168C-2AD4-4FFB-9F25-420ED6514C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C9F369A-6158-4AE8-BA04-138A9DFFA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FC7B1DF4-AD98-42A8-820F-667A3DCC40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1C58B74-3656-4FD5-AC47-EE3A59EBB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8B349A01-D803-4A18-B608-47BFCED434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E3D4922-3D1C-4679-9A86-15BFC1A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64E9BCF-1B67-4514-808C-A5DCBDEB4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2238778-9D1D-45F4-BB78-76F208A2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93667F4D-F2CD-4E50-BACC-24766910F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20CAAE25-D2F2-493F-9569-EC552C1AD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2D5E996-541D-42BA-8B22-F7E96752C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6BDB86F1-7C07-4D49-B9C9-7837A1FB2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92FDEA97-0861-44C0-9B26-4BB5F777AE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A9F3AA02-C861-444A-9178-0BD3D3CE1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E7FFA42-52E3-41D5-994A-705E308C5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0405" y="1396180"/>
            <a:ext cx="6698127" cy="38425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000"/>
              <a:t>9. Eventuelt</a:t>
            </a:r>
          </a:p>
        </p:txBody>
      </p:sp>
    </p:spTree>
    <p:extLst>
      <p:ext uri="{BB962C8B-B14F-4D97-AF65-F5344CB8AC3E}">
        <p14:creationId xmlns:p14="http://schemas.microsoft.com/office/powerpoint/2010/main" val="188459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A2F31B-B872-4F7F-B1EA-9C9B3C438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AFCB181B-8262-43FC-A4BE-A789C0AF82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4311" y="78326"/>
            <a:ext cx="10018712" cy="2967545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DAF2C4FE-D918-4DD1-9CA3-785A2EC94E45}"/>
              </a:ext>
            </a:extLst>
          </p:cNvPr>
          <p:cNvSpPr/>
          <p:nvPr/>
        </p:nvSpPr>
        <p:spPr>
          <a:xfrm>
            <a:off x="1573087" y="3128808"/>
            <a:ext cx="1040288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solidFill>
                  <a:srgbClr val="1A1A1A"/>
                </a:solidFill>
                <a:latin typeface="PT Serif"/>
              </a:rPr>
              <a:t>At de 2.856 dåseøl, som svarer til cirka 952 liter, var til eget forbrug, troede Retten i Hjørring ikke på. Derfor blev frederikshavneren idømt en bøde på 20.000 kroner, hvilket var i overensstemmelse med anklageskriftet.</a:t>
            </a:r>
          </a:p>
          <a:p>
            <a:r>
              <a:rPr lang="da-DK" dirty="0">
                <a:solidFill>
                  <a:srgbClr val="1A1A1A"/>
                </a:solidFill>
                <a:latin typeface="PT Serif"/>
              </a:rPr>
              <a:t>Øllene blev i første omgang beslaglagt, hvorefter han fik den tilladte mængde øl udleveret. For dem kom han altså til at betale det, de kostede ved grænsen samt yderligere 20.000 kroner i bøde.</a:t>
            </a:r>
          </a:p>
          <a:p>
            <a:endParaRPr lang="da-DK" dirty="0">
              <a:solidFill>
                <a:srgbClr val="1A1A1A"/>
              </a:solidFill>
              <a:latin typeface="TTCommons-DemiBold"/>
            </a:endParaRPr>
          </a:p>
          <a:p>
            <a:r>
              <a:rPr lang="da-DK" dirty="0">
                <a:solidFill>
                  <a:srgbClr val="1A1A1A"/>
                </a:solidFill>
                <a:latin typeface="TTCommons-DemiBold"/>
              </a:rPr>
              <a:t>Så meget øl må du indføre til eget forbrug</a:t>
            </a:r>
          </a:p>
          <a:p>
            <a:r>
              <a:rPr lang="da-DK" dirty="0">
                <a:solidFill>
                  <a:srgbClr val="1A1A1A"/>
                </a:solidFill>
                <a:latin typeface="TTCommons-Regular"/>
              </a:rPr>
              <a:t>Hvis man kører til grænsen, må man indføre 110 liter øl, hvilket svarer til cirka 330 dåser - altså over 13 rammer.</a:t>
            </a:r>
          </a:p>
          <a:p>
            <a:r>
              <a:rPr lang="da-DK" dirty="0">
                <a:solidFill>
                  <a:srgbClr val="1A1A1A"/>
                </a:solidFill>
                <a:latin typeface="TTCommons-Regular"/>
              </a:rPr>
              <a:t>Øllene skal være til eget forbrug. Man må ikke videresælge øllene.</a:t>
            </a:r>
            <a:endParaRPr lang="da-DK" b="0" i="0" dirty="0">
              <a:solidFill>
                <a:srgbClr val="1A1A1A"/>
              </a:solidFill>
              <a:effectLst/>
              <a:latin typeface="TTCommons-Regular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0778340-0583-485B-97D6-82491A15E31E}"/>
              </a:ext>
            </a:extLst>
          </p:cNvPr>
          <p:cNvSpPr/>
          <p:nvPr/>
        </p:nvSpPr>
        <p:spPr>
          <a:xfrm>
            <a:off x="9530290" y="6312207"/>
            <a:ext cx="2313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dirty="0">
                <a:solidFill>
                  <a:srgbClr val="8C8C8C"/>
                </a:solidFill>
                <a:latin typeface="TTCommons-Regular"/>
              </a:rPr>
              <a:t>Nordjyske 01. juli 2020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291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titel 3"/>
          <p:cNvSpPr>
            <a:spLocks noGrp="1"/>
          </p:cNvSpPr>
          <p:nvPr>
            <p:ph type="subTitle" idx="1"/>
          </p:nvPr>
        </p:nvSpPr>
        <p:spPr>
          <a:xfrm>
            <a:off x="1524000" y="3224586"/>
            <a:ext cx="9144000" cy="2541105"/>
          </a:xfrm>
        </p:spPr>
        <p:txBody>
          <a:bodyPr>
            <a:noAutofit/>
          </a:bodyPr>
          <a:lstStyle/>
          <a:p>
            <a:pPr algn="l"/>
            <a:r>
              <a:rPr lang="da-DK" sz="5400" dirty="0"/>
              <a:t>	</a:t>
            </a:r>
          </a:p>
        </p:txBody>
      </p:sp>
      <p:pic>
        <p:nvPicPr>
          <p:cNvPr id="6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32075F91-CF74-4491-8774-6C34C523ABC3}"/>
              </a:ext>
            </a:extLst>
          </p:cNvPr>
          <p:cNvSpPr txBox="1"/>
          <p:nvPr/>
        </p:nvSpPr>
        <p:spPr>
          <a:xfrm>
            <a:off x="3917368" y="1310652"/>
            <a:ext cx="799932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Mødedatoer i 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Møde 1: Torsdag den 6 februar </a:t>
            </a:r>
            <a:r>
              <a:rPr kumimoji="0" lang="da-DK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(17. januar i 2019)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Møde 2: Torsdag den 30. april med overnatning </a:t>
            </a:r>
            <a:r>
              <a:rPr kumimoji="0" lang="da-DK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(11. april i 2019)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2200" i="1" dirty="0">
                <a:solidFill>
                  <a:prstClr val="black"/>
                </a:solidFill>
                <a:latin typeface="Corbel" panose="020B0503020204020204"/>
              </a:rPr>
              <a:t>Møde 2.a Torsdag den 2. juli kl. 14.00 </a:t>
            </a:r>
            <a:endParaRPr kumimoji="0" lang="da-DK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Møde 3: Torsdag den 18. august </a:t>
            </a:r>
            <a:r>
              <a:rPr kumimoji="0" lang="da-DK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(torsdag den 22. august i 2019)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Møde 4: Fredag den 30. oktober </a:t>
            </a:r>
            <a:r>
              <a:rPr kumimoji="0" lang="da-DK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(24. oktober i 2019)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866B066-CEF8-4B9C-ABCC-3B0A803A49E2}"/>
              </a:ext>
            </a:extLst>
          </p:cNvPr>
          <p:cNvSpPr txBox="1">
            <a:spLocks/>
          </p:cNvSpPr>
          <p:nvPr/>
        </p:nvSpPr>
        <p:spPr>
          <a:xfrm>
            <a:off x="-214313" y="-68948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a-DK" b="1" dirty="0"/>
              <a:t>Mødedatoer 2020</a:t>
            </a:r>
          </a:p>
        </p:txBody>
      </p:sp>
    </p:spTree>
    <p:extLst>
      <p:ext uri="{BB962C8B-B14F-4D97-AF65-F5344CB8AC3E}">
        <p14:creationId xmlns:p14="http://schemas.microsoft.com/office/powerpoint/2010/main" val="250770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03BF673-8C68-4092-BF1B-53C57EFE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B1BDB70B-F0E6-4867-818F-C582494FB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7083" y="0"/>
            <a:ext cx="11134917" cy="6858000"/>
          </a:xfrm>
          <a:custGeom>
            <a:avLst/>
            <a:gdLst>
              <a:gd name="connsiteX0" fmla="*/ 7627977 w 11134917"/>
              <a:gd name="connsiteY0" fmla="*/ 0 h 6858000"/>
              <a:gd name="connsiteX1" fmla="*/ 8129873 w 11134917"/>
              <a:gd name="connsiteY1" fmla="*/ 0 h 6858000"/>
              <a:gd name="connsiteX2" fmla="*/ 11134917 w 11134917"/>
              <a:gd name="connsiteY2" fmla="*/ 0 h 6858000"/>
              <a:gd name="connsiteX3" fmla="*/ 11134917 w 11134917"/>
              <a:gd name="connsiteY3" fmla="*/ 6858000 h 6858000"/>
              <a:gd name="connsiteX4" fmla="*/ 8129873 w 11134917"/>
              <a:gd name="connsiteY4" fmla="*/ 6858000 h 6858000"/>
              <a:gd name="connsiteX5" fmla="*/ 7627977 w 11134917"/>
              <a:gd name="connsiteY5" fmla="*/ 6858000 h 6858000"/>
              <a:gd name="connsiteX6" fmla="*/ 7627977 w 11134917"/>
              <a:gd name="connsiteY6" fmla="*/ 6857419 h 6858000"/>
              <a:gd name="connsiteX7" fmla="*/ 1921931 w 11134917"/>
              <a:gd name="connsiteY7" fmla="*/ 6850814 h 6858000"/>
              <a:gd name="connsiteX8" fmla="*/ 0 w 11134917"/>
              <a:gd name="connsiteY8" fmla="*/ 5325357 h 6858000"/>
              <a:gd name="connsiteX9" fmla="*/ 838199 w 11134917"/>
              <a:gd name="connsiteY9" fmla="*/ 7331 h 6858000"/>
              <a:gd name="connsiteX10" fmla="*/ 7627977 w 11134917"/>
              <a:gd name="connsiteY10" fmla="*/ 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34917" h="6858000">
                <a:moveTo>
                  <a:pt x="7627977" y="0"/>
                </a:moveTo>
                <a:lnTo>
                  <a:pt x="8129873" y="0"/>
                </a:lnTo>
                <a:lnTo>
                  <a:pt x="11134917" y="0"/>
                </a:lnTo>
                <a:lnTo>
                  <a:pt x="11134917" y="6858000"/>
                </a:lnTo>
                <a:lnTo>
                  <a:pt x="8129873" y="6858000"/>
                </a:lnTo>
                <a:lnTo>
                  <a:pt x="7627977" y="6858000"/>
                </a:lnTo>
                <a:lnTo>
                  <a:pt x="7627977" y="6857419"/>
                </a:lnTo>
                <a:lnTo>
                  <a:pt x="1921931" y="6850814"/>
                </a:lnTo>
                <a:lnTo>
                  <a:pt x="0" y="5325357"/>
                </a:lnTo>
                <a:lnTo>
                  <a:pt x="838199" y="7331"/>
                </a:lnTo>
                <a:lnTo>
                  <a:pt x="7627977" y="50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E52C707-F508-47B5-8864-8CC3EE0F0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12025" y="0"/>
            <a:ext cx="2436813" cy="6858001"/>
            <a:chOff x="1320800" y="0"/>
            <a:chExt cx="2436813" cy="6858001"/>
          </a:xfrm>
        </p:grpSpPr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066B5DD9-1C9B-4957-AF7C-8E11C7E88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DF9D480-2CEE-4037-8C1B-6380686300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EBF6F7B8-E51D-495D-B944-B8E2E84C5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F43BB0F7-F9F4-4CFA-9277-2B671DC70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D51F18A6-D926-4462-B110-63097184F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ED77B4F5-55D8-444A-9EFF-CAAA8CD69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6013" y="1072609"/>
            <a:ext cx="3041557" cy="4522647"/>
          </a:xfrm>
          <a:effectLst/>
        </p:spPr>
        <p:txBody>
          <a:bodyPr anchor="ctr">
            <a:normAutofit/>
          </a:bodyPr>
          <a:lstStyle/>
          <a:p>
            <a:pPr algn="l"/>
            <a:r>
              <a:rPr lang="da-DK" sz="3200" b="1">
                <a:solidFill>
                  <a:schemeClr val="tx2"/>
                </a:solidFill>
              </a:rPr>
              <a:t>Dagsorden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128118" y="-932156"/>
            <a:ext cx="9374818" cy="8895425"/>
          </a:xfrm>
        </p:spPr>
        <p:txBody>
          <a:bodyPr anchor="ctr">
            <a:normAutofit/>
          </a:bodyPr>
          <a:lstStyle/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Godkendelse af referat fra sidste møde 27. marts 2020 + underskrift af referat fra den 6. februar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Økonomi efter 5. måneder 2020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Coronapåvirkning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Online kursus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Foreløbigt program for efterårsmødet 30. oktober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Medlemssituationen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Uddannelse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Kurser i 60204-1, 16. september SOLAR. 1. oktober LM Herlev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Status: Kursus SDE, </a:t>
            </a:r>
          </a:p>
          <a:p>
            <a:pPr marL="1257300" lvl="2" indent="-3429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Materialer ønskes hjælp til</a:t>
            </a:r>
          </a:p>
          <a:p>
            <a:pPr marL="1257300" lvl="2" indent="-3429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Video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Status: Ny automatikmontøruddannelse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Præsenteres på medlemsmødet 30. oktober, DI, IU, Metal, Steen Odense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Konjunkturbarometer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Er sendt ud, status på tilbagemeldinger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Er barometeret som det skal være?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Orientering fra direktøren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Arbejdsgruppen bedre eltavler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Kommende aktiviteter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Studietur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Eventuelt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da-DK" sz="1200" dirty="0"/>
              <a:t>Næste møde placering?</a:t>
            </a:r>
          </a:p>
        </p:txBody>
      </p:sp>
      <p:pic>
        <p:nvPicPr>
          <p:cNvPr id="12" name="Pladsholder til indhold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8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9B0B0AA-3E69-41DB-A874-7B9ECADF6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1012490" cy="3761015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169CB58-16F8-4AA5-A93F-FCBC0465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2CEAB081-ECA1-4386-886A-0A598E638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857" y="0"/>
            <a:ext cx="8672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8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56BE8B-C07D-40EF-B0C1-5ABAA2B21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2097"/>
            <a:ext cx="10018713" cy="1752599"/>
          </a:xfrm>
        </p:spPr>
        <p:txBody>
          <a:bodyPr/>
          <a:lstStyle/>
          <a:p>
            <a:r>
              <a:rPr lang="da-DK" b="1" dirty="0"/>
              <a:t>3. Online kursus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7A80120-4472-4699-A653-437E04010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4978" y="1240871"/>
            <a:ext cx="10018713" cy="3124201"/>
          </a:xfrm>
        </p:spPr>
        <p:txBody>
          <a:bodyPr/>
          <a:lstStyle/>
          <a:p>
            <a:r>
              <a:rPr lang="da-DK" dirty="0"/>
              <a:t>Aftale med </a:t>
            </a:r>
            <a:r>
              <a:rPr lang="da-DK" dirty="0" err="1"/>
              <a:t>Golearn</a:t>
            </a:r>
            <a:r>
              <a:rPr lang="da-DK" dirty="0"/>
              <a:t> om særlig pris 30% under normalprisen for medlemmerne.</a:t>
            </a:r>
          </a:p>
          <a:p>
            <a:endParaRPr lang="da-DK" dirty="0"/>
          </a:p>
          <a:p>
            <a:pPr lvl="1"/>
            <a:endParaRPr lang="da-DK" dirty="0"/>
          </a:p>
        </p:txBody>
      </p:sp>
      <p:pic>
        <p:nvPicPr>
          <p:cNvPr id="4" name="Pladsholder til indhold 6">
            <a:extLst>
              <a:ext uri="{FF2B5EF4-FFF2-40B4-BE49-F238E27FC236}">
                <a16:creationId xmlns:a16="http://schemas.microsoft.com/office/drawing/2014/main" id="{D28553AB-46A3-4629-BB45-67E177478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6EE34B-5342-4F3F-A718-C138E6C67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-361765"/>
            <a:ext cx="10018713" cy="1752599"/>
          </a:xfrm>
        </p:spPr>
        <p:txBody>
          <a:bodyPr/>
          <a:lstStyle/>
          <a:p>
            <a:r>
              <a:rPr lang="da-DK" b="1" dirty="0"/>
              <a:t>4. Foreløbigt program efterårsmøde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2E4C224-C81B-404B-A71D-057352A79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4411" y="1390834"/>
            <a:ext cx="10018713" cy="5533749"/>
          </a:xfrm>
        </p:spPr>
        <p:txBody>
          <a:bodyPr>
            <a:normAutofit fontScale="77500" lnSpcReduction="20000"/>
          </a:bodyPr>
          <a:lstStyle/>
          <a:p>
            <a:r>
              <a:rPr lang="da-DK" b="1" dirty="0"/>
              <a:t>09:30 – 10:00 		Ankomst og morgenmad</a:t>
            </a:r>
            <a:endParaRPr lang="da-DK" dirty="0"/>
          </a:p>
          <a:p>
            <a:r>
              <a:rPr lang="da-DK" b="1" dirty="0"/>
              <a:t>10:00 – 10:10 		Velkomst DEFT v./ ? Dennis Frederiksen, Schneider</a:t>
            </a:r>
            <a:endParaRPr lang="da-DK" dirty="0"/>
          </a:p>
          <a:p>
            <a:pPr marL="0" lvl="0" indent="0">
              <a:buNone/>
            </a:pPr>
            <a:r>
              <a:rPr lang="da-DK" b="1" dirty="0"/>
              <a:t>					Praktiske oplysninger, ”dagens fysiske rammer”</a:t>
            </a:r>
            <a:endParaRPr lang="da-DK" dirty="0"/>
          </a:p>
          <a:p>
            <a:pPr marL="0" lvl="0" indent="0">
              <a:buNone/>
            </a:pPr>
            <a:r>
              <a:rPr lang="da-DK" b="1" dirty="0"/>
              <a:t>					Præsentation af huset &amp; medarbejdere</a:t>
            </a:r>
            <a:endParaRPr lang="da-DK" dirty="0"/>
          </a:p>
          <a:p>
            <a:endParaRPr lang="da-DK" dirty="0"/>
          </a:p>
          <a:p>
            <a:r>
              <a:rPr lang="da-DK" b="1" dirty="0"/>
              <a:t>10:10 – 10:20 		Formålet med dagens emne, Uddannelse.  V./ René Kjemtrup</a:t>
            </a:r>
            <a:endParaRPr lang="da-DK" dirty="0"/>
          </a:p>
          <a:p>
            <a:pPr marL="0" lvl="0" indent="0">
              <a:buNone/>
            </a:pPr>
            <a:r>
              <a:rPr lang="da-DK" b="1" dirty="0"/>
              <a:t>					Gennemgang af dagens agenda</a:t>
            </a:r>
            <a:endParaRPr lang="da-DK" dirty="0"/>
          </a:p>
          <a:p>
            <a:endParaRPr lang="da-DK" dirty="0"/>
          </a:p>
          <a:p>
            <a:r>
              <a:rPr lang="da-DK" b="1" dirty="0"/>
              <a:t>10:20 – 10:35 		Hvordan ser Schneider dagens emne? v./? Schneider</a:t>
            </a:r>
            <a:endParaRPr lang="da-DK" dirty="0"/>
          </a:p>
          <a:p>
            <a:pPr marL="0" lvl="0" indent="0">
              <a:buNone/>
            </a:pPr>
            <a:r>
              <a:rPr lang="da-DK" b="1" dirty="0"/>
              <a:t>					Hvad gør Schneider for at tiltrække kvalificeret arbejdskraft? </a:t>
            </a:r>
            <a:endParaRPr lang="da-DK" dirty="0"/>
          </a:p>
          <a:p>
            <a:pPr marL="0" lvl="0" indent="0">
              <a:buNone/>
            </a:pPr>
            <a:r>
              <a:rPr lang="da-DK" b="1" dirty="0"/>
              <a:t>					Hvordan fastholder man sine medarbejdere</a:t>
            </a:r>
            <a:endParaRPr lang="da-DK" dirty="0"/>
          </a:p>
          <a:p>
            <a:pPr lvl="0"/>
            <a:r>
              <a:rPr lang="da-DK" b="1" dirty="0"/>
              <a:t>11:00 – 11:15 		Pause </a:t>
            </a:r>
            <a:r>
              <a:rPr lang="da-DK" b="1" dirty="0" err="1"/>
              <a:t>networking</a:t>
            </a:r>
            <a:r>
              <a:rPr lang="da-DK" b="1" dirty="0"/>
              <a:t> &amp; minimesse</a:t>
            </a:r>
            <a:endParaRPr lang="da-DK" dirty="0"/>
          </a:p>
          <a:p>
            <a:endParaRPr lang="da-DK" dirty="0"/>
          </a:p>
          <a:p>
            <a:r>
              <a:rPr lang="da-DK" b="1" dirty="0"/>
              <a:t>10:35 – 11:00 		Hvor ser Schneider branchen flytter sig mod? v/. ?</a:t>
            </a:r>
            <a:endParaRPr lang="da-DK" dirty="0"/>
          </a:p>
          <a:p>
            <a:r>
              <a:rPr lang="da-DK" b="1" dirty="0"/>
              <a:t>11:00 – 11:20 		Pause </a:t>
            </a:r>
            <a:r>
              <a:rPr lang="da-DK" b="1" dirty="0" err="1"/>
              <a:t>networking</a:t>
            </a:r>
            <a:r>
              <a:rPr lang="da-DK" b="1" dirty="0"/>
              <a:t> &amp; minimesse</a:t>
            </a:r>
            <a:endParaRPr lang="da-DK" dirty="0"/>
          </a:p>
          <a:p>
            <a:endParaRPr lang="da-DK" dirty="0"/>
          </a:p>
        </p:txBody>
      </p:sp>
      <p:pic>
        <p:nvPicPr>
          <p:cNvPr id="4" name="Pladsholder til indhold 6">
            <a:extLst>
              <a:ext uri="{FF2B5EF4-FFF2-40B4-BE49-F238E27FC236}">
                <a16:creationId xmlns:a16="http://schemas.microsoft.com/office/drawing/2014/main" id="{CD4F4819-80EC-4F63-B470-1A1C6C561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2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4272DA5-0090-4339-8EB7-096D5EA81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156" y="1207363"/>
            <a:ext cx="10018714" cy="5237825"/>
          </a:xfrm>
        </p:spPr>
        <p:txBody>
          <a:bodyPr>
            <a:normAutofit fontScale="70000" lnSpcReduction="20000"/>
          </a:bodyPr>
          <a:lstStyle/>
          <a:p>
            <a:r>
              <a:rPr lang="da-DK" b="1" dirty="0"/>
              <a:t>11:20 – 11:45 		Nyt fra direktøren v./ René Kjemtrup DETF</a:t>
            </a:r>
            <a:endParaRPr lang="da-DK" dirty="0"/>
          </a:p>
          <a:p>
            <a:pPr lvl="1"/>
            <a:r>
              <a:rPr lang="da-DK" b="1" dirty="0"/>
              <a:t>Arbejdsgruppen ”bedre Eltavler”</a:t>
            </a:r>
            <a:endParaRPr lang="da-DK" dirty="0"/>
          </a:p>
          <a:p>
            <a:pPr lvl="1"/>
            <a:r>
              <a:rPr lang="da-DK" b="1" dirty="0"/>
              <a:t>Studietur 2021</a:t>
            </a:r>
            <a:endParaRPr lang="da-DK" dirty="0"/>
          </a:p>
          <a:p>
            <a:pPr lvl="1"/>
            <a:r>
              <a:rPr lang="da-DK" b="1" dirty="0"/>
              <a:t>Kurser</a:t>
            </a:r>
            <a:endParaRPr lang="da-DK" dirty="0"/>
          </a:p>
          <a:p>
            <a:pPr marL="0" indent="0">
              <a:buNone/>
            </a:pPr>
            <a:r>
              <a:rPr lang="da-DK" b="1" dirty="0"/>
              <a:t>		</a:t>
            </a:r>
            <a:endParaRPr lang="da-DK" dirty="0"/>
          </a:p>
          <a:p>
            <a:r>
              <a:rPr lang="da-DK" b="1" dirty="0"/>
              <a:t>11.45 - 12.00		Introduktion til uddannelse ved Dansk Industri </a:t>
            </a:r>
            <a:endParaRPr lang="da-DK" dirty="0"/>
          </a:p>
          <a:p>
            <a:pPr marL="0" indent="0">
              <a:buNone/>
            </a:pPr>
            <a:endParaRPr lang="da-DK" dirty="0"/>
          </a:p>
          <a:p>
            <a:r>
              <a:rPr lang="da-DK" b="1" dirty="0"/>
              <a:t>12:00 – 13:00 		Frokost, </a:t>
            </a:r>
            <a:r>
              <a:rPr lang="da-DK" b="1" dirty="0" err="1"/>
              <a:t>networking</a:t>
            </a:r>
            <a:r>
              <a:rPr lang="da-DK" b="1" dirty="0"/>
              <a:t> &amp; minimesse</a:t>
            </a:r>
            <a:endParaRPr lang="da-DK" dirty="0"/>
          </a:p>
          <a:p>
            <a:pPr marL="0" indent="0">
              <a:buNone/>
            </a:pPr>
            <a:br>
              <a:rPr lang="da-DK" b="1" dirty="0"/>
            </a:br>
            <a:r>
              <a:rPr lang="da-DK" b="1" dirty="0"/>
              <a:t> </a:t>
            </a:r>
            <a:endParaRPr lang="da-DK" dirty="0"/>
          </a:p>
          <a:p>
            <a:endParaRPr lang="da-DK" dirty="0"/>
          </a:p>
          <a:p>
            <a:r>
              <a:rPr lang="da-DK" b="1" dirty="0"/>
              <a:t>13.00 – 14.15	Dansk Industri v. Michael Boas Pedersen, chefkonsulent Dansk Industri, Trine Rasmussen Metal, Lars Industriens uddannelser, Steen Nielsen</a:t>
            </a:r>
            <a:endParaRPr lang="da-DK" dirty="0"/>
          </a:p>
          <a:p>
            <a:r>
              <a:rPr lang="da-DK" b="1" dirty="0"/>
              <a:t>14.15 – 14.30		Pause </a:t>
            </a:r>
            <a:r>
              <a:rPr lang="da-DK" b="1" dirty="0" err="1"/>
              <a:t>networking</a:t>
            </a:r>
            <a:r>
              <a:rPr lang="da-DK" b="1" dirty="0"/>
              <a:t> &amp; minimesse</a:t>
            </a:r>
            <a:endParaRPr lang="da-DK" dirty="0"/>
          </a:p>
          <a:p>
            <a:r>
              <a:rPr lang="da-DK" b="1" dirty="0"/>
              <a:t>14:30 - 15:30		Eksternt indlæg ?, forslag?</a:t>
            </a:r>
            <a:endParaRPr lang="da-DK" dirty="0"/>
          </a:p>
          <a:p>
            <a:r>
              <a:rPr lang="da-DK" b="1" dirty="0"/>
              <a:t>15:20 – 15:30		Afrunding v. René Kjemtrup</a:t>
            </a:r>
            <a:endParaRPr lang="da-DK" dirty="0"/>
          </a:p>
          <a:p>
            <a:endParaRPr lang="da-DK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43BED55-7909-48CF-9AC3-5BB2609DD464}"/>
              </a:ext>
            </a:extLst>
          </p:cNvPr>
          <p:cNvSpPr txBox="1">
            <a:spLocks/>
          </p:cNvSpPr>
          <p:nvPr/>
        </p:nvSpPr>
        <p:spPr>
          <a:xfrm>
            <a:off x="1484309" y="-361765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a-DK" b="1" dirty="0"/>
              <a:t>4. Foreløbigt program efterårsmøde</a:t>
            </a:r>
            <a:endParaRPr lang="da-DK" dirty="0"/>
          </a:p>
        </p:txBody>
      </p:sp>
      <p:pic>
        <p:nvPicPr>
          <p:cNvPr id="5" name="Pladsholder til indhold 6">
            <a:extLst>
              <a:ext uri="{FF2B5EF4-FFF2-40B4-BE49-F238E27FC236}">
                <a16:creationId xmlns:a16="http://schemas.microsoft.com/office/drawing/2014/main" id="{0191DDA7-3061-4E32-B546-3C27AED7B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0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D715BA1-F0E2-4CC0-A957-99E93104B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049337"/>
            <a:ext cx="10018713" cy="4400366"/>
          </a:xfrm>
        </p:spPr>
        <p:txBody>
          <a:bodyPr>
            <a:normAutofit fontScale="70000" lnSpcReduction="20000"/>
          </a:bodyPr>
          <a:lstStyle/>
          <a:p>
            <a:r>
              <a:rPr lang="da-DK" b="1" dirty="0"/>
              <a:t>Efterfølgende transport til admiralhotel </a:t>
            </a:r>
            <a:endParaRPr lang="da-DK" dirty="0"/>
          </a:p>
          <a:p>
            <a:endParaRPr lang="da-DK" dirty="0"/>
          </a:p>
          <a:p>
            <a:r>
              <a:rPr lang="da-DK" b="1" dirty="0"/>
              <a:t>Afgang med båd fra Admiralhotellet klokken 17.00</a:t>
            </a:r>
          </a:p>
          <a:p>
            <a:pPr marL="0" indent="0">
              <a:buNone/>
            </a:pPr>
            <a:r>
              <a:rPr lang="da-DK" dirty="0"/>
              <a:t>	Måske vi trækker turen til at vare godt 30 minutter, der bliver serveret et glas Cava 	ombord. Måske kan det lykkedes at få musikken til at spille lidt på turen.</a:t>
            </a:r>
          </a:p>
          <a:p>
            <a:r>
              <a:rPr lang="da-DK" b="1" dirty="0"/>
              <a:t>Ankomst </a:t>
            </a:r>
            <a:r>
              <a:rPr lang="da-DK" b="1" dirty="0" err="1"/>
              <a:t>Revshalvøen</a:t>
            </a:r>
            <a:r>
              <a:rPr lang="da-DK" b="1" dirty="0"/>
              <a:t> 18.15</a:t>
            </a:r>
            <a:endParaRPr lang="da-DK" dirty="0"/>
          </a:p>
          <a:p>
            <a:r>
              <a:rPr lang="da-DK" b="1" dirty="0"/>
              <a:t>Foredrag med pensionerede NKT direktør for elforsyning  Sven </a:t>
            </a:r>
            <a:r>
              <a:rPr lang="da-DK" b="1" dirty="0" err="1"/>
              <a:t>Salwin</a:t>
            </a:r>
            <a:r>
              <a:rPr lang="da-DK" b="1" dirty="0"/>
              <a:t> som er meget historisk interesseret</a:t>
            </a:r>
          </a:p>
          <a:p>
            <a:r>
              <a:rPr lang="da-DK" b="1" dirty="0"/>
              <a:t> 19.00 Middag</a:t>
            </a:r>
          </a:p>
          <a:p>
            <a:r>
              <a:rPr lang="da-DK" b="1" dirty="0"/>
              <a:t>Musik ved de samme som sidste år, dog med 4 musikere</a:t>
            </a:r>
          </a:p>
          <a:p>
            <a:r>
              <a:rPr lang="da-DK" b="1" dirty="0"/>
              <a:t>22.30 Retur fra </a:t>
            </a:r>
            <a:r>
              <a:rPr lang="da-DK" b="1" dirty="0" err="1"/>
              <a:t>Revshalvøen</a:t>
            </a:r>
            <a:r>
              <a:rPr lang="da-DK" b="1" dirty="0"/>
              <a:t> </a:t>
            </a:r>
          </a:p>
          <a:p>
            <a:r>
              <a:rPr lang="da-DK" b="1" dirty="0"/>
              <a:t>22.45 baren er åben</a:t>
            </a:r>
            <a:endParaRPr lang="da-DK" dirty="0"/>
          </a:p>
          <a:p>
            <a:r>
              <a:rPr lang="da-DK" i="1" dirty="0"/>
              <a:t>Programmet er foreløbigt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50788E7-17E8-4F57-9D48-1C813639655B}"/>
              </a:ext>
            </a:extLst>
          </p:cNvPr>
          <p:cNvSpPr txBox="1">
            <a:spLocks/>
          </p:cNvSpPr>
          <p:nvPr/>
        </p:nvSpPr>
        <p:spPr>
          <a:xfrm>
            <a:off x="543497" y="-29173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a-DK" b="1" dirty="0"/>
              <a:t>4. Foreløbigt program efterårsmøde</a:t>
            </a:r>
            <a:endParaRPr lang="da-DK" dirty="0"/>
          </a:p>
        </p:txBody>
      </p:sp>
      <p:pic>
        <p:nvPicPr>
          <p:cNvPr id="5" name="Pladsholder til indhold 6">
            <a:extLst>
              <a:ext uri="{FF2B5EF4-FFF2-40B4-BE49-F238E27FC236}">
                <a16:creationId xmlns:a16="http://schemas.microsoft.com/office/drawing/2014/main" id="{CD410A8E-03E0-4CFA-8231-F6F851F0B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1A9E0AA1-0C23-4CB8-91B0-2EB615E664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4027" r="24822" b="14747"/>
          <a:stretch/>
        </p:blipFill>
        <p:spPr>
          <a:xfrm>
            <a:off x="9621396" y="89233"/>
            <a:ext cx="2538680" cy="271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5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616B3DC-C165-433D-9187-62DCC0E31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7E1BF84-9824-4B0E-98DF-F0F7181DD0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85FA340-7392-4303-9707-A12F45A46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758A9051-2BD9-4868-8B84-344752FA2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58264C49-3539-4CBD-8F11-1106C8B8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DE862133-5C7E-4B32-9786-0B33BC51A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90925F6C-DF03-4707-9176-6049F049B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6073935-E043-4801-AF06-06093A914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282AAB-AB23-4C2C-9910-6133825C7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742" y="648930"/>
            <a:ext cx="3461281" cy="334733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da-DK" sz="4800" b="1" dirty="0"/>
              <a:t>4. Foreløbigt program efterårsmøde</a:t>
            </a:r>
            <a:endParaRPr lang="da-DK" sz="48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C26FF4-D6F9-4A94-A837-D051A101E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6714" y="-4763"/>
            <a:ext cx="5014912" cy="6862763"/>
            <a:chOff x="2928938" y="-4763"/>
            <a:chExt cx="5014912" cy="6862763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EFFE501B-F9EC-4229-99D6-F39E38A71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B064C6A0-3DE4-4F4A-B650-78A628163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43CD3E83-3D0D-40EE-B1A2-9C989EBF2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71553909-760D-4B98-96A4-F9F48339A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1F006A6C-F843-49BC-AC84-89BD2AF58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62AEE6F3-16F4-4944-8459-4D5EEA341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8D6B9972-4A81-4223-9901-0E559A1D5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693" y="648931"/>
            <a:ext cx="6854433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dsholder til indhold 6">
            <a:extLst>
              <a:ext uri="{FF2B5EF4-FFF2-40B4-BE49-F238E27FC236}">
                <a16:creationId xmlns:a16="http://schemas.microsoft.com/office/drawing/2014/main" id="{4DE4F1B7-FFC9-4701-8760-03C7473E2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DF3488F7-246E-4756-BB4C-573EB8753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4AF7450F-AE45-4A36-9D4B-418711750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118" y="869116"/>
            <a:ext cx="5393209" cy="490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6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84841" y="-176849"/>
            <a:ext cx="10018713" cy="1752599"/>
          </a:xfrm>
        </p:spPr>
        <p:txBody>
          <a:bodyPr/>
          <a:lstStyle/>
          <a:p>
            <a:r>
              <a:rPr lang="da-DK" b="1" dirty="0"/>
              <a:t>5. Medlemssituationen</a:t>
            </a:r>
            <a:br>
              <a:rPr lang="da-DK" b="1" dirty="0"/>
            </a:br>
            <a:r>
              <a:rPr lang="da-DK" sz="1500" b="1" i="1" dirty="0"/>
              <a:t>pr. 1. januar 2020, ingen ændringer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684841" y="1115292"/>
            <a:ext cx="11110191" cy="54859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da-DK" dirty="0"/>
          </a:p>
          <a:p>
            <a:r>
              <a:rPr lang="da-DK" dirty="0"/>
              <a:t>Opsagt medlemskab, med virkning 1. januar 2020</a:t>
            </a:r>
          </a:p>
          <a:p>
            <a:pPr lvl="1"/>
            <a:r>
              <a:rPr lang="en-US" dirty="0"/>
              <a:t>PL-Control</a:t>
            </a:r>
          </a:p>
          <a:p>
            <a:pPr lvl="1"/>
            <a:r>
              <a:rPr lang="en-US" dirty="0"/>
              <a:t>Global Ocean (</a:t>
            </a:r>
            <a:r>
              <a:rPr lang="en-US" dirty="0" err="1"/>
              <a:t>konkurs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TIC (</a:t>
            </a:r>
            <a:r>
              <a:rPr lang="en-US" dirty="0" err="1"/>
              <a:t>Fusioneret</a:t>
            </a:r>
            <a:r>
              <a:rPr lang="en-US" dirty="0"/>
              <a:t> med Je-</a:t>
            </a:r>
            <a:r>
              <a:rPr lang="en-US" dirty="0" err="1"/>
              <a:t>Elkas</a:t>
            </a:r>
            <a:r>
              <a:rPr lang="en-US" dirty="0"/>
              <a:t>)</a:t>
            </a:r>
          </a:p>
          <a:p>
            <a:pPr lvl="1"/>
            <a:r>
              <a:rPr lang="da-DK" dirty="0" err="1"/>
              <a:t>Nordtec</a:t>
            </a:r>
            <a:r>
              <a:rPr lang="da-DK" dirty="0"/>
              <a:t> </a:t>
            </a:r>
            <a:r>
              <a:rPr lang="da-DK" dirty="0" err="1"/>
              <a:t>optomatic</a:t>
            </a:r>
            <a:endParaRPr lang="da-DK" dirty="0"/>
          </a:p>
          <a:p>
            <a:r>
              <a:rPr lang="da-DK" dirty="0"/>
              <a:t>Opsagt medlemskab, med virkning 1. januar 2021</a:t>
            </a:r>
          </a:p>
          <a:p>
            <a:pPr lvl="1"/>
            <a:r>
              <a:rPr lang="en-US" dirty="0"/>
              <a:t>TRICON</a:t>
            </a:r>
          </a:p>
          <a:p>
            <a:pPr lvl="1"/>
            <a:r>
              <a:rPr lang="en-US" dirty="0"/>
              <a:t>ROXTEC</a:t>
            </a:r>
            <a:endParaRPr lang="da-DK" dirty="0"/>
          </a:p>
          <a:p>
            <a:r>
              <a:rPr lang="da-DK" dirty="0"/>
              <a:t>Pr. 1 januar 2019 ser medlemssituationen således ud:</a:t>
            </a:r>
          </a:p>
          <a:p>
            <a:pPr lvl="1"/>
            <a:r>
              <a:rPr lang="da-DK" dirty="0"/>
              <a:t>Primære medlemmer:		29 </a:t>
            </a:r>
            <a:r>
              <a:rPr lang="da-DK" i="1" dirty="0"/>
              <a:t>(25) (Løgstrup, Eaton, </a:t>
            </a:r>
            <a:r>
              <a:rPr lang="da-DK" i="1" dirty="0" err="1"/>
              <a:t>Rittal</a:t>
            </a:r>
            <a:r>
              <a:rPr lang="da-DK" i="1" dirty="0"/>
              <a:t> &amp; </a:t>
            </a:r>
            <a:r>
              <a:rPr lang="da-DK" i="1" dirty="0" err="1"/>
              <a:t>Cubic</a:t>
            </a:r>
            <a:r>
              <a:rPr lang="da-DK" i="1" dirty="0"/>
              <a:t>)</a:t>
            </a:r>
          </a:p>
          <a:p>
            <a:pPr lvl="1"/>
            <a:r>
              <a:rPr lang="da-DK" dirty="0"/>
              <a:t>Associerede medlemmer:	28 </a:t>
            </a:r>
            <a:r>
              <a:rPr lang="da-DK" i="1" dirty="0"/>
              <a:t>(32) (Løgstrup, Eaton, </a:t>
            </a:r>
            <a:r>
              <a:rPr lang="da-DK" i="1" dirty="0" err="1"/>
              <a:t>Rittal</a:t>
            </a:r>
            <a:r>
              <a:rPr lang="da-DK" i="1" dirty="0"/>
              <a:t> &amp; </a:t>
            </a:r>
            <a:r>
              <a:rPr lang="da-DK" i="1" dirty="0" err="1"/>
              <a:t>Cubic</a:t>
            </a:r>
            <a:r>
              <a:rPr lang="da-DK" i="1" dirty="0"/>
              <a:t>)</a:t>
            </a:r>
          </a:p>
          <a:p>
            <a:pPr lvl="1"/>
            <a:r>
              <a:rPr lang="da-DK" dirty="0"/>
              <a:t>Rådgivere			 	  	  2</a:t>
            </a:r>
          </a:p>
          <a:p>
            <a:r>
              <a:rPr lang="da-DK" dirty="0"/>
              <a:t>Bannerreklamer 21 stk. </a:t>
            </a:r>
          </a:p>
          <a:p>
            <a:r>
              <a:rPr lang="da-DK" dirty="0"/>
              <a:t>Nye medlemmer i 2020:</a:t>
            </a:r>
          </a:p>
          <a:p>
            <a:pPr lvl="1"/>
            <a:r>
              <a:rPr lang="da-DK" dirty="0"/>
              <a:t>Primære medlemmer:</a:t>
            </a:r>
          </a:p>
          <a:p>
            <a:pPr lvl="2"/>
            <a:r>
              <a:rPr lang="da-DK" dirty="0"/>
              <a:t>DME Holstebro, 2020</a:t>
            </a:r>
          </a:p>
          <a:p>
            <a:pPr lvl="1"/>
            <a:r>
              <a:rPr lang="da-DK" dirty="0"/>
              <a:t>Associerede medlemmer:</a:t>
            </a:r>
          </a:p>
          <a:p>
            <a:pPr lvl="2"/>
            <a:r>
              <a:rPr lang="da-DK" dirty="0"/>
              <a:t>WAGO 2020</a:t>
            </a:r>
          </a:p>
          <a:p>
            <a:pPr lvl="2"/>
            <a:r>
              <a:rPr lang="da-DK" dirty="0"/>
              <a:t>DIEL, 2020</a:t>
            </a:r>
          </a:p>
          <a:p>
            <a:pPr lvl="1"/>
            <a:endParaRPr lang="da-DK" dirty="0"/>
          </a:p>
        </p:txBody>
      </p:sp>
      <p:pic>
        <p:nvPicPr>
          <p:cNvPr id="6" name="Pladsholder til indho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3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kse">
  <a:themeElements>
    <a:clrScheme name="Parallakse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ks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k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allakse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30ACEC"/>
    </a:accent1>
    <a:accent2>
      <a:srgbClr val="80C34F"/>
    </a:accent2>
    <a:accent3>
      <a:srgbClr val="E29D3E"/>
    </a:accent3>
    <a:accent4>
      <a:srgbClr val="D64A3B"/>
    </a:accent4>
    <a:accent5>
      <a:srgbClr val="D64787"/>
    </a:accent5>
    <a:accent6>
      <a:srgbClr val="A666E1"/>
    </a:accent6>
    <a:hlink>
      <a:srgbClr val="3085ED"/>
    </a:hlink>
    <a:folHlink>
      <a:srgbClr val="82B6F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7651</TotalTime>
  <Words>1693</Words>
  <Application>Microsoft Office PowerPoint</Application>
  <PresentationFormat>Widescreen</PresentationFormat>
  <Paragraphs>208</Paragraphs>
  <Slides>19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19</vt:i4>
      </vt:variant>
    </vt:vector>
  </HeadingPairs>
  <TitlesOfParts>
    <vt:vector size="27" baseType="lpstr">
      <vt:lpstr>Arial</vt:lpstr>
      <vt:lpstr>Calibri</vt:lpstr>
      <vt:lpstr>Century Gothic</vt:lpstr>
      <vt:lpstr>Corbel</vt:lpstr>
      <vt:lpstr>PT Serif</vt:lpstr>
      <vt:lpstr>TTCommons-DemiBold</vt:lpstr>
      <vt:lpstr>TTCommons-Regular</vt:lpstr>
      <vt:lpstr>Parallakse</vt:lpstr>
      <vt:lpstr>Bestyrelsesmøde 2. juli 2020</vt:lpstr>
      <vt:lpstr>Dagsorden</vt:lpstr>
      <vt:lpstr>PowerPoint-præsentation</vt:lpstr>
      <vt:lpstr>3. Online kursus</vt:lpstr>
      <vt:lpstr>4. Foreløbigt program efterårsmøde</vt:lpstr>
      <vt:lpstr>PowerPoint-præsentation</vt:lpstr>
      <vt:lpstr>PowerPoint-præsentation</vt:lpstr>
      <vt:lpstr>4. Foreløbigt program efterårsmøde</vt:lpstr>
      <vt:lpstr>5. Medlemssituationen pr. 1. januar 2020, ingen ændringer</vt:lpstr>
      <vt:lpstr>5. Liste over mulige medlemsemner </vt:lpstr>
      <vt:lpstr>6. Uddannelse</vt:lpstr>
      <vt:lpstr>6. Uddannelse</vt:lpstr>
      <vt:lpstr>7. Konjunkturbarometer</vt:lpstr>
      <vt:lpstr>7. Konjunkturbarometer</vt:lpstr>
      <vt:lpstr>8. Nyt fra direktøren Årets fokusområder</vt:lpstr>
      <vt:lpstr>Studietur 2021</vt:lpstr>
      <vt:lpstr>9. Eventuelt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Bestyrelsesmøde 2. juli 2020</dc:title>
  <dc:creator>René  Kjemtrup</dc:creator>
  <cp:lastModifiedBy>René  Kjemtrup</cp:lastModifiedBy>
  <cp:revision>13</cp:revision>
  <cp:lastPrinted>2020-07-02T11:57:45Z</cp:lastPrinted>
  <dcterms:created xsi:type="dcterms:W3CDTF">2020-07-02T08:19:16Z</dcterms:created>
  <dcterms:modified xsi:type="dcterms:W3CDTF">2020-07-07T15:57:15Z</dcterms:modified>
</cp:coreProperties>
</file>