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2"/>
  </p:notesMasterIdLst>
  <p:handoutMasterIdLst>
    <p:handoutMasterId r:id="rId13"/>
  </p:handoutMasterIdLst>
  <p:sldIdLst>
    <p:sldId id="312" r:id="rId2"/>
    <p:sldId id="314" r:id="rId3"/>
    <p:sldId id="308" r:id="rId4"/>
    <p:sldId id="313" r:id="rId5"/>
    <p:sldId id="310" r:id="rId6"/>
    <p:sldId id="315" r:id="rId7"/>
    <p:sldId id="290" r:id="rId8"/>
    <p:sldId id="316" r:id="rId9"/>
    <p:sldId id="283" r:id="rId10"/>
    <p:sldId id="28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F6C"/>
    <a:srgbClr val="DE044D"/>
    <a:srgbClr val="006189"/>
    <a:srgbClr val="243889"/>
    <a:srgbClr val="16044D"/>
    <a:srgbClr val="65B32E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05" autoAdjust="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6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B4A6-4120-4B45-B558-7790CB144F2D}" type="datetimeFigureOut">
              <a:rPr lang="da-DK" smtClean="0"/>
              <a:t>25-10-2018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D0E72-2E70-407E-838E-D5480FEBF3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954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4427-1F28-4C71-B74C-97E7A4B29DBA}" type="datetimeFigureOut">
              <a:rPr lang="da-DK" smtClean="0"/>
              <a:t>25-10-2018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9505A-07C5-4ACC-B580-F4FCADD66A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73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1" y="228598"/>
            <a:ext cx="6392778" cy="2851485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675817" y="228598"/>
            <a:ext cx="5516183" cy="640080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7807569" y="228600"/>
            <a:ext cx="414494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84167" y="584365"/>
            <a:ext cx="5925774" cy="1069975"/>
          </a:xfrm>
        </p:spPr>
        <p:txBody>
          <a:bodyPr anchor="t" anchorCtr="0"/>
          <a:lstStyle>
            <a:lvl1pPr>
              <a:defRPr sz="3200" cap="small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Dette er en forside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37" y="2616840"/>
            <a:ext cx="1440000" cy="354240"/>
          </a:xfrm>
          <a:prstGeom prst="rect">
            <a:avLst/>
          </a:prstGeom>
        </p:spPr>
      </p:pic>
      <p:sp>
        <p:nvSpPr>
          <p:cNvPr id="10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3360821"/>
            <a:ext cx="6392776" cy="3268580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" name="Tekstfelt 1"/>
          <p:cNvSpPr txBox="1"/>
          <p:nvPr userDrawn="1"/>
        </p:nvSpPr>
        <p:spPr>
          <a:xfrm>
            <a:off x="184167" y="1819275"/>
            <a:ext cx="5959458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84167" y="1819275"/>
            <a:ext cx="5925774" cy="79756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smtClean="0"/>
              <a:t>Dette er en underoverskrift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184167" y="2751358"/>
            <a:ext cx="4012949" cy="194206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smtClean="0"/>
              <a:t>02-02-18</a:t>
            </a:r>
          </a:p>
        </p:txBody>
      </p:sp>
    </p:spTree>
    <p:extLst>
      <p:ext uri="{BB962C8B-B14F-4D97-AF65-F5344CB8AC3E}">
        <p14:creationId xmlns:p14="http://schemas.microsoft.com/office/powerpoint/2010/main" val="24417181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3"/>
          <p:cNvSpPr>
            <a:spLocks noGrp="1"/>
          </p:cNvSpPr>
          <p:nvPr>
            <p:ph type="body" sz="half" idx="18"/>
          </p:nvPr>
        </p:nvSpPr>
        <p:spPr>
          <a:xfrm>
            <a:off x="514348" y="1726810"/>
            <a:ext cx="5144859" cy="136023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5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6219823" y="3581077"/>
            <a:ext cx="5732690" cy="304832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1" name="Pladsholder til tekst 3"/>
          <p:cNvSpPr>
            <a:spLocks noGrp="1"/>
          </p:cNvSpPr>
          <p:nvPr>
            <p:ph type="body" sz="half" idx="16"/>
          </p:nvPr>
        </p:nvSpPr>
        <p:spPr>
          <a:xfrm>
            <a:off x="6505574" y="1726810"/>
            <a:ext cx="5144859" cy="136023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9"/>
          </p:nvPr>
        </p:nvSpPr>
        <p:spPr>
          <a:xfrm>
            <a:off x="295273" y="3581077"/>
            <a:ext cx="5732690" cy="3048323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509622" y="502361"/>
            <a:ext cx="5149585" cy="1069975"/>
          </a:xfrm>
        </p:spPr>
        <p:txBody>
          <a:bodyPr anchor="t" anchorCtr="0"/>
          <a:lstStyle>
            <a:lvl1pPr algn="l"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dirty="0" smtClean="0"/>
              <a:t>Her kan man have et emne</a:t>
            </a:r>
            <a:endParaRPr lang="da-DK" dirty="0"/>
          </a:p>
        </p:txBody>
      </p:sp>
      <p:sp>
        <p:nvSpPr>
          <p:cNvPr id="23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6494683" y="490372"/>
            <a:ext cx="5144867" cy="1081087"/>
          </a:xfrm>
        </p:spPr>
        <p:txBody>
          <a:bodyPr anchor="t" anchorCtr="0"/>
          <a:lstStyle>
            <a:lvl1pPr marL="0" indent="0" algn="l">
              <a:buNone/>
              <a:defRPr sz="3200" cap="small" baseline="0">
                <a:solidFill>
                  <a:srgbClr val="1E6F6C"/>
                </a:solidFill>
              </a:defRPr>
            </a:lvl1pPr>
          </a:lstStyle>
          <a:p>
            <a:pPr lvl="0"/>
            <a:r>
              <a:rPr lang="da-DK" dirty="0" smtClean="0"/>
              <a:t>Her kan man have et andet emne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156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medieklip 2"/>
          <p:cNvSpPr>
            <a:spLocks noGrp="1"/>
          </p:cNvSpPr>
          <p:nvPr>
            <p:ph type="media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 smtClean="0"/>
              <a:t>Klik på ikonet for at tilføje et medie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37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1" y="228598"/>
            <a:ext cx="6392778" cy="2851485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675817" y="228598"/>
            <a:ext cx="5516183" cy="640080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7807569" y="228600"/>
            <a:ext cx="414494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84167" y="584365"/>
            <a:ext cx="5925774" cy="1069975"/>
          </a:xfrm>
        </p:spPr>
        <p:txBody>
          <a:bodyPr anchor="t" anchorCtr="0"/>
          <a:lstStyle>
            <a:lvl1pPr>
              <a:defRPr sz="3200" cap="small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Dette er en forside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37" y="2616840"/>
            <a:ext cx="1440000" cy="354240"/>
          </a:xfrm>
          <a:prstGeom prst="rect">
            <a:avLst/>
          </a:prstGeom>
        </p:spPr>
      </p:pic>
      <p:sp>
        <p:nvSpPr>
          <p:cNvPr id="10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3360821"/>
            <a:ext cx="6392776" cy="3268580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" name="Tekstfelt 1"/>
          <p:cNvSpPr txBox="1"/>
          <p:nvPr userDrawn="1"/>
        </p:nvSpPr>
        <p:spPr>
          <a:xfrm>
            <a:off x="184167" y="1819275"/>
            <a:ext cx="5959458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84167" y="1819275"/>
            <a:ext cx="5925774" cy="79756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smtClean="0"/>
              <a:t>Dette er en underoverskrift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184167" y="2751358"/>
            <a:ext cx="4012949" cy="194206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smtClean="0"/>
              <a:t>02-02-18</a:t>
            </a:r>
          </a:p>
        </p:txBody>
      </p:sp>
    </p:spTree>
    <p:extLst>
      <p:ext uri="{BB962C8B-B14F-4D97-AF65-F5344CB8AC3E}">
        <p14:creationId xmlns:p14="http://schemas.microsoft.com/office/powerpoint/2010/main" val="5304092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5693874" cy="1069975"/>
          </a:xfrm>
        </p:spPr>
        <p:txBody>
          <a:bodyPr anchor="b"/>
          <a:lstStyle>
            <a:lvl1pPr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5693874" cy="348035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7807569" y="228600"/>
            <a:ext cx="4144944" cy="6400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>
            <a:off x="964800" y="2192400"/>
            <a:ext cx="1567510" cy="45719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16" y="6276600"/>
            <a:ext cx="1479046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10456862" cy="1069975"/>
          </a:xfrm>
        </p:spPr>
        <p:txBody>
          <a:bodyPr anchor="b"/>
          <a:lstStyle>
            <a:lvl1pPr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dirty="0" smtClean="0"/>
              <a:t>Denne er god til ren tekst information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10456862" cy="348035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>
            <a:off x="964800" y="2192400"/>
            <a:ext cx="1567510" cy="45719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04" y="6276600"/>
            <a:ext cx="1479046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5600" y="280800"/>
            <a:ext cx="9468055" cy="985373"/>
          </a:xfrm>
        </p:spPr>
        <p:txBody>
          <a:bodyPr/>
          <a:lstStyle>
            <a:lvl1pPr>
              <a:defRPr sz="4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1"/>
          <p:cNvSpPr>
            <a:spLocks noGrp="1"/>
          </p:cNvSpPr>
          <p:nvPr>
            <p:ph type="subTitle" idx="4294967295"/>
          </p:nvPr>
        </p:nvSpPr>
        <p:spPr>
          <a:xfrm>
            <a:off x="435600" y="1785600"/>
            <a:ext cx="11239330" cy="4571292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6007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5693874" cy="1069975"/>
          </a:xfrm>
        </p:spPr>
        <p:txBody>
          <a:bodyPr anchor="b"/>
          <a:lstStyle>
            <a:lvl1pPr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5693874" cy="348035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7807569" y="228600"/>
            <a:ext cx="4144944" cy="6400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>
            <a:off x="964800" y="2192400"/>
            <a:ext cx="1567510" cy="45719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16" y="6276600"/>
            <a:ext cx="1479046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10456862" cy="1069975"/>
          </a:xfrm>
        </p:spPr>
        <p:txBody>
          <a:bodyPr anchor="b"/>
          <a:lstStyle>
            <a:lvl1pPr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dirty="0" smtClean="0"/>
              <a:t>Denne er god til ren tekst information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10456862" cy="348035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>
            <a:off x="964800" y="2192400"/>
            <a:ext cx="1567510" cy="45719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04" y="6276600"/>
            <a:ext cx="1479046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10456862" cy="1069975"/>
          </a:xfrm>
        </p:spPr>
        <p:txBody>
          <a:bodyPr anchor="b"/>
          <a:lstStyle>
            <a:lvl1pPr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dirty="0" smtClean="0"/>
              <a:t>Denne er god til ren tekst information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10456862" cy="348035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04" y="6276600"/>
            <a:ext cx="1479046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0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247650" y="228598"/>
            <a:ext cx="5713637" cy="6400801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14349" y="2766492"/>
            <a:ext cx="5144859" cy="1081964"/>
          </a:xfrm>
        </p:spPr>
        <p:txBody>
          <a:bodyPr anchor="t" anchorCtr="0"/>
          <a:lstStyle>
            <a:lvl1pPr algn="l">
              <a:defRPr sz="3200" cap="small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Denne er god til punktopstilling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04" y="6276600"/>
            <a:ext cx="1479046" cy="352800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494683" y="490372"/>
            <a:ext cx="5144859" cy="557705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1E6F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6204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4329371" cy="1069975"/>
          </a:xfrm>
        </p:spPr>
        <p:txBody>
          <a:bodyPr anchor="b"/>
          <a:lstStyle>
            <a:lvl1pPr>
              <a:defRPr sz="3200" cap="small" baseline="0">
                <a:solidFill>
                  <a:srgbClr val="1E6F6C"/>
                </a:solidFill>
              </a:defRPr>
            </a:lvl1pPr>
          </a:lstStyle>
          <a:p>
            <a:r>
              <a:rPr lang="da-DK" dirty="0" smtClean="0"/>
              <a:t>Her kan man have tekst og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4329371" cy="348035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5831633" y="228600"/>
            <a:ext cx="6120880" cy="6400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7807569" y="228600"/>
            <a:ext cx="414494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13" y="6276600"/>
            <a:ext cx="1479046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gram 5"/>
          <p:cNvSpPr>
            <a:spLocks noGrp="1"/>
          </p:cNvSpPr>
          <p:nvPr>
            <p:ph type="chart" sz="quarter" idx="14"/>
          </p:nvPr>
        </p:nvSpPr>
        <p:spPr>
          <a:xfrm>
            <a:off x="5681207" y="228600"/>
            <a:ext cx="6271306" cy="4073525"/>
          </a:xfrm>
          <a:noFill/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5681206" y="228598"/>
            <a:ext cx="6271308" cy="4073527"/>
          </a:xfrm>
          <a:prstGeom prst="rect">
            <a:avLst/>
          </a:prstGeom>
          <a:solidFill>
            <a:srgbClr val="1E6F6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/>
          <p:cNvSpPr/>
          <p:nvPr userDrawn="1"/>
        </p:nvSpPr>
        <p:spPr>
          <a:xfrm>
            <a:off x="240631" y="228598"/>
            <a:ext cx="5201088" cy="4073527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0" y="4553339"/>
            <a:ext cx="12192000" cy="23046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7807569" y="228600"/>
            <a:ext cx="414494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4012949" cy="1069975"/>
          </a:xfrm>
        </p:spPr>
        <p:txBody>
          <a:bodyPr anchor="t" anchorCtr="0"/>
          <a:lstStyle>
            <a:lvl1pPr>
              <a:defRPr sz="3200" cap="small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Brug denne til at vise diagram</a:t>
            </a:r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88636"/>
            <a:ext cx="4012949" cy="134124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964828" y="2193630"/>
            <a:ext cx="15675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25" y="3838881"/>
            <a:ext cx="1440000" cy="3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247650" y="228599"/>
            <a:ext cx="5713637" cy="3067052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247650" y="3581077"/>
            <a:ext cx="5713637" cy="304832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blipFill>
                  <a:blip r:embed="rId3"/>
                  <a:stretch>
                    <a:fillRect/>
                  </a:stretch>
                </a:blip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14349" y="490372"/>
            <a:ext cx="5144859" cy="1081964"/>
          </a:xfrm>
        </p:spPr>
        <p:txBody>
          <a:bodyPr anchor="t" anchorCtr="0"/>
          <a:lstStyle>
            <a:lvl1pPr algn="l">
              <a:defRPr sz="3200" cap="small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Her kan man have et emner</a:t>
            </a:r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14348" y="1726810"/>
            <a:ext cx="5144859" cy="136023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4" name="Rektangel 23"/>
          <p:cNvSpPr/>
          <p:nvPr userDrawn="1"/>
        </p:nvSpPr>
        <p:spPr>
          <a:xfrm>
            <a:off x="6227985" y="228599"/>
            <a:ext cx="5713637" cy="3067052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7985" y="3581077"/>
            <a:ext cx="5713637" cy="304832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15"/>
          </p:nvPr>
        </p:nvSpPr>
        <p:spPr>
          <a:xfrm>
            <a:off x="6494683" y="1726810"/>
            <a:ext cx="5144859" cy="136023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6494683" y="490372"/>
            <a:ext cx="5144867" cy="1081087"/>
          </a:xfrm>
        </p:spPr>
        <p:txBody>
          <a:bodyPr anchor="t" anchorCtr="0"/>
          <a:lstStyle>
            <a:lvl1pPr marL="0" indent="0" algn="l">
              <a:buNone/>
              <a:defRPr sz="32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man have et andet emne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36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247650" y="228599"/>
            <a:ext cx="5713637" cy="3067052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7807569" y="228600"/>
            <a:ext cx="414494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14349" y="490372"/>
            <a:ext cx="5144859" cy="1081964"/>
          </a:xfrm>
        </p:spPr>
        <p:txBody>
          <a:bodyPr anchor="t" anchorCtr="0"/>
          <a:lstStyle>
            <a:lvl1pPr algn="l">
              <a:defRPr sz="3200" cap="small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På dette slide kan man vise 2 diagrammer</a:t>
            </a:r>
            <a:endParaRPr lang="da-DK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238876" y="228599"/>
            <a:ext cx="5713637" cy="3067052"/>
          </a:xfrm>
          <a:prstGeom prst="rect">
            <a:avLst/>
          </a:prstGeom>
          <a:solidFill>
            <a:srgbClr val="1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14348" y="1726810"/>
            <a:ext cx="5144859" cy="136023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half" idx="16"/>
          </p:nvPr>
        </p:nvSpPr>
        <p:spPr>
          <a:xfrm>
            <a:off x="6505574" y="1726810"/>
            <a:ext cx="5144859" cy="136023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quarter" idx="17"/>
          </p:nvPr>
        </p:nvSpPr>
        <p:spPr>
          <a:xfrm>
            <a:off x="247650" y="3552824"/>
            <a:ext cx="5713413" cy="3076575"/>
          </a:xfrm>
          <a:noFill/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13" name="Pladsholder til diagram 3"/>
          <p:cNvSpPr>
            <a:spLocks noGrp="1"/>
          </p:cNvSpPr>
          <p:nvPr>
            <p:ph type="chart" sz="quarter" idx="18"/>
          </p:nvPr>
        </p:nvSpPr>
        <p:spPr>
          <a:xfrm>
            <a:off x="6221296" y="3552824"/>
            <a:ext cx="5713413" cy="3076575"/>
          </a:xfrm>
          <a:noFill/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6494683" y="490372"/>
            <a:ext cx="5144867" cy="1081087"/>
          </a:xfrm>
        </p:spPr>
        <p:txBody>
          <a:bodyPr anchor="t" anchorCtr="0"/>
          <a:lstStyle>
            <a:lvl1pPr marL="0" indent="0" algn="l">
              <a:buNone/>
              <a:defRPr sz="32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er teksten om diagram nr. 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282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28869" y="7010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164701"/>
            <a:ext cx="10515600" cy="401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974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92" r:id="rId3"/>
    <p:sldLayoutId id="2147483696" r:id="rId4"/>
    <p:sldLayoutId id="2147483693" r:id="rId5"/>
    <p:sldLayoutId id="2147483685" r:id="rId6"/>
    <p:sldLayoutId id="2147483686" r:id="rId7"/>
    <p:sldLayoutId id="2147483689" r:id="rId8"/>
    <p:sldLayoutId id="2147483691" r:id="rId9"/>
    <p:sldLayoutId id="2147483690" r:id="rId10"/>
    <p:sldLayoutId id="2147483694" r:id="rId11"/>
    <p:sldLayoutId id="2147483714" r:id="rId12"/>
    <p:sldLayoutId id="2147483715" r:id="rId13"/>
    <p:sldLayoutId id="2147483716" r:id="rId14"/>
    <p:sldLayoutId id="2147483718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rgbClr val="1E6F6C"/>
          </a:solidFill>
          <a:latin typeface="MaxLF-Regular" panose="0200050305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xLF-Regular" panose="02000503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xLF-Regular" panose="02000503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xLF-Regular" panose="02000503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xLF-Regular" panose="02000503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xLF-Regular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501148"/>
            <a:ext cx="7059168" cy="128930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da-DK" dirty="0" smtClean="0"/>
              <a:t>Dansk </a:t>
            </a:r>
            <a:r>
              <a:rPr lang="da-DK" dirty="0" err="1" smtClean="0"/>
              <a:t>El-tavle</a:t>
            </a:r>
            <a:r>
              <a:rPr lang="da-DK" dirty="0" smtClean="0"/>
              <a:t> forening</a:t>
            </a:r>
            <a:br>
              <a:rPr lang="da-DK" dirty="0" smtClean="0"/>
            </a:br>
            <a:r>
              <a:rPr lang="da-DK" dirty="0" smtClean="0"/>
              <a:t> årsmøde 2018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839788" y="2812806"/>
            <a:ext cx="5693874" cy="1232388"/>
          </a:xfrm>
        </p:spPr>
        <p:txBody>
          <a:bodyPr>
            <a:normAutofit fontScale="92500"/>
          </a:bodyPr>
          <a:lstStyle/>
          <a:p>
            <a:endParaRPr lang="da-DK" dirty="0" smtClean="0"/>
          </a:p>
          <a:p>
            <a:r>
              <a:rPr lang="da-DK" sz="4000" dirty="0" smtClean="0">
                <a:latin typeface="+mn-lt"/>
              </a:rPr>
              <a:t>Efteruddannelse i AMU regi</a:t>
            </a:r>
            <a:endParaRPr lang="da-DK" sz="4000" dirty="0">
              <a:latin typeface="+mn-lt"/>
            </a:endParaRPr>
          </a:p>
        </p:txBody>
      </p:sp>
      <p:pic>
        <p:nvPicPr>
          <p:cNvPr id="5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133" r="201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dsholder til tekst 2"/>
          <p:cNvSpPr txBox="1">
            <a:spLocks/>
          </p:cNvSpPr>
          <p:nvPr/>
        </p:nvSpPr>
        <p:spPr>
          <a:xfrm>
            <a:off x="839788" y="5067549"/>
            <a:ext cx="6722300" cy="9400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r>
              <a:rPr lang="da-DK" sz="3000" dirty="0" smtClean="0">
                <a:latin typeface="+mn-lt"/>
              </a:rPr>
              <a:t>V/Jørn Hedin Industrien Uddannelser</a:t>
            </a:r>
            <a:endParaRPr lang="da-DK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6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283464"/>
            <a:ext cx="10456862" cy="5669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Tilmelding på AMU kurser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839788" y="1581912"/>
            <a:ext cx="10456862" cy="19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smtClean="0"/>
          </a:p>
          <a:p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77639" y="850391"/>
            <a:ext cx="7005479" cy="543153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02921" y="2839534"/>
            <a:ext cx="3161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2800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Tilmelding på  efteruddannelse.dk eller via </a:t>
            </a:r>
            <a:r>
              <a:rPr lang="da-DK" sz="2800" dirty="0" err="1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amukurs</a:t>
            </a:r>
            <a:endParaRPr lang="da-DK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0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66928"/>
            <a:ext cx="10456862" cy="5669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Hvem er aktører i AMU efteruddannelse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839788" y="1581912"/>
            <a:ext cx="10456862" cy="19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smtClean="0"/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839788" y="1792224"/>
            <a:ext cx="10373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arbejdsmarkedets parter bestående af 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Arbejdsgiver- og arbejdstagerorganisationer 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Undervisningsministeriet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tre parter er repræsenteret i VEU-rådet der har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opgave at rådgive undervisningsministeren om emner og forhold, der har betydning for voksen- og efteruddannelsesområdet, herunder 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uddannelsesområdet 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AMU.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7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66928"/>
            <a:ext cx="10456862" cy="5669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Hvad er AMU efteruddannelse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839788" y="1581912"/>
            <a:ext cx="10456862" cy="19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smtClean="0"/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881666" y="2350008"/>
            <a:ext cx="10373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AMU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står for arbejdsmarkedsuddannelser og er efteruddannelse til faglærte og ufaglærte medarbejdere fra private og offentlige virksomheder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Ledige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selvstændige har også mulighed for at tage et AMU-kursus.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2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66928"/>
            <a:ext cx="10456862" cy="5669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Hvad er AMU efteruddannelse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839788" y="1581912"/>
            <a:ext cx="10456862" cy="19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smtClean="0"/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923544" y="1582341"/>
            <a:ext cx="1037310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AMU-kurser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korte kursusforløb, som man kan tage enkeltvis eller sætte sammen efter behov. På den måde kan de passes ind i et arbejdsforløb. Man kan for eksempel sammensætte et kursusforløb ved at kombinere teknisk faglige kurser med kurser inden for arbejdsorganisering.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kurser er kompetencegivende og har til formål at dække ufaglærtes og faglærtes behov for kompetencer, der er efterspurgt på arbejdsmarkedet</a:t>
            </a:r>
            <a:endParaRPr lang="da-DK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3102" y="573409"/>
            <a:ext cx="9468055" cy="706752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Kendetegn ved AMU</a:t>
            </a:r>
            <a:endParaRPr lang="da-DK" sz="3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4294967295"/>
          </p:nvPr>
        </p:nvSpPr>
        <p:spPr>
          <a:xfrm>
            <a:off x="550930" y="1620844"/>
            <a:ext cx="10232400" cy="45712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b="1" dirty="0" smtClean="0"/>
              <a:t>Kortere erhvervsrettede og kompetencegivende</a:t>
            </a:r>
            <a:r>
              <a:rPr lang="da-DK" sz="1800" dirty="0" smtClean="0"/>
              <a:t> uddannelser til ufaglærte </a:t>
            </a:r>
            <a:r>
              <a:rPr lang="da-DK" sz="1800" dirty="0"/>
              <a:t>og </a:t>
            </a:r>
            <a:r>
              <a:rPr lang="da-DK" sz="1800" dirty="0" smtClean="0"/>
              <a:t>faglærte (typisk fra 1 dag til 2 uger)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 smtClean="0"/>
              <a:t>Sammensættes efter behov man kan også indgå </a:t>
            </a:r>
            <a:r>
              <a:rPr lang="da-DK" sz="1800" dirty="0"/>
              <a:t>i uddannelsesstrukturer, som giver anerkendt kompetence på arbejdsmarkedet </a:t>
            </a:r>
            <a:r>
              <a:rPr lang="da-DK" sz="1800" dirty="0" smtClean="0"/>
              <a:t>eller </a:t>
            </a:r>
            <a:r>
              <a:rPr lang="da-DK" sz="1800" dirty="0"/>
              <a:t>merit til visse erhvervsuddannelser</a:t>
            </a:r>
            <a:r>
              <a:rPr lang="da-DK" sz="1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/>
              <a:t>Ofte fokus på </a:t>
            </a:r>
            <a:r>
              <a:rPr lang="da-DK" sz="1800" b="1" dirty="0"/>
              <a:t>faglig opdatering</a:t>
            </a:r>
            <a:r>
              <a:rPr lang="da-DK" sz="1800" dirty="0"/>
              <a:t>, regulering, certifikater mv.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b="1" dirty="0" smtClean="0"/>
              <a:t>Deltagerbetaling</a:t>
            </a:r>
            <a:r>
              <a:rPr lang="da-DK" sz="1800" dirty="0" smtClean="0"/>
              <a:t> typisk 110-272 kr. pr. dag. Der kan søges om </a:t>
            </a:r>
            <a:r>
              <a:rPr lang="da-DK" sz="1800" b="1" dirty="0" smtClean="0"/>
              <a:t>VEU-godtgørelse</a:t>
            </a:r>
            <a:r>
              <a:rPr lang="da-DK" sz="1800" dirty="0" smtClean="0"/>
              <a:t> og befordringstilskud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 smtClean="0"/>
              <a:t>Delt finansiering:</a:t>
            </a:r>
          </a:p>
          <a:p>
            <a:pPr marL="1143000" lvl="1" indent="-457200"/>
            <a:r>
              <a:rPr lang="da-DK" sz="1800" dirty="0" smtClean="0"/>
              <a:t>Staten: tilskud til skolerne samt udvikling af kurser og undervisning</a:t>
            </a:r>
          </a:p>
          <a:p>
            <a:pPr marL="1143000" lvl="1" indent="-457200"/>
            <a:r>
              <a:rPr lang="da-DK" sz="1800" dirty="0" smtClean="0"/>
              <a:t>Virksomhederne: Deltagerbetaling og AUB-bidrag (VEU-godtgørelse)</a:t>
            </a:r>
            <a:endParaRPr lang="da-DK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6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66928"/>
            <a:ext cx="10456862" cy="5669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AMU efteruddannelse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839788" y="1581912"/>
            <a:ext cx="10456862" cy="19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smtClean="0"/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839788" y="2145036"/>
            <a:ext cx="10373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Hvordan og hvor finder man AMU kurser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Industriens Uddannelser (IU) har udviklet en hjemmeside hvor man kan søge efter AMU kurser.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en hjemmeside hvor der løbende er blevet koblet flere efteruddannelsesudvalg på.</a:t>
            </a:r>
          </a:p>
        </p:txBody>
      </p:sp>
    </p:spTree>
    <p:extLst>
      <p:ext uri="{BB962C8B-B14F-4D97-AF65-F5344CB8AC3E}">
        <p14:creationId xmlns:p14="http://schemas.microsoft.com/office/powerpoint/2010/main" val="428128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475488"/>
            <a:ext cx="4329371" cy="1069975"/>
          </a:xfrm>
        </p:spPr>
        <p:txBody>
          <a:bodyPr/>
          <a:lstStyle/>
          <a:p>
            <a:r>
              <a:rPr lang="da-DK" dirty="0" smtClean="0"/>
              <a:t>Efteruddannelse AMU-kurser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Der kan søges efteruddannelseskurser på www.amukurs.dk </a:t>
            </a:r>
          </a:p>
          <a:p>
            <a:endParaRPr lang="da-DK" dirty="0"/>
          </a:p>
          <a:p>
            <a:r>
              <a:rPr lang="da-DK" dirty="0" smtClean="0"/>
              <a:t>Der kan søges med fritekst og et kursus nr.</a:t>
            </a:r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656" y="612648"/>
            <a:ext cx="6943344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8991600" cy="6083912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373444" y="3014525"/>
            <a:ext cx="2826956" cy="1530044"/>
          </a:xfrm>
        </p:spPr>
        <p:txBody>
          <a:bodyPr>
            <a:noAutofit/>
          </a:bodyPr>
          <a:lstStyle/>
          <a:p>
            <a:r>
              <a:rPr lang="da-DK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samlet overblik over AMU områderne </a:t>
            </a:r>
            <a:r>
              <a:rPr lang="da-DK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inden for industrien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19164" y="1627632"/>
            <a:ext cx="2735516" cy="585216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AMU områder</a:t>
            </a:r>
            <a:endParaRPr lang="da-D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4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256032"/>
            <a:ext cx="10456862" cy="5669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Eksempel med AMU kurser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839788" y="1581912"/>
            <a:ext cx="10456862" cy="19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axLF-Regular" panose="0200050305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smtClean="0"/>
          </a:p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70190" y="768095"/>
            <a:ext cx="9121810" cy="543153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65468" y="1934493"/>
            <a:ext cx="2230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Eksempel </a:t>
            </a:r>
            <a:r>
              <a:rPr lang="da-DK" sz="2400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struktur for AMU </a:t>
            </a:r>
            <a:r>
              <a:rPr lang="da-DK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kurser inden for </a:t>
            </a:r>
            <a:endParaRPr lang="da-DK" sz="24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2400" dirty="0" err="1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El-motorer</a:t>
            </a:r>
            <a:r>
              <a:rPr lang="da-DK" sz="2400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a-DK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og </a:t>
            </a:r>
            <a:r>
              <a:rPr lang="da-DK" sz="2400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el-introduktion</a:t>
            </a:r>
            <a:endParaRPr lang="da-DK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166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Brugerdefineret 3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6F6C"/>
      </a:accent1>
      <a:accent2>
        <a:srgbClr val="92153D"/>
      </a:accent2>
      <a:accent3>
        <a:srgbClr val="DE044D"/>
      </a:accent3>
      <a:accent4>
        <a:srgbClr val="F9B000"/>
      </a:accent4>
      <a:accent5>
        <a:srgbClr val="243889"/>
      </a:accent5>
      <a:accent6>
        <a:srgbClr val="000000"/>
      </a:accent6>
      <a:hlink>
        <a:srgbClr val="48A1FA"/>
      </a:hlink>
      <a:folHlink>
        <a:srgbClr val="DE044D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esentation-skabelon blaa-gron.potm" id="{07CC8804-DD04-4643-97A0-82F3C0F7100E}" vid="{8C84BCF8-01F8-42F2-8ECA-EAAE0AEF2AF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349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MS Mincho</vt:lpstr>
      <vt:lpstr>Arial</vt:lpstr>
      <vt:lpstr>Calibri</vt:lpstr>
      <vt:lpstr>Cambria</vt:lpstr>
      <vt:lpstr>MaxLF-Regular</vt:lpstr>
      <vt:lpstr>Times New Roman</vt:lpstr>
      <vt:lpstr>Verdana</vt:lpstr>
      <vt:lpstr>1_Office-tema</vt:lpstr>
      <vt:lpstr>Dansk El-tavle forening  årsmøde 2018</vt:lpstr>
      <vt:lpstr>Hvem er aktører i AMU efteruddannelse</vt:lpstr>
      <vt:lpstr>Hvad er AMU efteruddannelse</vt:lpstr>
      <vt:lpstr>Hvad er AMU efteruddannelse</vt:lpstr>
      <vt:lpstr>Kendetegn ved AMU</vt:lpstr>
      <vt:lpstr>AMU efteruddannelse</vt:lpstr>
      <vt:lpstr>Efteruddannelse AMU-kurser</vt:lpstr>
      <vt:lpstr>AMU områder</vt:lpstr>
      <vt:lpstr>Eksempel med AMU kurser</vt:lpstr>
      <vt:lpstr>Tilmelding på AMU kurser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 d</dc:creator>
  <cp:lastModifiedBy>d d</cp:lastModifiedBy>
  <cp:revision>148</cp:revision>
  <dcterms:created xsi:type="dcterms:W3CDTF">2018-09-26T11:36:53Z</dcterms:created>
  <dcterms:modified xsi:type="dcterms:W3CDTF">2018-10-25T12:11:18Z</dcterms:modified>
</cp:coreProperties>
</file>