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pdf" ContentType="application/pdf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21"/>
  </p:notesMasterIdLst>
  <p:handoutMasterIdLst>
    <p:handoutMasterId r:id="rId22"/>
  </p:handoutMasterIdLst>
  <p:sldIdLst>
    <p:sldId id="257" r:id="rId2"/>
    <p:sldId id="426" r:id="rId3"/>
    <p:sldId id="427" r:id="rId4"/>
    <p:sldId id="428" r:id="rId5"/>
    <p:sldId id="400" r:id="rId6"/>
    <p:sldId id="429" r:id="rId7"/>
    <p:sldId id="411" r:id="rId8"/>
    <p:sldId id="412" r:id="rId9"/>
    <p:sldId id="413" r:id="rId10"/>
    <p:sldId id="414" r:id="rId11"/>
    <p:sldId id="415" r:id="rId12"/>
    <p:sldId id="416" r:id="rId13"/>
    <p:sldId id="418" r:id="rId14"/>
    <p:sldId id="419" r:id="rId15"/>
    <p:sldId id="420" r:id="rId16"/>
    <p:sldId id="421" r:id="rId17"/>
    <p:sldId id="423" r:id="rId18"/>
    <p:sldId id="424" r:id="rId19"/>
    <p:sldId id="397" r:id="rId20"/>
  </p:sldIdLst>
  <p:sldSz cx="10688638" cy="7562850"/>
  <p:notesSz cx="6797675" cy="9926638"/>
  <p:defaultTextStyle>
    <a:defPPr>
      <a:defRPr lang="da-DK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1A36"/>
    <a:srgbClr val="002B5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95" autoAdjust="0"/>
  </p:normalViewPr>
  <p:slideViewPr>
    <p:cSldViewPr snapToGrid="0" snapToObjects="1">
      <p:cViewPr varScale="1">
        <p:scale>
          <a:sx n="96" d="100"/>
          <a:sy n="96" d="100"/>
        </p:scale>
        <p:origin x="-966" y="-102"/>
      </p:cViewPr>
      <p:guideLst>
        <p:guide orient="horz" pos="2382"/>
        <p:guide pos="3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-2280" y="-10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35B45-850F-4F9A-A550-763FE07DC773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EBBB-D62F-430A-90A6-614FC24CA558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325F6-2AE0-4DD4-AC95-8398D7E66854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A6A5A-6C2B-44C2-902C-79136635A9B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/>
          </p:cNvSpPr>
          <p:nvPr userDrawn="1"/>
        </p:nvSpPr>
        <p:spPr>
          <a:xfrm>
            <a:off x="1603296" y="2185161"/>
            <a:ext cx="7482047" cy="3549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baseline="30000" dirty="0" smtClean="0">
                <a:solidFill>
                  <a:srgbClr val="002B5E"/>
                </a:solidFill>
                <a:latin typeface="Verdana"/>
                <a:cs typeface="Verdana"/>
              </a:rPr>
              <a:t>Baggrund</a:t>
            </a:r>
          </a:p>
          <a:p>
            <a:endParaRPr lang="en-US" sz="1900" baseline="30000" dirty="0" smtClean="0">
              <a:solidFill>
                <a:srgbClr val="001A36"/>
              </a:solidFill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Der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kamp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aldrig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før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køkkenmarkedet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øjeblikket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præget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stor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konkurrence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yderst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prisfokuseret</a:t>
            </a:r>
            <a:r>
              <a:rPr lang="en-US" sz="2000" baseline="30000" dirty="0" smtClean="0">
                <a:latin typeface="Verdana"/>
                <a:cs typeface="Verdana"/>
              </a:rPr>
              <a:t> marked.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derfor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styrke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sine </a:t>
            </a:r>
            <a:r>
              <a:rPr lang="en-US" sz="2000" baseline="30000" dirty="0" err="1" smtClean="0">
                <a:latin typeface="Verdana"/>
                <a:cs typeface="Verdana"/>
              </a:rPr>
              <a:t>butikker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gennem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uddannelse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privatsalg,erhvervssalg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ledelse</a:t>
            </a:r>
            <a:r>
              <a:rPr lang="en-US" sz="2000" baseline="30000" dirty="0" smtClean="0">
                <a:latin typeface="Verdana"/>
                <a:cs typeface="Verdana"/>
              </a:rPr>
              <a:t>. Det </a:t>
            </a:r>
            <a:r>
              <a:rPr lang="en-US" sz="2000" baseline="30000" dirty="0" err="1" smtClean="0">
                <a:latin typeface="Verdana"/>
                <a:cs typeface="Verdana"/>
              </a:rPr>
              <a:t>svarer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alt </a:t>
            </a:r>
            <a:r>
              <a:rPr lang="en-US" sz="2000" baseline="30000" dirty="0" err="1" smtClean="0">
                <a:latin typeface="Verdana"/>
                <a:cs typeface="Verdana"/>
              </a:rPr>
              <a:t>til</a:t>
            </a:r>
            <a:r>
              <a:rPr lang="en-US" sz="2000" baseline="30000" dirty="0" smtClean="0">
                <a:latin typeface="Verdana"/>
                <a:cs typeface="Verdana"/>
              </a:rPr>
              <a:t> ca. 420 </a:t>
            </a:r>
            <a:r>
              <a:rPr lang="en-US" sz="2000" baseline="30000" dirty="0" err="1" smtClean="0">
                <a:latin typeface="Verdana"/>
                <a:cs typeface="Verdana"/>
              </a:rPr>
              <a:t>medarbejdere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Planen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gennemføre</a:t>
            </a:r>
            <a:r>
              <a:rPr lang="en-US" sz="2000" baseline="30000" dirty="0" smtClean="0">
                <a:latin typeface="Verdana"/>
                <a:cs typeface="Verdana"/>
              </a:rPr>
              <a:t> en et ”top-down” </a:t>
            </a:r>
            <a:r>
              <a:rPr lang="en-US" sz="2000" baseline="30000" dirty="0" err="1" smtClean="0">
                <a:latin typeface="Verdana"/>
                <a:cs typeface="Verdana"/>
              </a:rPr>
              <a:t>uddannelsesforløb</a:t>
            </a:r>
            <a:r>
              <a:rPr lang="en-US" sz="2000" baseline="30000" dirty="0" smtClean="0">
                <a:latin typeface="Verdana"/>
                <a:cs typeface="Verdana"/>
              </a:rPr>
              <a:t> med start for </a:t>
            </a:r>
            <a:r>
              <a:rPr lang="en-US" sz="2000" baseline="30000" dirty="0" err="1" smtClean="0">
                <a:latin typeface="Verdana"/>
                <a:cs typeface="Verdana"/>
              </a:rPr>
              <a:t>lederne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maj</a:t>
            </a:r>
            <a:r>
              <a:rPr lang="en-US" sz="2000" baseline="30000" dirty="0" smtClean="0">
                <a:latin typeface="Verdana"/>
                <a:cs typeface="Verdana"/>
              </a:rPr>
              <a:t> 2010.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strække</a:t>
            </a:r>
            <a:r>
              <a:rPr lang="en-US" sz="2000" baseline="30000" dirty="0" smtClean="0">
                <a:latin typeface="Verdana"/>
                <a:cs typeface="Verdana"/>
              </a:rPr>
              <a:t> sig over et </a:t>
            </a:r>
            <a:r>
              <a:rPr lang="en-US" sz="2000" baseline="30000" dirty="0" err="1" smtClean="0">
                <a:latin typeface="Verdana"/>
                <a:cs typeface="Verdana"/>
              </a:rPr>
              <a:t>forløb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på</a:t>
            </a:r>
            <a:r>
              <a:rPr lang="en-US" sz="2000" baseline="30000" dirty="0" smtClean="0">
                <a:latin typeface="Verdana"/>
                <a:cs typeface="Verdana"/>
              </a:rPr>
              <a:t> minimum 6 </a:t>
            </a:r>
            <a:r>
              <a:rPr lang="en-US" sz="2000" baseline="30000" dirty="0" err="1" smtClean="0">
                <a:latin typeface="Verdana"/>
                <a:cs typeface="Verdana"/>
              </a:rPr>
              <a:t>måneders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varighed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bestå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kombination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tilstedeværelses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kurser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hjemmeopgaver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samt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opfølgning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egen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salgstræner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Det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udtrykkeligt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være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praktisk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forankret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effekten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den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måles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så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bliver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længerevarende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proces</a:t>
            </a:r>
            <a:r>
              <a:rPr lang="en-US" sz="2000" baseline="30000" dirty="0" smtClean="0">
                <a:latin typeface="Verdana"/>
                <a:cs typeface="Verdana"/>
              </a:rPr>
              <a:t> med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konsekvens</a:t>
            </a:r>
            <a:r>
              <a:rPr lang="en-US" sz="2000" baseline="30000" dirty="0" smtClean="0">
                <a:latin typeface="Verdana"/>
                <a:cs typeface="Verdana"/>
              </a:rPr>
              <a:t>.</a:t>
            </a:r>
            <a:endParaRPr lang="da-DK" sz="1900" dirty="0">
              <a:solidFill>
                <a:srgbClr val="001A36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1764666"/>
            <a:ext cx="9619774" cy="49911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5"/>
            <a:ext cx="2404944" cy="6452932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302865"/>
            <a:ext cx="7036687" cy="645293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/>
          </p:cNvSpPr>
          <p:nvPr userDrawn="1"/>
        </p:nvSpPr>
        <p:spPr>
          <a:xfrm>
            <a:off x="1603296" y="2185161"/>
            <a:ext cx="7482047" cy="3549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baseline="30000" dirty="0" smtClean="0">
                <a:solidFill>
                  <a:srgbClr val="002B5E"/>
                </a:solidFill>
                <a:latin typeface="Verdana"/>
                <a:cs typeface="Verdana"/>
              </a:rPr>
              <a:t>Baggrund</a:t>
            </a:r>
          </a:p>
          <a:p>
            <a:endParaRPr lang="en-US" sz="1900" baseline="30000" dirty="0" smtClean="0">
              <a:solidFill>
                <a:srgbClr val="001A36"/>
              </a:solidFill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Der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kamp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aldrig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før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køkkenmarkedet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øjeblikket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præget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stor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konkurrence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yderst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prisfokuseret</a:t>
            </a:r>
            <a:r>
              <a:rPr lang="en-US" sz="2000" baseline="30000" dirty="0" smtClean="0">
                <a:latin typeface="Verdana"/>
                <a:cs typeface="Verdana"/>
              </a:rPr>
              <a:t> marked.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derfor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styrke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sine </a:t>
            </a:r>
            <a:r>
              <a:rPr lang="en-US" sz="2000" baseline="30000" dirty="0" err="1" smtClean="0">
                <a:latin typeface="Verdana"/>
                <a:cs typeface="Verdana"/>
              </a:rPr>
              <a:t>butikker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gennem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uddannelse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privatsalg,erhvervssalg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ledelse</a:t>
            </a:r>
            <a:r>
              <a:rPr lang="en-US" sz="2000" baseline="30000" dirty="0" smtClean="0">
                <a:latin typeface="Verdana"/>
                <a:cs typeface="Verdana"/>
              </a:rPr>
              <a:t>. Det </a:t>
            </a:r>
            <a:r>
              <a:rPr lang="en-US" sz="2000" baseline="30000" dirty="0" err="1" smtClean="0">
                <a:latin typeface="Verdana"/>
                <a:cs typeface="Verdana"/>
              </a:rPr>
              <a:t>svarer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alt </a:t>
            </a:r>
            <a:r>
              <a:rPr lang="en-US" sz="2000" baseline="30000" dirty="0" err="1" smtClean="0">
                <a:latin typeface="Verdana"/>
                <a:cs typeface="Verdana"/>
              </a:rPr>
              <a:t>til</a:t>
            </a:r>
            <a:r>
              <a:rPr lang="en-US" sz="2000" baseline="30000" dirty="0" smtClean="0">
                <a:latin typeface="Verdana"/>
                <a:cs typeface="Verdana"/>
              </a:rPr>
              <a:t> ca. 420 </a:t>
            </a:r>
            <a:r>
              <a:rPr lang="en-US" sz="2000" baseline="30000" dirty="0" err="1" smtClean="0">
                <a:latin typeface="Verdana"/>
                <a:cs typeface="Verdana"/>
              </a:rPr>
              <a:t>medarbejdere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Planen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gennemføre</a:t>
            </a:r>
            <a:r>
              <a:rPr lang="en-US" sz="2000" baseline="30000" dirty="0" smtClean="0">
                <a:latin typeface="Verdana"/>
                <a:cs typeface="Verdana"/>
              </a:rPr>
              <a:t> en et ”top-down” </a:t>
            </a:r>
            <a:r>
              <a:rPr lang="en-US" sz="2000" baseline="30000" dirty="0" err="1" smtClean="0">
                <a:latin typeface="Verdana"/>
                <a:cs typeface="Verdana"/>
              </a:rPr>
              <a:t>uddannelsesforløb</a:t>
            </a:r>
            <a:r>
              <a:rPr lang="en-US" sz="2000" baseline="30000" dirty="0" smtClean="0">
                <a:latin typeface="Verdana"/>
                <a:cs typeface="Verdana"/>
              </a:rPr>
              <a:t> med start for </a:t>
            </a:r>
            <a:r>
              <a:rPr lang="en-US" sz="2000" baseline="30000" dirty="0" err="1" smtClean="0">
                <a:latin typeface="Verdana"/>
                <a:cs typeface="Verdana"/>
              </a:rPr>
              <a:t>lederne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maj</a:t>
            </a:r>
            <a:r>
              <a:rPr lang="en-US" sz="2000" baseline="30000" dirty="0" smtClean="0">
                <a:latin typeface="Verdana"/>
                <a:cs typeface="Verdana"/>
              </a:rPr>
              <a:t> 2010.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strække</a:t>
            </a:r>
            <a:r>
              <a:rPr lang="en-US" sz="2000" baseline="30000" dirty="0" smtClean="0">
                <a:latin typeface="Verdana"/>
                <a:cs typeface="Verdana"/>
              </a:rPr>
              <a:t> sig over et </a:t>
            </a:r>
            <a:r>
              <a:rPr lang="en-US" sz="2000" baseline="30000" dirty="0" err="1" smtClean="0">
                <a:latin typeface="Verdana"/>
                <a:cs typeface="Verdana"/>
              </a:rPr>
              <a:t>forløb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på</a:t>
            </a:r>
            <a:r>
              <a:rPr lang="en-US" sz="2000" baseline="30000" dirty="0" smtClean="0">
                <a:latin typeface="Verdana"/>
                <a:cs typeface="Verdana"/>
              </a:rPr>
              <a:t> minimum 6 </a:t>
            </a:r>
            <a:r>
              <a:rPr lang="en-US" sz="2000" baseline="30000" dirty="0" err="1" smtClean="0">
                <a:latin typeface="Verdana"/>
                <a:cs typeface="Verdana"/>
              </a:rPr>
              <a:t>måneders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varighed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bestå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kombination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tilstedeværelses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kurser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hjemmeopgaver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samt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opfølgning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egen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salgstræner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Det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udtrykkeligt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være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praktisk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forankret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effekten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den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måles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så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bliver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længerevarende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proces</a:t>
            </a:r>
            <a:r>
              <a:rPr lang="en-US" sz="2000" baseline="30000" dirty="0" smtClean="0">
                <a:latin typeface="Verdana"/>
                <a:cs typeface="Verdana"/>
              </a:rPr>
              <a:t> med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konsekvens</a:t>
            </a:r>
            <a:r>
              <a:rPr lang="en-US" sz="2000" baseline="30000" dirty="0" smtClean="0">
                <a:latin typeface="Verdana"/>
                <a:cs typeface="Verdana"/>
              </a:rPr>
              <a:t>.</a:t>
            </a:r>
            <a:endParaRPr lang="da-DK" sz="1900" dirty="0">
              <a:solidFill>
                <a:srgbClr val="001A36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/>
          </p:cNvSpPr>
          <p:nvPr userDrawn="1"/>
        </p:nvSpPr>
        <p:spPr>
          <a:xfrm>
            <a:off x="1603296" y="2185161"/>
            <a:ext cx="7482047" cy="3549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baseline="30000" dirty="0" smtClean="0">
                <a:solidFill>
                  <a:srgbClr val="002B5E"/>
                </a:solidFill>
                <a:latin typeface="Verdana"/>
                <a:cs typeface="Verdana"/>
              </a:rPr>
              <a:t>Baggrund</a:t>
            </a:r>
          </a:p>
          <a:p>
            <a:endParaRPr lang="en-US" sz="1900" baseline="30000" dirty="0" smtClean="0">
              <a:solidFill>
                <a:srgbClr val="001A36"/>
              </a:solidFill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Der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kamp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aldrig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før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køkkenmarkedet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øjeblikket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præget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stor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konkurrence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yderst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prisfokuseret</a:t>
            </a:r>
            <a:r>
              <a:rPr lang="en-US" sz="2000" baseline="30000" dirty="0" smtClean="0">
                <a:latin typeface="Verdana"/>
                <a:cs typeface="Verdana"/>
              </a:rPr>
              <a:t> marked.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derfor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styrke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sine </a:t>
            </a:r>
            <a:r>
              <a:rPr lang="en-US" sz="2000" baseline="30000" dirty="0" err="1" smtClean="0">
                <a:latin typeface="Verdana"/>
                <a:cs typeface="Verdana"/>
              </a:rPr>
              <a:t>butikker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gennem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uddannelse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privatsalg,erhvervssalg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ledelse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  <a:r>
              <a:rPr lang="en-US" sz="2000" baseline="30000" dirty="0" err="1" smtClean="0">
                <a:latin typeface="Verdana"/>
                <a:cs typeface="Verdana"/>
              </a:rPr>
              <a:t>Det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svarer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alt </a:t>
            </a:r>
            <a:r>
              <a:rPr lang="en-US" sz="2000" baseline="30000" dirty="0" err="1" smtClean="0">
                <a:latin typeface="Verdana"/>
                <a:cs typeface="Verdana"/>
              </a:rPr>
              <a:t>til</a:t>
            </a:r>
            <a:r>
              <a:rPr lang="en-US" sz="2000" baseline="30000" dirty="0" smtClean="0">
                <a:latin typeface="Verdana"/>
                <a:cs typeface="Verdana"/>
              </a:rPr>
              <a:t> ca. 420 </a:t>
            </a:r>
            <a:r>
              <a:rPr lang="en-US" sz="2000" baseline="30000" dirty="0" err="1" smtClean="0">
                <a:latin typeface="Verdana"/>
                <a:cs typeface="Verdana"/>
              </a:rPr>
              <a:t>medarbejdere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Planen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gennemføre</a:t>
            </a:r>
            <a:r>
              <a:rPr lang="en-US" sz="2000" baseline="30000" dirty="0" smtClean="0">
                <a:latin typeface="Verdana"/>
                <a:cs typeface="Verdana"/>
              </a:rPr>
              <a:t> en et ”top-down” </a:t>
            </a:r>
            <a:r>
              <a:rPr lang="en-US" sz="2000" baseline="30000" dirty="0" err="1" smtClean="0">
                <a:latin typeface="Verdana"/>
                <a:cs typeface="Verdana"/>
              </a:rPr>
              <a:t>uddannelsesforløb</a:t>
            </a:r>
            <a:r>
              <a:rPr lang="en-US" sz="2000" baseline="30000" dirty="0" smtClean="0">
                <a:latin typeface="Verdana"/>
                <a:cs typeface="Verdana"/>
              </a:rPr>
              <a:t> med start for </a:t>
            </a:r>
            <a:r>
              <a:rPr lang="en-US" sz="2000" baseline="30000" dirty="0" err="1" smtClean="0">
                <a:latin typeface="Verdana"/>
                <a:cs typeface="Verdana"/>
              </a:rPr>
              <a:t>lederne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maj</a:t>
            </a:r>
            <a:r>
              <a:rPr lang="en-US" sz="2000" baseline="30000" dirty="0" smtClean="0">
                <a:latin typeface="Verdana"/>
                <a:cs typeface="Verdana"/>
              </a:rPr>
              <a:t> 2010.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strække</a:t>
            </a:r>
            <a:r>
              <a:rPr lang="en-US" sz="2000" baseline="30000" dirty="0" smtClean="0">
                <a:latin typeface="Verdana"/>
                <a:cs typeface="Verdana"/>
              </a:rPr>
              <a:t> sig over et </a:t>
            </a:r>
            <a:r>
              <a:rPr lang="en-US" sz="2000" baseline="30000" dirty="0" err="1" smtClean="0">
                <a:latin typeface="Verdana"/>
                <a:cs typeface="Verdana"/>
              </a:rPr>
              <a:t>forløb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på</a:t>
            </a:r>
            <a:r>
              <a:rPr lang="en-US" sz="2000" baseline="30000" dirty="0" smtClean="0">
                <a:latin typeface="Verdana"/>
                <a:cs typeface="Verdana"/>
              </a:rPr>
              <a:t> minimum 6 </a:t>
            </a:r>
            <a:r>
              <a:rPr lang="en-US" sz="2000" baseline="30000" dirty="0" err="1" smtClean="0">
                <a:latin typeface="Verdana"/>
                <a:cs typeface="Verdana"/>
              </a:rPr>
              <a:t>måneders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varighed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bestå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kombination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tilstedeværelses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kurser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hjemmeopgaver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samt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opfølgning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egen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salgstræner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Det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udtrykkeligt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være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praktisk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forankret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effekten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den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måles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så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bliver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længerevarende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proces</a:t>
            </a:r>
            <a:r>
              <a:rPr lang="en-US" sz="2000" baseline="30000" dirty="0" smtClean="0">
                <a:latin typeface="Verdana"/>
                <a:cs typeface="Verdana"/>
              </a:rPr>
              <a:t> med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konsekvens</a:t>
            </a:r>
            <a:r>
              <a:rPr lang="en-US" sz="2000" baseline="30000" dirty="0" smtClean="0">
                <a:latin typeface="Verdana"/>
                <a:cs typeface="Verdana"/>
              </a:rPr>
              <a:t>.</a:t>
            </a:r>
            <a:endParaRPr lang="da-DK" sz="1900" dirty="0">
              <a:solidFill>
                <a:srgbClr val="001A36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/>
          </p:cNvSpPr>
          <p:nvPr userDrawn="1"/>
        </p:nvSpPr>
        <p:spPr>
          <a:xfrm>
            <a:off x="1603296" y="2185161"/>
            <a:ext cx="7482047" cy="3549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baseline="30000" dirty="0" smtClean="0">
                <a:solidFill>
                  <a:srgbClr val="002B5E"/>
                </a:solidFill>
                <a:latin typeface="Verdana"/>
                <a:cs typeface="Verdana"/>
              </a:rPr>
              <a:t>Baggrund</a:t>
            </a:r>
          </a:p>
          <a:p>
            <a:endParaRPr lang="en-US" sz="1900" baseline="30000" dirty="0" smtClean="0">
              <a:solidFill>
                <a:srgbClr val="001A36"/>
              </a:solidFill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Der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kamp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som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aldrig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før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køkkenmarkedet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øjeblikket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præget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stor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konkurrence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yderst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prisfokuseret</a:t>
            </a:r>
            <a:r>
              <a:rPr lang="en-US" sz="2000" baseline="30000" dirty="0" smtClean="0">
                <a:latin typeface="Verdana"/>
                <a:cs typeface="Verdana"/>
              </a:rPr>
              <a:t> marked.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derfor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styrke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sine </a:t>
            </a:r>
            <a:r>
              <a:rPr lang="en-US" sz="2000" baseline="30000" dirty="0" err="1" smtClean="0">
                <a:latin typeface="Verdana"/>
                <a:cs typeface="Verdana"/>
              </a:rPr>
              <a:t>butikker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gennem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uddannelse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privatsalg,erhvervssalg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ledelse</a:t>
            </a:r>
            <a:r>
              <a:rPr lang="en-US" sz="2000" baseline="30000" dirty="0" smtClean="0">
                <a:latin typeface="Verdana"/>
                <a:cs typeface="Verdana"/>
              </a:rPr>
              <a:t>. Det </a:t>
            </a:r>
            <a:r>
              <a:rPr lang="en-US" sz="2000" baseline="30000" dirty="0" err="1" smtClean="0">
                <a:latin typeface="Verdana"/>
                <a:cs typeface="Verdana"/>
              </a:rPr>
              <a:t>svarer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alt </a:t>
            </a:r>
            <a:r>
              <a:rPr lang="en-US" sz="2000" baseline="30000" dirty="0" err="1" smtClean="0">
                <a:latin typeface="Verdana"/>
                <a:cs typeface="Verdana"/>
              </a:rPr>
              <a:t>til</a:t>
            </a:r>
            <a:r>
              <a:rPr lang="en-US" sz="2000" baseline="30000" dirty="0" smtClean="0">
                <a:latin typeface="Verdana"/>
                <a:cs typeface="Verdana"/>
              </a:rPr>
              <a:t> ca. 420 </a:t>
            </a:r>
            <a:r>
              <a:rPr lang="en-US" sz="2000" baseline="30000" dirty="0" err="1" smtClean="0">
                <a:latin typeface="Verdana"/>
                <a:cs typeface="Verdana"/>
              </a:rPr>
              <a:t>medarbejdere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err="1" smtClean="0">
                <a:latin typeface="Verdana"/>
                <a:cs typeface="Verdana"/>
              </a:rPr>
              <a:t>Planen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gennemføre</a:t>
            </a:r>
            <a:r>
              <a:rPr lang="en-US" sz="2000" baseline="30000" dirty="0" smtClean="0">
                <a:latin typeface="Verdana"/>
                <a:cs typeface="Verdana"/>
              </a:rPr>
              <a:t> en et ”top-down” </a:t>
            </a:r>
            <a:r>
              <a:rPr lang="en-US" sz="2000" baseline="30000" dirty="0" err="1" smtClean="0">
                <a:latin typeface="Verdana"/>
                <a:cs typeface="Verdana"/>
              </a:rPr>
              <a:t>uddannelsesforløb</a:t>
            </a:r>
            <a:r>
              <a:rPr lang="en-US" sz="2000" baseline="30000" dirty="0" smtClean="0">
                <a:latin typeface="Verdana"/>
                <a:cs typeface="Verdana"/>
              </a:rPr>
              <a:t> med start for </a:t>
            </a:r>
            <a:r>
              <a:rPr lang="en-US" sz="2000" baseline="30000" dirty="0" err="1" smtClean="0">
                <a:latin typeface="Verdana"/>
                <a:cs typeface="Verdana"/>
              </a:rPr>
              <a:t>lederne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i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maj</a:t>
            </a:r>
            <a:r>
              <a:rPr lang="en-US" sz="2000" baseline="30000" dirty="0" smtClean="0">
                <a:latin typeface="Verdana"/>
                <a:cs typeface="Verdana"/>
              </a:rPr>
              <a:t> 2010.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strække</a:t>
            </a:r>
            <a:r>
              <a:rPr lang="en-US" sz="2000" baseline="30000" dirty="0" smtClean="0">
                <a:latin typeface="Verdana"/>
                <a:cs typeface="Verdana"/>
              </a:rPr>
              <a:t> sig over et </a:t>
            </a:r>
            <a:r>
              <a:rPr lang="en-US" sz="2000" baseline="30000" dirty="0" err="1" smtClean="0">
                <a:latin typeface="Verdana"/>
                <a:cs typeface="Verdana"/>
              </a:rPr>
              <a:t>forløb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på</a:t>
            </a:r>
            <a:r>
              <a:rPr lang="en-US" sz="2000" baseline="30000" dirty="0" smtClean="0">
                <a:latin typeface="Verdana"/>
                <a:cs typeface="Verdana"/>
              </a:rPr>
              <a:t> minimum 6 </a:t>
            </a:r>
            <a:r>
              <a:rPr lang="en-US" sz="2000" baseline="30000" dirty="0" err="1" smtClean="0">
                <a:latin typeface="Verdana"/>
                <a:cs typeface="Verdana"/>
              </a:rPr>
              <a:t>måneders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varighed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bestå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kombination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tilstedeværelses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kurser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hjemmeopgaver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samt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opfølgning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HTH </a:t>
            </a:r>
            <a:r>
              <a:rPr lang="en-US" sz="2000" baseline="30000" dirty="0" err="1" smtClean="0">
                <a:latin typeface="Verdana"/>
                <a:cs typeface="Verdana"/>
              </a:rPr>
              <a:t>Køkkeners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egen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salgstræner</a:t>
            </a:r>
            <a:r>
              <a:rPr lang="en-US" sz="2000" baseline="30000" dirty="0" smtClean="0">
                <a:latin typeface="Verdana"/>
                <a:cs typeface="Verdana"/>
              </a:rPr>
              <a:t>. </a:t>
            </a:r>
          </a:p>
          <a:p>
            <a:endParaRPr lang="en-US" sz="2000" baseline="30000" dirty="0" smtClean="0">
              <a:latin typeface="Verdana"/>
              <a:cs typeface="Verdana"/>
            </a:endParaRPr>
          </a:p>
          <a:p>
            <a:r>
              <a:rPr lang="en-US" sz="2000" baseline="30000" dirty="0" smtClean="0">
                <a:latin typeface="Verdana"/>
                <a:cs typeface="Verdana"/>
              </a:rPr>
              <a:t>Det </a:t>
            </a:r>
            <a:r>
              <a:rPr lang="en-US" sz="2000" baseline="30000" dirty="0" err="1" smtClean="0">
                <a:latin typeface="Verdana"/>
                <a:cs typeface="Verdana"/>
              </a:rPr>
              <a:t>er</a:t>
            </a:r>
            <a:r>
              <a:rPr lang="en-US" sz="2000" baseline="30000" dirty="0" smtClean="0">
                <a:latin typeface="Verdana"/>
                <a:cs typeface="Verdana"/>
              </a:rPr>
              <a:t> et </a:t>
            </a:r>
            <a:r>
              <a:rPr lang="en-US" sz="2000" baseline="30000" dirty="0" err="1" smtClean="0">
                <a:latin typeface="Verdana"/>
                <a:cs typeface="Verdana"/>
              </a:rPr>
              <a:t>udtrykkeligt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ønske</a:t>
            </a:r>
            <a:r>
              <a:rPr lang="en-US" sz="2000" baseline="30000" dirty="0" smtClean="0">
                <a:latin typeface="Verdana"/>
                <a:cs typeface="Verdana"/>
              </a:rPr>
              <a:t> at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være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praktisk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forankret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og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effekten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af</a:t>
            </a:r>
            <a:r>
              <a:rPr lang="en-US" sz="2000" baseline="30000" dirty="0" smtClean="0">
                <a:latin typeface="Verdana"/>
                <a:cs typeface="Verdana"/>
              </a:rPr>
              <a:t> den </a:t>
            </a:r>
            <a:r>
              <a:rPr lang="en-US" sz="2000" baseline="30000" dirty="0" err="1" smtClean="0">
                <a:latin typeface="Verdana"/>
                <a:cs typeface="Verdana"/>
              </a:rPr>
              <a:t>skal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kunne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måles</a:t>
            </a:r>
            <a:r>
              <a:rPr lang="en-US" sz="2000" baseline="30000" dirty="0" smtClean="0">
                <a:latin typeface="Verdana"/>
                <a:cs typeface="Verdana"/>
              </a:rPr>
              <a:t>, </a:t>
            </a:r>
            <a:r>
              <a:rPr lang="en-US" sz="2000" baseline="30000" dirty="0" err="1" smtClean="0">
                <a:latin typeface="Verdana"/>
                <a:cs typeface="Verdana"/>
              </a:rPr>
              <a:t>så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uddannelsen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bliver</a:t>
            </a:r>
            <a:r>
              <a:rPr lang="en-US" sz="2000" baseline="30000" dirty="0" smtClean="0">
                <a:latin typeface="Verdana"/>
                <a:cs typeface="Verdana"/>
              </a:rPr>
              <a:t> en </a:t>
            </a:r>
            <a:r>
              <a:rPr lang="en-US" sz="2000" baseline="30000" dirty="0" err="1" smtClean="0">
                <a:latin typeface="Verdana"/>
                <a:cs typeface="Verdana"/>
              </a:rPr>
              <a:t>længerevarende</a:t>
            </a:r>
            <a:r>
              <a:rPr lang="en-US" sz="2000" baseline="30000" dirty="0" smtClean="0">
                <a:latin typeface="Verdana"/>
                <a:cs typeface="Verdana"/>
              </a:rPr>
              <a:t> </a:t>
            </a:r>
            <a:r>
              <a:rPr lang="en-US" sz="2000" baseline="30000" dirty="0" err="1" smtClean="0">
                <a:latin typeface="Verdana"/>
                <a:cs typeface="Verdana"/>
              </a:rPr>
              <a:t>proces</a:t>
            </a:r>
            <a:r>
              <a:rPr lang="en-US" sz="2000" baseline="30000" dirty="0" smtClean="0">
                <a:latin typeface="Verdana"/>
                <a:cs typeface="Verdana"/>
              </a:rPr>
              <a:t> med </a:t>
            </a:r>
            <a:br>
              <a:rPr lang="en-US" sz="2000" baseline="30000" dirty="0" smtClean="0">
                <a:latin typeface="Verdana"/>
                <a:cs typeface="Verdana"/>
              </a:rPr>
            </a:br>
            <a:r>
              <a:rPr lang="en-US" sz="2000" baseline="30000" dirty="0" err="1" smtClean="0">
                <a:latin typeface="Verdana"/>
                <a:cs typeface="Verdana"/>
              </a:rPr>
              <a:t>konsekvens</a:t>
            </a:r>
            <a:r>
              <a:rPr lang="en-US" sz="2000" baseline="30000" dirty="0" smtClean="0">
                <a:latin typeface="Verdana"/>
                <a:cs typeface="Verdana"/>
              </a:rPr>
              <a:t>.</a:t>
            </a:r>
            <a:endParaRPr lang="da-DK" sz="1900" dirty="0">
              <a:solidFill>
                <a:srgbClr val="001A36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19948" y="-26"/>
            <a:ext cx="8468690" cy="393901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r" defTabSz="99550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200"/>
            </a:lvl1pPr>
          </a:lstStyle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56903" y="945336"/>
            <a:ext cx="10173084" cy="6302420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buClr>
                <a:srgbClr val="990000"/>
              </a:buClr>
              <a:buSzPct val="90000"/>
              <a:buFont typeface="Wingdings" pitchFamily="2" charset="2"/>
              <a:buChar char=""/>
              <a:defRPr/>
            </a:lvl1pPr>
            <a:lvl2pPr>
              <a:buClr>
                <a:srgbClr val="990000"/>
              </a:buClr>
              <a:buSzPct val="90000"/>
              <a:buFont typeface="Wingdings" pitchFamily="2" charset="2"/>
              <a:buChar char=""/>
              <a:defRPr/>
            </a:lvl2pPr>
            <a:lvl3pPr>
              <a:buClr>
                <a:srgbClr val="990000"/>
              </a:buClr>
              <a:buSzPct val="90000"/>
              <a:buFont typeface="Wingdings" pitchFamily="2" charset="2"/>
              <a:buChar char=""/>
              <a:defRPr/>
            </a:lvl3pPr>
            <a:lvl4pPr>
              <a:buClr>
                <a:srgbClr val="990000"/>
              </a:buClr>
              <a:buSzPct val="90000"/>
              <a:buFont typeface="Wingdings" pitchFamily="2" charset="2"/>
              <a:buChar char=""/>
              <a:defRPr/>
            </a:lvl4pPr>
            <a:lvl5pPr>
              <a:buClr>
                <a:srgbClr val="990000"/>
              </a:buClr>
              <a:buSzPct val="90000"/>
              <a:buFont typeface="Wingdings" pitchFamily="2" charset="2"/>
              <a:buChar char=""/>
              <a:defRPr/>
            </a:lvl5pPr>
          </a:lstStyle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</p:spTree>
  </p:cSld>
  <p:clrMapOvr>
    <a:masterClrMapping/>
  </p:clrMapOvr>
  <p:transition spd="med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2"/>
            <a:ext cx="9085342" cy="1502066"/>
          </a:xfrm>
          <a:prstGeom prst="rect">
            <a:avLst/>
          </a:prstGeo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6"/>
            <a:ext cx="4720815" cy="499113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6"/>
            <a:ext cx="4720815" cy="499113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6" cy="7055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6" cy="4357393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3" y="301113"/>
            <a:ext cx="3516488" cy="1281483"/>
          </a:xfrm>
          <a:prstGeom prst="rect">
            <a:avLst/>
          </a:prstGeo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114"/>
            <a:ext cx="5975246" cy="6454683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3" y="1582597"/>
            <a:ext cx="3516488" cy="517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8" y="5293995"/>
            <a:ext cx="6413183" cy="624986"/>
          </a:xfrm>
          <a:prstGeom prst="rect">
            <a:avLst/>
          </a:prstGeo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8" y="5918981"/>
            <a:ext cx="6413183" cy="887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da-D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6358ADB8-F1BD-474A-94A3-0DC257375DC5}" type="datetimeFigureOut">
              <a:rPr lang="da-DK" smtClean="0"/>
              <a:pPr/>
              <a:t>10-04-2012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/>
          <a:lstStyle/>
          <a:p>
            <a:fld id="{99CD1682-6F12-AB48-9173-ACDB69AABD9C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_LG_Salg_Oplaeg_S.ai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0"/>
              <a:stretch>
                <a:fillRect/>
              </a:stretch>
            </p:blipFill>
          </mc:Choice>
          <mc:Fallback>
            <p:blipFill>
              <a:blip r:embed="rId21"/>
              <a:stretch>
                <a:fillRect/>
              </a:stretch>
            </p:blipFill>
          </mc:Fallback>
        </mc:AlternateContent>
        <p:spPr>
          <a:xfrm>
            <a:off x="7655" y="9525"/>
            <a:ext cx="10688638" cy="7553325"/>
          </a:xfrm>
          <a:prstGeom prst="rect">
            <a:avLst/>
          </a:prstGeom>
        </p:spPr>
      </p:pic>
      <p:pic>
        <p:nvPicPr>
          <p:cNvPr id="5" name="Billede 4" descr="DETF logo.png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8668544" y="6745355"/>
            <a:ext cx="1276350" cy="504825"/>
          </a:xfrm>
          <a:prstGeom prst="rect">
            <a:avLst/>
          </a:prstGeom>
          <a:solidFill>
            <a:schemeClr val="bg1"/>
          </a:soli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8" r:id="rId12"/>
    <p:sldLayoutId id="2147483649" r:id="rId13"/>
    <p:sldLayoutId id="2147483657" r:id="rId14"/>
    <p:sldLayoutId id="2147483650" r:id="rId15"/>
    <p:sldLayoutId id="2147483671" r:id="rId16"/>
  </p:sldLayoutIdLst>
  <p:txStyles>
    <p:titleStyle>
      <a:lvl1pPr algn="ctr" defTabSz="52143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521437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 typeface="Arial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DETF 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56" y="940923"/>
            <a:ext cx="9305925" cy="3067050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1014413" y="2185988"/>
            <a:ext cx="4229100" cy="15859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0" y="2185988"/>
            <a:ext cx="106886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2B5E"/>
                </a:solidFill>
                <a:latin typeface="Verdana"/>
                <a:cs typeface="Verdana"/>
              </a:rPr>
              <a:t>         </a:t>
            </a:r>
          </a:p>
          <a:p>
            <a:r>
              <a:rPr lang="en-US" sz="2800" b="1" i="1" dirty="0" smtClean="0">
                <a:solidFill>
                  <a:srgbClr val="002B5E"/>
                </a:solidFill>
                <a:latin typeface="Verdana"/>
                <a:cs typeface="Verdana"/>
              </a:rPr>
              <a:t>          </a:t>
            </a:r>
            <a:r>
              <a:rPr lang="en-US" sz="2800" b="1" i="1" dirty="0" err="1" smtClean="0">
                <a:solidFill>
                  <a:srgbClr val="002B5E"/>
                </a:solidFill>
                <a:latin typeface="Verdana"/>
                <a:cs typeface="Verdana"/>
              </a:rPr>
              <a:t>Kunden</a:t>
            </a:r>
            <a:r>
              <a:rPr lang="en-US" sz="2800" b="1" i="1" dirty="0" smtClean="0">
                <a:solidFill>
                  <a:srgbClr val="002B5E"/>
                </a:solidFill>
                <a:latin typeface="Verdana"/>
                <a:cs typeface="Verdana"/>
              </a:rPr>
              <a:t> </a:t>
            </a:r>
            <a:r>
              <a:rPr lang="en-US" sz="2800" b="1" i="1" dirty="0" err="1" smtClean="0">
                <a:solidFill>
                  <a:srgbClr val="002B5E"/>
                </a:solidFill>
                <a:latin typeface="Verdana"/>
                <a:cs typeface="Verdana"/>
              </a:rPr>
              <a:t>er</a:t>
            </a:r>
            <a:r>
              <a:rPr lang="en-US" sz="2800" b="1" i="1" dirty="0" smtClean="0">
                <a:solidFill>
                  <a:srgbClr val="002B5E"/>
                </a:solidFill>
                <a:latin typeface="Verdana"/>
                <a:cs typeface="Verdana"/>
              </a:rPr>
              <a:t> din </a:t>
            </a:r>
            <a:r>
              <a:rPr lang="en-US" sz="2800" b="1" i="1" dirty="0" err="1" smtClean="0">
                <a:solidFill>
                  <a:srgbClr val="002B5E"/>
                </a:solidFill>
                <a:latin typeface="Verdana"/>
                <a:cs typeface="Verdana"/>
              </a:rPr>
              <a:t>løn</a:t>
            </a:r>
            <a:r>
              <a:rPr lang="en-US" sz="2800" b="1" i="1" dirty="0" smtClean="0">
                <a:solidFill>
                  <a:srgbClr val="002B5E"/>
                </a:solidFill>
                <a:latin typeface="Verdana"/>
                <a:cs typeface="Verdana"/>
              </a:rPr>
              <a:t>!</a:t>
            </a:r>
            <a:r>
              <a:rPr lang="en-US" sz="2800" b="1" dirty="0" smtClean="0">
                <a:solidFill>
                  <a:srgbClr val="002B5E"/>
                </a:solidFill>
                <a:latin typeface="Verdana"/>
                <a:cs typeface="Verdana"/>
              </a:rPr>
              <a:t/>
            </a:r>
            <a:br>
              <a:rPr lang="en-US" sz="2800" b="1" dirty="0" smtClean="0">
                <a:solidFill>
                  <a:srgbClr val="002B5E"/>
                </a:solidFill>
                <a:latin typeface="Verdana"/>
                <a:cs typeface="Verdana"/>
              </a:rPr>
            </a:br>
            <a:endParaRPr lang="en-US" sz="2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algn="ctr"/>
            <a:endParaRPr lang="en-US" sz="20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algn="ctr"/>
            <a:endParaRPr lang="en-US" sz="20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algn="ctr"/>
            <a:endParaRPr lang="en-US" sz="20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algn="ctr"/>
            <a:r>
              <a:rPr lang="en-US" sz="2800" b="1" dirty="0" err="1" smtClean="0">
                <a:solidFill>
                  <a:srgbClr val="002B5E"/>
                </a:solidFill>
                <a:latin typeface="Verdana"/>
                <a:cs typeface="Verdana"/>
              </a:rPr>
              <a:t>Forårsmøde</a:t>
            </a:r>
            <a:r>
              <a:rPr lang="en-US" sz="2800" b="1" dirty="0" smtClean="0">
                <a:solidFill>
                  <a:srgbClr val="002B5E"/>
                </a:solidFill>
                <a:latin typeface="Verdana"/>
                <a:cs typeface="Verdana"/>
              </a:rPr>
              <a:t> 2012</a:t>
            </a:r>
          </a:p>
          <a:p>
            <a:pPr algn="ctr"/>
            <a:endParaRPr lang="en-US" sz="20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algn="ctr"/>
            <a:endParaRPr lang="en-US" sz="20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algn="ctr"/>
            <a:r>
              <a:rPr lang="en-US" sz="2000" b="1" dirty="0" err="1" smtClean="0">
                <a:solidFill>
                  <a:srgbClr val="002B5E"/>
                </a:solidFill>
                <a:latin typeface="Verdana"/>
                <a:cs typeface="Verdana"/>
              </a:rPr>
              <a:t>Torsdag</a:t>
            </a:r>
            <a:r>
              <a:rPr lang="en-US" sz="2000" b="1" dirty="0" smtClean="0">
                <a:solidFill>
                  <a:srgbClr val="002B5E"/>
                </a:solidFill>
                <a:latin typeface="Verdana"/>
                <a:cs typeface="Verdana"/>
              </a:rPr>
              <a:t> den 12. </a:t>
            </a:r>
            <a:r>
              <a:rPr lang="en-US" sz="2000" b="1" dirty="0" err="1" smtClean="0">
                <a:solidFill>
                  <a:srgbClr val="002B5E"/>
                </a:solidFill>
                <a:latin typeface="Verdana"/>
                <a:cs typeface="Verdana"/>
              </a:rPr>
              <a:t>april</a:t>
            </a:r>
            <a:r>
              <a:rPr lang="en-US" sz="2000" b="1" dirty="0" smtClean="0">
                <a:solidFill>
                  <a:srgbClr val="002B5E"/>
                </a:solidFill>
                <a:latin typeface="Verdana"/>
                <a:cs typeface="Verdana"/>
              </a:rPr>
              <a:t> 2012 </a:t>
            </a:r>
            <a:r>
              <a:rPr lang="en-US" sz="2000" b="1" dirty="0" err="1" smtClean="0">
                <a:solidFill>
                  <a:srgbClr val="002B5E"/>
                </a:solidFill>
                <a:latin typeface="Verdana"/>
                <a:cs typeface="Verdana"/>
              </a:rPr>
              <a:t>i</a:t>
            </a:r>
            <a:r>
              <a:rPr lang="en-US" sz="2000" b="1" dirty="0" smtClean="0">
                <a:solidFill>
                  <a:srgbClr val="002B5E"/>
                </a:solidFill>
                <a:latin typeface="Verdana"/>
                <a:cs typeface="Verdana"/>
              </a:rPr>
              <a:t> Aalborg</a:t>
            </a:r>
          </a:p>
          <a:p>
            <a:pPr algn="ctr"/>
            <a:endParaRPr lang="en-US" sz="2000" b="1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boks 2"/>
          <p:cNvSpPr txBox="1"/>
          <p:nvPr/>
        </p:nvSpPr>
        <p:spPr>
          <a:xfrm>
            <a:off x="2936985" y="2974428"/>
            <a:ext cx="1019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600" dirty="0" smtClean="0">
                <a:solidFill>
                  <a:srgbClr val="001A36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rPr>
              <a:t></a:t>
            </a:r>
            <a:endParaRPr lang="da-DK" sz="9600" dirty="0">
              <a:solidFill>
                <a:srgbClr val="001A3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4702723" y="2974428"/>
            <a:ext cx="1019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600" dirty="0" smtClean="0">
                <a:solidFill>
                  <a:srgbClr val="001A36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rPr>
              <a:t></a:t>
            </a:r>
            <a:endParaRPr lang="da-DK" sz="9600" dirty="0">
              <a:solidFill>
                <a:srgbClr val="001A3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6352847" y="2974428"/>
            <a:ext cx="1019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600" dirty="0" smtClean="0">
                <a:solidFill>
                  <a:srgbClr val="001A36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rPr>
              <a:t></a:t>
            </a:r>
            <a:endParaRPr lang="da-DK" sz="9600" dirty="0">
              <a:solidFill>
                <a:srgbClr val="001A3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3"/>
          <p:cNvSpPr txBox="1">
            <a:spLocks/>
          </p:cNvSpPr>
          <p:nvPr/>
        </p:nvSpPr>
        <p:spPr>
          <a:xfrm>
            <a:off x="1603296" y="2185161"/>
            <a:ext cx="7414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Dine holdninger 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_LG_Salg_Kursus_Dag1_Powerpoint_S_17.ai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" y="9525"/>
            <a:ext cx="10688637" cy="75533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_LG_Salg_Kursus_Dag1_Powerpoint_S_11.ai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9525"/>
            <a:ext cx="10688638" cy="75533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181200" y="1692000"/>
            <a:ext cx="3187700" cy="4330700"/>
          </a:xfrm>
          <a:prstGeom prst="rect">
            <a:avLst/>
          </a:prstGeom>
        </p:spPr>
      </p:pic>
      <p:sp>
        <p:nvSpPr>
          <p:cNvPr id="4" name="TextBox 3"/>
          <p:cNvSpPr txBox="1">
            <a:spLocks/>
          </p:cNvSpPr>
          <p:nvPr/>
        </p:nvSpPr>
        <p:spPr>
          <a:xfrm>
            <a:off x="1603297" y="2185161"/>
            <a:ext cx="39715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solidFill>
                  <a:srgbClr val="002B5E"/>
                </a:solidFill>
                <a:latin typeface="Verdana"/>
                <a:cs typeface="Verdana"/>
              </a:rPr>
              <a:t>Hvilke</a:t>
            </a:r>
            <a:r>
              <a:rPr lang="en-US" sz="2700" b="1" dirty="0" smtClean="0">
                <a:solidFill>
                  <a:srgbClr val="002B5E"/>
                </a:solidFill>
                <a:latin typeface="Verdana"/>
                <a:cs typeface="Verdana"/>
              </a:rPr>
              <a:t> </a:t>
            </a:r>
            <a:r>
              <a:rPr lang="en-US" sz="2700" b="1" dirty="0" err="1" smtClean="0">
                <a:solidFill>
                  <a:srgbClr val="002B5E"/>
                </a:solidFill>
                <a:latin typeface="Verdana"/>
                <a:cs typeface="Verdana"/>
              </a:rPr>
              <a:t>forventninger</a:t>
            </a:r>
            <a:r>
              <a:rPr lang="en-US" sz="2700" b="1" dirty="0" smtClean="0">
                <a:solidFill>
                  <a:srgbClr val="002B5E"/>
                </a:solidFill>
                <a:latin typeface="Verdana"/>
                <a:cs typeface="Verdana"/>
              </a:rPr>
              <a:t> </a:t>
            </a:r>
          </a:p>
          <a:p>
            <a:r>
              <a:rPr lang="en-US" sz="2700" b="1" dirty="0" err="1" smtClean="0">
                <a:solidFill>
                  <a:srgbClr val="002B5E"/>
                </a:solidFill>
                <a:latin typeface="Verdana"/>
                <a:cs typeface="Verdana"/>
              </a:rPr>
              <a:t>har</a:t>
            </a:r>
            <a:r>
              <a:rPr lang="en-US" sz="2700" b="1" dirty="0" smtClean="0">
                <a:solidFill>
                  <a:srgbClr val="002B5E"/>
                </a:solidFill>
                <a:latin typeface="Verdana"/>
                <a:cs typeface="Verdana"/>
              </a:rPr>
              <a:t> </a:t>
            </a:r>
            <a:r>
              <a:rPr lang="en-US" sz="2700" b="1" dirty="0" err="1" smtClean="0">
                <a:solidFill>
                  <a:srgbClr val="002B5E"/>
                </a:solidFill>
                <a:latin typeface="Verdana"/>
                <a:cs typeface="Verdana"/>
              </a:rPr>
              <a:t>kunden</a:t>
            </a:r>
            <a:r>
              <a:rPr lang="en-US" sz="2700" b="1" dirty="0" smtClean="0">
                <a:solidFill>
                  <a:srgbClr val="002B5E"/>
                </a:solidFill>
                <a:latin typeface="Verdana"/>
                <a:cs typeface="Verdana"/>
              </a:rPr>
              <a:t>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1534510"/>
            <a:ext cx="741457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Kundens forventninger</a:t>
            </a:r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lever op til jeres mission</a:t>
            </a: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At du er professionel i alt, hvad du gør</a:t>
            </a:r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er velforberedt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er empatisk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lytter mere, end du taler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kender til og forstår kundens ”verden”</a:t>
            </a:r>
          </a:p>
          <a:p>
            <a:pPr>
              <a:buFont typeface="Arial" pitchFamily="34" charset="0"/>
              <a:buChar char="•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vores kunder også er vores ejere</a:t>
            </a:r>
          </a:p>
          <a:p>
            <a:pPr>
              <a:buFont typeface="Arial" pitchFamily="34" charset="0"/>
              <a:buChar char="•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tilbyder </a:t>
            </a:r>
            <a:r>
              <a:rPr lang="da-DK" sz="1800" dirty="0" err="1" smtClean="0">
                <a:solidFill>
                  <a:srgbClr val="002B5E"/>
                </a:solidFill>
                <a:latin typeface="Verdana"/>
                <a:cs typeface="Verdana"/>
              </a:rPr>
              <a:t>loyalitetsskabende</a:t>
            </a: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ydelser</a:t>
            </a:r>
          </a:p>
          <a:p>
            <a:pPr>
              <a:buFont typeface="Arial" pitchFamily="34" charset="0"/>
              <a:buChar char="•"/>
            </a:pPr>
            <a:endParaRPr lang="en-US" sz="2700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Kundens forventninger</a:t>
            </a:r>
          </a:p>
          <a:p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kan tale om andet end dit produkt og din løsning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er problemløser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er eksperten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er effektiv og målrettet</a:t>
            </a:r>
          </a:p>
          <a:p>
            <a:pPr>
              <a:buFont typeface="Arial" pitchFamily="34" charset="0"/>
              <a:buChar char="•"/>
            </a:pPr>
            <a:endParaRPr lang="en-US" sz="2700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Kundens forventninger</a:t>
            </a:r>
          </a:p>
          <a:p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endParaRPr lang="da-DK" sz="18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er på forkant med udviklingen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tager ansvar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udviser fleksibilitet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At du følger op</a:t>
            </a:r>
          </a:p>
          <a:p>
            <a:pPr>
              <a:buFont typeface="Arial" pitchFamily="34" charset="0"/>
              <a:buChar char="•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 </a:t>
            </a:r>
          </a:p>
          <a:p>
            <a:r>
              <a:rPr lang="da-DK" sz="1800" b="1" dirty="0" smtClean="0">
                <a:solidFill>
                  <a:srgbClr val="002B5E"/>
                </a:solidFill>
                <a:latin typeface="Verdana"/>
                <a:cs typeface="Verdana"/>
              </a:rPr>
              <a:t>”Offensiv rådgivning”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endParaRPr lang="da-DK" sz="27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>
              <a:buFont typeface="Arial" pitchFamily="34" charset="0"/>
              <a:buChar char="•"/>
            </a:pPr>
            <a:endParaRPr lang="en-US" sz="2700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Leveregler for offensiv rådgivning 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marL="514350" indent="-514350"/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1. Tænk positivt!</a:t>
            </a:r>
          </a:p>
          <a:p>
            <a:pPr marL="514350" indent="-514350">
              <a:buFont typeface="+mj-lt"/>
              <a:buAutoNum type="arabicPeriod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marL="514350" indent="-514350"/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2. Holdninger og handlinger!</a:t>
            </a:r>
          </a:p>
          <a:p>
            <a:pPr marL="514350" indent="-514350">
              <a:buFont typeface="+mj-lt"/>
              <a:buAutoNum type="arabicPeriod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marL="514350" indent="-514350"/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3. Forstå din kunde!</a:t>
            </a:r>
          </a:p>
          <a:p>
            <a:pPr marL="514350" indent="-514350">
              <a:buFont typeface="+mj-lt"/>
              <a:buAutoNum type="arabicPeriod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marL="514350" indent="-514350"/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4. Vær professionel!</a:t>
            </a:r>
          </a:p>
          <a:p>
            <a:pPr marL="514350" indent="-514350">
              <a:buFont typeface="+mj-lt"/>
              <a:buAutoNum type="arabicPeriod"/>
            </a:pPr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marL="514350" indent="-514350"/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5. Vær synlig!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Leveregler for offensiv rådgivning 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6. Gør det ”lille ekstra”!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7. Se mulighederne i ethvert problem!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8. Vær troværdig!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9. Kundetilfredshed er også dit ansvar!</a:t>
            </a:r>
          </a:p>
          <a:p>
            <a:endParaRPr lang="da-DK" sz="18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1800" dirty="0" smtClean="0">
                <a:solidFill>
                  <a:srgbClr val="002B5E"/>
                </a:solidFill>
                <a:latin typeface="Verdana"/>
                <a:cs typeface="Verdana"/>
              </a:rPr>
              <a:t>10. Kunden er din løn!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 descr="amatører træner ald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7817" y="1305637"/>
            <a:ext cx="6713005" cy="4951576"/>
          </a:xfrm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618978" y="1969477"/>
            <a:ext cx="908773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a-DK" dirty="0" smtClean="0"/>
              <a:t>  </a:t>
            </a:r>
            <a:r>
              <a:rPr lang="da-DK" sz="3200" b="1" dirty="0" smtClean="0">
                <a:solidFill>
                  <a:schemeClr val="tx2"/>
                </a:solidFill>
              </a:rPr>
              <a:t>Kundefokus</a:t>
            </a:r>
          </a:p>
          <a:p>
            <a:pPr>
              <a:buFontTx/>
              <a:buChar char="-"/>
            </a:pPr>
            <a:r>
              <a:rPr lang="da-DK" sz="3200" b="1" dirty="0" smtClean="0">
                <a:solidFill>
                  <a:schemeClr val="tx2"/>
                </a:solidFill>
              </a:rPr>
              <a:t> Kundefokus</a:t>
            </a:r>
          </a:p>
          <a:p>
            <a:pPr>
              <a:buFontTx/>
              <a:buChar char="-"/>
            </a:pPr>
            <a:endParaRPr lang="da-DK" sz="3200" b="1" dirty="0" smtClean="0">
              <a:solidFill>
                <a:schemeClr val="tx2"/>
              </a:solidFill>
            </a:endParaRPr>
          </a:p>
          <a:p>
            <a:r>
              <a:rPr lang="da-DK" sz="3600" b="1" dirty="0" smtClean="0">
                <a:solidFill>
                  <a:schemeClr val="tx2"/>
                </a:solidFill>
              </a:rPr>
              <a:t>Alle skal tænke udefra og ind – ikke omvendt</a:t>
            </a:r>
          </a:p>
          <a:p>
            <a:endParaRPr lang="da-DK" sz="3600" b="1" dirty="0">
              <a:solidFill>
                <a:schemeClr val="tx2"/>
              </a:solidFill>
            </a:endParaRPr>
          </a:p>
          <a:p>
            <a:pPr algn="ctr"/>
            <a:r>
              <a:rPr lang="da-DK" sz="3600" b="1" i="1" dirty="0" smtClean="0">
                <a:solidFill>
                  <a:schemeClr val="tx2"/>
                </a:solidFill>
              </a:rPr>
              <a:t>Kunden er din løn!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gebenet trekant 1"/>
          <p:cNvSpPr/>
          <p:nvPr/>
        </p:nvSpPr>
        <p:spPr>
          <a:xfrm rot="10800000">
            <a:off x="1730341" y="1941355"/>
            <a:ext cx="6808763" cy="4487594"/>
          </a:xfrm>
          <a:prstGeom prst="triangle">
            <a:avLst>
              <a:gd name="adj" fmla="val 4958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4" name="Lige forbindelse 3"/>
          <p:cNvCxnSpPr/>
          <p:nvPr/>
        </p:nvCxnSpPr>
        <p:spPr>
          <a:xfrm>
            <a:off x="2278966" y="2686929"/>
            <a:ext cx="57255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Lige forbindelse 5"/>
          <p:cNvCxnSpPr/>
          <p:nvPr/>
        </p:nvCxnSpPr>
        <p:spPr>
          <a:xfrm flipV="1">
            <a:off x="2869809" y="3446598"/>
            <a:ext cx="448759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Lige forbindelse 8"/>
          <p:cNvCxnSpPr>
            <a:stCxn id="2" idx="5"/>
            <a:endCxn id="2" idx="1"/>
          </p:cNvCxnSpPr>
          <p:nvPr/>
        </p:nvCxnSpPr>
        <p:spPr>
          <a:xfrm rot="10800000" flipH="1">
            <a:off x="3446591" y="4185152"/>
            <a:ext cx="34043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Lige forbindelse 10"/>
          <p:cNvCxnSpPr/>
          <p:nvPr/>
        </p:nvCxnSpPr>
        <p:spPr>
          <a:xfrm flipV="1">
            <a:off x="4023360" y="4951841"/>
            <a:ext cx="2293034" cy="14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boks 11"/>
          <p:cNvSpPr txBox="1"/>
          <p:nvPr/>
        </p:nvSpPr>
        <p:spPr>
          <a:xfrm>
            <a:off x="2869809" y="1772539"/>
            <a:ext cx="48955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a-DK" b="1" dirty="0" smtClean="0">
              <a:solidFill>
                <a:schemeClr val="bg1"/>
              </a:solidFill>
            </a:endParaRPr>
          </a:p>
          <a:p>
            <a:pPr algn="ctr"/>
            <a:r>
              <a:rPr lang="da-DK" b="1" dirty="0" smtClean="0">
                <a:solidFill>
                  <a:schemeClr val="bg1"/>
                </a:solidFill>
              </a:rPr>
              <a:t>Første niveau – medarbejderne!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13" name="Tekstboks 12"/>
          <p:cNvSpPr txBox="1"/>
          <p:nvPr/>
        </p:nvSpPr>
        <p:spPr>
          <a:xfrm>
            <a:off x="2700993" y="2468999"/>
            <a:ext cx="48955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a-DK" b="1" dirty="0" smtClean="0">
              <a:solidFill>
                <a:schemeClr val="bg1"/>
              </a:solidFill>
            </a:endParaRPr>
          </a:p>
          <a:p>
            <a:pPr algn="ctr"/>
            <a:r>
              <a:rPr lang="da-DK" b="1" dirty="0" smtClean="0">
                <a:solidFill>
                  <a:schemeClr val="bg1"/>
                </a:solidFill>
              </a:rPr>
              <a:t>Support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2700993" y="3615415"/>
            <a:ext cx="48955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Lederne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15" name="Tekstboks 14"/>
          <p:cNvSpPr txBox="1"/>
          <p:nvPr/>
        </p:nvSpPr>
        <p:spPr>
          <a:xfrm>
            <a:off x="2700993" y="4353968"/>
            <a:ext cx="48955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Direktionen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16" name="Tekstboks 15"/>
          <p:cNvSpPr txBox="1"/>
          <p:nvPr/>
        </p:nvSpPr>
        <p:spPr>
          <a:xfrm>
            <a:off x="2754917" y="5237888"/>
            <a:ext cx="48955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Bestyrelse</a:t>
            </a:r>
            <a:endParaRPr lang="da-DK" b="1" dirty="0">
              <a:solidFill>
                <a:schemeClr val="bg1"/>
              </a:solidFill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3277775" y="1041009"/>
            <a:ext cx="3699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400" b="1" dirty="0" smtClean="0">
                <a:solidFill>
                  <a:schemeClr val="tx2"/>
                </a:solidFill>
              </a:rPr>
              <a:t>Kunder</a:t>
            </a:r>
            <a:endParaRPr lang="da-DK" sz="4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1571625" y="1800225"/>
            <a:ext cx="85993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 smtClean="0">
                <a:solidFill>
                  <a:schemeClr val="tx2"/>
                </a:solidFill>
              </a:rPr>
              <a:t>Vi skal vende tankegangen:</a:t>
            </a:r>
          </a:p>
          <a:p>
            <a:endParaRPr lang="da-DK" sz="3600" b="1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da-DK" sz="3200" b="1" dirty="0" smtClean="0">
                <a:solidFill>
                  <a:schemeClr val="tx2"/>
                </a:solidFill>
              </a:rPr>
              <a:t> Først kunderne</a:t>
            </a:r>
          </a:p>
          <a:p>
            <a:pPr>
              <a:buFont typeface="Arial" pitchFamily="34" charset="0"/>
              <a:buChar char="•"/>
            </a:pPr>
            <a:r>
              <a:rPr lang="da-DK" sz="3200" b="1" dirty="0" smtClean="0">
                <a:solidFill>
                  <a:schemeClr val="tx2"/>
                </a:solidFill>
              </a:rPr>
              <a:t> Konkrete tiltag (muligheder)</a:t>
            </a:r>
          </a:p>
          <a:p>
            <a:pPr>
              <a:buFont typeface="Arial" pitchFamily="34" charset="0"/>
              <a:buChar char="•"/>
            </a:pPr>
            <a:r>
              <a:rPr lang="da-DK" sz="3200" b="1" dirty="0" smtClean="0">
                <a:solidFill>
                  <a:schemeClr val="tx2"/>
                </a:solidFill>
              </a:rPr>
              <a:t> Opfølgning</a:t>
            </a:r>
          </a:p>
          <a:p>
            <a:pPr>
              <a:buFont typeface="Arial" pitchFamily="34" charset="0"/>
              <a:buChar char="•"/>
            </a:pPr>
            <a:r>
              <a:rPr lang="da-DK" sz="3200" b="1" dirty="0" smtClean="0">
                <a:solidFill>
                  <a:schemeClr val="tx2"/>
                </a:solidFill>
              </a:rPr>
              <a:t> Økonomi</a:t>
            </a:r>
            <a:endParaRPr lang="da-DK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491948" y="998806"/>
            <a:ext cx="741457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Hvad skal du gøre anderledes? 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pPr marL="265113" indent="-265113"/>
            <a:r>
              <a:rPr lang="da-DK" sz="1600" b="1" dirty="0" smtClean="0">
                <a:solidFill>
                  <a:schemeClr val="tx2"/>
                </a:solidFill>
                <a:latin typeface="Verdana"/>
                <a:cs typeface="Verdana"/>
              </a:rPr>
              <a:t>Medarbejdere/serviceteknikere/chefer</a:t>
            </a:r>
          </a:p>
          <a:p>
            <a:pPr marL="265113" indent="-265113"/>
            <a:endParaRPr lang="da-DK" sz="16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  <a:t>Ændring af holdning og adfærd; salg og service er mit ansvar!</a:t>
            </a:r>
            <a:b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</a:br>
            <a:endParaRPr lang="da-DK" sz="16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  <a:t>Proaktiv på service/offensiv rådgivning</a:t>
            </a:r>
            <a:b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</a:br>
            <a:endParaRPr lang="da-DK" sz="16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  <a:t>Synliggørelse af værdi for god service = status</a:t>
            </a:r>
            <a:b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</a:br>
            <a:endParaRPr lang="da-DK" sz="16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  <a:t>Effektiv kundeservice</a:t>
            </a:r>
          </a:p>
          <a:p>
            <a:pPr marL="265113" indent="-265113"/>
            <a:endParaRPr lang="da-DK" sz="16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/>
            <a:endParaRPr lang="da-DK" sz="1600" b="1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/>
            <a:r>
              <a:rPr lang="da-DK" sz="1600" b="1" dirty="0" smtClean="0">
                <a:solidFill>
                  <a:schemeClr val="tx2"/>
                </a:solidFill>
                <a:latin typeface="Verdana"/>
                <a:cs typeface="Verdana"/>
              </a:rPr>
              <a:t>Chefer:</a:t>
            </a:r>
            <a: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  <a:t/>
            </a:r>
            <a:b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</a:br>
            <a:endParaRPr lang="da-DK" sz="16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da-DK" sz="1600" dirty="0" smtClean="0">
                <a:solidFill>
                  <a:schemeClr val="tx2"/>
                </a:solidFill>
                <a:latin typeface="Verdana"/>
                <a:cs typeface="Verdana"/>
              </a:rPr>
              <a:t>Salg/service kvalitet som vigtigt målepunkt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ph\AppData\Local\Microsoft\Windows\Temporary Internet Files\Content.IE5\W6R47VOC\MC90033299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4941" y="1485224"/>
            <a:ext cx="1118381" cy="1061028"/>
          </a:xfrm>
          <a:prstGeom prst="rect">
            <a:avLst/>
          </a:prstGeom>
          <a:noFill/>
        </p:spPr>
      </p:pic>
      <p:cxnSp>
        <p:nvCxnSpPr>
          <p:cNvPr id="13" name="Vinklet forbindelse 12"/>
          <p:cNvCxnSpPr/>
          <p:nvPr/>
        </p:nvCxnSpPr>
        <p:spPr>
          <a:xfrm rot="10800000" flipV="1">
            <a:off x="6963509" y="2546251"/>
            <a:ext cx="1842867" cy="1069145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Vinklet forbindelse 14"/>
          <p:cNvCxnSpPr/>
          <p:nvPr/>
        </p:nvCxnSpPr>
        <p:spPr>
          <a:xfrm rot="10800000" flipV="1">
            <a:off x="4199205" y="5753687"/>
            <a:ext cx="1842867" cy="1069145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Vinklet forbindelse 15"/>
          <p:cNvCxnSpPr/>
          <p:nvPr/>
        </p:nvCxnSpPr>
        <p:spPr>
          <a:xfrm rot="10800000" flipV="1">
            <a:off x="5120640" y="4684541"/>
            <a:ext cx="1842867" cy="1069145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Vinklet forbindelse 16"/>
          <p:cNvCxnSpPr/>
          <p:nvPr/>
        </p:nvCxnSpPr>
        <p:spPr>
          <a:xfrm rot="10800000" flipV="1">
            <a:off x="6042075" y="3615396"/>
            <a:ext cx="1842867" cy="1069145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kstboks 17"/>
          <p:cNvSpPr txBox="1"/>
          <p:nvPr/>
        </p:nvSpPr>
        <p:spPr>
          <a:xfrm>
            <a:off x="506437" y="1026942"/>
            <a:ext cx="6119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 smtClean="0">
                <a:solidFill>
                  <a:schemeClr val="tx2"/>
                </a:solidFill>
              </a:rPr>
              <a:t>Vi vasker trapper oppefra</a:t>
            </a:r>
            <a:endParaRPr lang="da-DK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Selv den mindste forandring </a:t>
            </a:r>
          </a:p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betaler sig ofte…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Resultater skabes ikke af sig selv</a:t>
            </a:r>
          </a:p>
          <a:p>
            <a:endParaRPr lang="en-US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endParaRPr lang="en-US" sz="1300" dirty="0" smtClean="0">
              <a:solidFill>
                <a:srgbClr val="002B5E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Intern markedsføring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2700" dirty="0" smtClean="0">
                <a:solidFill>
                  <a:srgbClr val="002B5E"/>
                </a:solidFill>
                <a:latin typeface="Verdana"/>
                <a:cs typeface="Verdana"/>
              </a:rPr>
              <a:t>Ethvert budskab skal sælges to gange. </a:t>
            </a:r>
          </a:p>
          <a:p>
            <a:endParaRPr lang="da-DK" sz="2700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2700" dirty="0" smtClean="0">
                <a:solidFill>
                  <a:srgbClr val="002B5E"/>
                </a:solidFill>
                <a:latin typeface="Verdana"/>
                <a:cs typeface="Verdana"/>
              </a:rPr>
              <a:t>Altid først til medarbejderne!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/>
          </p:cNvSpPr>
          <p:nvPr/>
        </p:nvSpPr>
        <p:spPr>
          <a:xfrm>
            <a:off x="1603296" y="2185161"/>
            <a:ext cx="741457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700" b="1" dirty="0" smtClean="0">
                <a:solidFill>
                  <a:srgbClr val="002B5E"/>
                </a:solidFill>
                <a:latin typeface="Verdana"/>
                <a:cs typeface="Verdana"/>
              </a:rPr>
              <a:t>Det personlige salg</a:t>
            </a:r>
          </a:p>
          <a:p>
            <a:endParaRPr lang="da-DK" sz="2700" b="1" dirty="0" smtClean="0">
              <a:solidFill>
                <a:srgbClr val="002B5E"/>
              </a:solidFill>
              <a:latin typeface="Verdana"/>
              <a:cs typeface="Verdana"/>
            </a:endParaRPr>
          </a:p>
          <a:p>
            <a:r>
              <a:rPr lang="da-DK" sz="2700" dirty="0" smtClean="0">
                <a:solidFill>
                  <a:srgbClr val="002B5E"/>
                </a:solidFill>
                <a:latin typeface="Verdana"/>
                <a:cs typeface="Verdana"/>
              </a:rPr>
              <a:t>Sandhedens øjeblik!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</TotalTime>
  <Words>319</Words>
  <Application>Microsoft Office PowerPoint</Application>
  <PresentationFormat>Brugerdefineret</PresentationFormat>
  <Paragraphs>123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19</vt:i4>
      </vt:variant>
    </vt:vector>
  </HeadingPairs>
  <TitlesOfParts>
    <vt:vector size="20" baseType="lpstr">
      <vt:lpstr>1_Office Theme</vt:lpstr>
      <vt:lpstr>Dias nummer 1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  <vt:lpstr>Dias nummer 11</vt:lpstr>
      <vt:lpstr>Dias nummer 12</vt:lpstr>
      <vt:lpstr>Dias nummer 13</vt:lpstr>
      <vt:lpstr>Dias nummer 14</vt:lpstr>
      <vt:lpstr>Dias nummer 15</vt:lpstr>
      <vt:lpstr>Dias nummer 16</vt:lpstr>
      <vt:lpstr>Dias nummer 17</vt:lpstr>
      <vt:lpstr>Dias nummer 18</vt:lpstr>
      <vt:lpstr>Dias nummer 19</vt:lpstr>
    </vt:vector>
  </TitlesOfParts>
  <Company>Zuccez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Zuccez</dc:creator>
  <cp:lastModifiedBy>Detf V. Søren</cp:lastModifiedBy>
  <cp:revision>164</cp:revision>
  <dcterms:created xsi:type="dcterms:W3CDTF">2010-07-01T08:14:53Z</dcterms:created>
  <dcterms:modified xsi:type="dcterms:W3CDTF">2012-04-10T07:50:33Z</dcterms:modified>
</cp:coreProperties>
</file>