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7" r:id="rId4"/>
  </p:sldMasterIdLst>
  <p:notesMasterIdLst>
    <p:notesMasterId r:id="rId18"/>
  </p:notesMasterIdLst>
  <p:sldIdLst>
    <p:sldId id="256" r:id="rId5"/>
    <p:sldId id="264" r:id="rId6"/>
    <p:sldId id="258" r:id="rId7"/>
    <p:sldId id="265" r:id="rId8"/>
    <p:sldId id="259" r:id="rId9"/>
    <p:sldId id="266" r:id="rId10"/>
    <p:sldId id="260" r:id="rId11"/>
    <p:sldId id="267" r:id="rId12"/>
    <p:sldId id="261" r:id="rId13"/>
    <p:sldId id="268" r:id="rId14"/>
    <p:sldId id="262" r:id="rId15"/>
    <p:sldId id="269" r:id="rId16"/>
    <p:sldId id="263"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FD151B"/>
    <a:srgbClr val="95C11E"/>
    <a:srgbClr val="FFB30F"/>
    <a:srgbClr val="FF3018"/>
    <a:srgbClr val="37D1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595"/>
    <p:restoredTop sz="80971"/>
  </p:normalViewPr>
  <p:slideViewPr>
    <p:cSldViewPr snapToGrid="0" snapToObjects="1">
      <p:cViewPr varScale="1">
        <p:scale>
          <a:sx n="92" d="100"/>
          <a:sy n="92" d="100"/>
        </p:scale>
        <p:origin x="190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91161D-0C64-C944-9784-84D25EAE1AAB}" type="datetimeFigureOut">
              <a:rPr lang="da-DK" smtClean="0"/>
              <a:t>16-02-2021</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5121C8-B133-6B4D-8B10-8DB047A55872}" type="slidenum">
              <a:rPr lang="da-DK" smtClean="0"/>
              <a:t>‹nr.›</a:t>
            </a:fld>
            <a:endParaRPr lang="da-DK"/>
          </a:p>
        </p:txBody>
      </p:sp>
    </p:spTree>
    <p:extLst>
      <p:ext uri="{BB962C8B-B14F-4D97-AF65-F5344CB8AC3E}">
        <p14:creationId xmlns:p14="http://schemas.microsoft.com/office/powerpoint/2010/main" val="58155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Casen læses højt eller afspilles som lydfil i opdelte bidder. Der stoppes ved hvert dilemma. </a:t>
            </a:r>
          </a:p>
          <a:p>
            <a:r>
              <a:rPr lang="da-DK" b="1" dirty="0"/>
              <a:t>OBS: </a:t>
            </a:r>
            <a:r>
              <a:rPr lang="da-DK" dirty="0"/>
              <a:t>Se mere</a:t>
            </a:r>
            <a:r>
              <a:rPr lang="da-DK" baseline="0" dirty="0"/>
              <a:t> </a:t>
            </a:r>
            <a:r>
              <a:rPr lang="da-DK" dirty="0"/>
              <a:t>instruktion på side 19 i lærervejledningen</a:t>
            </a:r>
            <a:r>
              <a:rPr lang="da-DK" baseline="0" dirty="0"/>
              <a:t>, herunder forslag til opdeling i grupper og brug af A,B,C-skiltene. Lærervejledningen finder du på </a:t>
            </a:r>
            <a:r>
              <a:rPr lang="da-DK" baseline="0" dirty="0" err="1"/>
              <a:t>danskstalkingcenter.dk</a:t>
            </a:r>
            <a:r>
              <a:rPr lang="da-DK" baseline="0" dirty="0"/>
              <a:t>/undervis</a:t>
            </a:r>
            <a:endParaRPr lang="da-DK" dirty="0"/>
          </a:p>
          <a:p>
            <a:r>
              <a:rPr lang="da-DK" b="1" dirty="0"/>
              <a:t>Spørg ind til, hvorfor de har valgt, som de har, men spørg også ind til de muligheder, som ingen/meget få har valgt</a:t>
            </a:r>
            <a:r>
              <a:rPr lang="da-DK" dirty="0"/>
              <a:t>: ”Hvorfor har I ikke valgt XX? Hvorfor er det ikke en god idé? Kan I forstå, hvis Camilla (eller venner/familie) vælger dette?”. Det kan udfordre eleverne i, at de ikke kun vælger og forholder sig til det, de tænker er det rigtige inden for normerne, men at de også sætter sig ind i følelserne og forståelser for, hvordan man kan tænke og handle, når man er i krise. Ved hvert dilemma er skrevet nogle linjer, der kan inspirere til denne reflekterende dialog.</a:t>
            </a:r>
          </a:p>
        </p:txBody>
      </p:sp>
      <p:sp>
        <p:nvSpPr>
          <p:cNvPr id="4" name="Pladsholder til slidenummer 3"/>
          <p:cNvSpPr>
            <a:spLocks noGrp="1"/>
          </p:cNvSpPr>
          <p:nvPr>
            <p:ph type="sldNum" sz="quarter" idx="10"/>
          </p:nvPr>
        </p:nvSpPr>
        <p:spPr/>
        <p:txBody>
          <a:bodyPr/>
          <a:lstStyle/>
          <a:p>
            <a:fld id="{745121C8-B133-6B4D-8B10-8DB047A55872}" type="slidenum">
              <a:rPr lang="da-DK" smtClean="0"/>
              <a:t>1</a:t>
            </a:fld>
            <a:endParaRPr lang="da-DK"/>
          </a:p>
        </p:txBody>
      </p:sp>
    </p:spTree>
    <p:extLst>
      <p:ext uri="{BB962C8B-B14F-4D97-AF65-F5344CB8AC3E}">
        <p14:creationId xmlns:p14="http://schemas.microsoft.com/office/powerpoint/2010/main" val="653067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Lyt til første del af </a:t>
            </a:r>
            <a:r>
              <a:rPr lang="da-DK"/>
              <a:t>Camillas historie. </a:t>
            </a:r>
          </a:p>
        </p:txBody>
      </p:sp>
      <p:sp>
        <p:nvSpPr>
          <p:cNvPr id="4" name="Pladsholder til slidenummer 3"/>
          <p:cNvSpPr>
            <a:spLocks noGrp="1"/>
          </p:cNvSpPr>
          <p:nvPr>
            <p:ph type="sldNum" sz="quarter" idx="5"/>
          </p:nvPr>
        </p:nvSpPr>
        <p:spPr/>
        <p:txBody>
          <a:bodyPr/>
          <a:lstStyle/>
          <a:p>
            <a:fld id="{745121C8-B133-6B4D-8B10-8DB047A55872}" type="slidenum">
              <a:rPr lang="da-DK" smtClean="0"/>
              <a:t>2</a:t>
            </a:fld>
            <a:endParaRPr lang="da-DK"/>
          </a:p>
        </p:txBody>
      </p:sp>
    </p:spTree>
    <p:extLst>
      <p:ext uri="{BB962C8B-B14F-4D97-AF65-F5344CB8AC3E}">
        <p14:creationId xmlns:p14="http://schemas.microsoft.com/office/powerpoint/2010/main" val="388774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A Tal med nogen om det - en ven, forælder, lærer eller andre </a:t>
            </a:r>
            <a:r>
              <a:rPr lang="da-DK" dirty="0"/>
              <a:t>Hvem skal hun tale med? Hvorfor dem? Hvorfor ikke andre? Ville det være svært at tale med forældre om? </a:t>
            </a:r>
          </a:p>
          <a:p>
            <a:r>
              <a:rPr lang="da-DK" b="1" dirty="0"/>
              <a:t>B Luk Facebook </a:t>
            </a:r>
            <a:r>
              <a:rPr lang="da-DK" dirty="0"/>
              <a:t>Hvordan ville det påvirke jer og jeres hverdag, hvis I skulle lukke Facebook? Hvad går man glip af/ bliver lukket ude fra? Perspektivér gerne til andre sociale medier, hvis eleverne mere bruger Snapchat og </a:t>
            </a:r>
            <a:r>
              <a:rPr lang="da-DK" dirty="0" err="1"/>
              <a:t>Instagram</a:t>
            </a:r>
            <a:r>
              <a:rPr lang="da-DK" dirty="0"/>
              <a:t>: Hvad hvis I blev </a:t>
            </a:r>
            <a:r>
              <a:rPr lang="da-DK" dirty="0" err="1"/>
              <a:t>stalket</a:t>
            </a:r>
            <a:r>
              <a:rPr lang="da-DK" dirty="0"/>
              <a:t> dér, og I skulle lukke jeres profiler? </a:t>
            </a:r>
          </a:p>
          <a:p>
            <a:r>
              <a:rPr lang="da-DK" b="1" dirty="0"/>
              <a:t>C Gør ingenting. Måske er du bare paranoid, Camilla </a:t>
            </a:r>
            <a:r>
              <a:rPr lang="da-DK" dirty="0"/>
              <a:t>Hvorfor er det vigtigt at tage signalerne alvorligt, hvis man bliver bekymret? Hvad betyder det, at man taler med andre om det og evt. får hjælp til at finde ud af, om det er noget, man forestiller sig?</a:t>
            </a:r>
          </a:p>
        </p:txBody>
      </p:sp>
      <p:sp>
        <p:nvSpPr>
          <p:cNvPr id="4" name="Pladsholder til slidenummer 3"/>
          <p:cNvSpPr>
            <a:spLocks noGrp="1"/>
          </p:cNvSpPr>
          <p:nvPr>
            <p:ph type="sldNum" sz="quarter" idx="10"/>
          </p:nvPr>
        </p:nvSpPr>
        <p:spPr/>
        <p:txBody>
          <a:bodyPr/>
          <a:lstStyle/>
          <a:p>
            <a:fld id="{745121C8-B133-6B4D-8B10-8DB047A55872}" type="slidenum">
              <a:rPr lang="da-DK" smtClean="0"/>
              <a:t>3</a:t>
            </a:fld>
            <a:endParaRPr lang="da-DK"/>
          </a:p>
        </p:txBody>
      </p:sp>
    </p:spTree>
    <p:extLst>
      <p:ext uri="{BB962C8B-B14F-4D97-AF65-F5344CB8AC3E}">
        <p14:creationId xmlns:p14="http://schemas.microsoft.com/office/powerpoint/2010/main" val="506469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A Kontakt ekskæresten og forklar ham, hvordan det påvirker dig og bed ham om at stoppe </a:t>
            </a:r>
            <a:r>
              <a:rPr lang="da-DK" dirty="0"/>
              <a:t>Man kan sagtens forstå, at dette kan virke som en god idé. Og det er godt at anerkende. Men understreg, at det er en anden logik, der sætter ind, når man stalker. Det er lidt som en misbruger, der skal have sit næste fix. Stalkeren søger en hver form for kontakt – i langt de fleste tilfælde vil det ikke hjælpe, men kun opildne den, der stalker, da formålet med stalkingadfærden lykkes: Nemlig at få kontakt. Det kan være, at ”ekspertgruppen” med fokus på dem, der stalker, kan komme på banen her. </a:t>
            </a:r>
          </a:p>
          <a:p>
            <a:r>
              <a:rPr lang="da-DK" b="1" dirty="0"/>
              <a:t>B Fortæl det til politiet </a:t>
            </a:r>
            <a:r>
              <a:rPr lang="da-DK" dirty="0"/>
              <a:t>Hvorfor kan det være svært – og hvad kan politiet gøre? </a:t>
            </a:r>
          </a:p>
          <a:p>
            <a:r>
              <a:rPr lang="da-DK" b="1" dirty="0"/>
              <a:t>C Hold det for dig selv, og anskaf en peberspray</a:t>
            </a:r>
            <a:r>
              <a:rPr lang="da-DK" dirty="0"/>
              <a:t> ”Så er jeg klar, hvis han kommer”, kunne hendes tanke være. Her er altså et ønske om at klare det selv. Det kan du spørge ind til. Og det er selvfølgelig vigtigt at understrege, at peberspray er ulovligt i DK. Spørg ind til, hvad hun ville få ud af det? Ville det hjælpe? Eller giver det en falsk tryghed, hvor hun selv bliver kriminel, og hvor pebersprayen kan vendes mod hende i en ukontrollérbar situation?</a:t>
            </a:r>
          </a:p>
        </p:txBody>
      </p:sp>
      <p:sp>
        <p:nvSpPr>
          <p:cNvPr id="4" name="Pladsholder til slidenummer 3"/>
          <p:cNvSpPr>
            <a:spLocks noGrp="1"/>
          </p:cNvSpPr>
          <p:nvPr>
            <p:ph type="sldNum" sz="quarter" idx="10"/>
          </p:nvPr>
        </p:nvSpPr>
        <p:spPr/>
        <p:txBody>
          <a:bodyPr/>
          <a:lstStyle/>
          <a:p>
            <a:fld id="{745121C8-B133-6B4D-8B10-8DB047A55872}" type="slidenum">
              <a:rPr lang="da-DK" smtClean="0"/>
              <a:t>5</a:t>
            </a:fld>
            <a:endParaRPr lang="da-DK"/>
          </a:p>
        </p:txBody>
      </p:sp>
    </p:spTree>
    <p:extLst>
      <p:ext uri="{BB962C8B-B14F-4D97-AF65-F5344CB8AC3E}">
        <p14:creationId xmlns:p14="http://schemas.microsoft.com/office/powerpoint/2010/main" val="675505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A Søg efter hjælp andre steder end hos politiet </a:t>
            </a:r>
            <a:r>
              <a:rPr lang="da-DK" dirty="0"/>
              <a:t>Spørg ind til, hvor de så skal søge hjælp. Her kan ”ekspertgruppen” i hjælpemuligheder komme på banen. </a:t>
            </a:r>
          </a:p>
          <a:p>
            <a:r>
              <a:rPr lang="da-DK" b="1" dirty="0"/>
              <a:t>B Få ham til at stoppe på den ene eller anden måde - der er jo ikke andre end jer, der kan hjælpe! </a:t>
            </a:r>
            <a:r>
              <a:rPr lang="da-DK" dirty="0"/>
              <a:t>Denne mulighed lægger op til at tale om selvtægt. Senere i historien viser det sig, at Camillas forældre var så pressede, at de blandt andet overvejede at sende nogle store bøller efter ham. Spørg ind til, hvordan man kan stoppe ham. Og hvorfor/hvorfor ikke er det en god idé? Kan man ikke godt forstå, hvis Camilla og hendes familie tænker sådan? Selvfølgelig til sidst understrege, at selvtægt er ulovligt og aldrig en god løsning. </a:t>
            </a:r>
          </a:p>
          <a:p>
            <a:r>
              <a:rPr lang="da-DK" b="1" dirty="0"/>
              <a:t>C Der er ikke noget, I kan gøre. Vent på, at han kommer sig over bruddet og stopper </a:t>
            </a:r>
            <a:r>
              <a:rPr lang="da-DK" dirty="0"/>
              <a:t>Forståeligt, at man kan have det sådan. Stalkingen kan føre til magtesløshed og apati. Men det er langt fra sikkert, at stalkingen går i sig selv, og det er vigtigt, at man får hjælp i denne pressede situation.</a:t>
            </a:r>
          </a:p>
        </p:txBody>
      </p:sp>
      <p:sp>
        <p:nvSpPr>
          <p:cNvPr id="4" name="Pladsholder til slidenummer 3"/>
          <p:cNvSpPr>
            <a:spLocks noGrp="1"/>
          </p:cNvSpPr>
          <p:nvPr>
            <p:ph type="sldNum" sz="quarter" idx="10"/>
          </p:nvPr>
        </p:nvSpPr>
        <p:spPr/>
        <p:txBody>
          <a:bodyPr/>
          <a:lstStyle/>
          <a:p>
            <a:fld id="{745121C8-B133-6B4D-8B10-8DB047A55872}" type="slidenum">
              <a:rPr lang="da-DK" smtClean="0"/>
              <a:t>7</a:t>
            </a:fld>
            <a:endParaRPr lang="da-DK"/>
          </a:p>
        </p:txBody>
      </p:sp>
    </p:spTree>
    <p:extLst>
      <p:ext uri="{BB962C8B-B14F-4D97-AF65-F5344CB8AC3E}">
        <p14:creationId xmlns:p14="http://schemas.microsoft.com/office/powerpoint/2010/main" val="1656799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A Lad hende være og vent på, at hun selv taler om, hvad der er galt </a:t>
            </a:r>
            <a:r>
              <a:rPr lang="da-DK" dirty="0"/>
              <a:t>Spørg ind til, om de kan forstå, at det kan være svært for Camilla selv at tage hul på at tale om det. </a:t>
            </a:r>
          </a:p>
          <a:p>
            <a:r>
              <a:rPr lang="da-DK" b="1" dirty="0"/>
              <a:t>B Tal med hende om det – spørg ind til, hvordan hun har det </a:t>
            </a:r>
            <a:r>
              <a:rPr lang="da-DK" dirty="0"/>
              <a:t>Hvordan taler man bedst om den slags ting? Er det svært eller nemt? Er der forskelle på pige- og drengegrupper i forhold til, hvordan de tackler problemer? </a:t>
            </a:r>
          </a:p>
          <a:p>
            <a:r>
              <a:rPr lang="da-DK" b="1" dirty="0"/>
              <a:t>C Sig til hende, at hun skal søge hjælp </a:t>
            </a:r>
            <a:r>
              <a:rPr lang="da-DK" dirty="0"/>
              <a:t>Hvorhenne? Hvordan vil Camilla tage imod det? Hvordan siger man det bedst?</a:t>
            </a:r>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745121C8-B133-6B4D-8B10-8DB047A55872}" type="slidenum">
              <a:rPr lang="da-DK" smtClean="0"/>
              <a:t>9</a:t>
            </a:fld>
            <a:endParaRPr lang="da-DK"/>
          </a:p>
        </p:txBody>
      </p:sp>
    </p:spTree>
    <p:extLst>
      <p:ext uri="{BB962C8B-B14F-4D97-AF65-F5344CB8AC3E}">
        <p14:creationId xmlns:p14="http://schemas.microsoft.com/office/powerpoint/2010/main" val="376979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A Gå under jorden, så han ikke kan finde dig </a:t>
            </a:r>
            <a:r>
              <a:rPr lang="da-DK" dirty="0"/>
              <a:t>Det kan virke som et overdrevet valg, men der er faktisk mange, der bliver presset så langt ud, at de ender med at gå under jorden. Men det er selvfølgelig en løsning, der har meget store konsekvenser for hele ens liv – derfor vil det være godt at afsøge hjælpemuligheder først. </a:t>
            </a:r>
          </a:p>
          <a:p>
            <a:r>
              <a:rPr lang="da-DK" b="1" dirty="0"/>
              <a:t>B Søg hjælp </a:t>
            </a:r>
            <a:r>
              <a:rPr lang="da-DK" dirty="0"/>
              <a:t>Spørg ind til, hvad hun skal søge hjælp til. Og hvorhenne: Hos psykolog, Dansk Stalking Center, politi, læge? Diskutér, hvem der kan hjælpe med hvad og hvordan. </a:t>
            </a:r>
          </a:p>
          <a:p>
            <a:r>
              <a:rPr lang="da-DK" b="1" dirty="0"/>
              <a:t>C Der er ikke så meget at gøre. Du må lære at leve med det </a:t>
            </a:r>
            <a:r>
              <a:rPr lang="da-DK" dirty="0"/>
              <a:t>Anerkend, at det kan virke håbløst. Men understreg, at der altid er hjælp at finde. Hvis der ikke er nogen, der vælger denne, kan det være relevant at spørge ind til hvorfor: Virker det hele ikke fuldstændigt håbløst? Og derefter tale i handlemuligheder – og i næste del viser det sig også, at hun får hjælp og kommer videre.</a:t>
            </a:r>
            <a:endParaRPr lang="da-DK" sz="1200" kern="1200" dirty="0">
              <a:solidFill>
                <a:schemeClr val="tx1"/>
              </a:solidFill>
              <a:effectLst/>
              <a:latin typeface="Al Bayan Plain" charset="-78"/>
              <a:ea typeface="Al Bayan Plain" charset="-78"/>
              <a:cs typeface="Al Bayan Plain" charset="-78"/>
            </a:endParaRPr>
          </a:p>
        </p:txBody>
      </p:sp>
      <p:sp>
        <p:nvSpPr>
          <p:cNvPr id="4" name="Pladsholder til slidenummer 3"/>
          <p:cNvSpPr>
            <a:spLocks noGrp="1"/>
          </p:cNvSpPr>
          <p:nvPr>
            <p:ph type="sldNum" sz="quarter" idx="10"/>
          </p:nvPr>
        </p:nvSpPr>
        <p:spPr/>
        <p:txBody>
          <a:bodyPr/>
          <a:lstStyle/>
          <a:p>
            <a:fld id="{745121C8-B133-6B4D-8B10-8DB047A55872}" type="slidenum">
              <a:rPr lang="da-DK" smtClean="0"/>
              <a:t>11</a:t>
            </a:fld>
            <a:endParaRPr lang="da-DK"/>
          </a:p>
        </p:txBody>
      </p:sp>
    </p:spTree>
    <p:extLst>
      <p:ext uri="{BB962C8B-B14F-4D97-AF65-F5344CB8AC3E}">
        <p14:creationId xmlns:p14="http://schemas.microsoft.com/office/powerpoint/2010/main" val="2109009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Du kan slutte øvelsen med nogle spørgsmål, der skal få eleverne til at reflektere og samle op nu, når de kender hele historien. Du kan også give mulighed for at perspektivere til elevernes egne oplevelser eller erfaringer. Spørgsmålene er forslag,</a:t>
            </a:r>
            <a:r>
              <a:rPr lang="da-DK" baseline="0" dirty="0"/>
              <a:t> så tilføj gerne flere.</a:t>
            </a:r>
            <a:endParaRPr lang="da-DK" dirty="0"/>
          </a:p>
        </p:txBody>
      </p:sp>
      <p:sp>
        <p:nvSpPr>
          <p:cNvPr id="4" name="Pladsholder til slidenummer 3"/>
          <p:cNvSpPr>
            <a:spLocks noGrp="1"/>
          </p:cNvSpPr>
          <p:nvPr>
            <p:ph type="sldNum" sz="quarter" idx="10"/>
          </p:nvPr>
        </p:nvSpPr>
        <p:spPr/>
        <p:txBody>
          <a:bodyPr/>
          <a:lstStyle/>
          <a:p>
            <a:fld id="{745121C8-B133-6B4D-8B10-8DB047A55872}" type="slidenum">
              <a:rPr lang="da-DK" smtClean="0"/>
              <a:t>13</a:t>
            </a:fld>
            <a:endParaRPr lang="da-DK"/>
          </a:p>
        </p:txBody>
      </p:sp>
    </p:spTree>
    <p:extLst>
      <p:ext uri="{BB962C8B-B14F-4D97-AF65-F5344CB8AC3E}">
        <p14:creationId xmlns:p14="http://schemas.microsoft.com/office/powerpoint/2010/main" val="238708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masteren</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p>
        </p:txBody>
      </p:sp>
      <p:sp>
        <p:nvSpPr>
          <p:cNvPr id="4" name="Pladsholder til dato 3"/>
          <p:cNvSpPr>
            <a:spLocks noGrp="1"/>
          </p:cNvSpPr>
          <p:nvPr>
            <p:ph type="dt" sz="half" idx="10"/>
          </p:nvPr>
        </p:nvSpPr>
        <p:spPr/>
        <p:txBody>
          <a:bodyPr/>
          <a:lstStyle/>
          <a:p>
            <a:fld id="{B61BEF0D-F0BB-DE4B-95CE-6DB70DBA9567}" type="datetimeFigureOut">
              <a:rPr lang="en-US" smtClean="0"/>
              <a:pPr/>
              <a:t>2/16/2021</a:t>
            </a:fld>
            <a:endParaRPr lang="en-US" dirty="0"/>
          </a:p>
        </p:txBody>
      </p:sp>
      <p:sp>
        <p:nvSpPr>
          <p:cNvPr id="5" name="Pladsholder til sidefod 4"/>
          <p:cNvSpPr>
            <a:spLocks noGrp="1"/>
          </p:cNvSpPr>
          <p:nvPr>
            <p:ph type="ftr" sz="quarter" idx="11"/>
          </p:nvPr>
        </p:nvSpPr>
        <p:spPr/>
        <p:txBody>
          <a:bodyPr/>
          <a:lstStyle/>
          <a:p>
            <a:endParaRPr lang="en-US" dirty="0"/>
          </a:p>
        </p:txBody>
      </p:sp>
      <p:sp>
        <p:nvSpPr>
          <p:cNvPr id="6" name="Pladsholder til slidenummer 5"/>
          <p:cNvSpPr>
            <a:spLocks noGrp="1"/>
          </p:cNvSpPr>
          <p:nvPr>
            <p:ph type="sldNum" sz="quarter" idx="12"/>
          </p:nvPr>
        </p:nvSpPr>
        <p:spPr/>
        <p:txBody>
          <a:bodyPr/>
          <a:lstStyle/>
          <a:p>
            <a:fld id="{D57F1E4F-1CFF-5643-939E-217C01CDF565}" type="slidenum">
              <a:rPr lang="en-US" smtClean="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lodret titel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55C6B4A9-1611-4792-9094-5F34BCA07E0B}" type="datetimeFigureOut">
              <a:rPr lang="en-US" smtClean="0"/>
              <a:t>2/16/2021</a:t>
            </a:fld>
            <a:endParaRPr lang="en-US" dirty="0"/>
          </a:p>
        </p:txBody>
      </p:sp>
      <p:sp>
        <p:nvSpPr>
          <p:cNvPr id="5" name="Pladsholder til sidefod 4"/>
          <p:cNvSpPr>
            <a:spLocks noGrp="1"/>
          </p:cNvSpPr>
          <p:nvPr>
            <p:ph type="ftr" sz="quarter" idx="11"/>
          </p:nvPr>
        </p:nvSpPr>
        <p:spPr/>
        <p:txBody>
          <a:bodyPr/>
          <a:lstStyle/>
          <a:p>
            <a:endParaRPr lang="en-US" dirty="0"/>
          </a:p>
        </p:txBody>
      </p:sp>
      <p:sp>
        <p:nvSpPr>
          <p:cNvPr id="6" name="Pladsholder til slidenummer 5"/>
          <p:cNvSpPr>
            <a:spLocks noGrp="1"/>
          </p:cNvSpPr>
          <p:nvPr>
            <p:ph type="sldNum" sz="quarter" idx="12"/>
          </p:nvPr>
        </p:nvSpPr>
        <p:spPr/>
        <p:txBody>
          <a:bodyPr/>
          <a:lstStyle/>
          <a:p>
            <a:fld id="{89333C77-0158-454C-844F-B7AB9BD7DAD4}" type="slidenum">
              <a:rPr lang="en-US" smtClean="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masteren</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B61BEF0D-F0BB-DE4B-95CE-6DB70DBA9567}" type="datetimeFigureOut">
              <a:rPr lang="en-US" smtClean="0"/>
              <a:pPr/>
              <a:t>2/16/2021</a:t>
            </a:fld>
            <a:endParaRPr lang="en-US" dirty="0"/>
          </a:p>
        </p:txBody>
      </p:sp>
      <p:sp>
        <p:nvSpPr>
          <p:cNvPr id="5" name="Pladsholder til sidefod 4"/>
          <p:cNvSpPr>
            <a:spLocks noGrp="1"/>
          </p:cNvSpPr>
          <p:nvPr>
            <p:ph type="ftr" sz="quarter" idx="11"/>
          </p:nvPr>
        </p:nvSpPr>
        <p:spPr/>
        <p:txBody>
          <a:bodyPr/>
          <a:lstStyle/>
          <a:p>
            <a:endParaRPr lang="en-US" dirty="0"/>
          </a:p>
        </p:txBody>
      </p:sp>
      <p:sp>
        <p:nvSpPr>
          <p:cNvPr id="6" name="Pladsholder til slidenummer 5"/>
          <p:cNvSpPr>
            <a:spLocks noGrp="1"/>
          </p:cNvSpPr>
          <p:nvPr>
            <p:ph type="sldNum" sz="quarter" idx="12"/>
          </p:nvPr>
        </p:nvSpPr>
        <p:spPr/>
        <p:txBody>
          <a:bodyPr/>
          <a:lstStyle/>
          <a:p>
            <a:fld id="{D57F1E4F-1CFF-5643-939E-217C01CDF565}" type="slidenum">
              <a:rPr lang="en-US" smtClean="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B61BEF0D-F0BB-DE4B-95CE-6DB70DBA9567}" type="datetimeFigureOut">
              <a:rPr lang="en-US" smtClean="0"/>
              <a:pPr/>
              <a:t>2/16/2021</a:t>
            </a:fld>
            <a:endParaRPr lang="en-US" dirty="0"/>
          </a:p>
        </p:txBody>
      </p:sp>
      <p:sp>
        <p:nvSpPr>
          <p:cNvPr id="5" name="Pladsholder til sidefod 4"/>
          <p:cNvSpPr>
            <a:spLocks noGrp="1"/>
          </p:cNvSpPr>
          <p:nvPr>
            <p:ph type="ftr" sz="quarter" idx="11"/>
          </p:nvPr>
        </p:nvSpPr>
        <p:spPr/>
        <p:txBody>
          <a:bodyPr/>
          <a:lstStyle/>
          <a:p>
            <a:endParaRPr lang="en-US" dirty="0"/>
          </a:p>
        </p:txBody>
      </p:sp>
      <p:sp>
        <p:nvSpPr>
          <p:cNvPr id="6" name="Pladsholder til slidenummer 5"/>
          <p:cNvSpPr>
            <a:spLocks noGrp="1"/>
          </p:cNvSpPr>
          <p:nvPr>
            <p:ph type="sldNum" sz="quarter" idx="12"/>
          </p:nvPr>
        </p:nvSpPr>
        <p:spPr/>
        <p:txBody>
          <a:bodyPr/>
          <a:lstStyle/>
          <a:p>
            <a:fld id="{D57F1E4F-1CFF-5643-939E-217C01CDF565}" type="slidenum">
              <a:rPr lang="en-US" smtClean="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masteren</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p:cNvSpPr>
            <a:spLocks noGrp="1"/>
          </p:cNvSpPr>
          <p:nvPr>
            <p:ph type="dt" sz="half" idx="10"/>
          </p:nvPr>
        </p:nvSpPr>
        <p:spPr/>
        <p:txBody>
          <a:bodyPr/>
          <a:lstStyle/>
          <a:p>
            <a:fld id="{B61BEF0D-F0BB-DE4B-95CE-6DB70DBA9567}" type="datetimeFigureOut">
              <a:rPr lang="en-US" smtClean="0"/>
              <a:pPr/>
              <a:t>2/16/2021</a:t>
            </a:fld>
            <a:endParaRPr lang="en-US" dirty="0"/>
          </a:p>
        </p:txBody>
      </p:sp>
      <p:sp>
        <p:nvSpPr>
          <p:cNvPr id="5" name="Pladsholder til sidefod 4"/>
          <p:cNvSpPr>
            <a:spLocks noGrp="1"/>
          </p:cNvSpPr>
          <p:nvPr>
            <p:ph type="ftr" sz="quarter" idx="11"/>
          </p:nvPr>
        </p:nvSpPr>
        <p:spPr/>
        <p:txBody>
          <a:bodyPr/>
          <a:lstStyle/>
          <a:p>
            <a:endParaRPr lang="en-US" dirty="0"/>
          </a:p>
        </p:txBody>
      </p:sp>
      <p:sp>
        <p:nvSpPr>
          <p:cNvPr id="6" name="Pladsholder til slidenummer 5"/>
          <p:cNvSpPr>
            <a:spLocks noGrp="1"/>
          </p:cNvSpPr>
          <p:nvPr>
            <p:ph type="sldNum" sz="quarter" idx="12"/>
          </p:nvPr>
        </p:nvSpPr>
        <p:spPr/>
        <p:txBody>
          <a:bodyPr/>
          <a:lstStyle/>
          <a:p>
            <a:fld id="{D57F1E4F-1CFF-5643-939E-217C01CDF565}" type="slidenum">
              <a:rPr lang="en-US" smtClean="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EB712588-04B1-427B-82EE-E8DB90309F08}" type="datetimeFigureOut">
              <a:rPr lang="en-US" smtClean="0"/>
              <a:t>2/16/2021</a:t>
            </a:fld>
            <a:endParaRPr lang="en-US" dirty="0"/>
          </a:p>
        </p:txBody>
      </p:sp>
      <p:sp>
        <p:nvSpPr>
          <p:cNvPr id="6" name="Pladsholder til sidefod 5"/>
          <p:cNvSpPr>
            <a:spLocks noGrp="1"/>
          </p:cNvSpPr>
          <p:nvPr>
            <p:ph type="ftr" sz="quarter" idx="11"/>
          </p:nvPr>
        </p:nvSpPr>
        <p:spPr/>
        <p:txBody>
          <a:bodyPr/>
          <a:lstStyle/>
          <a:p>
            <a:endParaRPr lang="en-US" dirty="0"/>
          </a:p>
        </p:txBody>
      </p:sp>
      <p:sp>
        <p:nvSpPr>
          <p:cNvPr id="7" name="Pladsholder til slidenummer 6"/>
          <p:cNvSpPr>
            <a:spLocks noGrp="1"/>
          </p:cNvSpPr>
          <p:nvPr>
            <p:ph type="sldNum" sz="quarter" idx="12"/>
          </p:nvPr>
        </p:nvSpPr>
        <p:spPr/>
        <p:txBody>
          <a:bodyPr/>
          <a:lstStyle/>
          <a:p>
            <a:fld id="{6FF9F0C5-380F-41C2-899A-BAC0F0927E16}" type="slidenum">
              <a:rPr lang="en-US" smtClean="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masteren</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B61BEF0D-F0BB-DE4B-95CE-6DB70DBA9567}" type="datetimeFigureOut">
              <a:rPr lang="en-US" smtClean="0"/>
              <a:pPr/>
              <a:t>2/16/2021</a:t>
            </a:fld>
            <a:endParaRPr lang="en-US" dirty="0"/>
          </a:p>
        </p:txBody>
      </p:sp>
      <p:sp>
        <p:nvSpPr>
          <p:cNvPr id="8" name="Pladsholder til sidefod 7"/>
          <p:cNvSpPr>
            <a:spLocks noGrp="1"/>
          </p:cNvSpPr>
          <p:nvPr>
            <p:ph type="ftr" sz="quarter" idx="11"/>
          </p:nvPr>
        </p:nvSpPr>
        <p:spPr/>
        <p:txBody>
          <a:bodyPr/>
          <a:lstStyle/>
          <a:p>
            <a:endParaRPr lang="en-US" dirty="0"/>
          </a:p>
        </p:txBody>
      </p:sp>
      <p:sp>
        <p:nvSpPr>
          <p:cNvPr id="9" name="Pladsholder til slidenummer 8"/>
          <p:cNvSpPr>
            <a:spLocks noGrp="1"/>
          </p:cNvSpPr>
          <p:nvPr>
            <p:ph type="sldNum" sz="quarter" idx="12"/>
          </p:nvPr>
        </p:nvSpPr>
        <p:spPr/>
        <p:txBody>
          <a:bodyPr/>
          <a:lstStyle/>
          <a:p>
            <a:fld id="{D57F1E4F-1CFF-5643-939E-217C01CDF565}" type="slidenum">
              <a:rPr lang="en-US" smtClean="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dato 2"/>
          <p:cNvSpPr>
            <a:spLocks noGrp="1"/>
          </p:cNvSpPr>
          <p:nvPr>
            <p:ph type="dt" sz="half" idx="10"/>
          </p:nvPr>
        </p:nvSpPr>
        <p:spPr/>
        <p:txBody>
          <a:bodyPr/>
          <a:lstStyle/>
          <a:p>
            <a:fld id="{B61BEF0D-F0BB-DE4B-95CE-6DB70DBA9567}" type="datetimeFigureOut">
              <a:rPr lang="en-US" smtClean="0"/>
              <a:pPr/>
              <a:t>2/16/2021</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slidenummer 4"/>
          <p:cNvSpPr>
            <a:spLocks noGrp="1"/>
          </p:cNvSpPr>
          <p:nvPr>
            <p:ph type="sldNum" sz="quarter" idx="12"/>
          </p:nvPr>
        </p:nvSpPr>
        <p:spPr/>
        <p:txBody>
          <a:bodyPr/>
          <a:lstStyle/>
          <a:p>
            <a:fld id="{D57F1E4F-1CFF-5643-939E-217C01CDF565}" type="slidenum">
              <a:rPr lang="en-US" smtClean="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B61BEF0D-F0BB-DE4B-95CE-6DB70DBA9567}" type="datetimeFigureOut">
              <a:rPr lang="en-US" smtClean="0"/>
              <a:pPr/>
              <a:t>2/16/2021</a:t>
            </a:fld>
            <a:endParaRPr lang="en-US" dirty="0"/>
          </a:p>
        </p:txBody>
      </p:sp>
      <p:sp>
        <p:nvSpPr>
          <p:cNvPr id="3" name="Pladsholder til sidefod 2"/>
          <p:cNvSpPr>
            <a:spLocks noGrp="1"/>
          </p:cNvSpPr>
          <p:nvPr>
            <p:ph type="ftr" sz="quarter" idx="11"/>
          </p:nvPr>
        </p:nvSpPr>
        <p:spPr/>
        <p:txBody>
          <a:bodyPr/>
          <a:lstStyle/>
          <a:p>
            <a:endParaRPr lang="en-US" dirty="0"/>
          </a:p>
        </p:txBody>
      </p:sp>
      <p:sp>
        <p:nvSpPr>
          <p:cNvPr id="4" name="Pladsholder til slidenummer 3"/>
          <p:cNvSpPr>
            <a:spLocks noGrp="1"/>
          </p:cNvSpPr>
          <p:nvPr>
            <p:ph type="sldNum" sz="quarter" idx="12"/>
          </p:nvPr>
        </p:nvSpPr>
        <p:spPr/>
        <p:txBody>
          <a:bodyPr/>
          <a:lstStyle/>
          <a:p>
            <a:fld id="{D57F1E4F-1CFF-5643-939E-217C01CDF565}" type="slidenum">
              <a:rPr lang="en-US" smtClean="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masteren</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p:cNvSpPr>
            <a:spLocks noGrp="1"/>
          </p:cNvSpPr>
          <p:nvPr>
            <p:ph type="dt" sz="half" idx="10"/>
          </p:nvPr>
        </p:nvSpPr>
        <p:spPr/>
        <p:txBody>
          <a:bodyPr/>
          <a:lstStyle/>
          <a:p>
            <a:fld id="{42A54C80-263E-416B-A8E0-580EDEADCBDC}" type="datetimeFigureOut">
              <a:rPr lang="en-US" smtClean="0"/>
              <a:t>2/16/2021</a:t>
            </a:fld>
            <a:endParaRPr lang="en-US" dirty="0"/>
          </a:p>
        </p:txBody>
      </p:sp>
      <p:sp>
        <p:nvSpPr>
          <p:cNvPr id="6" name="Pladsholder til sidefod 5"/>
          <p:cNvSpPr>
            <a:spLocks noGrp="1"/>
          </p:cNvSpPr>
          <p:nvPr>
            <p:ph type="ftr" sz="quarter" idx="11"/>
          </p:nvPr>
        </p:nvSpPr>
        <p:spPr/>
        <p:txBody>
          <a:bodyPr/>
          <a:lstStyle/>
          <a:p>
            <a:endParaRPr lang="en-US" dirty="0"/>
          </a:p>
        </p:txBody>
      </p:sp>
      <p:sp>
        <p:nvSpPr>
          <p:cNvPr id="7" name="Pladsholder til slidenummer 6"/>
          <p:cNvSpPr>
            <a:spLocks noGrp="1"/>
          </p:cNvSpPr>
          <p:nvPr>
            <p:ph type="sldNum" sz="quarter" idx="12"/>
          </p:nvPr>
        </p:nvSpPr>
        <p:spPr/>
        <p:txBody>
          <a:bodyPr/>
          <a:lstStyle/>
          <a:p>
            <a:fld id="{519954A3-9DFD-4C44-94BA-B95130A3BA1C}" type="slidenum">
              <a:rPr lang="en-US" smtClean="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masteren</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p:cNvSpPr>
            <a:spLocks noGrp="1"/>
          </p:cNvSpPr>
          <p:nvPr>
            <p:ph type="dt" sz="half" idx="10"/>
          </p:nvPr>
        </p:nvSpPr>
        <p:spPr/>
        <p:txBody>
          <a:bodyPr/>
          <a:lstStyle/>
          <a:p>
            <a:fld id="{B61BEF0D-F0BB-DE4B-95CE-6DB70DBA9567}" type="datetimeFigureOut">
              <a:rPr lang="en-US" smtClean="0"/>
              <a:pPr/>
              <a:t>2/16/2021</a:t>
            </a:fld>
            <a:endParaRPr lang="en-US" dirty="0"/>
          </a:p>
        </p:txBody>
      </p:sp>
      <p:sp>
        <p:nvSpPr>
          <p:cNvPr id="6" name="Pladsholder til sidefod 5"/>
          <p:cNvSpPr>
            <a:spLocks noGrp="1"/>
          </p:cNvSpPr>
          <p:nvPr>
            <p:ph type="ftr" sz="quarter" idx="11"/>
          </p:nvPr>
        </p:nvSpPr>
        <p:spPr/>
        <p:txBody>
          <a:bodyPr/>
          <a:lstStyle/>
          <a:p>
            <a:endParaRPr lang="en-US" dirty="0"/>
          </a:p>
        </p:txBody>
      </p:sp>
      <p:sp>
        <p:nvSpPr>
          <p:cNvPr id="7" name="Pladsholder til slidenummer 6"/>
          <p:cNvSpPr>
            <a:spLocks noGrp="1"/>
          </p:cNvSpPr>
          <p:nvPr>
            <p:ph type="sldNum" sz="quarter" idx="12"/>
          </p:nvPr>
        </p:nvSpPr>
        <p:spPr/>
        <p:txBody>
          <a:bodyPr/>
          <a:lstStyle/>
          <a:p>
            <a:fld id="{D57F1E4F-1CFF-5643-939E-217C01CDF565}" type="slidenum">
              <a:rPr lang="en-US" smtClean="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masteren</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2/16/2021</a:t>
            </a:fld>
            <a:endParaRPr lang="en-US" dirty="0"/>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674591112"/>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619999" y="823894"/>
            <a:ext cx="9519055" cy="1012368"/>
          </a:xfrm>
        </p:spPr>
        <p:txBody>
          <a:bodyPr>
            <a:noAutofit/>
          </a:bodyPr>
          <a:lstStyle/>
          <a:p>
            <a:pPr algn="l"/>
            <a:r>
              <a:rPr lang="da-DK" sz="3600" b="1" dirty="0">
                <a:solidFill>
                  <a:srgbClr val="002060"/>
                </a:solidFill>
                <a:latin typeface="Calibri" panose="020F0502020204030204" pitchFamily="34" charset="0"/>
                <a:cs typeface="Calibri" panose="020F0502020204030204" pitchFamily="34" charset="0"/>
              </a:rPr>
              <a:t>CAMILLAS CASE: </a:t>
            </a:r>
            <a:br>
              <a:rPr lang="da-DK" sz="3600" b="1" dirty="0">
                <a:solidFill>
                  <a:srgbClr val="002060"/>
                </a:solidFill>
                <a:latin typeface="Calibri" panose="020F0502020204030204" pitchFamily="34" charset="0"/>
                <a:cs typeface="Calibri" panose="020F0502020204030204" pitchFamily="34" charset="0"/>
              </a:rPr>
            </a:br>
            <a:r>
              <a:rPr lang="da-DK" sz="3600" b="1" dirty="0">
                <a:solidFill>
                  <a:srgbClr val="002060"/>
                </a:solidFill>
                <a:latin typeface="Calibri" panose="020F0502020204030204" pitchFamily="34" charset="0"/>
                <a:cs typeface="Calibri" panose="020F0502020204030204" pitchFamily="34" charset="0"/>
              </a:rPr>
              <a:t>Et dilemmaspil, der bygger på en sand historie</a:t>
            </a:r>
          </a:p>
        </p:txBody>
      </p:sp>
      <p:pic>
        <p:nvPicPr>
          <p:cNvPr id="6" name="Bille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999" y="2274837"/>
            <a:ext cx="6369637" cy="3184819"/>
          </a:xfrm>
          <a:prstGeom prst="rect">
            <a:avLst/>
          </a:prstGeom>
        </p:spPr>
      </p:pic>
      <p:pic>
        <p:nvPicPr>
          <p:cNvPr id="14" name="Billede 1">
            <a:extLst>
              <a:ext uri="{FF2B5EF4-FFF2-40B4-BE49-F238E27FC236}">
                <a16:creationId xmlns:a16="http://schemas.microsoft.com/office/drawing/2014/main" id="{4F62AE66-FC8C-7043-A62A-D860E9D260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5997" y="5727760"/>
            <a:ext cx="1113536" cy="890016"/>
          </a:xfrm>
          <a:prstGeom prst="rect">
            <a:avLst/>
          </a:prstGeom>
        </p:spPr>
      </p:pic>
      <p:sp>
        <p:nvSpPr>
          <p:cNvPr id="3" name="Tekstfelt 2">
            <a:extLst>
              <a:ext uri="{FF2B5EF4-FFF2-40B4-BE49-F238E27FC236}">
                <a16:creationId xmlns:a16="http://schemas.microsoft.com/office/drawing/2014/main" id="{C183C878-A593-4525-A43C-D4B9611AEB77}"/>
              </a:ext>
            </a:extLst>
          </p:cNvPr>
          <p:cNvSpPr txBox="1"/>
          <p:nvPr/>
        </p:nvSpPr>
        <p:spPr>
          <a:xfrm>
            <a:off x="5922818" y="2713084"/>
            <a:ext cx="4649183" cy="1938992"/>
          </a:xfrm>
          <a:prstGeom prst="rect">
            <a:avLst/>
          </a:prstGeom>
          <a:solidFill>
            <a:schemeClr val="bg1"/>
          </a:solidFill>
          <a:ln w="38100">
            <a:solidFill>
              <a:srgbClr val="002060"/>
            </a:solidFill>
          </a:ln>
        </p:spPr>
        <p:txBody>
          <a:bodyPr wrap="square" rtlCol="0">
            <a:spAutoFit/>
          </a:bodyPr>
          <a:lstStyle/>
          <a:p>
            <a:pPr marL="285750" indent="-285750">
              <a:buFont typeface="Arial" panose="020B0604020202020204" pitchFamily="34" charset="0"/>
              <a:buChar char="•"/>
            </a:pPr>
            <a:r>
              <a:rPr lang="da-DK" sz="2400" b="1" dirty="0">
                <a:solidFill>
                  <a:srgbClr val="002060"/>
                </a:solidFill>
              </a:rPr>
              <a:t>Hør</a:t>
            </a:r>
            <a:r>
              <a:rPr lang="da-DK" sz="2400" dirty="0">
                <a:solidFill>
                  <a:srgbClr val="002060"/>
                </a:solidFill>
              </a:rPr>
              <a:t> Camillas fortælling om at blive udsat for stalking</a:t>
            </a:r>
          </a:p>
          <a:p>
            <a:pPr marL="285750" indent="-285750">
              <a:buFont typeface="Arial" panose="020B0604020202020204" pitchFamily="34" charset="0"/>
              <a:buChar char="•"/>
            </a:pPr>
            <a:r>
              <a:rPr lang="da-DK" sz="2400" b="1" dirty="0">
                <a:solidFill>
                  <a:srgbClr val="002060"/>
                </a:solidFill>
              </a:rPr>
              <a:t>Stop op </a:t>
            </a:r>
            <a:r>
              <a:rPr lang="da-DK" sz="2400" dirty="0">
                <a:solidFill>
                  <a:srgbClr val="002060"/>
                </a:solidFill>
              </a:rPr>
              <a:t>og overvej: hvad kan/skal Camilla eller hendes nærmeste gøre?</a:t>
            </a:r>
          </a:p>
        </p:txBody>
      </p:sp>
    </p:spTree>
    <p:extLst>
      <p:ext uri="{BB962C8B-B14F-4D97-AF65-F5344CB8AC3E}">
        <p14:creationId xmlns:p14="http://schemas.microsoft.com/office/powerpoint/2010/main" val="1923689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3DF0C3-CA5D-479A-B1F0-A354B64AFF7B}"/>
              </a:ext>
            </a:extLst>
          </p:cNvPr>
          <p:cNvSpPr>
            <a:spLocks noGrp="1"/>
          </p:cNvSpPr>
          <p:nvPr>
            <p:ph type="title"/>
          </p:nvPr>
        </p:nvSpPr>
        <p:spPr/>
        <p:txBody>
          <a:bodyPr/>
          <a:lstStyle/>
          <a:p>
            <a:r>
              <a:rPr lang="da-DK" dirty="0"/>
              <a:t>5. klip:</a:t>
            </a:r>
          </a:p>
        </p:txBody>
      </p:sp>
      <p:pic>
        <p:nvPicPr>
          <p:cNvPr id="4" name="Del-5_Camilla">
            <a:hlinkClick r:id="" action="ppaction://media"/>
            <a:extLst>
              <a:ext uri="{FF2B5EF4-FFF2-40B4-BE49-F238E27FC236}">
                <a16:creationId xmlns:a16="http://schemas.microsoft.com/office/drawing/2014/main" id="{837E066D-3AC4-46F2-8050-18FDCCBE5EB3}"/>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4461162" y="2459182"/>
            <a:ext cx="2386445" cy="2386445"/>
          </a:xfrm>
        </p:spPr>
      </p:pic>
    </p:spTree>
    <p:extLst>
      <p:ext uri="{BB962C8B-B14F-4D97-AF65-F5344CB8AC3E}">
        <p14:creationId xmlns:p14="http://schemas.microsoft.com/office/powerpoint/2010/main" val="206422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9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20000" y="540000"/>
            <a:ext cx="9000000" cy="432000"/>
          </a:xfrm>
          <a:solidFill>
            <a:srgbClr val="FD151B"/>
          </a:solidFill>
        </p:spPr>
        <p:txBody>
          <a:bodyPr>
            <a:noAutofit/>
          </a:bodyPr>
          <a:lstStyle/>
          <a:p>
            <a:pPr algn="ctr"/>
            <a:r>
              <a:rPr lang="da-DK" sz="2400" b="1" dirty="0">
                <a:latin typeface="Calibri" panose="020F0502020204030204" pitchFamily="34" charset="0"/>
                <a:ea typeface="Lucida Grande" charset="0"/>
                <a:cs typeface="Calibri" panose="020F0502020204030204" pitchFamily="34" charset="0"/>
              </a:rPr>
              <a:t>DILEMMA 5:  HVAD KAN CAMILLA GØRE NU?</a:t>
            </a:r>
          </a:p>
        </p:txBody>
      </p:sp>
      <p:sp>
        <p:nvSpPr>
          <p:cNvPr id="3" name="Pladsholder til indhold 2"/>
          <p:cNvSpPr>
            <a:spLocks noGrp="1"/>
          </p:cNvSpPr>
          <p:nvPr>
            <p:ph idx="1"/>
          </p:nvPr>
        </p:nvSpPr>
        <p:spPr>
          <a:xfrm>
            <a:off x="1620000" y="3518557"/>
            <a:ext cx="9000000" cy="1579419"/>
          </a:xfrm>
        </p:spPr>
        <p:txBody>
          <a:bodyPr>
            <a:normAutofit/>
          </a:bodyPr>
          <a:lstStyle/>
          <a:p>
            <a:pPr marL="457200" indent="-457200">
              <a:lnSpc>
                <a:spcPct val="100000"/>
              </a:lnSpc>
              <a:buFont typeface="+mj-lt"/>
              <a:buAutoNum type="alphaUcPeriod"/>
            </a:pPr>
            <a:r>
              <a:rPr lang="da-DK" sz="2200" dirty="0">
                <a:solidFill>
                  <a:srgbClr val="002060"/>
                </a:solidFill>
                <a:latin typeface="Calibri" panose="020F0502020204030204" pitchFamily="34" charset="0"/>
                <a:ea typeface="Lucida Grande" charset="0"/>
                <a:cs typeface="Calibri" panose="020F0502020204030204" pitchFamily="34" charset="0"/>
              </a:rPr>
              <a:t>Gå under jorden, så han ikke kan finde dig.</a:t>
            </a:r>
          </a:p>
          <a:p>
            <a:pPr marL="457200" indent="-457200">
              <a:lnSpc>
                <a:spcPct val="100000"/>
              </a:lnSpc>
              <a:buFont typeface="+mj-lt"/>
              <a:buAutoNum type="alphaUcPeriod"/>
            </a:pPr>
            <a:r>
              <a:rPr lang="da-DK" sz="2200" dirty="0">
                <a:solidFill>
                  <a:srgbClr val="002060"/>
                </a:solidFill>
                <a:latin typeface="Calibri" panose="020F0502020204030204" pitchFamily="34" charset="0"/>
                <a:ea typeface="Lucida Grande" charset="0"/>
                <a:cs typeface="Calibri" panose="020F0502020204030204" pitchFamily="34" charset="0"/>
              </a:rPr>
              <a:t>Søg hjælp.</a:t>
            </a:r>
          </a:p>
          <a:p>
            <a:pPr marL="457200" indent="-457200">
              <a:lnSpc>
                <a:spcPct val="100000"/>
              </a:lnSpc>
              <a:buFont typeface="+mj-lt"/>
              <a:buAutoNum type="alphaUcPeriod"/>
            </a:pPr>
            <a:r>
              <a:rPr lang="da-DK" sz="2200" dirty="0">
                <a:solidFill>
                  <a:srgbClr val="002060"/>
                </a:solidFill>
                <a:latin typeface="Calibri" panose="020F0502020204030204" pitchFamily="34" charset="0"/>
                <a:ea typeface="Lucida Grande" charset="0"/>
                <a:cs typeface="Calibri" panose="020F0502020204030204" pitchFamily="34" charset="0"/>
              </a:rPr>
              <a:t>Der er ikke så meget at gøre. Du må lære at leve med det.</a:t>
            </a:r>
          </a:p>
        </p:txBody>
      </p:sp>
      <p:pic>
        <p:nvPicPr>
          <p:cNvPr id="4" name="Billede 3"/>
          <p:cNvPicPr>
            <a:picLocks noChangeAspect="1"/>
          </p:cNvPicPr>
          <p:nvPr/>
        </p:nvPicPr>
        <p:blipFill rotWithShape="1">
          <a:blip r:embed="rId3">
            <a:extLst>
              <a:ext uri="{28A0092B-C50C-407E-A947-70E740481C1C}">
                <a14:useLocalDpi xmlns:a14="http://schemas.microsoft.com/office/drawing/2010/main" val="0"/>
              </a:ext>
            </a:extLst>
          </a:blip>
          <a:srcRect t="14782" b="14283"/>
          <a:stretch/>
        </p:blipFill>
        <p:spPr bwMode="auto">
          <a:xfrm>
            <a:off x="1620000" y="964095"/>
            <a:ext cx="9000000" cy="2369121"/>
          </a:xfrm>
          <a:prstGeom prst="rect">
            <a:avLst/>
          </a:prstGeom>
          <a:noFill/>
          <a:ln>
            <a:noFill/>
          </a:ln>
        </p:spPr>
      </p:pic>
      <p:pic>
        <p:nvPicPr>
          <p:cNvPr id="6" name="Billede 1">
            <a:extLst>
              <a:ext uri="{FF2B5EF4-FFF2-40B4-BE49-F238E27FC236}">
                <a16:creationId xmlns:a16="http://schemas.microsoft.com/office/drawing/2014/main" id="{5FF9F2E7-AB3F-844E-A7AF-4CE1785084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5997" y="5727760"/>
            <a:ext cx="1113536" cy="890016"/>
          </a:xfrm>
          <a:prstGeom prst="rect">
            <a:avLst/>
          </a:prstGeom>
        </p:spPr>
      </p:pic>
    </p:spTree>
    <p:extLst>
      <p:ext uri="{BB962C8B-B14F-4D97-AF65-F5344CB8AC3E}">
        <p14:creationId xmlns:p14="http://schemas.microsoft.com/office/powerpoint/2010/main" val="627875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173B5-9844-44E2-AEE0-122E4B45DA80}"/>
              </a:ext>
            </a:extLst>
          </p:cNvPr>
          <p:cNvSpPr>
            <a:spLocks noGrp="1"/>
          </p:cNvSpPr>
          <p:nvPr>
            <p:ph type="title"/>
          </p:nvPr>
        </p:nvSpPr>
        <p:spPr/>
        <p:txBody>
          <a:bodyPr/>
          <a:lstStyle/>
          <a:p>
            <a:r>
              <a:rPr lang="da-DK" dirty="0"/>
              <a:t>6. klip:</a:t>
            </a:r>
          </a:p>
        </p:txBody>
      </p:sp>
      <p:pic>
        <p:nvPicPr>
          <p:cNvPr id="4" name="Del-6_Camilla">
            <a:hlinkClick r:id="" action="ppaction://media"/>
            <a:extLst>
              <a:ext uri="{FF2B5EF4-FFF2-40B4-BE49-F238E27FC236}">
                <a16:creationId xmlns:a16="http://schemas.microsoft.com/office/drawing/2014/main" id="{99CABCB3-9F51-4D1D-B57A-1D1300C713FE}"/>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4305300" y="2043546"/>
            <a:ext cx="2459182" cy="2459182"/>
          </a:xfrm>
        </p:spPr>
      </p:pic>
    </p:spTree>
    <p:extLst>
      <p:ext uri="{BB962C8B-B14F-4D97-AF65-F5344CB8AC3E}">
        <p14:creationId xmlns:p14="http://schemas.microsoft.com/office/powerpoint/2010/main" val="235047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4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a-DK" sz="2400" b="1" dirty="0">
                <a:solidFill>
                  <a:srgbClr val="002060"/>
                </a:solidFill>
                <a:latin typeface="Calibri" panose="020F0502020204030204" pitchFamily="34" charset="0"/>
                <a:ea typeface="Lucida Grande" charset="0"/>
                <a:cs typeface="Calibri" panose="020F0502020204030204" pitchFamily="34" charset="0"/>
              </a:rPr>
              <a:t>AFRUNDENDE SPØRGSMÅL</a:t>
            </a:r>
            <a:endParaRPr lang="da-DK" sz="2400" b="1" dirty="0">
              <a:solidFill>
                <a:srgbClr val="002060"/>
              </a:solidFill>
              <a:latin typeface="Calibri" panose="020F0502020204030204" pitchFamily="34" charset="0"/>
              <a:cs typeface="Calibri" panose="020F0502020204030204" pitchFamily="34" charset="0"/>
            </a:endParaRPr>
          </a:p>
        </p:txBody>
      </p:sp>
      <p:pic>
        <p:nvPicPr>
          <p:cNvPr id="2049" name="Billed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7552" y="3392996"/>
            <a:ext cx="3162300" cy="3022600"/>
          </a:xfrm>
          <a:prstGeom prst="rect">
            <a:avLst/>
          </a:prstGeom>
          <a:noFill/>
          <a:extLst>
            <a:ext uri="{909E8E84-426E-40DD-AFC4-6F175D3DCCD1}">
              <a14:hiddenFill xmlns:a14="http://schemas.microsoft.com/office/drawing/2010/main">
                <a:solidFill>
                  <a:srgbClr val="FFFFFF"/>
                </a:solidFill>
              </a14:hiddenFill>
            </a:ext>
          </a:extLst>
        </p:spPr>
      </p:pic>
      <p:sp>
        <p:nvSpPr>
          <p:cNvPr id="3" name="Pladsholder til indhold 2"/>
          <p:cNvSpPr>
            <a:spLocks noGrp="1"/>
          </p:cNvSpPr>
          <p:nvPr>
            <p:ph idx="1"/>
          </p:nvPr>
        </p:nvSpPr>
        <p:spPr>
          <a:xfrm>
            <a:off x="1620000" y="1589574"/>
            <a:ext cx="9006435" cy="2940862"/>
          </a:xfrm>
        </p:spPr>
        <p:txBody>
          <a:bodyPr>
            <a:normAutofit/>
          </a:bodyPr>
          <a:lstStyle/>
          <a:p>
            <a:pPr>
              <a:lnSpc>
                <a:spcPct val="100000"/>
              </a:lnSpc>
            </a:pPr>
            <a:r>
              <a:rPr lang="da-DK" sz="2200" dirty="0">
                <a:solidFill>
                  <a:srgbClr val="002060"/>
                </a:solidFill>
                <a:latin typeface="Calibri" panose="020F0502020204030204" pitchFamily="34" charset="0"/>
                <a:cs typeface="Calibri" panose="020F0502020204030204" pitchFamily="34" charset="0"/>
              </a:rPr>
              <a:t>Var der nogen, der med fordel kunne/skulle have gjort </a:t>
            </a:r>
            <a:r>
              <a:rPr lang="da-DK" sz="2200" b="1" dirty="0">
                <a:solidFill>
                  <a:srgbClr val="002060"/>
                </a:solidFill>
                <a:latin typeface="Calibri" panose="020F0502020204030204" pitchFamily="34" charset="0"/>
                <a:cs typeface="Calibri" panose="020F0502020204030204" pitchFamily="34" charset="0"/>
              </a:rPr>
              <a:t>noget andet </a:t>
            </a:r>
            <a:r>
              <a:rPr lang="mr-IN" sz="2200" dirty="0">
                <a:solidFill>
                  <a:srgbClr val="002060"/>
                </a:solidFill>
                <a:latin typeface="Calibri" panose="020F0502020204030204" pitchFamily="34" charset="0"/>
              </a:rPr>
              <a:t>–</a:t>
            </a:r>
            <a:r>
              <a:rPr lang="da-DK" sz="2200" dirty="0">
                <a:solidFill>
                  <a:srgbClr val="002060"/>
                </a:solidFill>
                <a:latin typeface="Calibri" panose="020F0502020204030204" pitchFamily="34" charset="0"/>
                <a:cs typeface="Calibri" panose="020F0502020204030204" pitchFamily="34" charset="0"/>
              </a:rPr>
              <a:t> eller på et andet tidspunkt?</a:t>
            </a:r>
          </a:p>
          <a:p>
            <a:pPr>
              <a:lnSpc>
                <a:spcPct val="100000"/>
              </a:lnSpc>
            </a:pPr>
            <a:r>
              <a:rPr lang="da-DK" sz="2200" dirty="0">
                <a:solidFill>
                  <a:srgbClr val="002060"/>
                </a:solidFill>
                <a:latin typeface="Calibri" panose="020F0502020204030204" pitchFamily="34" charset="0"/>
                <a:cs typeface="Calibri" panose="020F0502020204030204" pitchFamily="34" charset="0"/>
              </a:rPr>
              <a:t>Hvordan ville I reagere, </a:t>
            </a:r>
            <a:r>
              <a:rPr lang="da-DK" sz="2200" b="1" dirty="0">
                <a:solidFill>
                  <a:srgbClr val="002060"/>
                </a:solidFill>
                <a:latin typeface="Calibri" panose="020F0502020204030204" pitchFamily="34" charset="0"/>
                <a:cs typeface="Calibri" panose="020F0502020204030204" pitchFamily="34" charset="0"/>
              </a:rPr>
              <a:t>hvis det var jer?</a:t>
            </a:r>
          </a:p>
          <a:p>
            <a:pPr>
              <a:lnSpc>
                <a:spcPct val="100000"/>
              </a:lnSpc>
            </a:pPr>
            <a:r>
              <a:rPr lang="da-DK" sz="2200" b="1" dirty="0">
                <a:solidFill>
                  <a:srgbClr val="002060"/>
                </a:solidFill>
                <a:latin typeface="Calibri" panose="020F0502020204030204" pitchFamily="34" charset="0"/>
                <a:cs typeface="Calibri" panose="020F0502020204030204" pitchFamily="34" charset="0"/>
              </a:rPr>
              <a:t>Hvordan vil I håndtere det</a:t>
            </a:r>
            <a:r>
              <a:rPr lang="da-DK" sz="2200" dirty="0">
                <a:solidFill>
                  <a:srgbClr val="002060"/>
                </a:solidFill>
                <a:latin typeface="Calibri" panose="020F0502020204030204" pitchFamily="34" charset="0"/>
                <a:cs typeface="Calibri" panose="020F0502020204030204" pitchFamily="34" charset="0"/>
              </a:rPr>
              <a:t>, hvis I tænker, at en af jeres venner er i Camillas sted </a:t>
            </a:r>
            <a:r>
              <a:rPr lang="mr-IN" sz="2200" dirty="0">
                <a:solidFill>
                  <a:srgbClr val="002060"/>
                </a:solidFill>
                <a:latin typeface="Calibri" panose="020F0502020204030204" pitchFamily="34" charset="0"/>
              </a:rPr>
              <a:t>–</a:t>
            </a:r>
            <a:r>
              <a:rPr lang="da-DK" sz="2200" dirty="0">
                <a:solidFill>
                  <a:srgbClr val="002060"/>
                </a:solidFill>
                <a:latin typeface="Calibri" panose="020F0502020204030204" pitchFamily="34" charset="0"/>
                <a:cs typeface="Calibri" panose="020F0502020204030204" pitchFamily="34" charset="0"/>
              </a:rPr>
              <a:t> eller i ekskærestens?</a:t>
            </a:r>
          </a:p>
          <a:p>
            <a:pPr>
              <a:lnSpc>
                <a:spcPct val="100000"/>
              </a:lnSpc>
            </a:pPr>
            <a:r>
              <a:rPr lang="da-DK" sz="2200" b="1" dirty="0">
                <a:solidFill>
                  <a:srgbClr val="002060"/>
                </a:solidFill>
                <a:latin typeface="Calibri" panose="020F0502020204030204" pitchFamily="34" charset="0"/>
                <a:cs typeface="Calibri" panose="020F0502020204030204" pitchFamily="34" charset="0"/>
              </a:rPr>
              <a:t>Kender I nogen</a:t>
            </a:r>
            <a:r>
              <a:rPr lang="da-DK" sz="2200" dirty="0">
                <a:solidFill>
                  <a:srgbClr val="002060"/>
                </a:solidFill>
                <a:latin typeface="Calibri" panose="020F0502020204030204" pitchFamily="34" charset="0"/>
                <a:cs typeface="Calibri" panose="020F0502020204030204" pitchFamily="34" charset="0"/>
              </a:rPr>
              <a:t>, der har været udsat for noget lignende?</a:t>
            </a:r>
          </a:p>
        </p:txBody>
      </p:sp>
      <p:pic>
        <p:nvPicPr>
          <p:cNvPr id="8" name="Billede 1">
            <a:extLst>
              <a:ext uri="{FF2B5EF4-FFF2-40B4-BE49-F238E27FC236}">
                <a16:creationId xmlns:a16="http://schemas.microsoft.com/office/drawing/2014/main" id="{5A151C7E-0817-1243-88EE-A661A2E3EC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5997" y="5727760"/>
            <a:ext cx="1113536" cy="890016"/>
          </a:xfrm>
          <a:prstGeom prst="rect">
            <a:avLst/>
          </a:prstGeom>
        </p:spPr>
      </p:pic>
    </p:spTree>
    <p:extLst>
      <p:ext uri="{BB962C8B-B14F-4D97-AF65-F5344CB8AC3E}">
        <p14:creationId xmlns:p14="http://schemas.microsoft.com/office/powerpoint/2010/main" val="1215013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1D786C-DA6B-4F8A-AC7F-B50EF1F2F437}"/>
              </a:ext>
            </a:extLst>
          </p:cNvPr>
          <p:cNvSpPr>
            <a:spLocks noGrp="1"/>
          </p:cNvSpPr>
          <p:nvPr>
            <p:ph type="title"/>
          </p:nvPr>
        </p:nvSpPr>
        <p:spPr/>
        <p:txBody>
          <a:bodyPr/>
          <a:lstStyle/>
          <a:p>
            <a:r>
              <a:rPr lang="da-DK" dirty="0"/>
              <a:t>1. klip </a:t>
            </a:r>
          </a:p>
        </p:txBody>
      </p:sp>
      <p:pic>
        <p:nvPicPr>
          <p:cNvPr id="4" name="Del-1_Camilla">
            <a:hlinkClick r:id="" action="ppaction://media"/>
            <a:extLst>
              <a:ext uri="{FF2B5EF4-FFF2-40B4-BE49-F238E27FC236}">
                <a16:creationId xmlns:a16="http://schemas.microsoft.com/office/drawing/2014/main" id="{EEB70CC8-71C1-4C3B-BBAB-55E8B97639F8}"/>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4327812" y="2459182"/>
            <a:ext cx="2926773" cy="2926773"/>
          </a:xfrm>
        </p:spPr>
      </p:pic>
    </p:spTree>
    <p:extLst>
      <p:ext uri="{BB962C8B-B14F-4D97-AF65-F5344CB8AC3E}">
        <p14:creationId xmlns:p14="http://schemas.microsoft.com/office/powerpoint/2010/main" val="349507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9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20000" y="540000"/>
            <a:ext cx="9000000" cy="432000"/>
          </a:xfrm>
          <a:solidFill>
            <a:srgbClr val="FF3018"/>
          </a:solidFill>
        </p:spPr>
        <p:txBody>
          <a:bodyPr>
            <a:noAutofit/>
          </a:bodyPr>
          <a:lstStyle/>
          <a:p>
            <a:pPr algn="ctr"/>
            <a:r>
              <a:rPr lang="da-DK" sz="2400" b="1" dirty="0">
                <a:latin typeface="Calibri" panose="020F0502020204030204" pitchFamily="34" charset="0"/>
                <a:cs typeface="Calibri" panose="020F0502020204030204" pitchFamily="34" charset="0"/>
              </a:rPr>
              <a:t>DILEMMA 1:  KAN CAMILLA GØRE NOGET?</a:t>
            </a:r>
          </a:p>
        </p:txBody>
      </p:sp>
      <p:sp>
        <p:nvSpPr>
          <p:cNvPr id="3" name="Pladsholder til indhold 2"/>
          <p:cNvSpPr>
            <a:spLocks noGrp="1"/>
          </p:cNvSpPr>
          <p:nvPr>
            <p:ph idx="1"/>
          </p:nvPr>
        </p:nvSpPr>
        <p:spPr>
          <a:xfrm>
            <a:off x="1620000" y="3576170"/>
            <a:ext cx="9000000" cy="1692451"/>
          </a:xfrm>
        </p:spPr>
        <p:txBody>
          <a:bodyPr>
            <a:normAutofit/>
          </a:bodyPr>
          <a:lstStyle/>
          <a:p>
            <a:pPr marL="0" indent="0">
              <a:lnSpc>
                <a:spcPct val="100000"/>
              </a:lnSpc>
              <a:buNone/>
            </a:pPr>
            <a:r>
              <a:rPr lang="da-DK" sz="2200" dirty="0">
                <a:solidFill>
                  <a:srgbClr val="002060"/>
                </a:solidFill>
                <a:latin typeface="Calibri" panose="020F0502020204030204" pitchFamily="34" charset="0"/>
                <a:cs typeface="Calibri" panose="020F0502020204030204" pitchFamily="34" charset="0"/>
              </a:rPr>
              <a:t>A   Tal med nogen om det - en ven, forælder, lærer eller andre. </a:t>
            </a:r>
          </a:p>
          <a:p>
            <a:pPr marL="0" indent="0">
              <a:lnSpc>
                <a:spcPct val="100000"/>
              </a:lnSpc>
              <a:buNone/>
            </a:pPr>
            <a:r>
              <a:rPr lang="da-DK" sz="2200" dirty="0">
                <a:solidFill>
                  <a:srgbClr val="002060"/>
                </a:solidFill>
                <a:latin typeface="Calibri" panose="020F0502020204030204" pitchFamily="34" charset="0"/>
                <a:cs typeface="Calibri" panose="020F0502020204030204" pitchFamily="34" charset="0"/>
              </a:rPr>
              <a:t>B    Luk Facebook.</a:t>
            </a:r>
          </a:p>
          <a:p>
            <a:pPr marL="0" indent="0">
              <a:lnSpc>
                <a:spcPct val="100000"/>
              </a:lnSpc>
              <a:buNone/>
            </a:pPr>
            <a:r>
              <a:rPr lang="da-DK" sz="2200" dirty="0">
                <a:solidFill>
                  <a:srgbClr val="002060"/>
                </a:solidFill>
                <a:latin typeface="Calibri" panose="020F0502020204030204" pitchFamily="34" charset="0"/>
                <a:cs typeface="Calibri" panose="020F0502020204030204" pitchFamily="34" charset="0"/>
              </a:rPr>
              <a:t>C    Gør ingenting. Måske er du bare paranoid, Camilla.</a:t>
            </a:r>
          </a:p>
        </p:txBody>
      </p:sp>
      <p:pic>
        <p:nvPicPr>
          <p:cNvPr id="5" name="Billede 4"/>
          <p:cNvPicPr>
            <a:picLocks noChangeAspect="1"/>
          </p:cNvPicPr>
          <p:nvPr/>
        </p:nvPicPr>
        <p:blipFill rotWithShape="1">
          <a:blip r:embed="rId3">
            <a:extLst>
              <a:ext uri="{28A0092B-C50C-407E-A947-70E740481C1C}">
                <a14:useLocalDpi xmlns:a14="http://schemas.microsoft.com/office/drawing/2010/main" val="0"/>
              </a:ext>
            </a:extLst>
          </a:blip>
          <a:srcRect t="9917" b="18715"/>
          <a:stretch/>
        </p:blipFill>
        <p:spPr bwMode="auto">
          <a:xfrm>
            <a:off x="1620000" y="969811"/>
            <a:ext cx="9000000" cy="2369121"/>
          </a:xfrm>
          <a:prstGeom prst="rect">
            <a:avLst/>
          </a:prstGeom>
          <a:noFill/>
          <a:ln>
            <a:noFill/>
          </a:ln>
        </p:spPr>
      </p:pic>
      <p:pic>
        <p:nvPicPr>
          <p:cNvPr id="7" name="Billede 1">
            <a:extLst>
              <a:ext uri="{FF2B5EF4-FFF2-40B4-BE49-F238E27FC236}">
                <a16:creationId xmlns:a16="http://schemas.microsoft.com/office/drawing/2014/main" id="{1FEC89B7-B183-D141-A7B5-E4D602EB11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5997" y="5727760"/>
            <a:ext cx="1113536" cy="890016"/>
          </a:xfrm>
          <a:prstGeom prst="rect">
            <a:avLst/>
          </a:prstGeom>
        </p:spPr>
      </p:pic>
    </p:spTree>
    <p:extLst>
      <p:ext uri="{BB962C8B-B14F-4D97-AF65-F5344CB8AC3E}">
        <p14:creationId xmlns:p14="http://schemas.microsoft.com/office/powerpoint/2010/main" val="1671083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A5D849-B42A-447E-90CF-50116E08345D}"/>
              </a:ext>
            </a:extLst>
          </p:cNvPr>
          <p:cNvSpPr>
            <a:spLocks noGrp="1"/>
          </p:cNvSpPr>
          <p:nvPr>
            <p:ph type="title"/>
          </p:nvPr>
        </p:nvSpPr>
        <p:spPr/>
        <p:txBody>
          <a:bodyPr/>
          <a:lstStyle/>
          <a:p>
            <a:r>
              <a:rPr lang="da-DK" dirty="0"/>
              <a:t>2. klip:</a:t>
            </a:r>
          </a:p>
        </p:txBody>
      </p:sp>
      <p:pic>
        <p:nvPicPr>
          <p:cNvPr id="4" name="Del-2_Camilla">
            <a:hlinkClick r:id="" action="ppaction://media"/>
            <a:extLst>
              <a:ext uri="{FF2B5EF4-FFF2-40B4-BE49-F238E27FC236}">
                <a16:creationId xmlns:a16="http://schemas.microsoft.com/office/drawing/2014/main" id="{C4FDCE05-90D8-4DF9-94A3-342E593591A2}"/>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032663" y="2344882"/>
            <a:ext cx="2615045" cy="2615045"/>
          </a:xfrm>
        </p:spPr>
      </p:pic>
    </p:spTree>
    <p:extLst>
      <p:ext uri="{BB962C8B-B14F-4D97-AF65-F5344CB8AC3E}">
        <p14:creationId xmlns:p14="http://schemas.microsoft.com/office/powerpoint/2010/main" val="140112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6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20000" y="540000"/>
            <a:ext cx="9000000" cy="432000"/>
          </a:xfrm>
          <a:solidFill>
            <a:schemeClr val="bg1">
              <a:lumMod val="75000"/>
            </a:schemeClr>
          </a:solidFill>
        </p:spPr>
        <p:txBody>
          <a:bodyPr>
            <a:noAutofit/>
          </a:bodyPr>
          <a:lstStyle/>
          <a:p>
            <a:pPr algn="ctr"/>
            <a:r>
              <a:rPr lang="da-DK" sz="2400" b="1" dirty="0">
                <a:latin typeface="Calibri" panose="020F0502020204030204" pitchFamily="34" charset="0"/>
                <a:cs typeface="Calibri" panose="020F0502020204030204" pitchFamily="34" charset="0"/>
              </a:rPr>
              <a:t>DILEMMA 2:  HVAD KAN CAMILLA GØRE?</a:t>
            </a:r>
          </a:p>
        </p:txBody>
      </p:sp>
      <p:pic>
        <p:nvPicPr>
          <p:cNvPr id="4" name="Billede 3"/>
          <p:cNvPicPr>
            <a:picLocks noChangeAspect="1"/>
          </p:cNvPicPr>
          <p:nvPr/>
        </p:nvPicPr>
        <p:blipFill rotWithShape="1">
          <a:blip r:embed="rId3">
            <a:extLst>
              <a:ext uri="{28A0092B-C50C-407E-A947-70E740481C1C}">
                <a14:useLocalDpi xmlns:a14="http://schemas.microsoft.com/office/drawing/2010/main" val="0"/>
              </a:ext>
            </a:extLst>
          </a:blip>
          <a:srcRect t="14722" b="13993"/>
          <a:stretch/>
        </p:blipFill>
        <p:spPr bwMode="auto">
          <a:xfrm>
            <a:off x="1620000" y="973521"/>
            <a:ext cx="9000000" cy="2369121"/>
          </a:xfrm>
          <a:prstGeom prst="rect">
            <a:avLst/>
          </a:prstGeom>
          <a:noFill/>
          <a:ln>
            <a:noFill/>
          </a:ln>
        </p:spPr>
      </p:pic>
      <p:pic>
        <p:nvPicPr>
          <p:cNvPr id="6" name="Billede 1">
            <a:extLst>
              <a:ext uri="{FF2B5EF4-FFF2-40B4-BE49-F238E27FC236}">
                <a16:creationId xmlns:a16="http://schemas.microsoft.com/office/drawing/2014/main" id="{7088A470-38F7-0645-BA05-29EEE5FAD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5997" y="5727760"/>
            <a:ext cx="1113536" cy="890016"/>
          </a:xfrm>
          <a:prstGeom prst="rect">
            <a:avLst/>
          </a:prstGeom>
        </p:spPr>
      </p:pic>
      <p:sp>
        <p:nvSpPr>
          <p:cNvPr id="3" name="Pladsholder til indhold 2"/>
          <p:cNvSpPr>
            <a:spLocks noGrp="1"/>
          </p:cNvSpPr>
          <p:nvPr>
            <p:ph idx="1"/>
          </p:nvPr>
        </p:nvSpPr>
        <p:spPr>
          <a:xfrm>
            <a:off x="1620000" y="3560107"/>
            <a:ext cx="9000000" cy="1537856"/>
          </a:xfrm>
        </p:spPr>
        <p:txBody>
          <a:bodyPr>
            <a:noAutofit/>
          </a:bodyPr>
          <a:lstStyle/>
          <a:p>
            <a:pPr marL="457200" indent="-457200">
              <a:lnSpc>
                <a:spcPct val="100000"/>
              </a:lnSpc>
              <a:buFont typeface="+mj-lt"/>
              <a:buAutoNum type="alphaUcPeriod"/>
            </a:pPr>
            <a:r>
              <a:rPr lang="da-DK" sz="2200" dirty="0">
                <a:solidFill>
                  <a:srgbClr val="002060"/>
                </a:solidFill>
                <a:latin typeface="Calibri" panose="020F0502020204030204" pitchFamily="34" charset="0"/>
                <a:cs typeface="Calibri" panose="020F0502020204030204" pitchFamily="34" charset="0"/>
              </a:rPr>
              <a:t>Kontakt ekskæresten og forklar ham, hvordan det påvirker dig og bed ham om at stoppe.</a:t>
            </a:r>
          </a:p>
          <a:p>
            <a:pPr marL="457200" indent="-457200">
              <a:lnSpc>
                <a:spcPct val="100000"/>
              </a:lnSpc>
              <a:buFont typeface="+mj-lt"/>
              <a:buAutoNum type="alphaUcPeriod"/>
            </a:pPr>
            <a:r>
              <a:rPr lang="da-DK" sz="2200" dirty="0">
                <a:solidFill>
                  <a:srgbClr val="002060"/>
                </a:solidFill>
                <a:latin typeface="Calibri" panose="020F0502020204030204" pitchFamily="34" charset="0"/>
                <a:cs typeface="Calibri" panose="020F0502020204030204" pitchFamily="34" charset="0"/>
              </a:rPr>
              <a:t>Fortæl det til politiet.</a:t>
            </a:r>
          </a:p>
          <a:p>
            <a:pPr marL="457200" indent="-457200">
              <a:lnSpc>
                <a:spcPct val="100000"/>
              </a:lnSpc>
              <a:buFont typeface="+mj-lt"/>
              <a:buAutoNum type="alphaUcPeriod"/>
            </a:pPr>
            <a:r>
              <a:rPr lang="da-DK" sz="2200" dirty="0">
                <a:solidFill>
                  <a:srgbClr val="002060"/>
                </a:solidFill>
                <a:latin typeface="Calibri" panose="020F0502020204030204" pitchFamily="34" charset="0"/>
                <a:cs typeface="Calibri" panose="020F0502020204030204" pitchFamily="34" charset="0"/>
              </a:rPr>
              <a:t>Hold det for sig selv og anskaf en peberspray.</a:t>
            </a:r>
          </a:p>
        </p:txBody>
      </p:sp>
    </p:spTree>
    <p:extLst>
      <p:ext uri="{BB962C8B-B14F-4D97-AF65-F5344CB8AC3E}">
        <p14:creationId xmlns:p14="http://schemas.microsoft.com/office/powerpoint/2010/main" val="1037127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BC06B7-BE35-4818-845C-A7C09B54F0E2}"/>
              </a:ext>
            </a:extLst>
          </p:cNvPr>
          <p:cNvSpPr>
            <a:spLocks noGrp="1"/>
          </p:cNvSpPr>
          <p:nvPr>
            <p:ph type="title"/>
          </p:nvPr>
        </p:nvSpPr>
        <p:spPr/>
        <p:txBody>
          <a:bodyPr/>
          <a:lstStyle/>
          <a:p>
            <a:r>
              <a:rPr lang="da-DK" dirty="0"/>
              <a:t>3. klip:</a:t>
            </a:r>
          </a:p>
        </p:txBody>
      </p:sp>
      <p:pic>
        <p:nvPicPr>
          <p:cNvPr id="4" name="Del-3_Camilla">
            <a:hlinkClick r:id="" action="ppaction://media"/>
            <a:extLst>
              <a:ext uri="{FF2B5EF4-FFF2-40B4-BE49-F238E27FC236}">
                <a16:creationId xmlns:a16="http://schemas.microsoft.com/office/drawing/2014/main" id="{815CA1DB-F284-4C96-B2BB-585B04C50AC0}"/>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4180609" y="2573915"/>
            <a:ext cx="2614612" cy="2614612"/>
          </a:xfrm>
        </p:spPr>
      </p:pic>
    </p:spTree>
    <p:extLst>
      <p:ext uri="{BB962C8B-B14F-4D97-AF65-F5344CB8AC3E}">
        <p14:creationId xmlns:p14="http://schemas.microsoft.com/office/powerpoint/2010/main" val="147006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0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20000" y="540000"/>
            <a:ext cx="9000000" cy="432000"/>
          </a:xfrm>
          <a:solidFill>
            <a:srgbClr val="FFB30F"/>
          </a:solidFill>
        </p:spPr>
        <p:txBody>
          <a:bodyPr>
            <a:normAutofit fontScale="90000"/>
          </a:bodyPr>
          <a:lstStyle/>
          <a:p>
            <a:pPr algn="ctr"/>
            <a:r>
              <a:rPr lang="da-DK" sz="2700" b="1" dirty="0">
                <a:latin typeface="Calibri" panose="020F0502020204030204" pitchFamily="34" charset="0"/>
                <a:cs typeface="Calibri" panose="020F0502020204030204" pitchFamily="34" charset="0"/>
              </a:rPr>
              <a:t>DILEMMA 3: HVAD KAN CAMILLA OG HENDES FAMILIE GØRE NU?</a:t>
            </a:r>
          </a:p>
        </p:txBody>
      </p:sp>
      <p:sp>
        <p:nvSpPr>
          <p:cNvPr id="3" name="Pladsholder til indhold 2"/>
          <p:cNvSpPr>
            <a:spLocks noGrp="1"/>
          </p:cNvSpPr>
          <p:nvPr>
            <p:ph idx="1"/>
          </p:nvPr>
        </p:nvSpPr>
        <p:spPr>
          <a:xfrm>
            <a:off x="1620001" y="3562315"/>
            <a:ext cx="9000000" cy="1488766"/>
          </a:xfrm>
        </p:spPr>
        <p:txBody>
          <a:bodyPr>
            <a:noAutofit/>
          </a:bodyPr>
          <a:lstStyle/>
          <a:p>
            <a:pPr marL="457200" indent="-457200">
              <a:lnSpc>
                <a:spcPct val="100000"/>
              </a:lnSpc>
              <a:buFont typeface="+mj-lt"/>
              <a:buAutoNum type="alphaUcPeriod"/>
            </a:pPr>
            <a:r>
              <a:rPr lang="da-DK" sz="2200" dirty="0">
                <a:solidFill>
                  <a:srgbClr val="002060"/>
                </a:solidFill>
                <a:latin typeface="Calibri" panose="020F0502020204030204" pitchFamily="34" charset="0"/>
                <a:cs typeface="Calibri" panose="020F0502020204030204" pitchFamily="34" charset="0"/>
              </a:rPr>
              <a:t>Søg hjælp andre steder end hos politiet.</a:t>
            </a:r>
          </a:p>
          <a:p>
            <a:pPr marL="457200" indent="-457200">
              <a:lnSpc>
                <a:spcPct val="100000"/>
              </a:lnSpc>
              <a:buFont typeface="+mj-lt"/>
              <a:buAutoNum type="alphaUcPeriod"/>
            </a:pPr>
            <a:r>
              <a:rPr lang="da-DK" sz="2200" dirty="0">
                <a:solidFill>
                  <a:srgbClr val="002060"/>
                </a:solidFill>
                <a:latin typeface="Calibri" panose="020F0502020204030204" pitchFamily="34" charset="0"/>
                <a:cs typeface="Calibri" panose="020F0502020204030204" pitchFamily="34" charset="0"/>
              </a:rPr>
              <a:t>Få ham til at stoppe på den ene eller anden måde – der er jo ikke andre         end jer, der kan hjælpe</a:t>
            </a:r>
          </a:p>
          <a:p>
            <a:pPr marL="457200" indent="-457200">
              <a:lnSpc>
                <a:spcPct val="100000"/>
              </a:lnSpc>
              <a:buFont typeface="+mj-lt"/>
              <a:buAutoNum type="alphaUcPeriod"/>
            </a:pPr>
            <a:r>
              <a:rPr lang="da-DK" sz="2200" dirty="0">
                <a:solidFill>
                  <a:srgbClr val="002060"/>
                </a:solidFill>
                <a:latin typeface="Calibri" panose="020F0502020204030204" pitchFamily="34" charset="0"/>
                <a:cs typeface="Calibri" panose="020F0502020204030204" pitchFamily="34" charset="0"/>
              </a:rPr>
              <a:t>Der er ikke noget, I kan gøre. Vent på, at han kommer sig over bruddet og stopper.</a:t>
            </a:r>
          </a:p>
        </p:txBody>
      </p:sp>
      <p:pic>
        <p:nvPicPr>
          <p:cNvPr id="4" name="Billede 3"/>
          <p:cNvPicPr>
            <a:picLocks noChangeAspect="1"/>
          </p:cNvPicPr>
          <p:nvPr/>
        </p:nvPicPr>
        <p:blipFill rotWithShape="1">
          <a:blip r:embed="rId3">
            <a:extLst>
              <a:ext uri="{28A0092B-C50C-407E-A947-70E740481C1C}">
                <a14:useLocalDpi xmlns:a14="http://schemas.microsoft.com/office/drawing/2010/main" val="0"/>
              </a:ext>
            </a:extLst>
          </a:blip>
          <a:srcRect t="16297" b="11917"/>
          <a:stretch/>
        </p:blipFill>
        <p:spPr bwMode="auto">
          <a:xfrm>
            <a:off x="1633855" y="969805"/>
            <a:ext cx="9000000" cy="2382982"/>
          </a:xfrm>
          <a:prstGeom prst="rect">
            <a:avLst/>
          </a:prstGeom>
          <a:noFill/>
          <a:ln>
            <a:noFill/>
          </a:ln>
        </p:spPr>
      </p:pic>
      <p:pic>
        <p:nvPicPr>
          <p:cNvPr id="6" name="Billede 1">
            <a:extLst>
              <a:ext uri="{FF2B5EF4-FFF2-40B4-BE49-F238E27FC236}">
                <a16:creationId xmlns:a16="http://schemas.microsoft.com/office/drawing/2014/main" id="{116D029D-E8B6-3541-BA79-69AEBE432E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5997" y="5727760"/>
            <a:ext cx="1113536" cy="890016"/>
          </a:xfrm>
          <a:prstGeom prst="rect">
            <a:avLst/>
          </a:prstGeom>
        </p:spPr>
      </p:pic>
    </p:spTree>
    <p:extLst>
      <p:ext uri="{BB962C8B-B14F-4D97-AF65-F5344CB8AC3E}">
        <p14:creationId xmlns:p14="http://schemas.microsoft.com/office/powerpoint/2010/main" val="413666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37209C-0438-488F-9E5D-AC047B9AFB02}"/>
              </a:ext>
            </a:extLst>
          </p:cNvPr>
          <p:cNvSpPr>
            <a:spLocks noGrp="1"/>
          </p:cNvSpPr>
          <p:nvPr>
            <p:ph type="title"/>
          </p:nvPr>
        </p:nvSpPr>
        <p:spPr/>
        <p:txBody>
          <a:bodyPr/>
          <a:lstStyle/>
          <a:p>
            <a:r>
              <a:rPr lang="da-DK" dirty="0"/>
              <a:t>4. klip:</a:t>
            </a:r>
          </a:p>
        </p:txBody>
      </p:sp>
      <p:pic>
        <p:nvPicPr>
          <p:cNvPr id="4" name="Del-4_Camilla">
            <a:hlinkClick r:id="" action="ppaction://media"/>
            <a:extLst>
              <a:ext uri="{FF2B5EF4-FFF2-40B4-BE49-F238E27FC236}">
                <a16:creationId xmlns:a16="http://schemas.microsoft.com/office/drawing/2014/main" id="{D9C95F00-F57F-4A23-BA3A-7A9216ED9E16}"/>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4856018" y="2376055"/>
            <a:ext cx="2282536" cy="2282536"/>
          </a:xfrm>
        </p:spPr>
      </p:pic>
    </p:spTree>
    <p:extLst>
      <p:ext uri="{BB962C8B-B14F-4D97-AF65-F5344CB8AC3E}">
        <p14:creationId xmlns:p14="http://schemas.microsoft.com/office/powerpoint/2010/main" val="264160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5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20000" y="540000"/>
            <a:ext cx="9000000" cy="432000"/>
          </a:xfrm>
          <a:solidFill>
            <a:srgbClr val="95C11E"/>
          </a:solidFill>
        </p:spPr>
        <p:txBody>
          <a:bodyPr>
            <a:noAutofit/>
          </a:bodyPr>
          <a:lstStyle/>
          <a:p>
            <a:pPr algn="ctr"/>
            <a:r>
              <a:rPr lang="da-DK" sz="2400" b="1" dirty="0">
                <a:latin typeface="Calibri" panose="020F0502020204030204" pitchFamily="34" charset="0"/>
                <a:cs typeface="Calibri" panose="020F0502020204030204" pitchFamily="34" charset="0"/>
              </a:rPr>
              <a:t>DILEMMA 4:  HVAD KAN CAMILLAS VENNER GØRE?</a:t>
            </a:r>
          </a:p>
        </p:txBody>
      </p:sp>
      <p:sp>
        <p:nvSpPr>
          <p:cNvPr id="3" name="Pladsholder til indhold 2"/>
          <p:cNvSpPr>
            <a:spLocks noGrp="1"/>
          </p:cNvSpPr>
          <p:nvPr>
            <p:ph idx="1"/>
          </p:nvPr>
        </p:nvSpPr>
        <p:spPr>
          <a:xfrm>
            <a:off x="1620000" y="3544748"/>
            <a:ext cx="9562722" cy="1579419"/>
          </a:xfrm>
        </p:spPr>
        <p:txBody>
          <a:bodyPr>
            <a:normAutofit/>
          </a:bodyPr>
          <a:lstStyle/>
          <a:p>
            <a:pPr marL="457200" indent="-457200">
              <a:lnSpc>
                <a:spcPct val="100000"/>
              </a:lnSpc>
              <a:buFont typeface="+mj-lt"/>
              <a:buAutoNum type="alphaUcPeriod"/>
            </a:pPr>
            <a:r>
              <a:rPr lang="da-DK" sz="2200" dirty="0">
                <a:solidFill>
                  <a:srgbClr val="002060"/>
                </a:solidFill>
                <a:latin typeface="Calibri" panose="020F0502020204030204" pitchFamily="34" charset="0"/>
                <a:cs typeface="Calibri" panose="020F0502020204030204" pitchFamily="34" charset="0"/>
              </a:rPr>
              <a:t>Lad hende være og vent på, at hun selv taler om, hvad der er galt.</a:t>
            </a:r>
          </a:p>
          <a:p>
            <a:pPr marL="457200" indent="-457200">
              <a:lnSpc>
                <a:spcPct val="100000"/>
              </a:lnSpc>
              <a:buFont typeface="+mj-lt"/>
              <a:buAutoNum type="alphaUcPeriod"/>
            </a:pPr>
            <a:r>
              <a:rPr lang="da-DK" sz="2200" dirty="0">
                <a:solidFill>
                  <a:srgbClr val="002060"/>
                </a:solidFill>
                <a:latin typeface="Calibri" panose="020F0502020204030204" pitchFamily="34" charset="0"/>
                <a:cs typeface="Calibri" panose="020F0502020204030204" pitchFamily="34" charset="0"/>
              </a:rPr>
              <a:t>Tal med hende om det – spørg ind til, hvordan hun har det.</a:t>
            </a:r>
          </a:p>
          <a:p>
            <a:pPr marL="457200" indent="-457200">
              <a:lnSpc>
                <a:spcPct val="100000"/>
              </a:lnSpc>
              <a:buFont typeface="+mj-lt"/>
              <a:buAutoNum type="alphaUcPeriod"/>
            </a:pPr>
            <a:r>
              <a:rPr lang="da-DK" sz="2200" dirty="0">
                <a:solidFill>
                  <a:srgbClr val="002060"/>
                </a:solidFill>
                <a:latin typeface="Calibri" panose="020F0502020204030204" pitchFamily="34" charset="0"/>
                <a:cs typeface="Calibri" panose="020F0502020204030204" pitchFamily="34" charset="0"/>
              </a:rPr>
              <a:t>Sig til hende, at hun skal søge hjælp.</a:t>
            </a:r>
          </a:p>
        </p:txBody>
      </p:sp>
      <p:pic>
        <p:nvPicPr>
          <p:cNvPr id="4" name="Billede 3"/>
          <p:cNvPicPr>
            <a:picLocks noChangeAspect="1"/>
          </p:cNvPicPr>
          <p:nvPr/>
        </p:nvPicPr>
        <p:blipFill rotWithShape="1">
          <a:blip r:embed="rId3">
            <a:extLst>
              <a:ext uri="{28A0092B-C50C-407E-A947-70E740481C1C}">
                <a14:useLocalDpi xmlns:a14="http://schemas.microsoft.com/office/drawing/2010/main" val="0"/>
              </a:ext>
            </a:extLst>
          </a:blip>
          <a:srcRect t="15542" b="13250"/>
          <a:stretch/>
        </p:blipFill>
        <p:spPr bwMode="auto">
          <a:xfrm>
            <a:off x="1620000" y="973523"/>
            <a:ext cx="9000000" cy="2369121"/>
          </a:xfrm>
          <a:prstGeom prst="rect">
            <a:avLst/>
          </a:prstGeom>
          <a:noFill/>
          <a:ln>
            <a:noFill/>
          </a:ln>
        </p:spPr>
      </p:pic>
      <p:pic>
        <p:nvPicPr>
          <p:cNvPr id="6" name="Billede 1">
            <a:extLst>
              <a:ext uri="{FF2B5EF4-FFF2-40B4-BE49-F238E27FC236}">
                <a16:creationId xmlns:a16="http://schemas.microsoft.com/office/drawing/2014/main" id="{4BFB0E51-36DC-A64F-B4EE-44C91BB9F7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5997" y="5727760"/>
            <a:ext cx="1113536" cy="890016"/>
          </a:xfrm>
          <a:prstGeom prst="rect">
            <a:avLst/>
          </a:prstGeom>
        </p:spPr>
      </p:pic>
    </p:spTree>
    <p:extLst>
      <p:ext uri="{BB962C8B-B14F-4D97-AF65-F5344CB8AC3E}">
        <p14:creationId xmlns:p14="http://schemas.microsoft.com/office/powerpoint/2010/main" val="1441702965"/>
      </p:ext>
    </p:extLst>
  </p:cSld>
  <p:clrMapOvr>
    <a:masterClrMapping/>
  </p:clrMapOvr>
</p:sld>
</file>

<file path=ppt/theme/theme1.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CEC2D5FE0922C24498EBFBA2B234A448" ma:contentTypeVersion="9" ma:contentTypeDescription="Opret et nyt dokument." ma:contentTypeScope="" ma:versionID="589c5e44d5a5d3b8280ca34a6ab29943">
  <xsd:schema xmlns:xsd="http://www.w3.org/2001/XMLSchema" xmlns:xs="http://www.w3.org/2001/XMLSchema" xmlns:p="http://schemas.microsoft.com/office/2006/metadata/properties" xmlns:ns1="http://schemas.microsoft.com/sharepoint/v3" xmlns:ns2="cde5448d-ef2d-4566-9a10-d656ced8f414" xmlns:ns3="8360e408-1eaf-467f-9436-0ba7097aa99f" targetNamespace="http://schemas.microsoft.com/office/2006/metadata/properties" ma:root="true" ma:fieldsID="f002cac235596b1b92e4dd4544d5cc23" ns1:_="" ns2:_="" ns3:_="">
    <xsd:import namespace="http://schemas.microsoft.com/sharepoint/v3"/>
    <xsd:import namespace="cde5448d-ef2d-4566-9a10-d656ced8f414"/>
    <xsd:import namespace="8360e408-1eaf-467f-9436-0ba7097aa99f"/>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tartdato for planlægning" ma:description="Startdato for planlægning er en webstedskolonne, der blev oprettet vha. publiceringsfunktionen. Den bruges til at angive den dato og det klokkeslæt, hvor denne side først vil være synlig for besøgende på webstedet." ma:internalName="PublishingStartDate">
      <xsd:simpleType>
        <xsd:restriction base="dms:Unknown"/>
      </xsd:simpleType>
    </xsd:element>
    <xsd:element name="PublishingExpirationDate" ma:index="9" nillable="true" ma:displayName="Slutdato for planlægning" ma:description="Slutdato for planlægning er en webstedskolonne, der blev oprettet vha. publiceringsfunktionen. Den bruges til at angive den dato og det klokkeslæt, hvor denne side ikke længere vil være synlig for besøgende på webstedet."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de5448d-ef2d-4566-9a10-d656ced8f41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360e408-1eaf-467f-9436-0ba7097aa99f"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B06B1988-50D5-45CF-844C-755BDAC11C4C}">
  <ds:schemaRefs>
    <ds:schemaRef ds:uri="http://schemas.microsoft.com/sharepoint/v3/contenttype/forms"/>
  </ds:schemaRefs>
</ds:datastoreItem>
</file>

<file path=customXml/itemProps2.xml><?xml version="1.0" encoding="utf-8"?>
<ds:datastoreItem xmlns:ds="http://schemas.openxmlformats.org/officeDocument/2006/customXml" ds:itemID="{D6C2D206-F949-4EFC-A360-AFE20B04BC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de5448d-ef2d-4566-9a10-d656ced8f414"/>
    <ds:schemaRef ds:uri="8360e408-1eaf-467f-9436-0ba7097aa9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146CE9E-713B-4862-939D-FD974590D2FD}">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321</TotalTime>
  <Words>1524</Words>
  <Application>Microsoft Office PowerPoint</Application>
  <PresentationFormat>Widescreen</PresentationFormat>
  <Paragraphs>62</Paragraphs>
  <Slides>13</Slides>
  <Notes>8</Notes>
  <HiddenSlides>0</HiddenSlides>
  <MMClips>6</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13</vt:i4>
      </vt:variant>
    </vt:vector>
  </HeadingPairs>
  <TitlesOfParts>
    <vt:vector size="18" baseType="lpstr">
      <vt:lpstr>Al Bayan Plain</vt:lpstr>
      <vt:lpstr>Arial</vt:lpstr>
      <vt:lpstr>Calibri</vt:lpstr>
      <vt:lpstr>Calibri Light</vt:lpstr>
      <vt:lpstr>Kontortema</vt:lpstr>
      <vt:lpstr>CAMILLAS CASE:  Et dilemmaspil, der bygger på en sand historie</vt:lpstr>
      <vt:lpstr>1. klip </vt:lpstr>
      <vt:lpstr>DILEMMA 1:  KAN CAMILLA GØRE NOGET?</vt:lpstr>
      <vt:lpstr>2. klip:</vt:lpstr>
      <vt:lpstr>DILEMMA 2:  HVAD KAN CAMILLA GØRE?</vt:lpstr>
      <vt:lpstr>3. klip:</vt:lpstr>
      <vt:lpstr>DILEMMA 3: HVAD KAN CAMILLA OG HENDES FAMILIE GØRE NU?</vt:lpstr>
      <vt:lpstr>4. klip:</vt:lpstr>
      <vt:lpstr>DILEMMA 4:  HVAD KAN CAMILLAS VENNER GØRE?</vt:lpstr>
      <vt:lpstr>5. klip:</vt:lpstr>
      <vt:lpstr>DILEMMA 5:  HVAD KAN CAMILLA GØRE NU?</vt:lpstr>
      <vt:lpstr>6. klip:</vt:lpstr>
      <vt:lpstr>AFRUNDENDE SPØRGSMÅL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CAMILLAS HISTORIE</dc:title>
  <dc:creator>Rikke Bech-Pedersen</dc:creator>
  <cp:lastModifiedBy>Ida Dal Gravesen</cp:lastModifiedBy>
  <cp:revision>34</cp:revision>
  <dcterms:created xsi:type="dcterms:W3CDTF">2017-08-25T07:44:10Z</dcterms:created>
  <dcterms:modified xsi:type="dcterms:W3CDTF">2021-02-16T17:00:19Z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0x010100CEC2D5FE0922C24498EBFBA2B234A448</vt:lpwstr>
  </property>
</Properties>
</file>