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9" r:id="rId5"/>
    <p:sldId id="270" r:id="rId6"/>
    <p:sldId id="271" r:id="rId7"/>
    <p:sldId id="268" r:id="rId8"/>
    <p:sldId id="262" r:id="rId9"/>
    <p:sldId id="263" r:id="rId10"/>
    <p:sldId id="264" r:id="rId11"/>
    <p:sldId id="265" r:id="rId12"/>
    <p:sldId id="267" r:id="rId13"/>
    <p:sldId id="26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439" autoAdjust="0"/>
  </p:normalViewPr>
  <p:slideViewPr>
    <p:cSldViewPr snapToGrid="0">
      <p:cViewPr varScale="1">
        <p:scale>
          <a:sx n="63" d="100"/>
          <a:sy n="63" d="100"/>
        </p:scale>
        <p:origin x="1206" y="6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033D2-0A9E-4934-BC9B-2CA8230767EC}" type="datetimeFigureOut">
              <a:rPr lang="nl-NL" smtClean="0"/>
              <a:t>20-5-2021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07143-E5BB-48F6-AB50-D2CF42C91D46}" type="slidenum">
              <a:rPr lang="nl-NL" smtClean="0"/>
              <a:t>‹nr.›</a:t>
            </a:fld>
            <a:endParaRPr lang="nl-NL"/>
          </a:p>
        </p:txBody>
      </p:sp>
    </p:spTree>
    <p:extLst>
      <p:ext uri="{BB962C8B-B14F-4D97-AF65-F5344CB8AC3E}">
        <p14:creationId xmlns:p14="http://schemas.microsoft.com/office/powerpoint/2010/main" val="763438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6F07143-E5BB-48F6-AB50-D2CF42C91D46}" type="slidenum">
              <a:rPr lang="nl-NL" smtClean="0"/>
              <a:t>2</a:t>
            </a:fld>
            <a:endParaRPr lang="nl-NL"/>
          </a:p>
        </p:txBody>
      </p:sp>
    </p:spTree>
    <p:extLst>
      <p:ext uri="{BB962C8B-B14F-4D97-AF65-F5344CB8AC3E}">
        <p14:creationId xmlns:p14="http://schemas.microsoft.com/office/powerpoint/2010/main" val="1157563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F07143-E5BB-48F6-AB50-D2CF42C91D46}" type="slidenum">
              <a:rPr lang="nl-NL" smtClean="0"/>
              <a:t>11</a:t>
            </a:fld>
            <a:endParaRPr lang="nl-NL"/>
          </a:p>
        </p:txBody>
      </p:sp>
    </p:spTree>
    <p:extLst>
      <p:ext uri="{BB962C8B-B14F-4D97-AF65-F5344CB8AC3E}">
        <p14:creationId xmlns:p14="http://schemas.microsoft.com/office/powerpoint/2010/main" val="115756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F07143-E5BB-48F6-AB50-D2CF42C91D46}" type="slidenum">
              <a:rPr lang="nl-NL" smtClean="0"/>
              <a:t>12</a:t>
            </a:fld>
            <a:endParaRPr lang="nl-NL"/>
          </a:p>
        </p:txBody>
      </p:sp>
    </p:spTree>
    <p:extLst>
      <p:ext uri="{BB962C8B-B14F-4D97-AF65-F5344CB8AC3E}">
        <p14:creationId xmlns:p14="http://schemas.microsoft.com/office/powerpoint/2010/main" val="1157563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6F07143-E5BB-48F6-AB50-D2CF42C91D46}" type="slidenum">
              <a:rPr lang="nl-NL" smtClean="0"/>
              <a:t>13</a:t>
            </a:fld>
            <a:endParaRPr lang="nl-NL"/>
          </a:p>
        </p:txBody>
      </p:sp>
    </p:spTree>
    <p:extLst>
      <p:ext uri="{BB962C8B-B14F-4D97-AF65-F5344CB8AC3E}">
        <p14:creationId xmlns:p14="http://schemas.microsoft.com/office/powerpoint/2010/main" val="115756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6F07143-E5BB-48F6-AB50-D2CF42C91D46}" type="slidenum">
              <a:rPr lang="nl-NL" smtClean="0"/>
              <a:t>3</a:t>
            </a:fld>
            <a:endParaRPr lang="nl-NL"/>
          </a:p>
        </p:txBody>
      </p:sp>
    </p:spTree>
    <p:extLst>
      <p:ext uri="{BB962C8B-B14F-4D97-AF65-F5344CB8AC3E}">
        <p14:creationId xmlns:p14="http://schemas.microsoft.com/office/powerpoint/2010/main" val="115756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l">
              <a:lnSpc>
                <a:spcPct val="100000"/>
              </a:lnSpc>
              <a:spcBef>
                <a:spcPct val="20000"/>
              </a:spcBef>
              <a:buFont typeface="Arial" pitchFamily="34" charset="0"/>
              <a:buChar char="•"/>
            </a:pPr>
            <a:r>
              <a:rPr lang="en-US" sz="1200" dirty="0">
                <a:solidFill>
                  <a:prstClr val="black"/>
                </a:solidFill>
                <a:latin typeface="Arial"/>
              </a:rPr>
              <a:t>We had expect to improve MCH handbook on 2019</a:t>
            </a:r>
          </a:p>
          <a:p>
            <a:pPr marL="342900" lvl="0" indent="-342900" algn="l">
              <a:lnSpc>
                <a:spcPct val="100000"/>
              </a:lnSpc>
              <a:spcBef>
                <a:spcPct val="20000"/>
              </a:spcBef>
              <a:buFont typeface="Arial" pitchFamily="34" charset="0"/>
              <a:buChar char="•"/>
            </a:pPr>
            <a:r>
              <a:rPr lang="en-US" sz="1200" dirty="0">
                <a:solidFill>
                  <a:prstClr val="black"/>
                </a:solidFill>
                <a:latin typeface="Arial"/>
              </a:rPr>
              <a:t>We had train user guideline all provincials all district hospital and near all health center</a:t>
            </a:r>
          </a:p>
          <a:p>
            <a:pPr marL="342900" lvl="0" indent="-342900" algn="l">
              <a:lnSpc>
                <a:spcPct val="100000"/>
              </a:lnSpc>
              <a:spcBef>
                <a:spcPct val="20000"/>
              </a:spcBef>
              <a:buFont typeface="Arial" pitchFamily="34" charset="0"/>
              <a:buChar char="•"/>
            </a:pPr>
            <a:r>
              <a:rPr lang="en-US" sz="1200" dirty="0">
                <a:solidFill>
                  <a:prstClr val="black"/>
                </a:solidFill>
                <a:latin typeface="Arial"/>
              </a:rPr>
              <a:t>All so we successful to printing and useful for all health facilities in 2020</a:t>
            </a:r>
          </a:p>
          <a:p>
            <a:pPr marL="342900" lvl="0" indent="-342900" algn="l">
              <a:lnSpc>
                <a:spcPct val="100000"/>
              </a:lnSpc>
              <a:spcBef>
                <a:spcPct val="20000"/>
              </a:spcBef>
              <a:buFont typeface="Arial" pitchFamily="34" charset="0"/>
              <a:buChar char="•"/>
            </a:pPr>
            <a:r>
              <a:rPr lang="en-US" sz="1200" dirty="0">
                <a:solidFill>
                  <a:prstClr val="black"/>
                </a:solidFill>
                <a:latin typeface="Arial"/>
              </a:rPr>
              <a:t>On during of COVID-19 pandemic, we had lock down country, but our service for Mother and child health we are to be continue to take care them all health facility (all the most we follow from WHO guideline)</a:t>
            </a:r>
          </a:p>
          <a:p>
            <a:endParaRPr lang="nl-NL" dirty="0"/>
          </a:p>
        </p:txBody>
      </p:sp>
      <p:sp>
        <p:nvSpPr>
          <p:cNvPr id="4" name="Tijdelijke aanduiding voor dianummer 3"/>
          <p:cNvSpPr>
            <a:spLocks noGrp="1"/>
          </p:cNvSpPr>
          <p:nvPr>
            <p:ph type="sldNum" sz="quarter" idx="5"/>
          </p:nvPr>
        </p:nvSpPr>
        <p:spPr/>
        <p:txBody>
          <a:bodyPr/>
          <a:lstStyle/>
          <a:p>
            <a:fld id="{E6F07143-E5BB-48F6-AB50-D2CF42C91D46}" type="slidenum">
              <a:rPr lang="nl-NL" smtClean="0"/>
              <a:t>4</a:t>
            </a:fld>
            <a:endParaRPr lang="nl-NL"/>
          </a:p>
        </p:txBody>
      </p:sp>
    </p:spTree>
    <p:extLst>
      <p:ext uri="{BB962C8B-B14F-4D97-AF65-F5344CB8AC3E}">
        <p14:creationId xmlns:p14="http://schemas.microsoft.com/office/powerpoint/2010/main" val="182240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l">
              <a:lnSpc>
                <a:spcPct val="100000"/>
              </a:lnSpc>
              <a:spcBef>
                <a:spcPct val="20000"/>
              </a:spcBef>
              <a:buFont typeface="Arial" pitchFamily="34" charset="0"/>
              <a:buChar char="•"/>
            </a:pPr>
            <a:r>
              <a:rPr lang="en-US" sz="1200" dirty="0">
                <a:solidFill>
                  <a:prstClr val="black"/>
                </a:solidFill>
                <a:latin typeface="Arial"/>
              </a:rPr>
              <a:t>We had expect to improve MCH handbook on 2019</a:t>
            </a:r>
          </a:p>
          <a:p>
            <a:pPr marL="342900" lvl="0" indent="-342900" algn="l">
              <a:lnSpc>
                <a:spcPct val="100000"/>
              </a:lnSpc>
              <a:spcBef>
                <a:spcPct val="20000"/>
              </a:spcBef>
              <a:buFont typeface="Arial" pitchFamily="34" charset="0"/>
              <a:buChar char="•"/>
            </a:pPr>
            <a:r>
              <a:rPr lang="en-US" sz="1200" dirty="0">
                <a:solidFill>
                  <a:prstClr val="black"/>
                </a:solidFill>
                <a:latin typeface="Arial"/>
              </a:rPr>
              <a:t>We had train user guideline all provincials all district hospital and near all health center</a:t>
            </a:r>
          </a:p>
          <a:p>
            <a:pPr marL="342900" lvl="0" indent="-342900" algn="l">
              <a:lnSpc>
                <a:spcPct val="100000"/>
              </a:lnSpc>
              <a:spcBef>
                <a:spcPct val="20000"/>
              </a:spcBef>
              <a:buFont typeface="Arial" pitchFamily="34" charset="0"/>
              <a:buChar char="•"/>
            </a:pPr>
            <a:r>
              <a:rPr lang="en-US" sz="1200" dirty="0">
                <a:solidFill>
                  <a:prstClr val="black"/>
                </a:solidFill>
                <a:latin typeface="Arial"/>
              </a:rPr>
              <a:t>All so we successful to printing and useful for all health facilities in 2020</a:t>
            </a:r>
          </a:p>
          <a:p>
            <a:pPr marL="342900" lvl="0" indent="-342900" algn="l">
              <a:lnSpc>
                <a:spcPct val="100000"/>
              </a:lnSpc>
              <a:spcBef>
                <a:spcPct val="20000"/>
              </a:spcBef>
              <a:buFont typeface="Arial" pitchFamily="34" charset="0"/>
              <a:buChar char="•"/>
            </a:pPr>
            <a:r>
              <a:rPr lang="en-US" sz="1200" dirty="0">
                <a:solidFill>
                  <a:prstClr val="black"/>
                </a:solidFill>
                <a:latin typeface="Arial"/>
              </a:rPr>
              <a:t>On during of COVID-19 pandemic, we had lock down country, but our service for Mother and child health we are to be continue to take care them all health facility (all the most we follow from WHO guideline)</a:t>
            </a:r>
          </a:p>
          <a:p>
            <a:endParaRPr lang="nl-NL" dirty="0"/>
          </a:p>
        </p:txBody>
      </p:sp>
      <p:sp>
        <p:nvSpPr>
          <p:cNvPr id="4" name="Tijdelijke aanduiding voor dianummer 3"/>
          <p:cNvSpPr>
            <a:spLocks noGrp="1"/>
          </p:cNvSpPr>
          <p:nvPr>
            <p:ph type="sldNum" sz="quarter" idx="5"/>
          </p:nvPr>
        </p:nvSpPr>
        <p:spPr/>
        <p:txBody>
          <a:bodyPr/>
          <a:lstStyle/>
          <a:p>
            <a:fld id="{E6F07143-E5BB-48F6-AB50-D2CF42C91D46}" type="slidenum">
              <a:rPr lang="nl-NL" smtClean="0"/>
              <a:t>5</a:t>
            </a:fld>
            <a:endParaRPr lang="nl-NL"/>
          </a:p>
        </p:txBody>
      </p:sp>
    </p:spTree>
    <p:extLst>
      <p:ext uri="{BB962C8B-B14F-4D97-AF65-F5344CB8AC3E}">
        <p14:creationId xmlns:p14="http://schemas.microsoft.com/office/powerpoint/2010/main" val="48362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l">
              <a:lnSpc>
                <a:spcPct val="100000"/>
              </a:lnSpc>
              <a:spcBef>
                <a:spcPct val="20000"/>
              </a:spcBef>
              <a:buFont typeface="Arial" pitchFamily="34" charset="0"/>
              <a:buChar char="•"/>
            </a:pPr>
            <a:r>
              <a:rPr lang="en-US" sz="1200" dirty="0">
                <a:solidFill>
                  <a:prstClr val="black"/>
                </a:solidFill>
                <a:latin typeface="Arial"/>
              </a:rPr>
              <a:t>We had expect to improve MCH handbook on 2019</a:t>
            </a:r>
          </a:p>
          <a:p>
            <a:pPr marL="342900" lvl="0" indent="-342900" algn="l">
              <a:lnSpc>
                <a:spcPct val="100000"/>
              </a:lnSpc>
              <a:spcBef>
                <a:spcPct val="20000"/>
              </a:spcBef>
              <a:buFont typeface="Arial" pitchFamily="34" charset="0"/>
              <a:buChar char="•"/>
            </a:pPr>
            <a:r>
              <a:rPr lang="en-US" sz="1200" dirty="0">
                <a:solidFill>
                  <a:prstClr val="black"/>
                </a:solidFill>
                <a:latin typeface="Arial"/>
              </a:rPr>
              <a:t>We had train user guideline all provincials all district hospital and near all health center</a:t>
            </a:r>
          </a:p>
          <a:p>
            <a:pPr marL="342900" lvl="0" indent="-342900" algn="l">
              <a:lnSpc>
                <a:spcPct val="100000"/>
              </a:lnSpc>
              <a:spcBef>
                <a:spcPct val="20000"/>
              </a:spcBef>
              <a:buFont typeface="Arial" pitchFamily="34" charset="0"/>
              <a:buChar char="•"/>
            </a:pPr>
            <a:r>
              <a:rPr lang="en-US" sz="1200" dirty="0">
                <a:solidFill>
                  <a:prstClr val="black"/>
                </a:solidFill>
                <a:latin typeface="Arial"/>
              </a:rPr>
              <a:t>All so we successful to printing and useful for all health facilities in 2020</a:t>
            </a:r>
          </a:p>
          <a:p>
            <a:pPr marL="342900" lvl="0" indent="-342900" algn="l">
              <a:lnSpc>
                <a:spcPct val="100000"/>
              </a:lnSpc>
              <a:spcBef>
                <a:spcPct val="20000"/>
              </a:spcBef>
              <a:buFont typeface="Arial" pitchFamily="34" charset="0"/>
              <a:buChar char="•"/>
            </a:pPr>
            <a:r>
              <a:rPr lang="en-US" sz="1200" dirty="0">
                <a:solidFill>
                  <a:prstClr val="black"/>
                </a:solidFill>
                <a:latin typeface="Arial"/>
              </a:rPr>
              <a:t>On during of COVID-19 pandemic, we had lock down country, but our service for Mother and child health we are to be continue to take care them all health facility (all the most we follow from WHO guideline)</a:t>
            </a:r>
          </a:p>
          <a:p>
            <a:endParaRPr lang="nl-NL" dirty="0"/>
          </a:p>
        </p:txBody>
      </p:sp>
      <p:sp>
        <p:nvSpPr>
          <p:cNvPr id="4" name="Tijdelijke aanduiding voor dianummer 3"/>
          <p:cNvSpPr>
            <a:spLocks noGrp="1"/>
          </p:cNvSpPr>
          <p:nvPr>
            <p:ph type="sldNum" sz="quarter" idx="5"/>
          </p:nvPr>
        </p:nvSpPr>
        <p:spPr/>
        <p:txBody>
          <a:bodyPr/>
          <a:lstStyle/>
          <a:p>
            <a:fld id="{E6F07143-E5BB-48F6-AB50-D2CF42C91D46}" type="slidenum">
              <a:rPr lang="nl-NL" smtClean="0"/>
              <a:t>6</a:t>
            </a:fld>
            <a:endParaRPr lang="nl-NL"/>
          </a:p>
        </p:txBody>
      </p:sp>
    </p:spTree>
    <p:extLst>
      <p:ext uri="{BB962C8B-B14F-4D97-AF65-F5344CB8AC3E}">
        <p14:creationId xmlns:p14="http://schemas.microsoft.com/office/powerpoint/2010/main" val="263021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l">
              <a:lnSpc>
                <a:spcPct val="100000"/>
              </a:lnSpc>
              <a:spcBef>
                <a:spcPct val="20000"/>
              </a:spcBef>
              <a:buFont typeface="Arial" pitchFamily="34" charset="0"/>
              <a:buChar char="•"/>
            </a:pPr>
            <a:r>
              <a:rPr lang="en-US" sz="1200" dirty="0">
                <a:solidFill>
                  <a:prstClr val="black"/>
                </a:solidFill>
                <a:latin typeface="Arial"/>
              </a:rPr>
              <a:t>We had expect to improve MCH handbook on 2019</a:t>
            </a:r>
          </a:p>
          <a:p>
            <a:pPr marL="342900" lvl="0" indent="-342900" algn="l">
              <a:lnSpc>
                <a:spcPct val="100000"/>
              </a:lnSpc>
              <a:spcBef>
                <a:spcPct val="20000"/>
              </a:spcBef>
              <a:buFont typeface="Arial" pitchFamily="34" charset="0"/>
              <a:buChar char="•"/>
            </a:pPr>
            <a:r>
              <a:rPr lang="en-US" sz="1200" dirty="0">
                <a:solidFill>
                  <a:prstClr val="black"/>
                </a:solidFill>
                <a:latin typeface="Arial"/>
              </a:rPr>
              <a:t>We had train user guideline all provincials all district hospital and near all health center</a:t>
            </a:r>
          </a:p>
          <a:p>
            <a:pPr marL="342900" lvl="0" indent="-342900" algn="l">
              <a:lnSpc>
                <a:spcPct val="100000"/>
              </a:lnSpc>
              <a:spcBef>
                <a:spcPct val="20000"/>
              </a:spcBef>
              <a:buFont typeface="Arial" pitchFamily="34" charset="0"/>
              <a:buChar char="•"/>
            </a:pPr>
            <a:r>
              <a:rPr lang="en-US" sz="1200" dirty="0">
                <a:solidFill>
                  <a:prstClr val="black"/>
                </a:solidFill>
                <a:latin typeface="Arial"/>
              </a:rPr>
              <a:t>All so we successful to printing and useful for all health facilities in 2020</a:t>
            </a:r>
          </a:p>
          <a:p>
            <a:pPr marL="342900" lvl="0" indent="-342900" algn="l">
              <a:lnSpc>
                <a:spcPct val="100000"/>
              </a:lnSpc>
              <a:spcBef>
                <a:spcPct val="20000"/>
              </a:spcBef>
              <a:buFont typeface="Arial" pitchFamily="34" charset="0"/>
              <a:buChar char="•"/>
            </a:pPr>
            <a:r>
              <a:rPr lang="en-US" sz="1200" dirty="0">
                <a:solidFill>
                  <a:prstClr val="black"/>
                </a:solidFill>
                <a:latin typeface="Arial"/>
              </a:rPr>
              <a:t>On during of COVID-19 pandemic, we had lock down country, but our service for Mother and child health we are to be continue to take care them all health facility (all the most we follow from WHO guideline)</a:t>
            </a:r>
          </a:p>
          <a:p>
            <a:endParaRPr lang="nl-NL" dirty="0"/>
          </a:p>
        </p:txBody>
      </p:sp>
      <p:sp>
        <p:nvSpPr>
          <p:cNvPr id="4" name="Tijdelijke aanduiding voor dianummer 3"/>
          <p:cNvSpPr>
            <a:spLocks noGrp="1"/>
          </p:cNvSpPr>
          <p:nvPr>
            <p:ph type="sldNum" sz="quarter" idx="5"/>
          </p:nvPr>
        </p:nvSpPr>
        <p:spPr/>
        <p:txBody>
          <a:bodyPr/>
          <a:lstStyle/>
          <a:p>
            <a:fld id="{E6F07143-E5BB-48F6-AB50-D2CF42C91D46}" type="slidenum">
              <a:rPr lang="nl-NL" smtClean="0"/>
              <a:t>7</a:t>
            </a:fld>
            <a:endParaRPr lang="nl-NL"/>
          </a:p>
        </p:txBody>
      </p:sp>
    </p:spTree>
    <p:extLst>
      <p:ext uri="{BB962C8B-B14F-4D97-AF65-F5344CB8AC3E}">
        <p14:creationId xmlns:p14="http://schemas.microsoft.com/office/powerpoint/2010/main" val="41312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6F07143-E5BB-48F6-AB50-D2CF42C91D46}" type="slidenum">
              <a:rPr lang="nl-NL" smtClean="0"/>
              <a:t>8</a:t>
            </a:fld>
            <a:endParaRPr lang="nl-NL"/>
          </a:p>
        </p:txBody>
      </p:sp>
    </p:spTree>
    <p:extLst>
      <p:ext uri="{BB962C8B-B14F-4D97-AF65-F5344CB8AC3E}">
        <p14:creationId xmlns:p14="http://schemas.microsoft.com/office/powerpoint/2010/main" val="115756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6F07143-E5BB-48F6-AB50-D2CF42C91D46}" type="slidenum">
              <a:rPr lang="nl-NL" smtClean="0"/>
              <a:t>9</a:t>
            </a:fld>
            <a:endParaRPr lang="nl-NL"/>
          </a:p>
        </p:txBody>
      </p:sp>
    </p:spTree>
    <p:extLst>
      <p:ext uri="{BB962C8B-B14F-4D97-AF65-F5344CB8AC3E}">
        <p14:creationId xmlns:p14="http://schemas.microsoft.com/office/powerpoint/2010/main" val="115756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6F07143-E5BB-48F6-AB50-D2CF42C91D46}" type="slidenum">
              <a:rPr lang="nl-NL" smtClean="0"/>
              <a:t>10</a:t>
            </a:fld>
            <a:endParaRPr lang="nl-NL"/>
          </a:p>
        </p:txBody>
      </p:sp>
    </p:spTree>
    <p:extLst>
      <p:ext uri="{BB962C8B-B14F-4D97-AF65-F5344CB8AC3E}">
        <p14:creationId xmlns:p14="http://schemas.microsoft.com/office/powerpoint/2010/main" val="115756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35D58-871B-4F43-B863-B0210F753A0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E8B4B75-CB32-4CD5-B4AB-8DA6C87648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7A53C76-F9E4-49A8-A490-C72B7BC230AE}"/>
              </a:ext>
            </a:extLst>
          </p:cNvPr>
          <p:cNvSpPr>
            <a:spLocks noGrp="1"/>
          </p:cNvSpPr>
          <p:nvPr>
            <p:ph type="dt" sz="half" idx="10"/>
          </p:nvPr>
        </p:nvSpPr>
        <p:spPr/>
        <p:txBody>
          <a:bodyPr/>
          <a:lstStyle/>
          <a:p>
            <a:fld id="{B1F073EE-5B96-4C1E-A369-F79A6419B1E2}" type="datetimeFigureOut">
              <a:rPr lang="nl-NL" smtClean="0"/>
              <a:t>20-5-2021</a:t>
            </a:fld>
            <a:endParaRPr lang="nl-NL"/>
          </a:p>
        </p:txBody>
      </p:sp>
      <p:sp>
        <p:nvSpPr>
          <p:cNvPr id="5" name="Tijdelijke aanduiding voor voettekst 4">
            <a:extLst>
              <a:ext uri="{FF2B5EF4-FFF2-40B4-BE49-F238E27FC236}">
                <a16:creationId xmlns:a16="http://schemas.microsoft.com/office/drawing/2014/main" id="{A049F03E-3E39-470D-BA08-FB1D4A4955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82ACE4-43AF-4303-9A26-1BCD2183C0E2}"/>
              </a:ext>
            </a:extLst>
          </p:cNvPr>
          <p:cNvSpPr>
            <a:spLocks noGrp="1"/>
          </p:cNvSpPr>
          <p:nvPr>
            <p:ph type="sldNum" sz="quarter" idx="12"/>
          </p:nvPr>
        </p:nvSpPr>
        <p:spPr/>
        <p:txBody>
          <a:bodyPr/>
          <a:lstStyle/>
          <a:p>
            <a:fld id="{FAD82C87-51CD-416B-B15C-F19F23788DDB}" type="slidenum">
              <a:rPr lang="nl-NL" smtClean="0"/>
              <a:t>‹nr.›</a:t>
            </a:fld>
            <a:endParaRPr lang="nl-NL"/>
          </a:p>
        </p:txBody>
      </p:sp>
    </p:spTree>
    <p:extLst>
      <p:ext uri="{BB962C8B-B14F-4D97-AF65-F5344CB8AC3E}">
        <p14:creationId xmlns:p14="http://schemas.microsoft.com/office/powerpoint/2010/main" val="417612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0E03-4E54-439E-9620-1B0C04C67F3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804DD3A-6A82-4277-B99D-539F6733BD3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281324-2842-4041-BC25-B9E9BF5E38E9}"/>
              </a:ext>
            </a:extLst>
          </p:cNvPr>
          <p:cNvSpPr>
            <a:spLocks noGrp="1"/>
          </p:cNvSpPr>
          <p:nvPr>
            <p:ph type="dt" sz="half" idx="10"/>
          </p:nvPr>
        </p:nvSpPr>
        <p:spPr/>
        <p:txBody>
          <a:bodyPr/>
          <a:lstStyle/>
          <a:p>
            <a:fld id="{B1F073EE-5B96-4C1E-A369-F79A6419B1E2}" type="datetimeFigureOut">
              <a:rPr lang="nl-NL" smtClean="0"/>
              <a:t>20-5-2021</a:t>
            </a:fld>
            <a:endParaRPr lang="nl-NL"/>
          </a:p>
        </p:txBody>
      </p:sp>
      <p:sp>
        <p:nvSpPr>
          <p:cNvPr id="5" name="Tijdelijke aanduiding voor voettekst 4">
            <a:extLst>
              <a:ext uri="{FF2B5EF4-FFF2-40B4-BE49-F238E27FC236}">
                <a16:creationId xmlns:a16="http://schemas.microsoft.com/office/drawing/2014/main" id="{88548417-9C92-4677-B199-8E64D9F7F10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FA3477-FDAD-4518-9274-6942583B89A9}"/>
              </a:ext>
            </a:extLst>
          </p:cNvPr>
          <p:cNvSpPr>
            <a:spLocks noGrp="1"/>
          </p:cNvSpPr>
          <p:nvPr>
            <p:ph type="sldNum" sz="quarter" idx="12"/>
          </p:nvPr>
        </p:nvSpPr>
        <p:spPr/>
        <p:txBody>
          <a:bodyPr/>
          <a:lstStyle/>
          <a:p>
            <a:fld id="{FAD82C87-51CD-416B-B15C-F19F23788DDB}" type="slidenum">
              <a:rPr lang="nl-NL" smtClean="0"/>
              <a:t>‹nr.›</a:t>
            </a:fld>
            <a:endParaRPr lang="nl-NL"/>
          </a:p>
        </p:txBody>
      </p:sp>
    </p:spTree>
    <p:extLst>
      <p:ext uri="{BB962C8B-B14F-4D97-AF65-F5344CB8AC3E}">
        <p14:creationId xmlns:p14="http://schemas.microsoft.com/office/powerpoint/2010/main" val="352867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FD60C76-FEA3-4992-9FF4-17F597B19E4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1AD91A5-D324-463B-AC5A-7647F9569A5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070F41-F2A1-4789-87C1-2C5F51944E97}"/>
              </a:ext>
            </a:extLst>
          </p:cNvPr>
          <p:cNvSpPr>
            <a:spLocks noGrp="1"/>
          </p:cNvSpPr>
          <p:nvPr>
            <p:ph type="dt" sz="half" idx="10"/>
          </p:nvPr>
        </p:nvSpPr>
        <p:spPr/>
        <p:txBody>
          <a:bodyPr/>
          <a:lstStyle/>
          <a:p>
            <a:fld id="{B1F073EE-5B96-4C1E-A369-F79A6419B1E2}" type="datetimeFigureOut">
              <a:rPr lang="nl-NL" smtClean="0"/>
              <a:t>20-5-2021</a:t>
            </a:fld>
            <a:endParaRPr lang="nl-NL"/>
          </a:p>
        </p:txBody>
      </p:sp>
      <p:sp>
        <p:nvSpPr>
          <p:cNvPr id="5" name="Tijdelijke aanduiding voor voettekst 4">
            <a:extLst>
              <a:ext uri="{FF2B5EF4-FFF2-40B4-BE49-F238E27FC236}">
                <a16:creationId xmlns:a16="http://schemas.microsoft.com/office/drawing/2014/main" id="{387E4C78-FC8E-48F1-81A8-351BEB283A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AC39F84-2072-44D0-963C-939B0B9B1D47}"/>
              </a:ext>
            </a:extLst>
          </p:cNvPr>
          <p:cNvSpPr>
            <a:spLocks noGrp="1"/>
          </p:cNvSpPr>
          <p:nvPr>
            <p:ph type="sldNum" sz="quarter" idx="12"/>
          </p:nvPr>
        </p:nvSpPr>
        <p:spPr/>
        <p:txBody>
          <a:bodyPr/>
          <a:lstStyle/>
          <a:p>
            <a:fld id="{FAD82C87-51CD-416B-B15C-F19F23788DDB}" type="slidenum">
              <a:rPr lang="nl-NL" smtClean="0"/>
              <a:t>‹nr.›</a:t>
            </a:fld>
            <a:endParaRPr lang="nl-NL"/>
          </a:p>
        </p:txBody>
      </p:sp>
    </p:spTree>
    <p:extLst>
      <p:ext uri="{BB962C8B-B14F-4D97-AF65-F5344CB8AC3E}">
        <p14:creationId xmlns:p14="http://schemas.microsoft.com/office/powerpoint/2010/main" val="266157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B87A8-AEA0-4891-83D1-49D721771AB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5364063-ECF7-46B3-923B-28B1DE1CCD6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97696B2-C111-4654-83EE-71C14C737685}"/>
              </a:ext>
            </a:extLst>
          </p:cNvPr>
          <p:cNvSpPr>
            <a:spLocks noGrp="1"/>
          </p:cNvSpPr>
          <p:nvPr>
            <p:ph type="dt" sz="half" idx="10"/>
          </p:nvPr>
        </p:nvSpPr>
        <p:spPr/>
        <p:txBody>
          <a:bodyPr/>
          <a:lstStyle/>
          <a:p>
            <a:fld id="{B1F073EE-5B96-4C1E-A369-F79A6419B1E2}" type="datetimeFigureOut">
              <a:rPr lang="nl-NL" smtClean="0"/>
              <a:t>20-5-2021</a:t>
            </a:fld>
            <a:endParaRPr lang="nl-NL"/>
          </a:p>
        </p:txBody>
      </p:sp>
      <p:sp>
        <p:nvSpPr>
          <p:cNvPr id="5" name="Tijdelijke aanduiding voor voettekst 4">
            <a:extLst>
              <a:ext uri="{FF2B5EF4-FFF2-40B4-BE49-F238E27FC236}">
                <a16:creationId xmlns:a16="http://schemas.microsoft.com/office/drawing/2014/main" id="{97EB076A-C72E-46EA-8299-94E3406372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476463-090A-4EDC-A6B6-75C182EC2C3A}"/>
              </a:ext>
            </a:extLst>
          </p:cNvPr>
          <p:cNvSpPr>
            <a:spLocks noGrp="1"/>
          </p:cNvSpPr>
          <p:nvPr>
            <p:ph type="sldNum" sz="quarter" idx="12"/>
          </p:nvPr>
        </p:nvSpPr>
        <p:spPr/>
        <p:txBody>
          <a:bodyPr/>
          <a:lstStyle/>
          <a:p>
            <a:fld id="{FAD82C87-51CD-416B-B15C-F19F23788DDB}" type="slidenum">
              <a:rPr lang="nl-NL" smtClean="0"/>
              <a:t>‹nr.›</a:t>
            </a:fld>
            <a:endParaRPr lang="nl-NL"/>
          </a:p>
        </p:txBody>
      </p:sp>
    </p:spTree>
    <p:extLst>
      <p:ext uri="{BB962C8B-B14F-4D97-AF65-F5344CB8AC3E}">
        <p14:creationId xmlns:p14="http://schemas.microsoft.com/office/powerpoint/2010/main" val="246918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341B7-8D39-4FA8-9D08-B9881B21C55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8BAB286-6EE5-4B53-AFED-7FEAEE0B7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3BC408F-22D1-4F0C-9EF2-5FE44D46E020}"/>
              </a:ext>
            </a:extLst>
          </p:cNvPr>
          <p:cNvSpPr>
            <a:spLocks noGrp="1"/>
          </p:cNvSpPr>
          <p:nvPr>
            <p:ph type="dt" sz="half" idx="10"/>
          </p:nvPr>
        </p:nvSpPr>
        <p:spPr/>
        <p:txBody>
          <a:bodyPr/>
          <a:lstStyle/>
          <a:p>
            <a:fld id="{B1F073EE-5B96-4C1E-A369-F79A6419B1E2}" type="datetimeFigureOut">
              <a:rPr lang="nl-NL" smtClean="0"/>
              <a:t>20-5-2021</a:t>
            </a:fld>
            <a:endParaRPr lang="nl-NL"/>
          </a:p>
        </p:txBody>
      </p:sp>
      <p:sp>
        <p:nvSpPr>
          <p:cNvPr id="5" name="Tijdelijke aanduiding voor voettekst 4">
            <a:extLst>
              <a:ext uri="{FF2B5EF4-FFF2-40B4-BE49-F238E27FC236}">
                <a16:creationId xmlns:a16="http://schemas.microsoft.com/office/drawing/2014/main" id="{66CF0505-8DA9-4AE7-BBD4-1A87A029CA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31BF43-500E-4CFE-AFE4-CF33BD64A48C}"/>
              </a:ext>
            </a:extLst>
          </p:cNvPr>
          <p:cNvSpPr>
            <a:spLocks noGrp="1"/>
          </p:cNvSpPr>
          <p:nvPr>
            <p:ph type="sldNum" sz="quarter" idx="12"/>
          </p:nvPr>
        </p:nvSpPr>
        <p:spPr/>
        <p:txBody>
          <a:bodyPr/>
          <a:lstStyle/>
          <a:p>
            <a:fld id="{FAD82C87-51CD-416B-B15C-F19F23788DDB}" type="slidenum">
              <a:rPr lang="nl-NL" smtClean="0"/>
              <a:t>‹nr.›</a:t>
            </a:fld>
            <a:endParaRPr lang="nl-NL"/>
          </a:p>
        </p:txBody>
      </p:sp>
    </p:spTree>
    <p:extLst>
      <p:ext uri="{BB962C8B-B14F-4D97-AF65-F5344CB8AC3E}">
        <p14:creationId xmlns:p14="http://schemas.microsoft.com/office/powerpoint/2010/main" val="90086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0B2C9-B49C-4634-8A64-8E7ADCC5778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BA2C487-8374-4BEB-A48E-846B8E72816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EC0A620-F74D-4476-8CD5-860678D77A6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1136E6F-6605-445B-9B4D-C464AD7AB6A2}"/>
              </a:ext>
            </a:extLst>
          </p:cNvPr>
          <p:cNvSpPr>
            <a:spLocks noGrp="1"/>
          </p:cNvSpPr>
          <p:nvPr>
            <p:ph type="dt" sz="half" idx="10"/>
          </p:nvPr>
        </p:nvSpPr>
        <p:spPr/>
        <p:txBody>
          <a:bodyPr/>
          <a:lstStyle/>
          <a:p>
            <a:fld id="{B1F073EE-5B96-4C1E-A369-F79A6419B1E2}" type="datetimeFigureOut">
              <a:rPr lang="nl-NL" smtClean="0"/>
              <a:t>20-5-2021</a:t>
            </a:fld>
            <a:endParaRPr lang="nl-NL"/>
          </a:p>
        </p:txBody>
      </p:sp>
      <p:sp>
        <p:nvSpPr>
          <p:cNvPr id="6" name="Tijdelijke aanduiding voor voettekst 5">
            <a:extLst>
              <a:ext uri="{FF2B5EF4-FFF2-40B4-BE49-F238E27FC236}">
                <a16:creationId xmlns:a16="http://schemas.microsoft.com/office/drawing/2014/main" id="{447DFE81-A135-40FE-8AB0-1CFDF3B2AC3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B5F4A00-6AAE-484C-AAF7-EF43FE8073BF}"/>
              </a:ext>
            </a:extLst>
          </p:cNvPr>
          <p:cNvSpPr>
            <a:spLocks noGrp="1"/>
          </p:cNvSpPr>
          <p:nvPr>
            <p:ph type="sldNum" sz="quarter" idx="12"/>
          </p:nvPr>
        </p:nvSpPr>
        <p:spPr/>
        <p:txBody>
          <a:bodyPr/>
          <a:lstStyle/>
          <a:p>
            <a:fld id="{FAD82C87-51CD-416B-B15C-F19F23788DDB}" type="slidenum">
              <a:rPr lang="nl-NL" smtClean="0"/>
              <a:t>‹nr.›</a:t>
            </a:fld>
            <a:endParaRPr lang="nl-NL"/>
          </a:p>
        </p:txBody>
      </p:sp>
    </p:spTree>
    <p:extLst>
      <p:ext uri="{BB962C8B-B14F-4D97-AF65-F5344CB8AC3E}">
        <p14:creationId xmlns:p14="http://schemas.microsoft.com/office/powerpoint/2010/main" val="4263839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B52809-2E50-4B74-98BA-CF5A53B0FF2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0939928-8A4F-4B4B-9CE6-033A66EB56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57A84A3-20E0-45F5-A8CE-980541237AF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32B1039-060B-4299-997B-74E3E34986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209E55D-213A-426E-8545-D30CC6F7509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1645AB0-DD57-4B76-BAAC-D862566F1ED8}"/>
              </a:ext>
            </a:extLst>
          </p:cNvPr>
          <p:cNvSpPr>
            <a:spLocks noGrp="1"/>
          </p:cNvSpPr>
          <p:nvPr>
            <p:ph type="dt" sz="half" idx="10"/>
          </p:nvPr>
        </p:nvSpPr>
        <p:spPr/>
        <p:txBody>
          <a:bodyPr/>
          <a:lstStyle/>
          <a:p>
            <a:fld id="{B1F073EE-5B96-4C1E-A369-F79A6419B1E2}" type="datetimeFigureOut">
              <a:rPr lang="nl-NL" smtClean="0"/>
              <a:t>20-5-2021</a:t>
            </a:fld>
            <a:endParaRPr lang="nl-NL"/>
          </a:p>
        </p:txBody>
      </p:sp>
      <p:sp>
        <p:nvSpPr>
          <p:cNvPr id="8" name="Tijdelijke aanduiding voor voettekst 7">
            <a:extLst>
              <a:ext uri="{FF2B5EF4-FFF2-40B4-BE49-F238E27FC236}">
                <a16:creationId xmlns:a16="http://schemas.microsoft.com/office/drawing/2014/main" id="{E42CF898-42A4-4A5A-A196-20303436544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FE140EF-EEEF-4E46-B89A-3C7602D136CC}"/>
              </a:ext>
            </a:extLst>
          </p:cNvPr>
          <p:cNvSpPr>
            <a:spLocks noGrp="1"/>
          </p:cNvSpPr>
          <p:nvPr>
            <p:ph type="sldNum" sz="quarter" idx="12"/>
          </p:nvPr>
        </p:nvSpPr>
        <p:spPr/>
        <p:txBody>
          <a:bodyPr/>
          <a:lstStyle/>
          <a:p>
            <a:fld id="{FAD82C87-51CD-416B-B15C-F19F23788DDB}" type="slidenum">
              <a:rPr lang="nl-NL" smtClean="0"/>
              <a:t>‹nr.›</a:t>
            </a:fld>
            <a:endParaRPr lang="nl-NL"/>
          </a:p>
        </p:txBody>
      </p:sp>
    </p:spTree>
    <p:extLst>
      <p:ext uri="{BB962C8B-B14F-4D97-AF65-F5344CB8AC3E}">
        <p14:creationId xmlns:p14="http://schemas.microsoft.com/office/powerpoint/2010/main" val="345409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D60D32-0050-4FD5-BEF2-E03AD6EDD3B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C056F08-4EAC-4DF7-83A1-EF4D8DC20E3B}"/>
              </a:ext>
            </a:extLst>
          </p:cNvPr>
          <p:cNvSpPr>
            <a:spLocks noGrp="1"/>
          </p:cNvSpPr>
          <p:nvPr>
            <p:ph type="dt" sz="half" idx="10"/>
          </p:nvPr>
        </p:nvSpPr>
        <p:spPr/>
        <p:txBody>
          <a:bodyPr/>
          <a:lstStyle/>
          <a:p>
            <a:fld id="{B1F073EE-5B96-4C1E-A369-F79A6419B1E2}" type="datetimeFigureOut">
              <a:rPr lang="nl-NL" smtClean="0"/>
              <a:t>20-5-2021</a:t>
            </a:fld>
            <a:endParaRPr lang="nl-NL"/>
          </a:p>
        </p:txBody>
      </p:sp>
      <p:sp>
        <p:nvSpPr>
          <p:cNvPr id="4" name="Tijdelijke aanduiding voor voettekst 3">
            <a:extLst>
              <a:ext uri="{FF2B5EF4-FFF2-40B4-BE49-F238E27FC236}">
                <a16:creationId xmlns:a16="http://schemas.microsoft.com/office/drawing/2014/main" id="{3FDC56C9-396E-4668-8763-D1B647E696B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9138D02-4519-4A20-AF8C-4B8628E0DCC3}"/>
              </a:ext>
            </a:extLst>
          </p:cNvPr>
          <p:cNvSpPr>
            <a:spLocks noGrp="1"/>
          </p:cNvSpPr>
          <p:nvPr>
            <p:ph type="sldNum" sz="quarter" idx="12"/>
          </p:nvPr>
        </p:nvSpPr>
        <p:spPr/>
        <p:txBody>
          <a:bodyPr/>
          <a:lstStyle/>
          <a:p>
            <a:fld id="{FAD82C87-51CD-416B-B15C-F19F23788DDB}" type="slidenum">
              <a:rPr lang="nl-NL" smtClean="0"/>
              <a:t>‹nr.›</a:t>
            </a:fld>
            <a:endParaRPr lang="nl-NL"/>
          </a:p>
        </p:txBody>
      </p:sp>
    </p:spTree>
    <p:extLst>
      <p:ext uri="{BB962C8B-B14F-4D97-AF65-F5344CB8AC3E}">
        <p14:creationId xmlns:p14="http://schemas.microsoft.com/office/powerpoint/2010/main" val="232813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CEB099C-68A6-48D9-A416-F9BAC3058787}"/>
              </a:ext>
            </a:extLst>
          </p:cNvPr>
          <p:cNvSpPr>
            <a:spLocks noGrp="1"/>
          </p:cNvSpPr>
          <p:nvPr>
            <p:ph type="dt" sz="half" idx="10"/>
          </p:nvPr>
        </p:nvSpPr>
        <p:spPr/>
        <p:txBody>
          <a:bodyPr/>
          <a:lstStyle/>
          <a:p>
            <a:fld id="{B1F073EE-5B96-4C1E-A369-F79A6419B1E2}" type="datetimeFigureOut">
              <a:rPr lang="nl-NL" smtClean="0"/>
              <a:t>20-5-2021</a:t>
            </a:fld>
            <a:endParaRPr lang="nl-NL"/>
          </a:p>
        </p:txBody>
      </p:sp>
      <p:sp>
        <p:nvSpPr>
          <p:cNvPr id="3" name="Tijdelijke aanduiding voor voettekst 2">
            <a:extLst>
              <a:ext uri="{FF2B5EF4-FFF2-40B4-BE49-F238E27FC236}">
                <a16:creationId xmlns:a16="http://schemas.microsoft.com/office/drawing/2014/main" id="{69CE820D-4D65-440F-A8E4-52D6F50930E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7AC84D7-C57B-405C-96F1-6FCED3DEDC05}"/>
              </a:ext>
            </a:extLst>
          </p:cNvPr>
          <p:cNvSpPr>
            <a:spLocks noGrp="1"/>
          </p:cNvSpPr>
          <p:nvPr>
            <p:ph type="sldNum" sz="quarter" idx="12"/>
          </p:nvPr>
        </p:nvSpPr>
        <p:spPr/>
        <p:txBody>
          <a:bodyPr/>
          <a:lstStyle/>
          <a:p>
            <a:fld id="{FAD82C87-51CD-416B-B15C-F19F23788DDB}" type="slidenum">
              <a:rPr lang="nl-NL" smtClean="0"/>
              <a:t>‹nr.›</a:t>
            </a:fld>
            <a:endParaRPr lang="nl-NL"/>
          </a:p>
        </p:txBody>
      </p:sp>
    </p:spTree>
    <p:extLst>
      <p:ext uri="{BB962C8B-B14F-4D97-AF65-F5344CB8AC3E}">
        <p14:creationId xmlns:p14="http://schemas.microsoft.com/office/powerpoint/2010/main" val="77217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C587D-C4C5-4DE8-963A-4DA39662D5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3E2CEF7-0819-4576-911D-782382F634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DF6F316-D0EF-4A28-B076-7E999264B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CD13F21-13FA-46BA-8EFD-B2523B66D8AD}"/>
              </a:ext>
            </a:extLst>
          </p:cNvPr>
          <p:cNvSpPr>
            <a:spLocks noGrp="1"/>
          </p:cNvSpPr>
          <p:nvPr>
            <p:ph type="dt" sz="half" idx="10"/>
          </p:nvPr>
        </p:nvSpPr>
        <p:spPr/>
        <p:txBody>
          <a:bodyPr/>
          <a:lstStyle/>
          <a:p>
            <a:fld id="{B1F073EE-5B96-4C1E-A369-F79A6419B1E2}" type="datetimeFigureOut">
              <a:rPr lang="nl-NL" smtClean="0"/>
              <a:t>20-5-2021</a:t>
            </a:fld>
            <a:endParaRPr lang="nl-NL"/>
          </a:p>
        </p:txBody>
      </p:sp>
      <p:sp>
        <p:nvSpPr>
          <p:cNvPr id="6" name="Tijdelijke aanduiding voor voettekst 5">
            <a:extLst>
              <a:ext uri="{FF2B5EF4-FFF2-40B4-BE49-F238E27FC236}">
                <a16:creationId xmlns:a16="http://schemas.microsoft.com/office/drawing/2014/main" id="{D9A9FF9E-7519-4A4F-A3F7-E278070B77E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8D1EA48-F696-4153-B5F0-82FB59A72AC8}"/>
              </a:ext>
            </a:extLst>
          </p:cNvPr>
          <p:cNvSpPr>
            <a:spLocks noGrp="1"/>
          </p:cNvSpPr>
          <p:nvPr>
            <p:ph type="sldNum" sz="quarter" idx="12"/>
          </p:nvPr>
        </p:nvSpPr>
        <p:spPr/>
        <p:txBody>
          <a:bodyPr/>
          <a:lstStyle/>
          <a:p>
            <a:fld id="{FAD82C87-51CD-416B-B15C-F19F23788DDB}" type="slidenum">
              <a:rPr lang="nl-NL" smtClean="0"/>
              <a:t>‹nr.›</a:t>
            </a:fld>
            <a:endParaRPr lang="nl-NL"/>
          </a:p>
        </p:txBody>
      </p:sp>
    </p:spTree>
    <p:extLst>
      <p:ext uri="{BB962C8B-B14F-4D97-AF65-F5344CB8AC3E}">
        <p14:creationId xmlns:p14="http://schemas.microsoft.com/office/powerpoint/2010/main" val="296932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7E10E-9165-4F1D-8A0C-061CC8A4406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09BA968-DDAB-495B-A93E-4091AEBDD5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CCD19F8-2A16-4154-A4F5-8D98E4923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5DA9679-9A01-41EA-80C0-1BC7885C0FFE}"/>
              </a:ext>
            </a:extLst>
          </p:cNvPr>
          <p:cNvSpPr>
            <a:spLocks noGrp="1"/>
          </p:cNvSpPr>
          <p:nvPr>
            <p:ph type="dt" sz="half" idx="10"/>
          </p:nvPr>
        </p:nvSpPr>
        <p:spPr/>
        <p:txBody>
          <a:bodyPr/>
          <a:lstStyle/>
          <a:p>
            <a:fld id="{B1F073EE-5B96-4C1E-A369-F79A6419B1E2}" type="datetimeFigureOut">
              <a:rPr lang="nl-NL" smtClean="0"/>
              <a:t>20-5-2021</a:t>
            </a:fld>
            <a:endParaRPr lang="nl-NL"/>
          </a:p>
        </p:txBody>
      </p:sp>
      <p:sp>
        <p:nvSpPr>
          <p:cNvPr id="6" name="Tijdelijke aanduiding voor voettekst 5">
            <a:extLst>
              <a:ext uri="{FF2B5EF4-FFF2-40B4-BE49-F238E27FC236}">
                <a16:creationId xmlns:a16="http://schemas.microsoft.com/office/drawing/2014/main" id="{90F6E85C-2B9E-421A-A008-048986734BC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288FD84-8A27-443F-AACA-847D5FBF92F7}"/>
              </a:ext>
            </a:extLst>
          </p:cNvPr>
          <p:cNvSpPr>
            <a:spLocks noGrp="1"/>
          </p:cNvSpPr>
          <p:nvPr>
            <p:ph type="sldNum" sz="quarter" idx="12"/>
          </p:nvPr>
        </p:nvSpPr>
        <p:spPr/>
        <p:txBody>
          <a:bodyPr/>
          <a:lstStyle/>
          <a:p>
            <a:fld id="{FAD82C87-51CD-416B-B15C-F19F23788DDB}" type="slidenum">
              <a:rPr lang="nl-NL" smtClean="0"/>
              <a:t>‹nr.›</a:t>
            </a:fld>
            <a:endParaRPr lang="nl-NL"/>
          </a:p>
        </p:txBody>
      </p:sp>
    </p:spTree>
    <p:extLst>
      <p:ext uri="{BB962C8B-B14F-4D97-AF65-F5344CB8AC3E}">
        <p14:creationId xmlns:p14="http://schemas.microsoft.com/office/powerpoint/2010/main" val="116674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391FB6B-2140-4D10-B8DD-781299A91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D71428F-39ED-4E8E-B11A-52FBBEC01E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38A0E7-25AC-4F21-B155-7D9EAB745C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073EE-5B96-4C1E-A369-F79A6419B1E2}" type="datetimeFigureOut">
              <a:rPr lang="nl-NL" smtClean="0"/>
              <a:t>20-5-2021</a:t>
            </a:fld>
            <a:endParaRPr lang="nl-NL"/>
          </a:p>
        </p:txBody>
      </p:sp>
      <p:sp>
        <p:nvSpPr>
          <p:cNvPr id="5" name="Tijdelijke aanduiding voor voettekst 4">
            <a:extLst>
              <a:ext uri="{FF2B5EF4-FFF2-40B4-BE49-F238E27FC236}">
                <a16:creationId xmlns:a16="http://schemas.microsoft.com/office/drawing/2014/main" id="{77BEBB66-7CD8-443F-A9A1-31974BF39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9EE20D6-C1F7-4CDB-8093-C677E8A26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82C87-51CD-416B-B15C-F19F23788DDB}" type="slidenum">
              <a:rPr lang="nl-NL" smtClean="0"/>
              <a:t>‹nr.›</a:t>
            </a:fld>
            <a:endParaRPr lang="nl-NL"/>
          </a:p>
        </p:txBody>
      </p:sp>
    </p:spTree>
    <p:extLst>
      <p:ext uri="{BB962C8B-B14F-4D97-AF65-F5344CB8AC3E}">
        <p14:creationId xmlns:p14="http://schemas.microsoft.com/office/powerpoint/2010/main" val="365531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D3CFE4F1-D9E4-4A26-AB37-C9344B5DCF87}"/>
              </a:ext>
            </a:extLst>
          </p:cNvPr>
          <p:cNvSpPr>
            <a:spLocks noGrp="1"/>
          </p:cNvSpPr>
          <p:nvPr>
            <p:ph type="subTitle" idx="1"/>
          </p:nvPr>
        </p:nvSpPr>
        <p:spPr>
          <a:xfrm>
            <a:off x="1524000" y="5300210"/>
            <a:ext cx="9144000" cy="1152842"/>
          </a:xfrm>
        </p:spPr>
        <p:style>
          <a:lnRef idx="1">
            <a:schemeClr val="accent4"/>
          </a:lnRef>
          <a:fillRef idx="2">
            <a:schemeClr val="accent4"/>
          </a:fillRef>
          <a:effectRef idx="1">
            <a:schemeClr val="accent4"/>
          </a:effectRef>
          <a:fontRef idx="minor">
            <a:schemeClr val="dk1"/>
          </a:fontRef>
        </p:style>
        <p:txBody>
          <a:bodyPr>
            <a:normAutofit/>
          </a:bodyPr>
          <a:lstStyle/>
          <a:p>
            <a:r>
              <a:rPr lang="nl-NL" b="1" dirty="0"/>
              <a:t>Dr.Phouthong RATTANAVONG</a:t>
            </a:r>
          </a:p>
          <a:p>
            <a:r>
              <a:rPr lang="nl-NL" b="1" dirty="0"/>
              <a:t>Mother and Child Health Centre in Lao PDR</a:t>
            </a:r>
          </a:p>
        </p:txBody>
      </p:sp>
      <p:sp>
        <p:nvSpPr>
          <p:cNvPr id="9" name="Titel 8">
            <a:extLst>
              <a:ext uri="{FF2B5EF4-FFF2-40B4-BE49-F238E27FC236}">
                <a16:creationId xmlns:a16="http://schemas.microsoft.com/office/drawing/2014/main" id="{CA29BC73-880E-41EA-AC57-266795EEB80F}"/>
              </a:ext>
            </a:extLst>
          </p:cNvPr>
          <p:cNvSpPr>
            <a:spLocks noGrp="1"/>
          </p:cNvSpPr>
          <p:nvPr>
            <p:ph type="ctrTitle"/>
          </p:nvPr>
        </p:nvSpPr>
        <p:spPr>
          <a:xfrm>
            <a:off x="1524000" y="2062113"/>
            <a:ext cx="9144000" cy="3176093"/>
          </a:xfrm>
        </p:spPr>
        <p:style>
          <a:lnRef idx="1">
            <a:schemeClr val="accent2"/>
          </a:lnRef>
          <a:fillRef idx="2">
            <a:schemeClr val="accent2"/>
          </a:fillRef>
          <a:effectRef idx="1">
            <a:schemeClr val="accent2"/>
          </a:effectRef>
          <a:fontRef idx="minor">
            <a:schemeClr val="dk1"/>
          </a:fontRef>
        </p:style>
        <p:txBody>
          <a:bodyPr>
            <a:normAutofit fontScale="90000"/>
          </a:bodyPr>
          <a:lstStyle/>
          <a:p>
            <a:br>
              <a:rPr lang="en-US" dirty="0"/>
            </a:br>
            <a:br>
              <a:rPr lang="en-US" dirty="0"/>
            </a:br>
            <a:br>
              <a:rPr lang="en-US" dirty="0"/>
            </a:br>
            <a:br>
              <a:rPr lang="en-US" dirty="0"/>
            </a:br>
            <a:r>
              <a:rPr lang="en-US" b="1" dirty="0"/>
              <a:t>Scaling up Maternal and Child health Handbooks in Lao P.D.R</a:t>
            </a:r>
            <a:br>
              <a:rPr lang="en-US" b="1" dirty="0"/>
            </a:br>
            <a:endParaRPr lang="nl-NL" b="1" dirty="0"/>
          </a:p>
        </p:txBody>
      </p:sp>
      <p:pic>
        <p:nvPicPr>
          <p:cNvPr id="10" name="Afbeelding 9">
            <a:extLst>
              <a:ext uri="{FF2B5EF4-FFF2-40B4-BE49-F238E27FC236}">
                <a16:creationId xmlns:a16="http://schemas.microsoft.com/office/drawing/2014/main" id="{B94D6B2D-6870-46C1-8C52-846F3BA04258}"/>
              </a:ext>
            </a:extLst>
          </p:cNvPr>
          <p:cNvPicPr>
            <a:picLocks noChangeAspect="1"/>
          </p:cNvPicPr>
          <p:nvPr/>
        </p:nvPicPr>
        <p:blipFill>
          <a:blip r:embed="rId2"/>
          <a:stretch>
            <a:fillRect/>
          </a:stretch>
        </p:blipFill>
        <p:spPr>
          <a:xfrm>
            <a:off x="0" y="-15677"/>
            <a:ext cx="12192000" cy="1960224"/>
          </a:xfrm>
          <a:prstGeom prst="rect">
            <a:avLst/>
          </a:prstGeom>
        </p:spPr>
      </p:pic>
    </p:spTree>
    <p:extLst>
      <p:ext uri="{BB962C8B-B14F-4D97-AF65-F5344CB8AC3E}">
        <p14:creationId xmlns:p14="http://schemas.microsoft.com/office/powerpoint/2010/main" val="291195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D3CFE4F1-D9E4-4A26-AB37-C9344B5DCF87}"/>
              </a:ext>
            </a:extLst>
          </p:cNvPr>
          <p:cNvSpPr>
            <a:spLocks noGrp="1"/>
          </p:cNvSpPr>
          <p:nvPr>
            <p:ph type="subTitle" idx="1"/>
          </p:nvPr>
        </p:nvSpPr>
        <p:spPr>
          <a:xfrm>
            <a:off x="1005840" y="1254035"/>
            <a:ext cx="9662160" cy="4702628"/>
          </a:xfrm>
        </p:spPr>
        <p:txBody>
          <a:bodyPr/>
          <a:lstStyle/>
          <a:p>
            <a:endParaRPr lang="nl-NL" dirty="0"/>
          </a:p>
        </p:txBody>
      </p:sp>
      <p:sp>
        <p:nvSpPr>
          <p:cNvPr id="9" name="Titel 8">
            <a:extLst>
              <a:ext uri="{FF2B5EF4-FFF2-40B4-BE49-F238E27FC236}">
                <a16:creationId xmlns:a16="http://schemas.microsoft.com/office/drawing/2014/main" id="{CA29BC73-880E-41EA-AC57-266795EEB80F}"/>
              </a:ext>
            </a:extLst>
          </p:cNvPr>
          <p:cNvSpPr>
            <a:spLocks noGrp="1"/>
          </p:cNvSpPr>
          <p:nvPr>
            <p:ph type="ctrTitle"/>
          </p:nvPr>
        </p:nvSpPr>
        <p:spPr>
          <a:xfrm>
            <a:off x="1066410" y="143691"/>
            <a:ext cx="9144000" cy="1761763"/>
          </a:xfrm>
          <a:solidFill>
            <a:schemeClr val="accent2">
              <a:lumMod val="60000"/>
              <a:lumOff val="40000"/>
            </a:schemeClr>
          </a:solidFill>
        </p:spPr>
        <p:txBody>
          <a:bodyPr>
            <a:normAutofit fontScale="90000"/>
          </a:bodyPr>
          <a:lstStyle/>
          <a:p>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br>
              <a:rPr lang="en-US" sz="2400" b="1" dirty="0">
                <a:solidFill>
                  <a:prstClr val="black"/>
                </a:solidFill>
                <a:latin typeface="Arial"/>
              </a:rPr>
            </a:br>
            <a:r>
              <a:rPr lang="en-US" sz="2400" b="1" dirty="0">
                <a:solidFill>
                  <a:prstClr val="black"/>
                </a:solidFill>
                <a:latin typeface="Arial"/>
              </a:rPr>
              <a:t>Activities of mother and child health services to continues on during </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rPr>
              <a:t>COVID-19</a:t>
            </a:r>
            <a:r>
              <a:rPr lang="en-US" sz="2400" b="1" dirty="0">
                <a:solidFill>
                  <a:prstClr val="black"/>
                </a:solidFill>
                <a:latin typeface="Arial"/>
              </a:rPr>
              <a:t> pandemic </a:t>
            </a:r>
            <a:br>
              <a:rPr lang="en-US" sz="2400" b="1" dirty="0">
                <a:solidFill>
                  <a:prstClr val="black"/>
                </a:solidFill>
                <a:latin typeface="Arial"/>
              </a:rPr>
            </a:br>
            <a:br>
              <a:rPr lang="en-US" sz="2400" b="1" dirty="0">
                <a:solidFill>
                  <a:prstClr val="black"/>
                </a:solidFill>
                <a:latin typeface="Arial"/>
              </a:rPr>
            </a:br>
            <a:endParaRPr lang="nl-NL" dirty="0"/>
          </a:p>
        </p:txBody>
      </p:sp>
      <p:pic>
        <p:nvPicPr>
          <p:cNvPr id="3" name="Afbeelding 2">
            <a:extLst>
              <a:ext uri="{FF2B5EF4-FFF2-40B4-BE49-F238E27FC236}">
                <a16:creationId xmlns:a16="http://schemas.microsoft.com/office/drawing/2014/main" id="{2563C302-7C69-415F-91B2-241A5C518AA8}"/>
              </a:ext>
            </a:extLst>
          </p:cNvPr>
          <p:cNvPicPr>
            <a:picLocks noChangeAspect="1"/>
          </p:cNvPicPr>
          <p:nvPr/>
        </p:nvPicPr>
        <p:blipFill>
          <a:blip r:embed="rId3"/>
          <a:stretch>
            <a:fillRect/>
          </a:stretch>
        </p:blipFill>
        <p:spPr>
          <a:xfrm>
            <a:off x="9980023" y="117566"/>
            <a:ext cx="1699958" cy="1123407"/>
          </a:xfrm>
          <a:prstGeom prst="rect">
            <a:avLst/>
          </a:prstGeom>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7546" y="2645736"/>
            <a:ext cx="2939143" cy="371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D:\English study  at IFA\COVID-19 PP G2\th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3720" y="3605349"/>
            <a:ext cx="2743200" cy="31526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ELL\Desktop\inde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508" y="1240972"/>
            <a:ext cx="2634019" cy="30633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9726" y="1240972"/>
            <a:ext cx="2771111" cy="236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06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D3CFE4F1-D9E4-4A26-AB37-C9344B5DCF87}"/>
              </a:ext>
            </a:extLst>
          </p:cNvPr>
          <p:cNvSpPr>
            <a:spLocks noGrp="1"/>
          </p:cNvSpPr>
          <p:nvPr>
            <p:ph type="subTitle" idx="1"/>
          </p:nvPr>
        </p:nvSpPr>
        <p:spPr>
          <a:xfrm>
            <a:off x="1011616" y="2046104"/>
            <a:ext cx="9906000" cy="4689231"/>
          </a:xfrm>
        </p:spPr>
        <p:txBody>
          <a:bodyPr anchor="ctr">
            <a:normAutofit/>
          </a:bodyPr>
          <a:lstStyle/>
          <a:p>
            <a:pPr marL="514350" indent="-514350" algn="l">
              <a:lnSpc>
                <a:spcPct val="100000"/>
              </a:lnSpc>
              <a:spcBef>
                <a:spcPct val="20000"/>
              </a:spcBef>
              <a:buFont typeface="+mj-lt"/>
              <a:buAutoNum type="arabicPeriod"/>
            </a:pPr>
            <a:r>
              <a:rPr lang="en-US" sz="2800" b="1" dirty="0">
                <a:solidFill>
                  <a:prstClr val="black"/>
                </a:solidFill>
                <a:latin typeface="Arial"/>
              </a:rPr>
              <a:t>INTEGRATED MCHHB into WELL CHILD SERVICES </a:t>
            </a:r>
            <a:r>
              <a:rPr lang="en-US" sz="2800" dirty="0">
                <a:solidFill>
                  <a:prstClr val="black"/>
                </a:solidFill>
                <a:latin typeface="Arial"/>
              </a:rPr>
              <a:t>at provincial hospitals to monitor and promote child growths and developments for reducing triple burden of malnutrition</a:t>
            </a:r>
          </a:p>
          <a:p>
            <a:pPr marL="514350" indent="-514350" algn="l">
              <a:lnSpc>
                <a:spcPct val="100000"/>
              </a:lnSpc>
              <a:spcBef>
                <a:spcPct val="20000"/>
              </a:spcBef>
              <a:buFont typeface="+mj-lt"/>
              <a:buAutoNum type="arabicPeriod"/>
            </a:pPr>
            <a:r>
              <a:rPr lang="en-US" sz="2800" b="1" dirty="0">
                <a:solidFill>
                  <a:prstClr val="black"/>
                </a:solidFill>
                <a:latin typeface="Arial"/>
              </a:rPr>
              <a:t>DEVELOP PACKAGE FOR HIGH RISK PREGNANCY CARE, PNC  </a:t>
            </a:r>
            <a:r>
              <a:rPr lang="en-US" sz="2800" dirty="0">
                <a:solidFill>
                  <a:prstClr val="black"/>
                </a:solidFill>
                <a:latin typeface="Arial"/>
              </a:rPr>
              <a:t>for central and provincial level</a:t>
            </a:r>
          </a:p>
          <a:p>
            <a:pPr marL="514350" lvl="0" indent="-514350" algn="l">
              <a:lnSpc>
                <a:spcPct val="100000"/>
              </a:lnSpc>
              <a:spcBef>
                <a:spcPct val="20000"/>
              </a:spcBef>
              <a:buFont typeface="+mj-lt"/>
              <a:buAutoNum type="arabicPeriod"/>
            </a:pPr>
            <a:r>
              <a:rPr lang="en-US" sz="2800" b="1" dirty="0">
                <a:solidFill>
                  <a:prstClr val="black"/>
                </a:solidFill>
                <a:latin typeface="Arial"/>
              </a:rPr>
              <a:t>INTEGRATED MCHHB  </a:t>
            </a:r>
            <a:r>
              <a:rPr lang="en-US" sz="2800" dirty="0">
                <a:solidFill>
                  <a:prstClr val="black"/>
                </a:solidFill>
                <a:latin typeface="Arial"/>
              </a:rPr>
              <a:t>as a tool for strengthening quality and safety of essential MCH services during COVID-19 pandemic for health staff</a:t>
            </a:r>
          </a:p>
        </p:txBody>
      </p:sp>
      <p:sp>
        <p:nvSpPr>
          <p:cNvPr id="9" name="Titel 8">
            <a:extLst>
              <a:ext uri="{FF2B5EF4-FFF2-40B4-BE49-F238E27FC236}">
                <a16:creationId xmlns:a16="http://schemas.microsoft.com/office/drawing/2014/main" id="{CA29BC73-880E-41EA-AC57-266795EEB80F}"/>
              </a:ext>
            </a:extLst>
          </p:cNvPr>
          <p:cNvSpPr>
            <a:spLocks noGrp="1"/>
          </p:cNvSpPr>
          <p:nvPr>
            <p:ph type="ctrTitle"/>
          </p:nvPr>
        </p:nvSpPr>
        <p:spPr>
          <a:xfrm>
            <a:off x="140438" y="247198"/>
            <a:ext cx="10069971" cy="1514695"/>
          </a:xfrm>
          <a:solidFill>
            <a:schemeClr val="accent2">
              <a:lumMod val="60000"/>
              <a:lumOff val="40000"/>
            </a:schemeClr>
          </a:solidFill>
        </p:spPr>
        <p:txBody>
          <a:bodyPr>
            <a:normAutofit fontScale="90000"/>
          </a:bodyPr>
          <a:lstStyle/>
          <a:p>
            <a:br>
              <a:rPr lang="en-US" sz="4000" b="1" dirty="0">
                <a:solidFill>
                  <a:prstClr val="black"/>
                </a:solidFill>
                <a:latin typeface="Arial"/>
                <a:ea typeface="+mn-ea"/>
                <a:cs typeface="+mn-cs"/>
              </a:rPr>
            </a:br>
            <a:br>
              <a:rPr lang="en-US" sz="4000" b="1" dirty="0">
                <a:solidFill>
                  <a:prstClr val="black"/>
                </a:solidFill>
                <a:latin typeface="Arial"/>
                <a:ea typeface="+mn-ea"/>
                <a:cs typeface="+mn-cs"/>
              </a:rPr>
            </a:br>
            <a:br>
              <a:rPr lang="en-US" sz="4000" b="1" dirty="0">
                <a:solidFill>
                  <a:prstClr val="black"/>
                </a:solidFill>
                <a:latin typeface="Arial"/>
                <a:ea typeface="+mn-ea"/>
                <a:cs typeface="+mn-cs"/>
              </a:rPr>
            </a:br>
            <a:br>
              <a:rPr lang="en-US" sz="4000" b="1" dirty="0">
                <a:solidFill>
                  <a:prstClr val="black"/>
                </a:solidFill>
                <a:latin typeface="Arial"/>
                <a:ea typeface="+mn-ea"/>
                <a:cs typeface="+mn-cs"/>
              </a:rPr>
            </a:br>
            <a:br>
              <a:rPr lang="en-US" sz="4000" b="1" dirty="0">
                <a:solidFill>
                  <a:prstClr val="black"/>
                </a:solidFill>
                <a:latin typeface="Arial"/>
                <a:ea typeface="+mn-ea"/>
                <a:cs typeface="+mn-cs"/>
              </a:rPr>
            </a:br>
            <a:br>
              <a:rPr lang="en-US" sz="4000" b="1" dirty="0">
                <a:solidFill>
                  <a:prstClr val="black"/>
                </a:solidFill>
                <a:latin typeface="Arial"/>
                <a:ea typeface="+mn-ea"/>
                <a:cs typeface="+mn-cs"/>
              </a:rPr>
            </a:br>
            <a:br>
              <a:rPr lang="en-US" sz="4000" b="1" dirty="0">
                <a:solidFill>
                  <a:prstClr val="black"/>
                </a:solidFill>
                <a:latin typeface="Arial"/>
                <a:ea typeface="+mn-ea"/>
                <a:cs typeface="+mn-cs"/>
              </a:rPr>
            </a:br>
            <a:br>
              <a:rPr lang="en-US" sz="4000" b="1" dirty="0">
                <a:solidFill>
                  <a:prstClr val="black"/>
                </a:solidFill>
                <a:latin typeface="Arial"/>
                <a:ea typeface="+mn-ea"/>
                <a:cs typeface="+mn-cs"/>
              </a:rPr>
            </a:br>
            <a:br>
              <a:rPr lang="en-US" sz="4000" b="1" dirty="0">
                <a:solidFill>
                  <a:prstClr val="black"/>
                </a:solidFill>
                <a:latin typeface="Arial"/>
                <a:ea typeface="+mn-ea"/>
                <a:cs typeface="+mn-cs"/>
              </a:rPr>
            </a:br>
            <a:br>
              <a:rPr lang="en-US" sz="4000" b="1" dirty="0">
                <a:solidFill>
                  <a:prstClr val="black"/>
                </a:solidFill>
                <a:latin typeface="Arial"/>
                <a:ea typeface="+mn-ea"/>
                <a:cs typeface="+mn-cs"/>
              </a:rPr>
            </a:br>
            <a:br>
              <a:rPr lang="en-US" sz="4000" b="1" dirty="0">
                <a:solidFill>
                  <a:prstClr val="black"/>
                </a:solidFill>
                <a:latin typeface="Arial"/>
                <a:ea typeface="+mn-ea"/>
                <a:cs typeface="+mn-cs"/>
              </a:rPr>
            </a:br>
            <a:br>
              <a:rPr lang="en-US" sz="4000" b="1" dirty="0">
                <a:solidFill>
                  <a:prstClr val="black"/>
                </a:solidFill>
                <a:latin typeface="Arial"/>
                <a:ea typeface="+mn-ea"/>
                <a:cs typeface="+mn-cs"/>
              </a:rPr>
            </a:br>
            <a:r>
              <a:rPr lang="en-US" sz="4400" b="1" dirty="0">
                <a:solidFill>
                  <a:prstClr val="black"/>
                </a:solidFill>
                <a:latin typeface="Arial"/>
                <a:ea typeface="+mn-ea"/>
                <a:cs typeface="+mn-cs"/>
              </a:rPr>
              <a:t>VI. Plan for Scaling Up of MCH Handbook in MCH services and beyond </a:t>
            </a:r>
            <a:endParaRPr lang="nl-NL" sz="4400" dirty="0"/>
          </a:p>
        </p:txBody>
      </p:sp>
      <p:pic>
        <p:nvPicPr>
          <p:cNvPr id="3" name="Afbeelding 2">
            <a:extLst>
              <a:ext uri="{FF2B5EF4-FFF2-40B4-BE49-F238E27FC236}">
                <a16:creationId xmlns:a16="http://schemas.microsoft.com/office/drawing/2014/main" id="{2563C302-7C69-415F-91B2-241A5C518AA8}"/>
              </a:ext>
            </a:extLst>
          </p:cNvPr>
          <p:cNvPicPr>
            <a:picLocks noChangeAspect="1"/>
          </p:cNvPicPr>
          <p:nvPr/>
        </p:nvPicPr>
        <p:blipFill>
          <a:blip r:embed="rId3"/>
          <a:stretch>
            <a:fillRect/>
          </a:stretch>
        </p:blipFill>
        <p:spPr>
          <a:xfrm>
            <a:off x="10210410" y="247198"/>
            <a:ext cx="1841152" cy="1658256"/>
          </a:xfrm>
          <a:prstGeom prst="rect">
            <a:avLst/>
          </a:prstGeom>
        </p:spPr>
      </p:pic>
    </p:spTree>
    <p:extLst>
      <p:ext uri="{BB962C8B-B14F-4D97-AF65-F5344CB8AC3E}">
        <p14:creationId xmlns:p14="http://schemas.microsoft.com/office/powerpoint/2010/main" val="3621247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D3CFE4F1-D9E4-4A26-AB37-C9344B5DCF87}"/>
              </a:ext>
            </a:extLst>
          </p:cNvPr>
          <p:cNvSpPr>
            <a:spLocks noGrp="1"/>
          </p:cNvSpPr>
          <p:nvPr>
            <p:ph type="subTitle" idx="1"/>
          </p:nvPr>
        </p:nvSpPr>
        <p:spPr>
          <a:xfrm>
            <a:off x="1090247" y="1905454"/>
            <a:ext cx="11008826" cy="4952546"/>
          </a:xfrm>
        </p:spPr>
        <p:txBody>
          <a:bodyPr>
            <a:normAutofit/>
          </a:bodyPr>
          <a:lstStyle/>
          <a:p>
            <a:pPr marL="514350" indent="-514350" algn="l">
              <a:lnSpc>
                <a:spcPct val="100000"/>
              </a:lnSpc>
              <a:spcBef>
                <a:spcPct val="20000"/>
              </a:spcBef>
              <a:buFont typeface="+mj-lt"/>
              <a:buAutoNum type="arabicPeriod"/>
            </a:pPr>
            <a:r>
              <a:rPr lang="en-US" sz="3000" b="1" dirty="0">
                <a:solidFill>
                  <a:prstClr val="black"/>
                </a:solidFill>
                <a:latin typeface="Arial"/>
              </a:rPr>
              <a:t>INTEGRATED MCHHB in PILOT PROGRAM FOR TRIPLE ELIMINATION </a:t>
            </a:r>
            <a:r>
              <a:rPr lang="en-US" sz="3000" dirty="0">
                <a:solidFill>
                  <a:prstClr val="black"/>
                </a:solidFill>
                <a:latin typeface="Arial"/>
              </a:rPr>
              <a:t>OF HIV, SYPHILIS, HEPATITIS B</a:t>
            </a:r>
          </a:p>
          <a:p>
            <a:pPr marL="514350" indent="-514350" algn="l">
              <a:lnSpc>
                <a:spcPct val="100000"/>
              </a:lnSpc>
              <a:spcBef>
                <a:spcPct val="20000"/>
              </a:spcBef>
              <a:buFont typeface="+mj-lt"/>
              <a:buAutoNum type="arabicPeriod"/>
            </a:pPr>
            <a:r>
              <a:rPr lang="en-US" sz="3200" b="1" dirty="0">
                <a:solidFill>
                  <a:prstClr val="black"/>
                </a:solidFill>
                <a:latin typeface="Arial"/>
              </a:rPr>
              <a:t>INCOORPORATE MCH HB in curriculum </a:t>
            </a:r>
            <a:r>
              <a:rPr lang="en-US" sz="3200" dirty="0">
                <a:solidFill>
                  <a:prstClr val="black"/>
                </a:solidFill>
                <a:latin typeface="Arial"/>
              </a:rPr>
              <a:t>of medical doctor, midwife and nurse</a:t>
            </a:r>
            <a:endParaRPr lang="en-US" sz="3000" dirty="0">
              <a:solidFill>
                <a:prstClr val="black"/>
              </a:solidFill>
              <a:latin typeface="Arial"/>
            </a:endParaRPr>
          </a:p>
          <a:p>
            <a:pPr marL="514350" indent="-514350" algn="l">
              <a:lnSpc>
                <a:spcPct val="100000"/>
              </a:lnSpc>
              <a:spcBef>
                <a:spcPct val="20000"/>
              </a:spcBef>
              <a:buFont typeface="+mj-lt"/>
              <a:buAutoNum type="arabicPeriod"/>
            </a:pPr>
            <a:r>
              <a:rPr lang="en-US" sz="3200" b="1" dirty="0">
                <a:solidFill>
                  <a:prstClr val="black"/>
                </a:solidFill>
                <a:latin typeface="Arial"/>
              </a:rPr>
              <a:t>ENGAGE PRIVATE HOSPITALS IN USE OF MCH HANDBOOK</a:t>
            </a:r>
          </a:p>
          <a:p>
            <a:pPr marL="514350" lvl="0" indent="-514350" algn="l">
              <a:lnSpc>
                <a:spcPct val="100000"/>
              </a:lnSpc>
              <a:spcBef>
                <a:spcPct val="20000"/>
              </a:spcBef>
              <a:buFont typeface="+mj-lt"/>
              <a:buAutoNum type="arabicPeriod"/>
            </a:pPr>
            <a:r>
              <a:rPr lang="en-US" sz="3000" b="1" dirty="0">
                <a:solidFill>
                  <a:prstClr val="black"/>
                </a:solidFill>
                <a:latin typeface="Arial"/>
              </a:rPr>
              <a:t>STRENGTHENING COMMUNITY  INVOLVEMENT S</a:t>
            </a:r>
            <a:r>
              <a:rPr lang="en-US" sz="3000" dirty="0">
                <a:solidFill>
                  <a:prstClr val="black"/>
                </a:solidFill>
                <a:latin typeface="Arial"/>
              </a:rPr>
              <a:t>upport of MCH promoters, increased involvement of local authority</a:t>
            </a:r>
          </a:p>
          <a:p>
            <a:pPr marL="514350" indent="-514350" algn="l">
              <a:lnSpc>
                <a:spcPct val="100000"/>
              </a:lnSpc>
              <a:spcBef>
                <a:spcPct val="20000"/>
              </a:spcBef>
              <a:buFont typeface="+mj-lt"/>
              <a:buAutoNum type="arabicPeriod"/>
            </a:pPr>
            <a:r>
              <a:rPr lang="en-US" sz="3200" b="1" dirty="0">
                <a:solidFill>
                  <a:prstClr val="black"/>
                </a:solidFill>
                <a:latin typeface="Arial"/>
              </a:rPr>
              <a:t>DEVELOP MOTHER CLASS</a:t>
            </a:r>
            <a:endParaRPr lang="en-US" sz="3200" dirty="0">
              <a:solidFill>
                <a:prstClr val="black"/>
              </a:solidFill>
              <a:latin typeface="Arial"/>
            </a:endParaRPr>
          </a:p>
          <a:p>
            <a:pPr marL="514350" lvl="0" indent="-514350" algn="l">
              <a:lnSpc>
                <a:spcPct val="100000"/>
              </a:lnSpc>
              <a:spcBef>
                <a:spcPct val="20000"/>
              </a:spcBef>
              <a:buFont typeface="+mj-lt"/>
              <a:buAutoNum type="arabicPeriod"/>
            </a:pPr>
            <a:endParaRPr lang="en-US" sz="3000" dirty="0">
              <a:solidFill>
                <a:prstClr val="black"/>
              </a:solidFill>
              <a:latin typeface="Arial"/>
            </a:endParaRPr>
          </a:p>
        </p:txBody>
      </p:sp>
      <p:sp>
        <p:nvSpPr>
          <p:cNvPr id="9" name="Titel 8">
            <a:extLst>
              <a:ext uri="{FF2B5EF4-FFF2-40B4-BE49-F238E27FC236}">
                <a16:creationId xmlns:a16="http://schemas.microsoft.com/office/drawing/2014/main" id="{CA29BC73-880E-41EA-AC57-266795EEB80F}"/>
              </a:ext>
            </a:extLst>
          </p:cNvPr>
          <p:cNvSpPr>
            <a:spLocks noGrp="1"/>
          </p:cNvSpPr>
          <p:nvPr>
            <p:ph type="ctrTitle"/>
          </p:nvPr>
        </p:nvSpPr>
        <p:spPr>
          <a:xfrm>
            <a:off x="896239" y="247198"/>
            <a:ext cx="9191507" cy="1385706"/>
          </a:xfrm>
        </p:spPr>
        <p:style>
          <a:lnRef idx="1">
            <a:schemeClr val="accent2"/>
          </a:lnRef>
          <a:fillRef idx="2">
            <a:schemeClr val="accent2"/>
          </a:fillRef>
          <a:effectRef idx="1">
            <a:schemeClr val="accent2"/>
          </a:effectRef>
          <a:fontRef idx="minor">
            <a:schemeClr val="dk1"/>
          </a:fontRef>
        </p:style>
        <p:txBody>
          <a:bodyPr/>
          <a:lstStyle/>
          <a:p>
            <a:r>
              <a:rPr lang="en-US" sz="4400" b="1" dirty="0">
                <a:solidFill>
                  <a:prstClr val="black"/>
                </a:solidFill>
                <a:latin typeface="Arial"/>
                <a:ea typeface="+mn-ea"/>
                <a:cs typeface="+mn-cs"/>
              </a:rPr>
              <a:t>VI. Scaling Up </a:t>
            </a:r>
            <a:r>
              <a:rPr lang="en-US" altLang="ja-JP" sz="4400" b="1" dirty="0">
                <a:solidFill>
                  <a:prstClr val="black"/>
                </a:solidFill>
                <a:latin typeface="Arial"/>
                <a:ea typeface="ＭＳ Ｐゴシック"/>
                <a:cs typeface="+mn-cs"/>
              </a:rPr>
              <a:t>P</a:t>
            </a:r>
            <a:r>
              <a:rPr lang="en-US" sz="4400" b="1" dirty="0">
                <a:solidFill>
                  <a:prstClr val="black"/>
                </a:solidFill>
                <a:latin typeface="Arial"/>
                <a:ea typeface="+mn-ea"/>
                <a:cs typeface="+mn-cs"/>
              </a:rPr>
              <a:t>lan (</a:t>
            </a:r>
            <a:r>
              <a:rPr lang="en-US" sz="4400" b="1" dirty="0" err="1">
                <a:solidFill>
                  <a:prstClr val="black"/>
                </a:solidFill>
                <a:latin typeface="Arial"/>
                <a:ea typeface="+mn-ea"/>
                <a:cs typeface="+mn-cs"/>
              </a:rPr>
              <a:t>cont</a:t>
            </a:r>
            <a:r>
              <a:rPr lang="en-US" sz="4400" b="1" dirty="0">
                <a:solidFill>
                  <a:prstClr val="black"/>
                </a:solidFill>
                <a:latin typeface="Arial"/>
                <a:ea typeface="+mn-ea"/>
                <a:cs typeface="+mn-cs"/>
              </a:rPr>
              <a:t>)</a:t>
            </a:r>
            <a:endParaRPr lang="nl-NL" b="1" dirty="0"/>
          </a:p>
        </p:txBody>
      </p:sp>
      <p:pic>
        <p:nvPicPr>
          <p:cNvPr id="3" name="Afbeelding 2">
            <a:extLst>
              <a:ext uri="{FF2B5EF4-FFF2-40B4-BE49-F238E27FC236}">
                <a16:creationId xmlns:a16="http://schemas.microsoft.com/office/drawing/2014/main" id="{2563C302-7C69-415F-91B2-241A5C518AA8}"/>
              </a:ext>
            </a:extLst>
          </p:cNvPr>
          <p:cNvPicPr>
            <a:picLocks noChangeAspect="1"/>
          </p:cNvPicPr>
          <p:nvPr/>
        </p:nvPicPr>
        <p:blipFill>
          <a:blip r:embed="rId3"/>
          <a:stretch>
            <a:fillRect/>
          </a:stretch>
        </p:blipFill>
        <p:spPr>
          <a:xfrm>
            <a:off x="10087746" y="110923"/>
            <a:ext cx="1841152" cy="1658256"/>
          </a:xfrm>
          <a:prstGeom prst="rect">
            <a:avLst/>
          </a:prstGeom>
        </p:spPr>
      </p:pic>
    </p:spTree>
    <p:extLst>
      <p:ext uri="{BB962C8B-B14F-4D97-AF65-F5344CB8AC3E}">
        <p14:creationId xmlns:p14="http://schemas.microsoft.com/office/powerpoint/2010/main" val="368085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D3CFE4F1-D9E4-4A26-AB37-C9344B5DCF87}"/>
              </a:ext>
            </a:extLst>
          </p:cNvPr>
          <p:cNvSpPr>
            <a:spLocks noGrp="1"/>
          </p:cNvSpPr>
          <p:nvPr>
            <p:ph type="subTitle" idx="1"/>
          </p:nvPr>
        </p:nvSpPr>
        <p:spPr>
          <a:xfrm>
            <a:off x="1018903" y="3784318"/>
            <a:ext cx="9718766" cy="2668732"/>
          </a:xfrm>
        </p:spPr>
        <p:txBody>
          <a:bodyPr>
            <a:normAutofit lnSpcReduction="10000"/>
          </a:bodyPr>
          <a:lstStyle/>
          <a:p>
            <a:pPr lvl="0" defTabSz="457200">
              <a:lnSpc>
                <a:spcPct val="100000"/>
              </a:lnSpc>
              <a:spcBef>
                <a:spcPts val="0"/>
              </a:spcBef>
              <a:defRPr/>
            </a:pPr>
            <a:r>
              <a:rPr lang="en-US" sz="6000" b="1" dirty="0">
                <a:solidFill>
                  <a:srgbClr val="002060"/>
                </a:solidFill>
                <a:effectLst>
                  <a:outerShdw blurRad="38100" dist="38100" dir="2700000" algn="tl">
                    <a:srgbClr val="000000">
                      <a:alpha val="43137"/>
                    </a:srgbClr>
                  </a:outerShdw>
                </a:effectLst>
                <a:latin typeface="Algerian" panose="04020705040A02060702" pitchFamily="82" charset="0"/>
              </a:rPr>
              <a:t>Thank You </a:t>
            </a:r>
          </a:p>
          <a:p>
            <a:pPr lvl="0" defTabSz="457200">
              <a:lnSpc>
                <a:spcPct val="100000"/>
              </a:lnSpc>
              <a:spcBef>
                <a:spcPts val="0"/>
              </a:spcBef>
              <a:defRPr/>
            </a:pPr>
            <a:r>
              <a:rPr lang="en-US" sz="6000" b="1" dirty="0">
                <a:solidFill>
                  <a:srgbClr val="002060"/>
                </a:solidFill>
                <a:effectLst>
                  <a:outerShdw blurRad="38100" dist="38100" dir="2700000" algn="tl">
                    <a:srgbClr val="000000">
                      <a:alpha val="43137"/>
                    </a:srgbClr>
                  </a:outerShdw>
                </a:effectLst>
                <a:latin typeface="Algerian" panose="04020705040A02060702" pitchFamily="82" charset="0"/>
              </a:rPr>
              <a:t>For Your Attention</a:t>
            </a:r>
          </a:p>
          <a:p>
            <a:pPr lvl="0" defTabSz="457200">
              <a:lnSpc>
                <a:spcPct val="100000"/>
              </a:lnSpc>
              <a:spcBef>
                <a:spcPts val="0"/>
              </a:spcBef>
              <a:defRPr/>
            </a:pPr>
            <a:r>
              <a:rPr lang="en-US" sz="6000" b="1" dirty="0">
                <a:solidFill>
                  <a:srgbClr val="002060"/>
                </a:solidFill>
                <a:effectLst>
                  <a:outerShdw blurRad="38100" dist="38100" dir="2700000" algn="tl">
                    <a:srgbClr val="000000">
                      <a:alpha val="43137"/>
                    </a:srgbClr>
                  </a:outerShdw>
                </a:effectLst>
                <a:latin typeface="Algerian" panose="04020705040A02060702" pitchFamily="82" charset="0"/>
              </a:rPr>
              <a:t>Q &amp; A</a:t>
            </a:r>
          </a:p>
          <a:p>
            <a:endParaRPr lang="nl-NL" dirty="0"/>
          </a:p>
        </p:txBody>
      </p:sp>
      <p:sp>
        <p:nvSpPr>
          <p:cNvPr id="9" name="Titel 8">
            <a:extLst>
              <a:ext uri="{FF2B5EF4-FFF2-40B4-BE49-F238E27FC236}">
                <a16:creationId xmlns:a16="http://schemas.microsoft.com/office/drawing/2014/main" id="{CA29BC73-880E-41EA-AC57-266795EEB80F}"/>
              </a:ext>
            </a:extLst>
          </p:cNvPr>
          <p:cNvSpPr>
            <a:spLocks noGrp="1"/>
          </p:cNvSpPr>
          <p:nvPr>
            <p:ph type="ctrTitle"/>
          </p:nvPr>
        </p:nvSpPr>
        <p:spPr>
          <a:xfrm>
            <a:off x="1524000" y="1122363"/>
            <a:ext cx="8686410" cy="2387600"/>
          </a:xfrm>
        </p:spPr>
        <p:txBody>
          <a:bodyPr/>
          <a:lstStyle/>
          <a:p>
            <a:endParaRPr lang="nl-NL" dirty="0"/>
          </a:p>
        </p:txBody>
      </p:sp>
      <p:pic>
        <p:nvPicPr>
          <p:cNvPr id="3" name="Afbeelding 2">
            <a:extLst>
              <a:ext uri="{FF2B5EF4-FFF2-40B4-BE49-F238E27FC236}">
                <a16:creationId xmlns:a16="http://schemas.microsoft.com/office/drawing/2014/main" id="{2563C302-7C69-415F-91B2-241A5C518AA8}"/>
              </a:ext>
            </a:extLst>
          </p:cNvPr>
          <p:cNvPicPr>
            <a:picLocks noChangeAspect="1"/>
          </p:cNvPicPr>
          <p:nvPr/>
        </p:nvPicPr>
        <p:blipFill>
          <a:blip r:embed="rId3"/>
          <a:stretch>
            <a:fillRect/>
          </a:stretch>
        </p:blipFill>
        <p:spPr>
          <a:xfrm>
            <a:off x="10210410" y="247198"/>
            <a:ext cx="1841152" cy="1658256"/>
          </a:xfrm>
          <a:prstGeom prst="rect">
            <a:avLst/>
          </a:prstGeom>
        </p:spPr>
      </p:pic>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8722" y="527539"/>
            <a:ext cx="9143998" cy="325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24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A29BC73-880E-41EA-AC57-266795EEB80F}"/>
              </a:ext>
            </a:extLst>
          </p:cNvPr>
          <p:cNvSpPr>
            <a:spLocks noGrp="1"/>
          </p:cNvSpPr>
          <p:nvPr>
            <p:ph type="ctrTitle"/>
          </p:nvPr>
        </p:nvSpPr>
        <p:spPr>
          <a:xfrm>
            <a:off x="0" y="365760"/>
            <a:ext cx="10348332" cy="1293222"/>
          </a:xfrm>
        </p:spPr>
        <p:style>
          <a:lnRef idx="1">
            <a:schemeClr val="accent2"/>
          </a:lnRef>
          <a:fillRef idx="2">
            <a:schemeClr val="accent2"/>
          </a:fillRef>
          <a:effectRef idx="1">
            <a:schemeClr val="accent2"/>
          </a:effectRef>
          <a:fontRef idx="minor">
            <a:schemeClr val="dk1"/>
          </a:fontRef>
        </p:style>
        <p:txBody>
          <a:bodyPr>
            <a:noAutofit/>
          </a:bodyPr>
          <a:lstStyle/>
          <a:p>
            <a:r>
              <a:rPr lang="en-US" sz="4000" b="1" dirty="0"/>
              <a:t>I.</a:t>
            </a:r>
            <a:r>
              <a:rPr lang="en-US" sz="4000" dirty="0"/>
              <a:t> </a:t>
            </a:r>
            <a:r>
              <a:rPr lang="en-US" sz="4000" b="1" dirty="0"/>
              <a:t>Demography and health facility in Lao P.D.R </a:t>
            </a:r>
            <a:endParaRPr lang="nl-NL" sz="4000" dirty="0"/>
          </a:p>
        </p:txBody>
      </p:sp>
      <p:pic>
        <p:nvPicPr>
          <p:cNvPr id="3" name="Afbeelding 2">
            <a:extLst>
              <a:ext uri="{FF2B5EF4-FFF2-40B4-BE49-F238E27FC236}">
                <a16:creationId xmlns:a16="http://schemas.microsoft.com/office/drawing/2014/main" id="{2563C302-7C69-415F-91B2-241A5C518AA8}"/>
              </a:ext>
            </a:extLst>
          </p:cNvPr>
          <p:cNvPicPr>
            <a:picLocks noChangeAspect="1"/>
          </p:cNvPicPr>
          <p:nvPr/>
        </p:nvPicPr>
        <p:blipFill>
          <a:blip r:embed="rId3"/>
          <a:stretch>
            <a:fillRect/>
          </a:stretch>
        </p:blipFill>
        <p:spPr>
          <a:xfrm>
            <a:off x="10040593" y="52978"/>
            <a:ext cx="1841152" cy="1658256"/>
          </a:xfrm>
          <a:prstGeom prst="rect">
            <a:avLst/>
          </a:prstGeom>
        </p:spPr>
      </p:pic>
      <p:pic>
        <p:nvPicPr>
          <p:cNvPr id="5" name="Picture 3" descr="C:\Users\DELL\Desktop\is (2).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809897" y="1763486"/>
            <a:ext cx="5372538" cy="472875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a:spLocks noGrp="1"/>
          </p:cNvSpPr>
          <p:nvPr>
            <p:ph type="subTitle" idx="1"/>
          </p:nvPr>
        </p:nvSpPr>
        <p:spPr>
          <a:xfrm>
            <a:off x="809625" y="1736725"/>
            <a:ext cx="9836150" cy="4716463"/>
          </a:xfrm>
        </p:spPr>
        <p:txBody>
          <a:bodyPr>
            <a:noAutofit/>
          </a:bodyPr>
          <a:lstStyle/>
          <a:p>
            <a:r>
              <a:rPr lang="en-US" sz="2400" dirty="0"/>
              <a:t>      </a:t>
            </a:r>
          </a:p>
          <a:p>
            <a:r>
              <a:rPr lang="en-US" b="1" dirty="0"/>
              <a:t>                                                                            </a:t>
            </a:r>
            <a:endParaRPr lang="en-US" sz="2400" dirty="0"/>
          </a:p>
        </p:txBody>
      </p:sp>
      <p:sp>
        <p:nvSpPr>
          <p:cNvPr id="10" name="Content Placeholder 4"/>
          <p:cNvSpPr txBox="1">
            <a:spLocks/>
          </p:cNvSpPr>
          <p:nvPr/>
        </p:nvSpPr>
        <p:spPr>
          <a:xfrm>
            <a:off x="6291617" y="1711234"/>
            <a:ext cx="5373513" cy="47548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Arial"/>
                <a:ea typeface="+mn-ea"/>
                <a:cs typeface="+mn-cs"/>
              </a:rPr>
              <a:t>Area: 236,800 </a:t>
            </a:r>
            <a:r>
              <a:rPr kumimoji="0" lang="en-US" sz="2400" b="0" i="0" u="none" strike="noStrike" kern="1200" cap="none" spc="0" normalizeH="0" baseline="0" noProof="0" dirty="0">
                <a:ln>
                  <a:noFill/>
                </a:ln>
                <a:solidFill>
                  <a:sysClr val="windowText" lastClr="000000"/>
                </a:solidFill>
                <a:effectLst/>
                <a:uLnTx/>
                <a:uFillTx/>
                <a:latin typeface="Arial"/>
                <a:ea typeface="+mn-ea"/>
                <a:cs typeface="+mn-cs"/>
              </a:rPr>
              <a:t>square kilometers, </a:t>
            </a:r>
            <a:r>
              <a:rPr kumimoji="0" lang="en-US" sz="2400" b="1" i="0" u="none" strike="noStrike" kern="1200" cap="none" spc="0" normalizeH="0" baseline="0" noProof="0" dirty="0">
                <a:ln>
                  <a:noFill/>
                </a:ln>
                <a:solidFill>
                  <a:sysClr val="windowText" lastClr="000000"/>
                </a:solidFill>
                <a:effectLst/>
                <a:uLnTx/>
                <a:uFillTx/>
                <a:latin typeface="Arial"/>
                <a:ea typeface="+mn-ea"/>
                <a:cs typeface="+mn-cs"/>
              </a:rPr>
              <a:t>3/4 is mountains</a:t>
            </a:r>
            <a:r>
              <a:rPr kumimoji="0" lang="en-US" sz="2400" b="0" i="0" u="none" strike="noStrike" kern="1200" cap="none" spc="0" normalizeH="0" baseline="0" noProof="0" dirty="0">
                <a:ln>
                  <a:noFill/>
                </a:ln>
                <a:solidFill>
                  <a:sysClr val="windowText" lastClr="000000"/>
                </a:solidFill>
                <a:effectLst/>
                <a:uLnTx/>
                <a:uFillTx/>
                <a:latin typeface="Arial"/>
                <a:ea typeface="+mn-ea"/>
                <a:cs typeface="+mn-cs"/>
              </a:rPr>
              <a:t> and plateau.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Arial"/>
                <a:ea typeface="+mn-ea"/>
                <a:cs typeface="+mn-cs"/>
              </a:rPr>
              <a:t>18 Provinces, 146 Districts, 10,552 Villages</a:t>
            </a:r>
            <a:r>
              <a:rPr kumimoji="0" lang="en-US" sz="2400" b="0" i="0" u="none" strike="noStrike" kern="1200" cap="none" spc="0" normalizeH="0" baseline="0" noProof="0" dirty="0">
                <a:ln>
                  <a:noFill/>
                </a:ln>
                <a:solidFill>
                  <a:sysClr val="windowText" lastClr="000000"/>
                </a:solidFill>
                <a:effectLst/>
                <a:uLnTx/>
                <a:uFillTx/>
                <a:latin typeface="Arial"/>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a:ea typeface="+mn-ea"/>
                <a:cs typeface="+mn-cs"/>
              </a:rPr>
              <a:t>Total population  </a:t>
            </a:r>
            <a:r>
              <a:rPr kumimoji="0" lang="en-US" sz="2800" b="1" i="0" u="none" strike="noStrike" kern="1200" cap="none" spc="0" normalizeH="0" baseline="0" noProof="0" dirty="0">
                <a:ln>
                  <a:noFill/>
                </a:ln>
                <a:solidFill>
                  <a:sysClr val="windowText" lastClr="000000"/>
                </a:solidFill>
                <a:effectLst/>
                <a:uLnTx/>
                <a:uFillTx/>
                <a:latin typeface="Arial"/>
                <a:ea typeface="+mn-ea"/>
                <a:cs typeface="+mn-cs"/>
              </a:rPr>
              <a:t>7.3</a:t>
            </a:r>
            <a:r>
              <a:rPr kumimoji="0" lang="en-US" sz="2400" b="0" i="0" u="none" strike="noStrike" kern="1200" cap="none" spc="0" normalizeH="0" baseline="0" noProof="0" dirty="0">
                <a:ln>
                  <a:noFill/>
                </a:ln>
                <a:solidFill>
                  <a:sysClr val="windowText" lastClr="000000"/>
                </a:solidFill>
                <a:effectLst/>
                <a:uLnTx/>
                <a:uFillTx/>
                <a:latin typeface="Arial"/>
                <a:ea typeface="+mn-ea"/>
                <a:cs typeface="+mn-cs"/>
              </a:rPr>
              <a:t> million</a:t>
            </a:r>
            <a:r>
              <a:rPr kumimoji="0" lang="en-US" sz="2400" b="1" i="0" u="none" strike="noStrike" kern="1200" cap="none" spc="0" normalizeH="0" baseline="0" noProof="0" dirty="0">
                <a:ln>
                  <a:noFill/>
                </a:ln>
                <a:solidFill>
                  <a:sysClr val="windowText" lastClr="000000"/>
                </a:solidFill>
                <a:effectLst/>
                <a:uLnTx/>
                <a:uFillTx/>
                <a:latin typeface="Arial"/>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Arial"/>
                <a:ea typeface="+mn-ea"/>
                <a:cs typeface="+mn-cs"/>
              </a:rPr>
              <a:t>49 ethnic groups</a:t>
            </a:r>
            <a:r>
              <a:rPr kumimoji="0" lang="en-US" sz="2400" b="0" i="0" u="none" strike="noStrike" kern="1200" cap="none" spc="0" normalizeH="0" baseline="0" noProof="0" dirty="0">
                <a:ln>
                  <a:noFill/>
                </a:ln>
                <a:solidFill>
                  <a:sysClr val="windowText" lastClr="000000"/>
                </a:solidFill>
                <a:effectLst/>
                <a:uLnTx/>
                <a:uFillTx/>
                <a:latin typeface="Arial"/>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Arial"/>
                <a:ea typeface="+mn-ea"/>
                <a:cs typeface="+mn-cs"/>
              </a:rPr>
              <a:t>70% - Buddhist</a:t>
            </a:r>
            <a:r>
              <a:rPr kumimoji="0" lang="en-US" sz="2400" b="0" i="0" u="none" strike="noStrike" kern="1200" cap="none" spc="0" normalizeH="0" baseline="0" noProof="0" dirty="0">
                <a:ln>
                  <a:noFill/>
                </a:ln>
                <a:solidFill>
                  <a:sysClr val="windowText" lastClr="000000"/>
                </a:solidFill>
                <a:effectLst/>
                <a:uLnTx/>
                <a:uFillTx/>
                <a:latin typeface="Arial"/>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176461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D3CFE4F1-D9E4-4A26-AB37-C9344B5DCF87}"/>
              </a:ext>
            </a:extLst>
          </p:cNvPr>
          <p:cNvSpPr>
            <a:spLocks noGrp="1"/>
          </p:cNvSpPr>
          <p:nvPr>
            <p:ph type="subTitle" idx="1"/>
          </p:nvPr>
        </p:nvSpPr>
        <p:spPr>
          <a:xfrm>
            <a:off x="1123406" y="1879327"/>
            <a:ext cx="9257211" cy="4351655"/>
          </a:xfrm>
        </p:spPr>
        <p:txBody>
          <a:bodyPr/>
          <a:lstStyle/>
          <a:p>
            <a:pPr lvl="0" algn="l">
              <a:lnSpc>
                <a:spcPct val="100000"/>
              </a:lnSpc>
              <a:spcBef>
                <a:spcPct val="20000"/>
              </a:spcBef>
            </a:pPr>
            <a:r>
              <a:rPr lang="en-US" sz="3200" dirty="0">
                <a:solidFill>
                  <a:prstClr val="black"/>
                </a:solidFill>
                <a:latin typeface="Arial"/>
              </a:rPr>
              <a:t>There are 4 levels for health facility :</a:t>
            </a:r>
          </a:p>
          <a:p>
            <a:pPr marL="342900" lvl="0" indent="-342900" algn="l">
              <a:lnSpc>
                <a:spcPct val="100000"/>
              </a:lnSpc>
              <a:spcBef>
                <a:spcPct val="20000"/>
              </a:spcBef>
              <a:buFont typeface="Wingdings" pitchFamily="2" charset="2"/>
              <a:buChar char="§"/>
            </a:pPr>
            <a:r>
              <a:rPr lang="en-US" sz="3200" dirty="0">
                <a:solidFill>
                  <a:prstClr val="black"/>
                </a:solidFill>
                <a:latin typeface="Arial"/>
              </a:rPr>
              <a:t>National level: 		5 National hospitals</a:t>
            </a:r>
          </a:p>
          <a:p>
            <a:pPr marL="342900" lvl="0" indent="-342900" algn="l">
              <a:lnSpc>
                <a:spcPct val="100000"/>
              </a:lnSpc>
              <a:spcBef>
                <a:spcPct val="20000"/>
              </a:spcBef>
              <a:buFont typeface="Wingdings" pitchFamily="2" charset="2"/>
              <a:buChar char="§"/>
            </a:pPr>
            <a:r>
              <a:rPr lang="en-US" sz="3200" dirty="0">
                <a:solidFill>
                  <a:prstClr val="black"/>
                </a:solidFill>
                <a:latin typeface="Arial"/>
              </a:rPr>
              <a:t>Provincial level: 		17 provincial hospitals 					12 police hospitals, </a:t>
            </a:r>
          </a:p>
          <a:p>
            <a:pPr lvl="0" algn="l">
              <a:lnSpc>
                <a:spcPct val="100000"/>
              </a:lnSpc>
              <a:spcBef>
                <a:spcPct val="20000"/>
              </a:spcBef>
            </a:pPr>
            <a:r>
              <a:rPr lang="en-US" sz="3200" dirty="0">
                <a:solidFill>
                  <a:prstClr val="black"/>
                </a:solidFill>
                <a:latin typeface="Arial"/>
              </a:rPr>
              <a:t>					26 Army hospitals</a:t>
            </a:r>
          </a:p>
          <a:p>
            <a:pPr marL="342900" lvl="0" indent="-342900" algn="l">
              <a:lnSpc>
                <a:spcPct val="100000"/>
              </a:lnSpc>
              <a:spcBef>
                <a:spcPct val="20000"/>
              </a:spcBef>
              <a:buFont typeface="Wingdings" pitchFamily="2" charset="2"/>
              <a:buChar char="§"/>
            </a:pPr>
            <a:r>
              <a:rPr lang="en-US" sz="3200" dirty="0">
                <a:solidFill>
                  <a:prstClr val="black"/>
                </a:solidFill>
                <a:latin typeface="Arial"/>
              </a:rPr>
              <a:t>District level: 		135 district hospitals </a:t>
            </a:r>
          </a:p>
          <a:p>
            <a:pPr marL="342900" lvl="0" indent="-342900" algn="l">
              <a:lnSpc>
                <a:spcPct val="100000"/>
              </a:lnSpc>
              <a:spcBef>
                <a:spcPct val="20000"/>
              </a:spcBef>
              <a:buFont typeface="Wingdings" pitchFamily="2" charset="2"/>
              <a:buChar char="§"/>
            </a:pPr>
            <a:r>
              <a:rPr lang="en-US" sz="3200" dirty="0">
                <a:solidFill>
                  <a:prstClr val="black"/>
                </a:solidFill>
                <a:latin typeface="Arial"/>
              </a:rPr>
              <a:t>Group village level: 	1062 Health centers</a:t>
            </a:r>
          </a:p>
          <a:p>
            <a:endParaRPr lang="nl-NL" dirty="0"/>
          </a:p>
        </p:txBody>
      </p:sp>
      <p:sp>
        <p:nvSpPr>
          <p:cNvPr id="9" name="Titel 8">
            <a:extLst>
              <a:ext uri="{FF2B5EF4-FFF2-40B4-BE49-F238E27FC236}">
                <a16:creationId xmlns:a16="http://schemas.microsoft.com/office/drawing/2014/main" id="{CA29BC73-880E-41EA-AC57-266795EEB80F}"/>
              </a:ext>
            </a:extLst>
          </p:cNvPr>
          <p:cNvSpPr>
            <a:spLocks noGrp="1"/>
          </p:cNvSpPr>
          <p:nvPr>
            <p:ph type="ctrTitle"/>
          </p:nvPr>
        </p:nvSpPr>
        <p:spPr>
          <a:xfrm>
            <a:off x="1184366" y="455319"/>
            <a:ext cx="8782594" cy="1242014"/>
          </a:xfrm>
        </p:spPr>
        <p:style>
          <a:lnRef idx="1">
            <a:schemeClr val="accent2"/>
          </a:lnRef>
          <a:fillRef idx="2">
            <a:schemeClr val="accent2"/>
          </a:fillRef>
          <a:effectRef idx="1">
            <a:schemeClr val="accent2"/>
          </a:effectRef>
          <a:fontRef idx="minor">
            <a:schemeClr val="dk1"/>
          </a:fontRef>
        </p:style>
        <p:txBody>
          <a:bodyPr>
            <a:normAutofit/>
          </a:bodyPr>
          <a:lstStyle/>
          <a:p>
            <a:r>
              <a:rPr lang="en-US" b="1" dirty="0"/>
              <a:t>I. health facility ( </a:t>
            </a:r>
            <a:r>
              <a:rPr lang="en-US" b="1" dirty="0" err="1"/>
              <a:t>cont</a:t>
            </a:r>
            <a:r>
              <a:rPr lang="en-US" b="1" dirty="0"/>
              <a:t>)</a:t>
            </a:r>
            <a:endParaRPr lang="nl-NL" dirty="0"/>
          </a:p>
        </p:txBody>
      </p:sp>
      <p:pic>
        <p:nvPicPr>
          <p:cNvPr id="3" name="Afbeelding 2">
            <a:extLst>
              <a:ext uri="{FF2B5EF4-FFF2-40B4-BE49-F238E27FC236}">
                <a16:creationId xmlns:a16="http://schemas.microsoft.com/office/drawing/2014/main" id="{2563C302-7C69-415F-91B2-241A5C518AA8}"/>
              </a:ext>
            </a:extLst>
          </p:cNvPr>
          <p:cNvPicPr>
            <a:picLocks noChangeAspect="1"/>
          </p:cNvPicPr>
          <p:nvPr/>
        </p:nvPicPr>
        <p:blipFill>
          <a:blip r:embed="rId3"/>
          <a:stretch>
            <a:fillRect/>
          </a:stretch>
        </p:blipFill>
        <p:spPr>
          <a:xfrm>
            <a:off x="10066718" y="233139"/>
            <a:ext cx="1841152" cy="1530347"/>
          </a:xfrm>
          <a:prstGeom prst="rect">
            <a:avLst/>
          </a:prstGeom>
        </p:spPr>
      </p:pic>
    </p:spTree>
    <p:extLst>
      <p:ext uri="{BB962C8B-B14F-4D97-AF65-F5344CB8AC3E}">
        <p14:creationId xmlns:p14="http://schemas.microsoft.com/office/powerpoint/2010/main" val="42017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A29BC73-880E-41EA-AC57-266795EEB80F}"/>
              </a:ext>
            </a:extLst>
          </p:cNvPr>
          <p:cNvSpPr>
            <a:spLocks noGrp="1"/>
          </p:cNvSpPr>
          <p:nvPr>
            <p:ph type="ctrTitle"/>
          </p:nvPr>
        </p:nvSpPr>
        <p:spPr>
          <a:xfrm>
            <a:off x="954898" y="187167"/>
            <a:ext cx="9144000" cy="1358538"/>
          </a:xfrm>
        </p:spPr>
        <p:style>
          <a:lnRef idx="1">
            <a:schemeClr val="accent2"/>
          </a:lnRef>
          <a:fillRef idx="2">
            <a:schemeClr val="accent2"/>
          </a:fillRef>
          <a:effectRef idx="1">
            <a:schemeClr val="accent2"/>
          </a:effectRef>
          <a:fontRef idx="minor">
            <a:schemeClr val="dk1"/>
          </a:fontRef>
        </p:style>
        <p:txBody>
          <a:bodyPr/>
          <a:lstStyle/>
          <a:p>
            <a:r>
              <a:rPr lang="en-US" sz="4000" b="1" dirty="0">
                <a:solidFill>
                  <a:prstClr val="black"/>
                </a:solidFill>
                <a:latin typeface="Arial"/>
                <a:ea typeface="+mn-ea"/>
                <a:cs typeface="Arial" panose="020B0604020202020204" pitchFamily="34" charset="0"/>
              </a:rPr>
              <a:t>II. Concept of MCH Handbook</a:t>
            </a:r>
            <a:endParaRPr lang="nl-NL" dirty="0"/>
          </a:p>
        </p:txBody>
      </p:sp>
      <p:pic>
        <p:nvPicPr>
          <p:cNvPr id="3" name="Afbeelding 2">
            <a:extLst>
              <a:ext uri="{FF2B5EF4-FFF2-40B4-BE49-F238E27FC236}">
                <a16:creationId xmlns:a16="http://schemas.microsoft.com/office/drawing/2014/main" id="{2563C302-7C69-415F-91B2-241A5C518AA8}"/>
              </a:ext>
            </a:extLst>
          </p:cNvPr>
          <p:cNvPicPr>
            <a:picLocks noChangeAspect="1"/>
          </p:cNvPicPr>
          <p:nvPr/>
        </p:nvPicPr>
        <p:blipFill>
          <a:blip r:embed="rId4"/>
          <a:stretch>
            <a:fillRect/>
          </a:stretch>
        </p:blipFill>
        <p:spPr>
          <a:xfrm>
            <a:off x="10210410" y="247198"/>
            <a:ext cx="1841152" cy="1658256"/>
          </a:xfrm>
          <a:prstGeom prst="rect">
            <a:avLst/>
          </a:prstGeom>
        </p:spPr>
      </p:pic>
      <p:sp>
        <p:nvSpPr>
          <p:cNvPr id="2" name="Arrow: Right 1">
            <a:extLst>
              <a:ext uri="{FF2B5EF4-FFF2-40B4-BE49-F238E27FC236}">
                <a16:creationId xmlns:a16="http://schemas.microsoft.com/office/drawing/2014/main" id="{B127F05D-61C6-43D9-848D-04E252D26F55}"/>
              </a:ext>
            </a:extLst>
          </p:cNvPr>
          <p:cNvSpPr/>
          <p:nvPr/>
        </p:nvSpPr>
        <p:spPr>
          <a:xfrm>
            <a:off x="3858322" y="3112149"/>
            <a:ext cx="4646341" cy="11451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9EC56E-D5EC-463D-8480-381FDD282E6A}"/>
              </a:ext>
            </a:extLst>
          </p:cNvPr>
          <p:cNvSpPr/>
          <p:nvPr/>
        </p:nvSpPr>
        <p:spPr>
          <a:xfrm>
            <a:off x="8463775" y="2729261"/>
            <a:ext cx="2661815" cy="156060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Demand</a:t>
            </a:r>
          </a:p>
        </p:txBody>
      </p:sp>
      <p:sp>
        <p:nvSpPr>
          <p:cNvPr id="4" name="Rectangle 3">
            <a:extLst>
              <a:ext uri="{FF2B5EF4-FFF2-40B4-BE49-F238E27FC236}">
                <a16:creationId xmlns:a16="http://schemas.microsoft.com/office/drawing/2014/main" id="{E5E17ED1-F290-459B-81D8-E22A61D9E8E4}"/>
              </a:ext>
            </a:extLst>
          </p:cNvPr>
          <p:cNvSpPr/>
          <p:nvPr/>
        </p:nvSpPr>
        <p:spPr>
          <a:xfrm>
            <a:off x="557561" y="2729262"/>
            <a:ext cx="3058760" cy="163086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Supply</a:t>
            </a:r>
          </a:p>
        </p:txBody>
      </p:sp>
      <p:sp>
        <p:nvSpPr>
          <p:cNvPr id="12" name="Rectangle 11">
            <a:extLst>
              <a:ext uri="{FF2B5EF4-FFF2-40B4-BE49-F238E27FC236}">
                <a16:creationId xmlns:a16="http://schemas.microsoft.com/office/drawing/2014/main" id="{EA9F2921-22EA-4043-92C6-4AC355FC6A8A}"/>
              </a:ext>
            </a:extLst>
          </p:cNvPr>
          <p:cNvSpPr/>
          <p:nvPr/>
        </p:nvSpPr>
        <p:spPr>
          <a:xfrm>
            <a:off x="4210662" y="3398697"/>
            <a:ext cx="3204899" cy="56313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MCHHB +++</a:t>
            </a:r>
          </a:p>
        </p:txBody>
      </p:sp>
      <p:sp>
        <p:nvSpPr>
          <p:cNvPr id="13" name="Rectangle 12">
            <a:extLst>
              <a:ext uri="{FF2B5EF4-FFF2-40B4-BE49-F238E27FC236}">
                <a16:creationId xmlns:a16="http://schemas.microsoft.com/office/drawing/2014/main" id="{93F8E1E7-E103-4CDF-B1C6-848264C31A61}"/>
              </a:ext>
            </a:extLst>
          </p:cNvPr>
          <p:cNvSpPr/>
          <p:nvPr/>
        </p:nvSpPr>
        <p:spPr>
          <a:xfrm>
            <a:off x="292446" y="4430217"/>
            <a:ext cx="4646341" cy="20886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Quality services</a:t>
            </a:r>
          </a:p>
          <a:p>
            <a:pPr algn="ctr"/>
            <a:r>
              <a:rPr lang="en-US" sz="4000" b="1" dirty="0">
                <a:solidFill>
                  <a:schemeClr val="tx1"/>
                </a:solidFill>
              </a:rPr>
              <a:t>5 good 1 satisfaction</a:t>
            </a:r>
          </a:p>
        </p:txBody>
      </p:sp>
      <p:sp>
        <p:nvSpPr>
          <p:cNvPr id="14" name="Rectangle 13">
            <a:extLst>
              <a:ext uri="{FF2B5EF4-FFF2-40B4-BE49-F238E27FC236}">
                <a16:creationId xmlns:a16="http://schemas.microsoft.com/office/drawing/2014/main" id="{016CFF43-6155-4BB2-8FED-F7302DB58F6E}"/>
              </a:ext>
            </a:extLst>
          </p:cNvPr>
          <p:cNvSpPr/>
          <p:nvPr/>
        </p:nvSpPr>
        <p:spPr>
          <a:xfrm>
            <a:off x="7850459" y="4360125"/>
            <a:ext cx="4201103" cy="21587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Demand creation</a:t>
            </a:r>
          </a:p>
        </p:txBody>
      </p:sp>
      <p:graphicFrame>
        <p:nvGraphicFramePr>
          <p:cNvPr id="15" name="Object 14">
            <a:extLst>
              <a:ext uri="{FF2B5EF4-FFF2-40B4-BE49-F238E27FC236}">
                <a16:creationId xmlns:a16="http://schemas.microsoft.com/office/drawing/2014/main" id="{BBEE7158-2748-4B28-A0E3-2AC87330E108}"/>
              </a:ext>
            </a:extLst>
          </p:cNvPr>
          <p:cNvGraphicFramePr>
            <a:graphicFrameLocks noChangeAspect="1"/>
          </p:cNvGraphicFramePr>
          <p:nvPr>
            <p:extLst>
              <p:ext uri="{D42A27DB-BD31-4B8C-83A1-F6EECF244321}">
                <p14:modId xmlns:p14="http://schemas.microsoft.com/office/powerpoint/2010/main" val="4101105150"/>
              </p:ext>
            </p:extLst>
          </p:nvPr>
        </p:nvGraphicFramePr>
        <p:xfrm>
          <a:off x="4412199" y="2371527"/>
          <a:ext cx="2923929" cy="1885819"/>
        </p:xfrm>
        <a:graphic>
          <a:graphicData uri="http://schemas.openxmlformats.org/presentationml/2006/ole">
            <mc:AlternateContent xmlns:mc="http://schemas.openxmlformats.org/markup-compatibility/2006">
              <mc:Choice xmlns:v="urn:schemas-microsoft-com:vml" Requires="v">
                <p:oleObj spid="_x0000_s1026" name="Acrobat Document" r:id="rId5" imgW="8019943" imgH="5667255" progId="AcroExch.Document.2015">
                  <p:embed/>
                </p:oleObj>
              </mc:Choice>
              <mc:Fallback>
                <p:oleObj name="Acrobat Document" r:id="rId5" imgW="8019943" imgH="5667255" progId="AcroExch.Document.2015">
                  <p:embed/>
                  <p:pic>
                    <p:nvPicPr>
                      <p:cNvPr id="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2199" y="2371527"/>
                        <a:ext cx="2923929" cy="1885819"/>
                      </a:xfrm>
                      <a:prstGeom prst="rect">
                        <a:avLst/>
                      </a:prstGeom>
                      <a:noFill/>
                      <a:ln>
                        <a:noFill/>
                      </a:ln>
                    </p:spPr>
                  </p:pic>
                </p:oleObj>
              </mc:Fallback>
            </mc:AlternateContent>
          </a:graphicData>
        </a:graphic>
      </p:graphicFrame>
      <p:sp>
        <p:nvSpPr>
          <p:cNvPr id="16" name="Titre 1">
            <a:extLst>
              <a:ext uri="{FF2B5EF4-FFF2-40B4-BE49-F238E27FC236}">
                <a16:creationId xmlns:a16="http://schemas.microsoft.com/office/drawing/2014/main" id="{7A36E369-9232-4FD8-9153-10E3636422B2}"/>
              </a:ext>
            </a:extLst>
          </p:cNvPr>
          <p:cNvSpPr txBox="1">
            <a:spLocks/>
          </p:cNvSpPr>
          <p:nvPr/>
        </p:nvSpPr>
        <p:spPr>
          <a:xfrm>
            <a:off x="4497360" y="3075009"/>
            <a:ext cx="1971945" cy="939369"/>
          </a:xfrm>
          <a:prstGeom prst="rect">
            <a:avLst/>
          </a:prstGeom>
          <a:ln w="28575">
            <a:solidFill>
              <a:schemeClr val="tx2">
                <a:lumMod val="60000"/>
                <a:lumOff val="40000"/>
              </a:schemeClr>
            </a:solid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b="1" dirty="0">
                <a:latin typeface="Phetsarath OT" panose="02000500000000020004"/>
                <a:cs typeface="Phetsarath OT" pitchFamily="2" charset="0"/>
              </a:rPr>
              <a:t>MCH HAND</a:t>
            </a:r>
            <a:br>
              <a:rPr lang="en-US" sz="2000" b="1" dirty="0">
                <a:latin typeface="Phetsarath OT" panose="02000500000000020004"/>
                <a:cs typeface="Phetsarath OT" pitchFamily="2" charset="0"/>
              </a:rPr>
            </a:br>
            <a:r>
              <a:rPr lang="en-US" sz="2000" b="1" dirty="0">
                <a:latin typeface="Phetsarath OT" panose="02000500000000020004"/>
                <a:cs typeface="Phetsarath OT" pitchFamily="2" charset="0"/>
              </a:rPr>
              <a:t> BOOK USER </a:t>
            </a:r>
            <a:br>
              <a:rPr lang="en-US" sz="2000" b="1" dirty="0">
                <a:latin typeface="Phetsarath OT" panose="02000500000000020004"/>
                <a:cs typeface="Phetsarath OT" pitchFamily="2" charset="0"/>
              </a:rPr>
            </a:br>
            <a:r>
              <a:rPr lang="en-US" sz="2000" b="1" dirty="0">
                <a:latin typeface="Phetsarath OT" panose="02000500000000020004"/>
                <a:cs typeface="Phetsarath OT" pitchFamily="2" charset="0"/>
              </a:rPr>
              <a:t>GUIDE</a:t>
            </a:r>
            <a:r>
              <a:rPr lang="lo-LA" sz="2000" b="1" dirty="0">
                <a:latin typeface="Phetsarath OT" panose="02000500000000020004"/>
                <a:cs typeface="Phetsarath OT" pitchFamily="2" charset="0"/>
              </a:rPr>
              <a:t> 2019</a:t>
            </a:r>
            <a:endParaRPr lang="en-GB" sz="2000" b="1" dirty="0">
              <a:latin typeface="Phetsarath OT" panose="02000500000000020004"/>
              <a:cs typeface="Phetsarath OT" pitchFamily="2" charset="0"/>
            </a:endParaRPr>
          </a:p>
        </p:txBody>
      </p:sp>
      <p:sp>
        <p:nvSpPr>
          <p:cNvPr id="17" name="Rectangle 16">
            <a:extLst>
              <a:ext uri="{FF2B5EF4-FFF2-40B4-BE49-F238E27FC236}">
                <a16:creationId xmlns:a16="http://schemas.microsoft.com/office/drawing/2014/main" id="{D4BD7646-1F12-4683-84F6-E93A863FB937}"/>
              </a:ext>
            </a:extLst>
          </p:cNvPr>
          <p:cNvSpPr/>
          <p:nvPr/>
        </p:nvSpPr>
        <p:spPr>
          <a:xfrm>
            <a:off x="3708119" y="1670166"/>
            <a:ext cx="4209983" cy="6527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Sustainability</a:t>
            </a:r>
          </a:p>
        </p:txBody>
      </p:sp>
    </p:spTree>
    <p:extLst>
      <p:ext uri="{BB962C8B-B14F-4D97-AF65-F5344CB8AC3E}">
        <p14:creationId xmlns:p14="http://schemas.microsoft.com/office/powerpoint/2010/main" val="330217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D3CFE4F1-D9E4-4A26-AB37-C9344B5DCF87}"/>
              </a:ext>
            </a:extLst>
          </p:cNvPr>
          <p:cNvSpPr>
            <a:spLocks noGrp="1"/>
          </p:cNvSpPr>
          <p:nvPr>
            <p:ph type="subTitle" idx="1"/>
          </p:nvPr>
        </p:nvSpPr>
        <p:spPr>
          <a:xfrm>
            <a:off x="557560" y="2024742"/>
            <a:ext cx="11162371" cy="4833257"/>
          </a:xfrm>
        </p:spPr>
        <p:txBody>
          <a:bodyPr>
            <a:normAutofit/>
          </a:bodyPr>
          <a:lstStyle/>
          <a:p>
            <a:pPr marL="800100" lvl="1" indent="-342900" algn="l">
              <a:lnSpc>
                <a:spcPct val="100000"/>
              </a:lnSpc>
              <a:spcBef>
                <a:spcPct val="20000"/>
              </a:spcBef>
              <a:buFont typeface="Arial" pitchFamily="34" charset="0"/>
              <a:buChar char="•"/>
            </a:pPr>
            <a:r>
              <a:rPr lang="en-US" sz="3600" dirty="0">
                <a:solidFill>
                  <a:prstClr val="black"/>
                </a:solidFill>
                <a:latin typeface="Arial"/>
              </a:rPr>
              <a:t>Revising content by adding pictures,  laboratory examination, Lab result, comprehensive child well being information and  check up, </a:t>
            </a:r>
          </a:p>
          <a:p>
            <a:pPr marL="800100" lvl="1" indent="-342900" algn="l">
              <a:lnSpc>
                <a:spcPct val="100000"/>
              </a:lnSpc>
              <a:spcBef>
                <a:spcPct val="20000"/>
              </a:spcBef>
              <a:buFont typeface="Arial" pitchFamily="34" charset="0"/>
              <a:buChar char="•"/>
            </a:pPr>
            <a:r>
              <a:rPr lang="en-US" sz="3600" dirty="0">
                <a:solidFill>
                  <a:prstClr val="black"/>
                </a:solidFill>
                <a:latin typeface="Arial"/>
              </a:rPr>
              <a:t>More than 90% of pregnant women received </a:t>
            </a:r>
          </a:p>
          <a:p>
            <a:pPr marL="800100" lvl="1" indent="-342900" algn="l">
              <a:lnSpc>
                <a:spcPct val="100000"/>
              </a:lnSpc>
              <a:spcBef>
                <a:spcPct val="20000"/>
              </a:spcBef>
              <a:buFont typeface="Arial" pitchFamily="34" charset="0"/>
              <a:buChar char="•"/>
            </a:pPr>
            <a:r>
              <a:rPr lang="en-US" sz="3600" dirty="0">
                <a:solidFill>
                  <a:prstClr val="black"/>
                </a:solidFill>
                <a:latin typeface="Arial"/>
              </a:rPr>
              <a:t>Conducting MCH education in MCH services in each health facility. Nurses or health staff demonstrate MCH care by using and reading MCHHB  </a:t>
            </a:r>
          </a:p>
        </p:txBody>
      </p:sp>
      <p:sp>
        <p:nvSpPr>
          <p:cNvPr id="9" name="Titel 8">
            <a:extLst>
              <a:ext uri="{FF2B5EF4-FFF2-40B4-BE49-F238E27FC236}">
                <a16:creationId xmlns:a16="http://schemas.microsoft.com/office/drawing/2014/main" id="{CA29BC73-880E-41EA-AC57-266795EEB80F}"/>
              </a:ext>
            </a:extLst>
          </p:cNvPr>
          <p:cNvSpPr>
            <a:spLocks noGrp="1"/>
          </p:cNvSpPr>
          <p:nvPr>
            <p:ph type="ctrTitle"/>
          </p:nvPr>
        </p:nvSpPr>
        <p:spPr>
          <a:xfrm>
            <a:off x="1066410" y="444137"/>
            <a:ext cx="9144000" cy="1358538"/>
          </a:xfrm>
        </p:spPr>
        <p:style>
          <a:lnRef idx="1">
            <a:schemeClr val="accent2"/>
          </a:lnRef>
          <a:fillRef idx="2">
            <a:schemeClr val="accent2"/>
          </a:fillRef>
          <a:effectRef idx="1">
            <a:schemeClr val="accent2"/>
          </a:effectRef>
          <a:fontRef idx="minor">
            <a:schemeClr val="dk1"/>
          </a:fontRef>
        </p:style>
        <p:txBody>
          <a:bodyPr/>
          <a:lstStyle/>
          <a:p>
            <a:r>
              <a:rPr lang="en-US" sz="4000" b="1" dirty="0">
                <a:solidFill>
                  <a:prstClr val="black"/>
                </a:solidFill>
                <a:latin typeface="Arial"/>
                <a:ea typeface="+mn-ea"/>
                <a:cs typeface="Arial" panose="020B0604020202020204" pitchFamily="34" charset="0"/>
              </a:rPr>
              <a:t>III. Scaling Up </a:t>
            </a:r>
            <a:r>
              <a:rPr lang="en-US" sz="4000" b="1" dirty="0">
                <a:solidFill>
                  <a:prstClr val="black"/>
                </a:solidFill>
                <a:latin typeface="Arial"/>
                <a:cs typeface="Arial" panose="020B0604020202020204" pitchFamily="34" charset="0"/>
              </a:rPr>
              <a:t>I</a:t>
            </a:r>
            <a:r>
              <a:rPr lang="en-US" sz="4000" b="1" dirty="0">
                <a:solidFill>
                  <a:prstClr val="black"/>
                </a:solidFill>
                <a:latin typeface="Arial"/>
                <a:ea typeface="+mn-ea"/>
                <a:cs typeface="Arial" panose="020B0604020202020204" pitchFamily="34" charset="0"/>
              </a:rPr>
              <a:t>mplementation of MCH Handbook for demand creation</a:t>
            </a:r>
            <a:endParaRPr lang="nl-NL" dirty="0"/>
          </a:p>
        </p:txBody>
      </p:sp>
      <p:pic>
        <p:nvPicPr>
          <p:cNvPr id="3" name="Afbeelding 2">
            <a:extLst>
              <a:ext uri="{FF2B5EF4-FFF2-40B4-BE49-F238E27FC236}">
                <a16:creationId xmlns:a16="http://schemas.microsoft.com/office/drawing/2014/main" id="{2563C302-7C69-415F-91B2-241A5C518AA8}"/>
              </a:ext>
            </a:extLst>
          </p:cNvPr>
          <p:cNvPicPr>
            <a:picLocks noChangeAspect="1"/>
          </p:cNvPicPr>
          <p:nvPr/>
        </p:nvPicPr>
        <p:blipFill>
          <a:blip r:embed="rId3"/>
          <a:stretch>
            <a:fillRect/>
          </a:stretch>
        </p:blipFill>
        <p:spPr>
          <a:xfrm>
            <a:off x="10210410" y="247198"/>
            <a:ext cx="1841152" cy="1658256"/>
          </a:xfrm>
          <a:prstGeom prst="rect">
            <a:avLst/>
          </a:prstGeom>
        </p:spPr>
      </p:pic>
    </p:spTree>
    <p:extLst>
      <p:ext uri="{BB962C8B-B14F-4D97-AF65-F5344CB8AC3E}">
        <p14:creationId xmlns:p14="http://schemas.microsoft.com/office/powerpoint/2010/main" val="82603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D3CFE4F1-D9E4-4A26-AB37-C9344B5DCF87}"/>
              </a:ext>
            </a:extLst>
          </p:cNvPr>
          <p:cNvSpPr>
            <a:spLocks noGrp="1"/>
          </p:cNvSpPr>
          <p:nvPr>
            <p:ph type="subTitle" idx="1"/>
          </p:nvPr>
        </p:nvSpPr>
        <p:spPr>
          <a:xfrm>
            <a:off x="557560" y="2024742"/>
            <a:ext cx="11162371" cy="4833257"/>
          </a:xfrm>
        </p:spPr>
        <p:txBody>
          <a:bodyPr>
            <a:normAutofit fontScale="92500" lnSpcReduction="10000"/>
          </a:bodyPr>
          <a:lstStyle/>
          <a:p>
            <a:pPr marL="342900" indent="-342900" algn="l">
              <a:lnSpc>
                <a:spcPct val="100000"/>
              </a:lnSpc>
              <a:spcBef>
                <a:spcPct val="20000"/>
              </a:spcBef>
              <a:buFont typeface="Arial" pitchFamily="34" charset="0"/>
              <a:buChar char="•"/>
            </a:pPr>
            <a:r>
              <a:rPr lang="en-US" sz="3200" dirty="0">
                <a:solidFill>
                  <a:prstClr val="black"/>
                </a:solidFill>
                <a:latin typeface="Arial"/>
              </a:rPr>
              <a:t>Developing MCHHB user guideline </a:t>
            </a:r>
          </a:p>
          <a:p>
            <a:pPr marL="342900" indent="-342900" algn="l">
              <a:lnSpc>
                <a:spcPct val="100000"/>
              </a:lnSpc>
              <a:spcBef>
                <a:spcPct val="20000"/>
              </a:spcBef>
              <a:buFont typeface="Arial" pitchFamily="34" charset="0"/>
              <a:buChar char="•"/>
            </a:pPr>
            <a:r>
              <a:rPr lang="en-US" sz="3200" dirty="0">
                <a:solidFill>
                  <a:prstClr val="black"/>
                </a:solidFill>
                <a:latin typeface="Arial"/>
              </a:rPr>
              <a:t>Conducting training MCHHB user guideline for health providers in all provincial and district hospitals and almost all health centers</a:t>
            </a:r>
          </a:p>
          <a:p>
            <a:pPr marL="342900" indent="-342900" algn="l">
              <a:lnSpc>
                <a:spcPct val="100000"/>
              </a:lnSpc>
              <a:spcBef>
                <a:spcPct val="20000"/>
              </a:spcBef>
              <a:buFont typeface="Arial" pitchFamily="34" charset="0"/>
              <a:buChar char="•"/>
            </a:pPr>
            <a:r>
              <a:rPr lang="en-US" sz="3200" dirty="0">
                <a:solidFill>
                  <a:prstClr val="black"/>
                </a:solidFill>
                <a:latin typeface="Arial"/>
              </a:rPr>
              <a:t>Mobilizing fund for MCHHB and user guide printing </a:t>
            </a:r>
          </a:p>
          <a:p>
            <a:pPr marL="342900" indent="-342900" algn="l">
              <a:lnSpc>
                <a:spcPct val="100000"/>
              </a:lnSpc>
              <a:spcBef>
                <a:spcPct val="20000"/>
              </a:spcBef>
              <a:buFont typeface="Arial" pitchFamily="34" charset="0"/>
              <a:buChar char="•"/>
            </a:pPr>
            <a:r>
              <a:rPr lang="en-US" sz="3200" dirty="0">
                <a:solidFill>
                  <a:prstClr val="black"/>
                </a:solidFill>
                <a:latin typeface="Arial"/>
              </a:rPr>
              <a:t>Distribution MCHHB to all health facilities, </a:t>
            </a:r>
          </a:p>
          <a:p>
            <a:pPr marL="342900" indent="-342900" algn="l">
              <a:lnSpc>
                <a:spcPct val="100000"/>
              </a:lnSpc>
              <a:spcBef>
                <a:spcPct val="20000"/>
              </a:spcBef>
              <a:buFont typeface="Arial" pitchFamily="34" charset="0"/>
              <a:buChar char="•"/>
            </a:pPr>
            <a:r>
              <a:rPr lang="en-US" sz="3200" dirty="0">
                <a:solidFill>
                  <a:prstClr val="black"/>
                </a:solidFill>
                <a:latin typeface="Arial"/>
              </a:rPr>
              <a:t>During country locked down due to COVID-19 pandemic, MCH services have been continuing in all health facilities and integrating with Covid 19 prevention measures according to WHO </a:t>
            </a:r>
            <a:r>
              <a:rPr lang="en-US" sz="3200" dirty="0" err="1">
                <a:solidFill>
                  <a:prstClr val="black"/>
                </a:solidFill>
                <a:latin typeface="Arial"/>
              </a:rPr>
              <a:t>guidelin</a:t>
            </a:r>
            <a:endParaRPr lang="en-US" sz="3200" dirty="0">
              <a:solidFill>
                <a:prstClr val="black"/>
              </a:solidFill>
              <a:latin typeface="Arial"/>
            </a:endParaRPr>
          </a:p>
          <a:p>
            <a:pPr marL="800100" lvl="1" indent="-342900" algn="l">
              <a:lnSpc>
                <a:spcPct val="100000"/>
              </a:lnSpc>
              <a:spcBef>
                <a:spcPct val="20000"/>
              </a:spcBef>
              <a:buFont typeface="Arial" pitchFamily="34" charset="0"/>
              <a:buChar char="•"/>
            </a:pPr>
            <a:endParaRPr lang="en-US" sz="2800" dirty="0">
              <a:solidFill>
                <a:prstClr val="black"/>
              </a:solidFill>
              <a:latin typeface="Arial"/>
            </a:endParaRPr>
          </a:p>
        </p:txBody>
      </p:sp>
      <p:sp>
        <p:nvSpPr>
          <p:cNvPr id="9" name="Titel 8">
            <a:extLst>
              <a:ext uri="{FF2B5EF4-FFF2-40B4-BE49-F238E27FC236}">
                <a16:creationId xmlns:a16="http://schemas.microsoft.com/office/drawing/2014/main" id="{CA29BC73-880E-41EA-AC57-266795EEB80F}"/>
              </a:ext>
            </a:extLst>
          </p:cNvPr>
          <p:cNvSpPr>
            <a:spLocks noGrp="1"/>
          </p:cNvSpPr>
          <p:nvPr>
            <p:ph type="ctrTitle"/>
          </p:nvPr>
        </p:nvSpPr>
        <p:spPr>
          <a:xfrm>
            <a:off x="140438" y="444137"/>
            <a:ext cx="10230196" cy="1358538"/>
          </a:xfrm>
        </p:spPr>
        <p:style>
          <a:lnRef idx="1">
            <a:schemeClr val="accent2"/>
          </a:lnRef>
          <a:fillRef idx="2">
            <a:schemeClr val="accent2"/>
          </a:fillRef>
          <a:effectRef idx="1">
            <a:schemeClr val="accent2"/>
          </a:effectRef>
          <a:fontRef idx="minor">
            <a:schemeClr val="dk1"/>
          </a:fontRef>
        </p:style>
        <p:txBody>
          <a:bodyPr/>
          <a:lstStyle/>
          <a:p>
            <a:r>
              <a:rPr lang="en-US" sz="4000" b="1" dirty="0">
                <a:solidFill>
                  <a:prstClr val="black"/>
                </a:solidFill>
                <a:latin typeface="Arial"/>
                <a:ea typeface="+mn-ea"/>
                <a:cs typeface="Arial" panose="020B0604020202020204" pitchFamily="34" charset="0"/>
              </a:rPr>
              <a:t>IV. Scaling Up </a:t>
            </a:r>
            <a:r>
              <a:rPr lang="en-US" sz="4000" b="1" dirty="0">
                <a:solidFill>
                  <a:prstClr val="black"/>
                </a:solidFill>
                <a:latin typeface="Arial"/>
                <a:cs typeface="Arial" panose="020B0604020202020204" pitchFamily="34" charset="0"/>
              </a:rPr>
              <a:t>I</a:t>
            </a:r>
            <a:r>
              <a:rPr lang="en-US" sz="4000" b="1" dirty="0">
                <a:solidFill>
                  <a:prstClr val="black"/>
                </a:solidFill>
                <a:latin typeface="Arial"/>
                <a:ea typeface="+mn-ea"/>
                <a:cs typeface="Arial" panose="020B0604020202020204" pitchFamily="34" charset="0"/>
              </a:rPr>
              <a:t>mplementation of MCH HB for supply side</a:t>
            </a:r>
            <a:endParaRPr lang="nl-NL" dirty="0"/>
          </a:p>
        </p:txBody>
      </p:sp>
      <p:pic>
        <p:nvPicPr>
          <p:cNvPr id="3" name="Afbeelding 2">
            <a:extLst>
              <a:ext uri="{FF2B5EF4-FFF2-40B4-BE49-F238E27FC236}">
                <a16:creationId xmlns:a16="http://schemas.microsoft.com/office/drawing/2014/main" id="{2563C302-7C69-415F-91B2-241A5C518AA8}"/>
              </a:ext>
            </a:extLst>
          </p:cNvPr>
          <p:cNvPicPr>
            <a:picLocks noChangeAspect="1"/>
          </p:cNvPicPr>
          <p:nvPr/>
        </p:nvPicPr>
        <p:blipFill>
          <a:blip r:embed="rId3"/>
          <a:stretch>
            <a:fillRect/>
          </a:stretch>
        </p:blipFill>
        <p:spPr>
          <a:xfrm>
            <a:off x="10210410" y="247198"/>
            <a:ext cx="1841152" cy="1658256"/>
          </a:xfrm>
          <a:prstGeom prst="rect">
            <a:avLst/>
          </a:prstGeom>
        </p:spPr>
      </p:pic>
    </p:spTree>
    <p:extLst>
      <p:ext uri="{BB962C8B-B14F-4D97-AF65-F5344CB8AC3E}">
        <p14:creationId xmlns:p14="http://schemas.microsoft.com/office/powerpoint/2010/main" val="172229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D3CFE4F1-D9E4-4A26-AB37-C9344B5DCF87}"/>
              </a:ext>
            </a:extLst>
          </p:cNvPr>
          <p:cNvSpPr>
            <a:spLocks noGrp="1"/>
          </p:cNvSpPr>
          <p:nvPr>
            <p:ph type="subTitle" idx="1"/>
          </p:nvPr>
        </p:nvSpPr>
        <p:spPr>
          <a:xfrm>
            <a:off x="353122" y="2174489"/>
            <a:ext cx="11838878" cy="4560848"/>
          </a:xfrm>
        </p:spPr>
        <p:txBody>
          <a:bodyPr>
            <a:normAutofit fontScale="92500" lnSpcReduction="20000"/>
          </a:bodyPr>
          <a:lstStyle/>
          <a:p>
            <a:pPr marL="342900" lvl="0" indent="-342900" algn="l">
              <a:lnSpc>
                <a:spcPct val="100000"/>
              </a:lnSpc>
              <a:spcBef>
                <a:spcPct val="20000"/>
              </a:spcBef>
              <a:buFont typeface="Arial" pitchFamily="34" charset="0"/>
              <a:buChar char="•"/>
            </a:pPr>
            <a:r>
              <a:rPr lang="en-US" sz="3200" dirty="0">
                <a:solidFill>
                  <a:prstClr val="black"/>
                </a:solidFill>
                <a:latin typeface="Arial"/>
              </a:rPr>
              <a:t>Institutionalization of MCHHB: making an annual planning and budgeting for MCHHB activities including printing distribution training monitoring and supervision</a:t>
            </a:r>
          </a:p>
          <a:p>
            <a:pPr marL="342900" lvl="0" indent="-342900" algn="l">
              <a:lnSpc>
                <a:spcPct val="100000"/>
              </a:lnSpc>
              <a:spcBef>
                <a:spcPct val="20000"/>
              </a:spcBef>
              <a:buFont typeface="Arial" pitchFamily="34" charset="0"/>
              <a:buChar char="•"/>
            </a:pPr>
            <a:r>
              <a:rPr lang="en-US" sz="3200" dirty="0">
                <a:solidFill>
                  <a:prstClr val="black"/>
                </a:solidFill>
                <a:latin typeface="Arial"/>
              </a:rPr>
              <a:t>Incorporating MCHHB into teaching material and subject in the medical schools </a:t>
            </a:r>
          </a:p>
          <a:p>
            <a:pPr marL="342900" indent="-342900" algn="l">
              <a:lnSpc>
                <a:spcPct val="100000"/>
              </a:lnSpc>
              <a:spcBef>
                <a:spcPct val="20000"/>
              </a:spcBef>
              <a:buFont typeface="Arial" pitchFamily="34" charset="0"/>
              <a:buChar char="•"/>
            </a:pPr>
            <a:r>
              <a:rPr lang="en-US" sz="3200" b="1" dirty="0">
                <a:solidFill>
                  <a:prstClr val="black"/>
                </a:solidFill>
                <a:latin typeface="Arial"/>
              </a:rPr>
              <a:t>Using MCHHB to STRENGTHEN QUALITY OF MCH Services </a:t>
            </a:r>
            <a:r>
              <a:rPr lang="en-US" sz="3200" dirty="0">
                <a:solidFill>
                  <a:prstClr val="black"/>
                </a:solidFill>
                <a:latin typeface="Arial"/>
              </a:rPr>
              <a:t>toward  hospital accreditation development – 5 good and 1 satisfaction Hospital accreditation policy</a:t>
            </a:r>
          </a:p>
          <a:p>
            <a:pPr marL="342900" indent="-342900" algn="l">
              <a:lnSpc>
                <a:spcPct val="100000"/>
              </a:lnSpc>
              <a:spcBef>
                <a:spcPct val="20000"/>
              </a:spcBef>
              <a:buFont typeface="Arial" pitchFamily="34" charset="0"/>
              <a:buChar char="•"/>
            </a:pPr>
            <a:r>
              <a:rPr lang="en-US" sz="3600" dirty="0">
                <a:solidFill>
                  <a:prstClr val="black"/>
                </a:solidFill>
                <a:latin typeface="Arial"/>
              </a:rPr>
              <a:t>Ultimate goal is to strengthen the health system to sustain MCH quality services and  better MCH health outcome</a:t>
            </a:r>
          </a:p>
          <a:p>
            <a:pPr marL="342900" indent="-342900" algn="l">
              <a:lnSpc>
                <a:spcPct val="100000"/>
              </a:lnSpc>
              <a:spcBef>
                <a:spcPct val="20000"/>
              </a:spcBef>
              <a:buFont typeface="Arial" pitchFamily="34" charset="0"/>
              <a:buChar char="•"/>
            </a:pPr>
            <a:endParaRPr lang="en-US" sz="3200" dirty="0">
              <a:solidFill>
                <a:prstClr val="black"/>
              </a:solidFill>
              <a:latin typeface="Arial"/>
            </a:endParaRPr>
          </a:p>
        </p:txBody>
      </p:sp>
      <p:sp>
        <p:nvSpPr>
          <p:cNvPr id="9" name="Titel 8">
            <a:extLst>
              <a:ext uri="{FF2B5EF4-FFF2-40B4-BE49-F238E27FC236}">
                <a16:creationId xmlns:a16="http://schemas.microsoft.com/office/drawing/2014/main" id="{CA29BC73-880E-41EA-AC57-266795EEB80F}"/>
              </a:ext>
            </a:extLst>
          </p:cNvPr>
          <p:cNvSpPr>
            <a:spLocks noGrp="1"/>
          </p:cNvSpPr>
          <p:nvPr>
            <p:ph type="ctrTitle"/>
          </p:nvPr>
        </p:nvSpPr>
        <p:spPr>
          <a:xfrm>
            <a:off x="256478" y="350540"/>
            <a:ext cx="9953932" cy="1358538"/>
          </a:xfrm>
        </p:spPr>
        <p:style>
          <a:lnRef idx="1">
            <a:schemeClr val="accent2"/>
          </a:lnRef>
          <a:fillRef idx="2">
            <a:schemeClr val="accent2"/>
          </a:fillRef>
          <a:effectRef idx="1">
            <a:schemeClr val="accent2"/>
          </a:effectRef>
          <a:fontRef idx="minor">
            <a:schemeClr val="dk1"/>
          </a:fontRef>
        </p:style>
        <p:txBody>
          <a:bodyPr/>
          <a:lstStyle/>
          <a:p>
            <a:r>
              <a:rPr lang="en-US" sz="4000" b="1" dirty="0">
                <a:solidFill>
                  <a:prstClr val="black"/>
                </a:solidFill>
                <a:latin typeface="Arial"/>
                <a:ea typeface="+mn-ea"/>
                <a:cs typeface="Arial" panose="020B0604020202020204" pitchFamily="34" charset="0"/>
              </a:rPr>
              <a:t>IV. Scaling Up MCHHB for sustainability</a:t>
            </a:r>
            <a:endParaRPr lang="nl-NL" dirty="0"/>
          </a:p>
        </p:txBody>
      </p:sp>
      <p:pic>
        <p:nvPicPr>
          <p:cNvPr id="3" name="Afbeelding 2">
            <a:extLst>
              <a:ext uri="{FF2B5EF4-FFF2-40B4-BE49-F238E27FC236}">
                <a16:creationId xmlns:a16="http://schemas.microsoft.com/office/drawing/2014/main" id="{2563C302-7C69-415F-91B2-241A5C518AA8}"/>
              </a:ext>
            </a:extLst>
          </p:cNvPr>
          <p:cNvPicPr>
            <a:picLocks noChangeAspect="1"/>
          </p:cNvPicPr>
          <p:nvPr/>
        </p:nvPicPr>
        <p:blipFill>
          <a:blip r:embed="rId3"/>
          <a:stretch>
            <a:fillRect/>
          </a:stretch>
        </p:blipFill>
        <p:spPr>
          <a:xfrm>
            <a:off x="10210410" y="247198"/>
            <a:ext cx="1841152" cy="1658256"/>
          </a:xfrm>
          <a:prstGeom prst="rect">
            <a:avLst/>
          </a:prstGeom>
        </p:spPr>
      </p:pic>
    </p:spTree>
    <p:extLst>
      <p:ext uri="{BB962C8B-B14F-4D97-AF65-F5344CB8AC3E}">
        <p14:creationId xmlns:p14="http://schemas.microsoft.com/office/powerpoint/2010/main" val="289258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D3CFE4F1-D9E4-4A26-AB37-C9344B5DCF87}"/>
              </a:ext>
            </a:extLst>
          </p:cNvPr>
          <p:cNvSpPr>
            <a:spLocks noGrp="1"/>
          </p:cNvSpPr>
          <p:nvPr>
            <p:ph type="subTitle" idx="1"/>
          </p:nvPr>
        </p:nvSpPr>
        <p:spPr>
          <a:xfrm>
            <a:off x="1449977" y="1905454"/>
            <a:ext cx="9400903" cy="4206240"/>
          </a:xfrm>
        </p:spPr>
        <p:txBody>
          <a:bodyPr>
            <a:normAutofit fontScale="85000" lnSpcReduction="20000"/>
          </a:bodyPr>
          <a:lstStyle/>
          <a:p>
            <a:pPr lvl="0" algn="l">
              <a:lnSpc>
                <a:spcPct val="100000"/>
              </a:lnSpc>
              <a:spcBef>
                <a:spcPct val="20000"/>
              </a:spcBef>
            </a:pPr>
            <a:r>
              <a:rPr lang="en-US" sz="2600" b="1" dirty="0">
                <a:solidFill>
                  <a:prstClr val="black"/>
                </a:solidFill>
                <a:latin typeface="Arial"/>
              </a:rPr>
              <a:t>For Demand side - Mother</a:t>
            </a:r>
          </a:p>
          <a:p>
            <a:pPr marL="514350" lvl="0" indent="-514350" algn="l">
              <a:lnSpc>
                <a:spcPct val="100000"/>
              </a:lnSpc>
              <a:spcBef>
                <a:spcPct val="20000"/>
              </a:spcBef>
              <a:buFont typeface="Arial" pitchFamily="34" charset="0"/>
              <a:buAutoNum type="arabicPeriod"/>
            </a:pPr>
            <a:r>
              <a:rPr lang="en-US" sz="2600" dirty="0">
                <a:solidFill>
                  <a:prstClr val="black"/>
                </a:solidFill>
                <a:latin typeface="Arial"/>
              </a:rPr>
              <a:t>Some of pregnant women don’t come for ANC. Therefore, they don’t have their own </a:t>
            </a:r>
            <a:r>
              <a:rPr lang="en-US" sz="2800" dirty="0">
                <a:solidFill>
                  <a:prstClr val="black"/>
                </a:solidFill>
                <a:latin typeface="Arial"/>
              </a:rPr>
              <a:t>MCH Handbook for </a:t>
            </a:r>
            <a:r>
              <a:rPr lang="en-US" sz="2600" dirty="0">
                <a:solidFill>
                  <a:prstClr val="black"/>
                </a:solidFill>
                <a:latin typeface="Arial"/>
              </a:rPr>
              <a:t>recording on their health status</a:t>
            </a:r>
          </a:p>
          <a:p>
            <a:pPr marL="514350" lvl="0" indent="-514350" algn="l">
              <a:lnSpc>
                <a:spcPct val="100000"/>
              </a:lnSpc>
              <a:spcBef>
                <a:spcPct val="20000"/>
              </a:spcBef>
            </a:pPr>
            <a:endParaRPr lang="en-US" sz="2600" dirty="0">
              <a:solidFill>
                <a:prstClr val="black"/>
              </a:solidFill>
              <a:latin typeface="Arial"/>
            </a:endParaRPr>
          </a:p>
          <a:p>
            <a:pPr marL="514350" lvl="0" indent="-514350" algn="l">
              <a:lnSpc>
                <a:spcPct val="100000"/>
              </a:lnSpc>
              <a:spcBef>
                <a:spcPct val="20000"/>
              </a:spcBef>
              <a:buFont typeface="Arial" pitchFamily="34" charset="0"/>
              <a:buAutoNum type="arabicPeriod" startAt="2"/>
            </a:pPr>
            <a:r>
              <a:rPr lang="en-US" sz="2600" dirty="0">
                <a:solidFill>
                  <a:prstClr val="black"/>
                </a:solidFill>
                <a:latin typeface="Arial"/>
              </a:rPr>
              <a:t>Some of pregnant women don’t bring MCH handbook with them when they come to the health facility. In case of referral it leads health provider to discontinue to monitor and care mother and children</a:t>
            </a:r>
          </a:p>
          <a:p>
            <a:pPr marL="514350" lvl="0" indent="-514350" algn="l">
              <a:lnSpc>
                <a:spcPct val="100000"/>
              </a:lnSpc>
              <a:spcBef>
                <a:spcPct val="20000"/>
              </a:spcBef>
            </a:pPr>
            <a:endParaRPr lang="en-US" sz="2600" dirty="0">
              <a:solidFill>
                <a:prstClr val="black"/>
              </a:solidFill>
              <a:latin typeface="Arial"/>
            </a:endParaRPr>
          </a:p>
          <a:p>
            <a:pPr marL="514350" lvl="0" indent="-514350" algn="l">
              <a:lnSpc>
                <a:spcPct val="100000"/>
              </a:lnSpc>
              <a:spcBef>
                <a:spcPct val="20000"/>
              </a:spcBef>
              <a:buFont typeface="Arial" pitchFamily="34" charset="0"/>
              <a:buAutoNum type="arabicPeriod" startAt="3"/>
            </a:pPr>
            <a:r>
              <a:rPr lang="en-US" sz="2600" dirty="0">
                <a:solidFill>
                  <a:prstClr val="black"/>
                </a:solidFill>
                <a:latin typeface="Arial"/>
              </a:rPr>
              <a:t>Some of pregnant women can’t read, so they have to ask someone to read and explain her</a:t>
            </a:r>
          </a:p>
          <a:p>
            <a:pPr lvl="0" algn="l">
              <a:lnSpc>
                <a:spcPct val="100000"/>
              </a:lnSpc>
              <a:spcBef>
                <a:spcPct val="20000"/>
              </a:spcBef>
            </a:pPr>
            <a:endParaRPr lang="en-US" sz="2600" dirty="0">
              <a:solidFill>
                <a:prstClr val="black"/>
              </a:solidFill>
              <a:latin typeface="Arial"/>
            </a:endParaRPr>
          </a:p>
          <a:p>
            <a:pPr marL="514350" lvl="0" indent="-514350" algn="l">
              <a:lnSpc>
                <a:spcPct val="100000"/>
              </a:lnSpc>
              <a:spcBef>
                <a:spcPct val="20000"/>
              </a:spcBef>
              <a:buFont typeface="Arial" pitchFamily="34" charset="0"/>
              <a:buAutoNum type="arabicPeriod" startAt="3"/>
            </a:pPr>
            <a:r>
              <a:rPr lang="en-US" sz="2600" dirty="0">
                <a:solidFill>
                  <a:prstClr val="black"/>
                </a:solidFill>
                <a:latin typeface="Arial"/>
              </a:rPr>
              <a:t>Not yet system for community involvement </a:t>
            </a:r>
          </a:p>
          <a:p>
            <a:endParaRPr lang="nl-NL" dirty="0"/>
          </a:p>
        </p:txBody>
      </p:sp>
      <p:sp>
        <p:nvSpPr>
          <p:cNvPr id="9" name="Titel 8">
            <a:extLst>
              <a:ext uri="{FF2B5EF4-FFF2-40B4-BE49-F238E27FC236}">
                <a16:creationId xmlns:a16="http://schemas.microsoft.com/office/drawing/2014/main" id="{CA29BC73-880E-41EA-AC57-266795EEB80F}"/>
              </a:ext>
            </a:extLst>
          </p:cNvPr>
          <p:cNvSpPr>
            <a:spLocks noGrp="1"/>
          </p:cNvSpPr>
          <p:nvPr>
            <p:ph type="ctrTitle"/>
          </p:nvPr>
        </p:nvSpPr>
        <p:spPr>
          <a:xfrm>
            <a:off x="1236617" y="470263"/>
            <a:ext cx="9144000" cy="1214845"/>
          </a:xfrm>
        </p:spPr>
        <p:style>
          <a:lnRef idx="1">
            <a:schemeClr val="accent2"/>
          </a:lnRef>
          <a:fillRef idx="2">
            <a:schemeClr val="accent2"/>
          </a:fillRef>
          <a:effectRef idx="1">
            <a:schemeClr val="accent2"/>
          </a:effectRef>
          <a:fontRef idx="minor">
            <a:schemeClr val="dk1"/>
          </a:fontRef>
        </p:style>
        <p:txBody>
          <a:bodyPr>
            <a:normAutofit/>
          </a:bodyPr>
          <a:lstStyle/>
          <a:p>
            <a:r>
              <a:rPr lang="en-US" sz="4000" b="1" dirty="0">
                <a:solidFill>
                  <a:prstClr val="black"/>
                </a:solidFill>
                <a:effectLst>
                  <a:outerShdw blurRad="38100" dist="38100" dir="2700000" algn="tl">
                    <a:srgbClr val="000000">
                      <a:alpha val="43137"/>
                    </a:srgbClr>
                  </a:outerShdw>
                </a:effectLst>
                <a:latin typeface="Arial"/>
              </a:rPr>
              <a:t>V. Challenges of MCH Handbook </a:t>
            </a:r>
            <a:endParaRPr lang="nl-NL" dirty="0"/>
          </a:p>
        </p:txBody>
      </p:sp>
      <p:pic>
        <p:nvPicPr>
          <p:cNvPr id="3" name="Afbeelding 2">
            <a:extLst>
              <a:ext uri="{FF2B5EF4-FFF2-40B4-BE49-F238E27FC236}">
                <a16:creationId xmlns:a16="http://schemas.microsoft.com/office/drawing/2014/main" id="{2563C302-7C69-415F-91B2-241A5C518AA8}"/>
              </a:ext>
            </a:extLst>
          </p:cNvPr>
          <p:cNvPicPr>
            <a:picLocks noChangeAspect="1"/>
          </p:cNvPicPr>
          <p:nvPr/>
        </p:nvPicPr>
        <p:blipFill>
          <a:blip r:embed="rId3"/>
          <a:stretch>
            <a:fillRect/>
          </a:stretch>
        </p:blipFill>
        <p:spPr>
          <a:xfrm>
            <a:off x="10210410" y="247198"/>
            <a:ext cx="1841152" cy="1658256"/>
          </a:xfrm>
          <a:prstGeom prst="rect">
            <a:avLst/>
          </a:prstGeom>
        </p:spPr>
      </p:pic>
    </p:spTree>
    <p:extLst>
      <p:ext uri="{BB962C8B-B14F-4D97-AF65-F5344CB8AC3E}">
        <p14:creationId xmlns:p14="http://schemas.microsoft.com/office/powerpoint/2010/main" val="42017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D3CFE4F1-D9E4-4A26-AB37-C9344B5DCF87}"/>
              </a:ext>
            </a:extLst>
          </p:cNvPr>
          <p:cNvSpPr>
            <a:spLocks noGrp="1"/>
          </p:cNvSpPr>
          <p:nvPr>
            <p:ph type="subTitle" idx="1"/>
          </p:nvPr>
        </p:nvSpPr>
        <p:spPr>
          <a:xfrm>
            <a:off x="1188720" y="1905454"/>
            <a:ext cx="9575074" cy="4841034"/>
          </a:xfrm>
        </p:spPr>
        <p:txBody>
          <a:bodyPr>
            <a:normAutofit fontScale="92500" lnSpcReduction="10000"/>
          </a:bodyPr>
          <a:lstStyle/>
          <a:p>
            <a:pPr lvl="0" algn="l">
              <a:lnSpc>
                <a:spcPct val="100000"/>
              </a:lnSpc>
              <a:spcBef>
                <a:spcPct val="20000"/>
              </a:spcBef>
            </a:pPr>
            <a:r>
              <a:rPr lang="en-US" sz="3000" b="1" dirty="0">
                <a:solidFill>
                  <a:prstClr val="black"/>
                </a:solidFill>
                <a:latin typeface="Arial"/>
              </a:rPr>
              <a:t>For supply side - Health worker </a:t>
            </a:r>
          </a:p>
          <a:p>
            <a:pPr marL="514350" lvl="0" indent="-514350" algn="l">
              <a:lnSpc>
                <a:spcPct val="100000"/>
              </a:lnSpc>
              <a:spcBef>
                <a:spcPct val="20000"/>
              </a:spcBef>
              <a:buFont typeface="+mj-lt"/>
              <a:buAutoNum type="arabicPeriod"/>
            </a:pPr>
            <a:r>
              <a:rPr lang="en-US" sz="3000" dirty="0">
                <a:solidFill>
                  <a:prstClr val="black"/>
                </a:solidFill>
                <a:latin typeface="Arial"/>
              </a:rPr>
              <a:t>Utilization MCH handbook of some health providers are limited</a:t>
            </a:r>
          </a:p>
          <a:p>
            <a:pPr marL="514350" lvl="0" indent="-514350" algn="l">
              <a:lnSpc>
                <a:spcPct val="100000"/>
              </a:lnSpc>
              <a:spcBef>
                <a:spcPct val="20000"/>
              </a:spcBef>
              <a:buFont typeface="+mj-lt"/>
              <a:buAutoNum type="arabicPeriod"/>
            </a:pPr>
            <a:r>
              <a:rPr lang="en-US" sz="3000" dirty="0">
                <a:solidFill>
                  <a:prstClr val="black"/>
                </a:solidFill>
                <a:latin typeface="Arial"/>
              </a:rPr>
              <a:t>Less using of the picture in MCHHB for health education </a:t>
            </a:r>
          </a:p>
          <a:p>
            <a:pPr marL="514350" lvl="0" indent="-514350" algn="l">
              <a:lnSpc>
                <a:spcPct val="100000"/>
              </a:lnSpc>
              <a:spcBef>
                <a:spcPct val="20000"/>
              </a:spcBef>
              <a:buFont typeface="+mj-lt"/>
              <a:buAutoNum type="arabicPeriod"/>
            </a:pPr>
            <a:r>
              <a:rPr lang="en-US" sz="3000" dirty="0">
                <a:solidFill>
                  <a:prstClr val="black"/>
                </a:solidFill>
                <a:latin typeface="Arial"/>
              </a:rPr>
              <a:t>Less recording of the Lab result in the MCHHB </a:t>
            </a:r>
          </a:p>
          <a:p>
            <a:pPr marL="514350" lvl="0" indent="-514350" algn="l">
              <a:lnSpc>
                <a:spcPct val="100000"/>
              </a:lnSpc>
              <a:spcBef>
                <a:spcPct val="20000"/>
              </a:spcBef>
              <a:buFont typeface="+mj-lt"/>
              <a:buAutoNum type="arabicPeriod"/>
            </a:pPr>
            <a:r>
              <a:rPr lang="en-US" sz="3000" dirty="0">
                <a:solidFill>
                  <a:prstClr val="black"/>
                </a:solidFill>
                <a:latin typeface="Arial"/>
              </a:rPr>
              <a:t>Less checking the history or detail in MCHHB of pregnancy before examination</a:t>
            </a:r>
          </a:p>
          <a:p>
            <a:pPr marL="514350" lvl="0" indent="-514350" algn="l">
              <a:lnSpc>
                <a:spcPct val="100000"/>
              </a:lnSpc>
              <a:spcBef>
                <a:spcPct val="20000"/>
              </a:spcBef>
              <a:buFont typeface="+mj-lt"/>
              <a:buAutoNum type="arabicPeriod"/>
            </a:pPr>
            <a:r>
              <a:rPr lang="en-US" sz="3000" dirty="0">
                <a:solidFill>
                  <a:prstClr val="black"/>
                </a:solidFill>
                <a:latin typeface="Arial"/>
              </a:rPr>
              <a:t>Not yet establishment of monitoring and assessment of  MCH handbook system</a:t>
            </a:r>
          </a:p>
          <a:p>
            <a:pPr marL="514350" lvl="0" indent="-514350" algn="l">
              <a:lnSpc>
                <a:spcPct val="100000"/>
              </a:lnSpc>
              <a:spcBef>
                <a:spcPct val="20000"/>
              </a:spcBef>
              <a:buFont typeface="+mj-lt"/>
              <a:buAutoNum type="arabicPeriod"/>
            </a:pPr>
            <a:r>
              <a:rPr lang="en-US" sz="3000" dirty="0">
                <a:solidFill>
                  <a:prstClr val="black"/>
                </a:solidFill>
                <a:latin typeface="Arial"/>
              </a:rPr>
              <a:t>Not yet involve by private health facility</a:t>
            </a:r>
          </a:p>
        </p:txBody>
      </p:sp>
      <p:sp>
        <p:nvSpPr>
          <p:cNvPr id="9" name="Titel 8">
            <a:extLst>
              <a:ext uri="{FF2B5EF4-FFF2-40B4-BE49-F238E27FC236}">
                <a16:creationId xmlns:a16="http://schemas.microsoft.com/office/drawing/2014/main" id="{CA29BC73-880E-41EA-AC57-266795EEB80F}"/>
              </a:ext>
            </a:extLst>
          </p:cNvPr>
          <p:cNvSpPr>
            <a:spLocks noGrp="1"/>
          </p:cNvSpPr>
          <p:nvPr>
            <p:ph type="ctrTitle"/>
          </p:nvPr>
        </p:nvSpPr>
        <p:spPr>
          <a:xfrm>
            <a:off x="1066410" y="378823"/>
            <a:ext cx="9144000" cy="1188720"/>
          </a:xfr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a:lstStyle/>
          <a:p>
            <a:r>
              <a:rPr lang="en-US" sz="4000" b="1" dirty="0">
                <a:solidFill>
                  <a:prstClr val="black"/>
                </a:solidFill>
                <a:effectLst>
                  <a:outerShdw blurRad="38100" dist="38100" dir="2700000" algn="tl">
                    <a:srgbClr val="000000">
                      <a:alpha val="43137"/>
                    </a:srgbClr>
                  </a:outerShdw>
                </a:effectLst>
                <a:latin typeface="Arial"/>
                <a:ea typeface="+mn-ea"/>
                <a:cs typeface="+mn-cs"/>
              </a:rPr>
              <a:t>V. Challenges of MCH Handbook (</a:t>
            </a:r>
            <a:r>
              <a:rPr lang="en-US" sz="4000" b="1" dirty="0" err="1">
                <a:solidFill>
                  <a:prstClr val="black"/>
                </a:solidFill>
                <a:effectLst>
                  <a:outerShdw blurRad="38100" dist="38100" dir="2700000" algn="tl">
                    <a:srgbClr val="000000">
                      <a:alpha val="43137"/>
                    </a:srgbClr>
                  </a:outerShdw>
                </a:effectLst>
                <a:latin typeface="Arial"/>
                <a:ea typeface="+mn-ea"/>
                <a:cs typeface="+mn-cs"/>
              </a:rPr>
              <a:t>cont</a:t>
            </a:r>
            <a:r>
              <a:rPr lang="en-US" sz="4000" b="1" dirty="0">
                <a:solidFill>
                  <a:prstClr val="black"/>
                </a:solidFill>
                <a:effectLst>
                  <a:outerShdw blurRad="38100" dist="38100" dir="2700000" algn="tl">
                    <a:srgbClr val="000000">
                      <a:alpha val="43137"/>
                    </a:srgbClr>
                  </a:outerShdw>
                </a:effectLst>
                <a:latin typeface="Arial"/>
              </a:rPr>
              <a:t>)</a:t>
            </a:r>
            <a:endParaRPr lang="nl-NL" dirty="0"/>
          </a:p>
        </p:txBody>
      </p:sp>
      <p:pic>
        <p:nvPicPr>
          <p:cNvPr id="3" name="Afbeelding 2">
            <a:extLst>
              <a:ext uri="{FF2B5EF4-FFF2-40B4-BE49-F238E27FC236}">
                <a16:creationId xmlns:a16="http://schemas.microsoft.com/office/drawing/2014/main" id="{2563C302-7C69-415F-91B2-241A5C518AA8}"/>
              </a:ext>
            </a:extLst>
          </p:cNvPr>
          <p:cNvPicPr>
            <a:picLocks noChangeAspect="1"/>
          </p:cNvPicPr>
          <p:nvPr/>
        </p:nvPicPr>
        <p:blipFill>
          <a:blip r:embed="rId3"/>
          <a:stretch>
            <a:fillRect/>
          </a:stretch>
        </p:blipFill>
        <p:spPr>
          <a:xfrm>
            <a:off x="10210410" y="247198"/>
            <a:ext cx="1841152" cy="1658256"/>
          </a:xfrm>
          <a:prstGeom prst="rect">
            <a:avLst/>
          </a:prstGeom>
        </p:spPr>
      </p:pic>
    </p:spTree>
    <p:extLst>
      <p:ext uri="{BB962C8B-B14F-4D97-AF65-F5344CB8AC3E}">
        <p14:creationId xmlns:p14="http://schemas.microsoft.com/office/powerpoint/2010/main" val="372106706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1076</Words>
  <Application>Microsoft Office PowerPoint</Application>
  <PresentationFormat>Breedbeeld</PresentationFormat>
  <Paragraphs>101</Paragraphs>
  <Slides>13</Slides>
  <Notes>12</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13</vt:i4>
      </vt:variant>
    </vt:vector>
  </HeadingPairs>
  <TitlesOfParts>
    <vt:vector size="22" baseType="lpstr">
      <vt:lpstr>ＭＳ Ｐゴシック</vt:lpstr>
      <vt:lpstr>Algerian</vt:lpstr>
      <vt:lpstr>Arial</vt:lpstr>
      <vt:lpstr>Calibri</vt:lpstr>
      <vt:lpstr>Calibri Light</vt:lpstr>
      <vt:lpstr>Phetsarath OT</vt:lpstr>
      <vt:lpstr>Wingdings</vt:lpstr>
      <vt:lpstr>Kantoorthema</vt:lpstr>
      <vt:lpstr>Acrobat Document</vt:lpstr>
      <vt:lpstr>    Scaling up Maternal and Child health Handbooks in Lao P.D.R </vt:lpstr>
      <vt:lpstr>I. Demography and health facility in Lao P.D.R </vt:lpstr>
      <vt:lpstr>I. health facility ( cont)</vt:lpstr>
      <vt:lpstr>II. Concept of MCH Handbook</vt:lpstr>
      <vt:lpstr>III. Scaling Up Implementation of MCH Handbook for demand creation</vt:lpstr>
      <vt:lpstr>IV. Scaling Up Implementation of MCH HB for supply side</vt:lpstr>
      <vt:lpstr>IV. Scaling Up MCHHB for sustainability</vt:lpstr>
      <vt:lpstr>V. Challenges of MCH Handbook </vt:lpstr>
      <vt:lpstr>V. Challenges of MCH Handbook (cont)</vt:lpstr>
      <vt:lpstr>                      Activities of mother and child health services to continues on during COVID-19 pandemic   </vt:lpstr>
      <vt:lpstr>            VI. Plan for Scaling Up of MCH Handbook in MCH services and beyond </vt:lpstr>
      <vt:lpstr>VI. Scaling Up Plan (cont)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Melanie Haije</dc:creator>
  <cp:lastModifiedBy>Kesler, Anneke</cp:lastModifiedBy>
  <cp:revision>36</cp:revision>
  <dcterms:created xsi:type="dcterms:W3CDTF">2021-01-21T12:21:22Z</dcterms:created>
  <dcterms:modified xsi:type="dcterms:W3CDTF">2021-05-20T08:56:47Z</dcterms:modified>
</cp:coreProperties>
</file>