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C3CECF"/>
    <a:srgbClr val="BEC1C2"/>
    <a:srgbClr val="B7C6C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334" y="-1026"/>
      </p:cViewPr>
      <p:guideLst>
        <p:guide orient="horz" pos="336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66738" y="3322638"/>
            <a:ext cx="6427787" cy="2290762"/>
          </a:xfrm>
        </p:spPr>
        <p:txBody>
          <a:bodyPr/>
          <a:lstStyle/>
          <a:p>
            <a:r>
              <a:rPr lang="da-DK"/>
              <a:t>Klik for at redigere i master</a:t>
            </a:r>
          </a:p>
        </p:txBody>
      </p:sp>
      <p:sp>
        <p:nvSpPr>
          <p:cNvPr id="3" name="Undertitel 2"/>
          <p:cNvSpPr>
            <a:spLocks noGrp="1"/>
          </p:cNvSpPr>
          <p:nvPr>
            <p:ph type="subTitle" idx="1"/>
          </p:nvPr>
        </p:nvSpPr>
        <p:spPr>
          <a:xfrm>
            <a:off x="1133475" y="6059488"/>
            <a:ext cx="5294313"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92E2AE84-7644-40CC-93C5-5F0B9CA69861}" type="slidenum">
              <a:rPr lang="da-DK"/>
              <a:pPr/>
              <a:t>‹nr.›</a:t>
            </a:fld>
            <a:endParaRPr lang="da-DK" dirty="0"/>
          </a:p>
        </p:txBody>
      </p:sp>
    </p:spTree>
    <p:extLst>
      <p:ext uri="{BB962C8B-B14F-4D97-AF65-F5344CB8AC3E}">
        <p14:creationId xmlns:p14="http://schemas.microsoft.com/office/powerpoint/2010/main" val="37182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19131DE5-2DC6-486C-9943-98E0F84D5D9B}" type="slidenum">
              <a:rPr lang="da-DK"/>
              <a:pPr/>
              <a:t>‹nr.›</a:t>
            </a:fld>
            <a:endParaRPr lang="da-DK" dirty="0"/>
          </a:p>
        </p:txBody>
      </p:sp>
    </p:spTree>
    <p:extLst>
      <p:ext uri="{BB962C8B-B14F-4D97-AF65-F5344CB8AC3E}">
        <p14:creationId xmlns:p14="http://schemas.microsoft.com/office/powerpoint/2010/main" val="13658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83225" y="427038"/>
            <a:ext cx="1700213" cy="9124950"/>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377825" y="427038"/>
            <a:ext cx="4953000" cy="912495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00A90421-7657-424F-A06E-902D125B4D6E}" type="slidenum">
              <a:rPr lang="da-DK"/>
              <a:pPr/>
              <a:t>‹nr.›</a:t>
            </a:fld>
            <a:endParaRPr lang="da-DK" dirty="0"/>
          </a:p>
        </p:txBody>
      </p:sp>
    </p:spTree>
    <p:extLst>
      <p:ext uri="{BB962C8B-B14F-4D97-AF65-F5344CB8AC3E}">
        <p14:creationId xmlns:p14="http://schemas.microsoft.com/office/powerpoint/2010/main" val="32654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D0ECA7B5-0EE4-4BBE-B75F-EAAEAF9ED040}" type="slidenum">
              <a:rPr lang="da-DK"/>
              <a:pPr/>
              <a:t>‹nr.›</a:t>
            </a:fld>
            <a:endParaRPr lang="da-DK" dirty="0"/>
          </a:p>
        </p:txBody>
      </p:sp>
    </p:spTree>
    <p:extLst>
      <p:ext uri="{BB962C8B-B14F-4D97-AF65-F5344CB8AC3E}">
        <p14:creationId xmlns:p14="http://schemas.microsoft.com/office/powerpoint/2010/main" val="308289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96900" y="6872288"/>
            <a:ext cx="6427788" cy="2122487"/>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596900" y="4532313"/>
            <a:ext cx="6427788" cy="2339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6FFAE6C8-8BD2-4BC6-999C-61B6B9CF6916}" type="slidenum">
              <a:rPr lang="da-DK"/>
              <a:pPr/>
              <a:t>‹nr.›</a:t>
            </a:fld>
            <a:endParaRPr lang="da-DK" dirty="0"/>
          </a:p>
        </p:txBody>
      </p:sp>
    </p:spTree>
    <p:extLst>
      <p:ext uri="{BB962C8B-B14F-4D97-AF65-F5344CB8AC3E}">
        <p14:creationId xmlns:p14="http://schemas.microsoft.com/office/powerpoint/2010/main" val="82523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377825" y="2495550"/>
            <a:ext cx="3325813"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56038" y="2495550"/>
            <a:ext cx="3327400"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86AB0E72-4613-4FFB-8459-97D1CF4F0CAD}" type="slidenum">
              <a:rPr lang="da-DK"/>
              <a:pPr/>
              <a:t>‹nr.›</a:t>
            </a:fld>
            <a:endParaRPr lang="da-DK" dirty="0"/>
          </a:p>
        </p:txBody>
      </p:sp>
    </p:spTree>
    <p:extLst>
      <p:ext uri="{BB962C8B-B14F-4D97-AF65-F5344CB8AC3E}">
        <p14:creationId xmlns:p14="http://schemas.microsoft.com/office/powerpoint/2010/main" val="5732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77825" y="428625"/>
            <a:ext cx="6805613" cy="1781175"/>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377825"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377825"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3841750"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3841750"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dirty="0"/>
          </a:p>
        </p:txBody>
      </p:sp>
      <p:sp>
        <p:nvSpPr>
          <p:cNvPr id="8" name="Pladsholder til sidefod 7"/>
          <p:cNvSpPr>
            <a:spLocks noGrp="1"/>
          </p:cNvSpPr>
          <p:nvPr>
            <p:ph type="ftr" sz="quarter" idx="11"/>
          </p:nvPr>
        </p:nvSpPr>
        <p:spPr/>
        <p:txBody>
          <a:bodyPr/>
          <a:lstStyle>
            <a:lvl1pPr>
              <a:defRPr/>
            </a:lvl1pPr>
          </a:lstStyle>
          <a:p>
            <a:endParaRPr lang="da-DK" dirty="0"/>
          </a:p>
        </p:txBody>
      </p:sp>
      <p:sp>
        <p:nvSpPr>
          <p:cNvPr id="9" name="Pladsholder til diasnummer 8"/>
          <p:cNvSpPr>
            <a:spLocks noGrp="1"/>
          </p:cNvSpPr>
          <p:nvPr>
            <p:ph type="sldNum" sz="quarter" idx="12"/>
          </p:nvPr>
        </p:nvSpPr>
        <p:spPr/>
        <p:txBody>
          <a:bodyPr/>
          <a:lstStyle>
            <a:lvl1pPr>
              <a:defRPr/>
            </a:lvl1pPr>
          </a:lstStyle>
          <a:p>
            <a:fld id="{80665D4E-F0DB-4072-84D2-13F4CA293618}" type="slidenum">
              <a:rPr lang="da-DK"/>
              <a:pPr/>
              <a:t>‹nr.›</a:t>
            </a:fld>
            <a:endParaRPr lang="da-DK" dirty="0"/>
          </a:p>
        </p:txBody>
      </p:sp>
    </p:spTree>
    <p:extLst>
      <p:ext uri="{BB962C8B-B14F-4D97-AF65-F5344CB8AC3E}">
        <p14:creationId xmlns:p14="http://schemas.microsoft.com/office/powerpoint/2010/main" val="40745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dirty="0"/>
          </a:p>
        </p:txBody>
      </p:sp>
      <p:sp>
        <p:nvSpPr>
          <p:cNvPr id="4" name="Pladsholder til sidefod 3"/>
          <p:cNvSpPr>
            <a:spLocks noGrp="1"/>
          </p:cNvSpPr>
          <p:nvPr>
            <p:ph type="ftr" sz="quarter" idx="11"/>
          </p:nvPr>
        </p:nvSpPr>
        <p:spPr/>
        <p:txBody>
          <a:bodyPr/>
          <a:lstStyle>
            <a:lvl1pPr>
              <a:defRPr/>
            </a:lvl1pPr>
          </a:lstStyle>
          <a:p>
            <a:endParaRPr lang="da-DK" dirty="0"/>
          </a:p>
        </p:txBody>
      </p:sp>
      <p:sp>
        <p:nvSpPr>
          <p:cNvPr id="5" name="Pladsholder til diasnummer 4"/>
          <p:cNvSpPr>
            <a:spLocks noGrp="1"/>
          </p:cNvSpPr>
          <p:nvPr>
            <p:ph type="sldNum" sz="quarter" idx="12"/>
          </p:nvPr>
        </p:nvSpPr>
        <p:spPr/>
        <p:txBody>
          <a:bodyPr/>
          <a:lstStyle>
            <a:lvl1pPr>
              <a:defRPr/>
            </a:lvl1pPr>
          </a:lstStyle>
          <a:p>
            <a:fld id="{9245684D-80F2-40BB-BBBC-4C275BC4D109}" type="slidenum">
              <a:rPr lang="da-DK"/>
              <a:pPr/>
              <a:t>‹nr.›</a:t>
            </a:fld>
            <a:endParaRPr lang="da-DK" dirty="0"/>
          </a:p>
        </p:txBody>
      </p:sp>
    </p:spTree>
    <p:extLst>
      <p:ext uri="{BB962C8B-B14F-4D97-AF65-F5344CB8AC3E}">
        <p14:creationId xmlns:p14="http://schemas.microsoft.com/office/powerpoint/2010/main" val="33341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dirty="0"/>
          </a:p>
        </p:txBody>
      </p:sp>
      <p:sp>
        <p:nvSpPr>
          <p:cNvPr id="3" name="Pladsholder til sidefod 2"/>
          <p:cNvSpPr>
            <a:spLocks noGrp="1"/>
          </p:cNvSpPr>
          <p:nvPr>
            <p:ph type="ftr" sz="quarter" idx="11"/>
          </p:nvPr>
        </p:nvSpPr>
        <p:spPr/>
        <p:txBody>
          <a:bodyPr/>
          <a:lstStyle>
            <a:lvl1pPr>
              <a:defRPr/>
            </a:lvl1pPr>
          </a:lstStyle>
          <a:p>
            <a:endParaRPr lang="da-DK" dirty="0"/>
          </a:p>
        </p:txBody>
      </p:sp>
      <p:sp>
        <p:nvSpPr>
          <p:cNvPr id="4" name="Pladsholder til diasnummer 3"/>
          <p:cNvSpPr>
            <a:spLocks noGrp="1"/>
          </p:cNvSpPr>
          <p:nvPr>
            <p:ph type="sldNum" sz="quarter" idx="12"/>
          </p:nvPr>
        </p:nvSpPr>
        <p:spPr/>
        <p:txBody>
          <a:bodyPr/>
          <a:lstStyle>
            <a:lvl1pPr>
              <a:defRPr/>
            </a:lvl1pPr>
          </a:lstStyle>
          <a:p>
            <a:fld id="{696A5D55-E03E-46AD-B926-6C3D780DFAFA}" type="slidenum">
              <a:rPr lang="da-DK"/>
              <a:pPr/>
              <a:t>‹nr.›</a:t>
            </a:fld>
            <a:endParaRPr lang="da-DK" dirty="0"/>
          </a:p>
        </p:txBody>
      </p:sp>
    </p:spTree>
    <p:extLst>
      <p:ext uri="{BB962C8B-B14F-4D97-AF65-F5344CB8AC3E}">
        <p14:creationId xmlns:p14="http://schemas.microsoft.com/office/powerpoint/2010/main" val="31997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77825" y="425450"/>
            <a:ext cx="2487613" cy="1812925"/>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2955925" y="425450"/>
            <a:ext cx="4227513"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77825" y="2238375"/>
            <a:ext cx="2487613"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DF45F399-0551-463F-84D8-FB9AFEAC2451}" type="slidenum">
              <a:rPr lang="da-DK"/>
              <a:pPr/>
              <a:t>‹nr.›</a:t>
            </a:fld>
            <a:endParaRPr lang="da-DK" dirty="0"/>
          </a:p>
        </p:txBody>
      </p:sp>
    </p:spTree>
    <p:extLst>
      <p:ext uri="{BB962C8B-B14F-4D97-AF65-F5344CB8AC3E}">
        <p14:creationId xmlns:p14="http://schemas.microsoft.com/office/powerpoint/2010/main" val="16624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482725" y="7485063"/>
            <a:ext cx="4535488" cy="884237"/>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482725" y="955675"/>
            <a:ext cx="4535488"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482725" y="8369300"/>
            <a:ext cx="4535488"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0754DEFD-6C25-4A77-9091-FE43F1DF9918}" type="slidenum">
              <a:rPr lang="da-DK"/>
              <a:pPr/>
              <a:t>‹nr.›</a:t>
            </a:fld>
            <a:endParaRPr lang="da-DK" dirty="0"/>
          </a:p>
        </p:txBody>
      </p:sp>
    </p:spTree>
    <p:extLst>
      <p:ext uri="{BB962C8B-B14F-4D97-AF65-F5344CB8AC3E}">
        <p14:creationId xmlns:p14="http://schemas.microsoft.com/office/powerpoint/2010/main" val="393536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825" y="427038"/>
            <a:ext cx="680561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377825" y="2495550"/>
            <a:ext cx="6805613"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377825"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a-DK" dirty="0"/>
          </a:p>
        </p:txBody>
      </p:sp>
      <p:sp>
        <p:nvSpPr>
          <p:cNvPr id="1029" name="Rectangle 5"/>
          <p:cNvSpPr>
            <a:spLocks noGrp="1" noChangeArrowheads="1"/>
          </p:cNvSpPr>
          <p:nvPr>
            <p:ph type="ftr" sz="quarter" idx="3"/>
          </p:nvPr>
        </p:nvSpPr>
        <p:spPr bwMode="auto">
          <a:xfrm>
            <a:off x="2582863" y="9737725"/>
            <a:ext cx="23955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a-DK" dirty="0"/>
          </a:p>
        </p:txBody>
      </p:sp>
      <p:sp>
        <p:nvSpPr>
          <p:cNvPr id="1030" name="Rectangle 6"/>
          <p:cNvSpPr>
            <a:spLocks noGrp="1" noChangeArrowheads="1"/>
          </p:cNvSpPr>
          <p:nvPr>
            <p:ph type="sldNum" sz="quarter" idx="4"/>
          </p:nvPr>
        </p:nvSpPr>
        <p:spPr bwMode="auto">
          <a:xfrm>
            <a:off x="5418138"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75F7DD-C7BD-4AD1-9AAA-4B53938F259F}" type="slidenum">
              <a:rPr lang="da-DK"/>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info@cgjensen.dk"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vand, udendørs, båd&#10;&#10;Automatisk genereret beskrivelse">
            <a:extLst>
              <a:ext uri="{FF2B5EF4-FFF2-40B4-BE49-F238E27FC236}">
                <a16:creationId xmlns:a16="http://schemas.microsoft.com/office/drawing/2014/main" id="{18A32D1D-30C1-8AC6-FB84-49E99EFFDE47}"/>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863924" y="591644"/>
            <a:ext cx="6156001" cy="3995144"/>
          </a:xfrm>
          <a:prstGeom prst="rect">
            <a:avLst/>
          </a:prstGeom>
        </p:spPr>
      </p:pic>
      <p:sp>
        <p:nvSpPr>
          <p:cNvPr id="2054" name="Text Box 6"/>
          <p:cNvSpPr txBox="1">
            <a:spLocks noChangeArrowheads="1"/>
          </p:cNvSpPr>
          <p:nvPr/>
        </p:nvSpPr>
        <p:spPr bwMode="auto">
          <a:xfrm>
            <a:off x="857247" y="4837749"/>
            <a:ext cx="4083049" cy="384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76300">
              <a:defRPr>
                <a:solidFill>
                  <a:schemeClr val="tx1"/>
                </a:solidFill>
                <a:latin typeface="Arial" charset="0"/>
              </a:defRPr>
            </a:lvl1pPr>
            <a:lvl2pPr marL="436563" defTabSz="876300">
              <a:defRPr>
                <a:solidFill>
                  <a:schemeClr val="tx1"/>
                </a:solidFill>
                <a:latin typeface="Arial" charset="0"/>
              </a:defRPr>
            </a:lvl2pPr>
            <a:lvl3pPr marL="876300" defTabSz="876300">
              <a:defRPr>
                <a:solidFill>
                  <a:schemeClr val="tx1"/>
                </a:solidFill>
                <a:latin typeface="Arial" charset="0"/>
              </a:defRPr>
            </a:lvl3pPr>
            <a:lvl4pPr marL="1314450" defTabSz="876300">
              <a:defRPr>
                <a:solidFill>
                  <a:schemeClr val="tx1"/>
                </a:solidFill>
                <a:latin typeface="Arial" charset="0"/>
              </a:defRPr>
            </a:lvl4pPr>
            <a:lvl5pPr marL="1752600" defTabSz="876300">
              <a:defRPr>
                <a:solidFill>
                  <a:schemeClr val="tx1"/>
                </a:solidFill>
                <a:latin typeface="Arial" charset="0"/>
              </a:defRPr>
            </a:lvl5pPr>
            <a:lvl6pPr marL="2209800" defTabSz="876300" fontAlgn="base">
              <a:spcBef>
                <a:spcPct val="0"/>
              </a:spcBef>
              <a:spcAft>
                <a:spcPct val="0"/>
              </a:spcAft>
              <a:defRPr>
                <a:solidFill>
                  <a:schemeClr val="tx1"/>
                </a:solidFill>
                <a:latin typeface="Arial" charset="0"/>
              </a:defRPr>
            </a:lvl6pPr>
            <a:lvl7pPr marL="2667000" defTabSz="876300" fontAlgn="base">
              <a:spcBef>
                <a:spcPct val="0"/>
              </a:spcBef>
              <a:spcAft>
                <a:spcPct val="0"/>
              </a:spcAft>
              <a:defRPr>
                <a:solidFill>
                  <a:schemeClr val="tx1"/>
                </a:solidFill>
                <a:latin typeface="Arial" charset="0"/>
              </a:defRPr>
            </a:lvl7pPr>
            <a:lvl8pPr marL="3124200" defTabSz="876300" fontAlgn="base">
              <a:spcBef>
                <a:spcPct val="0"/>
              </a:spcBef>
              <a:spcAft>
                <a:spcPct val="0"/>
              </a:spcAft>
              <a:defRPr>
                <a:solidFill>
                  <a:schemeClr val="tx1"/>
                </a:solidFill>
                <a:latin typeface="Arial" charset="0"/>
              </a:defRPr>
            </a:lvl8pPr>
            <a:lvl9pPr marL="3581400" defTabSz="876300" fontAlgn="base">
              <a:spcBef>
                <a:spcPct val="0"/>
              </a:spcBef>
              <a:spcAft>
                <a:spcPct val="0"/>
              </a:spcAft>
              <a:defRPr>
                <a:solidFill>
                  <a:schemeClr val="tx1"/>
                </a:solidFill>
                <a:latin typeface="Arial" charset="0"/>
              </a:defRPr>
            </a:lvl9pPr>
          </a:lstStyle>
          <a:p>
            <a:r>
              <a:rPr lang="da-DK" sz="900" b="1" dirty="0">
                <a:latin typeface="Verdana" panose="020B0604030504040204" pitchFamily="34" charset="0"/>
                <a:ea typeface="Verdana" panose="020B0604030504040204" pitchFamily="34" charset="0"/>
                <a:cs typeface="Verdana" panose="020B0604030504040204" pitchFamily="34" charset="0"/>
              </a:rPr>
              <a:t>Bølgedæmpning i Aarhus Havn</a:t>
            </a:r>
          </a:p>
          <a:p>
            <a:r>
              <a:rPr lang="da-DK" sz="900" dirty="0">
                <a:latin typeface="Verdana" panose="020B0604030504040204" pitchFamily="34" charset="0"/>
                <a:ea typeface="Verdana" panose="020B0604030504040204" pitchFamily="34" charset="0"/>
                <a:cs typeface="Verdana" panose="020B0604030504040204" pitchFamily="34" charset="0"/>
              </a:rPr>
              <a:t>Færgehavnen i Aarhus Havn er etableret i 2020. I de tre færgelejer er der etableret bundsikring i form af en betonplade fra kajspunsen ud til en fodspuns. Færgelejerne ligger ubeskyttede mod bølgerne fra nord og der er sket op til 4,5 meters erosion af havbunden, umiddelbart udenfor fodspunsen i leje 1 og 2.</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CG Jensen har udført erosionssikring og bølgedæmpning for at bremse for yderligere erosion.</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For at dæmpe stående bølger i lejet er der etableres bølgedæmpning i form af fire stenkister langs bølgevæggen vest for lejet. De tre sten-kister består af rammede stålpæle og den fjerde består af stålpæle sat ovenpå bundsikring. Bag pælene er fyldt op med </a:t>
            </a:r>
            <a:r>
              <a:rPr lang="da-DK" sz="900" dirty="0" err="1">
                <a:latin typeface="Verdana" panose="020B0604030504040204" pitchFamily="34" charset="0"/>
                <a:ea typeface="Verdana" panose="020B0604030504040204" pitchFamily="34" charset="0"/>
                <a:cs typeface="Verdana" panose="020B0604030504040204" pitchFamily="34" charset="0"/>
              </a:rPr>
              <a:t>brudsten</a:t>
            </a:r>
            <a:r>
              <a:rPr lang="da-DK" sz="900" dirty="0">
                <a:latin typeface="Verdana" panose="020B0604030504040204" pitchFamily="34" charset="0"/>
                <a:ea typeface="Verdana" panose="020B0604030504040204" pitchFamily="34" charset="0"/>
                <a:cs typeface="Verdana" panose="020B0604030504040204" pitchFamily="34" charset="0"/>
              </a:rPr>
              <a:t>. </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Der er desuden udført erosionssikring på ca. 1.700 m² på vanddybder op til 12,5 meter. Projektet omfattede udlægning af </a:t>
            </a:r>
            <a:r>
              <a:rPr lang="da-DK" sz="900" dirty="0" err="1">
                <a:latin typeface="Verdana" panose="020B0604030504040204" pitchFamily="34" charset="0"/>
                <a:ea typeface="Verdana" panose="020B0604030504040204" pitchFamily="34" charset="0"/>
                <a:cs typeface="Verdana" panose="020B0604030504040204" pitchFamily="34" charset="0"/>
              </a:rPr>
              <a:t>brudsten</a:t>
            </a:r>
            <a:r>
              <a:rPr lang="da-DK" sz="900" dirty="0">
                <a:latin typeface="Verdana" panose="020B0604030504040204" pitchFamily="34" charset="0"/>
                <a:ea typeface="Verdana" panose="020B0604030504040204" pitchFamily="34" charset="0"/>
                <a:cs typeface="Verdana" panose="020B0604030504040204" pitchFamily="34" charset="0"/>
              </a:rPr>
              <a:t> i størrelse 1-3 tons i de eroderede områder. </a:t>
            </a:r>
            <a:r>
              <a:rPr lang="da-DK" sz="900" dirty="0" err="1">
                <a:latin typeface="Verdana" panose="020B0604030504040204" pitchFamily="34" charset="0"/>
                <a:ea typeface="Verdana" panose="020B0604030504040204" pitchFamily="34" charset="0"/>
                <a:cs typeface="Verdana" panose="020B0604030504040204" pitchFamily="34" charset="0"/>
              </a:rPr>
              <a:t>Brudsten</a:t>
            </a:r>
            <a:r>
              <a:rPr lang="da-DK" sz="900" dirty="0">
                <a:latin typeface="Verdana" panose="020B0604030504040204" pitchFamily="34" charset="0"/>
                <a:ea typeface="Verdana" panose="020B0604030504040204" pitchFamily="34" charset="0"/>
                <a:cs typeface="Verdana" panose="020B0604030504040204" pitchFamily="34" charset="0"/>
              </a:rPr>
              <a:t> er udlagt i 1-2 lag med henblik på at bremse erosionen. </a:t>
            </a: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pPr>
              <a:tabLst>
                <a:tab pos="2781300" algn="l"/>
              </a:tabLst>
            </a:pPr>
            <a:r>
              <a:rPr lang="da-DK" sz="900" dirty="0">
                <a:latin typeface="Verdana" panose="020B0604030504040204" pitchFamily="34" charset="0"/>
                <a:ea typeface="Verdana" panose="020B0604030504040204" pitchFamily="34" charset="0"/>
                <a:cs typeface="Verdana" panose="020B0604030504040204" pitchFamily="34" charset="0"/>
              </a:rPr>
              <a:t>Levering og </a:t>
            </a:r>
            <a:r>
              <a:rPr lang="da-DK" sz="900" dirty="0" err="1">
                <a:latin typeface="Verdana" panose="020B0604030504040204" pitchFamily="34" charset="0"/>
                <a:ea typeface="Verdana" panose="020B0604030504040204" pitchFamily="34" charset="0"/>
                <a:cs typeface="Verdana" panose="020B0604030504040204" pitchFamily="34" charset="0"/>
              </a:rPr>
              <a:t>indbyging</a:t>
            </a:r>
            <a:r>
              <a:rPr lang="da-DK" sz="900" dirty="0">
                <a:latin typeface="Verdana" panose="020B0604030504040204" pitchFamily="34" charset="0"/>
                <a:ea typeface="Verdana" panose="020B0604030504040204" pitchFamily="34" charset="0"/>
                <a:cs typeface="Verdana" panose="020B0604030504040204" pitchFamily="34" charset="0"/>
              </a:rPr>
              <a:t> af 1-3 tons sten ca.	6.300 ton</a:t>
            </a:r>
          </a:p>
          <a:p>
            <a:pPr>
              <a:tabLst>
                <a:tab pos="2781300" algn="l"/>
              </a:tabLst>
            </a:pPr>
            <a:r>
              <a:rPr lang="da-DK" sz="900" dirty="0">
                <a:latin typeface="Verdana" panose="020B0604030504040204" pitchFamily="34" charset="0"/>
                <a:ea typeface="Verdana" panose="020B0604030504040204" pitchFamily="34" charset="0"/>
                <a:cs typeface="Verdana" panose="020B0604030504040204" pitchFamily="34" charset="0"/>
              </a:rPr>
              <a:t>Stålpæle HE260B	88 </a:t>
            </a:r>
            <a:r>
              <a:rPr lang="da-DK" sz="900" dirty="0" err="1">
                <a:latin typeface="Verdana" panose="020B0604030504040204" pitchFamily="34" charset="0"/>
                <a:ea typeface="Verdana" panose="020B0604030504040204" pitchFamily="34" charset="0"/>
                <a:cs typeface="Verdana" panose="020B0604030504040204" pitchFamily="34" charset="0"/>
              </a:rPr>
              <a:t>stk</a:t>
            </a:r>
            <a:endParaRPr lang="da-DK" sz="900" dirty="0">
              <a:latin typeface="Verdana" panose="020B0604030504040204" pitchFamily="34" charset="0"/>
              <a:ea typeface="Verdana" panose="020B0604030504040204" pitchFamily="34" charset="0"/>
              <a:cs typeface="Verdana" panose="020B0604030504040204" pitchFamily="34" charset="0"/>
            </a:endParaRPr>
          </a:p>
          <a:p>
            <a:pPr>
              <a:tabLst>
                <a:tab pos="2781300" algn="l"/>
              </a:tabLst>
            </a:pPr>
            <a:r>
              <a:rPr lang="da-DK" sz="900" dirty="0">
                <a:latin typeface="Verdana" panose="020B0604030504040204" pitchFamily="34" charset="0"/>
                <a:ea typeface="Verdana" panose="020B0604030504040204" pitchFamily="34" charset="0"/>
                <a:cs typeface="Verdana" panose="020B0604030504040204" pitchFamily="34" charset="0"/>
              </a:rPr>
              <a:t>Levering og montering af stræk	79 </a:t>
            </a:r>
            <a:r>
              <a:rPr lang="da-DK" sz="900" dirty="0" err="1">
                <a:latin typeface="Verdana" panose="020B0604030504040204" pitchFamily="34" charset="0"/>
                <a:ea typeface="Verdana" panose="020B0604030504040204" pitchFamily="34" charset="0"/>
                <a:cs typeface="Verdana" panose="020B0604030504040204" pitchFamily="34" charset="0"/>
              </a:rPr>
              <a:t>lbm</a:t>
            </a:r>
            <a:endParaRPr lang="da-DK" sz="900" dirty="0">
              <a:latin typeface="Verdana" panose="020B0604030504040204" pitchFamily="34" charset="0"/>
              <a:ea typeface="Verdana" panose="020B0604030504040204" pitchFamily="34" charset="0"/>
              <a:cs typeface="Verdana" panose="020B0604030504040204" pitchFamily="34" charset="0"/>
            </a:endParaRPr>
          </a:p>
          <a:p>
            <a:pPr>
              <a:tabLst>
                <a:tab pos="2781300" algn="l"/>
              </a:tabLst>
            </a:pPr>
            <a:r>
              <a:rPr lang="da-DK" sz="900" dirty="0">
                <a:latin typeface="Verdana" panose="020B0604030504040204" pitchFamily="34" charset="0"/>
                <a:ea typeface="Verdana" panose="020B0604030504040204" pitchFamily="34" charset="0"/>
                <a:cs typeface="Verdana" panose="020B0604030504040204" pitchFamily="34" charset="0"/>
              </a:rPr>
              <a:t>Levering og montering af anoder på bølge-</a:t>
            </a:r>
          </a:p>
          <a:p>
            <a:pPr>
              <a:tabLst>
                <a:tab pos="2781300" algn="l"/>
              </a:tabLst>
            </a:pPr>
            <a:r>
              <a:rPr lang="da-DK" sz="900" dirty="0">
                <a:latin typeface="Verdana" panose="020B0604030504040204" pitchFamily="34" charset="0"/>
                <a:ea typeface="Verdana" panose="020B0604030504040204" pitchFamily="34" charset="0"/>
                <a:cs typeface="Verdana" panose="020B0604030504040204" pitchFamily="34" charset="0"/>
              </a:rPr>
              <a:t>væg og kajspuns	78 </a:t>
            </a:r>
            <a:r>
              <a:rPr lang="da-DK" sz="900" dirty="0" err="1">
                <a:latin typeface="Verdana" panose="020B0604030504040204" pitchFamily="34" charset="0"/>
                <a:ea typeface="Verdana" panose="020B0604030504040204" pitchFamily="34" charset="0"/>
                <a:cs typeface="Verdana" panose="020B0604030504040204" pitchFamily="34" charset="0"/>
              </a:rPr>
              <a:t>stk</a:t>
            </a:r>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b="1"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anose="020B0604030504040204" pitchFamily="34" charset="0"/>
                <a:ea typeface="Verdana" panose="020B0604030504040204" pitchFamily="34" charset="0"/>
                <a:cs typeface="Verdana" panose="020B0604030504040204" pitchFamily="34" charset="0"/>
              </a:rPr>
            </a:br>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itchFamily="34" charset="0"/>
              </a:rPr>
            </a:br>
            <a:endParaRPr lang="da-DK" sz="900" dirty="0">
              <a:latin typeface="Verdana" pitchFamily="34" charset="0"/>
            </a:endParaRPr>
          </a:p>
        </p:txBody>
      </p:sp>
      <p:sp>
        <p:nvSpPr>
          <p:cNvPr id="2056" name="Text Box 8"/>
          <p:cNvSpPr txBox="1">
            <a:spLocks noChangeArrowheads="1"/>
          </p:cNvSpPr>
          <p:nvPr/>
        </p:nvSpPr>
        <p:spPr bwMode="auto">
          <a:xfrm>
            <a:off x="864868" y="2607175"/>
            <a:ext cx="2016125" cy="19796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a:lstStyle/>
          <a:p>
            <a:pPr>
              <a:spcBef>
                <a:spcPct val="50000"/>
              </a:spcBef>
            </a:pPr>
            <a:endParaRPr lang="da-DK" sz="1400" dirty="0">
              <a:solidFill>
                <a:schemeClr val="bg1"/>
              </a:solidFill>
              <a:latin typeface="Verdana" pitchFamily="34" charset="0"/>
            </a:endParaRPr>
          </a:p>
          <a:p>
            <a:pPr>
              <a:spcBef>
                <a:spcPct val="50000"/>
              </a:spcBef>
            </a:pPr>
            <a:br>
              <a:rPr lang="da-DK" sz="1400" dirty="0">
                <a:solidFill>
                  <a:schemeClr val="bg1"/>
                </a:solidFill>
                <a:latin typeface="Verdana" pitchFamily="34" charset="0"/>
              </a:rPr>
            </a:br>
            <a:br>
              <a:rPr lang="da-DK" sz="1400" dirty="0">
                <a:solidFill>
                  <a:schemeClr val="bg1"/>
                </a:solidFill>
                <a:latin typeface="Verdana" pitchFamily="34" charset="0"/>
              </a:rPr>
            </a:br>
            <a:r>
              <a:rPr lang="da-DK" sz="1200" dirty="0">
                <a:solidFill>
                  <a:schemeClr val="bg1"/>
                </a:solidFill>
                <a:latin typeface="Verdana" pitchFamily="34" charset="0"/>
              </a:rPr>
              <a:t>Færgeterminal </a:t>
            </a:r>
            <a:br>
              <a:rPr lang="da-DK" sz="1200" dirty="0">
                <a:solidFill>
                  <a:schemeClr val="bg1"/>
                </a:solidFill>
                <a:latin typeface="Verdana" pitchFamily="34" charset="0"/>
              </a:rPr>
            </a:br>
            <a:r>
              <a:rPr lang="da-DK" sz="1200" dirty="0">
                <a:solidFill>
                  <a:schemeClr val="bg1"/>
                </a:solidFill>
                <a:latin typeface="Verdana" pitchFamily="34" charset="0"/>
              </a:rPr>
              <a:t>Aarhus Havn</a:t>
            </a:r>
            <a:br>
              <a:rPr lang="da-DK" sz="1200" dirty="0">
                <a:solidFill>
                  <a:schemeClr val="bg1"/>
                </a:solidFill>
                <a:latin typeface="Verdana" pitchFamily="34" charset="0"/>
              </a:rPr>
            </a:br>
            <a:endParaRPr lang="da-DK" sz="1400" dirty="0">
              <a:solidFill>
                <a:schemeClr val="bg1"/>
              </a:solidFill>
              <a:latin typeface="Verdana" pitchFamily="34" charset="0"/>
            </a:endParaRPr>
          </a:p>
          <a:p>
            <a:pPr>
              <a:spcBef>
                <a:spcPct val="50000"/>
              </a:spcBef>
            </a:pPr>
            <a:r>
              <a:rPr lang="da-DK" sz="1000" dirty="0">
                <a:solidFill>
                  <a:schemeClr val="bg1"/>
                </a:solidFill>
                <a:latin typeface="Verdana" pitchFamily="34" charset="0"/>
              </a:rPr>
              <a:t>Underentreprise</a:t>
            </a:r>
          </a:p>
        </p:txBody>
      </p:sp>
      <p:sp>
        <p:nvSpPr>
          <p:cNvPr id="2063" name="Text Box 15"/>
          <p:cNvSpPr txBox="1">
            <a:spLocks noChangeArrowheads="1"/>
          </p:cNvSpPr>
          <p:nvPr/>
        </p:nvSpPr>
        <p:spPr bwMode="auto">
          <a:xfrm>
            <a:off x="5003801" y="4914900"/>
            <a:ext cx="2016125" cy="3527425"/>
          </a:xfrm>
          <a:prstGeom prst="rect">
            <a:avLst/>
          </a:prstGeom>
          <a:solidFill>
            <a:srgbClr val="C3CEC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90000" rIns="144000" bIns="90000"/>
          <a:lstStyle/>
          <a:p>
            <a:pPr>
              <a:spcBef>
                <a:spcPct val="50000"/>
              </a:spcBef>
              <a:spcAft>
                <a:spcPct val="50000"/>
              </a:spcAft>
            </a:pPr>
            <a:r>
              <a:rPr lang="da-DK" sz="700" b="1" dirty="0">
                <a:latin typeface="Verdana" pitchFamily="34" charset="0"/>
              </a:rPr>
              <a:t>Beliggenhed</a:t>
            </a:r>
            <a:br>
              <a:rPr lang="da-DK" sz="700" dirty="0">
                <a:latin typeface="Verdana" pitchFamily="34" charset="0"/>
              </a:rPr>
            </a:br>
            <a:r>
              <a:rPr lang="da-DK" sz="700" dirty="0">
                <a:latin typeface="Verdana" pitchFamily="34" charset="0"/>
              </a:rPr>
              <a:t>Aarhus Havn, Færgeterminal</a:t>
            </a:r>
          </a:p>
          <a:p>
            <a:pPr>
              <a:spcBef>
                <a:spcPct val="50000"/>
              </a:spcBef>
              <a:spcAft>
                <a:spcPct val="50000"/>
              </a:spcAft>
            </a:pPr>
            <a:r>
              <a:rPr lang="da-DK" sz="700" b="1" dirty="0">
                <a:latin typeface="Verdana" pitchFamily="34" charset="0"/>
              </a:rPr>
              <a:t>Byggetype</a:t>
            </a:r>
            <a:br>
              <a:rPr lang="da-DK" sz="700" dirty="0">
                <a:latin typeface="Verdana" pitchFamily="34" charset="0"/>
              </a:rPr>
            </a:br>
            <a:r>
              <a:rPr lang="da-DK" sz="700" dirty="0">
                <a:latin typeface="Verdana" pitchFamily="34" charset="0"/>
              </a:rPr>
              <a:t>Vandbygning/anlæg</a:t>
            </a:r>
          </a:p>
          <a:p>
            <a:pPr>
              <a:spcBef>
                <a:spcPct val="50000"/>
              </a:spcBef>
              <a:spcAft>
                <a:spcPct val="50000"/>
              </a:spcAft>
            </a:pPr>
            <a:r>
              <a:rPr lang="da-DK" sz="700" b="1" dirty="0">
                <a:latin typeface="Verdana" pitchFamily="34" charset="0"/>
              </a:rPr>
              <a:t>Kunde</a:t>
            </a:r>
            <a:br>
              <a:rPr lang="da-DK" sz="700" dirty="0">
                <a:latin typeface="Verdana" pitchFamily="34" charset="0"/>
              </a:rPr>
            </a:br>
            <a:r>
              <a:rPr lang="da-DK" sz="700" dirty="0">
                <a:latin typeface="Verdana" pitchFamily="34" charset="0"/>
              </a:rPr>
              <a:t>Aarhus Havn</a:t>
            </a:r>
          </a:p>
          <a:p>
            <a:pPr>
              <a:spcBef>
                <a:spcPct val="50000"/>
              </a:spcBef>
              <a:spcAft>
                <a:spcPct val="50000"/>
              </a:spcAft>
            </a:pPr>
            <a:r>
              <a:rPr lang="da-DK" sz="700" b="1" dirty="0">
                <a:latin typeface="Verdana" pitchFamily="34" charset="0"/>
              </a:rPr>
              <a:t>Ingeniør</a:t>
            </a:r>
            <a:br>
              <a:rPr lang="da-DK" sz="700">
                <a:latin typeface="Verdana" pitchFamily="34" charset="0"/>
              </a:rPr>
            </a:br>
            <a:r>
              <a:rPr lang="da-DK" sz="700">
                <a:latin typeface="Verdana" pitchFamily="34" charset="0"/>
              </a:rPr>
              <a:t>Rambøll</a:t>
            </a:r>
            <a:endParaRPr lang="da-DK" sz="700" dirty="0">
              <a:latin typeface="Verdana" pitchFamily="34" charset="0"/>
            </a:endParaRPr>
          </a:p>
          <a:p>
            <a:pPr>
              <a:spcBef>
                <a:spcPct val="50000"/>
              </a:spcBef>
              <a:spcAft>
                <a:spcPct val="50000"/>
              </a:spcAft>
            </a:pPr>
            <a:r>
              <a:rPr lang="da-DK" sz="700" b="1" dirty="0">
                <a:latin typeface="Verdana" pitchFamily="34" charset="0"/>
              </a:rPr>
              <a:t>Byggeperiode</a:t>
            </a:r>
            <a:br>
              <a:rPr lang="da-DK" sz="700" dirty="0">
                <a:latin typeface="Verdana" pitchFamily="34" charset="0"/>
              </a:rPr>
            </a:br>
            <a:r>
              <a:rPr lang="da-DK" sz="700" dirty="0">
                <a:latin typeface="Verdana" pitchFamily="34" charset="0"/>
              </a:rPr>
              <a:t>09.2022-10.2022</a:t>
            </a:r>
          </a:p>
          <a:p>
            <a:pPr>
              <a:spcBef>
                <a:spcPct val="50000"/>
              </a:spcBef>
              <a:spcAft>
                <a:spcPct val="50000"/>
              </a:spcAft>
            </a:pPr>
            <a:r>
              <a:rPr lang="da-DK" sz="700" b="1" dirty="0">
                <a:latin typeface="Verdana" pitchFamily="34" charset="0"/>
              </a:rPr>
              <a:t>Omfang</a:t>
            </a:r>
            <a:br>
              <a:rPr lang="da-DK" sz="700" dirty="0">
                <a:latin typeface="Verdana" pitchFamily="34" charset="0"/>
              </a:rPr>
            </a:br>
            <a:r>
              <a:rPr lang="da-DK" sz="700" dirty="0">
                <a:latin typeface="Verdana" pitchFamily="34" charset="0"/>
              </a:rPr>
              <a:t>6.000 tons sten</a:t>
            </a:r>
          </a:p>
          <a:p>
            <a:pPr>
              <a:spcBef>
                <a:spcPct val="50000"/>
              </a:spcBef>
              <a:spcAft>
                <a:spcPct val="50000"/>
              </a:spcAft>
            </a:pPr>
            <a:r>
              <a:rPr lang="da-DK" sz="700" b="1" dirty="0">
                <a:latin typeface="Verdana" pitchFamily="34" charset="0"/>
              </a:rPr>
              <a:t>Entrepriseform</a:t>
            </a:r>
            <a:br>
              <a:rPr lang="da-DK" sz="700" dirty="0">
                <a:latin typeface="Verdana" pitchFamily="34" charset="0"/>
              </a:rPr>
            </a:br>
            <a:r>
              <a:rPr lang="da-DK" sz="700" dirty="0">
                <a:latin typeface="Verdana" pitchFamily="34" charset="0"/>
              </a:rPr>
              <a:t>Underentreprise</a:t>
            </a:r>
          </a:p>
          <a:p>
            <a:pPr>
              <a:spcBef>
                <a:spcPct val="50000"/>
              </a:spcBef>
              <a:spcAft>
                <a:spcPct val="50000"/>
              </a:spcAft>
            </a:pPr>
            <a:r>
              <a:rPr lang="da-DK" sz="700" b="1" dirty="0">
                <a:latin typeface="Verdana" pitchFamily="34" charset="0"/>
              </a:rPr>
              <a:t>Projekt nr</a:t>
            </a:r>
            <a:r>
              <a:rPr lang="da-DK" sz="700" dirty="0">
                <a:latin typeface="Verdana" pitchFamily="34" charset="0"/>
              </a:rPr>
              <a:t>.</a:t>
            </a:r>
            <a:br>
              <a:rPr lang="da-DK" sz="700" dirty="0">
                <a:latin typeface="Verdana" pitchFamily="34" charset="0"/>
              </a:rPr>
            </a:br>
            <a:r>
              <a:rPr lang="da-DK" sz="700" dirty="0">
                <a:latin typeface="Verdana" pitchFamily="34" charset="0"/>
              </a:rPr>
              <a:t>130960</a:t>
            </a:r>
          </a:p>
          <a:p>
            <a:pPr>
              <a:spcBef>
                <a:spcPct val="50000"/>
              </a:spcBef>
              <a:spcAft>
                <a:spcPct val="50000"/>
              </a:spcAft>
            </a:pPr>
            <a:r>
              <a:rPr lang="da-DK" sz="700" b="1" dirty="0">
                <a:latin typeface="Verdana" pitchFamily="34" charset="0"/>
              </a:rPr>
              <a:t>Kontraktsum </a:t>
            </a:r>
            <a:br>
              <a:rPr lang="da-DK" sz="700" dirty="0">
                <a:latin typeface="Verdana" pitchFamily="34" charset="0"/>
              </a:rPr>
            </a:br>
            <a:r>
              <a:rPr lang="da-DK" sz="700" dirty="0">
                <a:latin typeface="Verdana" pitchFamily="34" charset="0"/>
              </a:rPr>
              <a:t>6,8 mio. DKK ekskl. moms</a:t>
            </a:r>
          </a:p>
        </p:txBody>
      </p:sp>
      <p:pic>
        <p:nvPicPr>
          <p:cNvPr id="2064" name="Picture 16" descr="CGJ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8686800"/>
            <a:ext cx="2016125" cy="404813"/>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4940300" y="9234488"/>
            <a:ext cx="2016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da-DK" sz="700" dirty="0">
                <a:latin typeface="Verdana" pitchFamily="34" charset="0"/>
              </a:rPr>
              <a:t>DK-Fabriksparken 37</a:t>
            </a:r>
            <a:br>
              <a:rPr lang="da-DK" sz="700" dirty="0">
                <a:latin typeface="Verdana" pitchFamily="34" charset="0"/>
              </a:rPr>
            </a:br>
            <a:r>
              <a:rPr lang="da-DK" sz="700" dirty="0">
                <a:latin typeface="Verdana" pitchFamily="34" charset="0"/>
              </a:rPr>
              <a:t>2600 Glostrup</a:t>
            </a:r>
          </a:p>
          <a:p>
            <a:pPr>
              <a:spcBef>
                <a:spcPct val="50000"/>
              </a:spcBef>
            </a:pPr>
            <a:r>
              <a:rPr lang="da-DK" sz="700" dirty="0">
                <a:latin typeface="Verdana" pitchFamily="34" charset="0"/>
              </a:rPr>
              <a:t>Tlf: +45 43 44 68 00</a:t>
            </a:r>
            <a:br>
              <a:rPr lang="da-DK" sz="700" dirty="0">
                <a:latin typeface="Verdana" pitchFamily="34" charset="0"/>
              </a:rPr>
            </a:br>
            <a:r>
              <a:rPr lang="da-DK" sz="700" dirty="0">
                <a:latin typeface="Verdana" pitchFamily="34" charset="0"/>
                <a:hlinkClick r:id="rId5"/>
              </a:rPr>
              <a:t>info@cgjensen.dk</a:t>
            </a:r>
            <a:br>
              <a:rPr lang="da-DK" sz="700" dirty="0">
                <a:latin typeface="Verdana" pitchFamily="34" charset="0"/>
              </a:rPr>
            </a:br>
            <a:r>
              <a:rPr lang="da-DK" sz="700" dirty="0">
                <a:latin typeface="Verdana" pitchFamily="34" charset="0"/>
              </a:rPr>
              <a:t>www.cgjensen.dk</a:t>
            </a:r>
          </a:p>
        </p:txBody>
      </p:sp>
      <p:sp>
        <p:nvSpPr>
          <p:cNvPr id="2057" name="Line 9"/>
          <p:cNvSpPr>
            <a:spLocks noChangeShapeType="1"/>
          </p:cNvSpPr>
          <p:nvPr/>
        </p:nvSpPr>
        <p:spPr bwMode="auto">
          <a:xfrm>
            <a:off x="2899772" y="450850"/>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58" name="Line 10"/>
          <p:cNvSpPr>
            <a:spLocks noChangeShapeType="1"/>
          </p:cNvSpPr>
          <p:nvPr/>
        </p:nvSpPr>
        <p:spPr bwMode="auto">
          <a:xfrm>
            <a:off x="4967288" y="450156"/>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62" name="Line 14"/>
          <p:cNvSpPr>
            <a:spLocks noChangeShapeType="1"/>
          </p:cNvSpPr>
          <p:nvPr/>
        </p:nvSpPr>
        <p:spPr bwMode="auto">
          <a:xfrm>
            <a:off x="828675" y="2584450"/>
            <a:ext cx="63363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1769</TotalTime>
  <Words>282</Words>
  <Application>Microsoft Office PowerPoint</Application>
  <PresentationFormat>Brugerdefineret</PresentationFormat>
  <Paragraphs>38</Paragraphs>
  <Slides>1</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vt:i4>
      </vt:variant>
    </vt:vector>
  </HeadingPairs>
  <TitlesOfParts>
    <vt:vector size="4" baseType="lpstr">
      <vt:lpstr>Arial</vt:lpstr>
      <vt:lpstr>Verdana</vt:lpstr>
      <vt:lpstr>Standarddesign</vt:lpstr>
      <vt:lpstr>PowerPoint-præsentation</vt:lpstr>
    </vt:vector>
  </TitlesOfParts>
  <Company>Skanska Danmark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NielsenHa</dc:creator>
  <cp:lastModifiedBy>Hanne Nielsen</cp:lastModifiedBy>
  <cp:revision>145</cp:revision>
  <cp:lastPrinted>2022-10-19T11:07:05Z</cp:lastPrinted>
  <dcterms:created xsi:type="dcterms:W3CDTF">2008-01-10T08:55:09Z</dcterms:created>
  <dcterms:modified xsi:type="dcterms:W3CDTF">2023-01-05T10:15:38Z</dcterms:modified>
</cp:coreProperties>
</file>