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C3CECF"/>
    <a:srgbClr val="BEC1C2"/>
    <a:srgbClr val="B7C6C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3126" y="96"/>
      </p:cViewPr>
      <p:guideLst>
        <p:guide orient="horz" pos="336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66738" y="3322638"/>
            <a:ext cx="6427787" cy="2290762"/>
          </a:xfrm>
        </p:spPr>
        <p:txBody>
          <a:bodyPr/>
          <a:lstStyle/>
          <a:p>
            <a:r>
              <a:rPr lang="da-DK"/>
              <a:t>Klik for at redigere i master</a:t>
            </a:r>
          </a:p>
        </p:txBody>
      </p:sp>
      <p:sp>
        <p:nvSpPr>
          <p:cNvPr id="3" name="Undertitel 2"/>
          <p:cNvSpPr>
            <a:spLocks noGrp="1"/>
          </p:cNvSpPr>
          <p:nvPr>
            <p:ph type="subTitle" idx="1"/>
          </p:nvPr>
        </p:nvSpPr>
        <p:spPr>
          <a:xfrm>
            <a:off x="1133475" y="6059488"/>
            <a:ext cx="5294313"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92E2AE84-7644-40CC-93C5-5F0B9CA69861}" type="slidenum">
              <a:rPr lang="da-DK"/>
              <a:pPr/>
              <a:t>‹nr.›</a:t>
            </a:fld>
            <a:endParaRPr lang="da-DK" dirty="0"/>
          </a:p>
        </p:txBody>
      </p:sp>
    </p:spTree>
    <p:extLst>
      <p:ext uri="{BB962C8B-B14F-4D97-AF65-F5344CB8AC3E}">
        <p14:creationId xmlns:p14="http://schemas.microsoft.com/office/powerpoint/2010/main" val="37182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19131DE5-2DC6-486C-9943-98E0F84D5D9B}" type="slidenum">
              <a:rPr lang="da-DK"/>
              <a:pPr/>
              <a:t>‹nr.›</a:t>
            </a:fld>
            <a:endParaRPr lang="da-DK" dirty="0"/>
          </a:p>
        </p:txBody>
      </p:sp>
    </p:spTree>
    <p:extLst>
      <p:ext uri="{BB962C8B-B14F-4D97-AF65-F5344CB8AC3E}">
        <p14:creationId xmlns:p14="http://schemas.microsoft.com/office/powerpoint/2010/main" val="13658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83225" y="427038"/>
            <a:ext cx="1700213" cy="9124950"/>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377825" y="427038"/>
            <a:ext cx="4953000" cy="912495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00A90421-7657-424F-A06E-902D125B4D6E}" type="slidenum">
              <a:rPr lang="da-DK"/>
              <a:pPr/>
              <a:t>‹nr.›</a:t>
            </a:fld>
            <a:endParaRPr lang="da-DK" dirty="0"/>
          </a:p>
        </p:txBody>
      </p:sp>
    </p:spTree>
    <p:extLst>
      <p:ext uri="{BB962C8B-B14F-4D97-AF65-F5344CB8AC3E}">
        <p14:creationId xmlns:p14="http://schemas.microsoft.com/office/powerpoint/2010/main" val="32654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D0ECA7B5-0EE4-4BBE-B75F-EAAEAF9ED040}" type="slidenum">
              <a:rPr lang="da-DK"/>
              <a:pPr/>
              <a:t>‹nr.›</a:t>
            </a:fld>
            <a:endParaRPr lang="da-DK" dirty="0"/>
          </a:p>
        </p:txBody>
      </p:sp>
    </p:spTree>
    <p:extLst>
      <p:ext uri="{BB962C8B-B14F-4D97-AF65-F5344CB8AC3E}">
        <p14:creationId xmlns:p14="http://schemas.microsoft.com/office/powerpoint/2010/main" val="308289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96900" y="6872288"/>
            <a:ext cx="6427788" cy="2122487"/>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596900" y="4532313"/>
            <a:ext cx="6427788" cy="2339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6FFAE6C8-8BD2-4BC6-999C-61B6B9CF6916}" type="slidenum">
              <a:rPr lang="da-DK"/>
              <a:pPr/>
              <a:t>‹nr.›</a:t>
            </a:fld>
            <a:endParaRPr lang="da-DK" dirty="0"/>
          </a:p>
        </p:txBody>
      </p:sp>
    </p:spTree>
    <p:extLst>
      <p:ext uri="{BB962C8B-B14F-4D97-AF65-F5344CB8AC3E}">
        <p14:creationId xmlns:p14="http://schemas.microsoft.com/office/powerpoint/2010/main" val="82523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377825" y="2495550"/>
            <a:ext cx="3325813"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56038" y="2495550"/>
            <a:ext cx="3327400"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86AB0E72-4613-4FFB-8459-97D1CF4F0CAD}" type="slidenum">
              <a:rPr lang="da-DK"/>
              <a:pPr/>
              <a:t>‹nr.›</a:t>
            </a:fld>
            <a:endParaRPr lang="da-DK" dirty="0"/>
          </a:p>
        </p:txBody>
      </p:sp>
    </p:spTree>
    <p:extLst>
      <p:ext uri="{BB962C8B-B14F-4D97-AF65-F5344CB8AC3E}">
        <p14:creationId xmlns:p14="http://schemas.microsoft.com/office/powerpoint/2010/main" val="5732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77825" y="428625"/>
            <a:ext cx="6805613" cy="1781175"/>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377825"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377825"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3841750"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3841750"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dirty="0"/>
          </a:p>
        </p:txBody>
      </p:sp>
      <p:sp>
        <p:nvSpPr>
          <p:cNvPr id="8" name="Pladsholder til sidefod 7"/>
          <p:cNvSpPr>
            <a:spLocks noGrp="1"/>
          </p:cNvSpPr>
          <p:nvPr>
            <p:ph type="ftr" sz="quarter" idx="11"/>
          </p:nvPr>
        </p:nvSpPr>
        <p:spPr/>
        <p:txBody>
          <a:bodyPr/>
          <a:lstStyle>
            <a:lvl1pPr>
              <a:defRPr/>
            </a:lvl1pPr>
          </a:lstStyle>
          <a:p>
            <a:endParaRPr lang="da-DK" dirty="0"/>
          </a:p>
        </p:txBody>
      </p:sp>
      <p:sp>
        <p:nvSpPr>
          <p:cNvPr id="9" name="Pladsholder til diasnummer 8"/>
          <p:cNvSpPr>
            <a:spLocks noGrp="1"/>
          </p:cNvSpPr>
          <p:nvPr>
            <p:ph type="sldNum" sz="quarter" idx="12"/>
          </p:nvPr>
        </p:nvSpPr>
        <p:spPr/>
        <p:txBody>
          <a:bodyPr/>
          <a:lstStyle>
            <a:lvl1pPr>
              <a:defRPr/>
            </a:lvl1pPr>
          </a:lstStyle>
          <a:p>
            <a:fld id="{80665D4E-F0DB-4072-84D2-13F4CA293618}" type="slidenum">
              <a:rPr lang="da-DK"/>
              <a:pPr/>
              <a:t>‹nr.›</a:t>
            </a:fld>
            <a:endParaRPr lang="da-DK" dirty="0"/>
          </a:p>
        </p:txBody>
      </p:sp>
    </p:spTree>
    <p:extLst>
      <p:ext uri="{BB962C8B-B14F-4D97-AF65-F5344CB8AC3E}">
        <p14:creationId xmlns:p14="http://schemas.microsoft.com/office/powerpoint/2010/main" val="40745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dirty="0"/>
          </a:p>
        </p:txBody>
      </p:sp>
      <p:sp>
        <p:nvSpPr>
          <p:cNvPr id="4" name="Pladsholder til sidefod 3"/>
          <p:cNvSpPr>
            <a:spLocks noGrp="1"/>
          </p:cNvSpPr>
          <p:nvPr>
            <p:ph type="ftr" sz="quarter" idx="11"/>
          </p:nvPr>
        </p:nvSpPr>
        <p:spPr/>
        <p:txBody>
          <a:bodyPr/>
          <a:lstStyle>
            <a:lvl1pPr>
              <a:defRPr/>
            </a:lvl1pPr>
          </a:lstStyle>
          <a:p>
            <a:endParaRPr lang="da-DK" dirty="0"/>
          </a:p>
        </p:txBody>
      </p:sp>
      <p:sp>
        <p:nvSpPr>
          <p:cNvPr id="5" name="Pladsholder til diasnummer 4"/>
          <p:cNvSpPr>
            <a:spLocks noGrp="1"/>
          </p:cNvSpPr>
          <p:nvPr>
            <p:ph type="sldNum" sz="quarter" idx="12"/>
          </p:nvPr>
        </p:nvSpPr>
        <p:spPr/>
        <p:txBody>
          <a:bodyPr/>
          <a:lstStyle>
            <a:lvl1pPr>
              <a:defRPr/>
            </a:lvl1pPr>
          </a:lstStyle>
          <a:p>
            <a:fld id="{9245684D-80F2-40BB-BBBC-4C275BC4D109}" type="slidenum">
              <a:rPr lang="da-DK"/>
              <a:pPr/>
              <a:t>‹nr.›</a:t>
            </a:fld>
            <a:endParaRPr lang="da-DK" dirty="0"/>
          </a:p>
        </p:txBody>
      </p:sp>
    </p:spTree>
    <p:extLst>
      <p:ext uri="{BB962C8B-B14F-4D97-AF65-F5344CB8AC3E}">
        <p14:creationId xmlns:p14="http://schemas.microsoft.com/office/powerpoint/2010/main" val="33341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dirty="0"/>
          </a:p>
        </p:txBody>
      </p:sp>
      <p:sp>
        <p:nvSpPr>
          <p:cNvPr id="3" name="Pladsholder til sidefod 2"/>
          <p:cNvSpPr>
            <a:spLocks noGrp="1"/>
          </p:cNvSpPr>
          <p:nvPr>
            <p:ph type="ftr" sz="quarter" idx="11"/>
          </p:nvPr>
        </p:nvSpPr>
        <p:spPr/>
        <p:txBody>
          <a:bodyPr/>
          <a:lstStyle>
            <a:lvl1pPr>
              <a:defRPr/>
            </a:lvl1pPr>
          </a:lstStyle>
          <a:p>
            <a:endParaRPr lang="da-DK" dirty="0"/>
          </a:p>
        </p:txBody>
      </p:sp>
      <p:sp>
        <p:nvSpPr>
          <p:cNvPr id="4" name="Pladsholder til diasnummer 3"/>
          <p:cNvSpPr>
            <a:spLocks noGrp="1"/>
          </p:cNvSpPr>
          <p:nvPr>
            <p:ph type="sldNum" sz="quarter" idx="12"/>
          </p:nvPr>
        </p:nvSpPr>
        <p:spPr/>
        <p:txBody>
          <a:bodyPr/>
          <a:lstStyle>
            <a:lvl1pPr>
              <a:defRPr/>
            </a:lvl1pPr>
          </a:lstStyle>
          <a:p>
            <a:fld id="{696A5D55-E03E-46AD-B926-6C3D780DFAFA}" type="slidenum">
              <a:rPr lang="da-DK"/>
              <a:pPr/>
              <a:t>‹nr.›</a:t>
            </a:fld>
            <a:endParaRPr lang="da-DK" dirty="0"/>
          </a:p>
        </p:txBody>
      </p:sp>
    </p:spTree>
    <p:extLst>
      <p:ext uri="{BB962C8B-B14F-4D97-AF65-F5344CB8AC3E}">
        <p14:creationId xmlns:p14="http://schemas.microsoft.com/office/powerpoint/2010/main" val="31997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77825" y="425450"/>
            <a:ext cx="2487613" cy="1812925"/>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2955925" y="425450"/>
            <a:ext cx="4227513"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77825" y="2238375"/>
            <a:ext cx="2487613"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DF45F399-0551-463F-84D8-FB9AFEAC2451}" type="slidenum">
              <a:rPr lang="da-DK"/>
              <a:pPr/>
              <a:t>‹nr.›</a:t>
            </a:fld>
            <a:endParaRPr lang="da-DK" dirty="0"/>
          </a:p>
        </p:txBody>
      </p:sp>
    </p:spTree>
    <p:extLst>
      <p:ext uri="{BB962C8B-B14F-4D97-AF65-F5344CB8AC3E}">
        <p14:creationId xmlns:p14="http://schemas.microsoft.com/office/powerpoint/2010/main" val="16624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482725" y="7485063"/>
            <a:ext cx="4535488" cy="884237"/>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482725" y="955675"/>
            <a:ext cx="4535488"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482725" y="8369300"/>
            <a:ext cx="4535488"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0754DEFD-6C25-4A77-9091-FE43F1DF9918}" type="slidenum">
              <a:rPr lang="da-DK"/>
              <a:pPr/>
              <a:t>‹nr.›</a:t>
            </a:fld>
            <a:endParaRPr lang="da-DK" dirty="0"/>
          </a:p>
        </p:txBody>
      </p:sp>
    </p:spTree>
    <p:extLst>
      <p:ext uri="{BB962C8B-B14F-4D97-AF65-F5344CB8AC3E}">
        <p14:creationId xmlns:p14="http://schemas.microsoft.com/office/powerpoint/2010/main" val="393536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825" y="427038"/>
            <a:ext cx="680561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377825" y="2495550"/>
            <a:ext cx="6805613"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377825"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a-DK" dirty="0"/>
          </a:p>
        </p:txBody>
      </p:sp>
      <p:sp>
        <p:nvSpPr>
          <p:cNvPr id="1029" name="Rectangle 5"/>
          <p:cNvSpPr>
            <a:spLocks noGrp="1" noChangeArrowheads="1"/>
          </p:cNvSpPr>
          <p:nvPr>
            <p:ph type="ftr" sz="quarter" idx="3"/>
          </p:nvPr>
        </p:nvSpPr>
        <p:spPr bwMode="auto">
          <a:xfrm>
            <a:off x="2582863" y="9737725"/>
            <a:ext cx="23955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a-DK" dirty="0"/>
          </a:p>
        </p:txBody>
      </p:sp>
      <p:sp>
        <p:nvSpPr>
          <p:cNvPr id="1030" name="Rectangle 6"/>
          <p:cNvSpPr>
            <a:spLocks noGrp="1" noChangeArrowheads="1"/>
          </p:cNvSpPr>
          <p:nvPr>
            <p:ph type="sldNum" sz="quarter" idx="4"/>
          </p:nvPr>
        </p:nvSpPr>
        <p:spPr bwMode="auto">
          <a:xfrm>
            <a:off x="5418138"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75F7DD-C7BD-4AD1-9AAA-4B53938F259F}" type="slidenum">
              <a:rPr lang="da-DK"/>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info@cgjensen.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2805F72-E047-93FF-9AC6-95C0DBA2B917}"/>
              </a:ext>
            </a:extLst>
          </p:cNvPr>
          <p:cNvPicPr>
            <a:picLocks noChangeAspect="1"/>
          </p:cNvPicPr>
          <p:nvPr/>
        </p:nvPicPr>
        <p:blipFill rotWithShape="1">
          <a:blip r:embed="rId2"/>
          <a:srcRect t="5358" b="8092"/>
          <a:stretch/>
        </p:blipFill>
        <p:spPr>
          <a:xfrm>
            <a:off x="839894" y="591644"/>
            <a:ext cx="6156000" cy="3996000"/>
          </a:xfrm>
          <a:prstGeom prst="rect">
            <a:avLst/>
          </a:prstGeom>
        </p:spPr>
      </p:pic>
      <p:sp>
        <p:nvSpPr>
          <p:cNvPr id="2054" name="Text Box 6"/>
          <p:cNvSpPr txBox="1">
            <a:spLocks noChangeArrowheads="1"/>
          </p:cNvSpPr>
          <p:nvPr/>
        </p:nvSpPr>
        <p:spPr bwMode="auto">
          <a:xfrm>
            <a:off x="857247" y="4837748"/>
            <a:ext cx="4146553" cy="53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76300">
              <a:defRPr>
                <a:solidFill>
                  <a:schemeClr val="tx1"/>
                </a:solidFill>
                <a:latin typeface="Arial" charset="0"/>
              </a:defRPr>
            </a:lvl1pPr>
            <a:lvl2pPr marL="436563" defTabSz="876300">
              <a:defRPr>
                <a:solidFill>
                  <a:schemeClr val="tx1"/>
                </a:solidFill>
                <a:latin typeface="Arial" charset="0"/>
              </a:defRPr>
            </a:lvl2pPr>
            <a:lvl3pPr marL="876300" defTabSz="876300">
              <a:defRPr>
                <a:solidFill>
                  <a:schemeClr val="tx1"/>
                </a:solidFill>
                <a:latin typeface="Arial" charset="0"/>
              </a:defRPr>
            </a:lvl3pPr>
            <a:lvl4pPr marL="1314450" defTabSz="876300">
              <a:defRPr>
                <a:solidFill>
                  <a:schemeClr val="tx1"/>
                </a:solidFill>
                <a:latin typeface="Arial" charset="0"/>
              </a:defRPr>
            </a:lvl4pPr>
            <a:lvl5pPr marL="1752600" defTabSz="876300">
              <a:defRPr>
                <a:solidFill>
                  <a:schemeClr val="tx1"/>
                </a:solidFill>
                <a:latin typeface="Arial" charset="0"/>
              </a:defRPr>
            </a:lvl5pPr>
            <a:lvl6pPr marL="2209800" defTabSz="876300" fontAlgn="base">
              <a:spcBef>
                <a:spcPct val="0"/>
              </a:spcBef>
              <a:spcAft>
                <a:spcPct val="0"/>
              </a:spcAft>
              <a:defRPr>
                <a:solidFill>
                  <a:schemeClr val="tx1"/>
                </a:solidFill>
                <a:latin typeface="Arial" charset="0"/>
              </a:defRPr>
            </a:lvl6pPr>
            <a:lvl7pPr marL="2667000" defTabSz="876300" fontAlgn="base">
              <a:spcBef>
                <a:spcPct val="0"/>
              </a:spcBef>
              <a:spcAft>
                <a:spcPct val="0"/>
              </a:spcAft>
              <a:defRPr>
                <a:solidFill>
                  <a:schemeClr val="tx1"/>
                </a:solidFill>
                <a:latin typeface="Arial" charset="0"/>
              </a:defRPr>
            </a:lvl7pPr>
            <a:lvl8pPr marL="3124200" defTabSz="876300" fontAlgn="base">
              <a:spcBef>
                <a:spcPct val="0"/>
              </a:spcBef>
              <a:spcAft>
                <a:spcPct val="0"/>
              </a:spcAft>
              <a:defRPr>
                <a:solidFill>
                  <a:schemeClr val="tx1"/>
                </a:solidFill>
                <a:latin typeface="Arial" charset="0"/>
              </a:defRPr>
            </a:lvl8pPr>
            <a:lvl9pPr marL="3581400" defTabSz="876300" fontAlgn="base">
              <a:spcBef>
                <a:spcPct val="0"/>
              </a:spcBef>
              <a:spcAft>
                <a:spcPct val="0"/>
              </a:spcAft>
              <a:defRPr>
                <a:solidFill>
                  <a:schemeClr val="tx1"/>
                </a:solidFill>
                <a:latin typeface="Arial" charset="0"/>
              </a:defRPr>
            </a:lvl9pPr>
          </a:lstStyle>
          <a:p>
            <a:r>
              <a:rPr lang="da-DK" sz="850" b="1" dirty="0">
                <a:latin typeface="Verdana" panose="020B0604030504040204" pitchFamily="34" charset="0"/>
                <a:ea typeface="Verdana" panose="020B0604030504040204" pitchFamily="34" charset="0"/>
                <a:cs typeface="Verdana" panose="020B0604030504040204" pitchFamily="34" charset="0"/>
              </a:rPr>
              <a:t>Fredensborg Slotshave, istandsættelse af Kongebroen.</a:t>
            </a:r>
          </a:p>
          <a:p>
            <a:r>
              <a:rPr lang="da-DK" sz="850" dirty="0">
                <a:latin typeface="Verdana" panose="020B0604030504040204" pitchFamily="34" charset="0"/>
                <a:ea typeface="Verdana" panose="020B0604030504040204" pitchFamily="34" charset="0"/>
                <a:cs typeface="Verdana" panose="020B0604030504040204" pitchFamily="34" charset="0"/>
              </a:rPr>
              <a:t>Kongebroen ved Esrum Sø i Fredensborg Slotspark har i årevis været i forfald. Broen blev skænket til Prins Henrik i 60-års fødselsdagsgave, og blev indviet i 1996. Fra Slotsparken strækker broen sig ud i søen, og den </a:t>
            </a:r>
            <a:br>
              <a:rPr lang="da-DK" sz="850" dirty="0">
                <a:latin typeface="Verdana" panose="020B0604030504040204" pitchFamily="34" charset="0"/>
                <a:ea typeface="Verdana" panose="020B0604030504040204" pitchFamily="34" charset="0"/>
                <a:cs typeface="Verdana" panose="020B0604030504040204" pitchFamily="34" charset="0"/>
              </a:rPr>
            </a:br>
            <a:r>
              <a:rPr lang="da-DK" sz="850" dirty="0">
                <a:latin typeface="Verdana" panose="020B0604030504040204" pitchFamily="34" charset="0"/>
                <a:ea typeface="Verdana" panose="020B0604030504040204" pitchFamily="34" charset="0"/>
                <a:cs typeface="Verdana" panose="020B0604030504040204" pitchFamily="34" charset="0"/>
              </a:rPr>
              <a:t>bliver brugt af folk, der går tur i det smukke parkområde eller tager sig en dukkert i søen. Vind og vejr har gennem årene nedbrudt træværket, og </a:t>
            </a:r>
            <a:br>
              <a:rPr lang="da-DK" sz="850" dirty="0">
                <a:latin typeface="Verdana" panose="020B0604030504040204" pitchFamily="34" charset="0"/>
                <a:ea typeface="Verdana" panose="020B0604030504040204" pitchFamily="34" charset="0"/>
                <a:cs typeface="Verdana" panose="020B0604030504040204" pitchFamily="34" charset="0"/>
              </a:rPr>
            </a:br>
            <a:r>
              <a:rPr lang="da-DK" sz="850" dirty="0">
                <a:latin typeface="Verdana" panose="020B0604030504040204" pitchFamily="34" charset="0"/>
                <a:ea typeface="Verdana" panose="020B0604030504040204" pitchFamily="34" charset="0"/>
                <a:cs typeface="Verdana" panose="020B0604030504040204" pitchFamily="34" charset="0"/>
              </a:rPr>
              <a:t>på grund af fare for at besøgende skulle falde igennem, har Kongebroen derfor været afspærret.</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Men det er slut nu, hvor en større restaurering af broen er udført. </a:t>
            </a:r>
            <a:br>
              <a:rPr lang="da-DK" sz="850" dirty="0">
                <a:latin typeface="Verdana" panose="020B0604030504040204" pitchFamily="34" charset="0"/>
                <a:ea typeface="Verdana" panose="020B0604030504040204" pitchFamily="34" charset="0"/>
                <a:cs typeface="Verdana" panose="020B0604030504040204" pitchFamily="34" charset="0"/>
              </a:rPr>
            </a:br>
            <a:r>
              <a:rPr lang="da-DK" sz="850" dirty="0">
                <a:latin typeface="Verdana" panose="020B0604030504040204" pitchFamily="34" charset="0"/>
                <a:ea typeface="Verdana" panose="020B0604030504040204" pitchFamily="34" charset="0"/>
                <a:cs typeface="Verdana" panose="020B0604030504040204" pitchFamily="34" charset="0"/>
              </a:rPr>
              <a:t>CG Jensen har udført opgaven, som omfattede byggepladsarbejder og tømrerarbejder.</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Kongebroens nedbrudte tømmerkonstruktion er udskiftet, hvilket </a:t>
            </a:r>
            <a:r>
              <a:rPr lang="da-DK" sz="850" dirty="0" err="1">
                <a:latin typeface="Verdana" panose="020B0604030504040204" pitchFamily="34" charset="0"/>
                <a:ea typeface="Verdana" panose="020B0604030504040204" pitchFamily="34" charset="0"/>
                <a:cs typeface="Verdana" panose="020B0604030504040204" pitchFamily="34" charset="0"/>
              </a:rPr>
              <a:t>omfatte-de</a:t>
            </a:r>
            <a:r>
              <a:rPr lang="da-DK" sz="850" dirty="0">
                <a:latin typeface="Verdana" panose="020B0604030504040204" pitchFamily="34" charset="0"/>
                <a:ea typeface="Verdana" panose="020B0604030504040204" pitchFamily="34" charset="0"/>
                <a:cs typeface="Verdana" panose="020B0604030504040204" pitchFamily="34" charset="0"/>
              </a:rPr>
              <a:t> plankedæk og den underliggende bærende konstruktion i fuldtømmer. Broens konstruktionsprincipper er genanvendt og tømmeret er udskiftet </a:t>
            </a:r>
            <a:br>
              <a:rPr lang="da-DK" sz="850" dirty="0">
                <a:latin typeface="Verdana" panose="020B0604030504040204" pitchFamily="34" charset="0"/>
                <a:ea typeface="Verdana" panose="020B0604030504040204" pitchFamily="34" charset="0"/>
                <a:cs typeface="Verdana" panose="020B0604030504040204" pitchFamily="34" charset="0"/>
              </a:rPr>
            </a:br>
            <a:r>
              <a:rPr lang="da-DK" sz="850" dirty="0">
                <a:latin typeface="Verdana" panose="020B0604030504040204" pitchFamily="34" charset="0"/>
                <a:ea typeface="Verdana" panose="020B0604030504040204" pitchFamily="34" charset="0"/>
                <a:cs typeface="Verdana" panose="020B0604030504040204" pitchFamily="34" charset="0"/>
              </a:rPr>
              <a:t>fra det oprindelige fyrretræ til en ny egetræskonstruktion. De eksisterende beslag og fastgørelser er genanvendt.</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Arbejdet blev udført fra </a:t>
            </a:r>
            <a:r>
              <a:rPr lang="da-DK" sz="850" dirty="0" err="1">
                <a:latin typeface="Verdana" panose="020B0604030504040204" pitchFamily="34" charset="0"/>
                <a:ea typeface="Verdana" panose="020B0604030504040204" pitchFamily="34" charset="0"/>
                <a:cs typeface="Verdana" panose="020B0604030504040204" pitchFamily="34" charset="0"/>
              </a:rPr>
              <a:t>vandsiden</a:t>
            </a:r>
            <a:r>
              <a:rPr lang="da-DK" sz="850" dirty="0">
                <a:latin typeface="Verdana" panose="020B0604030504040204" pitchFamily="34" charset="0"/>
                <a:ea typeface="Verdana" panose="020B0604030504040204" pitchFamily="34" charset="0"/>
                <a:cs typeface="Verdana" panose="020B0604030504040204" pitchFamily="34" charset="0"/>
              </a:rPr>
              <a:t> med arbejdspramme tilrigget med entreprenørmaskiner, der kunne håndtere de tunge tømmerstykker. Prammene blev udskibet fra Fredensborg Havn. Dette samt sejlads på Esrum Sø krævede tilladelse fra Naturstyrelsen og der var desuden behov for at koordinere sejladsen med andre brugere af søen.</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Broen måler ca. 12x12 meter, mens landgangsbroen er 4,8 meter bred </a:t>
            </a:r>
            <a:br>
              <a:rPr lang="da-DK" sz="850" dirty="0">
                <a:latin typeface="Verdana" panose="020B0604030504040204" pitchFamily="34" charset="0"/>
                <a:ea typeface="Verdana" panose="020B0604030504040204" pitchFamily="34" charset="0"/>
                <a:cs typeface="Verdana" panose="020B0604030504040204" pitchFamily="34" charset="0"/>
              </a:rPr>
            </a:br>
            <a:r>
              <a:rPr lang="da-DK" sz="850" dirty="0">
                <a:latin typeface="Verdana" panose="020B0604030504040204" pitchFamily="34" charset="0"/>
                <a:ea typeface="Verdana" panose="020B0604030504040204" pitchFamily="34" charset="0"/>
                <a:cs typeface="Verdana" panose="020B0604030504040204" pitchFamily="34" charset="0"/>
              </a:rPr>
              <a:t>og 28 meter lang.</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Den nye Kongebro stod færdig som planlagt i oktober, så nu er der igen mulighed for anløb med både og benyttelse af broen for besøgende i slotshaven.</a:t>
            </a:r>
          </a:p>
          <a:p>
            <a:endParaRPr lang="da-DK" sz="850" dirty="0">
              <a:latin typeface="Verdana" panose="020B0604030504040204" pitchFamily="34" charset="0"/>
              <a:ea typeface="Verdana" panose="020B0604030504040204" pitchFamily="34" charset="0"/>
              <a:cs typeface="Verdana" panose="020B0604030504040204" pitchFamily="34" charset="0"/>
            </a:endParaRPr>
          </a:p>
          <a:p>
            <a:r>
              <a:rPr lang="da-DK" sz="850" dirty="0">
                <a:latin typeface="Verdana" panose="020B0604030504040204" pitchFamily="34" charset="0"/>
                <a:ea typeface="Verdana" panose="020B0604030504040204" pitchFamily="34" charset="0"/>
                <a:cs typeface="Verdana" panose="020B0604030504040204" pitchFamily="34" charset="0"/>
              </a:rPr>
              <a:t>Opgavens omfang:</a:t>
            </a:r>
          </a:p>
          <a:p>
            <a:r>
              <a:rPr lang="da-DK" sz="850" dirty="0">
                <a:latin typeface="Verdana" panose="020B0604030504040204" pitchFamily="34" charset="0"/>
                <a:ea typeface="Verdana" panose="020B0604030504040204" pitchFamily="34" charset="0"/>
                <a:cs typeface="Verdana" panose="020B0604030504040204" pitchFamily="34" charset="0"/>
              </a:rPr>
              <a:t>Indretning af byggeplads og færdselsarealer, </a:t>
            </a:r>
            <a:r>
              <a:rPr lang="da-DK" sz="850" dirty="0" err="1">
                <a:latin typeface="Verdana" panose="020B0604030504040204" pitchFamily="34" charset="0"/>
                <a:ea typeface="Verdana" panose="020B0604030504040204" pitchFamily="34" charset="0"/>
                <a:cs typeface="Verdana" panose="020B0604030504040204" pitchFamily="34" charset="0"/>
              </a:rPr>
              <a:t>skurby</a:t>
            </a:r>
            <a:r>
              <a:rPr lang="da-DK" sz="850" dirty="0">
                <a:latin typeface="Verdana" panose="020B0604030504040204" pitchFamily="34" charset="0"/>
                <a:ea typeface="Verdana" panose="020B0604030504040204" pitchFamily="34" charset="0"/>
                <a:cs typeface="Verdana" panose="020B0604030504040204" pitchFamily="34" charset="0"/>
              </a:rPr>
              <a:t> og oplagsplads. </a:t>
            </a:r>
          </a:p>
          <a:p>
            <a:r>
              <a:rPr lang="da-DK" sz="850" dirty="0">
                <a:latin typeface="Verdana" panose="020B0604030504040204" pitchFamily="34" charset="0"/>
                <a:ea typeface="Verdana" panose="020B0604030504040204" pitchFamily="34" charset="0"/>
                <a:cs typeface="Verdana" panose="020B0604030504040204" pitchFamily="34" charset="0"/>
              </a:rPr>
              <a:t>Nedtagning af eksisterende værn og bænke.</a:t>
            </a:r>
          </a:p>
          <a:p>
            <a:r>
              <a:rPr lang="da-DK" sz="850" dirty="0">
                <a:latin typeface="Verdana" panose="020B0604030504040204" pitchFamily="34" charset="0"/>
                <a:ea typeface="Verdana" panose="020B0604030504040204" pitchFamily="34" charset="0"/>
                <a:cs typeface="Verdana" panose="020B0604030504040204" pitchFamily="34" charset="0"/>
              </a:rPr>
              <a:t>Nedtagning og bortskaffelse af eksisterende bro.</a:t>
            </a:r>
          </a:p>
          <a:p>
            <a:r>
              <a:rPr lang="da-DK" sz="850" dirty="0">
                <a:latin typeface="Verdana" panose="020B0604030504040204" pitchFamily="34" charset="0"/>
                <a:ea typeface="Verdana" panose="020B0604030504040204" pitchFamily="34" charset="0"/>
                <a:cs typeface="Verdana" panose="020B0604030504040204" pitchFamily="34" charset="0"/>
              </a:rPr>
              <a:t>Rekonstruktion af bærende elementer og afrensning af brounderstøtninger.</a:t>
            </a:r>
          </a:p>
          <a:p>
            <a:r>
              <a:rPr lang="da-DK" sz="850" dirty="0">
                <a:latin typeface="Verdana" panose="020B0604030504040204" pitchFamily="34" charset="0"/>
                <a:ea typeface="Verdana" panose="020B0604030504040204" pitchFamily="34" charset="0"/>
                <a:cs typeface="Verdana" panose="020B0604030504040204" pitchFamily="34" charset="0"/>
              </a:rPr>
              <a:t>Rekonstruktion af kongebro og landgangsbro.</a:t>
            </a:r>
          </a:p>
          <a:p>
            <a:r>
              <a:rPr lang="da-DK" sz="850" dirty="0">
                <a:latin typeface="Verdana" panose="020B0604030504040204" pitchFamily="34" charset="0"/>
                <a:ea typeface="Verdana" panose="020B0604030504040204" pitchFamily="34" charset="0"/>
                <a:cs typeface="Verdana" panose="020B0604030504040204" pitchFamily="34" charset="0"/>
              </a:rPr>
              <a:t>Opretning og genmontering af værn.</a:t>
            </a:r>
          </a:p>
          <a:p>
            <a:r>
              <a:rPr lang="da-DK" sz="850" dirty="0">
                <a:latin typeface="Verdana" panose="020B0604030504040204" pitchFamily="34" charset="0"/>
                <a:ea typeface="Verdana" panose="020B0604030504040204" pitchFamily="34" charset="0"/>
                <a:cs typeface="Verdana" panose="020B0604030504040204" pitchFamily="34" charset="0"/>
              </a:rPr>
              <a:t>Rekonstruktion og montage af fire bænke.</a:t>
            </a: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b="1"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anose="020B0604030504040204" pitchFamily="34" charset="0"/>
                <a:ea typeface="Verdana" panose="020B0604030504040204" pitchFamily="34" charset="0"/>
                <a:cs typeface="Verdana" panose="020B0604030504040204" pitchFamily="34" charset="0"/>
              </a:rPr>
            </a:br>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itchFamily="34" charset="0"/>
              </a:rPr>
            </a:br>
            <a:endParaRPr lang="da-DK" sz="900" dirty="0">
              <a:latin typeface="Verdana" pitchFamily="34" charset="0"/>
            </a:endParaRPr>
          </a:p>
        </p:txBody>
      </p:sp>
      <p:sp>
        <p:nvSpPr>
          <p:cNvPr id="2056" name="Text Box 8"/>
          <p:cNvSpPr txBox="1">
            <a:spLocks noChangeArrowheads="1"/>
          </p:cNvSpPr>
          <p:nvPr/>
        </p:nvSpPr>
        <p:spPr bwMode="auto">
          <a:xfrm>
            <a:off x="839894" y="2608031"/>
            <a:ext cx="2016125" cy="19796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a:lstStyle/>
          <a:p>
            <a:pPr>
              <a:spcBef>
                <a:spcPct val="50000"/>
              </a:spcBef>
            </a:pPr>
            <a:endParaRPr lang="da-DK" sz="1400" dirty="0">
              <a:solidFill>
                <a:schemeClr val="bg1"/>
              </a:solidFill>
              <a:latin typeface="Verdana" pitchFamily="34" charset="0"/>
            </a:endParaRPr>
          </a:p>
          <a:p>
            <a:pPr>
              <a:spcBef>
                <a:spcPct val="50000"/>
              </a:spcBef>
            </a:pPr>
            <a:br>
              <a:rPr lang="da-DK" sz="1400" dirty="0">
                <a:solidFill>
                  <a:schemeClr val="bg1"/>
                </a:solidFill>
                <a:latin typeface="Verdana" pitchFamily="34" charset="0"/>
              </a:rPr>
            </a:br>
            <a:br>
              <a:rPr lang="da-DK" sz="1400" dirty="0">
                <a:solidFill>
                  <a:schemeClr val="bg1"/>
                </a:solidFill>
                <a:latin typeface="Verdana" pitchFamily="34" charset="0"/>
              </a:rPr>
            </a:br>
            <a:r>
              <a:rPr lang="da-DK" sz="1200" dirty="0">
                <a:solidFill>
                  <a:schemeClr val="bg1"/>
                </a:solidFill>
                <a:latin typeface="Verdana" pitchFamily="34" charset="0"/>
              </a:rPr>
              <a:t>Kongebroen, Fredensborg Slotshave</a:t>
            </a:r>
            <a:br>
              <a:rPr lang="da-DK" sz="1200" dirty="0">
                <a:solidFill>
                  <a:schemeClr val="bg1"/>
                </a:solidFill>
                <a:latin typeface="Verdana" pitchFamily="34" charset="0"/>
              </a:rPr>
            </a:br>
            <a:endParaRPr lang="da-DK" sz="1400" dirty="0">
              <a:solidFill>
                <a:schemeClr val="bg1"/>
              </a:solidFill>
              <a:latin typeface="Verdana" pitchFamily="34" charset="0"/>
            </a:endParaRPr>
          </a:p>
          <a:p>
            <a:pPr>
              <a:spcBef>
                <a:spcPct val="50000"/>
              </a:spcBef>
            </a:pPr>
            <a:r>
              <a:rPr lang="da-DK" sz="1000" dirty="0">
                <a:solidFill>
                  <a:schemeClr val="bg1"/>
                </a:solidFill>
                <a:latin typeface="Verdana" pitchFamily="34" charset="0"/>
              </a:rPr>
              <a:t>Hovedentreprise</a:t>
            </a:r>
          </a:p>
        </p:txBody>
      </p:sp>
      <p:sp>
        <p:nvSpPr>
          <p:cNvPr id="2063" name="Text Box 15"/>
          <p:cNvSpPr txBox="1">
            <a:spLocks noChangeArrowheads="1"/>
          </p:cNvSpPr>
          <p:nvPr/>
        </p:nvSpPr>
        <p:spPr bwMode="auto">
          <a:xfrm>
            <a:off x="5003801" y="4914900"/>
            <a:ext cx="2016125" cy="3527425"/>
          </a:xfrm>
          <a:prstGeom prst="rect">
            <a:avLst/>
          </a:prstGeom>
          <a:solidFill>
            <a:srgbClr val="C3CEC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90000" rIns="144000" bIns="90000"/>
          <a:lstStyle/>
          <a:p>
            <a:pPr>
              <a:spcBef>
                <a:spcPct val="50000"/>
              </a:spcBef>
              <a:spcAft>
                <a:spcPct val="50000"/>
              </a:spcAft>
            </a:pPr>
            <a:r>
              <a:rPr lang="da-DK" sz="700" b="1" dirty="0">
                <a:latin typeface="Verdana" pitchFamily="34" charset="0"/>
              </a:rPr>
              <a:t>Beliggenhed</a:t>
            </a:r>
            <a:br>
              <a:rPr lang="da-DK" sz="700" dirty="0">
                <a:latin typeface="Verdana" pitchFamily="34" charset="0"/>
              </a:rPr>
            </a:br>
            <a:r>
              <a:rPr lang="da-DK" sz="700" dirty="0">
                <a:latin typeface="Verdana" pitchFamily="34" charset="0"/>
              </a:rPr>
              <a:t>Fredensborg</a:t>
            </a:r>
          </a:p>
          <a:p>
            <a:pPr>
              <a:spcBef>
                <a:spcPct val="50000"/>
              </a:spcBef>
              <a:spcAft>
                <a:spcPct val="50000"/>
              </a:spcAft>
            </a:pPr>
            <a:r>
              <a:rPr lang="da-DK" sz="700" b="1" dirty="0">
                <a:latin typeface="Verdana" pitchFamily="34" charset="0"/>
              </a:rPr>
              <a:t>Byggetype</a:t>
            </a:r>
            <a:br>
              <a:rPr lang="da-DK" sz="700" dirty="0">
                <a:latin typeface="Verdana" pitchFamily="34" charset="0"/>
              </a:rPr>
            </a:br>
            <a:r>
              <a:rPr lang="da-DK" sz="700" dirty="0">
                <a:latin typeface="Verdana" pitchFamily="34" charset="0"/>
              </a:rPr>
              <a:t>Vandbygning</a:t>
            </a:r>
          </a:p>
          <a:p>
            <a:pPr>
              <a:spcBef>
                <a:spcPct val="50000"/>
              </a:spcBef>
              <a:spcAft>
                <a:spcPct val="50000"/>
              </a:spcAft>
            </a:pPr>
            <a:r>
              <a:rPr lang="da-DK" sz="700" b="1" dirty="0">
                <a:latin typeface="Verdana" pitchFamily="34" charset="0"/>
              </a:rPr>
              <a:t>Kunde</a:t>
            </a:r>
            <a:br>
              <a:rPr lang="da-DK" sz="700" dirty="0">
                <a:latin typeface="Verdana" pitchFamily="34" charset="0"/>
              </a:rPr>
            </a:br>
            <a:r>
              <a:rPr lang="da-DK" sz="700" dirty="0">
                <a:latin typeface="Verdana" pitchFamily="34" charset="0"/>
              </a:rPr>
              <a:t>Slots- og Kulturstyrelsen</a:t>
            </a:r>
          </a:p>
          <a:p>
            <a:pPr>
              <a:spcBef>
                <a:spcPct val="50000"/>
              </a:spcBef>
              <a:spcAft>
                <a:spcPct val="50000"/>
              </a:spcAft>
            </a:pPr>
            <a:r>
              <a:rPr lang="da-DK" sz="700" b="1" dirty="0">
                <a:latin typeface="Verdana" pitchFamily="34" charset="0"/>
              </a:rPr>
              <a:t>Ingeniør</a:t>
            </a:r>
            <a:br>
              <a:rPr lang="da-DK" sz="700" dirty="0">
                <a:latin typeface="Verdana" pitchFamily="34" charset="0"/>
              </a:rPr>
            </a:br>
            <a:r>
              <a:rPr lang="da-DK" sz="700" dirty="0">
                <a:latin typeface="Verdana" pitchFamily="34" charset="0"/>
              </a:rPr>
              <a:t>Jørgen Nielsen </a:t>
            </a:r>
            <a:r>
              <a:rPr lang="da-DK" sz="700" dirty="0" err="1">
                <a:latin typeface="Verdana" pitchFamily="34" charset="0"/>
              </a:rPr>
              <a:t>rådg</a:t>
            </a:r>
            <a:r>
              <a:rPr lang="da-DK" sz="700" dirty="0">
                <a:latin typeface="Verdana" pitchFamily="34" charset="0"/>
              </a:rPr>
              <a:t>. </a:t>
            </a:r>
            <a:r>
              <a:rPr lang="da-DK" sz="700" dirty="0" err="1">
                <a:latin typeface="Verdana" pitchFamily="34" charset="0"/>
              </a:rPr>
              <a:t>Ing</a:t>
            </a:r>
            <a:r>
              <a:rPr lang="da-DK" sz="700" dirty="0">
                <a:latin typeface="Verdana" pitchFamily="34" charset="0"/>
              </a:rPr>
              <a:t>. A/S</a:t>
            </a:r>
          </a:p>
          <a:p>
            <a:pPr>
              <a:spcBef>
                <a:spcPct val="50000"/>
              </a:spcBef>
              <a:spcAft>
                <a:spcPct val="50000"/>
              </a:spcAft>
            </a:pPr>
            <a:r>
              <a:rPr lang="da-DK" sz="700" b="1" dirty="0">
                <a:latin typeface="Verdana" pitchFamily="34" charset="0"/>
              </a:rPr>
              <a:t>Byggeperiode</a:t>
            </a:r>
            <a:br>
              <a:rPr lang="da-DK" sz="700" dirty="0">
                <a:latin typeface="Verdana" pitchFamily="34" charset="0"/>
              </a:rPr>
            </a:br>
            <a:r>
              <a:rPr lang="da-DK" sz="700" dirty="0">
                <a:latin typeface="Verdana" pitchFamily="34" charset="0"/>
              </a:rPr>
              <a:t>07.2022-10.2022</a:t>
            </a:r>
          </a:p>
          <a:p>
            <a:pPr>
              <a:spcBef>
                <a:spcPct val="50000"/>
              </a:spcBef>
              <a:spcAft>
                <a:spcPct val="50000"/>
              </a:spcAft>
            </a:pPr>
            <a:r>
              <a:rPr lang="da-DK" sz="700" b="1" dirty="0">
                <a:latin typeface="Verdana" pitchFamily="34" charset="0"/>
              </a:rPr>
              <a:t>Omfang</a:t>
            </a:r>
            <a:br>
              <a:rPr lang="da-DK" sz="700" dirty="0">
                <a:latin typeface="Verdana" pitchFamily="34" charset="0"/>
              </a:rPr>
            </a:br>
            <a:r>
              <a:rPr lang="da-DK" sz="700" dirty="0">
                <a:latin typeface="Verdana" pitchFamily="34" charset="0"/>
              </a:rPr>
              <a:t>280 m² </a:t>
            </a:r>
          </a:p>
          <a:p>
            <a:pPr>
              <a:spcBef>
                <a:spcPct val="50000"/>
              </a:spcBef>
              <a:spcAft>
                <a:spcPct val="50000"/>
              </a:spcAft>
            </a:pPr>
            <a:r>
              <a:rPr lang="da-DK" sz="700" b="1" dirty="0">
                <a:latin typeface="Verdana" pitchFamily="34" charset="0"/>
              </a:rPr>
              <a:t>Entrepriseform</a:t>
            </a:r>
            <a:br>
              <a:rPr lang="da-DK" sz="700" dirty="0">
                <a:latin typeface="Verdana" pitchFamily="34" charset="0"/>
              </a:rPr>
            </a:br>
            <a:r>
              <a:rPr lang="da-DK" sz="700" dirty="0">
                <a:latin typeface="Verdana" pitchFamily="34" charset="0"/>
              </a:rPr>
              <a:t>Hovedentreprise</a:t>
            </a:r>
          </a:p>
          <a:p>
            <a:pPr>
              <a:spcBef>
                <a:spcPct val="50000"/>
              </a:spcBef>
              <a:spcAft>
                <a:spcPct val="50000"/>
              </a:spcAft>
            </a:pPr>
            <a:r>
              <a:rPr lang="da-DK" sz="700" b="1" dirty="0">
                <a:latin typeface="Verdana" pitchFamily="34" charset="0"/>
              </a:rPr>
              <a:t>Projekt nr</a:t>
            </a:r>
            <a:r>
              <a:rPr lang="da-DK" sz="700" dirty="0">
                <a:latin typeface="Verdana" pitchFamily="34" charset="0"/>
              </a:rPr>
              <a:t>.</a:t>
            </a:r>
            <a:br>
              <a:rPr lang="da-DK" sz="700" dirty="0">
                <a:latin typeface="Verdana" pitchFamily="34" charset="0"/>
              </a:rPr>
            </a:br>
            <a:r>
              <a:rPr lang="da-DK" sz="700" dirty="0">
                <a:latin typeface="Verdana" pitchFamily="34" charset="0"/>
              </a:rPr>
              <a:t>130954</a:t>
            </a:r>
          </a:p>
          <a:p>
            <a:pPr>
              <a:spcBef>
                <a:spcPct val="50000"/>
              </a:spcBef>
              <a:spcAft>
                <a:spcPct val="50000"/>
              </a:spcAft>
            </a:pPr>
            <a:r>
              <a:rPr lang="da-DK" sz="700" b="1" dirty="0">
                <a:latin typeface="Verdana" pitchFamily="34" charset="0"/>
              </a:rPr>
              <a:t>Kontraktsum </a:t>
            </a:r>
            <a:br>
              <a:rPr lang="da-DK" sz="700" dirty="0">
                <a:latin typeface="Verdana" pitchFamily="34" charset="0"/>
              </a:rPr>
            </a:br>
            <a:r>
              <a:rPr lang="da-DK" sz="700" dirty="0">
                <a:latin typeface="Verdana" pitchFamily="34" charset="0"/>
              </a:rPr>
              <a:t>1,55 mio. DKK ekskl. moms</a:t>
            </a:r>
          </a:p>
        </p:txBody>
      </p:sp>
      <p:pic>
        <p:nvPicPr>
          <p:cNvPr id="2064" name="Picture 16" descr="CGJ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8686800"/>
            <a:ext cx="2016125" cy="404813"/>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4940300" y="9234488"/>
            <a:ext cx="2016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da-DK" sz="700" dirty="0">
                <a:latin typeface="Verdana" pitchFamily="34" charset="0"/>
              </a:rPr>
              <a:t>DK-Fabriksparken 37</a:t>
            </a:r>
            <a:br>
              <a:rPr lang="da-DK" sz="700" dirty="0">
                <a:latin typeface="Verdana" pitchFamily="34" charset="0"/>
              </a:rPr>
            </a:br>
            <a:r>
              <a:rPr lang="da-DK" sz="700" dirty="0">
                <a:latin typeface="Verdana" pitchFamily="34" charset="0"/>
              </a:rPr>
              <a:t>2600 Glostrup</a:t>
            </a:r>
          </a:p>
          <a:p>
            <a:pPr>
              <a:spcBef>
                <a:spcPct val="50000"/>
              </a:spcBef>
            </a:pPr>
            <a:r>
              <a:rPr lang="da-DK" sz="700" dirty="0">
                <a:latin typeface="Verdana" pitchFamily="34" charset="0"/>
              </a:rPr>
              <a:t>Tlf: +45 43 44 68 00</a:t>
            </a:r>
            <a:br>
              <a:rPr lang="da-DK" sz="700" dirty="0">
                <a:latin typeface="Verdana" pitchFamily="34" charset="0"/>
              </a:rPr>
            </a:br>
            <a:r>
              <a:rPr lang="da-DK" sz="700" dirty="0">
                <a:latin typeface="Verdana" pitchFamily="34" charset="0"/>
                <a:hlinkClick r:id="rId4"/>
              </a:rPr>
              <a:t>info@cgjensen.dk</a:t>
            </a:r>
            <a:br>
              <a:rPr lang="da-DK" sz="700" dirty="0">
                <a:latin typeface="Verdana" pitchFamily="34" charset="0"/>
              </a:rPr>
            </a:br>
            <a:r>
              <a:rPr lang="da-DK" sz="700" dirty="0">
                <a:latin typeface="Verdana" pitchFamily="34" charset="0"/>
              </a:rPr>
              <a:t>www.cgjensen.dk</a:t>
            </a:r>
          </a:p>
        </p:txBody>
      </p:sp>
      <p:sp>
        <p:nvSpPr>
          <p:cNvPr id="2057" name="Line 9"/>
          <p:cNvSpPr>
            <a:spLocks noChangeShapeType="1"/>
          </p:cNvSpPr>
          <p:nvPr/>
        </p:nvSpPr>
        <p:spPr bwMode="auto">
          <a:xfrm>
            <a:off x="2892152" y="450850"/>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58" name="Line 10"/>
          <p:cNvSpPr>
            <a:spLocks noChangeShapeType="1"/>
          </p:cNvSpPr>
          <p:nvPr/>
        </p:nvSpPr>
        <p:spPr bwMode="auto">
          <a:xfrm>
            <a:off x="4967288" y="450156"/>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62" name="Line 14"/>
          <p:cNvSpPr>
            <a:spLocks noChangeShapeType="1"/>
          </p:cNvSpPr>
          <p:nvPr/>
        </p:nvSpPr>
        <p:spPr bwMode="auto">
          <a:xfrm>
            <a:off x="828675" y="2584450"/>
            <a:ext cx="63363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1414</TotalTime>
  <Words>402</Words>
  <Application>Microsoft Office PowerPoint</Application>
  <PresentationFormat>Brugerdefineret</PresentationFormat>
  <Paragraphs>43</Paragraphs>
  <Slides>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vt:i4>
      </vt:variant>
    </vt:vector>
  </HeadingPairs>
  <TitlesOfParts>
    <vt:vector size="4" baseType="lpstr">
      <vt:lpstr>Arial</vt:lpstr>
      <vt:lpstr>Verdana</vt:lpstr>
      <vt:lpstr>Standarddesign</vt:lpstr>
      <vt:lpstr>PowerPoint-præsentation</vt:lpstr>
    </vt:vector>
  </TitlesOfParts>
  <Company>Skanska Danmark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NielsenHa</dc:creator>
  <cp:lastModifiedBy>Hanne Nielsen</cp:lastModifiedBy>
  <cp:revision>123</cp:revision>
  <cp:lastPrinted>2022-07-13T08:30:25Z</cp:lastPrinted>
  <dcterms:created xsi:type="dcterms:W3CDTF">2008-01-10T08:55:09Z</dcterms:created>
  <dcterms:modified xsi:type="dcterms:W3CDTF">2022-11-09T11:17:23Z</dcterms:modified>
</cp:coreProperties>
</file>