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797675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C3CECF"/>
    <a:srgbClr val="BEC1C2"/>
    <a:srgbClr val="B7C6C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0" d="100"/>
          <a:sy n="110" d="100"/>
        </p:scale>
        <p:origin x="3864" y="120"/>
      </p:cViewPr>
      <p:guideLst>
        <p:guide orient="horz" pos="336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2AE84-7644-40CC-93C5-5F0B9CA69861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1823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31DE5-2DC6-486C-9943-98E0F84D5D9B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587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5483225" y="427038"/>
            <a:ext cx="1700213" cy="9124950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77825" y="427038"/>
            <a:ext cx="4953000" cy="9124950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90421-7657-424F-A06E-902D125B4D6E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544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CA7B5-0EE4-4BBE-B75F-EAAEAF9ED040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289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AE6C8-8BD2-4BC6-999C-61B6B9CF6916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523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B0E72-4613-4FFB-8459-97D1CF4F0CAD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7320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65D4E-F0DB-4072-84D2-13F4CA293618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7453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5684D-80F2-40BB-BBBC-4C275BC4D109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3413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A5D55-E03E-46AD-B926-6C3D780DFAFA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97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5F399-0551-463F-84D8-FB9AFEAC2451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6243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4DEFD-6C25-4A77-9091-FE43F1DF9918}" type="slidenum">
              <a:rPr lang="da-DK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3536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427038"/>
            <a:ext cx="6805613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7825" y="9737725"/>
            <a:ext cx="17653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a-DK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9737725"/>
            <a:ext cx="2395537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a-DK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8138" y="9737725"/>
            <a:ext cx="17653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75F7DD-C7BD-4AD1-9AAA-4B53938F259F}" type="slidenum">
              <a:rPr lang="da-DK"/>
              <a:pPr/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cgjensen.d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 descr="Et billede, der indeholder spor, tog, bygning, jord&#10;&#10;Automatisk genereret beskrivelse">
            <a:extLst>
              <a:ext uri="{FF2B5EF4-FFF2-40B4-BE49-F238E27FC236}">
                <a16:creationId xmlns:a16="http://schemas.microsoft.com/office/drawing/2014/main" id="{342B0960-E7A6-E870-0A23-FEE01067D23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6" b="15913"/>
          <a:stretch/>
        </p:blipFill>
        <p:spPr>
          <a:xfrm>
            <a:off x="865979" y="591638"/>
            <a:ext cx="6153946" cy="3994667"/>
          </a:xfrm>
          <a:prstGeom prst="rect">
            <a:avLst/>
          </a:prstGeom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57248" y="4816793"/>
            <a:ext cx="4083051" cy="548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876300">
              <a:defRPr>
                <a:solidFill>
                  <a:schemeClr val="tx1"/>
                </a:solidFill>
                <a:latin typeface="Arial" charset="0"/>
              </a:defRPr>
            </a:lvl1pPr>
            <a:lvl2pPr marL="436563" defTabSz="876300">
              <a:defRPr>
                <a:solidFill>
                  <a:schemeClr val="tx1"/>
                </a:solidFill>
                <a:latin typeface="Arial" charset="0"/>
              </a:defRPr>
            </a:lvl2pPr>
            <a:lvl3pPr marL="876300" defTabSz="876300">
              <a:defRPr>
                <a:solidFill>
                  <a:schemeClr val="tx1"/>
                </a:solidFill>
                <a:latin typeface="Arial" charset="0"/>
              </a:defRPr>
            </a:lvl3pPr>
            <a:lvl4pPr marL="1314450" defTabSz="876300">
              <a:defRPr>
                <a:solidFill>
                  <a:schemeClr val="tx1"/>
                </a:solidFill>
                <a:latin typeface="Arial" charset="0"/>
              </a:defRPr>
            </a:lvl4pPr>
            <a:lvl5pPr marL="1752600" defTabSz="876300">
              <a:defRPr>
                <a:solidFill>
                  <a:schemeClr val="tx1"/>
                </a:solidFill>
                <a:latin typeface="Arial" charset="0"/>
              </a:defRPr>
            </a:lvl5pPr>
            <a:lvl6pPr marL="2209800" defTabSz="87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667000" defTabSz="87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124200" defTabSz="87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581400" defTabSz="8763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a-DK" sz="8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Ny bro på Vesterbro</a:t>
            </a:r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Vesterbro, som er en del af den primære nord-sydgående forbindelse over Limfjordsbroen, er en af de mest trafikerede indre strækninger i Aalborg. Siden 1930 har bilister kunne krydse jernbaneskinnerne ved Hasserisgade. Men her små 100 år senere gik den ikke længere. Trods regelmæssig vedligeholdelse gennem årene var broen i så dårlig stand, at det ikke længere var muligt at forlænge dens levetid.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Derfor er den gamle bro nu blevet revet ned, og en ny bro er opført. 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CG Jensen har udført udskiftning af broen over jernbanen samt renovering af et tilhørende garageanlæg.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Arbejdet omfattede:</a:t>
            </a: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Udskiftning af eksisterende in situ støbt broplade med ny konstruktion. Udskiftning af søjler og bærebjælker i nordsiden med nye søjler/bjælker. </a:t>
            </a:r>
            <a:b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sydsiden etablering af en ny lejehylde på eksisterende </a:t>
            </a:r>
            <a:r>
              <a:rPr lang="da-DK" sz="85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endevederlag</a:t>
            </a:r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hvorpå der er udlagt nyt brodæk bestående af 30 stk. præfabrikerede bjælkeelementer, som er sammenstøbt og fastholdes til underlaget med </a:t>
            </a:r>
            <a:r>
              <a:rPr lang="da-DK" sz="85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iborede</a:t>
            </a:r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dorne. Entreprisen omfattede desuden udskiftning af fugtisolering på dækkene over garageanlæggene nord og syd for broen inklusiv nødvendige reparationer, ny belægning og ny brolægning. Endvidere er der udført reparationsarbejder i de eksisterende garageanlæg. 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 kan naturligvis ikke undgås at trafikken rammes, når man udskifter en bro på en af Aalborgs mest trafikerede veje, hvor der i gennemsnit passerer op mod 30.000 biler i døgnet. Udskiftning af brodækket blev derfor udført i to faser, hvor hhv. den østlige og vestlige side blev nedbrudt og udskiftet. Vejbanerne blev indsnævret, men det var muligt at komme over broen i ét spor i begge retninger i næsten hele anlægsfasen. Også togtrafikken blev påvirket, da der har været korte perioder med sporspærring.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Broen var i hele perioden åben for cyklende og gående.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Banedanmark har udnyttet vejarbejdet til at sænke sporene under viadukten 90 cm som et led i deres plan om at elektrificere togene. Derfor kører toget nu nedad under broen og op igen på den anden side. Det har medført at broens to vægge skulle forstærkes i fundamentet.</a:t>
            </a:r>
          </a:p>
          <a:p>
            <a:endParaRPr lang="da-DK" sz="8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8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Arbejdet blev udført hurtigere end planlagt, hvilket medførte kortere afspærring for trafikken end forventet.</a:t>
            </a:r>
          </a:p>
          <a:p>
            <a:endParaRPr lang="da-DK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9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da-DK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da-DK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br>
              <a:rPr lang="da-DK" sz="900" dirty="0">
                <a:latin typeface="Verdana" pitchFamily="34" charset="0"/>
              </a:rPr>
            </a:br>
            <a:endParaRPr lang="da-DK" sz="900" dirty="0">
              <a:latin typeface="Verdan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005854" y="591638"/>
            <a:ext cx="2016125" cy="19796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/>
          <a:lstStyle/>
          <a:p>
            <a:pPr>
              <a:spcBef>
                <a:spcPct val="50000"/>
              </a:spcBef>
            </a:pPr>
            <a:endParaRPr lang="da-DK" sz="1400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br>
              <a:rPr lang="da-DK" sz="1400" dirty="0">
                <a:solidFill>
                  <a:schemeClr val="bg1"/>
                </a:solidFill>
                <a:latin typeface="Verdana" pitchFamily="34" charset="0"/>
              </a:rPr>
            </a:br>
            <a:br>
              <a:rPr lang="da-DK" sz="1400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da-DK" sz="1200" dirty="0">
                <a:solidFill>
                  <a:schemeClr val="bg1"/>
                </a:solidFill>
                <a:latin typeface="Verdana" pitchFamily="34" charset="0"/>
              </a:rPr>
              <a:t>Udskiftning af bro,</a:t>
            </a:r>
            <a:br>
              <a:rPr lang="da-DK" sz="1200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da-DK" sz="1200" dirty="0">
                <a:solidFill>
                  <a:schemeClr val="bg1"/>
                </a:solidFill>
                <a:latin typeface="Verdana" pitchFamily="34" charset="0"/>
              </a:rPr>
              <a:t>Aalborg</a:t>
            </a:r>
            <a:br>
              <a:rPr lang="da-DK" sz="1200" dirty="0">
                <a:solidFill>
                  <a:schemeClr val="bg1"/>
                </a:solidFill>
                <a:latin typeface="Verdana" pitchFamily="34" charset="0"/>
              </a:rPr>
            </a:br>
            <a:endParaRPr lang="da-DK" sz="1400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da-DK" sz="1000" dirty="0">
                <a:solidFill>
                  <a:schemeClr val="bg1"/>
                </a:solidFill>
                <a:latin typeface="Verdana" pitchFamily="34" charset="0"/>
              </a:rPr>
              <a:t>Hovedentreprise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003800" y="4914900"/>
            <a:ext cx="2016125" cy="3527425"/>
          </a:xfrm>
          <a:prstGeom prst="rect">
            <a:avLst/>
          </a:prstGeom>
          <a:solidFill>
            <a:srgbClr val="C3CE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90000" rIns="144000" bIns="90000"/>
          <a:lstStyle/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Beliggenhed</a:t>
            </a:r>
            <a:br>
              <a:rPr lang="da-DK" sz="700">
                <a:latin typeface="Verdana" pitchFamily="34" charset="0"/>
              </a:rPr>
            </a:br>
            <a:r>
              <a:rPr lang="da-DK" sz="700">
                <a:latin typeface="Verdana" pitchFamily="34" charset="0"/>
              </a:rPr>
              <a:t>Hasserisgade</a:t>
            </a:r>
            <a:r>
              <a:rPr lang="da-DK" sz="700" dirty="0">
                <a:latin typeface="Verdana" pitchFamily="34" charset="0"/>
              </a:rPr>
              <a:t>, Aalborg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Byggetype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Renovering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Kunde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Aalborg Kommune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Ingeniør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COWI A/S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Byggeperiode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03.2022-09.2022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Omfang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xx m²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Entrepriseform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Hovedentreprise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Projekt nr</a:t>
            </a:r>
            <a:r>
              <a:rPr lang="da-DK" sz="700" dirty="0">
                <a:latin typeface="Verdana" pitchFamily="34" charset="0"/>
              </a:rPr>
              <a:t>.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130917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da-DK" sz="700" b="1" dirty="0">
                <a:latin typeface="Verdana" pitchFamily="34" charset="0"/>
              </a:rPr>
              <a:t>Kontraktsum 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27,863 mio. DKK ekskl. moms</a:t>
            </a:r>
          </a:p>
        </p:txBody>
      </p:sp>
      <p:pic>
        <p:nvPicPr>
          <p:cNvPr id="2064" name="Picture 16" descr="CGJ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8686800"/>
            <a:ext cx="2016125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940300" y="9234488"/>
            <a:ext cx="20161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da-DK" sz="700" dirty="0">
                <a:latin typeface="Verdana" pitchFamily="34" charset="0"/>
              </a:rPr>
              <a:t>DK-Fabriksparken 37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2600 Glostrup</a:t>
            </a:r>
          </a:p>
          <a:p>
            <a:pPr>
              <a:spcBef>
                <a:spcPct val="50000"/>
              </a:spcBef>
            </a:pPr>
            <a:r>
              <a:rPr lang="da-DK" sz="700" dirty="0">
                <a:latin typeface="Verdana" pitchFamily="34" charset="0"/>
              </a:rPr>
              <a:t>Tlf: +45 43 44 68 00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  <a:hlinkClick r:id="rId4"/>
              </a:rPr>
              <a:t>info@cgjensen.dk</a:t>
            </a:r>
            <a:br>
              <a:rPr lang="da-DK" sz="700" dirty="0">
                <a:latin typeface="Verdana" pitchFamily="34" charset="0"/>
              </a:rPr>
            </a:br>
            <a:r>
              <a:rPr lang="da-DK" sz="700" dirty="0">
                <a:latin typeface="Verdana" pitchFamily="34" charset="0"/>
              </a:rPr>
              <a:t>www.cgjensen.dk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2892152" y="450850"/>
            <a:ext cx="0" cy="4319588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4976813" y="450156"/>
            <a:ext cx="0" cy="4319588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dirty="0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828675" y="2593975"/>
            <a:ext cx="6336332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455</Words>
  <Application>Microsoft Office PowerPoint</Application>
  <PresentationFormat>Brugerdefineret</PresentationFormat>
  <Paragraphs>38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Verdana</vt:lpstr>
      <vt:lpstr>Standarddesign</vt:lpstr>
      <vt:lpstr>PowerPoint-præsentation</vt:lpstr>
    </vt:vector>
  </TitlesOfParts>
  <Company>Skanska Danmark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NielsenHa</dc:creator>
  <cp:lastModifiedBy>Anne-Mette Rasmussen</cp:lastModifiedBy>
  <cp:revision>131</cp:revision>
  <cp:lastPrinted>2022-06-30T12:04:54Z</cp:lastPrinted>
  <dcterms:created xsi:type="dcterms:W3CDTF">2008-01-10T08:55:09Z</dcterms:created>
  <dcterms:modified xsi:type="dcterms:W3CDTF">2023-06-27T07:29:52Z</dcterms:modified>
</cp:coreProperties>
</file>