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61263" cy="10693400"/>
  <p:notesSz cx="6797675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9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C3CECF"/>
    <a:srgbClr val="BEC1C2"/>
    <a:srgbClr val="B7C6C9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1740" y="-2988"/>
      </p:cViewPr>
      <p:guideLst>
        <p:guide orient="horz" pos="3369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6738" y="3322638"/>
            <a:ext cx="6427787" cy="2290762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33475" y="6059488"/>
            <a:ext cx="5294313" cy="2732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2AE84-7644-40CC-93C5-5F0B9CA69861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823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31DE5-2DC6-486C-9943-98E0F84D5D9B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587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5483225" y="427038"/>
            <a:ext cx="1700213" cy="9124950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377825" y="427038"/>
            <a:ext cx="4953000" cy="9124950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90421-7657-424F-A06E-902D125B4D6E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544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CA7B5-0EE4-4BBE-B75F-EAAEAF9ED040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289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6900" y="6872288"/>
            <a:ext cx="6427788" cy="21224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96900" y="4532313"/>
            <a:ext cx="6427788" cy="23399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AE6C8-8BD2-4BC6-999C-61B6B9CF6916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523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77825" y="2495550"/>
            <a:ext cx="3325813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856038" y="2495550"/>
            <a:ext cx="3327400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B0E72-4613-4FFB-8459-97D1CF4F0CAD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320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825" y="428625"/>
            <a:ext cx="6805613" cy="1781175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77825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77825" y="3390900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3841750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3841750" y="3390900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65D4E-F0DB-4072-84D2-13F4CA293618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7453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5684D-80F2-40BB-BBBC-4C275BC4D109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34132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A5D55-E03E-46AD-B926-6C3D780DFAFA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970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825" y="425450"/>
            <a:ext cx="2487613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955925" y="425450"/>
            <a:ext cx="4227513" cy="91265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77825" y="2238375"/>
            <a:ext cx="2487613" cy="73136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5F399-0551-463F-84D8-FB9AFEAC2451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243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725" y="7485063"/>
            <a:ext cx="4535488" cy="884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482725" y="955675"/>
            <a:ext cx="4535488" cy="6415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482725" y="8369300"/>
            <a:ext cx="4535488" cy="1254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4DEFD-6C25-4A77-9091-FE43F1DF9918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536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7825" y="427038"/>
            <a:ext cx="6805613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7825" y="2495550"/>
            <a:ext cx="6805613" cy="705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7825" y="9737725"/>
            <a:ext cx="17653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a-DK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82863" y="9737725"/>
            <a:ext cx="2395537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18138" y="9737725"/>
            <a:ext cx="17653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75F7DD-C7BD-4AD1-9AAA-4B53938F259F}" type="slidenum">
              <a:rPr lang="da-DK"/>
              <a:pPr/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cgjensen.d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udendørs, båd, skib, køretøj&#10;&#10;Automatisk genereret beskrivelse">
            <a:extLst>
              <a:ext uri="{FF2B5EF4-FFF2-40B4-BE49-F238E27FC236}">
                <a16:creationId xmlns:a16="http://schemas.microsoft.com/office/drawing/2014/main" id="{D374220F-011D-602C-D4D8-7E8A3ADC94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" b="13698"/>
          <a:stretch/>
        </p:blipFill>
        <p:spPr>
          <a:xfrm>
            <a:off x="863925" y="592682"/>
            <a:ext cx="6156000" cy="3996000"/>
          </a:xfrm>
          <a:prstGeom prst="rect">
            <a:avLst/>
          </a:prstGeom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857249" y="4856798"/>
            <a:ext cx="4083049" cy="382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76300">
              <a:defRPr>
                <a:solidFill>
                  <a:schemeClr val="tx1"/>
                </a:solidFill>
                <a:latin typeface="Arial" charset="0"/>
              </a:defRPr>
            </a:lvl1pPr>
            <a:lvl2pPr marL="436563" defTabSz="876300">
              <a:defRPr>
                <a:solidFill>
                  <a:schemeClr val="tx1"/>
                </a:solidFill>
                <a:latin typeface="Arial" charset="0"/>
              </a:defRPr>
            </a:lvl2pPr>
            <a:lvl3pPr marL="876300" defTabSz="876300">
              <a:defRPr>
                <a:solidFill>
                  <a:schemeClr val="tx1"/>
                </a:solidFill>
                <a:latin typeface="Arial" charset="0"/>
              </a:defRPr>
            </a:lvl3pPr>
            <a:lvl4pPr marL="1314450" defTabSz="876300">
              <a:defRPr>
                <a:solidFill>
                  <a:schemeClr val="tx1"/>
                </a:solidFill>
                <a:latin typeface="Arial" charset="0"/>
              </a:defRPr>
            </a:lvl4pPr>
            <a:lvl5pPr marL="1752600" defTabSz="876300">
              <a:defRPr>
                <a:solidFill>
                  <a:schemeClr val="tx1"/>
                </a:solidFill>
                <a:latin typeface="Arial" charset="0"/>
              </a:defRPr>
            </a:lvl5pPr>
            <a:lvl6pPr marL="2209800" defTabSz="876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67000" defTabSz="876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24200" defTabSz="876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1400" defTabSz="876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a-DK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Unik byggesag </a:t>
            </a:r>
          </a:p>
          <a:p>
            <a:r>
              <a:rPr lang="da-DK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Grunden ved havnen blev i mange år benyttet til oplagring af kul. Nu opfører CG Jensens 55 nye luksuslejligheder på Middelfarts Havne-promenade med udsigt til både den gamle og den nye Lillebæltsbro.</a:t>
            </a:r>
          </a:p>
          <a:p>
            <a:endParaRPr lang="da-DK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Ikke kun beliggenheden er unik, også opbygningen af lejlighederne er speciel. Hver lejlighed er unik, hvilket medfører en interessant råhus-entreprise med udfordrende planløsninger og udendørs terrasser. Bygningskroppen med sin hældning giver desuden udfordringer i forhold til blandt andet bærelinjer og placering af skakter.</a:t>
            </a:r>
          </a:p>
          <a:p>
            <a:endParaRPr lang="da-DK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Byggeriet består af tre markante pyramideformede </a:t>
            </a:r>
            <a:r>
              <a:rPr lang="da-DK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boligblokk</a:t>
            </a:r>
            <a:r>
              <a:rPr lang="da-DK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der udføres i lyse bæredygtige kvalitetsmaterialer med høj styrke og lang levetid.</a:t>
            </a:r>
          </a:p>
          <a:p>
            <a:endParaRPr lang="da-DK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Boligkomplekset bliver på syv etager, når en højde på 27 meter og omfatter 8.000 m² boliger plus 5.000 m² tagterrasser. Lejlighederne bliver på mellem 100 og 160 m² og får alle en stor vestvendt udsigts-terrasse. Der udføres parkering under boligerne.</a:t>
            </a:r>
          </a:p>
          <a:p>
            <a:endParaRPr lang="da-DK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Konstruktionen er en søjle/drager/plade konstruktion, som udføres i beton med tilslag af hvid cement.</a:t>
            </a:r>
          </a:p>
          <a:p>
            <a:endParaRPr lang="da-DK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CG Jensen har udført alle pæle- og betonarbejder i egenproduktion. </a:t>
            </a:r>
          </a:p>
          <a:p>
            <a:br>
              <a:rPr lang="da-DK" sz="900" dirty="0">
                <a:latin typeface="Verdana" pitchFamily="34" charset="0"/>
              </a:rPr>
            </a:br>
            <a:endParaRPr lang="da-DK" sz="900" dirty="0">
              <a:latin typeface="Verdana" pitchFamily="34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003800" y="2609069"/>
            <a:ext cx="2016125" cy="197961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/>
          <a:lstStyle/>
          <a:p>
            <a:pPr>
              <a:spcBef>
                <a:spcPct val="50000"/>
              </a:spcBef>
            </a:pPr>
            <a:endParaRPr lang="da-DK" sz="140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br>
              <a:rPr lang="da-DK" sz="1400" dirty="0">
                <a:solidFill>
                  <a:schemeClr val="bg1"/>
                </a:solidFill>
                <a:latin typeface="Verdana" pitchFamily="34" charset="0"/>
              </a:rPr>
            </a:br>
            <a:br>
              <a:rPr lang="da-DK" sz="1400" dirty="0">
                <a:solidFill>
                  <a:schemeClr val="bg1"/>
                </a:solidFill>
                <a:latin typeface="Verdana" pitchFamily="34" charset="0"/>
              </a:rPr>
            </a:br>
            <a:br>
              <a:rPr lang="da-DK" sz="1400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da-DK" sz="1200" dirty="0">
                <a:solidFill>
                  <a:schemeClr val="bg1"/>
                </a:solidFill>
                <a:latin typeface="Verdana" pitchFamily="34" charset="0"/>
              </a:rPr>
              <a:t>Kulgrunden, Middelfart</a:t>
            </a:r>
            <a:br>
              <a:rPr lang="da-DK" sz="1200" dirty="0">
                <a:solidFill>
                  <a:schemeClr val="bg1"/>
                </a:solidFill>
                <a:latin typeface="Verdana" pitchFamily="34" charset="0"/>
              </a:rPr>
            </a:br>
            <a:endParaRPr lang="da-DK" sz="140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da-DK" sz="1000" dirty="0">
                <a:solidFill>
                  <a:schemeClr val="bg1"/>
                </a:solidFill>
                <a:latin typeface="Verdana" pitchFamily="34" charset="0"/>
              </a:rPr>
              <a:t>Totalentreprise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5003800" y="4914900"/>
            <a:ext cx="2016125" cy="3527425"/>
          </a:xfrm>
          <a:prstGeom prst="rect">
            <a:avLst/>
          </a:prstGeom>
          <a:solidFill>
            <a:srgbClr val="C3CE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90000" rIns="144000" bIns="90000"/>
          <a:lstStyle/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da-DK" sz="700" b="1" dirty="0">
                <a:latin typeface="Verdana" pitchFamily="34" charset="0"/>
              </a:rPr>
              <a:t>Beliggenhed</a:t>
            </a:r>
            <a:br>
              <a:rPr lang="da-DK" sz="700" dirty="0">
                <a:latin typeface="Verdana" pitchFamily="34" charset="0"/>
              </a:rPr>
            </a:br>
            <a:r>
              <a:rPr lang="da-DK" sz="700" dirty="0">
                <a:latin typeface="Verdana" pitchFamily="34" charset="0"/>
              </a:rPr>
              <a:t>Middelfart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da-DK" sz="700" b="1" dirty="0">
                <a:latin typeface="Verdana" pitchFamily="34" charset="0"/>
              </a:rPr>
              <a:t>Byggetype</a:t>
            </a:r>
            <a:br>
              <a:rPr lang="da-DK" sz="700" dirty="0">
                <a:latin typeface="Verdana" pitchFamily="34" charset="0"/>
              </a:rPr>
            </a:br>
            <a:r>
              <a:rPr lang="da-DK" sz="700" dirty="0">
                <a:latin typeface="Verdana" pitchFamily="34" charset="0"/>
              </a:rPr>
              <a:t>Nybyggeri, boliger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da-DK" sz="700" b="1" dirty="0">
                <a:latin typeface="Verdana" pitchFamily="34" charset="0"/>
              </a:rPr>
              <a:t>Kunde</a:t>
            </a:r>
            <a:br>
              <a:rPr lang="da-DK" sz="700" dirty="0">
                <a:latin typeface="Verdana" pitchFamily="34" charset="0"/>
              </a:rPr>
            </a:br>
            <a:r>
              <a:rPr lang="da-DK" sz="700" dirty="0">
                <a:latin typeface="Verdana" pitchFamily="34" charset="0"/>
              </a:rPr>
              <a:t>Nissen Construction &amp; Development ApS.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da-DK" sz="700" b="1" dirty="0">
                <a:latin typeface="Verdana" pitchFamily="34" charset="0"/>
              </a:rPr>
              <a:t>Arkitekt</a:t>
            </a:r>
            <a:br>
              <a:rPr lang="da-DK" sz="700" b="1" dirty="0">
                <a:latin typeface="Verdana" pitchFamily="34" charset="0"/>
              </a:rPr>
            </a:br>
            <a:r>
              <a:rPr lang="da-DK" sz="700" dirty="0">
                <a:latin typeface="Verdana" pitchFamily="34" charset="0"/>
              </a:rPr>
              <a:t>Christensen og Co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da-DK" sz="700" b="1" dirty="0">
                <a:latin typeface="Verdana" pitchFamily="34" charset="0"/>
              </a:rPr>
              <a:t>Ingeniør</a:t>
            </a:r>
            <a:br>
              <a:rPr lang="da-DK" sz="700" dirty="0">
                <a:latin typeface="Verdana" pitchFamily="34" charset="0"/>
              </a:rPr>
            </a:br>
            <a:r>
              <a:rPr lang="da-DK" sz="700" dirty="0">
                <a:latin typeface="Verdana" pitchFamily="34" charset="0"/>
              </a:rPr>
              <a:t>ISC Rådgivende ingeniører - Kolding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da-DK" sz="700" b="1" dirty="0">
                <a:latin typeface="Verdana" pitchFamily="34" charset="0"/>
              </a:rPr>
              <a:t>Byggeperiode</a:t>
            </a:r>
            <a:br>
              <a:rPr lang="da-DK" sz="700" dirty="0">
                <a:latin typeface="Verdana" pitchFamily="34" charset="0"/>
              </a:rPr>
            </a:br>
            <a:r>
              <a:rPr lang="da-DK" sz="700" dirty="0">
                <a:latin typeface="Verdana" pitchFamily="34" charset="0"/>
              </a:rPr>
              <a:t>11.2020-04.2022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da-DK" sz="700" b="1" dirty="0">
                <a:latin typeface="Verdana" pitchFamily="34" charset="0"/>
              </a:rPr>
              <a:t>Omfang</a:t>
            </a:r>
            <a:br>
              <a:rPr lang="da-DK" sz="700" dirty="0">
                <a:latin typeface="Verdana" pitchFamily="34" charset="0"/>
              </a:rPr>
            </a:br>
            <a:r>
              <a:rPr lang="da-DK" sz="700" dirty="0">
                <a:latin typeface="Verdana" pitchFamily="34" charset="0"/>
              </a:rPr>
              <a:t>13.000 m²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da-DK" sz="700" b="1" dirty="0">
                <a:latin typeface="Verdana" pitchFamily="34" charset="0"/>
              </a:rPr>
              <a:t>Entrepriseform</a:t>
            </a:r>
            <a:br>
              <a:rPr lang="da-DK" sz="700" dirty="0">
                <a:latin typeface="Verdana" pitchFamily="34" charset="0"/>
              </a:rPr>
            </a:br>
            <a:r>
              <a:rPr lang="da-DK" sz="700" dirty="0">
                <a:latin typeface="Verdana" pitchFamily="34" charset="0"/>
              </a:rPr>
              <a:t>Totalentreprise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da-DK" sz="700" b="1" dirty="0">
                <a:latin typeface="Verdana" pitchFamily="34" charset="0"/>
              </a:rPr>
              <a:t>Projekt nr</a:t>
            </a:r>
            <a:r>
              <a:rPr lang="da-DK" sz="700" dirty="0">
                <a:latin typeface="Verdana" pitchFamily="34" charset="0"/>
              </a:rPr>
              <a:t>.</a:t>
            </a:r>
            <a:br>
              <a:rPr lang="da-DK" sz="700" dirty="0">
                <a:latin typeface="Verdana" pitchFamily="34" charset="0"/>
              </a:rPr>
            </a:br>
            <a:r>
              <a:rPr lang="da-DK" sz="700" dirty="0">
                <a:latin typeface="Verdana" pitchFamily="34" charset="0"/>
              </a:rPr>
              <a:t>130811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da-DK" sz="700" b="1" dirty="0">
                <a:latin typeface="Verdana" pitchFamily="34" charset="0"/>
              </a:rPr>
              <a:t>Kontraktsum </a:t>
            </a:r>
            <a:br>
              <a:rPr lang="da-DK" sz="700" dirty="0">
                <a:latin typeface="Verdana" pitchFamily="34" charset="0"/>
              </a:rPr>
            </a:br>
            <a:r>
              <a:rPr lang="da-DK" sz="700" dirty="0">
                <a:latin typeface="Verdana" pitchFamily="34" charset="0"/>
              </a:rPr>
              <a:t>Fortrolig</a:t>
            </a:r>
          </a:p>
        </p:txBody>
      </p:sp>
      <p:pic>
        <p:nvPicPr>
          <p:cNvPr id="2064" name="Picture 16" descr="CGJ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8686800"/>
            <a:ext cx="2016125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4940300" y="9234488"/>
            <a:ext cx="20161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da-DK" sz="700" dirty="0">
                <a:latin typeface="Verdana" pitchFamily="34" charset="0"/>
              </a:rPr>
              <a:t>DK-Fabriksparken 37</a:t>
            </a:r>
            <a:br>
              <a:rPr lang="da-DK" sz="700" dirty="0">
                <a:latin typeface="Verdana" pitchFamily="34" charset="0"/>
              </a:rPr>
            </a:br>
            <a:r>
              <a:rPr lang="da-DK" sz="700" dirty="0">
                <a:latin typeface="Verdana" pitchFamily="34" charset="0"/>
              </a:rPr>
              <a:t>2600 Glostrup</a:t>
            </a:r>
          </a:p>
          <a:p>
            <a:pPr>
              <a:spcBef>
                <a:spcPct val="50000"/>
              </a:spcBef>
            </a:pPr>
            <a:r>
              <a:rPr lang="da-DK" sz="700" dirty="0">
                <a:latin typeface="Verdana" pitchFamily="34" charset="0"/>
              </a:rPr>
              <a:t>Tlf: +45 43 44 68 00</a:t>
            </a:r>
            <a:br>
              <a:rPr lang="da-DK" sz="700" dirty="0">
                <a:latin typeface="Verdana" pitchFamily="34" charset="0"/>
              </a:rPr>
            </a:br>
            <a:r>
              <a:rPr lang="da-DK" sz="700" dirty="0">
                <a:latin typeface="Verdana" pitchFamily="34" charset="0"/>
                <a:hlinkClick r:id="rId4"/>
              </a:rPr>
              <a:t>info@cgjensen.dk</a:t>
            </a:r>
            <a:br>
              <a:rPr lang="da-DK" sz="700" dirty="0">
                <a:latin typeface="Verdana" pitchFamily="34" charset="0"/>
              </a:rPr>
            </a:br>
            <a:r>
              <a:rPr lang="da-DK" sz="700" dirty="0">
                <a:latin typeface="Verdana" pitchFamily="34" charset="0"/>
              </a:rPr>
              <a:t>www.cgjensen.dk</a:t>
            </a: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4976813" y="450156"/>
            <a:ext cx="0" cy="4319588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dirty="0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2892152" y="450850"/>
            <a:ext cx="0" cy="4319588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dirty="0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828675" y="2593975"/>
            <a:ext cx="6336332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260</Words>
  <Application>Microsoft Office PowerPoint</Application>
  <PresentationFormat>Brugerdefineret</PresentationFormat>
  <Paragraphs>28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4" baseType="lpstr">
      <vt:lpstr>Arial</vt:lpstr>
      <vt:lpstr>Verdana</vt:lpstr>
      <vt:lpstr>Standarddesign</vt:lpstr>
      <vt:lpstr>PowerPoint-præsentation</vt:lpstr>
    </vt:vector>
  </TitlesOfParts>
  <Company>Skanska Danmark A/S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NielsenHa</dc:creator>
  <cp:lastModifiedBy>Hanne Nielsen</cp:lastModifiedBy>
  <cp:revision>89</cp:revision>
  <cp:lastPrinted>2020-02-03T08:23:39Z</cp:lastPrinted>
  <dcterms:created xsi:type="dcterms:W3CDTF">2008-01-10T08:55:09Z</dcterms:created>
  <dcterms:modified xsi:type="dcterms:W3CDTF">2023-09-08T09:34:29Z</dcterms:modified>
</cp:coreProperties>
</file>