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4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601"/>
    <a:srgbClr val="09AF11"/>
    <a:srgbClr val="421AEE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D4931-4295-48B4-8C32-4F363B0DE3EB}" type="datetimeFigureOut">
              <a:rPr lang="de-DE" smtClean="0"/>
              <a:t>22.06.2019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F877-9F72-4375-9FF3-62ABB9AA4F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3213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D4931-4295-48B4-8C32-4F363B0DE3EB}" type="datetimeFigureOut">
              <a:rPr lang="de-DE" smtClean="0"/>
              <a:t>22.06.2019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F877-9F72-4375-9FF3-62ABB9AA4F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9550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D4931-4295-48B4-8C32-4F363B0DE3EB}" type="datetimeFigureOut">
              <a:rPr lang="de-DE" smtClean="0"/>
              <a:t>22.06.2019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F877-9F72-4375-9FF3-62ABB9AA4F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6996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D4931-4295-48B4-8C32-4F363B0DE3EB}" type="datetimeFigureOut">
              <a:rPr lang="de-DE" smtClean="0"/>
              <a:t>22.06.2019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F877-9F72-4375-9FF3-62ABB9AA4F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1486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D4931-4295-48B4-8C32-4F363B0DE3EB}" type="datetimeFigureOut">
              <a:rPr lang="de-DE" smtClean="0"/>
              <a:t>22.06.2019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F877-9F72-4375-9FF3-62ABB9AA4F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9132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D4931-4295-48B4-8C32-4F363B0DE3EB}" type="datetimeFigureOut">
              <a:rPr lang="de-DE" smtClean="0"/>
              <a:t>22.06.2019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F877-9F72-4375-9FF3-62ABB9AA4F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390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D4931-4295-48B4-8C32-4F363B0DE3EB}" type="datetimeFigureOut">
              <a:rPr lang="de-DE" smtClean="0"/>
              <a:t>22.06.2019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F877-9F72-4375-9FF3-62ABB9AA4F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2771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D4931-4295-48B4-8C32-4F363B0DE3EB}" type="datetimeFigureOut">
              <a:rPr lang="de-DE" smtClean="0"/>
              <a:t>22.06.2019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F877-9F72-4375-9FF3-62ABB9AA4F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6227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D4931-4295-48B4-8C32-4F363B0DE3EB}" type="datetimeFigureOut">
              <a:rPr lang="de-DE" smtClean="0"/>
              <a:t>22.06.2019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F877-9F72-4375-9FF3-62ABB9AA4F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9108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D4931-4295-48B4-8C32-4F363B0DE3EB}" type="datetimeFigureOut">
              <a:rPr lang="de-DE" smtClean="0"/>
              <a:t>22.06.2019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F877-9F72-4375-9FF3-62ABB9AA4F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358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D4931-4295-48B4-8C32-4F363B0DE3EB}" type="datetimeFigureOut">
              <a:rPr lang="de-DE" smtClean="0"/>
              <a:t>22.06.2019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F877-9F72-4375-9FF3-62ABB9AA4F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3237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D4931-4295-48B4-8C32-4F363B0DE3EB}" type="datetimeFigureOut">
              <a:rPr lang="de-DE" smtClean="0"/>
              <a:t>22.06.2019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0F877-9F72-4375-9FF3-62ABB9AA4F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4229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483D17-0096-4D0B-B47F-D8D52C1F70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81382" y="480606"/>
            <a:ext cx="6347533" cy="2237172"/>
          </a:xfrm>
        </p:spPr>
        <p:txBody>
          <a:bodyPr>
            <a:normAutofit/>
          </a:bodyPr>
          <a:lstStyle/>
          <a:p>
            <a:r>
              <a:rPr lang="de-DE" dirty="0">
                <a:latin typeface="Segoe UI Light" panose="020B0502040204020203" pitchFamily="34" charset="0"/>
                <a:cs typeface="Segoe UI Light" panose="020B0502040204020203" pitchFamily="34" charset="0"/>
              </a:rPr>
              <a:t>Freiwilligendienst in Deutschland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90845D91-F955-4F6C-81C1-3038516C0250}"/>
              </a:ext>
            </a:extLst>
          </p:cNvPr>
          <p:cNvSpPr/>
          <p:nvPr/>
        </p:nvSpPr>
        <p:spPr>
          <a:xfrm>
            <a:off x="9509464" y="2483451"/>
            <a:ext cx="2317072" cy="2237173"/>
          </a:xfrm>
          <a:prstGeom prst="ellipse">
            <a:avLst/>
          </a:prstGeom>
          <a:solidFill>
            <a:srgbClr val="421AE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6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FSJ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01261CE-C9CF-4A3A-9981-47252AF6743C}"/>
              </a:ext>
            </a:extLst>
          </p:cNvPr>
          <p:cNvSpPr/>
          <p:nvPr/>
        </p:nvSpPr>
        <p:spPr>
          <a:xfrm>
            <a:off x="3317717" y="3240221"/>
            <a:ext cx="2618913" cy="2467992"/>
          </a:xfrm>
          <a:prstGeom prst="ellipse">
            <a:avLst/>
          </a:prstGeom>
          <a:solidFill>
            <a:srgbClr val="FF860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8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BFD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BB0A1225-772A-4E1E-9046-C724AE55756F}"/>
              </a:ext>
            </a:extLst>
          </p:cNvPr>
          <p:cNvSpPr/>
          <p:nvPr/>
        </p:nvSpPr>
        <p:spPr>
          <a:xfrm>
            <a:off x="747205" y="143387"/>
            <a:ext cx="2317072" cy="2237173"/>
          </a:xfrm>
          <a:prstGeom prst="ellipse">
            <a:avLst/>
          </a:prstGeom>
          <a:solidFill>
            <a:srgbClr val="09AF1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6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FÖJ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A64C9A05-BE2E-4F91-8B9B-9D52AD7F15BF}"/>
              </a:ext>
            </a:extLst>
          </p:cNvPr>
          <p:cNvSpPr txBox="1"/>
          <p:nvPr/>
        </p:nvSpPr>
        <p:spPr>
          <a:xfrm rot="203658">
            <a:off x="8897352" y="3916357"/>
            <a:ext cx="3263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Tw Cen MT" panose="020B0602020104020603" pitchFamily="34" charset="0"/>
              </a:rPr>
              <a:t>Freiwilliges</a:t>
            </a:r>
            <a:r>
              <a:rPr lang="de-DE" sz="2000" dirty="0">
                <a:latin typeface="Tw Cen MT" panose="020B0602020104020603" pitchFamily="34" charset="0"/>
              </a:rPr>
              <a:t> </a:t>
            </a:r>
            <a:r>
              <a:rPr lang="de-DE" sz="2400" dirty="0">
                <a:latin typeface="Tw Cen MT" panose="020B0602020104020603" pitchFamily="34" charset="0"/>
              </a:rPr>
              <a:t>soziales Jahr</a:t>
            </a:r>
            <a:endParaRPr lang="de-DE" sz="2000" dirty="0">
              <a:latin typeface="Tw Cen MT" panose="020B0602020104020603" pitchFamily="34" charset="0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5E12B416-C463-4420-BAA6-469B5E4FBC8B}"/>
              </a:ext>
            </a:extLst>
          </p:cNvPr>
          <p:cNvSpPr txBox="1"/>
          <p:nvPr/>
        </p:nvSpPr>
        <p:spPr>
          <a:xfrm rot="21316149">
            <a:off x="2995608" y="4854401"/>
            <a:ext cx="3263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Tw Cen MT" panose="020B0602020104020603" pitchFamily="34" charset="0"/>
              </a:rPr>
              <a:t>Bundesfreiwilligendienst</a:t>
            </a:r>
            <a:endParaRPr lang="de-DE" sz="2000" dirty="0">
              <a:latin typeface="Tw Cen MT" panose="020B0602020104020603" pitchFamily="34" charset="0"/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D98B9E92-D81D-49B3-9454-37E1E024D9BC}"/>
              </a:ext>
            </a:extLst>
          </p:cNvPr>
          <p:cNvSpPr txBox="1"/>
          <p:nvPr/>
        </p:nvSpPr>
        <p:spPr>
          <a:xfrm rot="637633">
            <a:off x="159891" y="1468029"/>
            <a:ext cx="3816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Tw Cen MT" panose="020B0602020104020603" pitchFamily="34" charset="0"/>
              </a:rPr>
              <a:t>Freiwilliges</a:t>
            </a:r>
            <a:r>
              <a:rPr lang="de-DE" sz="2000" dirty="0">
                <a:latin typeface="Tw Cen MT" panose="020B0602020104020603" pitchFamily="34" charset="0"/>
              </a:rPr>
              <a:t> </a:t>
            </a:r>
            <a:r>
              <a:rPr lang="de-DE" sz="2400" dirty="0">
                <a:latin typeface="Tw Cen MT" panose="020B0602020104020603" pitchFamily="34" charset="0"/>
              </a:rPr>
              <a:t>ökologisches Jahr</a:t>
            </a:r>
            <a:endParaRPr lang="de-DE" sz="2000" dirty="0">
              <a:latin typeface="Tw Cen MT" panose="020B0602020104020603" pitchFamily="34" charset="0"/>
            </a:endParaRP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19C87DED-E430-4451-AC5B-D6F1793B88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016" b="88525" l="5000" r="94000">
                        <a14:foregroundMark x1="26333" y1="39344" x2="10667" y2="55738"/>
                        <a14:foregroundMark x1="10667" y1="55738" x2="35000" y2="59016"/>
                        <a14:foregroundMark x1="35000" y1="59016" x2="57000" y2="54918"/>
                        <a14:foregroundMark x1="57000" y1="54918" x2="74000" y2="64754"/>
                        <a14:foregroundMark x1="74000" y1="64754" x2="59333" y2="40984"/>
                        <a14:foregroundMark x1="59333" y1="40984" x2="59000" y2="40984"/>
                        <a14:foregroundMark x1="70230" y1="10976" x2="70969" y2="10212"/>
                        <a14:foregroundMark x1="54667" y1="27049" x2="67910" y2="13371"/>
                        <a14:foregroundMark x1="72250" y1="10802" x2="87667" y2="27049"/>
                        <a14:foregroundMark x1="87667" y1="27049" x2="81667" y2="57377"/>
                        <a14:foregroundMark x1="35333" y1="27049" x2="16667" y2="23770"/>
                        <a14:foregroundMark x1="16667" y1="23770" x2="5333" y2="54918"/>
                        <a14:foregroundMark x1="5333" y1="54918" x2="24667" y2="65574"/>
                        <a14:foregroundMark x1="24667" y1="65574" x2="63000" y2="57377"/>
                        <a14:foregroundMark x1="63000" y1="57377" x2="82000" y2="64754"/>
                        <a14:foregroundMark x1="82000" y1="64754" x2="65000" y2="31967"/>
                        <a14:foregroundMark x1="65000" y1="31967" x2="35333" y2="32787"/>
                        <a14:foregroundMark x1="50333" y1="23770" x2="48000" y2="31148"/>
                        <a14:foregroundMark x1="90667" y1="19672" x2="94000" y2="58197"/>
                        <a14:foregroundMark x1="17000" y1="66393" x2="20667" y2="68033"/>
                        <a14:foregroundMark x1="10667" y1="69672" x2="19667" y2="72131"/>
                        <a14:foregroundMark x1="15333" y1="75410" x2="17333" y2="74590"/>
                        <a14:foregroundMark x1="18667" y1="77049" x2="18667" y2="77049"/>
                        <a14:foregroundMark x1="18000" y1="77049" x2="14667" y2="74590"/>
                        <a14:foregroundMark x1="17667" y1="74590" x2="12333" y2="75410"/>
                        <a14:backgroundMark x1="71667" y1="8197" x2="70333" y2="7377"/>
                        <a14:backgroundMark x1="70000" y1="6557" x2="71333" y2="7377"/>
                        <a14:backgroundMark x1="70667" y1="8197" x2="70667" y2="8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640" y="5975928"/>
            <a:ext cx="1838216" cy="74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422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4C2CFE-0156-4EA8-A267-16117A999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13228"/>
          </a:xfrm>
        </p:spPr>
        <p:txBody>
          <a:bodyPr/>
          <a:lstStyle/>
          <a:p>
            <a:pPr algn="ctr"/>
            <a:r>
              <a:rPr lang="de-DE" dirty="0"/>
              <a:t>Wer von euch kann sich vorstellen, einen BFD, ein FSJ oder ein FÖJ zu machen? </a:t>
            </a:r>
          </a:p>
        </p:txBody>
      </p:sp>
    </p:spTree>
    <p:extLst>
      <p:ext uri="{BB962C8B-B14F-4D97-AF65-F5344CB8AC3E}">
        <p14:creationId xmlns:p14="http://schemas.microsoft.com/office/powerpoint/2010/main" val="2912462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BA88DA-F4C5-4D62-A4CA-26041E118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ist ein Freiwilligendienst?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797E522-B3A8-4C6C-8AF7-F7D21ED1A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196612"/>
          </a:xfrm>
        </p:spPr>
        <p:txBody>
          <a:bodyPr>
            <a:normAutofit lnSpcReduction="10000"/>
          </a:bodyPr>
          <a:lstStyle/>
          <a:p>
            <a:r>
              <a:rPr lang="de-DE" dirty="0"/>
              <a:t>6-18 (in der Regel Vollzeit, 12) Monate freiwilliges Engagement in einer gemeinnützigen Einrichtung, zum Beispiel…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/>
              <a:t> in Kindergärten, Schulen, Krankenhäusern, Behinderten-</a:t>
            </a:r>
            <a:br>
              <a:rPr lang="de-DE" dirty="0"/>
            </a:br>
            <a:r>
              <a:rPr lang="de-DE" dirty="0" err="1"/>
              <a:t>werkstätten</a:t>
            </a:r>
            <a:r>
              <a:rPr lang="de-DE" dirty="0"/>
              <a:t>, Jugendhilfen, Begegnungszentren und </a:t>
            </a:r>
            <a:br>
              <a:rPr lang="de-DE" dirty="0"/>
            </a:br>
            <a:r>
              <a:rPr lang="de-DE" dirty="0"/>
              <a:t>Flüchtlingshilfen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/>
              <a:t> in Museen, in der Denkmalpflege, Archäologie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/>
              <a:t> im Wattenmeer, in Nationalparks, Umweltbehörden, </a:t>
            </a:r>
            <a:br>
              <a:rPr lang="de-DE" dirty="0"/>
            </a:br>
            <a:r>
              <a:rPr lang="de-DE" dirty="0"/>
              <a:t>nachhaltigen Bildungseinrichtungen, Naturschutzverbänden,</a:t>
            </a:r>
            <a:br>
              <a:rPr lang="de-DE" dirty="0"/>
            </a:br>
            <a:r>
              <a:rPr lang="de-DE" dirty="0"/>
              <a:t>Tierheimen und Tierauffangstationen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/>
              <a:t> in Vereinen, NGOs und anderen </a:t>
            </a:r>
            <a:br>
              <a:rPr lang="de-DE" dirty="0"/>
            </a:br>
            <a:r>
              <a:rPr lang="de-DE" dirty="0"/>
              <a:t>Organisationen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/>
              <a:t> in Sportvereinen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/>
              <a:t> in Forschungseinrichtungen und </a:t>
            </a:r>
            <a:br>
              <a:rPr lang="de-DE" dirty="0"/>
            </a:br>
            <a:r>
              <a:rPr lang="de-DE" dirty="0"/>
              <a:t>Laboren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/>
              <a:t> bei der Feuerwehr und beim THW</a:t>
            </a:r>
          </a:p>
        </p:txBody>
      </p:sp>
      <p:pic>
        <p:nvPicPr>
          <p:cNvPr id="7" name="Grafik 6" descr="Ein Bild, das Tisch, Kasten, Person, Essen enthält.&#10;&#10;Automatisch generierte Beschreibung">
            <a:extLst>
              <a:ext uri="{FF2B5EF4-FFF2-40B4-BE49-F238E27FC236}">
                <a16:creationId xmlns:a16="http://schemas.microsoft.com/office/drawing/2014/main" id="{B1682A4A-230F-4F0B-BE6E-CEE9F8E019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364" y="2252644"/>
            <a:ext cx="3038764" cy="1801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Grafik 8" descr="Ein Bild, das Gebäude, Boden, Person, draußen enthält.&#10;&#10;Automatisch generierte Beschreibung">
            <a:extLst>
              <a:ext uri="{FF2B5EF4-FFF2-40B4-BE49-F238E27FC236}">
                <a16:creationId xmlns:a16="http://schemas.microsoft.com/office/drawing/2014/main" id="{274E2B4D-A06E-4E43-AFF6-3BE665501D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609" y="194696"/>
            <a:ext cx="2244864" cy="1495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Grafik 10" descr="Ein Bild, das Person, Tisch, drinnen, Frau enthält.&#10;&#10;Automatisch generierte Beschreibung">
            <a:extLst>
              <a:ext uri="{FF2B5EF4-FFF2-40B4-BE49-F238E27FC236}">
                <a16:creationId xmlns:a16="http://schemas.microsoft.com/office/drawing/2014/main" id="{F0BF03D9-479D-41ED-99E2-38F8304C96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109" y="4624833"/>
            <a:ext cx="2803160" cy="1868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Grafik 12" descr="Ein Bild, das Tisch, Essen, drinnen, sitzend enthält.&#10;&#10;Automatisch generierte Beschreibung">
            <a:extLst>
              <a:ext uri="{FF2B5EF4-FFF2-40B4-BE49-F238E27FC236}">
                <a16:creationId xmlns:a16="http://schemas.microsoft.com/office/drawing/2014/main" id="{DB601A0C-9D4E-4318-9163-940DB069F5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012" y="4469611"/>
            <a:ext cx="2700729" cy="1801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5530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5B0B93-9A6E-4432-AA93-4E7BF190B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213847" cy="424988"/>
          </a:xfrm>
        </p:spPr>
        <p:txBody>
          <a:bodyPr>
            <a:noAutofit/>
          </a:bodyPr>
          <a:lstStyle/>
          <a:p>
            <a:r>
              <a:rPr lang="de-DE" sz="2800" dirty="0"/>
              <a:t>Was ist ein Freiwilligendienst?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EFAFDBC-A7BC-47BE-8FAE-1C9D18861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3176"/>
            <a:ext cx="10515600" cy="5489697"/>
          </a:xfrm>
        </p:spPr>
        <p:txBody>
          <a:bodyPr>
            <a:normAutofit/>
          </a:bodyPr>
          <a:lstStyle/>
          <a:p>
            <a:r>
              <a:rPr lang="de-DE" dirty="0"/>
              <a:t>25 Bildungstage außerhalb der Einsatzstelle</a:t>
            </a:r>
          </a:p>
          <a:p>
            <a:pPr lvl="6">
              <a:buFont typeface="Wingdings" panose="05000000000000000000" pitchFamily="2" charset="2"/>
              <a:buChar char="Ø"/>
            </a:pPr>
            <a:r>
              <a:rPr lang="de-DE" dirty="0"/>
              <a:t> </a:t>
            </a:r>
            <a:r>
              <a:rPr lang="de-DE" sz="2400" dirty="0"/>
              <a:t>Möglichkeit zu Auslandsreisen und Exkursionen (von den Zentralstellen abhängig)</a:t>
            </a:r>
          </a:p>
          <a:p>
            <a:pPr lvl="6">
              <a:buFont typeface="Wingdings" panose="05000000000000000000" pitchFamily="2" charset="2"/>
              <a:buChar char="Ø"/>
            </a:pPr>
            <a:r>
              <a:rPr lang="de-DE" sz="2400" dirty="0"/>
              <a:t> oft in festen Seminargruppen (Klassenfahrt-feeling) </a:t>
            </a:r>
          </a:p>
          <a:p>
            <a:pPr lvl="6">
              <a:buFont typeface="Wingdings" panose="05000000000000000000" pitchFamily="2" charset="2"/>
              <a:buChar char="Ø"/>
            </a:pPr>
            <a:r>
              <a:rPr lang="de-DE" sz="2400" dirty="0">
                <a:sym typeface="Wingdings" panose="05000000000000000000" pitchFamily="2" charset="2"/>
              </a:rPr>
              <a:t> Austausch mit Menschen, die ähnliche Interessen haben</a:t>
            </a:r>
          </a:p>
          <a:p>
            <a:pPr lvl="6">
              <a:buFont typeface="Wingdings" panose="05000000000000000000" pitchFamily="2" charset="2"/>
              <a:buChar char="Ø"/>
            </a:pPr>
            <a:r>
              <a:rPr lang="de-DE" sz="2400" dirty="0">
                <a:sym typeface="Wingdings" panose="05000000000000000000" pitchFamily="2" charset="2"/>
              </a:rPr>
              <a:t> selbstgewählte Themenschwerpunkte</a:t>
            </a:r>
          </a:p>
          <a:p>
            <a:endParaRPr lang="de-DE" dirty="0">
              <a:sym typeface="Wingdings" panose="05000000000000000000" pitchFamily="2" charset="2"/>
            </a:endParaRPr>
          </a:p>
          <a:p>
            <a:r>
              <a:rPr lang="de-DE" dirty="0">
                <a:sym typeface="Wingdings" panose="05000000000000000000" pitchFamily="2" charset="2"/>
              </a:rPr>
              <a:t>Taschengeld + Geldersatzleistungen: ca. 200 – 600€ im Monat </a:t>
            </a:r>
            <a:br>
              <a:rPr lang="de-DE" dirty="0">
                <a:sym typeface="Wingdings" panose="05000000000000000000" pitchFamily="2" charset="2"/>
              </a:rPr>
            </a:br>
            <a:r>
              <a:rPr lang="de-DE" dirty="0">
                <a:sym typeface="Wingdings" panose="05000000000000000000" pitchFamily="2" charset="2"/>
              </a:rPr>
              <a:t>(meist Anspruch auf Kindergeld, ggf. Wohngeld und Sozialhilfe)</a:t>
            </a:r>
          </a:p>
          <a:p>
            <a:endParaRPr lang="de-DE" dirty="0">
              <a:sym typeface="Wingdings" panose="05000000000000000000" pitchFamily="2" charset="2"/>
            </a:endParaRPr>
          </a:p>
          <a:p>
            <a:r>
              <a:rPr lang="de-DE" dirty="0">
                <a:sym typeface="Wingdings" panose="05000000000000000000" pitchFamily="2" charset="2"/>
              </a:rPr>
              <a:t>Dienstbeginn meist im August/September, teilweise das ganze Jahr über möglich</a:t>
            </a:r>
          </a:p>
          <a:p>
            <a:endParaRPr lang="de-DE" dirty="0">
              <a:sym typeface="Wingdings" panose="05000000000000000000" pitchFamily="2" charset="2"/>
            </a:endParaRPr>
          </a:p>
          <a:p>
            <a:endParaRPr lang="de-DE" dirty="0">
              <a:sym typeface="Wingdings" panose="05000000000000000000" pitchFamily="2" charset="2"/>
            </a:endParaRPr>
          </a:p>
        </p:txBody>
      </p:sp>
      <p:pic>
        <p:nvPicPr>
          <p:cNvPr id="5" name="Grafik 4" descr="Ein Bild, das Baum, draußen, Wald, Holz enthält.&#10;&#10;Automatisch generierte Beschreibung">
            <a:extLst>
              <a:ext uri="{FF2B5EF4-FFF2-40B4-BE49-F238E27FC236}">
                <a16:creationId xmlns:a16="http://schemas.microsoft.com/office/drawing/2014/main" id="{72F11F41-8796-45FD-BAD7-3D391C806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2" y="1562796"/>
            <a:ext cx="3206866" cy="2137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61825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A16EF4-D9E8-4206-AAA2-3EA89D5A7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Motivation für ein Freiwilligenjahr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A9D9AFC-A559-43D8-8D67-5C1A10C6A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74096"/>
          </a:xfrm>
        </p:spPr>
        <p:txBody>
          <a:bodyPr>
            <a:normAutofit lnSpcReduction="10000"/>
          </a:bodyPr>
          <a:lstStyle/>
          <a:p>
            <a:r>
              <a:rPr lang="de-DE" dirty="0"/>
              <a:t>Persönlichkeitsentwicklung </a:t>
            </a:r>
          </a:p>
          <a:p>
            <a:r>
              <a:rPr lang="de-DE" dirty="0"/>
              <a:t>Kompetenzen gewinnen</a:t>
            </a:r>
          </a:p>
          <a:p>
            <a:r>
              <a:rPr lang="de-DE" dirty="0"/>
              <a:t>Orientierung: Was macht mir Spaß? </a:t>
            </a:r>
          </a:p>
          <a:p>
            <a:r>
              <a:rPr lang="de-DE" dirty="0"/>
              <a:t>Einblicke in potentielle Berufswünsche </a:t>
            </a:r>
          </a:p>
          <a:p>
            <a:r>
              <a:rPr lang="de-DE" dirty="0"/>
              <a:t>Erfahrungen im Arbeitsalltag </a:t>
            </a:r>
          </a:p>
          <a:p>
            <a:r>
              <a:rPr lang="de-DE" dirty="0"/>
              <a:t>Engagement </a:t>
            </a:r>
          </a:p>
          <a:p>
            <a:r>
              <a:rPr lang="de-DE" dirty="0"/>
              <a:t>coole Leute mit ähnlichen Interessen kennenlernen (auch auf den Seminaren!)</a:t>
            </a:r>
          </a:p>
          <a:p>
            <a:r>
              <a:rPr lang="de-DE" dirty="0"/>
              <a:t>Anrechnung als Zugangspraktikum (abhängig von der jeweiligen Hochschule) </a:t>
            </a:r>
          </a:p>
          <a:p>
            <a:r>
              <a:rPr lang="de-DE" dirty="0"/>
              <a:t>Vorteile in Bewerbungen</a:t>
            </a:r>
          </a:p>
        </p:txBody>
      </p:sp>
      <p:pic>
        <p:nvPicPr>
          <p:cNvPr id="5" name="Grafik 4" descr="Ein Bild, das Himmel, draußen, Gruppe, Personen enthält.&#10;&#10;Automatisch generierte Beschreibung">
            <a:extLst>
              <a:ext uri="{FF2B5EF4-FFF2-40B4-BE49-F238E27FC236}">
                <a16:creationId xmlns:a16="http://schemas.microsoft.com/office/drawing/2014/main" id="{BBD3AFB0-6A73-46DD-8FE1-67911CBD7B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370" y="1366380"/>
            <a:ext cx="4548448" cy="3031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17668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6BFB55-2142-4F8A-B340-76A9B3F79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174763"/>
            <a:ext cx="10515600" cy="1325563"/>
          </a:xfrm>
        </p:spPr>
        <p:txBody>
          <a:bodyPr/>
          <a:lstStyle/>
          <a:p>
            <a:r>
              <a:rPr lang="de-DE" dirty="0"/>
              <a:t>Unterschiede zwischen FSJ, FÖJ, BFD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DA1100F6-71C0-43C6-B5C8-6C5684D95A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6391161"/>
              </p:ext>
            </p:extLst>
          </p:nvPr>
        </p:nvGraphicFramePr>
        <p:xfrm>
          <a:off x="249382" y="1533236"/>
          <a:ext cx="11711709" cy="46101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50520">
                  <a:extLst>
                    <a:ext uri="{9D8B030D-6E8A-4147-A177-3AD203B41FA5}">
                      <a16:colId xmlns:a16="http://schemas.microsoft.com/office/drawing/2014/main" val="2441677231"/>
                    </a:ext>
                  </a:extLst>
                </a:gridCol>
                <a:gridCol w="3297760">
                  <a:extLst>
                    <a:ext uri="{9D8B030D-6E8A-4147-A177-3AD203B41FA5}">
                      <a16:colId xmlns:a16="http://schemas.microsoft.com/office/drawing/2014/main" val="2061905489"/>
                    </a:ext>
                  </a:extLst>
                </a:gridCol>
                <a:gridCol w="4763429">
                  <a:extLst>
                    <a:ext uri="{9D8B030D-6E8A-4147-A177-3AD203B41FA5}">
                      <a16:colId xmlns:a16="http://schemas.microsoft.com/office/drawing/2014/main" val="953596752"/>
                    </a:ext>
                  </a:extLst>
                </a:gridCol>
              </a:tblGrid>
              <a:tr h="373370">
                <a:tc>
                  <a:txBody>
                    <a:bodyPr/>
                    <a:lstStyle/>
                    <a:p>
                      <a:r>
                        <a:rPr lang="de-DE" sz="1400" b="1" dirty="0"/>
                        <a:t>FSJ</a:t>
                      </a:r>
                    </a:p>
                  </a:txBody>
                  <a:tcPr>
                    <a:lnL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1A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1" dirty="0"/>
                        <a:t>FÖJ</a:t>
                      </a:r>
                    </a:p>
                  </a:txBody>
                  <a:tcPr>
                    <a:lnL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AF1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1" dirty="0"/>
                        <a:t>BFD</a:t>
                      </a:r>
                    </a:p>
                  </a:txBody>
                  <a:tcPr>
                    <a:lnL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710837"/>
                  </a:ext>
                </a:extLst>
              </a:tr>
              <a:tr h="547209">
                <a:tc>
                  <a:txBody>
                    <a:bodyPr/>
                    <a:lstStyle/>
                    <a:p>
                      <a:r>
                        <a:rPr lang="de-DE" sz="1400" dirty="0">
                          <a:effectLst/>
                        </a:rPr>
                        <a:t>Ab Vollendung der Vollzeitschulpflicht </a:t>
                      </a:r>
                      <a:r>
                        <a:rPr lang="de-DE" sz="1400" b="1" dirty="0">
                          <a:effectLst/>
                        </a:rPr>
                        <a:t>bis Vollendung des 27. Lebensjahres</a:t>
                      </a:r>
                      <a:endParaRPr lang="de-DE" sz="1400" b="1" dirty="0">
                        <a:solidFill>
                          <a:srgbClr val="707C88"/>
                        </a:solidFill>
                        <a:effectLst/>
                        <a:latin typeface="Raleway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>
                          <a:effectLst/>
                        </a:rPr>
                        <a:t>Ab Vollendung der Vollzeitschulpflicht</a:t>
                      </a:r>
                      <a:r>
                        <a:rPr lang="de-DE" sz="1400" b="1" dirty="0">
                          <a:effectLst/>
                        </a:rPr>
                        <a:t> bis Vollendung des 27. Lebensjahres</a:t>
                      </a:r>
                      <a:endParaRPr lang="de-DE" sz="1400" b="1" dirty="0">
                        <a:solidFill>
                          <a:srgbClr val="707C88"/>
                        </a:solidFill>
                        <a:effectLst/>
                        <a:latin typeface="Raleway"/>
                      </a:endParaRPr>
                    </a:p>
                  </a:txBody>
                  <a:tcPr>
                    <a:lnL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>
                          <a:effectLst/>
                        </a:rPr>
                        <a:t>ab Vollendung der Vollzeitschulpflicht; </a:t>
                      </a:r>
                      <a:r>
                        <a:rPr lang="de-DE" sz="1400" b="1" dirty="0">
                          <a:effectLst/>
                        </a:rPr>
                        <a:t>keine Altersgrenze nach oben</a:t>
                      </a:r>
                      <a:endParaRPr lang="de-DE" sz="1400" b="1" dirty="0">
                        <a:solidFill>
                          <a:srgbClr val="707C88"/>
                        </a:solidFill>
                        <a:effectLst/>
                        <a:latin typeface="Raleway"/>
                      </a:endParaRPr>
                    </a:p>
                  </a:txBody>
                  <a:tcPr>
                    <a:lnL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4486904"/>
                  </a:ext>
                </a:extLst>
              </a:tr>
              <a:tr h="547209">
                <a:tc>
                  <a:txBody>
                    <a:bodyPr/>
                    <a:lstStyle/>
                    <a:p>
                      <a:r>
                        <a:rPr lang="de-DE" sz="1400" dirty="0">
                          <a:effectLst/>
                        </a:rPr>
                        <a:t>6 bis 18 Monate, in Ausnahmefällen 2 Jahre</a:t>
                      </a:r>
                      <a:endParaRPr lang="de-DE" sz="1400" dirty="0">
                        <a:solidFill>
                          <a:srgbClr val="707C88"/>
                        </a:solidFill>
                        <a:effectLst/>
                        <a:latin typeface="Raleway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>
                          <a:effectLst/>
                        </a:rPr>
                        <a:t>6 bis 18 Monate, in Ausnahmefällen 2 Jahre</a:t>
                      </a:r>
                      <a:endParaRPr lang="de-DE" sz="1400" dirty="0">
                        <a:solidFill>
                          <a:srgbClr val="707C88"/>
                        </a:solidFill>
                        <a:effectLst/>
                        <a:latin typeface="Raleway"/>
                      </a:endParaRPr>
                    </a:p>
                  </a:txBody>
                  <a:tcPr>
                    <a:lnL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>
                          <a:effectLst/>
                        </a:rPr>
                        <a:t>6 bis 18 Monate, in Ausnahmefällen 2 Jahre</a:t>
                      </a:r>
                      <a:endParaRPr lang="de-DE" sz="1400" dirty="0">
                        <a:solidFill>
                          <a:srgbClr val="707C88"/>
                        </a:solidFill>
                        <a:effectLst/>
                        <a:latin typeface="Raleway"/>
                      </a:endParaRPr>
                    </a:p>
                  </a:txBody>
                  <a:tcPr>
                    <a:lnL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22663464"/>
                  </a:ext>
                </a:extLst>
              </a:tr>
              <a:tr h="406280">
                <a:tc>
                  <a:txBody>
                    <a:bodyPr/>
                    <a:lstStyle/>
                    <a:p>
                      <a:r>
                        <a:rPr lang="de-DE" sz="1400" dirty="0">
                          <a:effectLst/>
                        </a:rPr>
                        <a:t>einmalig</a:t>
                      </a:r>
                      <a:endParaRPr lang="de-DE" sz="1400" dirty="0">
                        <a:solidFill>
                          <a:srgbClr val="707C88"/>
                        </a:solidFill>
                        <a:effectLst/>
                        <a:latin typeface="Raleway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>
                          <a:effectLst/>
                        </a:rPr>
                        <a:t>einmalig</a:t>
                      </a:r>
                      <a:endParaRPr lang="de-DE" sz="1400" dirty="0">
                        <a:solidFill>
                          <a:srgbClr val="707C88"/>
                        </a:solidFill>
                        <a:effectLst/>
                        <a:latin typeface="Raleway"/>
                      </a:endParaRPr>
                    </a:p>
                  </a:txBody>
                  <a:tcPr>
                    <a:lnL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1" dirty="0">
                          <a:effectLst/>
                        </a:rPr>
                        <a:t>mehrfache Wiederholung nach jeweils fünf Jahren möglich</a:t>
                      </a:r>
                      <a:endParaRPr lang="de-DE" sz="1400" b="1" dirty="0">
                        <a:solidFill>
                          <a:srgbClr val="707C88"/>
                        </a:solidFill>
                        <a:effectLst/>
                        <a:latin typeface="Raleway"/>
                      </a:endParaRPr>
                    </a:p>
                  </a:txBody>
                  <a:tcPr>
                    <a:lnL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54343928"/>
                  </a:ext>
                </a:extLst>
              </a:tr>
              <a:tr h="820813">
                <a:tc>
                  <a:txBody>
                    <a:bodyPr/>
                    <a:lstStyle/>
                    <a:p>
                      <a:r>
                        <a:rPr lang="de-DE" sz="1400" b="1" dirty="0">
                          <a:effectLst/>
                        </a:rPr>
                        <a:t>Kinder- und Jugendhilfe, Jugendarbeit, Wohlfahrtspflege, Gesundheitspflege, Kultur und Denkmalpflege, Sport</a:t>
                      </a:r>
                      <a:endParaRPr lang="de-DE" sz="1400" b="1" dirty="0">
                        <a:solidFill>
                          <a:srgbClr val="707C88"/>
                        </a:solidFill>
                        <a:effectLst/>
                        <a:latin typeface="Raleway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1" dirty="0">
                          <a:effectLst/>
                        </a:rPr>
                        <a:t>Natur- und Umweltschutz, Bildung für Nachhaltige Entwicklung</a:t>
                      </a:r>
                      <a:endParaRPr lang="de-DE" sz="1400" b="1" dirty="0">
                        <a:solidFill>
                          <a:srgbClr val="707C88"/>
                        </a:solidFill>
                        <a:effectLst/>
                        <a:latin typeface="Raleway"/>
                      </a:endParaRPr>
                    </a:p>
                  </a:txBody>
                  <a:tcPr>
                    <a:lnL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b="1" dirty="0">
                          <a:effectLst/>
                        </a:rPr>
                        <a:t>alle Bereiche</a:t>
                      </a:r>
                      <a:endParaRPr lang="de-DE" sz="1400" b="1" dirty="0">
                        <a:solidFill>
                          <a:srgbClr val="707C88"/>
                        </a:solidFill>
                        <a:effectLst/>
                        <a:latin typeface="Raleway"/>
                      </a:endParaRPr>
                    </a:p>
                  </a:txBody>
                  <a:tcPr>
                    <a:lnL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87308942"/>
                  </a:ext>
                </a:extLst>
              </a:tr>
              <a:tr h="820813">
                <a:tc>
                  <a:txBody>
                    <a:bodyPr/>
                    <a:lstStyle/>
                    <a:p>
                      <a:r>
                        <a:rPr lang="de-DE" sz="1400" dirty="0">
                          <a:effectLst/>
                        </a:rPr>
                        <a:t>Träger: anerkannte Einrichtungen der freien Wohlfahrtspflege auf </a:t>
                      </a:r>
                      <a:r>
                        <a:rPr lang="de-DE" sz="1400" b="1" dirty="0">
                          <a:effectLst/>
                        </a:rPr>
                        <a:t>Landesebene</a:t>
                      </a:r>
                      <a:endParaRPr lang="de-DE" sz="1400" b="1" dirty="0">
                        <a:solidFill>
                          <a:srgbClr val="707C88"/>
                        </a:solidFill>
                        <a:effectLst/>
                        <a:latin typeface="Raleway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>
                          <a:effectLst/>
                        </a:rPr>
                        <a:t>Träger: anerkannte Einrichtungen der freien Wohlfahrtspflege auf </a:t>
                      </a:r>
                      <a:r>
                        <a:rPr lang="de-DE" sz="1400" b="1" dirty="0">
                          <a:effectLst/>
                        </a:rPr>
                        <a:t>Landesebene</a:t>
                      </a:r>
                      <a:endParaRPr lang="de-DE" sz="1400" b="1" dirty="0">
                        <a:solidFill>
                          <a:srgbClr val="707C88"/>
                        </a:solidFill>
                        <a:effectLst/>
                        <a:latin typeface="Raleway"/>
                      </a:endParaRPr>
                    </a:p>
                  </a:txBody>
                  <a:tcPr>
                    <a:lnL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>
                          <a:effectLst/>
                        </a:rPr>
                        <a:t>Träger: </a:t>
                      </a:r>
                      <a:r>
                        <a:rPr lang="de-DE" sz="1400" b="1" dirty="0">
                          <a:effectLst/>
                        </a:rPr>
                        <a:t>Bundesrepublik Deutschland</a:t>
                      </a:r>
                      <a:r>
                        <a:rPr lang="de-DE" sz="1400" dirty="0">
                          <a:effectLst/>
                        </a:rPr>
                        <a:t>, vertreten durch das Bundesamt für Familie und zivilgesellschaftliche Aufgaben; zwischengeschaltet sind evtl. weitere Zentralstellen</a:t>
                      </a:r>
                      <a:endParaRPr lang="de-DE" sz="1400" dirty="0">
                        <a:solidFill>
                          <a:srgbClr val="707C88"/>
                        </a:solidFill>
                        <a:effectLst/>
                        <a:latin typeface="Raleway"/>
                      </a:endParaRPr>
                    </a:p>
                  </a:txBody>
                  <a:tcPr>
                    <a:lnL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0216793"/>
                  </a:ext>
                </a:extLst>
              </a:tr>
              <a:tr h="547209">
                <a:tc>
                  <a:txBody>
                    <a:bodyPr/>
                    <a:lstStyle/>
                    <a:p>
                      <a:r>
                        <a:rPr lang="de-DE" sz="1400" dirty="0">
                          <a:effectLst/>
                        </a:rPr>
                        <a:t>Vereinbarung / Vertrag der Freiwilligen mit vom Land anerkannten Trägern</a:t>
                      </a:r>
                      <a:endParaRPr lang="de-DE" sz="1400" dirty="0">
                        <a:solidFill>
                          <a:srgbClr val="707C88"/>
                        </a:solidFill>
                        <a:effectLst/>
                        <a:latin typeface="Raleway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>
                          <a:effectLst/>
                        </a:rPr>
                        <a:t>Vereinbarung / Vertrag der Freiwilligen mit vom Land anerkannten Trägern</a:t>
                      </a:r>
                      <a:endParaRPr lang="de-DE" sz="1400" dirty="0">
                        <a:solidFill>
                          <a:srgbClr val="707C88"/>
                        </a:solidFill>
                        <a:effectLst/>
                        <a:latin typeface="Raleway"/>
                      </a:endParaRPr>
                    </a:p>
                  </a:txBody>
                  <a:tcPr>
                    <a:lnL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>
                          <a:effectLst/>
                        </a:rPr>
                        <a:t>Vereinbarung / Vertrag der Freiwilligen mit dem Bund</a:t>
                      </a:r>
                      <a:endParaRPr lang="de-DE" sz="1400" dirty="0">
                        <a:solidFill>
                          <a:srgbClr val="707C88"/>
                        </a:solidFill>
                        <a:effectLst/>
                        <a:latin typeface="Raleway"/>
                      </a:endParaRPr>
                    </a:p>
                  </a:txBody>
                  <a:tcPr>
                    <a:lnL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0371156"/>
                  </a:ext>
                </a:extLst>
              </a:tr>
              <a:tr h="547209">
                <a:tc>
                  <a:txBody>
                    <a:bodyPr/>
                    <a:lstStyle/>
                    <a:p>
                      <a:r>
                        <a:rPr lang="de-DE" sz="1400" dirty="0">
                          <a:effectLst/>
                        </a:rPr>
                        <a:t>Sozial- und Krankenversicherung: Absicherung besteht</a:t>
                      </a:r>
                      <a:endParaRPr lang="de-DE" sz="1400" dirty="0">
                        <a:solidFill>
                          <a:srgbClr val="707C88"/>
                        </a:solidFill>
                        <a:effectLst/>
                        <a:latin typeface="Raleway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effectLst/>
                        </a:rPr>
                        <a:t>Sozial- und Krankenversicherung: Absicherung besteht</a:t>
                      </a:r>
                      <a:endParaRPr lang="de-DE" sz="1400" dirty="0">
                        <a:solidFill>
                          <a:srgbClr val="707C88"/>
                        </a:solidFill>
                        <a:effectLst/>
                        <a:latin typeface="Raleway"/>
                      </a:endParaRPr>
                    </a:p>
                  </a:txBody>
                  <a:tcPr>
                    <a:lnL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>
                          <a:effectLst/>
                        </a:rPr>
                        <a:t>Sozial- und Krankenversicherung: Absicherung besteht</a:t>
                      </a:r>
                      <a:endParaRPr lang="de-DE" sz="1400" dirty="0">
                        <a:solidFill>
                          <a:srgbClr val="707C88"/>
                        </a:solidFill>
                        <a:effectLst/>
                        <a:latin typeface="Raleway"/>
                      </a:endParaRPr>
                    </a:p>
                  </a:txBody>
                  <a:tcPr>
                    <a:lnL w="12700" cap="flat" cmpd="sng" algn="ctr">
                      <a:solidFill>
                        <a:srgbClr val="4D4D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42154302"/>
                  </a:ext>
                </a:extLst>
              </a:tr>
            </a:tbl>
          </a:graphicData>
        </a:graphic>
      </p:graphicFrame>
      <p:sp>
        <p:nvSpPr>
          <p:cNvPr id="7" name="Rechteck 6">
            <a:extLst>
              <a:ext uri="{FF2B5EF4-FFF2-40B4-BE49-F238E27FC236}">
                <a16:creationId xmlns:a16="http://schemas.microsoft.com/office/drawing/2014/main" id="{E98AE6B4-F145-4AD7-B7EB-3B3D847BD47C}"/>
              </a:ext>
            </a:extLst>
          </p:cNvPr>
          <p:cNvSpPr/>
          <p:nvPr/>
        </p:nvSpPr>
        <p:spPr>
          <a:xfrm>
            <a:off x="6862618" y="6176258"/>
            <a:ext cx="5615709" cy="3325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000" dirty="0">
                <a:solidFill>
                  <a:schemeClr val="tx1"/>
                </a:solidFill>
              </a:rPr>
              <a:t>Quelle: http://bundes-freiwilligendienst.de/fsj-freiwilliges-soziales-jahr/unterschiede-fsj-bfd</a:t>
            </a:r>
          </a:p>
        </p:txBody>
      </p:sp>
    </p:spTree>
    <p:extLst>
      <p:ext uri="{BB962C8B-B14F-4D97-AF65-F5344CB8AC3E}">
        <p14:creationId xmlns:p14="http://schemas.microsoft.com/office/powerpoint/2010/main" val="1058373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31C45B-B739-4DBA-9F3F-5740140C4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Bewerbung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BE711BD-8691-4099-9F48-6C83A2C87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de-DE" dirty="0"/>
              <a:t>Einsatzstellensuche: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/>
              <a:t> Zentrale Einsatzstellensuche im BFD </a:t>
            </a:r>
            <a:br>
              <a:rPr lang="de-DE" dirty="0"/>
            </a:br>
            <a:r>
              <a:rPr lang="de-DE" dirty="0"/>
              <a:t>(bundesfreiwilligendienst.de)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/>
              <a:t> Bei FSJ und FÖJ: Am besten für die einzelnen Bundesländer direkt suchen, ansonsten: pro-fsj.de und foej.de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/>
              <a:t> Wenn eine Einrichtung noch keine Einsatzstelle ist: Fragen, ob sie zu einer werden wollen! Geht sehr schnell </a:t>
            </a:r>
            <a:r>
              <a:rPr lang="de-DE" dirty="0">
                <a:sym typeface="Wingdings" panose="05000000000000000000" pitchFamily="2" charset="2"/>
              </a:rPr>
              <a:t> Ihr könnt dort auch einen Freiwilligendienst machen!</a:t>
            </a:r>
          </a:p>
          <a:p>
            <a:r>
              <a:rPr lang="de-DE" dirty="0">
                <a:sym typeface="Wingdings" panose="05000000000000000000" pitchFamily="2" charset="2"/>
              </a:rPr>
              <a:t>ggf. Zentralstellen der Einsatzstellen berücksichtigen  unterschiedliche Angebote bei z.B. Seminaren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de-DE" dirty="0">
              <a:sym typeface="Wingdings" panose="05000000000000000000" pitchFamily="2" charset="2"/>
            </a:endParaRPr>
          </a:p>
          <a:p>
            <a:r>
              <a:rPr lang="de-DE" dirty="0">
                <a:sym typeface="Wingdings" panose="05000000000000000000" pitchFamily="2" charset="2"/>
              </a:rPr>
              <a:t> Fristen: Je nach Stelle ein Jahr bis kurz vorher – beliebte Stellen sind schnell weg! </a:t>
            </a:r>
            <a:r>
              <a:rPr lang="de-DE" sz="2400" dirty="0">
                <a:sym typeface="Wingdings" panose="05000000000000000000" pitchFamily="2" charset="2"/>
              </a:rPr>
              <a:t>Normalerweise: Bewerbung am Anfang des Jahres, in dem der Freiwilligendienst starten soll</a:t>
            </a:r>
            <a:endParaRPr lang="de-DE" dirty="0">
              <a:sym typeface="Wingdings" panose="05000000000000000000" pitchFamily="2" charset="2"/>
            </a:endParaRPr>
          </a:p>
        </p:txBody>
      </p:sp>
      <p:pic>
        <p:nvPicPr>
          <p:cNvPr id="5" name="Grafik 4" descr="Ein Bild, das gelb, Baum, draußen, Schild enthält.&#10;&#10;Automatisch generierte Beschreibung">
            <a:extLst>
              <a:ext uri="{FF2B5EF4-FFF2-40B4-BE49-F238E27FC236}">
                <a16:creationId xmlns:a16="http://schemas.microsoft.com/office/drawing/2014/main" id="{07FBDD75-25B2-4835-AAFD-FF5215A13D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019" y="270164"/>
            <a:ext cx="4027054" cy="2265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04398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1C9162-5C74-413E-AD43-D52DF2844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dirty="0"/>
              <a:t>Hier kannst du, liebe*r Vortragende*r, deine persönlichen Erfahrungen einbringen :)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C121A17-6597-4813-A3FA-4F36F59CFF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i="1" dirty="0"/>
              <a:t>Gerne auch Bilder und Videos von deiner Arbeit und deinen Seminaren anfügen! Achte dabei aber bitte auf die Bildrechte :)</a:t>
            </a:r>
          </a:p>
        </p:txBody>
      </p:sp>
    </p:spTree>
    <p:extLst>
      <p:ext uri="{BB962C8B-B14F-4D97-AF65-F5344CB8AC3E}">
        <p14:creationId xmlns:p14="http://schemas.microsoft.com/office/powerpoint/2010/main" val="852390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4C2CFE-0156-4EA8-A267-16117A999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13228"/>
          </a:xfrm>
        </p:spPr>
        <p:txBody>
          <a:bodyPr/>
          <a:lstStyle/>
          <a:p>
            <a:pPr algn="ctr"/>
            <a:r>
              <a:rPr lang="de-DE" dirty="0"/>
              <a:t>Wer von euch kann sich </a:t>
            </a:r>
            <a:r>
              <a:rPr lang="de-DE" i="1" dirty="0"/>
              <a:t>jetzt</a:t>
            </a:r>
            <a:r>
              <a:rPr lang="de-DE" dirty="0"/>
              <a:t> vorstellen, einen BFD, ein FSJ oder ein FÖJ zu machen? </a:t>
            </a:r>
          </a:p>
        </p:txBody>
      </p:sp>
    </p:spTree>
    <p:extLst>
      <p:ext uri="{BB962C8B-B14F-4D97-AF65-F5344CB8AC3E}">
        <p14:creationId xmlns:p14="http://schemas.microsoft.com/office/powerpoint/2010/main" val="515776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576CBF-BFAC-4EBA-B132-3A748C04B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84250"/>
          </a:xfrm>
        </p:spPr>
        <p:txBody>
          <a:bodyPr>
            <a:normAutofit/>
          </a:bodyPr>
          <a:lstStyle/>
          <a:p>
            <a:r>
              <a:rPr lang="de-DE" dirty="0"/>
              <a:t>Mehr Informationen auf:</a:t>
            </a:r>
            <a:br>
              <a:rPr lang="de-DE" dirty="0"/>
            </a:br>
            <a:br>
              <a:rPr lang="de-DE" dirty="0"/>
            </a:br>
            <a:r>
              <a:rPr lang="de-DE" dirty="0"/>
              <a:t>- bundesfreiwilligendienst.de</a:t>
            </a:r>
            <a:br>
              <a:rPr lang="de-DE" dirty="0"/>
            </a:br>
            <a:r>
              <a:rPr lang="de-DE" dirty="0"/>
              <a:t>- pro-fsj.de</a:t>
            </a:r>
            <a:br>
              <a:rPr lang="de-DE" dirty="0"/>
            </a:br>
            <a:r>
              <a:rPr lang="de-DE" dirty="0"/>
              <a:t>- foej.de</a:t>
            </a:r>
          </a:p>
        </p:txBody>
      </p:sp>
    </p:spTree>
    <p:extLst>
      <p:ext uri="{BB962C8B-B14F-4D97-AF65-F5344CB8AC3E}">
        <p14:creationId xmlns:p14="http://schemas.microsoft.com/office/powerpoint/2010/main" val="3781753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430</Words>
  <Application>Microsoft Office PowerPoint</Application>
  <PresentationFormat>Breitbild</PresentationFormat>
  <Paragraphs>75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Raleway</vt:lpstr>
      <vt:lpstr>Segoe UI Light</vt:lpstr>
      <vt:lpstr>Tw Cen MT</vt:lpstr>
      <vt:lpstr>Wingdings</vt:lpstr>
      <vt:lpstr>Office Theme</vt:lpstr>
      <vt:lpstr>Freiwilligendienst in Deutschland</vt:lpstr>
      <vt:lpstr>Wer von euch kann sich vorstellen, einen BFD, ein FSJ oder ein FÖJ zu machen? </vt:lpstr>
      <vt:lpstr>Was ist ein Freiwilligendienst?</vt:lpstr>
      <vt:lpstr>Was ist ein Freiwilligendienst?</vt:lpstr>
      <vt:lpstr>Motivation für ein Freiwilligenjahr</vt:lpstr>
      <vt:lpstr>Unterschiede zwischen FSJ, FÖJ, BFD</vt:lpstr>
      <vt:lpstr>Bewerbung</vt:lpstr>
      <vt:lpstr>Hier kannst du, liebe*r Vortragende*r, deine persönlichen Erfahrungen einbringen :)</vt:lpstr>
      <vt:lpstr>Wer von euch kann sich jetzt vorstellen, einen BFD, ein FSJ oder ein FÖJ zu machen? </vt:lpstr>
      <vt:lpstr>Mehr Informationen auf:  - bundesfreiwilligendienst.de - pro-fsj.de - foej.de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Freiwilligendienst in Deutschland</dc:title>
  <dc:creator>Maja Freymuth</dc:creator>
  <cp:lastModifiedBy>Maja Freymuth</cp:lastModifiedBy>
  <cp:revision>22</cp:revision>
  <dcterms:created xsi:type="dcterms:W3CDTF">2019-06-15T11:41:50Z</dcterms:created>
  <dcterms:modified xsi:type="dcterms:W3CDTF">2019-06-22T09:48:10Z</dcterms:modified>
</cp:coreProperties>
</file>