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9" r:id="rId1"/>
  </p:sldMasterIdLst>
  <p:notesMasterIdLst>
    <p:notesMasterId r:id="rId22"/>
  </p:notesMasterIdLst>
  <p:sldIdLst>
    <p:sldId id="257" r:id="rId2"/>
    <p:sldId id="259" r:id="rId3"/>
    <p:sldId id="258" r:id="rId4"/>
    <p:sldId id="260" r:id="rId5"/>
    <p:sldId id="261" r:id="rId6"/>
    <p:sldId id="262" r:id="rId7"/>
    <p:sldId id="264" r:id="rId8"/>
    <p:sldId id="265" r:id="rId9"/>
    <p:sldId id="263"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14CF31-77D0-4254-B2F3-0E46EC6FCBA6}" v="303" dt="2022-03-04T22:26:01.010"/>
    <p1510:client id="{6CA77F89-25EE-A4D1-429C-B9E8A1F686F4}" v="12" dt="2022-03-04T13:25:40.8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4" autoAdjust="0"/>
    <p:restoredTop sz="62617" autoAdjust="0"/>
  </p:normalViewPr>
  <p:slideViewPr>
    <p:cSldViewPr snapToGrid="0">
      <p:cViewPr varScale="1">
        <p:scale>
          <a:sx n="45" d="100"/>
          <a:sy n="45" d="100"/>
        </p:scale>
        <p:origin x="13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339DD0-43C7-435D-88C9-75B90A042757}" type="datetimeFigureOut">
              <a:rPr lang="sv-SE" smtClean="0"/>
              <a:t>2024-01-12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892214-1DC0-437E-B194-82886585A531}" type="slidenum">
              <a:rPr lang="sv-SE" smtClean="0"/>
              <a:t>‹#›</a:t>
            </a:fld>
            <a:endParaRPr lang="sv-SE"/>
          </a:p>
        </p:txBody>
      </p:sp>
    </p:spTree>
    <p:extLst>
      <p:ext uri="{BB962C8B-B14F-4D97-AF65-F5344CB8AC3E}">
        <p14:creationId xmlns:p14="http://schemas.microsoft.com/office/powerpoint/2010/main" val="2530113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333333"/>
                </a:solidFill>
                <a:effectLst/>
                <a:latin typeface="Libre Franklin" pitchFamily="2" charset="0"/>
              </a:rPr>
              <a:t>Allt som byggs upp av dessa små byggstenar kallas materia. Materia har en vikt eller med ett annat ord, en massa. Det vill säga, föremål som består av grundämnen är materia och har en vikt (massa).</a:t>
            </a:r>
            <a:endParaRPr lang="sv-SE" dirty="0"/>
          </a:p>
        </p:txBody>
      </p:sp>
      <p:sp>
        <p:nvSpPr>
          <p:cNvPr id="4" name="Platshållare för bildnummer 3"/>
          <p:cNvSpPr>
            <a:spLocks noGrp="1"/>
          </p:cNvSpPr>
          <p:nvPr>
            <p:ph type="sldNum" sz="quarter" idx="5"/>
          </p:nvPr>
        </p:nvSpPr>
        <p:spPr/>
        <p:txBody>
          <a:bodyPr/>
          <a:lstStyle/>
          <a:p>
            <a:fld id="{19892214-1DC0-437E-B194-82886585A531}" type="slidenum">
              <a:rPr lang="sv-SE" smtClean="0"/>
              <a:t>3</a:t>
            </a:fld>
            <a:endParaRPr lang="sv-SE"/>
          </a:p>
        </p:txBody>
      </p:sp>
    </p:spTree>
    <p:extLst>
      <p:ext uri="{BB962C8B-B14F-4D97-AF65-F5344CB8AC3E}">
        <p14:creationId xmlns:p14="http://schemas.microsoft.com/office/powerpoint/2010/main" val="975507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333333"/>
                </a:solidFill>
                <a:effectLst/>
                <a:latin typeface="Libre Franklin" pitchFamily="2" charset="0"/>
              </a:rPr>
              <a:t>Att tryck finns i vatten märker du när du dyker. Känns i trumhinnorna.</a:t>
            </a:r>
          </a:p>
          <a:p>
            <a:r>
              <a:rPr lang="sv-SE" b="0" i="0" dirty="0">
                <a:solidFill>
                  <a:srgbClr val="333333"/>
                </a:solidFill>
                <a:effectLst/>
                <a:latin typeface="Libre Franklin" pitchFamily="2" charset="0"/>
              </a:rPr>
              <a:t>Vattnets massa trycker på dig. </a:t>
            </a:r>
          </a:p>
          <a:p>
            <a:endParaRPr lang="sv-SE" b="0" i="0" dirty="0">
              <a:solidFill>
                <a:srgbClr val="333333"/>
              </a:solidFill>
              <a:effectLst/>
              <a:latin typeface="Libre Franklin" pitchFamily="2" charset="0"/>
            </a:endParaRPr>
          </a:p>
          <a:p>
            <a:r>
              <a:rPr lang="sv-SE" b="0" i="0" dirty="0">
                <a:solidFill>
                  <a:srgbClr val="333333"/>
                </a:solidFill>
                <a:effectLst/>
                <a:latin typeface="Libre Franklin" pitchFamily="2" charset="0"/>
              </a:rPr>
              <a:t>Vattnet väger betydligt mer än luft. 10 meter ner motsvarar lufttryck på jordytan. </a:t>
            </a:r>
          </a:p>
          <a:p>
            <a:endParaRPr lang="sv-SE" b="0" i="0" dirty="0">
              <a:solidFill>
                <a:srgbClr val="333333"/>
              </a:solidFill>
              <a:effectLst/>
              <a:latin typeface="Libre Franklin" pitchFamily="2" charset="0"/>
            </a:endParaRPr>
          </a:p>
          <a:p>
            <a:r>
              <a:rPr lang="sv-SE" b="0" i="0" dirty="0">
                <a:solidFill>
                  <a:srgbClr val="333333"/>
                </a:solidFill>
                <a:effectLst/>
                <a:latin typeface="Libre Franklin" pitchFamily="2" charset="0"/>
              </a:rPr>
              <a:t>Om du häller upp vatten i ett glas lutar aldrig vattenytan. Gravitationen håller ytan på samma nivå och lufttrycket trycker lika mycket på vattenytan</a:t>
            </a:r>
          </a:p>
          <a:p>
            <a:endParaRPr lang="sv-SE" b="0" i="0" dirty="0">
              <a:solidFill>
                <a:srgbClr val="333333"/>
              </a:solidFill>
              <a:effectLst/>
              <a:latin typeface="Libre Franklin" pitchFamily="2" charset="0"/>
            </a:endParaRPr>
          </a:p>
          <a:p>
            <a:r>
              <a:rPr lang="sv-SE" b="0" i="0" dirty="0">
                <a:solidFill>
                  <a:srgbClr val="333333"/>
                </a:solidFill>
                <a:effectLst/>
                <a:latin typeface="Libre Franklin" pitchFamily="2" charset="0"/>
              </a:rPr>
              <a:t>Om du har flera glas som står i förbindelse med varandra och där vattnet kan flöda mellan kommer vattenytan alltid att hamna på samma nivå i de olika glasen</a:t>
            </a:r>
          </a:p>
          <a:p>
            <a:endParaRPr lang="sv-SE" b="0" i="0" dirty="0">
              <a:solidFill>
                <a:srgbClr val="333333"/>
              </a:solidFill>
              <a:effectLst/>
              <a:latin typeface="Libre Franklin" pitchFamily="2" charset="0"/>
            </a:endParaRPr>
          </a:p>
          <a:p>
            <a:r>
              <a:rPr lang="sv-SE" b="0" i="0" dirty="0">
                <a:solidFill>
                  <a:srgbClr val="333333"/>
                </a:solidFill>
                <a:effectLst/>
                <a:latin typeface="Libre Franklin" pitchFamily="2" charset="0"/>
              </a:rPr>
              <a:t>Sedan pumpas vattnet upp i vattentornet och därefter kommer detta fenomen se till att husen automatiskt får vatten i kranarna . Om något hus ligger högre än vattentornet, vilket är sällsynt, måste det ha en egen pump.</a:t>
            </a:r>
            <a:endParaRPr lang="sv-SE" dirty="0"/>
          </a:p>
        </p:txBody>
      </p:sp>
      <p:sp>
        <p:nvSpPr>
          <p:cNvPr id="4" name="Platshållare för bildnummer 3"/>
          <p:cNvSpPr>
            <a:spLocks noGrp="1"/>
          </p:cNvSpPr>
          <p:nvPr>
            <p:ph type="sldNum" sz="quarter" idx="5"/>
          </p:nvPr>
        </p:nvSpPr>
        <p:spPr/>
        <p:txBody>
          <a:bodyPr/>
          <a:lstStyle/>
          <a:p>
            <a:fld id="{19892214-1DC0-437E-B194-82886585A531}" type="slidenum">
              <a:rPr lang="sv-SE" smtClean="0"/>
              <a:t>13</a:t>
            </a:fld>
            <a:endParaRPr lang="sv-SE"/>
          </a:p>
        </p:txBody>
      </p:sp>
    </p:spTree>
    <p:extLst>
      <p:ext uri="{BB962C8B-B14F-4D97-AF65-F5344CB8AC3E}">
        <p14:creationId xmlns:p14="http://schemas.microsoft.com/office/powerpoint/2010/main" val="3568406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333333"/>
                </a:solidFill>
                <a:effectLst/>
                <a:latin typeface="Libre Franklin" pitchFamily="2" charset="0"/>
              </a:rPr>
              <a:t>Arkimedes princip handlar om hur krafter påverkar föremål när dessa befinner sig under vattenytan.</a:t>
            </a:r>
          </a:p>
          <a:p>
            <a:endParaRPr lang="sv-SE" b="0" i="0" dirty="0">
              <a:solidFill>
                <a:srgbClr val="333333"/>
              </a:solidFill>
              <a:effectLst/>
              <a:latin typeface="Libre Franklin" pitchFamily="2" charset="0"/>
            </a:endParaRPr>
          </a:p>
          <a:p>
            <a:r>
              <a:rPr lang="sv-SE" b="0" i="0" dirty="0">
                <a:solidFill>
                  <a:srgbClr val="333333"/>
                </a:solidFill>
                <a:effectLst/>
                <a:latin typeface="Libre Franklin" pitchFamily="2" charset="0"/>
              </a:rPr>
              <a:t>Om du kastar ut en sten i vattnet kommer den att sjunka. Det beror på att stenens densitet är högre än vattnets</a:t>
            </a:r>
          </a:p>
          <a:p>
            <a:endParaRPr lang="sv-SE" b="0" i="0" dirty="0">
              <a:solidFill>
                <a:srgbClr val="333333"/>
              </a:solidFill>
              <a:effectLst/>
              <a:latin typeface="Libre Franklin" pitchFamily="2" charset="0"/>
            </a:endParaRPr>
          </a:p>
          <a:p>
            <a:r>
              <a:rPr lang="sv-SE" b="0" i="0" dirty="0">
                <a:solidFill>
                  <a:srgbClr val="333333"/>
                </a:solidFill>
                <a:effectLst/>
                <a:latin typeface="Libre Franklin" pitchFamily="2" charset="0"/>
              </a:rPr>
              <a:t>Om du försöker flytta stenen när den är under vattenytan kommer det att vara lättare än om du flyttar den på land. et beror på vattnets lyftkraft. Vattnet hjälper till att lyfta stenen.</a:t>
            </a:r>
          </a:p>
          <a:p>
            <a:endParaRPr lang="sv-SE" b="0" i="0" dirty="0">
              <a:solidFill>
                <a:srgbClr val="333333"/>
              </a:solidFill>
              <a:effectLst/>
              <a:latin typeface="Libre Franklin" pitchFamily="2" charset="0"/>
            </a:endParaRPr>
          </a:p>
          <a:p>
            <a:r>
              <a:rPr lang="sv-SE" b="0" i="0" dirty="0">
                <a:solidFill>
                  <a:srgbClr val="333333"/>
                </a:solidFill>
                <a:effectLst/>
                <a:latin typeface="Libre Franklin" pitchFamily="2" charset="0"/>
              </a:rPr>
              <a:t>Vattnets lyftkraft är alltid lika stor som tyngden av det vatten som stenen tränger undan.</a:t>
            </a:r>
          </a:p>
          <a:p>
            <a:endParaRPr lang="sv-SE" b="0" i="0" dirty="0">
              <a:solidFill>
                <a:srgbClr val="333333"/>
              </a:solidFill>
              <a:effectLst/>
              <a:latin typeface="Libre Franklin" pitchFamily="2" charset="0"/>
            </a:endParaRPr>
          </a:p>
          <a:p>
            <a:r>
              <a:rPr lang="sv-SE" b="0" i="0" dirty="0">
                <a:solidFill>
                  <a:srgbClr val="333333"/>
                </a:solidFill>
                <a:effectLst/>
                <a:latin typeface="Libre Franklin" pitchFamily="2" charset="0"/>
              </a:rPr>
              <a:t>Vattnets lyftkraft är också anledningen till att fartyg kan flyta, till och med enorma kryssningsfartyg gjorda av järn. Den volym vatten som fartyget tränger undan väger mer än fartyget. Därför blir lyftkraften uppåt större än fartygets tyngd nedåt.</a:t>
            </a:r>
            <a:endParaRPr lang="sv-SE" dirty="0"/>
          </a:p>
        </p:txBody>
      </p:sp>
      <p:sp>
        <p:nvSpPr>
          <p:cNvPr id="4" name="Platshållare för bildnummer 3"/>
          <p:cNvSpPr>
            <a:spLocks noGrp="1"/>
          </p:cNvSpPr>
          <p:nvPr>
            <p:ph type="sldNum" sz="quarter" idx="5"/>
          </p:nvPr>
        </p:nvSpPr>
        <p:spPr/>
        <p:txBody>
          <a:bodyPr/>
          <a:lstStyle/>
          <a:p>
            <a:fld id="{19892214-1DC0-437E-B194-82886585A531}" type="slidenum">
              <a:rPr lang="sv-SE" smtClean="0"/>
              <a:t>14</a:t>
            </a:fld>
            <a:endParaRPr lang="sv-SE"/>
          </a:p>
        </p:txBody>
      </p:sp>
    </p:spTree>
    <p:extLst>
      <p:ext uri="{BB962C8B-B14F-4D97-AF65-F5344CB8AC3E}">
        <p14:creationId xmlns:p14="http://schemas.microsoft.com/office/powerpoint/2010/main" val="181616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Lufttryck mäts i pascal. </a:t>
            </a:r>
          </a:p>
          <a:p>
            <a:endParaRPr lang="sv-SE" dirty="0"/>
          </a:p>
        </p:txBody>
      </p:sp>
      <p:sp>
        <p:nvSpPr>
          <p:cNvPr id="4" name="Platshållare för bildnummer 3"/>
          <p:cNvSpPr>
            <a:spLocks noGrp="1"/>
          </p:cNvSpPr>
          <p:nvPr>
            <p:ph type="sldNum" sz="quarter" idx="5"/>
          </p:nvPr>
        </p:nvSpPr>
        <p:spPr/>
        <p:txBody>
          <a:bodyPr/>
          <a:lstStyle/>
          <a:p>
            <a:fld id="{19892214-1DC0-437E-B194-82886585A531}" type="slidenum">
              <a:rPr lang="sv-SE" smtClean="0"/>
              <a:t>15</a:t>
            </a:fld>
            <a:endParaRPr lang="sv-SE"/>
          </a:p>
        </p:txBody>
      </p:sp>
    </p:spTree>
    <p:extLst>
      <p:ext uri="{BB962C8B-B14F-4D97-AF65-F5344CB8AC3E}">
        <p14:creationId xmlns:p14="http://schemas.microsoft.com/office/powerpoint/2010/main" val="4134644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att kunna använda övertryck och undertryck måste man kunna jämföra.</a:t>
            </a:r>
          </a:p>
          <a:p>
            <a:endParaRPr lang="sv-SE" dirty="0"/>
          </a:p>
          <a:p>
            <a:r>
              <a:rPr lang="sv-SE" b="0" i="0" dirty="0">
                <a:solidFill>
                  <a:srgbClr val="333333"/>
                </a:solidFill>
                <a:effectLst/>
                <a:latin typeface="Libre Franklin" pitchFamily="2" charset="0"/>
              </a:rPr>
              <a:t>Luftens densitet i däcket blir då högre än utanför. Lufttrycket i däcket  är alltså större än atmosfärens tryck. Detta kallas för övertryck.</a:t>
            </a:r>
          </a:p>
          <a:p>
            <a:endParaRPr lang="sv-SE" b="0" i="0" dirty="0">
              <a:solidFill>
                <a:srgbClr val="333333"/>
              </a:solidFill>
              <a:effectLst/>
              <a:latin typeface="Libre Franklin" pitchFamily="2" charset="0"/>
            </a:endParaRPr>
          </a:p>
          <a:p>
            <a:r>
              <a:rPr lang="sv-SE" b="0" i="0" dirty="0">
                <a:solidFill>
                  <a:srgbClr val="333333"/>
                </a:solidFill>
                <a:effectLst/>
                <a:latin typeface="Libre Franklin" pitchFamily="2" charset="0"/>
              </a:rPr>
              <a:t>Det finns alltså färre luftmolekyler i en behållare än det finns på utsidan. Densiteten är lägre på insidan än på utsidan.</a:t>
            </a:r>
          </a:p>
          <a:p>
            <a:endParaRPr lang="sv-SE" b="0" i="0" dirty="0">
              <a:solidFill>
                <a:srgbClr val="333333"/>
              </a:solidFill>
              <a:effectLst/>
              <a:latin typeface="Libre Franklin" pitchFamily="2" charset="0"/>
            </a:endParaRPr>
          </a:p>
          <a:p>
            <a:r>
              <a:rPr lang="sv-SE" b="0" i="0" dirty="0">
                <a:solidFill>
                  <a:srgbClr val="333333"/>
                </a:solidFill>
                <a:effectLst/>
                <a:latin typeface="Libre Franklin" pitchFamily="2" charset="0"/>
              </a:rPr>
              <a:t>Vakuum är ett extremt undertryck. När mat paketeras sugs all luft ur förpackningen vilken gör att ett vakuum skapas. </a:t>
            </a:r>
            <a:endParaRPr lang="sv-SE" dirty="0"/>
          </a:p>
        </p:txBody>
      </p:sp>
      <p:sp>
        <p:nvSpPr>
          <p:cNvPr id="4" name="Platshållare för bildnummer 3"/>
          <p:cNvSpPr>
            <a:spLocks noGrp="1"/>
          </p:cNvSpPr>
          <p:nvPr>
            <p:ph type="sldNum" sz="quarter" idx="5"/>
          </p:nvPr>
        </p:nvSpPr>
        <p:spPr/>
        <p:txBody>
          <a:bodyPr/>
          <a:lstStyle/>
          <a:p>
            <a:fld id="{19892214-1DC0-437E-B194-82886585A531}" type="slidenum">
              <a:rPr lang="sv-SE" smtClean="0"/>
              <a:t>16</a:t>
            </a:fld>
            <a:endParaRPr lang="sv-SE"/>
          </a:p>
        </p:txBody>
      </p:sp>
    </p:spTree>
    <p:extLst>
      <p:ext uri="{BB962C8B-B14F-4D97-AF65-F5344CB8AC3E}">
        <p14:creationId xmlns:p14="http://schemas.microsoft.com/office/powerpoint/2010/main" val="3779356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333333"/>
                </a:solidFill>
                <a:effectLst/>
                <a:latin typeface="Libre Franklin" pitchFamily="2" charset="0"/>
              </a:rPr>
              <a:t>Det som bestämmer vilken form ett grundämne har är temperaturen. </a:t>
            </a:r>
          </a:p>
          <a:p>
            <a:r>
              <a:rPr lang="sv-SE" b="0" i="0" dirty="0">
                <a:solidFill>
                  <a:srgbClr val="333333"/>
                </a:solidFill>
                <a:effectLst/>
                <a:latin typeface="Libre Franklin" pitchFamily="2" charset="0"/>
              </a:rPr>
              <a:t>Vid olika temperatur rör sig atomerna (eller molekylerna) i ämnet olika mycket. </a:t>
            </a:r>
          </a:p>
          <a:p>
            <a:r>
              <a:rPr lang="sv-SE" b="0" i="0" dirty="0">
                <a:solidFill>
                  <a:srgbClr val="333333"/>
                </a:solidFill>
                <a:effectLst/>
                <a:latin typeface="Libre Franklin" pitchFamily="2" charset="0"/>
              </a:rPr>
              <a:t>Ju varmare det är desto mer rör sig atomerna (eller molekylerna). </a:t>
            </a:r>
          </a:p>
          <a:p>
            <a:r>
              <a:rPr lang="sv-SE" b="0" i="0" dirty="0">
                <a:solidFill>
                  <a:srgbClr val="333333"/>
                </a:solidFill>
                <a:effectLst/>
                <a:latin typeface="Libre Franklin" pitchFamily="2" charset="0"/>
              </a:rPr>
              <a:t>Det skiljer sig också mellan olika grundämnen vilken form det har vid en viss temperatur.</a:t>
            </a:r>
          </a:p>
          <a:p>
            <a:endParaRPr lang="sv-SE" b="0" i="0" dirty="0">
              <a:solidFill>
                <a:srgbClr val="333333"/>
              </a:solidFill>
              <a:effectLst/>
              <a:latin typeface="Libre Franklin" pitchFamily="2" charset="0"/>
            </a:endParaRPr>
          </a:p>
          <a:p>
            <a:endParaRPr lang="sv-SE" b="0" i="0" dirty="0">
              <a:solidFill>
                <a:srgbClr val="333333"/>
              </a:solidFill>
              <a:effectLst/>
              <a:latin typeface="Libre Franklin" pitchFamily="2" charset="0"/>
            </a:endParaRPr>
          </a:p>
          <a:p>
            <a:r>
              <a:rPr lang="sv-SE" b="0" i="0" dirty="0">
                <a:solidFill>
                  <a:srgbClr val="333333"/>
                </a:solidFill>
                <a:effectLst/>
                <a:latin typeface="Libre Franklin" pitchFamily="2" charset="0"/>
              </a:rPr>
              <a:t>Alla ämnen har också en smältpunkt och en kokpunkt. Det mest kända exemplet är vatten, som smälter vid 0 grader och kokar vid 100 grader Celsius</a:t>
            </a:r>
            <a:endParaRPr lang="sv-SE" dirty="0"/>
          </a:p>
        </p:txBody>
      </p:sp>
      <p:sp>
        <p:nvSpPr>
          <p:cNvPr id="4" name="Platshållare för bildnummer 3"/>
          <p:cNvSpPr>
            <a:spLocks noGrp="1"/>
          </p:cNvSpPr>
          <p:nvPr>
            <p:ph type="sldNum" sz="quarter" idx="5"/>
          </p:nvPr>
        </p:nvSpPr>
        <p:spPr/>
        <p:txBody>
          <a:bodyPr/>
          <a:lstStyle/>
          <a:p>
            <a:fld id="{19892214-1DC0-437E-B194-82886585A531}" type="slidenum">
              <a:rPr lang="sv-SE" smtClean="0"/>
              <a:t>17</a:t>
            </a:fld>
            <a:endParaRPr lang="sv-SE"/>
          </a:p>
        </p:txBody>
      </p:sp>
    </p:spTree>
    <p:extLst>
      <p:ext uri="{BB962C8B-B14F-4D97-AF65-F5344CB8AC3E}">
        <p14:creationId xmlns:p14="http://schemas.microsoft.com/office/powerpoint/2010/main" val="542123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333333"/>
                </a:solidFill>
                <a:effectLst/>
                <a:latin typeface="Libre Franklin" pitchFamily="2" charset="0"/>
              </a:rPr>
              <a:t>Detta innebär att densiteten hos ett ämne förändras lite om det värms upp eller kyls av. På motsvarande sätt krymper de allra flesta ämnen när de kyls ner.</a:t>
            </a:r>
          </a:p>
          <a:p>
            <a:endParaRPr lang="sv-SE" b="0" i="0" dirty="0">
              <a:solidFill>
                <a:srgbClr val="333333"/>
              </a:solidFill>
              <a:effectLst/>
              <a:latin typeface="Libre Franklin" pitchFamily="2" charset="0"/>
            </a:endParaRPr>
          </a:p>
          <a:p>
            <a:r>
              <a:rPr lang="sv-SE" b="0" i="0" dirty="0">
                <a:solidFill>
                  <a:srgbClr val="333333"/>
                </a:solidFill>
                <a:effectLst/>
                <a:latin typeface="Libre Franklin" pitchFamily="2" charset="0"/>
              </a:rPr>
              <a:t>Olika grundämnen som värms upp eller kyls med exakt samma temperatur ändrar volym olika mycket. Det är en av grundämnets egenskaper.</a:t>
            </a:r>
          </a:p>
          <a:p>
            <a:endParaRPr lang="sv-SE" b="0" i="0" dirty="0">
              <a:solidFill>
                <a:srgbClr val="333333"/>
              </a:solidFill>
              <a:effectLst/>
              <a:latin typeface="Libre Franklin" pitchFamily="2" charset="0"/>
            </a:endParaRPr>
          </a:p>
          <a:p>
            <a:r>
              <a:rPr lang="sv-SE" b="0" i="0" dirty="0">
                <a:solidFill>
                  <a:srgbClr val="333333"/>
                </a:solidFill>
                <a:effectLst/>
                <a:latin typeface="Libre Franklin" pitchFamily="2" charset="0"/>
              </a:rPr>
              <a:t>I strykjärn används värmeutvidgning för att reglera dess temperatur. Där används något som heter bimetall.</a:t>
            </a:r>
          </a:p>
          <a:p>
            <a:endParaRPr lang="sv-SE" b="0" i="0" dirty="0">
              <a:solidFill>
                <a:srgbClr val="333333"/>
              </a:solidFill>
              <a:effectLst/>
              <a:latin typeface="Libre Franklin" pitchFamily="2" charset="0"/>
            </a:endParaRPr>
          </a:p>
          <a:p>
            <a:r>
              <a:rPr lang="sv-SE" b="0" i="0" dirty="0">
                <a:solidFill>
                  <a:srgbClr val="333333"/>
                </a:solidFill>
                <a:effectLst/>
                <a:latin typeface="Libre Franklin" pitchFamily="2" charset="0"/>
              </a:rPr>
              <a:t>Detta används som strömbrytare i strykjärn: Vid en viss temperatur böjs metallen och strykjärnet slås av (den slutna kretsen bryts).</a:t>
            </a:r>
            <a:endParaRPr lang="sv-SE" dirty="0"/>
          </a:p>
        </p:txBody>
      </p:sp>
      <p:sp>
        <p:nvSpPr>
          <p:cNvPr id="4" name="Platshållare för bildnummer 3"/>
          <p:cNvSpPr>
            <a:spLocks noGrp="1"/>
          </p:cNvSpPr>
          <p:nvPr>
            <p:ph type="sldNum" sz="quarter" idx="5"/>
          </p:nvPr>
        </p:nvSpPr>
        <p:spPr/>
        <p:txBody>
          <a:bodyPr/>
          <a:lstStyle/>
          <a:p>
            <a:fld id="{19892214-1DC0-437E-B194-82886585A531}" type="slidenum">
              <a:rPr lang="sv-SE" smtClean="0"/>
              <a:t>18</a:t>
            </a:fld>
            <a:endParaRPr lang="sv-SE"/>
          </a:p>
        </p:txBody>
      </p:sp>
    </p:spTree>
    <p:extLst>
      <p:ext uri="{BB962C8B-B14F-4D97-AF65-F5344CB8AC3E}">
        <p14:creationId xmlns:p14="http://schemas.microsoft.com/office/powerpoint/2010/main" val="303269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333333"/>
                </a:solidFill>
                <a:effectLst/>
                <a:latin typeface="Libre Franklin" pitchFamily="2" charset="0"/>
              </a:rPr>
              <a:t>Värme är hur mycket ett grundämnes molekyler rör sig. Ju snabbare de rör sig desto högre värme.</a:t>
            </a:r>
          </a:p>
          <a:p>
            <a:endParaRPr lang="sv-SE" b="0" i="0" dirty="0">
              <a:solidFill>
                <a:srgbClr val="333333"/>
              </a:solidFill>
              <a:effectLst/>
              <a:latin typeface="Libre Franklin" pitchFamily="2" charset="0"/>
            </a:endParaRPr>
          </a:p>
          <a:p>
            <a:r>
              <a:rPr lang="sv-SE" b="0" i="0" dirty="0">
                <a:solidFill>
                  <a:srgbClr val="333333"/>
                </a:solidFill>
                <a:effectLst/>
                <a:latin typeface="Libre Franklin" pitchFamily="2" charset="0"/>
              </a:rPr>
              <a:t>Med temperatur mäter man värme. Temperaturen ger ett värde på molekylernas rörelse.</a:t>
            </a:r>
          </a:p>
          <a:p>
            <a:endParaRPr lang="sv-SE" b="0" i="0" dirty="0">
              <a:solidFill>
                <a:srgbClr val="333333"/>
              </a:solidFill>
              <a:effectLst/>
              <a:latin typeface="Libre Franklin" pitchFamily="2" charset="0"/>
            </a:endParaRPr>
          </a:p>
          <a:p>
            <a:r>
              <a:rPr lang="sv-SE" b="0" i="0" dirty="0">
                <a:solidFill>
                  <a:srgbClr val="333333"/>
                </a:solidFill>
                <a:effectLst/>
                <a:latin typeface="Libre Franklin" pitchFamily="2" charset="0"/>
              </a:rPr>
              <a:t>Absolut nollpunkt – ingen övre gräns</a:t>
            </a:r>
          </a:p>
          <a:p>
            <a:endParaRPr lang="sv-SE" b="0" i="0" dirty="0">
              <a:solidFill>
                <a:srgbClr val="333333"/>
              </a:solidFill>
              <a:effectLst/>
              <a:latin typeface="Libre Franklin" pitchFamily="2" charset="0"/>
            </a:endParaRPr>
          </a:p>
          <a:p>
            <a:r>
              <a:rPr lang="sv-SE" b="0" i="0" dirty="0">
                <a:solidFill>
                  <a:srgbClr val="333333"/>
                </a:solidFill>
                <a:effectLst/>
                <a:latin typeface="Libre Franklin" pitchFamily="2" charset="0"/>
              </a:rPr>
              <a:t>De flesta länder i världen mäter temperatur med </a:t>
            </a:r>
            <a:r>
              <a:rPr lang="sv-SE" b="0" i="0" dirty="0" err="1">
                <a:solidFill>
                  <a:srgbClr val="333333"/>
                </a:solidFill>
                <a:effectLst/>
                <a:latin typeface="Libre Franklin" pitchFamily="2" charset="0"/>
              </a:rPr>
              <a:t>Celcius</a:t>
            </a:r>
            <a:r>
              <a:rPr lang="sv-SE" b="0" i="0" dirty="0">
                <a:solidFill>
                  <a:srgbClr val="333333"/>
                </a:solidFill>
                <a:effectLst/>
                <a:latin typeface="Libre Franklin" pitchFamily="2" charset="0"/>
              </a:rPr>
              <a:t>-skalan. </a:t>
            </a:r>
            <a:r>
              <a:rPr lang="sv-SE" b="0" i="0" dirty="0" err="1">
                <a:solidFill>
                  <a:srgbClr val="333333"/>
                </a:solidFill>
                <a:effectLst/>
                <a:latin typeface="Libre Franklin" pitchFamily="2" charset="0"/>
              </a:rPr>
              <a:t>Usa</a:t>
            </a:r>
            <a:r>
              <a:rPr lang="sv-SE" b="0" i="0" dirty="0">
                <a:solidFill>
                  <a:srgbClr val="333333"/>
                </a:solidFill>
                <a:effectLst/>
                <a:latin typeface="Libre Franklin" pitchFamily="2" charset="0"/>
              </a:rPr>
              <a:t> Fahrenheit</a:t>
            </a:r>
          </a:p>
          <a:p>
            <a:endParaRPr lang="sv-SE" b="0" i="0" dirty="0">
              <a:solidFill>
                <a:srgbClr val="333333"/>
              </a:solidFill>
              <a:effectLst/>
              <a:latin typeface="Libre Franklin" pitchFamily="2" charset="0"/>
            </a:endParaRPr>
          </a:p>
          <a:p>
            <a:r>
              <a:rPr lang="sv-SE" b="0" i="0" dirty="0">
                <a:solidFill>
                  <a:srgbClr val="333333"/>
                </a:solidFill>
                <a:effectLst/>
                <a:latin typeface="Libre Franklin" pitchFamily="2" charset="0"/>
              </a:rPr>
              <a:t>Kelvinskalan används inom forskning och vetenskap.</a:t>
            </a:r>
          </a:p>
          <a:p>
            <a:endParaRPr lang="sv-SE" b="0" i="0" dirty="0">
              <a:solidFill>
                <a:srgbClr val="333333"/>
              </a:solidFill>
              <a:effectLst/>
              <a:latin typeface="Libre Franklin" pitchFamily="2" charset="0"/>
            </a:endParaRPr>
          </a:p>
          <a:p>
            <a:r>
              <a:rPr lang="sv-SE" b="0" i="0" dirty="0">
                <a:solidFill>
                  <a:srgbClr val="333333"/>
                </a:solidFill>
                <a:effectLst/>
                <a:latin typeface="Libre Franklin" pitchFamily="2" charset="0"/>
              </a:rPr>
              <a:t>I en gammaldags termometer används en vätska innesluten i ett glasrör. När det blir varmare expanderar vätskan och tar större plats. </a:t>
            </a:r>
            <a:endParaRPr lang="sv-SE" dirty="0"/>
          </a:p>
        </p:txBody>
      </p:sp>
      <p:sp>
        <p:nvSpPr>
          <p:cNvPr id="4" name="Platshållare för bildnummer 3"/>
          <p:cNvSpPr>
            <a:spLocks noGrp="1"/>
          </p:cNvSpPr>
          <p:nvPr>
            <p:ph type="sldNum" sz="quarter" idx="5"/>
          </p:nvPr>
        </p:nvSpPr>
        <p:spPr/>
        <p:txBody>
          <a:bodyPr/>
          <a:lstStyle/>
          <a:p>
            <a:fld id="{19892214-1DC0-437E-B194-82886585A531}" type="slidenum">
              <a:rPr lang="sv-SE" smtClean="0"/>
              <a:t>19</a:t>
            </a:fld>
            <a:endParaRPr lang="sv-SE"/>
          </a:p>
        </p:txBody>
      </p:sp>
    </p:spTree>
    <p:extLst>
      <p:ext uri="{BB962C8B-B14F-4D97-AF65-F5344CB8AC3E}">
        <p14:creationId xmlns:p14="http://schemas.microsoft.com/office/powerpoint/2010/main" val="3595426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333333"/>
                </a:solidFill>
                <a:effectLst/>
                <a:latin typeface="Libre Franklin" pitchFamily="2" charset="0"/>
              </a:rPr>
              <a:t>Ledning kan ske i fasta material, vätskor och gaser. Metaller är överlägset bäst på att sprida värme genom ledning. </a:t>
            </a:r>
          </a:p>
          <a:p>
            <a:endParaRPr lang="sv-SE" b="0" i="0" dirty="0">
              <a:solidFill>
                <a:srgbClr val="333333"/>
              </a:solidFill>
              <a:effectLst/>
              <a:latin typeface="Libre Franklin" pitchFamily="2" charset="0"/>
            </a:endParaRPr>
          </a:p>
          <a:p>
            <a:r>
              <a:rPr lang="sv-SE" b="0" i="0" dirty="0">
                <a:solidFill>
                  <a:srgbClr val="333333"/>
                </a:solidFill>
                <a:effectLst/>
                <a:latin typeface="Libre Franklin" pitchFamily="2" charset="0"/>
              </a:rPr>
              <a:t>Partiklarna (järnatomer) kommer ha högre rörelse i den varma delen. De kommer att knuffa på de andra järnatomerna så att de till slut också rör sig lika mycket. Värmen sprids sakta till hela föremålet.</a:t>
            </a:r>
          </a:p>
          <a:p>
            <a:endParaRPr lang="sv-SE" b="0" i="0" dirty="0">
              <a:solidFill>
                <a:srgbClr val="333333"/>
              </a:solidFill>
              <a:effectLst/>
              <a:latin typeface="Libre Franklin" pitchFamily="2" charset="0"/>
            </a:endParaRPr>
          </a:p>
          <a:p>
            <a:r>
              <a:rPr lang="sv-SE" b="0" i="0" dirty="0">
                <a:solidFill>
                  <a:srgbClr val="333333"/>
                </a:solidFill>
                <a:effectLst/>
                <a:latin typeface="Libre Franklin" pitchFamily="2" charset="0"/>
              </a:rPr>
              <a:t>Strömning sker i vätskor och gaser. Enkelt förklarat blandas det varma materialet med det kalla. varmt vatten i den ena änden värmer luft,</a:t>
            </a:r>
          </a:p>
          <a:p>
            <a:endParaRPr lang="sv-SE" b="0" i="0" dirty="0">
              <a:solidFill>
                <a:srgbClr val="333333"/>
              </a:solidFill>
              <a:effectLst/>
              <a:latin typeface="Libre Franklin" pitchFamily="2" charset="0"/>
            </a:endParaRPr>
          </a:p>
          <a:p>
            <a:r>
              <a:rPr lang="sv-SE" b="0" i="0" dirty="0">
                <a:solidFill>
                  <a:srgbClr val="333333"/>
                </a:solidFill>
                <a:effectLst/>
                <a:latin typeface="Libre Franklin" pitchFamily="2" charset="0"/>
              </a:rPr>
              <a:t>Strålning är ljuspartiklar (fotoner) från solen, lampor eller någon annan varm källa. </a:t>
            </a:r>
            <a:r>
              <a:rPr lang="sv-SE" b="0" i="0">
                <a:solidFill>
                  <a:srgbClr val="333333"/>
                </a:solidFill>
                <a:effectLst/>
                <a:latin typeface="Libre Franklin" pitchFamily="2" charset="0"/>
              </a:rPr>
              <a:t>När ljuspartiklar träffar ett föremål omvandlas dess energi till värme.</a:t>
            </a:r>
            <a:endParaRPr lang="sv-SE" dirty="0"/>
          </a:p>
        </p:txBody>
      </p:sp>
      <p:sp>
        <p:nvSpPr>
          <p:cNvPr id="4" name="Platshållare för bildnummer 3"/>
          <p:cNvSpPr>
            <a:spLocks noGrp="1"/>
          </p:cNvSpPr>
          <p:nvPr>
            <p:ph type="sldNum" sz="quarter" idx="5"/>
          </p:nvPr>
        </p:nvSpPr>
        <p:spPr/>
        <p:txBody>
          <a:bodyPr/>
          <a:lstStyle/>
          <a:p>
            <a:fld id="{19892214-1DC0-437E-B194-82886585A531}" type="slidenum">
              <a:rPr lang="sv-SE" smtClean="0"/>
              <a:t>20</a:t>
            </a:fld>
            <a:endParaRPr lang="sv-SE"/>
          </a:p>
        </p:txBody>
      </p:sp>
    </p:spTree>
    <p:extLst>
      <p:ext uri="{BB962C8B-B14F-4D97-AF65-F5344CB8AC3E}">
        <p14:creationId xmlns:p14="http://schemas.microsoft.com/office/powerpoint/2010/main" val="3514724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sz="1800" b="0" i="0" u="none" strike="noStrike" dirty="0">
                <a:solidFill>
                  <a:srgbClr val="000000"/>
                </a:solidFill>
                <a:effectLst/>
                <a:latin typeface="Calibri" panose="020F0502020204030204" pitchFamily="34" charset="0"/>
              </a:rPr>
              <a:t>Kemiska tecken - </a:t>
            </a:r>
            <a:r>
              <a:rPr lang="sv-SE" sz="1800" b="0" i="0" u="none" strike="noStrike" dirty="0">
                <a:solidFill>
                  <a:srgbClr val="333333"/>
                </a:solidFill>
                <a:effectLst/>
                <a:latin typeface="Libre Franklin" pitchFamily="2" charset="0"/>
              </a:rPr>
              <a:t>Det kemiska tecknet är unikt för varje grundämne och består av en stor bokstav (versal)  och ofta en liten efter (gemen). I ett periodiskt system finns de kemiska tecknen samlade. Träna på </a:t>
            </a:r>
            <a:r>
              <a:rPr lang="sv-SE" sz="1800" b="0" i="0" u="none" strike="noStrike" dirty="0" err="1">
                <a:solidFill>
                  <a:srgbClr val="333333"/>
                </a:solidFill>
                <a:effectLst/>
                <a:latin typeface="Libre Franklin" pitchFamily="2" charset="0"/>
              </a:rPr>
              <a:t>seterra</a:t>
            </a:r>
            <a:r>
              <a:rPr lang="sv-SE" sz="1800" b="0" i="0" u="none" strike="noStrike" dirty="0">
                <a:solidFill>
                  <a:srgbClr val="333333"/>
                </a:solidFill>
                <a:effectLst/>
                <a:latin typeface="Libre Franklin" pitchFamily="2" charset="0"/>
              </a:rPr>
              <a:t> </a:t>
            </a:r>
            <a:r>
              <a:rPr lang="sv-SE" sz="1800" b="0" i="0" dirty="0">
                <a:solidFill>
                  <a:srgbClr val="444444"/>
                </a:solidFill>
                <a:effectLst/>
                <a:latin typeface="Libre Franklin" pitchFamily="2" charset="0"/>
              </a:rPr>
              <a:t>​</a:t>
            </a:r>
            <a:endParaRPr lang="sv-SE" b="0" i="0" dirty="0">
              <a:solidFill>
                <a:srgbClr val="444444"/>
              </a:solidFill>
              <a:effectLst/>
              <a:latin typeface="Calibri" panose="020F0502020204030204" pitchFamily="34" charset="0"/>
            </a:endParaRPr>
          </a:p>
          <a:p>
            <a:pPr algn="l" rtl="0" fontAlgn="base"/>
            <a:r>
              <a:rPr lang="sv-SE" sz="1800" b="0" i="0" dirty="0">
                <a:solidFill>
                  <a:srgbClr val="444444"/>
                </a:solidFill>
                <a:effectLst/>
                <a:latin typeface="Calibri" panose="020F0502020204030204" pitchFamily="34" charset="0"/>
              </a:rPr>
              <a:t>​</a:t>
            </a:r>
            <a:endParaRPr lang="sv-SE" b="0" i="0" dirty="0">
              <a:solidFill>
                <a:srgbClr val="444444"/>
              </a:solidFill>
              <a:effectLst/>
              <a:latin typeface="Calibri" panose="020F0502020204030204" pitchFamily="34" charset="0"/>
            </a:endParaRPr>
          </a:p>
          <a:p>
            <a:pPr algn="l" rtl="0" fontAlgn="base"/>
            <a:r>
              <a:rPr lang="sv-SE" sz="1800" b="0" i="0" u="none" strike="noStrike" dirty="0">
                <a:solidFill>
                  <a:srgbClr val="000000"/>
                </a:solidFill>
                <a:effectLst/>
                <a:latin typeface="Calibri" panose="020F0502020204030204" pitchFamily="34" charset="0"/>
              </a:rPr>
              <a:t>Metaller/halvmetaller och icke metaller. </a:t>
            </a:r>
            <a:endParaRPr lang="en-US" b="0" i="0" dirty="0">
              <a:solidFill>
                <a:srgbClr val="444444"/>
              </a:solidFill>
              <a:effectLst/>
              <a:latin typeface="Calibri" panose="020F0502020204030204" pitchFamily="34" charset="0"/>
            </a:endParaRPr>
          </a:p>
          <a:p>
            <a:endParaRPr lang="sv-SE" dirty="0"/>
          </a:p>
          <a:p>
            <a:r>
              <a:rPr lang="sv-SE" dirty="0"/>
              <a:t>Kan ha tre tillstånd  fast / flytande / gas</a:t>
            </a:r>
          </a:p>
        </p:txBody>
      </p:sp>
      <p:sp>
        <p:nvSpPr>
          <p:cNvPr id="4" name="Platshållare för bildnummer 3"/>
          <p:cNvSpPr>
            <a:spLocks noGrp="1"/>
          </p:cNvSpPr>
          <p:nvPr>
            <p:ph type="sldNum" sz="quarter" idx="5"/>
          </p:nvPr>
        </p:nvSpPr>
        <p:spPr/>
        <p:txBody>
          <a:bodyPr/>
          <a:lstStyle/>
          <a:p>
            <a:fld id="{19892214-1DC0-437E-B194-82886585A531}" type="slidenum">
              <a:rPr lang="sv-SE" smtClean="0"/>
              <a:t>4</a:t>
            </a:fld>
            <a:endParaRPr lang="sv-SE"/>
          </a:p>
        </p:txBody>
      </p:sp>
    </p:spTree>
    <p:extLst>
      <p:ext uri="{BB962C8B-B14F-4D97-AF65-F5344CB8AC3E}">
        <p14:creationId xmlns:p14="http://schemas.microsoft.com/office/powerpoint/2010/main" val="818954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333333"/>
                </a:solidFill>
                <a:effectLst/>
                <a:latin typeface="Libre Franklin" pitchFamily="2" charset="0"/>
              </a:rPr>
              <a:t>Begreppet dimension om hur många riktningar ett rum eller föremål breder ut sig i.</a:t>
            </a:r>
          </a:p>
          <a:p>
            <a:endParaRPr lang="sv-SE" b="0" i="0" dirty="0">
              <a:solidFill>
                <a:srgbClr val="333333"/>
              </a:solidFill>
              <a:effectLst/>
              <a:latin typeface="Libre Franklin" pitchFamily="2" charset="0"/>
            </a:endParaRPr>
          </a:p>
          <a:p>
            <a:r>
              <a:rPr lang="sv-SE" b="0" i="0" dirty="0">
                <a:solidFill>
                  <a:srgbClr val="333333"/>
                </a:solidFill>
                <a:effectLst/>
                <a:latin typeface="Libre Franklin" pitchFamily="2" charset="0"/>
              </a:rPr>
              <a:t>Man kan se på enheten hur </a:t>
            </a:r>
            <a:r>
              <a:rPr lang="sv-SE" b="0" i="0" dirty="0" err="1">
                <a:solidFill>
                  <a:srgbClr val="333333"/>
                </a:solidFill>
                <a:effectLst/>
                <a:latin typeface="Libre Franklin" pitchFamily="2" charset="0"/>
              </a:rPr>
              <a:t>mpnga</a:t>
            </a:r>
            <a:r>
              <a:rPr lang="sv-SE" b="0" i="0" dirty="0">
                <a:solidFill>
                  <a:srgbClr val="333333"/>
                </a:solidFill>
                <a:effectLst/>
                <a:latin typeface="Libre Franklin" pitchFamily="2" charset="0"/>
              </a:rPr>
              <a:t> dimensioner det är. </a:t>
            </a:r>
          </a:p>
          <a:p>
            <a:endParaRPr lang="sv-SE" b="0" i="0" dirty="0">
              <a:solidFill>
                <a:srgbClr val="333333"/>
              </a:solidFill>
              <a:effectLst/>
              <a:latin typeface="Libre Franklin" pitchFamily="2" charset="0"/>
            </a:endParaRPr>
          </a:p>
          <a:p>
            <a:r>
              <a:rPr lang="sv-SE" b="0" i="0" dirty="0">
                <a:solidFill>
                  <a:srgbClr val="333333"/>
                </a:solidFill>
                <a:effectLst/>
                <a:latin typeface="Libre Franklin" pitchFamily="2" charset="0"/>
              </a:rPr>
              <a:t>Punkt</a:t>
            </a:r>
          </a:p>
          <a:p>
            <a:r>
              <a:rPr lang="sv-SE" b="0" i="0" dirty="0">
                <a:solidFill>
                  <a:srgbClr val="333333"/>
                </a:solidFill>
                <a:effectLst/>
                <a:latin typeface="Libre Franklin" pitchFamily="2" charset="0"/>
              </a:rPr>
              <a:t>Sträcka m                     meter</a:t>
            </a:r>
          </a:p>
          <a:p>
            <a:r>
              <a:rPr lang="sv-SE" b="0" i="0" dirty="0">
                <a:solidFill>
                  <a:srgbClr val="333333"/>
                </a:solidFill>
                <a:effectLst/>
                <a:latin typeface="Libre Franklin" pitchFamily="2" charset="0"/>
              </a:rPr>
              <a:t>Yta        kvadrat meter m2</a:t>
            </a:r>
          </a:p>
          <a:p>
            <a:r>
              <a:rPr lang="sv-SE" b="0" i="0" dirty="0">
                <a:solidFill>
                  <a:srgbClr val="333333"/>
                </a:solidFill>
                <a:effectLst/>
                <a:latin typeface="Libre Franklin" pitchFamily="2" charset="0"/>
              </a:rPr>
              <a:t>Volym   kubikmeter      m3</a:t>
            </a:r>
          </a:p>
          <a:p>
            <a:endParaRPr lang="sv-SE" dirty="0"/>
          </a:p>
        </p:txBody>
      </p:sp>
      <p:sp>
        <p:nvSpPr>
          <p:cNvPr id="4" name="Platshållare för bildnummer 3"/>
          <p:cNvSpPr>
            <a:spLocks noGrp="1"/>
          </p:cNvSpPr>
          <p:nvPr>
            <p:ph type="sldNum" sz="quarter" idx="5"/>
          </p:nvPr>
        </p:nvSpPr>
        <p:spPr/>
        <p:txBody>
          <a:bodyPr/>
          <a:lstStyle/>
          <a:p>
            <a:fld id="{19892214-1DC0-437E-B194-82886585A531}" type="slidenum">
              <a:rPr lang="sv-SE" smtClean="0"/>
              <a:t>5</a:t>
            </a:fld>
            <a:endParaRPr lang="sv-SE"/>
          </a:p>
        </p:txBody>
      </p:sp>
    </p:spTree>
    <p:extLst>
      <p:ext uri="{BB962C8B-B14F-4D97-AF65-F5344CB8AC3E}">
        <p14:creationId xmlns:p14="http://schemas.microsoft.com/office/powerpoint/2010/main" val="1858130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333333"/>
                </a:solidFill>
                <a:effectLst/>
                <a:latin typeface="Libre Franklin" pitchFamily="2" charset="0"/>
              </a:rPr>
              <a:t>Alla ämnen har en densitet. Densitet mäter hur kompakta ämnen är. Ett ämne med hög densitet, till exempel en metall, är mer kompakt. Ett ämne med låg densitet kan vara en gas.</a:t>
            </a:r>
          </a:p>
          <a:p>
            <a:endParaRPr lang="sv-SE" b="0" i="0" dirty="0">
              <a:solidFill>
                <a:srgbClr val="333333"/>
              </a:solidFill>
              <a:effectLst/>
              <a:latin typeface="Libre Franklin" pitchFamily="2" charset="0"/>
            </a:endParaRPr>
          </a:p>
          <a:p>
            <a:r>
              <a:rPr lang="sv-SE" b="0" i="0" dirty="0">
                <a:solidFill>
                  <a:srgbClr val="333333"/>
                </a:solidFill>
                <a:effectLst/>
                <a:latin typeface="Libre Franklin" pitchFamily="2" charset="0"/>
              </a:rPr>
              <a:t>En annan beskrivning är att densitet är ett ämnes täthet. Ju högre densitet som ett ämne har desto mer massa trängs på samma volym.</a:t>
            </a:r>
          </a:p>
          <a:p>
            <a:endParaRPr lang="sv-SE" b="0" i="0" dirty="0">
              <a:solidFill>
                <a:srgbClr val="333333"/>
              </a:solidFill>
              <a:effectLst/>
              <a:latin typeface="Libre Franklin" pitchFamily="2" charset="0"/>
            </a:endParaRPr>
          </a:p>
          <a:p>
            <a:r>
              <a:rPr lang="sv-SE" b="0" i="0" dirty="0">
                <a:solidFill>
                  <a:srgbClr val="333333"/>
                </a:solidFill>
                <a:effectLst/>
                <a:latin typeface="Libre Franklin" pitchFamily="2" charset="0"/>
              </a:rPr>
              <a:t>Beräkna densitet</a:t>
            </a:r>
          </a:p>
          <a:p>
            <a:r>
              <a:rPr lang="sv-SE" b="0" i="0" dirty="0">
                <a:solidFill>
                  <a:srgbClr val="333333"/>
                </a:solidFill>
                <a:effectLst/>
                <a:latin typeface="Libre Franklin" pitchFamily="2" charset="0"/>
              </a:rPr>
              <a:t>Vikten får du reda på genom att väga föremålet. Volymen är ofta svårare att ta reda på.</a:t>
            </a:r>
          </a:p>
          <a:p>
            <a:endParaRPr lang="sv-SE" b="0" i="0" dirty="0">
              <a:solidFill>
                <a:srgbClr val="333333"/>
              </a:solidFill>
              <a:effectLst/>
              <a:latin typeface="Libre Franklin" pitchFamily="2" charset="0"/>
            </a:endParaRPr>
          </a:p>
          <a:p>
            <a:r>
              <a:rPr lang="sv-SE" b="0" i="0" dirty="0">
                <a:solidFill>
                  <a:srgbClr val="333333"/>
                </a:solidFill>
                <a:effectLst/>
                <a:latin typeface="Libre Franklin" pitchFamily="2" charset="0"/>
              </a:rPr>
              <a:t>En liter (1 dm</a:t>
            </a:r>
            <a:r>
              <a:rPr lang="sv-SE" b="0" i="0" baseline="30000" dirty="0">
                <a:solidFill>
                  <a:srgbClr val="333333"/>
                </a:solidFill>
                <a:effectLst/>
                <a:latin typeface="Libre Franklin" pitchFamily="2" charset="0"/>
              </a:rPr>
              <a:t>3</a:t>
            </a:r>
            <a:r>
              <a:rPr lang="sv-SE" b="0" i="0" dirty="0">
                <a:solidFill>
                  <a:srgbClr val="333333"/>
                </a:solidFill>
                <a:effectLst/>
                <a:latin typeface="Libre Franklin" pitchFamily="2" charset="0"/>
              </a:rPr>
              <a:t>) vatten väger ett kilogram. </a:t>
            </a:r>
            <a:endParaRPr lang="sv-SE" dirty="0"/>
          </a:p>
        </p:txBody>
      </p:sp>
      <p:sp>
        <p:nvSpPr>
          <p:cNvPr id="4" name="Platshållare för bildnummer 3"/>
          <p:cNvSpPr>
            <a:spLocks noGrp="1"/>
          </p:cNvSpPr>
          <p:nvPr>
            <p:ph type="sldNum" sz="quarter" idx="5"/>
          </p:nvPr>
        </p:nvSpPr>
        <p:spPr/>
        <p:txBody>
          <a:bodyPr/>
          <a:lstStyle/>
          <a:p>
            <a:fld id="{19892214-1DC0-437E-B194-82886585A531}" type="slidenum">
              <a:rPr lang="sv-SE" smtClean="0"/>
              <a:t>6</a:t>
            </a:fld>
            <a:endParaRPr lang="sv-SE"/>
          </a:p>
        </p:txBody>
      </p:sp>
    </p:spTree>
    <p:extLst>
      <p:ext uri="{BB962C8B-B14F-4D97-AF65-F5344CB8AC3E}">
        <p14:creationId xmlns:p14="http://schemas.microsoft.com/office/powerpoint/2010/main" val="935394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9892214-1DC0-437E-B194-82886585A531}" type="slidenum">
              <a:rPr lang="sv-SE" smtClean="0"/>
              <a:t>7</a:t>
            </a:fld>
            <a:endParaRPr lang="sv-SE"/>
          </a:p>
        </p:txBody>
      </p:sp>
    </p:spTree>
    <p:extLst>
      <p:ext uri="{BB962C8B-B14F-4D97-AF65-F5344CB8AC3E}">
        <p14:creationId xmlns:p14="http://schemas.microsoft.com/office/powerpoint/2010/main" val="3721512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0" i="0" dirty="0">
              <a:solidFill>
                <a:srgbClr val="333333"/>
              </a:solidFill>
              <a:effectLst/>
              <a:latin typeface="Libre Franklin" pitchFamily="2" charset="0"/>
            </a:endParaRPr>
          </a:p>
          <a:p>
            <a:r>
              <a:rPr lang="sv-SE" b="0" i="0" dirty="0">
                <a:solidFill>
                  <a:srgbClr val="333333"/>
                </a:solidFill>
                <a:effectLst/>
                <a:latin typeface="Libre Franklin" pitchFamily="2" charset="0"/>
              </a:rPr>
              <a:t>Det finns olika typer av krafter och alla mäts med enheten Newton.</a:t>
            </a:r>
          </a:p>
          <a:p>
            <a:endParaRPr lang="sv-SE" b="0" i="0" dirty="0">
              <a:solidFill>
                <a:srgbClr val="333333"/>
              </a:solidFill>
              <a:effectLst/>
              <a:latin typeface="Libre Franklin" pitchFamily="2" charset="0"/>
            </a:endParaRPr>
          </a:p>
          <a:p>
            <a:r>
              <a:rPr lang="sv-SE" b="0" i="0" dirty="0" err="1">
                <a:solidFill>
                  <a:srgbClr val="333333"/>
                </a:solidFill>
                <a:effectLst/>
                <a:latin typeface="Libre Franklin" pitchFamily="2" charset="0"/>
              </a:rPr>
              <a:t>Friktonskraft</a:t>
            </a:r>
            <a:r>
              <a:rPr lang="sv-SE" b="0" i="0" dirty="0">
                <a:solidFill>
                  <a:srgbClr val="333333"/>
                </a:solidFill>
                <a:effectLst/>
                <a:latin typeface="Libre Franklin" pitchFamily="2" charset="0"/>
              </a:rPr>
              <a:t>, gravitationskraft (tyngdkraften),´elektriskt kraft, </a:t>
            </a:r>
            <a:r>
              <a:rPr lang="sv-SE" b="0" i="0" dirty="0" err="1">
                <a:solidFill>
                  <a:srgbClr val="333333"/>
                </a:solidFill>
                <a:effectLst/>
                <a:latin typeface="Libre Franklin" pitchFamily="2" charset="0"/>
              </a:rPr>
              <a:t>magnetsik</a:t>
            </a:r>
            <a:r>
              <a:rPr lang="sv-SE" b="0" i="0" dirty="0">
                <a:solidFill>
                  <a:srgbClr val="333333"/>
                </a:solidFill>
                <a:effectLst/>
                <a:latin typeface="Libre Franklin" pitchFamily="2" charset="0"/>
              </a:rPr>
              <a:t>, muskel, kontaktkraft</a:t>
            </a:r>
          </a:p>
          <a:p>
            <a:endParaRPr lang="sv-SE" b="0" i="0" dirty="0">
              <a:solidFill>
                <a:srgbClr val="333333"/>
              </a:solidFill>
              <a:effectLst/>
              <a:latin typeface="Libre Franklin" pitchFamily="2" charset="0"/>
            </a:endParaRPr>
          </a:p>
          <a:p>
            <a:pPr algn="l"/>
            <a:r>
              <a:rPr lang="sv-SE" b="0" i="0" dirty="0">
                <a:solidFill>
                  <a:srgbClr val="333333"/>
                </a:solidFill>
                <a:effectLst/>
                <a:latin typeface="Libre Franklin" pitchFamily="2" charset="0"/>
              </a:rPr>
              <a:t>Tyngdkraften är en kraft som alla föremål på jorden påverkas av. Tyngdkraft kallas också gravitation eller dragningskraft. Jordens tyngdkraft är alltid riktad nedåt mot jordens mittpunkt.</a:t>
            </a:r>
          </a:p>
          <a:p>
            <a:pPr algn="l"/>
            <a:endParaRPr lang="sv-SE" b="0" i="0" dirty="0">
              <a:solidFill>
                <a:srgbClr val="333333"/>
              </a:solidFill>
              <a:effectLst/>
              <a:latin typeface="Libre Franklin" pitchFamily="2" charset="0"/>
            </a:endParaRPr>
          </a:p>
          <a:p>
            <a:pPr algn="l"/>
            <a:r>
              <a:rPr lang="sv-SE" b="0" i="0" dirty="0">
                <a:solidFill>
                  <a:srgbClr val="333333"/>
                </a:solidFill>
                <a:effectLst/>
                <a:latin typeface="Libre Franklin" pitchFamily="2" charset="0"/>
              </a:rPr>
              <a:t>Tyngdkraften beror på att föremål alltid dras mot varandra. Tappar du ett föremål faller det mot marken, men både jorden och föremålet dras mot varandra. Eftersom jorden har mycket större massa än föremålet kommer jordens rörelse inte att märkas.</a:t>
            </a:r>
          </a:p>
          <a:p>
            <a:endParaRPr lang="sv-SE" dirty="0"/>
          </a:p>
        </p:txBody>
      </p:sp>
      <p:sp>
        <p:nvSpPr>
          <p:cNvPr id="4" name="Platshållare för bildnummer 3"/>
          <p:cNvSpPr>
            <a:spLocks noGrp="1"/>
          </p:cNvSpPr>
          <p:nvPr>
            <p:ph type="sldNum" sz="quarter" idx="5"/>
          </p:nvPr>
        </p:nvSpPr>
        <p:spPr/>
        <p:txBody>
          <a:bodyPr/>
          <a:lstStyle/>
          <a:p>
            <a:fld id="{19892214-1DC0-437E-B194-82886585A531}" type="slidenum">
              <a:rPr lang="sv-SE" smtClean="0"/>
              <a:t>9</a:t>
            </a:fld>
            <a:endParaRPr lang="sv-SE"/>
          </a:p>
        </p:txBody>
      </p:sp>
    </p:spTree>
    <p:extLst>
      <p:ext uri="{BB962C8B-B14F-4D97-AF65-F5344CB8AC3E}">
        <p14:creationId xmlns:p14="http://schemas.microsoft.com/office/powerpoint/2010/main" val="711036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a:solidFill>
                  <a:srgbClr val="333333"/>
                </a:solidFill>
                <a:effectLst/>
                <a:latin typeface="Libre Franklin" pitchFamily="2" charset="0"/>
              </a:rPr>
              <a:t>Massa och vikt används på samma sätt. Enheten är kilo. Massa är det vetenskapliga begreppet medan vikt används mer i vardagliga sammanhang. </a:t>
            </a:r>
          </a:p>
          <a:p>
            <a:pPr algn="l"/>
            <a:endParaRPr lang="sv-SE" b="0" i="0" dirty="0">
              <a:solidFill>
                <a:srgbClr val="333333"/>
              </a:solidFill>
              <a:effectLst/>
              <a:latin typeface="Libre Franklin" pitchFamily="2" charset="0"/>
            </a:endParaRPr>
          </a:p>
          <a:p>
            <a:pPr algn="l"/>
            <a:r>
              <a:rPr lang="sv-SE" b="0" i="0" dirty="0">
                <a:solidFill>
                  <a:srgbClr val="333333"/>
                </a:solidFill>
                <a:effectLst/>
                <a:latin typeface="Libre Franklin" pitchFamily="2" charset="0"/>
              </a:rPr>
              <a:t>Tyngd är något som beror på massan och tyngdkraften. Enheten är Newton.</a:t>
            </a:r>
          </a:p>
          <a:p>
            <a:pPr algn="l"/>
            <a:r>
              <a:rPr lang="sv-SE" b="0" i="0" dirty="0">
                <a:solidFill>
                  <a:srgbClr val="333333"/>
                </a:solidFill>
                <a:effectLst/>
                <a:latin typeface="Libre Franklin" pitchFamily="2" charset="0"/>
              </a:rPr>
              <a:t>För att räkna ut tyngden på ett föremål (på jorden) multipliceras föremålets massa med ett värde (jordaccelerationen) som är ungefär 10.</a:t>
            </a:r>
          </a:p>
          <a:p>
            <a:pPr algn="l"/>
            <a:endParaRPr lang="sv-SE" b="0" i="0" dirty="0">
              <a:solidFill>
                <a:srgbClr val="333333"/>
              </a:solidFill>
              <a:effectLst/>
              <a:latin typeface="Libre Franklin" pitchFamily="2" charset="0"/>
            </a:endParaRPr>
          </a:p>
          <a:p>
            <a:pPr algn="l"/>
            <a:r>
              <a:rPr lang="sv-SE" b="0" i="0" dirty="0">
                <a:solidFill>
                  <a:srgbClr val="333333"/>
                </a:solidFill>
                <a:effectLst/>
                <a:latin typeface="Libre Franklin" pitchFamily="2" charset="0"/>
              </a:rPr>
              <a:t>Månens tyngdkraft är en sjättedel av jordens tyngdkraft. Det innebär att din massa kommer att vara likadan på båda ställena men din tyngd kommer vara en sjättedel så stor på månen.</a:t>
            </a:r>
          </a:p>
          <a:p>
            <a:endParaRPr lang="sv-SE" dirty="0"/>
          </a:p>
        </p:txBody>
      </p:sp>
      <p:sp>
        <p:nvSpPr>
          <p:cNvPr id="4" name="Platshållare för bildnummer 3"/>
          <p:cNvSpPr>
            <a:spLocks noGrp="1"/>
          </p:cNvSpPr>
          <p:nvPr>
            <p:ph type="sldNum" sz="quarter" idx="5"/>
          </p:nvPr>
        </p:nvSpPr>
        <p:spPr/>
        <p:txBody>
          <a:bodyPr/>
          <a:lstStyle/>
          <a:p>
            <a:fld id="{19892214-1DC0-437E-B194-82886585A531}" type="slidenum">
              <a:rPr lang="sv-SE" smtClean="0"/>
              <a:t>10</a:t>
            </a:fld>
            <a:endParaRPr lang="sv-SE"/>
          </a:p>
        </p:txBody>
      </p:sp>
    </p:spTree>
    <p:extLst>
      <p:ext uri="{BB962C8B-B14F-4D97-AF65-F5344CB8AC3E}">
        <p14:creationId xmlns:p14="http://schemas.microsoft.com/office/powerpoint/2010/main" val="784228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333333"/>
                </a:solidFill>
                <a:effectLst/>
                <a:latin typeface="Libre Franklin" pitchFamily="2" charset="0"/>
              </a:rPr>
              <a:t>Tyngd (och krafter) mäts med en dynamometer. Det är en våg som tar hänsyn till tyngdkraften. Beror på planet</a:t>
            </a:r>
          </a:p>
          <a:p>
            <a:endParaRPr lang="sv-SE" b="0" i="0" dirty="0">
              <a:solidFill>
                <a:srgbClr val="333333"/>
              </a:solidFill>
              <a:effectLst/>
              <a:latin typeface="Libre Franklin" pitchFamily="2" charset="0"/>
            </a:endParaRPr>
          </a:p>
          <a:p>
            <a:r>
              <a:rPr lang="sv-SE" b="0" i="0" dirty="0">
                <a:solidFill>
                  <a:srgbClr val="333333"/>
                </a:solidFill>
                <a:effectLst/>
                <a:latin typeface="Libre Franklin" pitchFamily="2" charset="0"/>
              </a:rPr>
              <a:t>Enheten är newton</a:t>
            </a:r>
            <a:endParaRPr lang="sv-SE" dirty="0"/>
          </a:p>
        </p:txBody>
      </p:sp>
      <p:sp>
        <p:nvSpPr>
          <p:cNvPr id="4" name="Platshållare för bildnummer 3"/>
          <p:cNvSpPr>
            <a:spLocks noGrp="1"/>
          </p:cNvSpPr>
          <p:nvPr>
            <p:ph type="sldNum" sz="quarter" idx="5"/>
          </p:nvPr>
        </p:nvSpPr>
        <p:spPr/>
        <p:txBody>
          <a:bodyPr/>
          <a:lstStyle/>
          <a:p>
            <a:fld id="{19892214-1DC0-437E-B194-82886585A531}" type="slidenum">
              <a:rPr lang="sv-SE" smtClean="0"/>
              <a:t>11</a:t>
            </a:fld>
            <a:endParaRPr lang="sv-SE"/>
          </a:p>
        </p:txBody>
      </p:sp>
    </p:spTree>
    <p:extLst>
      <p:ext uri="{BB962C8B-B14F-4D97-AF65-F5344CB8AC3E}">
        <p14:creationId xmlns:p14="http://schemas.microsoft.com/office/powerpoint/2010/main" val="1710570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Tryck i däck, när man dyker, lufttryck på vädret, mäta blodtryck</a:t>
            </a:r>
          </a:p>
          <a:p>
            <a:endParaRPr lang="sv-SE" dirty="0"/>
          </a:p>
          <a:p>
            <a:r>
              <a:rPr lang="sv-SE" b="0" i="0" dirty="0">
                <a:solidFill>
                  <a:srgbClr val="333333"/>
                </a:solidFill>
                <a:effectLst/>
                <a:latin typeface="Libre Franklin" pitchFamily="2" charset="0"/>
              </a:rPr>
              <a:t>Tryck innebär att någonting (med en vikt) påverkar ett annat föremål med en kraft.</a:t>
            </a:r>
            <a:endParaRPr lang="sv-SE" dirty="0"/>
          </a:p>
          <a:p>
            <a:r>
              <a:rPr lang="sv-SE" b="0" i="0" dirty="0">
                <a:solidFill>
                  <a:srgbClr val="333333"/>
                </a:solidFill>
                <a:effectLst/>
                <a:latin typeface="Libre Franklin" pitchFamily="2" charset="0"/>
              </a:rPr>
              <a:t>Tryck beror på kraftens storlek samt storleken på ytan som kraften fördelas på.</a:t>
            </a:r>
          </a:p>
          <a:p>
            <a:endParaRPr lang="sv-SE" b="0" i="0" dirty="0">
              <a:solidFill>
                <a:srgbClr val="333333"/>
              </a:solidFill>
              <a:effectLst/>
              <a:latin typeface="Libre Franklin" pitchFamily="2" charset="0"/>
            </a:endParaRPr>
          </a:p>
          <a:p>
            <a:r>
              <a:rPr lang="sv-SE" b="0" i="0" dirty="0">
                <a:solidFill>
                  <a:srgbClr val="333333"/>
                </a:solidFill>
                <a:effectLst/>
                <a:latin typeface="Libre Franklin" pitchFamily="2" charset="0"/>
              </a:rPr>
              <a:t>Enheten för tryck är N/m</a:t>
            </a:r>
            <a:r>
              <a:rPr lang="sv-SE" b="0" i="0" baseline="30000" dirty="0">
                <a:solidFill>
                  <a:srgbClr val="333333"/>
                </a:solidFill>
                <a:effectLst/>
                <a:latin typeface="Libre Franklin" pitchFamily="2" charset="0"/>
              </a:rPr>
              <a:t>2</a:t>
            </a:r>
            <a:r>
              <a:rPr lang="sv-SE" b="0" i="0" dirty="0">
                <a:solidFill>
                  <a:srgbClr val="333333"/>
                </a:solidFill>
                <a:effectLst/>
                <a:latin typeface="Libre Franklin" pitchFamily="2" charset="0"/>
              </a:rPr>
              <a:t> (hur många Newton som trycker på en kvadratmeter). Denna enhet kallas också Pascal (Pa).</a:t>
            </a:r>
            <a:endParaRPr lang="sv-SE" dirty="0"/>
          </a:p>
        </p:txBody>
      </p:sp>
      <p:sp>
        <p:nvSpPr>
          <p:cNvPr id="4" name="Platshållare för bildnummer 3"/>
          <p:cNvSpPr>
            <a:spLocks noGrp="1"/>
          </p:cNvSpPr>
          <p:nvPr>
            <p:ph type="sldNum" sz="quarter" idx="5"/>
          </p:nvPr>
        </p:nvSpPr>
        <p:spPr/>
        <p:txBody>
          <a:bodyPr/>
          <a:lstStyle/>
          <a:p>
            <a:fld id="{19892214-1DC0-437E-B194-82886585A531}" type="slidenum">
              <a:rPr lang="sv-SE" smtClean="0"/>
              <a:t>12</a:t>
            </a:fld>
            <a:endParaRPr lang="sv-SE"/>
          </a:p>
        </p:txBody>
      </p:sp>
    </p:spTree>
    <p:extLst>
      <p:ext uri="{BB962C8B-B14F-4D97-AF65-F5344CB8AC3E}">
        <p14:creationId xmlns:p14="http://schemas.microsoft.com/office/powerpoint/2010/main" val="42439142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sv-SE"/>
              <a:t>Klicka här för att ändra mall för rubrikformat</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34772478-DD03-42B7-BA41-9D3752E9FC62}" type="datetimeFigureOut">
              <a:rPr lang="sv-SE" smtClean="0"/>
              <a:t>2024-01-12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B029940-D202-4EE4-BCDF-942DB35C466B}" type="slidenum">
              <a:rPr lang="sv-SE" smtClean="0"/>
              <a:t>‹#›</a:t>
            </a:fld>
            <a:endParaRPr lang="sv-SE"/>
          </a:p>
        </p:txBody>
      </p:sp>
    </p:spTree>
    <p:extLst>
      <p:ext uri="{BB962C8B-B14F-4D97-AF65-F5344CB8AC3E}">
        <p14:creationId xmlns:p14="http://schemas.microsoft.com/office/powerpoint/2010/main" val="2649364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34772478-DD03-42B7-BA41-9D3752E9FC62}" type="datetimeFigureOut">
              <a:rPr lang="sv-SE" smtClean="0"/>
              <a:t>2024-01-12</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B029940-D202-4EE4-BCDF-942DB35C466B}" type="slidenum">
              <a:rPr lang="sv-SE" smtClean="0"/>
              <a:t>‹#›</a:t>
            </a:fld>
            <a:endParaRPr lang="sv-SE"/>
          </a:p>
        </p:txBody>
      </p:sp>
    </p:spTree>
    <p:extLst>
      <p:ext uri="{BB962C8B-B14F-4D97-AF65-F5344CB8AC3E}">
        <p14:creationId xmlns:p14="http://schemas.microsoft.com/office/powerpoint/2010/main" val="4230321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34772478-DD03-42B7-BA41-9D3752E9FC62}" type="datetimeFigureOut">
              <a:rPr lang="sv-SE" smtClean="0"/>
              <a:t>2024-01-12</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B029940-D202-4EE4-BCDF-942DB35C466B}" type="slidenum">
              <a:rPr lang="sv-SE" smtClean="0"/>
              <a:t>‹#›</a:t>
            </a:fld>
            <a:endParaRPr lang="sv-SE"/>
          </a:p>
        </p:txBody>
      </p:sp>
    </p:spTree>
    <p:extLst>
      <p:ext uri="{BB962C8B-B14F-4D97-AF65-F5344CB8AC3E}">
        <p14:creationId xmlns:p14="http://schemas.microsoft.com/office/powerpoint/2010/main" val="3012664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sv-SE"/>
              <a:t>Klicka här för att ändra mall för rubrikformat</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34772478-DD03-42B7-BA41-9D3752E9FC62}" type="datetimeFigureOut">
              <a:rPr lang="sv-SE" smtClean="0"/>
              <a:t>2024-01-12</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B029940-D202-4EE4-BCDF-942DB35C466B}" type="slidenum">
              <a:rPr lang="sv-SE" smtClean="0"/>
              <a:t>‹#›</a:t>
            </a:fld>
            <a:endParaRPr lang="sv-SE"/>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26896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34772478-DD03-42B7-BA41-9D3752E9FC62}" type="datetimeFigureOut">
              <a:rPr lang="sv-SE" smtClean="0"/>
              <a:t>2024-01-12</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B029940-D202-4EE4-BCDF-942DB35C466B}" type="slidenum">
              <a:rPr lang="sv-SE" smtClean="0"/>
              <a:t>‹#›</a:t>
            </a:fld>
            <a:endParaRPr lang="sv-SE"/>
          </a:p>
        </p:txBody>
      </p:sp>
    </p:spTree>
    <p:extLst>
      <p:ext uri="{BB962C8B-B14F-4D97-AF65-F5344CB8AC3E}">
        <p14:creationId xmlns:p14="http://schemas.microsoft.com/office/powerpoint/2010/main" val="4128143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er">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sv-SE"/>
              <a:t>Klicka här för att ändra mall för rubrikformat</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3" name="Date Placeholder 2"/>
          <p:cNvSpPr>
            <a:spLocks noGrp="1"/>
          </p:cNvSpPr>
          <p:nvPr>
            <p:ph type="dt" sz="half" idx="10"/>
          </p:nvPr>
        </p:nvSpPr>
        <p:spPr/>
        <p:txBody>
          <a:bodyPr/>
          <a:lstStyle/>
          <a:p>
            <a:fld id="{34772478-DD03-42B7-BA41-9D3752E9FC62}" type="datetimeFigureOut">
              <a:rPr lang="sv-SE" smtClean="0"/>
              <a:t>2024-01-12</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3B029940-D202-4EE4-BCDF-942DB35C466B}" type="slidenum">
              <a:rPr lang="sv-SE" smtClean="0"/>
              <a:t>‹#›</a:t>
            </a:fld>
            <a:endParaRPr lang="sv-SE"/>
          </a:p>
        </p:txBody>
      </p:sp>
    </p:spTree>
    <p:extLst>
      <p:ext uri="{BB962C8B-B14F-4D97-AF65-F5344CB8AC3E}">
        <p14:creationId xmlns:p14="http://schemas.microsoft.com/office/powerpoint/2010/main" val="4157894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kolumner">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sv-SE"/>
              <a:t>Klicka här för att ändra mall för rubrikformat</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3" name="Date Placeholder 2"/>
          <p:cNvSpPr>
            <a:spLocks noGrp="1"/>
          </p:cNvSpPr>
          <p:nvPr>
            <p:ph type="dt" sz="half" idx="10"/>
          </p:nvPr>
        </p:nvSpPr>
        <p:spPr/>
        <p:txBody>
          <a:bodyPr/>
          <a:lstStyle/>
          <a:p>
            <a:fld id="{34772478-DD03-42B7-BA41-9D3752E9FC62}" type="datetimeFigureOut">
              <a:rPr lang="sv-SE" smtClean="0"/>
              <a:t>2024-01-12</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3B029940-D202-4EE4-BCDF-942DB35C466B}" type="slidenum">
              <a:rPr lang="sv-SE" smtClean="0"/>
              <a:t>‹#›</a:t>
            </a:fld>
            <a:endParaRPr lang="sv-SE"/>
          </a:p>
        </p:txBody>
      </p:sp>
    </p:spTree>
    <p:extLst>
      <p:ext uri="{BB962C8B-B14F-4D97-AF65-F5344CB8AC3E}">
        <p14:creationId xmlns:p14="http://schemas.microsoft.com/office/powerpoint/2010/main" val="344972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sv-SE"/>
              <a:t>Klicka här för att ändra mall för rubrikformat</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34772478-DD03-42B7-BA41-9D3752E9FC62}" type="datetimeFigureOut">
              <a:rPr lang="sv-SE" smtClean="0"/>
              <a:t>2024-01-12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B029940-D202-4EE4-BCDF-942DB35C466B}" type="slidenum">
              <a:rPr lang="sv-SE" smtClean="0"/>
              <a:t>‹#›</a:t>
            </a:fld>
            <a:endParaRPr lang="sv-SE"/>
          </a:p>
        </p:txBody>
      </p:sp>
    </p:spTree>
    <p:extLst>
      <p:ext uri="{BB962C8B-B14F-4D97-AF65-F5344CB8AC3E}">
        <p14:creationId xmlns:p14="http://schemas.microsoft.com/office/powerpoint/2010/main" val="3987560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sv-SE"/>
              <a:t>Klicka här för att ändra mall för rubrikformat</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34772478-DD03-42B7-BA41-9D3752E9FC62}" type="datetimeFigureOut">
              <a:rPr lang="sv-SE" smtClean="0"/>
              <a:t>2024-01-12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B029940-D202-4EE4-BCDF-942DB35C466B}" type="slidenum">
              <a:rPr lang="sv-SE" smtClean="0"/>
              <a:t>‹#›</a:t>
            </a:fld>
            <a:endParaRPr lang="sv-SE"/>
          </a:p>
        </p:txBody>
      </p:sp>
    </p:spTree>
    <p:extLst>
      <p:ext uri="{BB962C8B-B14F-4D97-AF65-F5344CB8AC3E}">
        <p14:creationId xmlns:p14="http://schemas.microsoft.com/office/powerpoint/2010/main" val="3316756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34772478-DD03-42B7-BA41-9D3752E9FC62}" type="datetimeFigureOut">
              <a:rPr lang="sv-SE" smtClean="0"/>
              <a:t>2024-01-12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B029940-D202-4EE4-BCDF-942DB35C466B}" type="slidenum">
              <a:rPr lang="sv-SE" smtClean="0"/>
              <a:t>‹#›</a:t>
            </a:fld>
            <a:endParaRPr lang="sv-SE"/>
          </a:p>
        </p:txBody>
      </p:sp>
    </p:spTree>
    <p:extLst>
      <p:ext uri="{BB962C8B-B14F-4D97-AF65-F5344CB8AC3E}">
        <p14:creationId xmlns:p14="http://schemas.microsoft.com/office/powerpoint/2010/main" val="3526302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sv-SE"/>
              <a:t>Klicka här för att ändra mall för rubrikformat</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34772478-DD03-42B7-BA41-9D3752E9FC62}" type="datetimeFigureOut">
              <a:rPr lang="sv-SE" smtClean="0"/>
              <a:t>2024-01-12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B029940-D202-4EE4-BCDF-942DB35C466B}" type="slidenum">
              <a:rPr lang="sv-SE" smtClean="0"/>
              <a:t>‹#›</a:t>
            </a:fld>
            <a:endParaRPr lang="sv-SE"/>
          </a:p>
        </p:txBody>
      </p:sp>
    </p:spTree>
    <p:extLst>
      <p:ext uri="{BB962C8B-B14F-4D97-AF65-F5344CB8AC3E}">
        <p14:creationId xmlns:p14="http://schemas.microsoft.com/office/powerpoint/2010/main" val="1569560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sv-SE"/>
              <a:t>Klicka här för att ändra mall för rubrikformat</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34772478-DD03-42B7-BA41-9D3752E9FC62}" type="datetimeFigureOut">
              <a:rPr lang="sv-SE" smtClean="0"/>
              <a:t>2024-01-12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B029940-D202-4EE4-BCDF-942DB35C466B}" type="slidenum">
              <a:rPr lang="sv-SE" smtClean="0"/>
              <a:t>‹#›</a:t>
            </a:fld>
            <a:endParaRPr lang="sv-SE"/>
          </a:p>
        </p:txBody>
      </p:sp>
    </p:spTree>
    <p:extLst>
      <p:ext uri="{BB962C8B-B14F-4D97-AF65-F5344CB8AC3E}">
        <p14:creationId xmlns:p14="http://schemas.microsoft.com/office/powerpoint/2010/main" val="1300703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sv-SE"/>
              <a:t>Klicka här för att ändra mall för rubrikformat</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34772478-DD03-42B7-BA41-9D3752E9FC62}" type="datetimeFigureOut">
              <a:rPr lang="sv-SE" smtClean="0"/>
              <a:t>2024-01-12</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B029940-D202-4EE4-BCDF-942DB35C466B}" type="slidenum">
              <a:rPr lang="sv-SE" smtClean="0"/>
              <a:t>‹#›</a:t>
            </a:fld>
            <a:endParaRPr lang="sv-SE"/>
          </a:p>
        </p:txBody>
      </p:sp>
    </p:spTree>
    <p:extLst>
      <p:ext uri="{BB962C8B-B14F-4D97-AF65-F5344CB8AC3E}">
        <p14:creationId xmlns:p14="http://schemas.microsoft.com/office/powerpoint/2010/main" val="3349867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2" name="Content Placeholder 3"/>
          <p:cNvSpPr>
            <a:spLocks noGrp="1"/>
          </p:cNvSpPr>
          <p:nvPr>
            <p:ph sz="quarter" idx="13"/>
          </p:nvPr>
        </p:nvSpPr>
        <p:spPr>
          <a:xfrm>
            <a:off x="913774" y="3051012"/>
            <a:ext cx="5106027" cy="27401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3" name="Content Placeholder 5"/>
          <p:cNvSpPr>
            <a:spLocks noGrp="1"/>
          </p:cNvSpPr>
          <p:nvPr>
            <p:ph sz="quarter" idx="14"/>
          </p:nvPr>
        </p:nvSpPr>
        <p:spPr>
          <a:xfrm>
            <a:off x="6172200" y="3051012"/>
            <a:ext cx="5105401" cy="27401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34772478-DD03-42B7-BA41-9D3752E9FC62}" type="datetimeFigureOut">
              <a:rPr lang="sv-SE" smtClean="0"/>
              <a:t>2024-01-12</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3B029940-D202-4EE4-BCDF-942DB35C466B}" type="slidenum">
              <a:rPr lang="sv-SE" smtClean="0"/>
              <a:t>‹#›</a:t>
            </a:fld>
            <a:endParaRPr lang="sv-SE"/>
          </a:p>
        </p:txBody>
      </p:sp>
    </p:spTree>
    <p:extLst>
      <p:ext uri="{BB962C8B-B14F-4D97-AF65-F5344CB8AC3E}">
        <p14:creationId xmlns:p14="http://schemas.microsoft.com/office/powerpoint/2010/main" val="3416701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34772478-DD03-42B7-BA41-9D3752E9FC62}" type="datetimeFigureOut">
              <a:rPr lang="sv-SE" smtClean="0"/>
              <a:t>2024-01-12</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3B029940-D202-4EE4-BCDF-942DB35C466B}" type="slidenum">
              <a:rPr lang="sv-SE" smtClean="0"/>
              <a:t>‹#›</a:t>
            </a:fld>
            <a:endParaRPr lang="sv-SE"/>
          </a:p>
        </p:txBody>
      </p:sp>
    </p:spTree>
    <p:extLst>
      <p:ext uri="{BB962C8B-B14F-4D97-AF65-F5344CB8AC3E}">
        <p14:creationId xmlns:p14="http://schemas.microsoft.com/office/powerpoint/2010/main" val="3957206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34772478-DD03-42B7-BA41-9D3752E9FC62}" type="datetimeFigureOut">
              <a:rPr lang="sv-SE" smtClean="0"/>
              <a:t>2024-01-12</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3B029940-D202-4EE4-BCDF-942DB35C466B}" type="slidenum">
              <a:rPr lang="sv-SE" smtClean="0"/>
              <a:t>‹#›</a:t>
            </a:fld>
            <a:endParaRPr lang="sv-SE"/>
          </a:p>
        </p:txBody>
      </p:sp>
    </p:spTree>
    <p:extLst>
      <p:ext uri="{BB962C8B-B14F-4D97-AF65-F5344CB8AC3E}">
        <p14:creationId xmlns:p14="http://schemas.microsoft.com/office/powerpoint/2010/main" val="3618729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sv-SE"/>
              <a:t>Klicka här för att ändra mall för rubrikformat</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34772478-DD03-42B7-BA41-9D3752E9FC62}" type="datetimeFigureOut">
              <a:rPr lang="sv-SE" smtClean="0"/>
              <a:t>2024-01-12</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B029940-D202-4EE4-BCDF-942DB35C466B}" type="slidenum">
              <a:rPr lang="sv-SE" smtClean="0"/>
              <a:t>‹#›</a:t>
            </a:fld>
            <a:endParaRPr lang="sv-SE"/>
          </a:p>
        </p:txBody>
      </p:sp>
    </p:spTree>
    <p:extLst>
      <p:ext uri="{BB962C8B-B14F-4D97-AF65-F5344CB8AC3E}">
        <p14:creationId xmlns:p14="http://schemas.microsoft.com/office/powerpoint/2010/main" val="1642167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34772478-DD03-42B7-BA41-9D3752E9FC62}" type="datetimeFigureOut">
              <a:rPr lang="sv-SE" smtClean="0"/>
              <a:t>2024-01-12</a:t>
            </a:fld>
            <a:endParaRPr lang="sv-SE"/>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029940-D202-4EE4-BCDF-942DB35C466B}" type="slidenum">
              <a:rPr lang="sv-SE" smtClean="0"/>
              <a:t>‹#›</a:t>
            </a:fld>
            <a:endParaRPr lang="sv-SE"/>
          </a:p>
        </p:txBody>
      </p:sp>
    </p:spTree>
    <p:extLst>
      <p:ext uri="{BB962C8B-B14F-4D97-AF65-F5344CB8AC3E}">
        <p14:creationId xmlns:p14="http://schemas.microsoft.com/office/powerpoint/2010/main" val="4252248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34772478-DD03-42B7-BA41-9D3752E9FC62}" type="datetimeFigureOut">
              <a:rPr lang="sv-SE" smtClean="0"/>
              <a:t>2024-01-12</a:t>
            </a:fld>
            <a:endParaRPr lang="sv-SE"/>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sv-SE"/>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B029940-D202-4EE4-BCDF-942DB35C466B}" type="slidenum">
              <a:rPr lang="sv-SE" smtClean="0"/>
              <a:t>‹#›</a:t>
            </a:fld>
            <a:endParaRPr lang="sv-SE"/>
          </a:p>
        </p:txBody>
      </p:sp>
    </p:spTree>
    <p:extLst>
      <p:ext uri="{BB962C8B-B14F-4D97-AF65-F5344CB8AC3E}">
        <p14:creationId xmlns:p14="http://schemas.microsoft.com/office/powerpoint/2010/main" val="2636037969"/>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 id="2147483942" r:id="rId13"/>
    <p:sldLayoutId id="2147483943" r:id="rId14"/>
    <p:sldLayoutId id="2147483944" r:id="rId15"/>
    <p:sldLayoutId id="2147483945" r:id="rId16"/>
    <p:sldLayoutId id="2147483946" r:id="rId17"/>
    <p:sldLayoutId id="2147483947"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6.jp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35.jpg"/><Relationship Id="rId5" Type="http://schemas.openxmlformats.org/officeDocument/2006/relationships/image" Target="../media/image34.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690908" y="4710483"/>
            <a:ext cx="7284680" cy="940240"/>
          </a:xfrm>
        </p:spPr>
        <p:txBody>
          <a:bodyPr>
            <a:normAutofit fontScale="90000"/>
          </a:bodyPr>
          <a:lstStyle/>
          <a:p>
            <a:r>
              <a:rPr lang="sv-SE" sz="2800" dirty="0"/>
              <a:t>Grundfysik</a:t>
            </a:r>
            <a:br>
              <a:rPr lang="sv-SE" sz="1200" dirty="0"/>
            </a:br>
            <a:br>
              <a:rPr lang="sv-SE" sz="1200" dirty="0"/>
            </a:br>
            <a:br>
              <a:rPr lang="sv-SE" sz="1200" dirty="0"/>
            </a:br>
            <a:br>
              <a:rPr lang="sv-SE" sz="1200" dirty="0"/>
            </a:br>
            <a:endParaRPr lang="sv-SE" sz="1200" dirty="0"/>
          </a:p>
        </p:txBody>
      </p:sp>
      <p:pic>
        <p:nvPicPr>
          <p:cNvPr id="3" name="Picture 2">
            <a:extLst>
              <a:ext uri="{FF2B5EF4-FFF2-40B4-BE49-F238E27FC236}">
                <a16:creationId xmlns:a16="http://schemas.microsoft.com/office/drawing/2014/main" id="{654AEC6F-9971-4BA7-9E34-DDAFF5E0CB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782" b="12812"/>
          <a:stretch/>
        </p:blipFill>
        <p:spPr bwMode="auto">
          <a:xfrm>
            <a:off x="634275" y="640078"/>
            <a:ext cx="7495596" cy="3609141"/>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 name="Bildobjekt 4">
            <a:extLst>
              <a:ext uri="{FF2B5EF4-FFF2-40B4-BE49-F238E27FC236}">
                <a16:creationId xmlns:a16="http://schemas.microsoft.com/office/drawing/2014/main" id="{1E920FAD-5740-4E60-A4D7-88E14649333F}"/>
              </a:ext>
            </a:extLst>
          </p:cNvPr>
          <p:cNvPicPr>
            <a:picLocks noChangeAspect="1"/>
          </p:cNvPicPr>
          <p:nvPr/>
        </p:nvPicPr>
        <p:blipFill rotWithShape="1">
          <a:blip r:embed="rId3">
            <a:extLst>
              <a:ext uri="{28A0092B-C50C-407E-A947-70E740481C1C}">
                <a14:useLocalDpi xmlns:a14="http://schemas.microsoft.com/office/drawing/2010/main" val="0"/>
              </a:ext>
            </a:extLst>
          </a:blip>
          <a:srcRect l="9046" r="8042"/>
          <a:stretch/>
        </p:blipFill>
        <p:spPr>
          <a:xfrm>
            <a:off x="8284162" y="640078"/>
            <a:ext cx="3270387" cy="3609141"/>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19437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241BE6-479E-4A88-B2FC-8B2725A78587}"/>
              </a:ext>
            </a:extLst>
          </p:cNvPr>
          <p:cNvSpPr>
            <a:spLocks noGrp="1"/>
          </p:cNvSpPr>
          <p:nvPr>
            <p:ph type="title"/>
          </p:nvPr>
        </p:nvSpPr>
        <p:spPr>
          <a:xfrm>
            <a:off x="-2442836" y="77823"/>
            <a:ext cx="10364451" cy="1596177"/>
          </a:xfrm>
        </p:spPr>
        <p:txBody>
          <a:bodyPr/>
          <a:lstStyle/>
          <a:p>
            <a:r>
              <a:rPr lang="sv-SE" dirty="0"/>
              <a:t>Massa, Vikt och Tyngd</a:t>
            </a:r>
          </a:p>
        </p:txBody>
      </p:sp>
      <p:pic>
        <p:nvPicPr>
          <p:cNvPr id="5" name="Platshållare för innehåll 4" descr="En bild som visar satellit, natur, natthimmel&#10;&#10;Automatiskt genererad beskrivning">
            <a:extLst>
              <a:ext uri="{FF2B5EF4-FFF2-40B4-BE49-F238E27FC236}">
                <a16:creationId xmlns:a16="http://schemas.microsoft.com/office/drawing/2014/main" id="{F92FD8F1-342D-427B-84F4-31C5CFA5BAA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759763"/>
            <a:ext cx="5478779" cy="3424237"/>
          </a:xfrm>
        </p:spPr>
      </p:pic>
      <p:pic>
        <p:nvPicPr>
          <p:cNvPr id="7" name="Bildobjekt 6" descr="En bild som visar mark, utomhus, jord&#10;&#10;Automatiskt genererad beskrivning">
            <a:extLst>
              <a:ext uri="{FF2B5EF4-FFF2-40B4-BE49-F238E27FC236}">
                <a16:creationId xmlns:a16="http://schemas.microsoft.com/office/drawing/2014/main" id="{7DCA4257-34F8-43AB-AE72-2518B7FF9C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8779" y="0"/>
            <a:ext cx="6713221" cy="6713221"/>
          </a:xfrm>
          <a:prstGeom prst="rect">
            <a:avLst/>
          </a:prstGeom>
        </p:spPr>
      </p:pic>
    </p:spTree>
    <p:extLst>
      <p:ext uri="{BB962C8B-B14F-4D97-AF65-F5344CB8AC3E}">
        <p14:creationId xmlns:p14="http://schemas.microsoft.com/office/powerpoint/2010/main" val="356092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44BDE7-6DD2-4FAA-A8EB-C63EF517C64B}"/>
              </a:ext>
            </a:extLst>
          </p:cNvPr>
          <p:cNvSpPr>
            <a:spLocks noGrp="1"/>
          </p:cNvSpPr>
          <p:nvPr>
            <p:ph type="title"/>
          </p:nvPr>
        </p:nvSpPr>
        <p:spPr>
          <a:xfrm>
            <a:off x="1146048" y="4437888"/>
            <a:ext cx="9899904" cy="1116711"/>
          </a:xfrm>
        </p:spPr>
        <p:txBody>
          <a:bodyPr vert="horz" lIns="91440" tIns="45720" rIns="91440" bIns="45720" rtlCol="0" anchor="b">
            <a:normAutofit/>
          </a:bodyPr>
          <a:lstStyle/>
          <a:p>
            <a:r>
              <a:rPr lang="en-US" sz="4800"/>
              <a:t>DYNAMOMETER</a:t>
            </a:r>
          </a:p>
        </p:txBody>
      </p:sp>
      <p:pic>
        <p:nvPicPr>
          <p:cNvPr id="5" name="Platshållare för innehåll 4">
            <a:extLst>
              <a:ext uri="{FF2B5EF4-FFF2-40B4-BE49-F238E27FC236}">
                <a16:creationId xmlns:a16="http://schemas.microsoft.com/office/drawing/2014/main" id="{67BDA42E-84D4-4867-8192-74EEA7C08AE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9724" b="17581"/>
          <a:stretch/>
        </p:blipFill>
        <p:spPr>
          <a:xfrm>
            <a:off x="20" y="-1"/>
            <a:ext cx="12191980" cy="4187739"/>
          </a:xfrm>
          <a:prstGeom prst="rect">
            <a:avLst/>
          </a:prstGeom>
        </p:spPr>
      </p:pic>
    </p:spTree>
    <p:extLst>
      <p:ext uri="{BB962C8B-B14F-4D97-AF65-F5344CB8AC3E}">
        <p14:creationId xmlns:p14="http://schemas.microsoft.com/office/powerpoint/2010/main" val="4030481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185EC5-DBB7-4C2D-AB76-56D58EDB4CAF}"/>
              </a:ext>
            </a:extLst>
          </p:cNvPr>
          <p:cNvSpPr>
            <a:spLocks noGrp="1"/>
          </p:cNvSpPr>
          <p:nvPr>
            <p:ph type="title"/>
          </p:nvPr>
        </p:nvSpPr>
        <p:spPr>
          <a:xfrm>
            <a:off x="635210" y="5259322"/>
            <a:ext cx="10916365" cy="1137554"/>
          </a:xfrm>
        </p:spPr>
        <p:txBody>
          <a:bodyPr vert="horz" lIns="91440" tIns="45720" rIns="91440" bIns="45720" rtlCol="0" anchor="b">
            <a:normAutofit/>
          </a:bodyPr>
          <a:lstStyle/>
          <a:p>
            <a:r>
              <a:rPr lang="en-US" sz="4800" dirty="0" err="1"/>
              <a:t>Översikt</a:t>
            </a:r>
            <a:r>
              <a:rPr lang="en-US" sz="4800" dirty="0"/>
              <a:t> </a:t>
            </a:r>
            <a:r>
              <a:rPr lang="en-US" sz="4800" dirty="0" err="1"/>
              <a:t>tryck</a:t>
            </a:r>
            <a:r>
              <a:rPr lang="en-US" sz="4800" dirty="0"/>
              <a:t> (</a:t>
            </a:r>
            <a:r>
              <a:rPr lang="en-US" sz="4800" dirty="0" err="1"/>
              <a:t>Blad</a:t>
            </a:r>
            <a:r>
              <a:rPr lang="en-US" sz="4800" dirty="0"/>
              <a:t> 5)</a:t>
            </a:r>
          </a:p>
        </p:txBody>
      </p:sp>
      <p:pic>
        <p:nvPicPr>
          <p:cNvPr id="5" name="Platshållare för innehåll 4" descr="En bild som visar utomhus, snö, person, skidåkning&#10;&#10;Automatiskt genererad beskrivning">
            <a:extLst>
              <a:ext uri="{FF2B5EF4-FFF2-40B4-BE49-F238E27FC236}">
                <a16:creationId xmlns:a16="http://schemas.microsoft.com/office/drawing/2014/main" id="{85859B68-26E5-4E9B-B385-3B5F23B0FDC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46817" y="1758953"/>
            <a:ext cx="5009584" cy="3331372"/>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9" name="Bildobjekt 8" descr="En bild som visar text&#10;&#10;Automatiskt genererad beskrivning">
            <a:extLst>
              <a:ext uri="{FF2B5EF4-FFF2-40B4-BE49-F238E27FC236}">
                <a16:creationId xmlns:a16="http://schemas.microsoft.com/office/drawing/2014/main" id="{AD7C06ED-AA25-4C55-B718-E7AEC72503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6817" y="149039"/>
            <a:ext cx="5009584" cy="1377636"/>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7" name="Bildobjekt 6" descr="En bild som visar text&#10;&#10;Automatiskt genererad beskrivning">
            <a:extLst>
              <a:ext uri="{FF2B5EF4-FFF2-40B4-BE49-F238E27FC236}">
                <a16:creationId xmlns:a16="http://schemas.microsoft.com/office/drawing/2014/main" id="{48482FD6-4562-44FF-876C-487F15BCDD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799" y="2010338"/>
            <a:ext cx="4390605" cy="1565982"/>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129472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0D193D-394D-4AF6-B4B3-9F6B28389217}"/>
              </a:ext>
            </a:extLst>
          </p:cNvPr>
          <p:cNvSpPr>
            <a:spLocks noGrp="1"/>
          </p:cNvSpPr>
          <p:nvPr>
            <p:ph type="title"/>
          </p:nvPr>
        </p:nvSpPr>
        <p:spPr/>
        <p:txBody>
          <a:bodyPr/>
          <a:lstStyle/>
          <a:p>
            <a:r>
              <a:rPr lang="sv-SE" dirty="0"/>
              <a:t>Tryck i vatten (Blad 6)</a:t>
            </a:r>
          </a:p>
        </p:txBody>
      </p:sp>
      <p:pic>
        <p:nvPicPr>
          <p:cNvPr id="5" name="Platshållare för innehåll 4">
            <a:extLst>
              <a:ext uri="{FF2B5EF4-FFF2-40B4-BE49-F238E27FC236}">
                <a16:creationId xmlns:a16="http://schemas.microsoft.com/office/drawing/2014/main" id="{12E434DC-75F5-461B-A0A7-7D94EC9AC84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74440" y="2366963"/>
            <a:ext cx="4843119" cy="3424237"/>
          </a:xfrm>
        </p:spPr>
      </p:pic>
      <p:pic>
        <p:nvPicPr>
          <p:cNvPr id="7" name="Bildobjekt 6" descr="En bild som visar vägg, mätare&#10;&#10;Automatiskt genererad beskrivning">
            <a:extLst>
              <a:ext uri="{FF2B5EF4-FFF2-40B4-BE49-F238E27FC236}">
                <a16:creationId xmlns:a16="http://schemas.microsoft.com/office/drawing/2014/main" id="{E2420A08-90B9-4E3C-94E0-EF42747298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2268" y="35287"/>
            <a:ext cx="2998965" cy="3185623"/>
          </a:xfrm>
          <a:prstGeom prst="rect">
            <a:avLst/>
          </a:prstGeom>
        </p:spPr>
      </p:pic>
      <p:pic>
        <p:nvPicPr>
          <p:cNvPr id="9" name="Bildobjekt 8">
            <a:extLst>
              <a:ext uri="{FF2B5EF4-FFF2-40B4-BE49-F238E27FC236}">
                <a16:creationId xmlns:a16="http://schemas.microsoft.com/office/drawing/2014/main" id="{2DE47A0B-ABFC-4EA5-B677-27A2B52804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767" y="35287"/>
            <a:ext cx="3429707" cy="3781806"/>
          </a:xfrm>
          <a:prstGeom prst="rect">
            <a:avLst/>
          </a:prstGeom>
        </p:spPr>
      </p:pic>
    </p:spTree>
    <p:extLst>
      <p:ext uri="{BB962C8B-B14F-4D97-AF65-F5344CB8AC3E}">
        <p14:creationId xmlns:p14="http://schemas.microsoft.com/office/powerpoint/2010/main" val="4106523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E3F012C5-2940-4F3E-BB5E-B8B2C9E82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9">
            <a:extLst>
              <a:ext uri="{FF2B5EF4-FFF2-40B4-BE49-F238E27FC236}">
                <a16:creationId xmlns:a16="http://schemas.microsoft.com/office/drawing/2014/main" id="{EB37C977-E7E3-44AC-AEC8-2E2764190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13876" cy="6858000"/>
          </a:xfrm>
          <a:prstGeom prst="rect">
            <a:avLst/>
          </a:prstGeom>
          <a:ln>
            <a:noFill/>
          </a:ln>
          <a:effectLst>
            <a:outerShdw blurRad="88900" dist="25400" algn="l" rotWithShape="0">
              <a:prstClr val="black">
                <a:alpha val="40000"/>
              </a:prstClr>
            </a:outerShdw>
          </a:effectLst>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pic>
        <p:nvPicPr>
          <p:cNvPr id="28" name="Picture 11">
            <a:extLst>
              <a:ext uri="{FF2B5EF4-FFF2-40B4-BE49-F238E27FC236}">
                <a16:creationId xmlns:a16="http://schemas.microsoft.com/office/drawing/2014/main" id="{A70DF37D-86A3-45DB-B1C1-580462D4BB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77037" b="73004"/>
          <a:stretch/>
        </p:blipFill>
        <p:spPr>
          <a:xfrm>
            <a:off x="1" y="-2"/>
            <a:ext cx="3321978" cy="2196792"/>
          </a:xfrm>
          <a:prstGeom prst="rect">
            <a:avLst/>
          </a:prstGeom>
        </p:spPr>
      </p:pic>
      <p:sp>
        <p:nvSpPr>
          <p:cNvPr id="2" name="Rubrik 1">
            <a:extLst>
              <a:ext uri="{FF2B5EF4-FFF2-40B4-BE49-F238E27FC236}">
                <a16:creationId xmlns:a16="http://schemas.microsoft.com/office/drawing/2014/main" id="{C368DA5C-D0C8-4C3D-AAD1-2D936C714C72}"/>
              </a:ext>
            </a:extLst>
          </p:cNvPr>
          <p:cNvSpPr>
            <a:spLocks noGrp="1"/>
          </p:cNvSpPr>
          <p:nvPr>
            <p:ph type="title"/>
          </p:nvPr>
        </p:nvSpPr>
        <p:spPr>
          <a:xfrm>
            <a:off x="959896" y="960814"/>
            <a:ext cx="2732249" cy="4912936"/>
          </a:xfrm>
        </p:spPr>
        <p:txBody>
          <a:bodyPr anchor="b">
            <a:normAutofit/>
          </a:bodyPr>
          <a:lstStyle/>
          <a:p>
            <a:pPr algn="r"/>
            <a:r>
              <a:rPr lang="sv-SE" sz="4000">
                <a:solidFill>
                  <a:schemeClr val="bg1"/>
                </a:solidFill>
              </a:rPr>
              <a:t>Arkimedes Princip (Blad 7)</a:t>
            </a:r>
          </a:p>
        </p:txBody>
      </p:sp>
      <p:pic>
        <p:nvPicPr>
          <p:cNvPr id="5" name="Platshållare för innehåll 4">
            <a:extLst>
              <a:ext uri="{FF2B5EF4-FFF2-40B4-BE49-F238E27FC236}">
                <a16:creationId xmlns:a16="http://schemas.microsoft.com/office/drawing/2014/main" id="{E60503BA-9694-43EF-B543-1322331A4158}"/>
              </a:ext>
            </a:extLst>
          </p:cNvPr>
          <p:cNvPicPr>
            <a:picLocks noGrp="1" noChangeAspect="1"/>
          </p:cNvPicPr>
          <p:nvPr>
            <p:ph idx="1"/>
          </p:nvPr>
        </p:nvPicPr>
        <p:blipFill>
          <a:blip r:embed="rId4"/>
          <a:stretch>
            <a:fillRect/>
          </a:stretch>
        </p:blipFill>
        <p:spPr>
          <a:xfrm>
            <a:off x="8204638" y="0"/>
            <a:ext cx="3987361" cy="3542019"/>
          </a:xfrm>
        </p:spPr>
      </p:pic>
      <p:pic>
        <p:nvPicPr>
          <p:cNvPr id="7" name="Bildobjekt 6" descr="En bild som visar text&#10;&#10;Automatiskt genererad beskrivning">
            <a:extLst>
              <a:ext uri="{FF2B5EF4-FFF2-40B4-BE49-F238E27FC236}">
                <a16:creationId xmlns:a16="http://schemas.microsoft.com/office/drawing/2014/main" id="{2A0DB082-52A8-4663-A608-8BAE4FD245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3200" y="30479"/>
            <a:ext cx="4164926" cy="3542019"/>
          </a:xfrm>
          <a:prstGeom prst="rect">
            <a:avLst/>
          </a:prstGeom>
        </p:spPr>
      </p:pic>
      <p:pic>
        <p:nvPicPr>
          <p:cNvPr id="11" name="Bildobjekt 10" descr="En bild som visar vatten, utomhus, båt, transport&#10;&#10;Automatiskt genererad beskrivning">
            <a:extLst>
              <a:ext uri="{FF2B5EF4-FFF2-40B4-BE49-F238E27FC236}">
                <a16:creationId xmlns:a16="http://schemas.microsoft.com/office/drawing/2014/main" id="{C3D84C8E-84E9-4FD3-92BA-F4646FC8CE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3199" y="3870960"/>
            <a:ext cx="8190769" cy="2956561"/>
          </a:xfrm>
          <a:prstGeom prst="rect">
            <a:avLst/>
          </a:prstGeom>
        </p:spPr>
      </p:pic>
    </p:spTree>
    <p:extLst>
      <p:ext uri="{BB962C8B-B14F-4D97-AF65-F5344CB8AC3E}">
        <p14:creationId xmlns:p14="http://schemas.microsoft.com/office/powerpoint/2010/main" val="2073737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E5AF4-EEAA-4A5E-8DA6-940A5F191AA7}"/>
              </a:ext>
            </a:extLst>
          </p:cNvPr>
          <p:cNvSpPr>
            <a:spLocks noGrp="1"/>
          </p:cNvSpPr>
          <p:nvPr>
            <p:ph type="title"/>
          </p:nvPr>
        </p:nvSpPr>
        <p:spPr>
          <a:xfrm>
            <a:off x="3870647" y="0"/>
            <a:ext cx="4450705" cy="615923"/>
          </a:xfrm>
        </p:spPr>
        <p:txBody>
          <a:bodyPr/>
          <a:lstStyle/>
          <a:p>
            <a:r>
              <a:rPr lang="sv-SE" dirty="0" err="1"/>
              <a:t>TRYck</a:t>
            </a:r>
            <a:r>
              <a:rPr lang="sv-SE" dirty="0"/>
              <a:t> i Luft (Blad 8)</a:t>
            </a:r>
          </a:p>
        </p:txBody>
      </p:sp>
      <p:pic>
        <p:nvPicPr>
          <p:cNvPr id="5" name="Platshållare för innehåll 4">
            <a:extLst>
              <a:ext uri="{FF2B5EF4-FFF2-40B4-BE49-F238E27FC236}">
                <a16:creationId xmlns:a16="http://schemas.microsoft.com/office/drawing/2014/main" id="{68CA51DC-61E7-4F96-8B63-368BB1C5AF4D}"/>
              </a:ext>
            </a:extLst>
          </p:cNvPr>
          <p:cNvPicPr>
            <a:picLocks noGrp="1" noChangeAspect="1"/>
          </p:cNvPicPr>
          <p:nvPr>
            <p:ph idx="1"/>
          </p:nvPr>
        </p:nvPicPr>
        <p:blipFill>
          <a:blip r:embed="rId3"/>
          <a:stretch>
            <a:fillRect/>
          </a:stretch>
        </p:blipFill>
        <p:spPr>
          <a:xfrm>
            <a:off x="0" y="1408687"/>
            <a:ext cx="9646920" cy="5454567"/>
          </a:xfrm>
        </p:spPr>
      </p:pic>
      <p:pic>
        <p:nvPicPr>
          <p:cNvPr id="7" name="Bildobjekt 6" descr="En bild som visar barometer, enhet, dörr&#10;&#10;Automatiskt genererad beskrivning">
            <a:extLst>
              <a:ext uri="{FF2B5EF4-FFF2-40B4-BE49-F238E27FC236}">
                <a16:creationId xmlns:a16="http://schemas.microsoft.com/office/drawing/2014/main" id="{081D7964-B56E-4E52-9F9B-9E450B6BF0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6920" y="1408687"/>
            <a:ext cx="2545080" cy="2545080"/>
          </a:xfrm>
          <a:prstGeom prst="rect">
            <a:avLst/>
          </a:prstGeom>
        </p:spPr>
      </p:pic>
    </p:spTree>
    <p:extLst>
      <p:ext uri="{BB962C8B-B14F-4D97-AF65-F5344CB8AC3E}">
        <p14:creationId xmlns:p14="http://schemas.microsoft.com/office/powerpoint/2010/main" val="4283001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F3A8575D-CE97-43EB-9923-C3D54629FD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04B02867-8B3B-49EE-8983-5C9676D127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0" name="Rectangle 19">
            <a:extLst>
              <a:ext uri="{FF2B5EF4-FFF2-40B4-BE49-F238E27FC236}">
                <a16:creationId xmlns:a16="http://schemas.microsoft.com/office/drawing/2014/main" id="{773FBE9B-7F77-4379-9101-1508A61ED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a:extLst>
              <a:ext uri="{FF2B5EF4-FFF2-40B4-BE49-F238E27FC236}">
                <a16:creationId xmlns:a16="http://schemas.microsoft.com/office/drawing/2014/main" id="{86648730-9F21-49D8-B716-FA731BED0D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 name="Bildobjekt 6" descr="En bild som visar inomhus, person&#10;&#10;Automatiskt genererad beskrivning">
            <a:extLst>
              <a:ext uri="{FF2B5EF4-FFF2-40B4-BE49-F238E27FC236}">
                <a16:creationId xmlns:a16="http://schemas.microsoft.com/office/drawing/2014/main" id="{7DC6D31D-094D-4A10-93D0-0A60BCBD97B7}"/>
              </a:ext>
            </a:extLst>
          </p:cNvPr>
          <p:cNvPicPr>
            <a:picLocks noChangeAspect="1"/>
          </p:cNvPicPr>
          <p:nvPr/>
        </p:nvPicPr>
        <p:blipFill rotWithShape="1">
          <a:blip r:embed="rId5">
            <a:extLst>
              <a:ext uri="{28A0092B-C50C-407E-A947-70E740481C1C}">
                <a14:useLocalDpi xmlns:a14="http://schemas.microsoft.com/office/drawing/2010/main" val="0"/>
              </a:ext>
            </a:extLst>
          </a:blip>
          <a:srcRect l="28475" r="18057" b="3"/>
          <a:stretch/>
        </p:blipFill>
        <p:spPr>
          <a:xfrm>
            <a:off x="5125154" y="1"/>
            <a:ext cx="3492275" cy="3428999"/>
          </a:xfrm>
          <a:prstGeom prst="rect">
            <a:avLst/>
          </a:prstGeom>
        </p:spPr>
      </p:pic>
      <p:pic>
        <p:nvPicPr>
          <p:cNvPr id="5" name="Platshållare för innehåll 4">
            <a:extLst>
              <a:ext uri="{FF2B5EF4-FFF2-40B4-BE49-F238E27FC236}">
                <a16:creationId xmlns:a16="http://schemas.microsoft.com/office/drawing/2014/main" id="{EFE35FF1-89E1-47E6-8A7C-F12A58EEEE8F}"/>
              </a:ext>
            </a:extLst>
          </p:cNvPr>
          <p:cNvPicPr>
            <a:picLocks noGrp="1" noChangeAspect="1"/>
          </p:cNvPicPr>
          <p:nvPr>
            <p:ph idx="1"/>
          </p:nvPr>
        </p:nvPicPr>
        <p:blipFill rotWithShape="1">
          <a:blip r:embed="rId6">
            <a:extLst>
              <a:ext uri="{28A0092B-C50C-407E-A947-70E740481C1C}">
                <a14:useLocalDpi xmlns:a14="http://schemas.microsoft.com/office/drawing/2010/main" val="0"/>
              </a:ext>
            </a:extLst>
          </a:blip>
          <a:srcRect l="21665" r="14004" b="1"/>
          <a:stretch/>
        </p:blipFill>
        <p:spPr>
          <a:xfrm>
            <a:off x="8693684" y="0"/>
            <a:ext cx="3539463" cy="3428999"/>
          </a:xfrm>
          <a:prstGeom prst="rect">
            <a:avLst/>
          </a:prstGeom>
        </p:spPr>
      </p:pic>
      <p:pic>
        <p:nvPicPr>
          <p:cNvPr id="11" name="Bildobjekt 10">
            <a:extLst>
              <a:ext uri="{FF2B5EF4-FFF2-40B4-BE49-F238E27FC236}">
                <a16:creationId xmlns:a16="http://schemas.microsoft.com/office/drawing/2014/main" id="{C1B78AE7-9746-4D41-81BF-2C03DEF7CBE0}"/>
              </a:ext>
            </a:extLst>
          </p:cNvPr>
          <p:cNvPicPr>
            <a:picLocks noChangeAspect="1"/>
          </p:cNvPicPr>
          <p:nvPr/>
        </p:nvPicPr>
        <p:blipFill rotWithShape="1">
          <a:blip r:embed="rId7"/>
          <a:srcRect l="20253" r="9545" b="-3"/>
          <a:stretch/>
        </p:blipFill>
        <p:spPr>
          <a:xfrm>
            <a:off x="8477346" y="3424768"/>
            <a:ext cx="3529910" cy="3429000"/>
          </a:xfrm>
          <a:prstGeom prst="rect">
            <a:avLst/>
          </a:prstGeom>
        </p:spPr>
      </p:pic>
      <p:pic>
        <p:nvPicPr>
          <p:cNvPr id="9" name="Bildobjekt 8">
            <a:extLst>
              <a:ext uri="{FF2B5EF4-FFF2-40B4-BE49-F238E27FC236}">
                <a16:creationId xmlns:a16="http://schemas.microsoft.com/office/drawing/2014/main" id="{D64EE166-448C-46B8-8F22-28E9BC9D5124}"/>
              </a:ext>
            </a:extLst>
          </p:cNvPr>
          <p:cNvPicPr>
            <a:picLocks noChangeAspect="1"/>
          </p:cNvPicPr>
          <p:nvPr/>
        </p:nvPicPr>
        <p:blipFill rotWithShape="1">
          <a:blip r:embed="rId8">
            <a:extLst>
              <a:ext uri="{28A0092B-C50C-407E-A947-70E740481C1C}">
                <a14:useLocalDpi xmlns:a14="http://schemas.microsoft.com/office/drawing/2010/main" val="0"/>
              </a:ext>
            </a:extLst>
          </a:blip>
          <a:srcRect l="4949"/>
          <a:stretch/>
        </p:blipFill>
        <p:spPr>
          <a:xfrm>
            <a:off x="5176772" y="3437464"/>
            <a:ext cx="3529910" cy="3429000"/>
          </a:xfrm>
          <a:prstGeom prst="rect">
            <a:avLst/>
          </a:prstGeom>
        </p:spPr>
      </p:pic>
      <p:cxnSp>
        <p:nvCxnSpPr>
          <p:cNvPr id="24" name="Straight Connector 23">
            <a:extLst>
              <a:ext uri="{FF2B5EF4-FFF2-40B4-BE49-F238E27FC236}">
                <a16:creationId xmlns:a16="http://schemas.microsoft.com/office/drawing/2014/main" id="{EE44E7E9-A42B-4056-AD30-0830A5244C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61807" y="3433232"/>
            <a:ext cx="6990862" cy="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4BBFCB7-A1AF-44CB-A947-E43C011575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0494"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A3C7699-5D60-4C05-AD23-5EB9936A6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7428" y="-3"/>
            <a:ext cx="82296" cy="6858000"/>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087AB4C3-A0CA-47C6-8819-3B5EFADFCD4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6"/>
            <a:ext cx="12192000" cy="6858000"/>
          </a:xfrm>
          <a:prstGeom prst="rect">
            <a:avLst/>
          </a:prstGeom>
        </p:spPr>
      </p:pic>
      <p:sp>
        <p:nvSpPr>
          <p:cNvPr id="2" name="Rubrik 1">
            <a:extLst>
              <a:ext uri="{FF2B5EF4-FFF2-40B4-BE49-F238E27FC236}">
                <a16:creationId xmlns:a16="http://schemas.microsoft.com/office/drawing/2014/main" id="{96577D44-088B-48E2-97F3-9263EE485DBF}"/>
              </a:ext>
            </a:extLst>
          </p:cNvPr>
          <p:cNvSpPr>
            <a:spLocks noGrp="1"/>
          </p:cNvSpPr>
          <p:nvPr>
            <p:ph type="title"/>
          </p:nvPr>
        </p:nvSpPr>
        <p:spPr>
          <a:xfrm>
            <a:off x="981075" y="1358901"/>
            <a:ext cx="3163002" cy="2730498"/>
          </a:xfrm>
        </p:spPr>
        <p:txBody>
          <a:bodyPr vert="horz" lIns="91440" tIns="45720" rIns="91440" bIns="45720" rtlCol="0" anchor="b">
            <a:normAutofit/>
          </a:bodyPr>
          <a:lstStyle/>
          <a:p>
            <a:r>
              <a:rPr lang="en-US" sz="4100"/>
              <a:t>Övertryck och undertryck</a:t>
            </a:r>
            <a:br>
              <a:rPr lang="en-US" sz="4100"/>
            </a:br>
            <a:r>
              <a:rPr lang="en-US" sz="4100"/>
              <a:t> (Blad 9)</a:t>
            </a:r>
          </a:p>
        </p:txBody>
      </p:sp>
    </p:spTree>
    <p:extLst>
      <p:ext uri="{BB962C8B-B14F-4D97-AF65-F5344CB8AC3E}">
        <p14:creationId xmlns:p14="http://schemas.microsoft.com/office/powerpoint/2010/main" val="2797839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9" name="Picture 2">
            <a:extLst>
              <a:ext uri="{FF2B5EF4-FFF2-40B4-BE49-F238E27FC236}">
                <a16:creationId xmlns:a16="http://schemas.microsoft.com/office/drawing/2014/main" id="{E1408BAF-1350-4BC5-9C72-82A08BB07B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60E67B53-E530-4CC6-B1E7-4CCC1FD632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3" name="Rectangle 32">
            <a:extLst>
              <a:ext uri="{FF2B5EF4-FFF2-40B4-BE49-F238E27FC236}">
                <a16:creationId xmlns:a16="http://schemas.microsoft.com/office/drawing/2014/main" id="{AE94ADDC-FBCA-4838-8D97-4B0770AFC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2">
            <a:extLst>
              <a:ext uri="{FF2B5EF4-FFF2-40B4-BE49-F238E27FC236}">
                <a16:creationId xmlns:a16="http://schemas.microsoft.com/office/drawing/2014/main" id="{EDB06F6B-6027-4B19-829E-EEDE917268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latshållare för innehåll 4">
            <a:extLst>
              <a:ext uri="{FF2B5EF4-FFF2-40B4-BE49-F238E27FC236}">
                <a16:creationId xmlns:a16="http://schemas.microsoft.com/office/drawing/2014/main" id="{F2220C69-06D5-4031-AF6C-2FFAE0E3CC5D}"/>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7459579" y="0"/>
            <a:ext cx="4727206" cy="6851026"/>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7" name="Bildobjekt 6">
            <a:extLst>
              <a:ext uri="{FF2B5EF4-FFF2-40B4-BE49-F238E27FC236}">
                <a16:creationId xmlns:a16="http://schemas.microsoft.com/office/drawing/2014/main" id="{B32CA65D-F198-4197-BAB5-1CA9FF06FA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693810"/>
            <a:ext cx="7315200" cy="5157216"/>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37" name="Picture 36">
            <a:extLst>
              <a:ext uri="{FF2B5EF4-FFF2-40B4-BE49-F238E27FC236}">
                <a16:creationId xmlns:a16="http://schemas.microsoft.com/office/drawing/2014/main" id="{F0CA11D6-C4F1-476E-8455-2C26DEDE94A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55478"/>
          <a:stretch/>
        </p:blipFill>
        <p:spPr>
          <a:xfrm>
            <a:off x="-2607" y="0"/>
            <a:ext cx="12192000" cy="3053351"/>
          </a:xfrm>
          <a:prstGeom prst="rect">
            <a:avLst/>
          </a:prstGeom>
        </p:spPr>
      </p:pic>
      <p:pic>
        <p:nvPicPr>
          <p:cNvPr id="39" name="Picture 38">
            <a:extLst>
              <a:ext uri="{FF2B5EF4-FFF2-40B4-BE49-F238E27FC236}">
                <a16:creationId xmlns:a16="http://schemas.microsoft.com/office/drawing/2014/main" id="{90717727-6E80-4D56-AF23-9E0AE1D5AD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69764" t="46543"/>
          <a:stretch/>
        </p:blipFill>
        <p:spPr>
          <a:xfrm>
            <a:off x="8500434" y="3191932"/>
            <a:ext cx="3686351" cy="3666067"/>
          </a:xfrm>
          <a:prstGeom prst="rect">
            <a:avLst/>
          </a:prstGeom>
        </p:spPr>
      </p:pic>
      <p:sp>
        <p:nvSpPr>
          <p:cNvPr id="2" name="Rubrik 1">
            <a:extLst>
              <a:ext uri="{FF2B5EF4-FFF2-40B4-BE49-F238E27FC236}">
                <a16:creationId xmlns:a16="http://schemas.microsoft.com/office/drawing/2014/main" id="{6DF2855F-20D5-4B8C-8A63-B9887032380C}"/>
              </a:ext>
            </a:extLst>
          </p:cNvPr>
          <p:cNvSpPr>
            <a:spLocks noGrp="1"/>
          </p:cNvSpPr>
          <p:nvPr>
            <p:ph type="title"/>
          </p:nvPr>
        </p:nvSpPr>
        <p:spPr>
          <a:xfrm>
            <a:off x="-1922445" y="883661"/>
            <a:ext cx="10916365" cy="1137554"/>
          </a:xfrm>
        </p:spPr>
        <p:txBody>
          <a:bodyPr vert="horz" lIns="91440" tIns="45720" rIns="91440" bIns="45720" rtlCol="0" anchor="b">
            <a:normAutofit fontScale="90000"/>
          </a:bodyPr>
          <a:lstStyle/>
          <a:p>
            <a:r>
              <a:rPr lang="en-US" sz="4800" dirty="0" err="1"/>
              <a:t>Aggregationsformer</a:t>
            </a:r>
            <a:br>
              <a:rPr lang="en-US" sz="4800" dirty="0"/>
            </a:br>
            <a:r>
              <a:rPr lang="en-US" sz="4800" dirty="0"/>
              <a:t> (BLAD 10)</a:t>
            </a:r>
          </a:p>
        </p:txBody>
      </p:sp>
    </p:spTree>
    <p:extLst>
      <p:ext uri="{BB962C8B-B14F-4D97-AF65-F5344CB8AC3E}">
        <p14:creationId xmlns:p14="http://schemas.microsoft.com/office/powerpoint/2010/main" val="3927576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ED331677-26DE-4EC1-9413-2FBC100AD5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69D593A5-D0AD-443F-AA6A-E7453C4213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8" name="Rectangle 17">
            <a:extLst>
              <a:ext uri="{FF2B5EF4-FFF2-40B4-BE49-F238E27FC236}">
                <a16:creationId xmlns:a16="http://schemas.microsoft.com/office/drawing/2014/main" id="{92B69085-5244-444B-97BA-997111674C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a:extLst>
              <a:ext uri="{FF2B5EF4-FFF2-40B4-BE49-F238E27FC236}">
                <a16:creationId xmlns:a16="http://schemas.microsoft.com/office/drawing/2014/main" id="{3D836DC0-C5F4-4BAB-B7B2-8BC7239A55A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latshållare för innehåll 4">
            <a:extLst>
              <a:ext uri="{FF2B5EF4-FFF2-40B4-BE49-F238E27FC236}">
                <a16:creationId xmlns:a16="http://schemas.microsoft.com/office/drawing/2014/main" id="{ED95C771-591C-416C-9E69-1DD592A6532E}"/>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148254" y="70792"/>
            <a:ext cx="4219177" cy="5187513"/>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7" name="Bildobjekt 6" descr="En bild som visar strykjärn, utrustning&#10;&#10;Automatiskt genererad beskrivning">
            <a:extLst>
              <a:ext uri="{FF2B5EF4-FFF2-40B4-BE49-F238E27FC236}">
                <a16:creationId xmlns:a16="http://schemas.microsoft.com/office/drawing/2014/main" id="{DB8EA293-FC5E-48D4-A3AF-0C2F65A04F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86692" y="302773"/>
            <a:ext cx="3313833" cy="2203698"/>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22" name="Picture 21">
            <a:extLst>
              <a:ext uri="{FF2B5EF4-FFF2-40B4-BE49-F238E27FC236}">
                <a16:creationId xmlns:a16="http://schemas.microsoft.com/office/drawing/2014/main" id="{A314985F-1E5B-4C5F-82BA-2F6F75D464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55478"/>
          <a:stretch/>
        </p:blipFill>
        <p:spPr>
          <a:xfrm>
            <a:off x="-2607" y="0"/>
            <a:ext cx="12192000" cy="3053351"/>
          </a:xfrm>
          <a:prstGeom prst="rect">
            <a:avLst/>
          </a:prstGeom>
        </p:spPr>
      </p:pic>
      <p:pic>
        <p:nvPicPr>
          <p:cNvPr id="9" name="Bildobjekt 8" descr="En bild som visar träd, tåg, mark, spår&#10;&#10;Automatiskt genererad beskrivning">
            <a:extLst>
              <a:ext uri="{FF2B5EF4-FFF2-40B4-BE49-F238E27FC236}">
                <a16:creationId xmlns:a16="http://schemas.microsoft.com/office/drawing/2014/main" id="{0108EC0B-B877-473D-872F-BA71FDD0BCA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56299" y="2773645"/>
            <a:ext cx="3312881" cy="2484660"/>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24" name="Picture 23">
            <a:extLst>
              <a:ext uri="{FF2B5EF4-FFF2-40B4-BE49-F238E27FC236}">
                <a16:creationId xmlns:a16="http://schemas.microsoft.com/office/drawing/2014/main" id="{B571F0A0-74B6-4F8C-9480-19098721EA4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69764" t="46543"/>
          <a:stretch/>
        </p:blipFill>
        <p:spPr>
          <a:xfrm>
            <a:off x="8500434" y="3191932"/>
            <a:ext cx="3686351" cy="3666067"/>
          </a:xfrm>
          <a:prstGeom prst="rect">
            <a:avLst/>
          </a:prstGeom>
        </p:spPr>
      </p:pic>
      <p:sp>
        <p:nvSpPr>
          <p:cNvPr id="2" name="Rubrik 1">
            <a:extLst>
              <a:ext uri="{FF2B5EF4-FFF2-40B4-BE49-F238E27FC236}">
                <a16:creationId xmlns:a16="http://schemas.microsoft.com/office/drawing/2014/main" id="{88E505DF-2D0C-4189-B713-032E044607B0}"/>
              </a:ext>
            </a:extLst>
          </p:cNvPr>
          <p:cNvSpPr>
            <a:spLocks noGrp="1"/>
          </p:cNvSpPr>
          <p:nvPr>
            <p:ph type="title"/>
          </p:nvPr>
        </p:nvSpPr>
        <p:spPr>
          <a:xfrm>
            <a:off x="-1207965" y="5525479"/>
            <a:ext cx="10916365" cy="1137554"/>
          </a:xfrm>
        </p:spPr>
        <p:txBody>
          <a:bodyPr vert="horz" lIns="91440" tIns="45720" rIns="91440" bIns="45720" rtlCol="0" anchor="b">
            <a:normAutofit/>
          </a:bodyPr>
          <a:lstStyle/>
          <a:p>
            <a:r>
              <a:rPr lang="en-US" sz="4800" dirty="0" err="1"/>
              <a:t>Värmeutvidgning</a:t>
            </a:r>
            <a:r>
              <a:rPr lang="en-US" sz="4800" dirty="0"/>
              <a:t> (BLAD 11)</a:t>
            </a:r>
          </a:p>
        </p:txBody>
      </p:sp>
    </p:spTree>
    <p:extLst>
      <p:ext uri="{BB962C8B-B14F-4D97-AF65-F5344CB8AC3E}">
        <p14:creationId xmlns:p14="http://schemas.microsoft.com/office/powerpoint/2010/main" val="998229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435025-0BAE-4877-B52F-79FA07D50B70}"/>
              </a:ext>
            </a:extLst>
          </p:cNvPr>
          <p:cNvSpPr>
            <a:spLocks noGrp="1"/>
          </p:cNvSpPr>
          <p:nvPr>
            <p:ph type="title"/>
          </p:nvPr>
        </p:nvSpPr>
        <p:spPr>
          <a:xfrm>
            <a:off x="1092194" y="190840"/>
            <a:ext cx="10364451" cy="1596177"/>
          </a:xfrm>
        </p:spPr>
        <p:txBody>
          <a:bodyPr/>
          <a:lstStyle/>
          <a:p>
            <a:r>
              <a:rPr lang="sv-SE" dirty="0"/>
              <a:t>Temperaturskalor (blad 12)</a:t>
            </a:r>
          </a:p>
        </p:txBody>
      </p:sp>
      <p:pic>
        <p:nvPicPr>
          <p:cNvPr id="5" name="Platshållare för innehåll 4">
            <a:extLst>
              <a:ext uri="{FF2B5EF4-FFF2-40B4-BE49-F238E27FC236}">
                <a16:creationId xmlns:a16="http://schemas.microsoft.com/office/drawing/2014/main" id="{3129FD16-8633-42BE-9584-B9841143613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386321"/>
            <a:ext cx="12192000" cy="2533650"/>
          </a:xfrm>
        </p:spPr>
      </p:pic>
      <p:pic>
        <p:nvPicPr>
          <p:cNvPr id="7" name="Bildobjekt 6">
            <a:extLst>
              <a:ext uri="{FF2B5EF4-FFF2-40B4-BE49-F238E27FC236}">
                <a16:creationId xmlns:a16="http://schemas.microsoft.com/office/drawing/2014/main" id="{A9A987BD-7624-4D05-84A5-11443DCF37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9653" y="3919972"/>
            <a:ext cx="6062347" cy="2950342"/>
          </a:xfrm>
          <a:prstGeom prst="rect">
            <a:avLst/>
          </a:prstGeom>
        </p:spPr>
      </p:pic>
    </p:spTree>
    <p:extLst>
      <p:ext uri="{BB962C8B-B14F-4D97-AF65-F5344CB8AC3E}">
        <p14:creationId xmlns:p14="http://schemas.microsoft.com/office/powerpoint/2010/main" val="827851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21293" y="2098109"/>
            <a:ext cx="4098746" cy="3794029"/>
          </a:xfrm>
        </p:spPr>
        <p:txBody>
          <a:bodyPr anchor="ctr">
            <a:normAutofit fontScale="90000"/>
          </a:bodyPr>
          <a:lstStyle/>
          <a:p>
            <a:pPr algn="l"/>
            <a:r>
              <a:rPr lang="sv-SE" sz="2200" dirty="0"/>
              <a:t>1. Atomen</a:t>
            </a:r>
            <a:br>
              <a:rPr lang="sv-SE" sz="2200" dirty="0"/>
            </a:br>
            <a:r>
              <a:rPr lang="sv-SE" sz="2200" dirty="0"/>
              <a:t>2. Dimensioner</a:t>
            </a:r>
            <a:br>
              <a:rPr lang="sv-SE" sz="2200" dirty="0"/>
            </a:br>
            <a:r>
              <a:rPr lang="sv-SE" sz="2200" dirty="0"/>
              <a:t>3. Densitet</a:t>
            </a:r>
            <a:br>
              <a:rPr lang="sv-SE" sz="2200" dirty="0"/>
            </a:br>
            <a:r>
              <a:rPr lang="sv-SE" sz="2200" dirty="0"/>
              <a:t>4. Översikt kraft</a:t>
            </a:r>
            <a:br>
              <a:rPr lang="sv-SE" sz="2200" dirty="0"/>
            </a:br>
            <a:r>
              <a:rPr lang="sv-SE" sz="2200" dirty="0"/>
              <a:t>5. Översikt tryck</a:t>
            </a:r>
            <a:br>
              <a:rPr lang="sv-SE" sz="2200" dirty="0"/>
            </a:br>
            <a:r>
              <a:rPr lang="sv-SE" sz="2200" dirty="0"/>
              <a:t>6. Tryck i vatten</a:t>
            </a:r>
            <a:br>
              <a:rPr lang="sv-SE" sz="2200" dirty="0"/>
            </a:br>
            <a:r>
              <a:rPr lang="sv-SE" sz="2200" dirty="0"/>
              <a:t>7. Arkimedes princip</a:t>
            </a:r>
            <a:br>
              <a:rPr lang="sv-SE" sz="2200" dirty="0"/>
            </a:br>
            <a:r>
              <a:rPr lang="sv-SE" sz="2200" dirty="0"/>
              <a:t>8. Tryck i luft</a:t>
            </a:r>
            <a:br>
              <a:rPr lang="sv-SE" sz="2200" dirty="0"/>
            </a:br>
            <a:r>
              <a:rPr lang="sv-SE" sz="2200" dirty="0"/>
              <a:t>9. Övertryck och undertryck</a:t>
            </a:r>
            <a:br>
              <a:rPr lang="sv-SE" sz="2200" dirty="0"/>
            </a:br>
            <a:r>
              <a:rPr lang="sv-SE" sz="2200" dirty="0"/>
              <a:t>10. Aggregationsformer</a:t>
            </a:r>
            <a:br>
              <a:rPr lang="sv-SE" sz="2200" dirty="0"/>
            </a:br>
            <a:r>
              <a:rPr lang="sv-SE" sz="2200" dirty="0"/>
              <a:t>11. Värmeutvidgning</a:t>
            </a:r>
            <a:br>
              <a:rPr lang="sv-SE" sz="2200" dirty="0"/>
            </a:br>
            <a:r>
              <a:rPr lang="sv-SE" sz="2200" dirty="0"/>
              <a:t>12. Temperaturskalor</a:t>
            </a:r>
            <a:br>
              <a:rPr lang="sv-SE" sz="2200" dirty="0"/>
            </a:br>
            <a:r>
              <a:rPr lang="sv-SE" sz="2200" dirty="0"/>
              <a:t>13. Värmespridning</a:t>
            </a:r>
            <a:br>
              <a:rPr lang="sv-SE" sz="1700" dirty="0"/>
            </a:br>
            <a:br>
              <a:rPr lang="sv-SE" sz="1700" dirty="0"/>
            </a:br>
            <a:br>
              <a:rPr lang="sv-SE" sz="1700" dirty="0"/>
            </a:br>
            <a:br>
              <a:rPr lang="sv-SE" sz="1700" dirty="0"/>
            </a:br>
            <a:endParaRPr lang="sv-SE" sz="1700" dirty="0"/>
          </a:p>
        </p:txBody>
      </p:sp>
      <p:pic>
        <p:nvPicPr>
          <p:cNvPr id="5" name="Bildobjekt 4">
            <a:extLst>
              <a:ext uri="{FF2B5EF4-FFF2-40B4-BE49-F238E27FC236}">
                <a16:creationId xmlns:a16="http://schemas.microsoft.com/office/drawing/2014/main" id="{1E920FAD-5740-4E60-A4D7-88E14649333F}"/>
              </a:ext>
            </a:extLst>
          </p:cNvPr>
          <p:cNvPicPr>
            <a:picLocks noChangeAspect="1"/>
          </p:cNvPicPr>
          <p:nvPr/>
        </p:nvPicPr>
        <p:blipFill rotWithShape="1">
          <a:blip r:embed="rId2">
            <a:extLst>
              <a:ext uri="{28A0092B-C50C-407E-A947-70E740481C1C}">
                <a14:useLocalDpi xmlns:a14="http://schemas.microsoft.com/office/drawing/2010/main" val="0"/>
              </a:ext>
            </a:extLst>
          </a:blip>
          <a:srcRect t="15096" r="1" b="12272"/>
          <a:stretch/>
        </p:blipFill>
        <p:spPr>
          <a:xfrm>
            <a:off x="-359434" y="85377"/>
            <a:ext cx="2373002" cy="1539823"/>
          </a:xfrm>
          <a:prstGeom prst="rect">
            <a:avLst/>
          </a:prstGeom>
        </p:spPr>
      </p:pic>
      <p:pic>
        <p:nvPicPr>
          <p:cNvPr id="3" name="Picture 2">
            <a:extLst>
              <a:ext uri="{FF2B5EF4-FFF2-40B4-BE49-F238E27FC236}">
                <a16:creationId xmlns:a16="http://schemas.microsoft.com/office/drawing/2014/main" id="{654AEC6F-9971-4BA7-9E34-DDAFF5E0CB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71" r="1" b="1"/>
          <a:stretch/>
        </p:blipFill>
        <p:spPr bwMode="auto">
          <a:xfrm>
            <a:off x="4399756" y="0"/>
            <a:ext cx="7828375" cy="51032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92492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0D21FCB-56CB-4EFA-A79A-A9A8EC0F72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tshållare för innehåll 4">
            <a:extLst>
              <a:ext uri="{FF2B5EF4-FFF2-40B4-BE49-F238E27FC236}">
                <a16:creationId xmlns:a16="http://schemas.microsoft.com/office/drawing/2014/main" id="{4F602BE9-CA38-41A8-8A58-0378AE936A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8061" y="999342"/>
            <a:ext cx="6200163" cy="4402115"/>
          </a:xfrm>
          <a:prstGeom prst="roundRect">
            <a:avLst>
              <a:gd name="adj" fmla="val 2392"/>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4" name="Picture 13">
            <a:extLst>
              <a:ext uri="{FF2B5EF4-FFF2-40B4-BE49-F238E27FC236}">
                <a16:creationId xmlns:a16="http://schemas.microsoft.com/office/drawing/2014/main" id="{B1027BD9-272C-4CC4-9396-1708F8B1F4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C1A5D7F3-5202-4288-8259-EAE08BC0E9A2}"/>
              </a:ext>
            </a:extLst>
          </p:cNvPr>
          <p:cNvSpPr>
            <a:spLocks noGrp="1"/>
          </p:cNvSpPr>
          <p:nvPr>
            <p:ph type="title"/>
          </p:nvPr>
        </p:nvSpPr>
        <p:spPr>
          <a:xfrm>
            <a:off x="913776" y="618517"/>
            <a:ext cx="3893976" cy="1596177"/>
          </a:xfrm>
        </p:spPr>
        <p:txBody>
          <a:bodyPr anchor="b">
            <a:normAutofit/>
          </a:bodyPr>
          <a:lstStyle/>
          <a:p>
            <a:pPr algn="l"/>
            <a:r>
              <a:rPr lang="sv-SE" sz="3200"/>
              <a:t>Värmespridning</a:t>
            </a:r>
          </a:p>
        </p:txBody>
      </p:sp>
      <p:sp>
        <p:nvSpPr>
          <p:cNvPr id="9" name="Content Placeholder 8">
            <a:extLst>
              <a:ext uri="{FF2B5EF4-FFF2-40B4-BE49-F238E27FC236}">
                <a16:creationId xmlns:a16="http://schemas.microsoft.com/office/drawing/2014/main" id="{D092EC0C-DE75-4BD1-8AA4-5F9BCD0B1387}"/>
              </a:ext>
            </a:extLst>
          </p:cNvPr>
          <p:cNvSpPr>
            <a:spLocks noGrp="1"/>
          </p:cNvSpPr>
          <p:nvPr>
            <p:ph idx="1"/>
          </p:nvPr>
        </p:nvSpPr>
        <p:spPr>
          <a:xfrm>
            <a:off x="913774" y="2367092"/>
            <a:ext cx="3893978" cy="3424107"/>
          </a:xfrm>
        </p:spPr>
        <p:txBody>
          <a:bodyPr>
            <a:normAutofit/>
          </a:bodyPr>
          <a:lstStyle/>
          <a:p>
            <a:r>
              <a:rPr lang="en-US" sz="1600" dirty="0" err="1"/>
              <a:t>LeDNIng</a:t>
            </a:r>
            <a:endParaRPr lang="en-US" sz="1600" dirty="0"/>
          </a:p>
          <a:p>
            <a:endParaRPr lang="en-US" sz="1600" dirty="0"/>
          </a:p>
          <a:p>
            <a:r>
              <a:rPr lang="en-US" sz="1600" dirty="0" err="1"/>
              <a:t>Strömning</a:t>
            </a:r>
            <a:endParaRPr lang="en-US" sz="1600" dirty="0"/>
          </a:p>
          <a:p>
            <a:endParaRPr lang="en-US" sz="1600" dirty="0"/>
          </a:p>
          <a:p>
            <a:r>
              <a:rPr lang="en-US" sz="1600" dirty="0" err="1"/>
              <a:t>Strålning</a:t>
            </a:r>
            <a:endParaRPr lang="en-US" sz="1600" dirty="0"/>
          </a:p>
        </p:txBody>
      </p:sp>
    </p:spTree>
    <p:extLst>
      <p:ext uri="{BB962C8B-B14F-4D97-AF65-F5344CB8AC3E}">
        <p14:creationId xmlns:p14="http://schemas.microsoft.com/office/powerpoint/2010/main" val="3326787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ADAE68-2FC2-492D-9ABB-E9A473323676}"/>
              </a:ext>
            </a:extLst>
          </p:cNvPr>
          <p:cNvSpPr>
            <a:spLocks noGrp="1"/>
          </p:cNvSpPr>
          <p:nvPr>
            <p:ph type="title"/>
          </p:nvPr>
        </p:nvSpPr>
        <p:spPr>
          <a:xfrm>
            <a:off x="2975669" y="75556"/>
            <a:ext cx="5191421" cy="872709"/>
          </a:xfrm>
        </p:spPr>
        <p:txBody>
          <a:bodyPr vert="horz" lIns="91440" tIns="45720" rIns="91440" bIns="45720" rtlCol="0" anchor="b">
            <a:normAutofit/>
          </a:bodyPr>
          <a:lstStyle/>
          <a:p>
            <a:r>
              <a:rPr lang="en-US" sz="4800" dirty="0" err="1"/>
              <a:t>Atomen</a:t>
            </a:r>
            <a:r>
              <a:rPr lang="en-US" sz="4800" dirty="0"/>
              <a:t> (</a:t>
            </a:r>
            <a:r>
              <a:rPr lang="en-US" sz="4800" dirty="0" err="1"/>
              <a:t>Blad</a:t>
            </a:r>
            <a:r>
              <a:rPr lang="en-US" sz="4800" dirty="0"/>
              <a:t> 1) </a:t>
            </a:r>
          </a:p>
        </p:txBody>
      </p:sp>
      <p:pic>
        <p:nvPicPr>
          <p:cNvPr id="5" name="Platshållare för innehåll 4">
            <a:extLst>
              <a:ext uri="{FF2B5EF4-FFF2-40B4-BE49-F238E27FC236}">
                <a16:creationId xmlns:a16="http://schemas.microsoft.com/office/drawing/2014/main" id="{94CB7BF2-28A7-4ABD-A609-0E346FFC63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85327" y="948266"/>
            <a:ext cx="4553669" cy="4743406"/>
          </a:xfrm>
          <a:prstGeom prst="rect">
            <a:avLst/>
          </a:prstGeom>
        </p:spPr>
      </p:pic>
      <p:sp>
        <p:nvSpPr>
          <p:cNvPr id="41" name="textruta 40">
            <a:extLst>
              <a:ext uri="{FF2B5EF4-FFF2-40B4-BE49-F238E27FC236}">
                <a16:creationId xmlns:a16="http://schemas.microsoft.com/office/drawing/2014/main" id="{39CE75E6-1F31-4B04-9339-BD4F033CDA0D}"/>
              </a:ext>
            </a:extLst>
          </p:cNvPr>
          <p:cNvSpPr txBox="1"/>
          <p:nvPr/>
        </p:nvSpPr>
        <p:spPr>
          <a:xfrm>
            <a:off x="150609" y="1108133"/>
            <a:ext cx="5662010" cy="2585323"/>
          </a:xfrm>
          <a:prstGeom prst="rect">
            <a:avLst/>
          </a:prstGeom>
          <a:noFill/>
        </p:spPr>
        <p:txBody>
          <a:bodyPr wrap="square">
            <a:spAutoFit/>
          </a:bodyPr>
          <a:lstStyle/>
          <a:p>
            <a:pPr algn="l" rtl="0" fontAlgn="base">
              <a:buFont typeface="Arial" panose="020B0604020202020204" pitchFamily="34" charset="0"/>
              <a:buChar char="•"/>
            </a:pPr>
            <a:r>
              <a:rPr lang="en-US" b="0" i="0" u="none" strike="noStrike" dirty="0" err="1">
                <a:solidFill>
                  <a:srgbClr val="000000"/>
                </a:solidFill>
                <a:effectLst/>
                <a:latin typeface="Calibri Light" panose="020F0302020204030204" pitchFamily="34" charset="0"/>
              </a:rPr>
              <a:t>Naturens</a:t>
            </a:r>
            <a:r>
              <a:rPr lang="en-US" b="0" i="0" u="none" strike="noStrike" dirty="0">
                <a:solidFill>
                  <a:srgbClr val="000000"/>
                </a:solidFill>
                <a:effectLst/>
                <a:latin typeface="Calibri Light" panose="020F0302020204030204" pitchFamily="34" charset="0"/>
              </a:rPr>
              <a:t> </a:t>
            </a:r>
            <a:r>
              <a:rPr lang="en-US" b="0" i="0" u="none" strike="noStrike" dirty="0" err="1">
                <a:solidFill>
                  <a:srgbClr val="000000"/>
                </a:solidFill>
                <a:effectLst/>
                <a:latin typeface="Calibri Light" panose="020F0302020204030204" pitchFamily="34" charset="0"/>
              </a:rPr>
              <a:t>byggstenar</a:t>
            </a:r>
            <a:r>
              <a:rPr lang="en-US" b="0" i="0" u="none" strike="noStrike" dirty="0">
                <a:solidFill>
                  <a:srgbClr val="000000"/>
                </a:solidFill>
                <a:effectLst/>
                <a:latin typeface="Calibri Light" panose="020F0302020204030204" pitchFamily="34" charset="0"/>
              </a:rPr>
              <a:t> - </a:t>
            </a:r>
            <a:r>
              <a:rPr lang="en-US" b="0" i="0" u="none" strike="noStrike" dirty="0" err="1">
                <a:solidFill>
                  <a:srgbClr val="000000"/>
                </a:solidFill>
                <a:effectLst/>
                <a:latin typeface="Calibri Light" panose="020F0302020204030204" pitchFamily="34" charset="0"/>
              </a:rPr>
              <a:t>grundämnen</a:t>
            </a:r>
            <a:r>
              <a:rPr lang="en-US" b="0" i="0" dirty="0">
                <a:solidFill>
                  <a:srgbClr val="000000"/>
                </a:solidFill>
                <a:effectLst/>
                <a:latin typeface="Calibri Light" panose="020F03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Calibri Light" panose="020F0302020204030204" pitchFamily="34" charset="0"/>
              </a:rPr>
              <a:t>Finns 118 </a:t>
            </a:r>
            <a:r>
              <a:rPr lang="en-US" b="0" i="0" u="none" strike="noStrike" dirty="0" err="1">
                <a:solidFill>
                  <a:srgbClr val="000000"/>
                </a:solidFill>
                <a:effectLst/>
                <a:latin typeface="Calibri Light" panose="020F0302020204030204" pitchFamily="34" charset="0"/>
              </a:rPr>
              <a:t>olika</a:t>
            </a:r>
            <a:r>
              <a:rPr lang="en-US" b="0" i="0" u="none" strike="noStrike" dirty="0">
                <a:solidFill>
                  <a:srgbClr val="000000"/>
                </a:solidFill>
                <a:effectLst/>
                <a:latin typeface="Calibri Light" panose="020F0302020204030204" pitchFamily="34" charset="0"/>
              </a:rPr>
              <a:t> </a:t>
            </a:r>
            <a:r>
              <a:rPr lang="en-US" b="0" i="0" u="none" strike="noStrike" dirty="0" err="1">
                <a:solidFill>
                  <a:srgbClr val="000000"/>
                </a:solidFill>
                <a:effectLst/>
                <a:latin typeface="Calibri Light" panose="020F0302020204030204" pitchFamily="34" charset="0"/>
              </a:rPr>
              <a:t>varav</a:t>
            </a:r>
            <a:r>
              <a:rPr lang="en-US" b="0" i="0" u="none" strike="noStrike" dirty="0">
                <a:solidFill>
                  <a:srgbClr val="000000"/>
                </a:solidFill>
                <a:effectLst/>
                <a:latin typeface="Calibri Light" panose="020F0302020204030204" pitchFamily="34" charset="0"/>
              </a:rPr>
              <a:t> 92 </a:t>
            </a:r>
            <a:r>
              <a:rPr lang="en-US" b="0" i="0" u="none" strike="noStrike" dirty="0" err="1">
                <a:solidFill>
                  <a:srgbClr val="000000"/>
                </a:solidFill>
                <a:effectLst/>
                <a:latin typeface="Calibri Light" panose="020F0302020204030204" pitchFamily="34" charset="0"/>
              </a:rPr>
              <a:t>naturligt</a:t>
            </a:r>
            <a:r>
              <a:rPr lang="en-US" b="0" i="0" u="none" strike="noStrike" dirty="0">
                <a:solidFill>
                  <a:srgbClr val="000000"/>
                </a:solidFill>
                <a:effectLst/>
                <a:latin typeface="Calibri Light" panose="020F0302020204030204" pitchFamily="34" charset="0"/>
              </a:rPr>
              <a:t>. </a:t>
            </a:r>
            <a:r>
              <a:rPr lang="en-US" b="0" i="0" dirty="0">
                <a:solidFill>
                  <a:srgbClr val="000000"/>
                </a:solidFill>
                <a:effectLst/>
                <a:latin typeface="Calibri Light" panose="020F0302020204030204" pitchFamily="34" charset="0"/>
              </a:rPr>
              <a:t>​</a:t>
            </a:r>
          </a:p>
          <a:p>
            <a:pPr algn="l" rtl="0" fontAlgn="base">
              <a:buFont typeface="Arial" panose="020B0604020202020204" pitchFamily="34" charset="0"/>
              <a:buChar char="•"/>
            </a:pP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sv-SE" b="0" i="0" u="none" strike="noStrike" dirty="0">
                <a:solidFill>
                  <a:srgbClr val="333333"/>
                </a:solidFill>
                <a:effectLst/>
                <a:latin typeface="Calibri Light" panose="020F0302020204030204" pitchFamily="34" charset="0"/>
              </a:rPr>
              <a:t>Protoner – Positivt laddade. Finns i atomkärnan.</a:t>
            </a:r>
            <a:r>
              <a:rPr lang="en-US" b="0" i="0" dirty="0">
                <a:solidFill>
                  <a:srgbClr val="000000"/>
                </a:solidFill>
                <a:effectLst/>
                <a:latin typeface="Calibri Light" panose="020F03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sv-SE" b="0" i="0" u="none" strike="noStrike" dirty="0">
                <a:solidFill>
                  <a:srgbClr val="333333"/>
                </a:solidFill>
                <a:effectLst/>
                <a:latin typeface="Calibri Light" panose="020F0302020204030204" pitchFamily="34" charset="0"/>
              </a:rPr>
              <a:t>Neutroner – Neutralt laddade. Finns i atomkärnan.</a:t>
            </a:r>
            <a:r>
              <a:rPr lang="en-US" b="0" i="0" dirty="0">
                <a:solidFill>
                  <a:srgbClr val="000000"/>
                </a:solidFill>
                <a:effectLst/>
                <a:latin typeface="Calibri Light" panose="020F03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sv-SE" b="0" i="0" u="none" strike="noStrike" dirty="0">
                <a:solidFill>
                  <a:srgbClr val="333333"/>
                </a:solidFill>
                <a:effectLst/>
                <a:latin typeface="Calibri Light" panose="020F0302020204030204" pitchFamily="34" charset="0"/>
              </a:rPr>
              <a:t>Elektroner – Negativt laddade. Åker runt atomkärnan i elektronskal.</a:t>
            </a:r>
            <a:r>
              <a:rPr lang="en-US" b="0" i="0" dirty="0">
                <a:solidFill>
                  <a:srgbClr val="000000"/>
                </a:solidFill>
                <a:effectLst/>
                <a:latin typeface="Calibri Light" panose="020F0302020204030204" pitchFamily="34" charset="0"/>
              </a:rPr>
              <a:t>​</a:t>
            </a:r>
          </a:p>
          <a:p>
            <a:pPr algn="l" rtl="0" fontAlgn="base"/>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sv-SE" b="0" i="0" u="none" strike="noStrike" dirty="0">
                <a:solidFill>
                  <a:srgbClr val="333333"/>
                </a:solidFill>
                <a:effectLst/>
                <a:latin typeface="Calibri Light" panose="020F0302020204030204" pitchFamily="34" charset="0"/>
              </a:rPr>
              <a:t>Antalet protoner avgör vilket grundämne det är.</a:t>
            </a:r>
            <a:endParaRPr lang="sv-SE"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32844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026" name="Picture 2" descr="En bild som visar text, inomhus, poängtavla&#10;&#10;Automatiskt genererad beskrivning">
            <a:extLst>
              <a:ext uri="{FF2B5EF4-FFF2-40B4-BE49-F238E27FC236}">
                <a16:creationId xmlns:a16="http://schemas.microsoft.com/office/drawing/2014/main" id="{8EE6C4B5-D85B-4A52-98BB-8AB2FA398C2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913613" y="643467"/>
            <a:ext cx="10364773"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515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796408-918D-4AB5-B49A-A82CF5EC05E6}"/>
              </a:ext>
            </a:extLst>
          </p:cNvPr>
          <p:cNvSpPr>
            <a:spLocks noGrp="1"/>
          </p:cNvSpPr>
          <p:nvPr>
            <p:ph type="title"/>
          </p:nvPr>
        </p:nvSpPr>
        <p:spPr/>
        <p:txBody>
          <a:bodyPr/>
          <a:lstStyle/>
          <a:p>
            <a:r>
              <a:rPr lang="sv-SE" dirty="0" err="1"/>
              <a:t>DimensionER</a:t>
            </a:r>
            <a:r>
              <a:rPr lang="sv-SE" dirty="0"/>
              <a:t> (Blad 2)</a:t>
            </a:r>
          </a:p>
        </p:txBody>
      </p:sp>
      <p:pic>
        <p:nvPicPr>
          <p:cNvPr id="11" name="Platshållare för innehåll 10">
            <a:extLst>
              <a:ext uri="{FF2B5EF4-FFF2-40B4-BE49-F238E27FC236}">
                <a16:creationId xmlns:a16="http://schemas.microsoft.com/office/drawing/2014/main" id="{695BC9D5-A0A9-418A-B652-6C86F588F7C0}"/>
              </a:ext>
            </a:extLst>
          </p:cNvPr>
          <p:cNvPicPr>
            <a:picLocks noGrp="1" noChangeAspect="1"/>
          </p:cNvPicPr>
          <p:nvPr>
            <p:ph idx="1"/>
          </p:nvPr>
        </p:nvPicPr>
        <p:blipFill>
          <a:blip r:embed="rId3"/>
          <a:stretch>
            <a:fillRect/>
          </a:stretch>
        </p:blipFill>
        <p:spPr>
          <a:xfrm>
            <a:off x="4319587" y="2931319"/>
            <a:ext cx="3552825" cy="2295525"/>
          </a:xfrm>
        </p:spPr>
      </p:pic>
    </p:spTree>
    <p:extLst>
      <p:ext uri="{BB962C8B-B14F-4D97-AF65-F5344CB8AC3E}">
        <p14:creationId xmlns:p14="http://schemas.microsoft.com/office/powerpoint/2010/main" val="3129456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43159E-C23B-49B0-BD25-31B30CB07962}"/>
              </a:ext>
            </a:extLst>
          </p:cNvPr>
          <p:cNvSpPr>
            <a:spLocks noGrp="1"/>
          </p:cNvSpPr>
          <p:nvPr>
            <p:ph type="title"/>
          </p:nvPr>
        </p:nvSpPr>
        <p:spPr/>
        <p:txBody>
          <a:bodyPr/>
          <a:lstStyle/>
          <a:p>
            <a:r>
              <a:rPr lang="sv-SE" dirty="0" err="1"/>
              <a:t>DensisTET</a:t>
            </a:r>
            <a:r>
              <a:rPr lang="sv-SE" dirty="0"/>
              <a:t> (Blad 3)</a:t>
            </a:r>
          </a:p>
        </p:txBody>
      </p:sp>
      <p:pic>
        <p:nvPicPr>
          <p:cNvPr id="5" name="Platshållare för innehåll 4">
            <a:extLst>
              <a:ext uri="{FF2B5EF4-FFF2-40B4-BE49-F238E27FC236}">
                <a16:creationId xmlns:a16="http://schemas.microsoft.com/office/drawing/2014/main" id="{632DF556-EE4D-4339-8DF3-C749C819012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5760" y="1706298"/>
            <a:ext cx="7782560" cy="3445404"/>
          </a:xfrm>
        </p:spPr>
      </p:pic>
      <p:pic>
        <p:nvPicPr>
          <p:cNvPr id="7" name="Bildobjekt 6" descr="En bild som visar text&#10;&#10;Automatiskt genererad beskrivning">
            <a:extLst>
              <a:ext uri="{FF2B5EF4-FFF2-40B4-BE49-F238E27FC236}">
                <a16:creationId xmlns:a16="http://schemas.microsoft.com/office/drawing/2014/main" id="{26FF958B-CBB9-4ED9-9C58-7B00EABB62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8740" y="2695575"/>
            <a:ext cx="2857500" cy="1466850"/>
          </a:xfrm>
          <a:prstGeom prst="rect">
            <a:avLst/>
          </a:prstGeom>
        </p:spPr>
      </p:pic>
    </p:spTree>
    <p:extLst>
      <p:ext uri="{BB962C8B-B14F-4D97-AF65-F5344CB8AC3E}">
        <p14:creationId xmlns:p14="http://schemas.microsoft.com/office/powerpoint/2010/main" val="2687376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0421ADE6-C3BD-454C-A0FB-5F2BCC08C91E}"/>
              </a:ext>
            </a:extLst>
          </p:cNvPr>
          <p:cNvPicPr>
            <a:picLocks noGrp="1" noChangeAspect="1"/>
          </p:cNvPicPr>
          <p:nvPr>
            <p:ph idx="1"/>
          </p:nvPr>
        </p:nvPicPr>
        <p:blipFill>
          <a:blip r:embed="rId3"/>
          <a:stretch>
            <a:fillRect/>
          </a:stretch>
        </p:blipFill>
        <p:spPr>
          <a:xfrm>
            <a:off x="2389239" y="1329919"/>
            <a:ext cx="7413522" cy="4188638"/>
          </a:xfrm>
          <a:prstGeom prst="rect">
            <a:avLst/>
          </a:prstGeom>
        </p:spPr>
      </p:pic>
    </p:spTree>
    <p:extLst>
      <p:ext uri="{BB962C8B-B14F-4D97-AF65-F5344CB8AC3E}">
        <p14:creationId xmlns:p14="http://schemas.microsoft.com/office/powerpoint/2010/main" val="1924443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CD1872-7A80-4E82-9035-4D78CFC059BF}"/>
              </a:ext>
            </a:extLst>
          </p:cNvPr>
          <p:cNvSpPr>
            <a:spLocks noGrp="1"/>
          </p:cNvSpPr>
          <p:nvPr>
            <p:ph type="title"/>
          </p:nvPr>
        </p:nvSpPr>
        <p:spPr>
          <a:xfrm>
            <a:off x="913774" y="0"/>
            <a:ext cx="10364451" cy="1596177"/>
          </a:xfrm>
        </p:spPr>
        <p:txBody>
          <a:bodyPr/>
          <a:lstStyle/>
          <a:p>
            <a:r>
              <a:rPr lang="en-US" sz="3600" dirty="0" err="1"/>
              <a:t>Översikt</a:t>
            </a:r>
            <a:r>
              <a:rPr lang="en-US" sz="3600" dirty="0"/>
              <a:t> kraft (BLAD 4)</a:t>
            </a:r>
            <a:endParaRPr lang="sv-SE" dirty="0"/>
          </a:p>
        </p:txBody>
      </p:sp>
      <p:pic>
        <p:nvPicPr>
          <p:cNvPr id="5" name="Platshållare för innehåll 4">
            <a:extLst>
              <a:ext uri="{FF2B5EF4-FFF2-40B4-BE49-F238E27FC236}">
                <a16:creationId xmlns:a16="http://schemas.microsoft.com/office/drawing/2014/main" id="{DEC4DE64-AC9D-4A9C-BAA0-5AF6A9B3C633}"/>
              </a:ext>
            </a:extLst>
          </p:cNvPr>
          <p:cNvPicPr>
            <a:picLocks noGrp="1" noChangeAspect="1"/>
          </p:cNvPicPr>
          <p:nvPr>
            <p:ph idx="1"/>
          </p:nvPr>
        </p:nvPicPr>
        <p:blipFill>
          <a:blip r:embed="rId2"/>
          <a:stretch>
            <a:fillRect/>
          </a:stretch>
        </p:blipFill>
        <p:spPr>
          <a:xfrm>
            <a:off x="838236" y="1097280"/>
            <a:ext cx="10195525" cy="5782121"/>
          </a:xfrm>
        </p:spPr>
      </p:pic>
    </p:spTree>
    <p:extLst>
      <p:ext uri="{BB962C8B-B14F-4D97-AF65-F5344CB8AC3E}">
        <p14:creationId xmlns:p14="http://schemas.microsoft.com/office/powerpoint/2010/main" val="2700950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A86B63-DC15-456D-A25A-7D06C6A202E3}"/>
              </a:ext>
            </a:extLst>
          </p:cNvPr>
          <p:cNvSpPr>
            <a:spLocks noGrp="1"/>
          </p:cNvSpPr>
          <p:nvPr>
            <p:ph type="title"/>
          </p:nvPr>
        </p:nvSpPr>
        <p:spPr>
          <a:xfrm>
            <a:off x="6794845" y="1628046"/>
            <a:ext cx="5397155" cy="2227673"/>
          </a:xfrm>
        </p:spPr>
        <p:txBody>
          <a:bodyPr vert="horz" lIns="91440" tIns="45720" rIns="91440" bIns="45720" rtlCol="0" anchor="b">
            <a:noAutofit/>
          </a:bodyPr>
          <a:lstStyle/>
          <a:p>
            <a:pPr algn="l"/>
            <a:r>
              <a:rPr lang="en-US" sz="2400" dirty="0"/>
              <a:t>Olika slags </a:t>
            </a:r>
            <a:r>
              <a:rPr lang="en-US" sz="2400" dirty="0" err="1"/>
              <a:t>krafter</a:t>
            </a:r>
            <a:r>
              <a:rPr lang="en-US" sz="2400" dirty="0"/>
              <a:t>: </a:t>
            </a:r>
            <a:br>
              <a:rPr lang="en-US" sz="2400" dirty="0"/>
            </a:br>
            <a:br>
              <a:rPr lang="en-US" sz="2400" dirty="0"/>
            </a:br>
            <a:r>
              <a:rPr lang="en-US" sz="2400" dirty="0"/>
              <a:t>* </a:t>
            </a:r>
            <a:r>
              <a:rPr lang="en-US" sz="2400" dirty="0" err="1"/>
              <a:t>Gravitationskraft</a:t>
            </a:r>
            <a:r>
              <a:rPr lang="en-US" sz="2400" dirty="0"/>
              <a:t> </a:t>
            </a:r>
            <a:br>
              <a:rPr lang="en-US" sz="2400" dirty="0"/>
            </a:br>
            <a:r>
              <a:rPr lang="en-US" sz="2400" dirty="0"/>
              <a:t>(</a:t>
            </a:r>
            <a:r>
              <a:rPr lang="en-US" sz="2400" dirty="0" err="1"/>
              <a:t>Tyngdkraft</a:t>
            </a:r>
            <a:r>
              <a:rPr lang="en-US" sz="2400" dirty="0"/>
              <a:t>, </a:t>
            </a:r>
            <a:r>
              <a:rPr lang="en-US" sz="2400" dirty="0" err="1"/>
              <a:t>DraGningskraft</a:t>
            </a:r>
            <a:r>
              <a:rPr lang="en-US" sz="2400" dirty="0"/>
              <a:t>)</a:t>
            </a:r>
            <a:br>
              <a:rPr lang="en-US" sz="2400" dirty="0"/>
            </a:br>
            <a:br>
              <a:rPr lang="en-US" sz="2400" dirty="0"/>
            </a:br>
            <a:r>
              <a:rPr lang="en-US" sz="2400" dirty="0"/>
              <a:t>* </a:t>
            </a:r>
            <a:r>
              <a:rPr lang="en-US" sz="2400" dirty="0" err="1"/>
              <a:t>Friktionskraft</a:t>
            </a:r>
            <a:br>
              <a:rPr lang="en-US" sz="2400" dirty="0"/>
            </a:br>
            <a:r>
              <a:rPr lang="en-US" sz="2400" dirty="0"/>
              <a:t>* </a:t>
            </a:r>
            <a:r>
              <a:rPr lang="en-US" sz="2400" dirty="0" err="1"/>
              <a:t>Muskelkraft</a:t>
            </a:r>
            <a:br>
              <a:rPr lang="en-US" sz="2400" dirty="0"/>
            </a:br>
            <a:r>
              <a:rPr lang="en-US" sz="2400" dirty="0"/>
              <a:t>* </a:t>
            </a:r>
            <a:r>
              <a:rPr lang="en-US" sz="2400" dirty="0" err="1"/>
              <a:t>Elektrisk</a:t>
            </a:r>
            <a:r>
              <a:rPr lang="en-US" sz="2400" dirty="0"/>
              <a:t> kraft</a:t>
            </a:r>
            <a:br>
              <a:rPr lang="en-US" sz="2400" dirty="0"/>
            </a:br>
            <a:r>
              <a:rPr lang="en-US" sz="2400" dirty="0"/>
              <a:t>* </a:t>
            </a:r>
            <a:r>
              <a:rPr lang="en-US" sz="2400" dirty="0" err="1"/>
              <a:t>Magnetisk</a:t>
            </a:r>
            <a:r>
              <a:rPr lang="en-US" sz="2400" dirty="0"/>
              <a:t> kraft</a:t>
            </a:r>
          </a:p>
        </p:txBody>
      </p:sp>
      <p:pic>
        <p:nvPicPr>
          <p:cNvPr id="5" name="Platshållare för innehåll 4">
            <a:extLst>
              <a:ext uri="{FF2B5EF4-FFF2-40B4-BE49-F238E27FC236}">
                <a16:creationId xmlns:a16="http://schemas.microsoft.com/office/drawing/2014/main" id="{9141E631-3B63-4615-B0C6-DB01EFFF424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1991" y="329229"/>
            <a:ext cx="6199542" cy="6199542"/>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571818934"/>
      </p:ext>
    </p:extLst>
  </p:cSld>
  <p:clrMapOvr>
    <a:masterClrMapping/>
  </p:clrMapOvr>
</p:sld>
</file>

<file path=ppt/theme/theme1.xml><?xml version="1.0" encoding="utf-8"?>
<a:theme xmlns:a="http://schemas.openxmlformats.org/drawingml/2006/main" name="Droppe">
  <a:themeElements>
    <a:clrScheme name="Droppe">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pe">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pe">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TM04033925[[fn=Droppe]]</Template>
  <TotalTime>1409</TotalTime>
  <Words>1497</Words>
  <Application>Microsoft Office PowerPoint</Application>
  <PresentationFormat>Bredbild</PresentationFormat>
  <Paragraphs>152</Paragraphs>
  <Slides>20</Slides>
  <Notes>17</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20</vt:i4>
      </vt:variant>
    </vt:vector>
  </HeadingPairs>
  <TitlesOfParts>
    <vt:vector size="26" baseType="lpstr">
      <vt:lpstr>Arial</vt:lpstr>
      <vt:lpstr>Calibri</vt:lpstr>
      <vt:lpstr>Calibri Light</vt:lpstr>
      <vt:lpstr>Libre Franklin</vt:lpstr>
      <vt:lpstr>Tw Cen MT</vt:lpstr>
      <vt:lpstr>Droppe</vt:lpstr>
      <vt:lpstr>Grundfysik    </vt:lpstr>
      <vt:lpstr>1. Atomen 2. Dimensioner 3. Densitet 4. Översikt kraft 5. Översikt tryck 6. Tryck i vatten 7. Arkimedes princip 8. Tryck i luft 9. Övertryck och undertryck 10. Aggregationsformer 11. Värmeutvidgning 12. Temperaturskalor 13. Värmespridning    </vt:lpstr>
      <vt:lpstr>Atomen (Blad 1) </vt:lpstr>
      <vt:lpstr>PowerPoint-presentation</vt:lpstr>
      <vt:lpstr>DimensionER (Blad 2)</vt:lpstr>
      <vt:lpstr>DensisTET (Blad 3)</vt:lpstr>
      <vt:lpstr>PowerPoint-presentation</vt:lpstr>
      <vt:lpstr>Översikt kraft (BLAD 4)</vt:lpstr>
      <vt:lpstr>Olika slags krafter:   * Gravitationskraft  (Tyngdkraft, DraGningskraft)  * Friktionskraft * Muskelkraft * Elektrisk kraft * Magnetisk kraft</vt:lpstr>
      <vt:lpstr>Massa, Vikt och Tyngd</vt:lpstr>
      <vt:lpstr>DYNAMOMETER</vt:lpstr>
      <vt:lpstr>Översikt tryck (Blad 5)</vt:lpstr>
      <vt:lpstr>Tryck i vatten (Blad 6)</vt:lpstr>
      <vt:lpstr>Arkimedes Princip (Blad 7)</vt:lpstr>
      <vt:lpstr>TRYck i Luft (Blad 8)</vt:lpstr>
      <vt:lpstr>Övertryck och undertryck  (Blad 9)</vt:lpstr>
      <vt:lpstr>Aggregationsformer  (BLAD 10)</vt:lpstr>
      <vt:lpstr>Värmeutvidgning (BLAD 11)</vt:lpstr>
      <vt:lpstr>Temperaturskalor (blad 12)</vt:lpstr>
      <vt:lpstr>Värmespridning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Grundfysik</dc:title>
  <dc:creator>Oskar Uggla</dc:creator>
  <cp:lastModifiedBy>Oskar Uggla</cp:lastModifiedBy>
  <cp:revision>9</cp:revision>
  <dcterms:created xsi:type="dcterms:W3CDTF">2022-03-03T22:57:24Z</dcterms:created>
  <dcterms:modified xsi:type="dcterms:W3CDTF">2024-01-12T09:54:26Z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8d6304a-1c2b-429b-a6dd-ad4974a9fab1_Enabled">
    <vt:lpwstr>true</vt:lpwstr>
  </property>
  <property fmtid="{D5CDD505-2E9C-101B-9397-08002B2CF9AE}" pid="3" name="MSIP_Label_28d6304a-1c2b-429b-a6dd-ad4974a9fab1_SetDate">
    <vt:lpwstr>2024-01-12T09:54:21Z</vt:lpwstr>
  </property>
  <property fmtid="{D5CDD505-2E9C-101B-9397-08002B2CF9AE}" pid="4" name="MSIP_Label_28d6304a-1c2b-429b-a6dd-ad4974a9fab1_Method">
    <vt:lpwstr>Standard</vt:lpwstr>
  </property>
  <property fmtid="{D5CDD505-2E9C-101B-9397-08002B2CF9AE}" pid="5" name="MSIP_Label_28d6304a-1c2b-429b-a6dd-ad4974a9fab1_Name">
    <vt:lpwstr>Öppen</vt:lpwstr>
  </property>
  <property fmtid="{D5CDD505-2E9C-101B-9397-08002B2CF9AE}" pid="6" name="MSIP_Label_28d6304a-1c2b-429b-a6dd-ad4974a9fab1_SiteId">
    <vt:lpwstr>31b3021d-00ad-4df1-b2ee-3eca7c4987ed</vt:lpwstr>
  </property>
  <property fmtid="{D5CDD505-2E9C-101B-9397-08002B2CF9AE}" pid="7" name="MSIP_Label_28d6304a-1c2b-429b-a6dd-ad4974a9fab1_ActionId">
    <vt:lpwstr>d82d205d-a719-48ca-94ed-c91733a21303</vt:lpwstr>
  </property>
  <property fmtid="{D5CDD505-2E9C-101B-9397-08002B2CF9AE}" pid="8" name="MSIP_Label_28d6304a-1c2b-429b-a6dd-ad4974a9fab1_ContentBits">
    <vt:lpwstr>0</vt:lpwstr>
  </property>
</Properties>
</file>