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20"/>
  </p:notesMasterIdLst>
  <p:sldIdLst>
    <p:sldId id="256" r:id="rId2"/>
    <p:sldId id="258" r:id="rId3"/>
    <p:sldId id="259" r:id="rId4"/>
    <p:sldId id="260" r:id="rId5"/>
    <p:sldId id="277" r:id="rId6"/>
    <p:sldId id="261" r:id="rId7"/>
    <p:sldId id="262" r:id="rId8"/>
    <p:sldId id="263" r:id="rId9"/>
    <p:sldId id="264" r:id="rId10"/>
    <p:sldId id="280" r:id="rId11"/>
    <p:sldId id="281" r:id="rId12"/>
    <p:sldId id="279" r:id="rId13"/>
    <p:sldId id="282" r:id="rId14"/>
    <p:sldId id="268" r:id="rId15"/>
    <p:sldId id="269" r:id="rId16"/>
    <p:sldId id="270" r:id="rId17"/>
    <p:sldId id="272" r:id="rId18"/>
    <p:sldId id="284" r:id="rId19"/>
  </p:sldIdLst>
  <p:sldSz cx="9144000" cy="6858000" type="screen4x3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0AD00"/>
    <a:srgbClr val="FFF0C9"/>
    <a:srgbClr val="003300"/>
    <a:srgbClr val="66FF66"/>
    <a:srgbClr val="000066"/>
    <a:srgbClr val="66FF33"/>
    <a:srgbClr val="FFC8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61928" autoAdjust="0"/>
  </p:normalViewPr>
  <p:slideViewPr>
    <p:cSldViewPr>
      <p:cViewPr varScale="1">
        <p:scale>
          <a:sx n="94" d="100"/>
          <a:sy n="94" d="100"/>
        </p:scale>
        <p:origin x="-160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notesMaster" Target="notesMasters/notesMaster1.xml"/><Relationship Id="rId21" Type="http://schemas.openxmlformats.org/officeDocument/2006/relationships/printerSettings" Target="printerSettings/printerSettings1.bin"/><Relationship Id="rId22" Type="http://schemas.openxmlformats.org/officeDocument/2006/relationships/presProps" Target="presProps.xml"/><Relationship Id="rId23" Type="http://schemas.openxmlformats.org/officeDocument/2006/relationships/viewProps" Target="viewProps.xml"/><Relationship Id="rId24" Type="http://schemas.openxmlformats.org/officeDocument/2006/relationships/theme" Target="theme/theme1.xml"/><Relationship Id="rId25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F695923-8436-49D7-A88B-7D750D91D248}" type="datetimeFigureOut">
              <a:rPr lang="nl-NL" smtClean="0"/>
              <a:pPr/>
              <a:t>23-01-21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BA0F870-09AF-40E7-9771-E7A2692ACD8E}" type="slidenum">
              <a:rPr lang="nl-NL" smtClean="0"/>
              <a:pPr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2264428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sz="1200" i="0" kern="1200" dirty="0" err="1" smtClean="0">
                <a:solidFill>
                  <a:srgbClr val="FF0000"/>
                </a:solidFill>
                <a:latin typeface="+mn-lt"/>
                <a:ea typeface="+mn-ea"/>
                <a:cs typeface="+mn-cs"/>
              </a:rPr>
              <a:t>Slide</a:t>
            </a:r>
            <a:r>
              <a:rPr lang="nl-NL" sz="1200" i="0" kern="1200" dirty="0" smtClean="0">
                <a:solidFill>
                  <a:srgbClr val="FF0000"/>
                </a:solidFill>
                <a:latin typeface="+mn-lt"/>
                <a:ea typeface="+mn-ea"/>
                <a:cs typeface="+mn-cs"/>
              </a:rPr>
              <a:t> 1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nl-NL" sz="1200" i="1" kern="1200" dirty="0" smtClean="0">
              <a:solidFill>
                <a:srgbClr val="FF0000"/>
              </a:solidFill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sz="1200" i="1" kern="1200" dirty="0" smtClean="0">
                <a:solidFill>
                  <a:srgbClr val="FF0000"/>
                </a:solidFill>
                <a:latin typeface="+mn-lt"/>
                <a:ea typeface="+mn-ea"/>
                <a:cs typeface="+mn-cs"/>
              </a:rPr>
              <a:t>Hartelijk dank voor de uitnodiging.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nl-NL" sz="1200" i="1" kern="1200" dirty="0" smtClean="0">
              <a:solidFill>
                <a:srgbClr val="FF0000"/>
              </a:solidFill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Vanavond vertel ik iets over StichtingBeterZeist aan de hand van 5 punten.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nl-NL" sz="1200" i="1" kern="1200" dirty="0" smtClean="0">
              <a:solidFill>
                <a:srgbClr val="FF0000"/>
              </a:solidFill>
              <a:latin typeface="+mn-lt"/>
              <a:ea typeface="+mn-ea"/>
              <a:cs typeface="+mn-cs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nl-NL" sz="3200" baseline="0" dirty="0" smtClean="0"/>
          </a:p>
          <a:p>
            <a:endParaRPr lang="nl-NL" dirty="0" smtClean="0"/>
          </a:p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A0F870-09AF-40E7-9771-E7A2692ACD8E}" type="slidenum">
              <a:rPr lang="nl-NL" smtClean="0"/>
              <a:pPr/>
              <a:t>1</a:t>
            </a:fld>
            <a:endParaRPr lang="nl-NL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dirty="0" err="1" smtClean="0"/>
              <a:t>Slide</a:t>
            </a:r>
            <a:r>
              <a:rPr lang="nl-NL" baseline="0" dirty="0" smtClean="0"/>
              <a:t> 10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nl-NL" baseline="0" dirty="0" smtClean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A0F870-09AF-40E7-9771-E7A2692ACD8E}" type="slidenum">
              <a:rPr lang="nl-NL" smtClean="0"/>
              <a:pPr/>
              <a:t>10</a:t>
            </a:fld>
            <a:endParaRPr lang="nl-NL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dirty="0" err="1" smtClean="0"/>
              <a:t>Slide</a:t>
            </a:r>
            <a:r>
              <a:rPr lang="nl-NL" dirty="0" smtClean="0"/>
              <a:t> 11 </a:t>
            </a:r>
            <a:r>
              <a:rPr lang="nl-NL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voorbeelden van Initiatieven of projecten</a:t>
            </a:r>
          </a:p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A0F870-09AF-40E7-9771-E7A2692ACD8E}" type="slidenum">
              <a:rPr lang="nl-NL" smtClean="0"/>
              <a:pPr/>
              <a:t>11</a:t>
            </a:fld>
            <a:endParaRPr lang="nl-NL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nl-NL" dirty="0" err="1" smtClean="0"/>
              <a:t>Slide</a:t>
            </a:r>
            <a:r>
              <a:rPr lang="nl-NL" dirty="0" smtClean="0"/>
              <a:t> 12 Geopark Heuvelrug</a:t>
            </a:r>
            <a:r>
              <a:rPr lang="nl-NL" baseline="0" dirty="0" smtClean="0"/>
              <a:t> Midden Nederland</a:t>
            </a:r>
            <a:endParaRPr lang="nl-NL" dirty="0" smtClean="0"/>
          </a:p>
          <a:p>
            <a:endParaRPr lang="nl-NL" dirty="0" smtClean="0"/>
          </a:p>
          <a:p>
            <a:r>
              <a:rPr lang="nl-NL" dirty="0" smtClean="0"/>
              <a:t>Rood:</a:t>
            </a:r>
            <a:r>
              <a:rPr lang="nl-NL" baseline="0" dirty="0" smtClean="0"/>
              <a:t> stuwwal</a:t>
            </a:r>
          </a:p>
          <a:p>
            <a:endParaRPr lang="nl-NL" baseline="0" dirty="0" smtClean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A0F870-09AF-40E7-9771-E7A2692ACD8E}" type="slidenum">
              <a:rPr lang="nl-NL" smtClean="0"/>
              <a:pPr/>
              <a:t>12</a:t>
            </a:fld>
            <a:endParaRPr lang="nl-NL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nl-NL" sz="1200" b="1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Slide</a:t>
            </a:r>
            <a:r>
              <a:rPr lang="nl-NL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13 Allegro-tuin</a:t>
            </a:r>
          </a:p>
          <a:p>
            <a:endParaRPr lang="nl-NL" sz="1200" b="1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A0F870-09AF-40E7-9771-E7A2692ACD8E}" type="slidenum">
              <a:rPr lang="nl-NL" smtClean="0"/>
              <a:pPr/>
              <a:t>13</a:t>
            </a:fld>
            <a:endParaRPr lang="nl-NL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nl-NL" dirty="0" smtClean="0"/>
              <a:t>Slide 14</a:t>
            </a:r>
          </a:p>
          <a:p>
            <a:pPr marL="0" indent="0">
              <a:buFont typeface="Wingdings" charset="2"/>
              <a:buNone/>
            </a:pPr>
            <a:r>
              <a:rPr lang="nl-NL" baseline="0" dirty="0" smtClean="0"/>
              <a:t>2006 e.v.: gemeente maakt plannen voor ca. 3.000 extra woningen</a:t>
            </a:r>
          </a:p>
          <a:p>
            <a:pPr marL="0" indent="0">
              <a:buFont typeface="Wingdings" charset="2"/>
              <a:buNone/>
            </a:pPr>
            <a:endParaRPr lang="nl-NL" baseline="0" dirty="0" smtClean="0"/>
          </a:p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Char char="§"/>
              <a:tabLst/>
              <a:defRPr/>
            </a:pPr>
            <a:r>
              <a:rPr lang="nl-NL" baseline="0" dirty="0" smtClean="0"/>
              <a:t>Bebouwen van open plekken en bosterreinen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/>
              <a:defRPr/>
            </a:pPr>
            <a:r>
              <a:rPr lang="nl-NL" baseline="0" dirty="0" smtClean="0"/>
              <a:t>Voorbeeld WA Hoeve: precedent voor </a:t>
            </a:r>
            <a:r>
              <a:rPr lang="nl-NL" baseline="0" dirty="0" err="1" smtClean="0"/>
              <a:t>Walaardt</a:t>
            </a:r>
            <a:r>
              <a:rPr lang="nl-NL" baseline="0" dirty="0" smtClean="0"/>
              <a:t> Sacre </a:t>
            </a:r>
          </a:p>
          <a:p>
            <a:pPr marL="0" indent="0">
              <a:buFont typeface="Wingdings" charset="2"/>
              <a:buNone/>
            </a:pPr>
            <a:endParaRPr lang="nl-NL" baseline="0" dirty="0" smtClean="0"/>
          </a:p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Char char="§"/>
              <a:tabLst/>
              <a:defRPr/>
            </a:pPr>
            <a:r>
              <a:rPr lang="nl-NL" baseline="0" dirty="0" smtClean="0"/>
              <a:t>Hoogbouw als </a:t>
            </a:r>
            <a:r>
              <a:rPr lang="nl-NL" baseline="0" dirty="0" err="1" smtClean="0"/>
              <a:t>landmarks</a:t>
            </a:r>
            <a:r>
              <a:rPr lang="nl-NL" baseline="0" dirty="0" smtClean="0"/>
              <a:t> langs invalswegen en in centrum. </a:t>
            </a:r>
          </a:p>
          <a:p>
            <a:pPr marL="0" indent="0">
              <a:buFont typeface="Wingdings" charset="2"/>
              <a:buNone/>
            </a:pPr>
            <a:r>
              <a:rPr lang="nl-NL" baseline="0" dirty="0" smtClean="0"/>
              <a:t>Voorbeeld Woonpark Zeist: precedent voor Wegh der weegen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A0F870-09AF-40E7-9771-E7A2692ACD8E}" type="slidenum">
              <a:rPr lang="nl-NL" smtClean="0"/>
              <a:pPr/>
              <a:t>14</a:t>
            </a:fld>
            <a:endParaRPr lang="nl-NL" dirty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nl-NL" dirty="0" smtClean="0"/>
              <a:t>Slide</a:t>
            </a:r>
            <a:r>
              <a:rPr lang="nl-NL" baseline="0" dirty="0" smtClean="0"/>
              <a:t> 15 </a:t>
            </a: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A0F870-09AF-40E7-9771-E7A2692ACD8E}" type="slidenum">
              <a:rPr lang="nl-NL" smtClean="0"/>
              <a:pPr/>
              <a:t>15</a:t>
            </a:fld>
            <a:endParaRPr lang="nl-NL" dirty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nl-NL" dirty="0" err="1" smtClean="0"/>
              <a:t>Slide</a:t>
            </a:r>
            <a:r>
              <a:rPr lang="nl-NL" dirty="0" smtClean="0"/>
              <a:t> 16</a:t>
            </a: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A0F870-09AF-40E7-9771-E7A2692ACD8E}" type="slidenum">
              <a:rPr lang="nl-NL" smtClean="0"/>
              <a:pPr/>
              <a:t>16</a:t>
            </a:fld>
            <a:endParaRPr lang="nl-NL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nl-NL" sz="3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Slide</a:t>
            </a:r>
            <a:r>
              <a:rPr lang="nl-NL" sz="3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17</a:t>
            </a:r>
          </a:p>
          <a:p>
            <a:r>
              <a:rPr lang="nl-NL" sz="3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Een voorbeeld van</a:t>
            </a:r>
            <a:r>
              <a:rPr lang="nl-NL" sz="3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nl-NL" sz="3200" b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een goede actie van de </a:t>
            </a:r>
            <a:r>
              <a:rPr lang="nl-NL" sz="3200" b="1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RO-commissie</a:t>
            </a:r>
            <a:r>
              <a:rPr lang="nl-NL" sz="3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: </a:t>
            </a:r>
            <a:r>
              <a:rPr lang="nl-NL" sz="3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Per laan zijn de kenmerken beschreven, inclusief gewenste afstanden tussen huizen en van huizen tot </a:t>
            </a:r>
            <a:r>
              <a:rPr lang="nl-NL" sz="3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erfgrenzen</a:t>
            </a:r>
            <a:r>
              <a:rPr lang="nl-NL" sz="3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endParaRPr lang="nl-NL" sz="3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nl-NL" sz="3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SBZ positief;</a:t>
            </a:r>
            <a:r>
              <a:rPr lang="nl-NL" sz="3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nl-NL" sz="3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wachten resultaten af van </a:t>
            </a:r>
            <a:r>
              <a:rPr lang="nl-NL" sz="3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overleg </a:t>
            </a:r>
            <a:r>
              <a:rPr lang="nl-NL" sz="3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Vereniging met de gemeente (WIE?)</a:t>
            </a:r>
            <a:r>
              <a:rPr lang="nl-NL" sz="3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nl-NL" sz="3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over introductie regelgeving om megalomane, niet passende bouw in Bosch en Duin te voorkomen.</a:t>
            </a:r>
          </a:p>
          <a:p>
            <a:endParaRPr lang="nl-NL" sz="3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nl-NL" sz="3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Idee van dergelijke regelgeving geïnspireerd door </a:t>
            </a:r>
            <a:r>
              <a:rPr lang="nl-NL" sz="3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Bilthoven-Noord</a:t>
            </a:r>
            <a:r>
              <a:rPr lang="nl-NL" sz="3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nl-NL" sz="3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(via Platform? Patrick?)</a:t>
            </a:r>
            <a:endParaRPr lang="nl-NL" sz="3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nl-NL" sz="3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</a:t>
            </a:r>
          </a:p>
          <a:p>
            <a:r>
              <a:rPr lang="nl-NL" sz="3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Cie</a:t>
            </a:r>
            <a:r>
              <a:rPr lang="nl-NL" sz="3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RO/Vereniging : 3 zaken waar eigenaren plannen ontwikkelen voor het bouwen van appartementen; niet passend! De </a:t>
            </a:r>
            <a:r>
              <a:rPr lang="nl-NL" sz="3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Cie</a:t>
            </a:r>
            <a:r>
              <a:rPr lang="nl-NL" sz="3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RO/Vereniging zal daar tzt meer over kunnen  vertellen.</a:t>
            </a:r>
          </a:p>
          <a:p>
            <a:endParaRPr lang="nl-NL" sz="3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laten wij ons tegen elkaar uitspelen of versterken we elkaar?</a:t>
            </a:r>
          </a:p>
          <a:p>
            <a:endParaRPr lang="nl-NL" sz="3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nl-NL" sz="3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Bewustwording van buurtproblemen en hoe de gemeente handelt;</a:t>
            </a:r>
            <a:endParaRPr lang="nl-NL" sz="3200" dirty="0" smtClean="0"/>
          </a:p>
          <a:p>
            <a:r>
              <a:rPr lang="nl-NL" sz="3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Zicht op de mogelijkheden om (gezamenlijk of afzonderlijk) invloed uit te oefenen;</a:t>
            </a:r>
            <a:endParaRPr lang="nl-NL" sz="3200" dirty="0" smtClean="0"/>
          </a:p>
          <a:p>
            <a:r>
              <a:rPr lang="nl-NL" sz="3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Samenwerking, onderlinge taakverdeling en afstemming van activiteiten;</a:t>
            </a:r>
            <a:endParaRPr lang="nl-NL" sz="3200" dirty="0" smtClean="0"/>
          </a:p>
          <a:p>
            <a:r>
              <a:rPr lang="nl-NL" sz="3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Onderlinge contacten en advies van deskundigen;</a:t>
            </a:r>
            <a:endParaRPr lang="nl-NL" sz="3200" dirty="0" smtClean="0"/>
          </a:p>
          <a:p>
            <a:r>
              <a:rPr lang="nl-NL" sz="3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Vroegtijdig verkrijgen en doorgeven van relevante informatie;</a:t>
            </a:r>
            <a:endParaRPr lang="nl-NL" sz="3200" dirty="0" smtClean="0"/>
          </a:p>
          <a:p>
            <a:r>
              <a:rPr lang="nl-NL" sz="3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Verzamelen en delen van onderzoeksresultaten;</a:t>
            </a:r>
            <a:endParaRPr lang="nl-NL" sz="3200" dirty="0" smtClean="0"/>
          </a:p>
          <a:p>
            <a:r>
              <a:rPr lang="nl-NL" sz="3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Houden van studiebijeenkomsten en ludieke acties;</a:t>
            </a:r>
            <a:endParaRPr lang="nl-NL" sz="3200" dirty="0" smtClean="0"/>
          </a:p>
          <a:p>
            <a:r>
              <a:rPr lang="nl-NL" sz="3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Gebruik van faciliteiten van site, informatie, artikelen, deskundigheid, beroepsmogelijkheden e.d.</a:t>
            </a:r>
            <a:endParaRPr lang="nl-NL" sz="3200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nl-NL" sz="3200" baseline="0" dirty="0" smtClean="0"/>
          </a:p>
          <a:p>
            <a:r>
              <a:rPr lang="nl-NL" dirty="0" smtClean="0"/>
              <a:t>Leren van elkaars ervaringen,</a:t>
            </a:r>
            <a:r>
              <a:rPr lang="nl-NL" baseline="0" dirty="0" smtClean="0"/>
              <a:t> contact houden en tips delen</a:t>
            </a:r>
          </a:p>
          <a:p>
            <a:r>
              <a:rPr lang="nl-NL" baseline="0" dirty="0" smtClean="0"/>
              <a:t>Meedenken in bestuur? Doet Marc al.</a:t>
            </a:r>
          </a:p>
          <a:p>
            <a:r>
              <a:rPr lang="nl-NL" baseline="0" dirty="0" smtClean="0"/>
              <a:t>Misschien samen een evenement organiseren?</a:t>
            </a:r>
          </a:p>
          <a:p>
            <a:r>
              <a:rPr lang="nl-NL" baseline="0" dirty="0" smtClean="0"/>
              <a:t>Mocht u zelf ook donateur worden van BeterZeist, dan is het goed om te weten dat BeterZeist de </a:t>
            </a:r>
            <a:r>
              <a:rPr lang="nl-NL" baseline="0" dirty="0" err="1" smtClean="0"/>
              <a:t>Anbi-status</a:t>
            </a:r>
            <a:r>
              <a:rPr lang="nl-NL" baseline="0" dirty="0" smtClean="0"/>
              <a:t> heeft.</a:t>
            </a:r>
          </a:p>
          <a:p>
            <a:r>
              <a:rPr lang="nl-NL" baseline="0" dirty="0" smtClean="0"/>
              <a:t>Wilt u de NF ontvangen? Of ingeschakeld worden als deskundige? Dan graag uw naam, expertise of onderwerp en e-mailadres doorgeven.</a:t>
            </a:r>
          </a:p>
          <a:p>
            <a:endParaRPr lang="nl-NL" baseline="0" dirty="0" smtClean="0"/>
          </a:p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A0F870-09AF-40E7-9771-E7A2692ACD8E}" type="slidenum">
              <a:rPr lang="nl-NL" smtClean="0"/>
              <a:pPr/>
              <a:t>17</a:t>
            </a:fld>
            <a:endParaRPr lang="nl-NL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sz="1200" i="0" kern="1200" dirty="0" err="1" smtClean="0">
                <a:solidFill>
                  <a:srgbClr val="FF0000"/>
                </a:solidFill>
                <a:latin typeface="+mn-lt"/>
                <a:ea typeface="+mn-ea"/>
                <a:cs typeface="+mn-cs"/>
              </a:rPr>
              <a:t>Slide</a:t>
            </a:r>
            <a:r>
              <a:rPr lang="nl-NL" sz="1200" i="0" kern="1200" dirty="0" smtClean="0">
                <a:solidFill>
                  <a:srgbClr val="FF0000"/>
                </a:solidFill>
                <a:latin typeface="+mn-lt"/>
                <a:ea typeface="+mn-ea"/>
                <a:cs typeface="+mn-cs"/>
              </a:rPr>
              <a:t> 18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nl-NL" sz="1200" i="1" kern="1200" dirty="0" smtClean="0">
              <a:solidFill>
                <a:srgbClr val="FF0000"/>
              </a:solidFill>
              <a:latin typeface="+mn-lt"/>
              <a:ea typeface="+mn-ea"/>
              <a:cs typeface="+mn-cs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nl-NL" sz="3200" baseline="0" dirty="0" smtClean="0"/>
          </a:p>
          <a:p>
            <a:endParaRPr lang="nl-NL" dirty="0" smtClean="0"/>
          </a:p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A0F870-09AF-40E7-9771-E7A2692ACD8E}" type="slidenum">
              <a:rPr lang="nl-NL" smtClean="0"/>
              <a:pPr/>
              <a:t>18</a:t>
            </a:fld>
            <a:endParaRPr lang="nl-NL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l-NL" dirty="0" smtClean="0"/>
          </a:p>
          <a:p>
            <a:r>
              <a:rPr lang="nl-NL" dirty="0" err="1" smtClean="0"/>
              <a:t>Slide</a:t>
            </a:r>
            <a:r>
              <a:rPr lang="nl-NL" dirty="0" smtClean="0"/>
              <a:t> 2 overzicht</a:t>
            </a:r>
          </a:p>
          <a:p>
            <a:endParaRPr lang="nl-NL" dirty="0" smtClean="0"/>
          </a:p>
          <a:p>
            <a:r>
              <a:rPr lang="nl-NL" dirty="0" smtClean="0"/>
              <a:t>Vanavond</a:t>
            </a:r>
            <a:r>
              <a:rPr lang="nl-NL" baseline="0" dirty="0" smtClean="0"/>
              <a:t> vertel ik iets over StichtingBeterZeist aan de hand van deze 5</a:t>
            </a:r>
            <a:r>
              <a:rPr lang="nl-NL" dirty="0" smtClean="0"/>
              <a:t> punten.</a:t>
            </a:r>
          </a:p>
          <a:p>
            <a:endParaRPr lang="nl-NL" dirty="0" smtClean="0"/>
          </a:p>
          <a:p>
            <a:endParaRPr lang="nl-NL" dirty="0" smtClean="0"/>
          </a:p>
          <a:p>
            <a:r>
              <a:rPr lang="nl-NL" baseline="0" dirty="0" smtClean="0"/>
              <a:t>Egbert Visscher:  C. Concrete </a:t>
            </a:r>
            <a:r>
              <a:rPr lang="nl-NL" baseline="0" dirty="0" err="1" smtClean="0"/>
              <a:t>vb</a:t>
            </a:r>
            <a:r>
              <a:rPr lang="nl-NL" baseline="0" dirty="0" smtClean="0"/>
              <a:t> van projectontwikkeling  en, in het verlengde daarvan, D. Resultaten en uitdagingen.</a:t>
            </a:r>
          </a:p>
          <a:p>
            <a:endParaRPr lang="nl-NL" baseline="0" dirty="0" smtClean="0"/>
          </a:p>
          <a:p>
            <a:r>
              <a:rPr lang="nl-NL" baseline="0" dirty="0" smtClean="0"/>
              <a:t>Aan het eind gaan we in op wat we van elkaar kunnen leren en hoe we elkaar kunnen versterken</a:t>
            </a:r>
          </a:p>
          <a:p>
            <a:endParaRPr lang="nl-NL" baseline="0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sz="3200" baseline="0" dirty="0" smtClean="0"/>
              <a:t>leidraad : </a:t>
            </a:r>
            <a:r>
              <a:rPr lang="nl-NL" sz="3200" i="1" baseline="0" dirty="0" smtClean="0"/>
              <a:t>het beleid van de gemeente en reactie daarop uit de bevolking en vanuit Beter Zeist.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Wat doet gemeente Zeist?  Hoe gaan wij daarmee om?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nl-NL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Theatraal gezegd: laten wij ons tegen elkaar uitspelen of versterken we elkaar?</a:t>
            </a:r>
          </a:p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A0F870-09AF-40E7-9771-E7A2692ACD8E}" type="slidenum">
              <a:rPr lang="nl-NL" smtClean="0"/>
              <a:pPr/>
              <a:t>2</a:t>
            </a:fld>
            <a:endParaRPr lang="nl-NL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nl-NL" baseline="0" dirty="0" err="1" smtClean="0"/>
              <a:t>Slide</a:t>
            </a:r>
            <a:r>
              <a:rPr lang="nl-NL" baseline="0" dirty="0" smtClean="0"/>
              <a:t> 3 Ontstaan</a:t>
            </a:r>
          </a:p>
          <a:p>
            <a:endParaRPr lang="nl-NL" dirty="0" smtClean="0"/>
          </a:p>
          <a:p>
            <a:endParaRPr lang="nl-NL" b="0" baseline="0" dirty="0" smtClean="0"/>
          </a:p>
          <a:p>
            <a:endParaRPr lang="nl-NL" b="0" dirty="0" smtClean="0"/>
          </a:p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A0F870-09AF-40E7-9771-E7A2692ACD8E}" type="slidenum">
              <a:rPr lang="nl-NL" smtClean="0"/>
              <a:pPr/>
              <a:t>3</a:t>
            </a:fld>
            <a:endParaRPr lang="nl-NL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r>
              <a:rPr lang="nl-NL" dirty="0" err="1" smtClean="0"/>
              <a:t>Slide</a:t>
            </a:r>
            <a:r>
              <a:rPr lang="nl-NL" dirty="0" smtClean="0"/>
              <a:t> 4  </a:t>
            </a:r>
            <a:r>
              <a:rPr kumimoji="0" lang="nl-NL" sz="12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Organisatie/statuten</a:t>
            </a:r>
          </a:p>
          <a:p>
            <a:endParaRPr kumimoji="0" lang="nl-NL" sz="1200" b="1" i="1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A0F870-09AF-40E7-9771-E7A2692ACD8E}" type="slidenum">
              <a:rPr lang="nl-NL" smtClean="0"/>
              <a:pPr/>
              <a:t>4</a:t>
            </a:fld>
            <a:endParaRPr lang="nl-NL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dirty="0" err="1" smtClean="0"/>
              <a:t>Slide</a:t>
            </a:r>
            <a:r>
              <a:rPr lang="nl-NL" baseline="0" dirty="0" smtClean="0"/>
              <a:t> 5  Cultuurhistorie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baseline="0" dirty="0" smtClean="0"/>
              <a:t>Sanatorium met Sanatoriumbos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nl-NL" baseline="0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baseline="0" dirty="0" smtClean="0"/>
              <a:t>Met dit plaatje komen we bij een aspect van ons werkterrein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nl-NL" baseline="0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A0F870-09AF-40E7-9771-E7A2692ACD8E}" type="slidenum">
              <a:rPr lang="nl-NL" smtClean="0"/>
              <a:pPr/>
              <a:t>5</a:t>
            </a:fld>
            <a:endParaRPr lang="nl-NL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nl-NL" dirty="0" smtClean="0"/>
              <a:t>Side 6 Werkterrein</a:t>
            </a:r>
          </a:p>
          <a:p>
            <a:endParaRPr lang="nl-NL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A0F870-09AF-40E7-9771-E7A2692ACD8E}" type="slidenum">
              <a:rPr lang="nl-NL" smtClean="0"/>
              <a:pPr/>
              <a:t>6</a:t>
            </a:fld>
            <a:endParaRPr lang="nl-NL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Slide</a:t>
            </a:r>
            <a:r>
              <a:rPr lang="nl-NL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7 Strategie </a:t>
            </a:r>
          </a:p>
          <a:p>
            <a:endParaRPr lang="nl-NL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nl-NL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A0F870-09AF-40E7-9771-E7A2692ACD8E}" type="slidenum">
              <a:rPr lang="nl-NL" smtClean="0"/>
              <a:pPr/>
              <a:t>7</a:t>
            </a:fld>
            <a:endParaRPr lang="nl-NL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nl-NL" sz="2400" b="0" dirty="0" err="1" smtClean="0">
                <a:solidFill>
                  <a:srgbClr val="66FF33"/>
                </a:solidFill>
                <a:latin typeface="Arial" pitchFamily="34" charset="0"/>
                <a:cs typeface="Arial" pitchFamily="34" charset="0"/>
              </a:rPr>
              <a:t>Slide</a:t>
            </a:r>
            <a:r>
              <a:rPr lang="nl-NL" sz="2400" b="0" dirty="0" smtClean="0">
                <a:solidFill>
                  <a:srgbClr val="66FF33"/>
                </a:solidFill>
                <a:latin typeface="Arial" pitchFamily="34" charset="0"/>
                <a:cs typeface="Arial" pitchFamily="34" charset="0"/>
              </a:rPr>
              <a:t> 8   Inmiddels </a:t>
            </a:r>
            <a:r>
              <a:rPr lang="nl-NL" sz="2400" b="0" baseline="0" dirty="0" smtClean="0">
                <a:solidFill>
                  <a:srgbClr val="66FF33"/>
                </a:solidFill>
                <a:latin typeface="Arial" pitchFamily="34" charset="0"/>
                <a:cs typeface="Arial" pitchFamily="34" charset="0"/>
              </a:rPr>
              <a:t> zijn we aangekomen bij </a:t>
            </a:r>
          </a:p>
          <a:p>
            <a:endParaRPr lang="nl-NL" sz="2400" b="0" baseline="0" dirty="0" smtClean="0">
              <a:solidFill>
                <a:srgbClr val="66FF33"/>
              </a:solidFill>
              <a:latin typeface="Arial" pitchFamily="34" charset="0"/>
              <a:cs typeface="Arial" pitchFamily="34" charset="0"/>
            </a:endParaRPr>
          </a:p>
          <a:p>
            <a:pPr marL="457200" indent="-457200">
              <a:buAutoNum type="alphaUcPeriod" startAt="2"/>
            </a:pPr>
            <a:r>
              <a:rPr lang="nl-NL" sz="2400" b="1" dirty="0" smtClean="0">
                <a:solidFill>
                  <a:srgbClr val="66FF33"/>
                </a:solidFill>
                <a:latin typeface="Arial" pitchFamily="34" charset="0"/>
                <a:cs typeface="Arial" pitchFamily="34" charset="0"/>
              </a:rPr>
              <a:t>Wat doen we? </a:t>
            </a:r>
          </a:p>
          <a:p>
            <a:pPr marL="457200" indent="-457200">
              <a:buAutoNum type="alphaUcPeriod" startAt="2"/>
            </a:pPr>
            <a:endParaRPr lang="nl-NL" sz="2400" b="0" dirty="0" smtClean="0">
              <a:solidFill>
                <a:srgbClr val="66FF33"/>
              </a:solidFill>
              <a:latin typeface="Arial" pitchFamily="34" charset="0"/>
              <a:cs typeface="Arial" pitchFamily="34" charset="0"/>
            </a:endParaRPr>
          </a:p>
          <a:p>
            <a:pPr marL="457200" indent="-457200">
              <a:buNone/>
            </a:pPr>
            <a:r>
              <a:rPr lang="nl-NL" sz="3200" b="0" dirty="0" smtClean="0">
                <a:solidFill>
                  <a:srgbClr val="66FF33"/>
                </a:solidFill>
                <a:latin typeface="Arial" pitchFamily="34" charset="0"/>
                <a:cs typeface="Arial" pitchFamily="34" charset="0"/>
              </a:rPr>
              <a:t>Wat</a:t>
            </a:r>
            <a:r>
              <a:rPr lang="nl-NL" sz="3200" b="0" baseline="0" dirty="0" smtClean="0">
                <a:solidFill>
                  <a:srgbClr val="66FF33"/>
                </a:solidFill>
                <a:latin typeface="Arial" pitchFamily="34" charset="0"/>
                <a:cs typeface="Arial" pitchFamily="34" charset="0"/>
              </a:rPr>
              <a:t> voeren we uit o</a:t>
            </a:r>
            <a:r>
              <a:rPr lang="nl-NL" sz="2400" b="0" baseline="0" dirty="0" smtClean="0">
                <a:solidFill>
                  <a:srgbClr val="66FF33"/>
                </a:solidFill>
                <a:latin typeface="Arial" pitchFamily="34" charset="0"/>
                <a:cs typeface="Arial" pitchFamily="34" charset="0"/>
              </a:rPr>
              <a:t>m </a:t>
            </a:r>
            <a:r>
              <a:rPr lang="nl-NL" sz="2400" b="0" dirty="0" smtClean="0">
                <a:solidFill>
                  <a:srgbClr val="66FF33"/>
                </a:solidFill>
                <a:latin typeface="Arial" pitchFamily="34" charset="0"/>
                <a:cs typeface="Arial" pitchFamily="34" charset="0"/>
              </a:rPr>
              <a:t>ons doel (verbeteren van leefomgeving en invloed</a:t>
            </a:r>
            <a:r>
              <a:rPr lang="nl-NL" sz="2400" b="0" baseline="0" dirty="0" smtClean="0">
                <a:solidFill>
                  <a:srgbClr val="66FF33"/>
                </a:solidFill>
                <a:latin typeface="Arial" pitchFamily="34" charset="0"/>
                <a:cs typeface="Arial" pitchFamily="34" charset="0"/>
              </a:rPr>
              <a:t> vergroten van burgers) </a:t>
            </a:r>
            <a:r>
              <a:rPr lang="nl-NL" sz="2400" b="0" dirty="0" smtClean="0">
                <a:solidFill>
                  <a:srgbClr val="66FF33"/>
                </a:solidFill>
                <a:latin typeface="Arial" pitchFamily="34" charset="0"/>
                <a:cs typeface="Arial" pitchFamily="34" charset="0"/>
              </a:rPr>
              <a:t>te bereiken?</a:t>
            </a:r>
            <a:endParaRPr lang="nl-NL" sz="2400" b="0" dirty="0">
              <a:solidFill>
                <a:schemeClr val="tx1"/>
              </a:solidFill>
              <a:latin typeface="+mn-lt"/>
              <a:cs typeface="+mn-cs"/>
            </a:endParaRPr>
          </a:p>
          <a:p>
            <a:pPr marL="457200" indent="-457200">
              <a:buNone/>
            </a:pPr>
            <a:r>
              <a:rPr lang="nl-NL" sz="2400" b="0" dirty="0" smtClean="0">
                <a:solidFill>
                  <a:schemeClr val="tx1"/>
                </a:solidFill>
                <a:latin typeface="+mn-lt"/>
                <a:cs typeface="+mn-cs"/>
              </a:rPr>
              <a:t>Op</a:t>
            </a:r>
            <a:r>
              <a:rPr lang="nl-NL" sz="2400" b="0" baseline="0" dirty="0" smtClean="0">
                <a:solidFill>
                  <a:schemeClr val="tx1"/>
                </a:solidFill>
                <a:latin typeface="+mn-lt"/>
                <a:cs typeface="+mn-cs"/>
              </a:rPr>
              <a:t> het gebied van </a:t>
            </a:r>
            <a:r>
              <a:rPr lang="nl-NL" sz="2400" b="1" baseline="0" dirty="0" smtClean="0">
                <a:solidFill>
                  <a:schemeClr val="tx1"/>
                </a:solidFill>
                <a:latin typeface="+mn-lt"/>
                <a:cs typeface="+mn-cs"/>
              </a:rPr>
              <a:t>Studie en Informatie</a:t>
            </a:r>
            <a:r>
              <a:rPr lang="nl-NL" sz="2400" b="0" baseline="0" dirty="0" smtClean="0">
                <a:solidFill>
                  <a:schemeClr val="tx1"/>
                </a:solidFill>
                <a:latin typeface="+mn-lt"/>
                <a:cs typeface="+mn-cs"/>
              </a:rPr>
              <a:t>, Invloed burgers en Burgerinitiatieven in de praktijk</a:t>
            </a:r>
            <a:endParaRPr lang="nl-NL" sz="2400" b="0" dirty="0" smtClean="0">
              <a:solidFill>
                <a:srgbClr val="66FF33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A0F870-09AF-40E7-9771-E7A2692ACD8E}" type="slidenum">
              <a:rPr lang="nl-NL" smtClean="0"/>
              <a:pPr/>
              <a:t>8</a:t>
            </a:fld>
            <a:endParaRPr lang="nl-NL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l-NL" b="1" dirty="0" smtClean="0"/>
          </a:p>
          <a:p>
            <a:r>
              <a:rPr lang="nl-NL" b="1" dirty="0" err="1" smtClean="0"/>
              <a:t>Slide</a:t>
            </a:r>
            <a:r>
              <a:rPr lang="nl-NL" b="1" dirty="0" smtClean="0"/>
              <a:t> 9 invloed burgers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A0F870-09AF-40E7-9771-E7A2692ACD8E}" type="slidenum">
              <a:rPr lang="nl-NL" smtClean="0"/>
              <a:pPr/>
              <a:t>9</a:t>
            </a:fld>
            <a:endParaRPr lang="nl-NL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dia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hthoek 8"/>
          <p:cNvSpPr/>
          <p:nvPr/>
        </p:nvSpPr>
        <p:spPr bwMode="ltGray">
          <a:xfrm>
            <a:off x="0" y="0"/>
            <a:ext cx="9143999" cy="513543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3355848"/>
            <a:ext cx="8077200" cy="1673352"/>
          </a:xfrm>
        </p:spPr>
        <p:txBody>
          <a:bodyPr vert="horz" lIns="91440" tIns="0" rIns="45720" bIns="0" rtlCol="0" anchor="t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/>
            </a:lvl1pPr>
            <a:extLst/>
          </a:lstStyle>
          <a:p>
            <a:r>
              <a:rPr kumimoji="0" lang="nl-NL" smtClean="0"/>
              <a:t>Klik om de stijl te bewerken</a:t>
            </a:r>
            <a:endParaRPr kumimoji="0" lang="en-US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685800" y="1828800"/>
            <a:ext cx="8077200" cy="1499616"/>
          </a:xfrm>
        </p:spPr>
        <p:txBody>
          <a:bodyPr lIns="118872" tIns="0" rIns="45720" bIns="0" anchor="b"/>
          <a:lstStyle>
            <a:lvl1pPr marL="0" indent="0" algn="l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r>
              <a:rPr kumimoji="0" lang="nl-NL" smtClean="0"/>
              <a:t>Klik om het opmaakprofiel van de modelondertitel te bewerken</a:t>
            </a:r>
            <a:endParaRPr kumimoji="0" lang="en-US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9EC71D-CC04-4457-A7E7-84129F658D91}" type="datetimeFigureOut">
              <a:rPr lang="nl-NL" smtClean="0"/>
              <a:pPr/>
              <a:t>23-01-21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8B6823-BA4C-4E3E-823B-4142EF8744D6}" type="slidenum">
              <a:rPr lang="nl-NL" smtClean="0"/>
              <a:pPr/>
              <a:t>‹#›</a:t>
            </a:fld>
            <a:endParaRPr lang="nl-NL"/>
          </a:p>
        </p:txBody>
      </p:sp>
      <p:sp>
        <p:nvSpPr>
          <p:cNvPr id="10" name="Rechthoek 9"/>
          <p:cNvSpPr/>
          <p:nvPr/>
        </p:nvSpPr>
        <p:spPr bwMode="invGray">
          <a:xfrm>
            <a:off x="0" y="5128334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nl-NL" smtClean="0"/>
              <a:t>Klik om de stijl te bewerken</a:t>
            </a:r>
            <a:endParaRPr kumimoji="0" lang="en-US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nl-NL" smtClean="0"/>
              <a:t>Klik om de modelstijlen te bewerken</a:t>
            </a:r>
          </a:p>
          <a:p>
            <a:pPr lvl="1" eaLnBrk="1" latinLnBrk="0" hangingPunct="1"/>
            <a:r>
              <a:rPr lang="nl-NL" smtClean="0"/>
              <a:t>Tweede niveau</a:t>
            </a:r>
          </a:p>
          <a:p>
            <a:pPr lvl="2" eaLnBrk="1" latinLnBrk="0" hangingPunct="1"/>
            <a:r>
              <a:rPr lang="nl-NL" smtClean="0"/>
              <a:t>Derde niveau</a:t>
            </a:r>
          </a:p>
          <a:p>
            <a:pPr lvl="3" eaLnBrk="1" latinLnBrk="0" hangingPunct="1"/>
            <a:r>
              <a:rPr lang="nl-NL" smtClean="0"/>
              <a:t>Vierde niveau</a:t>
            </a:r>
          </a:p>
          <a:p>
            <a:pPr lvl="4" eaLnBrk="1" latinLnBrk="0" hangingPunct="1"/>
            <a:r>
              <a:rPr lang="nl-NL" smtClean="0"/>
              <a:t>Vijfde niveau</a:t>
            </a:r>
            <a:endParaRPr kumimoji="0" lang="en-US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9EC71D-CC04-4457-A7E7-84129F658D91}" type="datetimeFigureOut">
              <a:rPr lang="nl-NL" smtClean="0"/>
              <a:pPr/>
              <a:t>23-01-21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8B6823-BA4C-4E3E-823B-4142EF8744D6}" type="slidenum">
              <a:rPr lang="nl-NL" smtClean="0"/>
              <a:pPr/>
              <a:t>‹#›</a:t>
            </a:fld>
            <a:endParaRPr lang="nl-N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hthoek 8"/>
          <p:cNvSpPr/>
          <p:nvPr/>
        </p:nvSpPr>
        <p:spPr bwMode="invGray">
          <a:xfrm>
            <a:off x="6598920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108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Rechthoek 7"/>
          <p:cNvSpPr/>
          <p:nvPr/>
        </p:nvSpPr>
        <p:spPr bwMode="ltGray">
          <a:xfrm>
            <a:off x="6647687" y="0"/>
            <a:ext cx="2514601" cy="685800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781800" y="274640"/>
            <a:ext cx="1905000" cy="5851525"/>
          </a:xfrm>
        </p:spPr>
        <p:txBody>
          <a:bodyPr vert="eaVert"/>
          <a:lstStyle>
            <a:extLst/>
          </a:lstStyle>
          <a:p>
            <a:r>
              <a:rPr kumimoji="0" lang="nl-NL" smtClean="0"/>
              <a:t>Klik om de stijl te bewerken</a:t>
            </a:r>
            <a:endParaRPr kumimoji="0" lang="en-US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nl-NL" smtClean="0"/>
              <a:t>Klik om de modelstijlen te bewerken</a:t>
            </a:r>
          </a:p>
          <a:p>
            <a:pPr lvl="1" eaLnBrk="1" latinLnBrk="0" hangingPunct="1"/>
            <a:r>
              <a:rPr lang="nl-NL" smtClean="0"/>
              <a:t>Tweede niveau</a:t>
            </a:r>
          </a:p>
          <a:p>
            <a:pPr lvl="2" eaLnBrk="1" latinLnBrk="0" hangingPunct="1"/>
            <a:r>
              <a:rPr lang="nl-NL" smtClean="0"/>
              <a:t>Derde niveau</a:t>
            </a:r>
          </a:p>
          <a:p>
            <a:pPr lvl="3" eaLnBrk="1" latinLnBrk="0" hangingPunct="1"/>
            <a:r>
              <a:rPr lang="nl-NL" smtClean="0"/>
              <a:t>Vierde niveau</a:t>
            </a:r>
          </a:p>
          <a:p>
            <a:pPr lvl="4" eaLnBrk="1" latinLnBrk="0" hangingPunct="1"/>
            <a:r>
              <a:rPr lang="nl-NL" smtClean="0"/>
              <a:t>Vijfde niveau</a:t>
            </a:r>
            <a:endParaRPr kumimoji="0" lang="en-US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9EC71D-CC04-4457-A7E7-84129F658D91}" type="datetimeFigureOut">
              <a:rPr lang="nl-NL" smtClean="0"/>
              <a:pPr/>
              <a:t>23-01-21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>
          <a:xfrm>
            <a:off x="2640597" y="6377459"/>
            <a:ext cx="3836404" cy="365125"/>
          </a:xfrm>
        </p:spPr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8B6823-BA4C-4E3E-823B-4142EF8744D6}" type="slidenum">
              <a:rPr lang="nl-NL" smtClean="0"/>
              <a:pPr/>
              <a:t>‹#›</a:t>
            </a:fld>
            <a:endParaRPr lang="nl-N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252728"/>
          </a:xfrm>
        </p:spPr>
        <p:txBody>
          <a:bodyPr/>
          <a:lstStyle>
            <a:extLst/>
          </a:lstStyle>
          <a:p>
            <a:r>
              <a:rPr kumimoji="0" lang="nl-NL" smtClean="0"/>
              <a:t>Klik om de stijl te bewerken</a:t>
            </a:r>
            <a:endParaRPr kumimoji="0" lang="en-US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nl-NL" smtClean="0"/>
              <a:t>Klik om de modelstijlen te bewerken</a:t>
            </a:r>
          </a:p>
          <a:p>
            <a:pPr lvl="1" eaLnBrk="1" latinLnBrk="0" hangingPunct="1"/>
            <a:r>
              <a:rPr lang="nl-NL" smtClean="0"/>
              <a:t>Tweede niveau</a:t>
            </a:r>
          </a:p>
          <a:p>
            <a:pPr lvl="2" eaLnBrk="1" latinLnBrk="0" hangingPunct="1"/>
            <a:r>
              <a:rPr lang="nl-NL" smtClean="0"/>
              <a:t>Derde niveau</a:t>
            </a:r>
          </a:p>
          <a:p>
            <a:pPr lvl="3" eaLnBrk="1" latinLnBrk="0" hangingPunct="1"/>
            <a:r>
              <a:rPr lang="nl-NL" smtClean="0"/>
              <a:t>Vierde niveau</a:t>
            </a:r>
          </a:p>
          <a:p>
            <a:pPr lvl="4" eaLnBrk="1" latinLnBrk="0" hangingPunct="1"/>
            <a:r>
              <a:rPr lang="nl-NL" smtClean="0"/>
              <a:t>Vijfde niveau</a:t>
            </a:r>
            <a:endParaRPr kumimoji="0" lang="en-US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9EC71D-CC04-4457-A7E7-84129F658D91}" type="datetimeFigureOut">
              <a:rPr lang="nl-NL" smtClean="0"/>
              <a:pPr/>
              <a:t>23-01-21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8B6823-BA4C-4E3E-823B-4142EF8744D6}" type="slidenum">
              <a:rPr lang="nl-NL" smtClean="0"/>
              <a:pPr/>
              <a:t>‹#›</a:t>
            </a:fld>
            <a:endParaRPr lang="nl-N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ekop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hthoek 8"/>
          <p:cNvSpPr/>
          <p:nvPr/>
        </p:nvSpPr>
        <p:spPr bwMode="ltGray">
          <a:xfrm>
            <a:off x="0" y="1"/>
            <a:ext cx="9144000" cy="260252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Rechthoek 11"/>
          <p:cNvSpPr/>
          <p:nvPr/>
        </p:nvSpPr>
        <p:spPr bwMode="invGray">
          <a:xfrm>
            <a:off x="0" y="2602520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49808" y="118872"/>
            <a:ext cx="8013192" cy="1636776"/>
          </a:xfrm>
        </p:spPr>
        <p:txBody>
          <a:bodyPr vert="horz" lIns="91440" tIns="0" rIns="91440" bIns="0" rtlCol="0" anchor="b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 cap="none" baseline="0"/>
            </a:lvl1pPr>
            <a:extLst/>
          </a:lstStyle>
          <a:p>
            <a:r>
              <a:rPr kumimoji="0" lang="nl-NL" smtClean="0"/>
              <a:t>Klik om de stijl te bewerken</a:t>
            </a:r>
            <a:endParaRPr kumimoji="0" lang="en-US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40664" y="1828800"/>
            <a:ext cx="8022336" cy="685800"/>
          </a:xfrm>
        </p:spPr>
        <p:txBody>
          <a:bodyPr lIns="146304" tIns="0" rIns="45720" bIns="0" anchor="t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pPr lvl="0" eaLnBrk="1" latinLnBrk="0" hangingPunct="1"/>
            <a:r>
              <a:rPr kumimoji="0" lang="nl-NL" smtClean="0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9EC71D-CC04-4457-A7E7-84129F658D91}" type="datetimeFigureOut">
              <a:rPr lang="nl-NL" smtClean="0"/>
              <a:pPr/>
              <a:t>23-01-21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8B6823-BA4C-4E3E-823B-4142EF8744D6}" type="slidenum">
              <a:rPr lang="nl-NL" smtClean="0"/>
              <a:pPr/>
              <a:t>‹#›</a:t>
            </a:fld>
            <a:endParaRPr lang="nl-NL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nl-NL" smtClean="0"/>
              <a:t>Klik om de stijl te bewerken</a:t>
            </a:r>
            <a:endParaRPr kumimoji="0" lang="en-US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773936"/>
            <a:ext cx="4038600" cy="4623816"/>
          </a:xfrm>
        </p:spPr>
        <p:txBody>
          <a:bodyPr lIns="9144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nl-NL" smtClean="0"/>
              <a:t>Klik om de modelstijlen te bewerken</a:t>
            </a:r>
          </a:p>
          <a:p>
            <a:pPr lvl="1" eaLnBrk="1" latinLnBrk="0" hangingPunct="1"/>
            <a:r>
              <a:rPr lang="nl-NL" smtClean="0"/>
              <a:t>Tweede niveau</a:t>
            </a:r>
          </a:p>
          <a:p>
            <a:pPr lvl="2" eaLnBrk="1" latinLnBrk="0" hangingPunct="1"/>
            <a:r>
              <a:rPr lang="nl-NL" smtClean="0"/>
              <a:t>Derde niveau</a:t>
            </a:r>
          </a:p>
          <a:p>
            <a:pPr lvl="3" eaLnBrk="1" latinLnBrk="0" hangingPunct="1"/>
            <a:r>
              <a:rPr lang="nl-NL" smtClean="0"/>
              <a:t>Vierde niveau</a:t>
            </a:r>
          </a:p>
          <a:p>
            <a:pPr lvl="4" eaLnBrk="1" latinLnBrk="0" hangingPunct="1"/>
            <a:r>
              <a:rPr lang="nl-NL" smtClean="0"/>
              <a:t>Vijfde niveau</a:t>
            </a:r>
            <a:endParaRPr kumimoji="0" lang="en-US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773936"/>
            <a:ext cx="4038600" cy="462381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nl-NL" smtClean="0"/>
              <a:t>Klik om de modelstijlen te bewerken</a:t>
            </a:r>
          </a:p>
          <a:p>
            <a:pPr lvl="1" eaLnBrk="1" latinLnBrk="0" hangingPunct="1"/>
            <a:r>
              <a:rPr lang="nl-NL" smtClean="0"/>
              <a:t>Tweede niveau</a:t>
            </a:r>
          </a:p>
          <a:p>
            <a:pPr lvl="2" eaLnBrk="1" latinLnBrk="0" hangingPunct="1"/>
            <a:r>
              <a:rPr lang="nl-NL" smtClean="0"/>
              <a:t>Derde niveau</a:t>
            </a:r>
          </a:p>
          <a:p>
            <a:pPr lvl="3" eaLnBrk="1" latinLnBrk="0" hangingPunct="1"/>
            <a:r>
              <a:rPr lang="nl-NL" smtClean="0"/>
              <a:t>Vierde niveau</a:t>
            </a:r>
          </a:p>
          <a:p>
            <a:pPr lvl="4" eaLnBrk="1" latinLnBrk="0" hangingPunct="1"/>
            <a:r>
              <a:rPr lang="nl-NL" smtClean="0"/>
              <a:t>Vijfde niveau</a:t>
            </a:r>
            <a:endParaRPr kumimoji="0" lang="en-US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9EC71D-CC04-4457-A7E7-84129F658D91}" type="datetimeFigureOut">
              <a:rPr lang="nl-NL" smtClean="0"/>
              <a:pPr/>
              <a:t>23-01-21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8B6823-BA4C-4E3E-823B-4142EF8744D6}" type="slidenum">
              <a:rPr lang="nl-NL" smtClean="0"/>
              <a:pPr/>
              <a:t>‹#›</a:t>
            </a:fld>
            <a:endParaRPr lang="nl-N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r>
              <a:rPr kumimoji="0" lang="nl-NL" smtClean="0"/>
              <a:t>Klik om de stijl te bewerken</a:t>
            </a:r>
            <a:endParaRPr kumimoji="0" lang="en-US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698987"/>
            <a:ext cx="4040188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nl-NL" smtClean="0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449512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nl-NL" smtClean="0"/>
              <a:t>Klik om de modelstijlen te bewerken</a:t>
            </a:r>
          </a:p>
          <a:p>
            <a:pPr lvl="1" eaLnBrk="1" latinLnBrk="0" hangingPunct="1"/>
            <a:r>
              <a:rPr lang="nl-NL" smtClean="0"/>
              <a:t>Tweede niveau</a:t>
            </a:r>
          </a:p>
          <a:p>
            <a:pPr lvl="2" eaLnBrk="1" latinLnBrk="0" hangingPunct="1"/>
            <a:r>
              <a:rPr lang="nl-NL" smtClean="0"/>
              <a:t>Derde niveau</a:t>
            </a:r>
          </a:p>
          <a:p>
            <a:pPr lvl="3" eaLnBrk="1" latinLnBrk="0" hangingPunct="1"/>
            <a:r>
              <a:rPr lang="nl-NL" smtClean="0"/>
              <a:t>Vierde niveau</a:t>
            </a:r>
          </a:p>
          <a:p>
            <a:pPr lvl="4" eaLnBrk="1" latinLnBrk="0" hangingPunct="1"/>
            <a:r>
              <a:rPr lang="nl-NL" smtClean="0"/>
              <a:t>Vijfde niveau</a:t>
            </a:r>
            <a:endParaRPr kumimoji="0" lang="en-US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698987"/>
            <a:ext cx="4041775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nl-NL" smtClean="0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449512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nl-NL" smtClean="0"/>
              <a:t>Klik om de modelstijlen te bewerken</a:t>
            </a:r>
          </a:p>
          <a:p>
            <a:pPr lvl="1" eaLnBrk="1" latinLnBrk="0" hangingPunct="1"/>
            <a:r>
              <a:rPr lang="nl-NL" smtClean="0"/>
              <a:t>Tweede niveau</a:t>
            </a:r>
          </a:p>
          <a:p>
            <a:pPr lvl="2" eaLnBrk="1" latinLnBrk="0" hangingPunct="1"/>
            <a:r>
              <a:rPr lang="nl-NL" smtClean="0"/>
              <a:t>Derde niveau</a:t>
            </a:r>
          </a:p>
          <a:p>
            <a:pPr lvl="3" eaLnBrk="1" latinLnBrk="0" hangingPunct="1"/>
            <a:r>
              <a:rPr lang="nl-NL" smtClean="0"/>
              <a:t>Vierde niveau</a:t>
            </a:r>
          </a:p>
          <a:p>
            <a:pPr lvl="4" eaLnBrk="1" latinLnBrk="0" hangingPunct="1"/>
            <a:r>
              <a:rPr lang="nl-NL" smtClean="0"/>
              <a:t>Vijfde niveau</a:t>
            </a:r>
            <a:endParaRPr kumimoji="0" lang="en-US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9EC71D-CC04-4457-A7E7-84129F658D91}" type="datetimeFigureOut">
              <a:rPr lang="nl-NL" smtClean="0"/>
              <a:pPr/>
              <a:t>23-01-21</a:t>
            </a:fld>
            <a:endParaRPr lang="nl-NL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8B6823-BA4C-4E3E-823B-4142EF8744D6}" type="slidenum">
              <a:rPr lang="nl-NL" smtClean="0"/>
              <a:pPr/>
              <a:t>‹#›</a:t>
            </a:fld>
            <a:endParaRPr lang="nl-N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nl-NL" smtClean="0"/>
              <a:t>Klik om de stijl te bewerken</a:t>
            </a:r>
            <a:endParaRPr kumimoji="0" lang="en-US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9EC71D-CC04-4457-A7E7-84129F658D91}" type="datetimeFigureOut">
              <a:rPr lang="nl-NL" smtClean="0"/>
              <a:pPr/>
              <a:t>23-01-21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8B6823-BA4C-4E3E-823B-4142EF8744D6}" type="slidenum">
              <a:rPr lang="nl-NL" smtClean="0"/>
              <a:pPr/>
              <a:t>‹#›</a:t>
            </a:fld>
            <a:endParaRPr lang="nl-N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9EC71D-CC04-4457-A7E7-84129F658D91}" type="datetimeFigureOut">
              <a:rPr lang="nl-NL" smtClean="0"/>
              <a:pPr/>
              <a:t>23-01-21</a:t>
            </a:fld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8B6823-BA4C-4E3E-823B-4142EF8744D6}" type="slidenum">
              <a:rPr lang="nl-NL" smtClean="0"/>
              <a:pPr/>
              <a:t>‹#›</a:t>
            </a:fld>
            <a:endParaRPr lang="nl-N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67838" y="152400"/>
            <a:ext cx="2523744" cy="978408"/>
          </a:xfrm>
        </p:spPr>
        <p:txBody>
          <a:bodyPr vert="horz" lIns="73152" rIns="45720" bIns="0" rtlCol="0" anchor="b">
            <a:normAutofit/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nl-NL" smtClean="0"/>
              <a:t>Klik om de stijl te bewerken</a:t>
            </a:r>
            <a:endParaRPr kumimoji="0" lang="en-US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019377" y="1743133"/>
            <a:ext cx="5920641" cy="455888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  <a:extLst/>
          </a:lstStyle>
          <a:p>
            <a:pPr lvl="0" eaLnBrk="1" latinLnBrk="0" hangingPunct="1"/>
            <a:r>
              <a:rPr lang="nl-NL" smtClean="0"/>
              <a:t>Klik om de modelstijlen te bewerken</a:t>
            </a:r>
          </a:p>
          <a:p>
            <a:pPr lvl="1" eaLnBrk="1" latinLnBrk="0" hangingPunct="1"/>
            <a:r>
              <a:rPr lang="nl-NL" smtClean="0"/>
              <a:t>Tweede niveau</a:t>
            </a:r>
          </a:p>
          <a:p>
            <a:pPr lvl="2" eaLnBrk="1" latinLnBrk="0" hangingPunct="1"/>
            <a:r>
              <a:rPr lang="nl-NL" smtClean="0"/>
              <a:t>Derde niveau</a:t>
            </a:r>
          </a:p>
          <a:p>
            <a:pPr lvl="3" eaLnBrk="1" latinLnBrk="0" hangingPunct="1"/>
            <a:r>
              <a:rPr lang="nl-NL" smtClean="0"/>
              <a:t>Vierde niveau</a:t>
            </a:r>
          </a:p>
          <a:p>
            <a:pPr lvl="4" eaLnBrk="1" latinLnBrk="0" hangingPunct="1"/>
            <a:r>
              <a:rPr lang="nl-NL" smtClean="0"/>
              <a:t>Vijfde niveau</a:t>
            </a:r>
            <a:endParaRPr kumimoji="0" lang="en-US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67838" y="1730018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9EC71D-CC04-4457-A7E7-84129F658D91}" type="datetimeFigureOut">
              <a:rPr lang="nl-NL" smtClean="0"/>
              <a:pPr/>
              <a:t>23-01-21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8B6823-BA4C-4E3E-823B-4142EF8744D6}" type="slidenum">
              <a:rPr lang="nl-NL" smtClean="0"/>
              <a:pPr/>
              <a:t>‹#›</a:t>
            </a:fld>
            <a:endParaRPr lang="nl-NL"/>
          </a:p>
        </p:txBody>
      </p:sp>
      <p:sp>
        <p:nvSpPr>
          <p:cNvPr id="12" name="Rechthoek 11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echthoek 8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64592" y="155448"/>
            <a:ext cx="2525150" cy="978408"/>
          </a:xfrm>
        </p:spPr>
        <p:txBody>
          <a:bodyPr lIns="73152" bIns="0" anchor="b"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nl-NL" smtClean="0"/>
              <a:t>Klik om de stijl te bewerken</a:t>
            </a:r>
            <a:endParaRPr kumimoji="0" lang="en-US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2903805" y="1484808"/>
            <a:ext cx="6247397" cy="5373192"/>
          </a:xfrm>
          <a:solidFill>
            <a:schemeClr val="bg2">
              <a:shade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  <a:extLst/>
          </a:lstStyle>
          <a:p>
            <a:r>
              <a:rPr kumimoji="0" lang="nl-NL" smtClean="0"/>
              <a:t>Klik op het pictogram als u een afbeelding wilt toevoegen</a:t>
            </a:r>
            <a:endParaRPr kumimoji="0" lang="en-US" dirty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64592" y="1728216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>
          <a:xfrm>
            <a:off x="164592" y="1170432"/>
            <a:ext cx="2523744" cy="201168"/>
          </a:xfrm>
        </p:spPr>
        <p:txBody>
          <a:bodyPr/>
          <a:lstStyle/>
          <a:p>
            <a:fld id="{E39EC71D-CC04-4457-A7E7-84129F658D91}" type="datetimeFigureOut">
              <a:rPr lang="nl-NL" smtClean="0"/>
              <a:pPr/>
              <a:t>23-01-21</a:t>
            </a:fld>
            <a:endParaRPr lang="nl-NL"/>
          </a:p>
        </p:txBody>
      </p:sp>
      <p:sp>
        <p:nvSpPr>
          <p:cNvPr id="11" name="Rechthoek 10"/>
          <p:cNvSpPr/>
          <p:nvPr/>
        </p:nvSpPr>
        <p:spPr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echthoek 8"/>
          <p:cNvSpPr/>
          <p:nvPr/>
        </p:nvSpPr>
        <p:spPr bwMode="invGray"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>
          <a:xfrm>
            <a:off x="3035808" y="1170432"/>
            <a:ext cx="5193792" cy="201168"/>
          </a:xfrm>
        </p:spPr>
        <p:txBody>
          <a:bodyPr/>
          <a:lstStyle>
            <a:lvl1pPr>
              <a:defRPr>
                <a:solidFill>
                  <a:schemeClr val="bg1">
                    <a:shade val="50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>
          <a:xfrm>
            <a:off x="8339328" y="1170432"/>
            <a:ext cx="733864" cy="201168"/>
          </a:xfrm>
        </p:spPr>
        <p:txBody>
          <a:bodyPr/>
          <a:lstStyle/>
          <a:p>
            <a:fld id="{828B6823-BA4C-4E3E-823B-4142EF8744D6}" type="slidenum">
              <a:rPr lang="nl-NL" smtClean="0"/>
              <a:pPr/>
              <a:t>‹#›</a:t>
            </a:fld>
            <a:endParaRPr lang="nl-NL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hthoek 9"/>
          <p:cNvSpPr/>
          <p:nvPr/>
        </p:nvSpPr>
        <p:spPr bwMode="invGray">
          <a:xfrm>
            <a:off x="0" y="1435895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7" name="Rechthoek 6"/>
          <p:cNvSpPr/>
          <p:nvPr/>
        </p:nvSpPr>
        <p:spPr bwMode="ltGray">
          <a:xfrm>
            <a:off x="0" y="0"/>
            <a:ext cx="9143999" cy="1433733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51062"/>
          </a:xfrm>
          <a:prstGeom prst="rect">
            <a:avLst/>
          </a:prstGeom>
        </p:spPr>
        <p:txBody>
          <a:bodyPr vert="horz" lIns="91440" rIns="45720" rtlCol="0" anchor="ctr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extLst/>
          </a:lstStyle>
          <a:p>
            <a:r>
              <a:rPr kumimoji="0" lang="nl-NL" smtClean="0"/>
              <a:t>Klik om de stijl te bewerken</a:t>
            </a:r>
            <a:endParaRPr kumimoji="0" lang="en-US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775191"/>
            <a:ext cx="8229600" cy="4625609"/>
          </a:xfrm>
          <a:prstGeom prst="rect">
            <a:avLst/>
          </a:prstGeom>
        </p:spPr>
        <p:txBody>
          <a:bodyPr vert="horz" lIns="54864" tIns="91440" rtlCol="0">
            <a:normAutofit/>
          </a:bodyPr>
          <a:lstStyle>
            <a:extLst/>
          </a:lstStyle>
          <a:p>
            <a:pPr lvl="0" eaLnBrk="1" latinLnBrk="0" hangingPunct="1"/>
            <a:r>
              <a:rPr kumimoji="0" lang="nl-NL" smtClean="0"/>
              <a:t>Klik om de modelstijlen te bewerken</a:t>
            </a:r>
          </a:p>
          <a:p>
            <a:pPr lvl="1" eaLnBrk="1" latinLnBrk="0" hangingPunct="1"/>
            <a:r>
              <a:rPr kumimoji="0" lang="nl-NL" smtClean="0"/>
              <a:t>Tweede niveau</a:t>
            </a:r>
          </a:p>
          <a:p>
            <a:pPr lvl="2" eaLnBrk="1" latinLnBrk="0" hangingPunct="1"/>
            <a:r>
              <a:rPr kumimoji="0" lang="nl-NL" smtClean="0"/>
              <a:t>Derde niveau</a:t>
            </a:r>
          </a:p>
          <a:p>
            <a:pPr lvl="3" eaLnBrk="1" latinLnBrk="0" hangingPunct="1"/>
            <a:r>
              <a:rPr kumimoji="0" lang="nl-NL" smtClean="0"/>
              <a:t>Vierde niveau</a:t>
            </a:r>
          </a:p>
          <a:p>
            <a:pPr lvl="4" eaLnBrk="1" latinLnBrk="0" hangingPunct="1"/>
            <a:r>
              <a:rPr kumimoji="0" lang="nl-NL" smtClean="0"/>
              <a:t>Vijfde niveau</a:t>
            </a:r>
            <a:endParaRPr kumimoji="0" lang="en-US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457200" y="6476999"/>
            <a:ext cx="2133600" cy="274320"/>
          </a:xfrm>
          <a:prstGeom prst="rect">
            <a:avLst/>
          </a:prstGeom>
        </p:spPr>
        <p:txBody>
          <a:bodyPr vert="horz" lIns="109728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E39EC71D-CC04-4457-A7E7-84129F658D91}" type="datetimeFigureOut">
              <a:rPr lang="nl-NL" smtClean="0"/>
              <a:pPr/>
              <a:t>23-01-21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2640596" y="6476999"/>
            <a:ext cx="5507719" cy="274320"/>
          </a:xfrm>
          <a:prstGeom prst="rect">
            <a:avLst/>
          </a:prstGeom>
        </p:spPr>
        <p:txBody>
          <a:bodyPr vert="horz" lIns="45720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8204396" y="6476999"/>
            <a:ext cx="733864" cy="274320"/>
          </a:xfrm>
          <a:prstGeom prst="rect">
            <a:avLst/>
          </a:prstGeom>
        </p:spPr>
        <p:txBody>
          <a:bodyPr vert="horz" bIns="0" rtlCol="0" anchor="b"/>
          <a:lstStyle>
            <a:lvl1pPr algn="r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828B6823-BA4C-4E3E-823B-4142EF8744D6}" type="slidenum">
              <a:rPr lang="nl-NL" smtClean="0"/>
              <a:pPr/>
              <a:t>‹#›</a:t>
            </a:fld>
            <a:endParaRPr lang="nl-N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4500" b="1" kern="1200">
          <a:solidFill>
            <a:schemeClr val="accent1">
              <a:satMod val="150000"/>
            </a:schemeClr>
          </a:solidFill>
          <a:effectLst/>
          <a:latin typeface="+mj-lt"/>
          <a:ea typeface="+mj-ea"/>
          <a:cs typeface="+mj-cs"/>
        </a:defRPr>
      </a:lvl1pPr>
      <a:extLst/>
    </p:titleStyle>
    <p:bodyStyle>
      <a:lvl1pPr marL="438912" indent="-320040" algn="l" rtl="0" eaLnBrk="1" latinLnBrk="0" hangingPunct="1">
        <a:spcBef>
          <a:spcPts val="0"/>
        </a:spcBef>
        <a:buClr>
          <a:schemeClr val="accent1"/>
        </a:buClr>
        <a:buSzPct val="80000"/>
        <a:buFont typeface="Wingdings 2"/>
        <a:buChar char="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31520" indent="-27432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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3"/>
        </a:buClr>
        <a:buFont typeface="Arial"/>
        <a:buChar char="▪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16152" indent="-182880" algn="l" rtl="0" eaLnBrk="1" latinLnBrk="0" hangingPunct="1">
        <a:spcBef>
          <a:spcPct val="20000"/>
        </a:spcBef>
        <a:buClr>
          <a:schemeClr val="accent4"/>
        </a:buClr>
        <a:buFont typeface="Arial"/>
        <a:buChar char="▪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26464" indent="-182880" algn="l" rtl="0" eaLnBrk="1" latinLnBrk="0" hangingPunct="1">
        <a:spcBef>
          <a:spcPct val="20000"/>
        </a:spcBef>
        <a:buClr>
          <a:schemeClr val="accent5"/>
        </a:buClr>
        <a:buFont typeface="Wingdings 3"/>
        <a:buChar char=""/>
        <a:defRPr kumimoji="0" lang="en-US" sz="2000" kern="1200" smtClean="0">
          <a:solidFill>
            <a:schemeClr val="tx1"/>
          </a:solidFill>
          <a:latin typeface="+mn-lt"/>
          <a:ea typeface="+mn-ea"/>
          <a:cs typeface="+mn-cs"/>
        </a:defRPr>
      </a:lvl5pPr>
      <a:lvl6pPr marL="1627632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ct val="20000"/>
        </a:spcBef>
        <a:buClr>
          <a:schemeClr val="accent1"/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ct val="20000"/>
        </a:spcBef>
        <a:buClr>
          <a:schemeClr val="accent2"/>
        </a:buClr>
        <a:buFont typeface="Wingdings 2" pitchFamily="18" charset="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231136" indent="-182880" algn="l" rtl="0" eaLnBrk="1" latinLnBrk="0" hangingPunct="1">
        <a:spcBef>
          <a:spcPct val="20000"/>
        </a:spcBef>
        <a:buClr>
          <a:schemeClr val="accent3"/>
        </a:buClr>
        <a:buFont typeface="Wingdings 2" pitchFamily="18" charset="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4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9.png"/><Relationship Id="rId5" Type="http://schemas.openxmlformats.org/officeDocument/2006/relationships/image" Target="../media/image10.jpeg"/><Relationship Id="rId6" Type="http://schemas.openxmlformats.org/officeDocument/2006/relationships/image" Target="../media/image11.png"/><Relationship Id="rId7" Type="http://schemas.openxmlformats.org/officeDocument/2006/relationships/image" Target="../media/image5.emf"/><Relationship Id="rId8" Type="http://schemas.openxmlformats.org/officeDocument/2006/relationships/image" Target="../media/image7.em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5.emf"/><Relationship Id="rId5" Type="http://schemas.openxmlformats.org/officeDocument/2006/relationships/image" Target="../media/image7.em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12.jpeg"/><Relationship Id="rId5" Type="http://schemas.openxmlformats.org/officeDocument/2006/relationships/image" Target="../media/image5.emf"/><Relationship Id="rId6" Type="http://schemas.openxmlformats.org/officeDocument/2006/relationships/image" Target="../media/image7.em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13.jpeg"/><Relationship Id="rId5" Type="http://schemas.openxmlformats.org/officeDocument/2006/relationships/image" Target="../media/image14.jpeg"/><Relationship Id="rId6" Type="http://schemas.openxmlformats.org/officeDocument/2006/relationships/image" Target="../media/image15.jpeg"/><Relationship Id="rId7" Type="http://schemas.openxmlformats.org/officeDocument/2006/relationships/image" Target="../media/image16.jpeg"/><Relationship Id="rId8" Type="http://schemas.openxmlformats.org/officeDocument/2006/relationships/image" Target="../media/image17.jpeg"/><Relationship Id="rId9" Type="http://schemas.openxmlformats.org/officeDocument/2006/relationships/image" Target="../media/image18.jpeg"/><Relationship Id="rId10" Type="http://schemas.openxmlformats.org/officeDocument/2006/relationships/image" Target="../media/image5.emf"/><Relationship Id="rId11" Type="http://schemas.openxmlformats.org/officeDocument/2006/relationships/image" Target="../media/image7.em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5.em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19.emf"/><Relationship Id="rId5" Type="http://schemas.openxmlformats.org/officeDocument/2006/relationships/image" Target="../media/image5.em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19.emf"/><Relationship Id="rId5" Type="http://schemas.openxmlformats.org/officeDocument/2006/relationships/image" Target="../media/image5.em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5.em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4" Type="http://schemas.openxmlformats.org/officeDocument/2006/relationships/hyperlink" Target="http://beterzeist.nl/" TargetMode="External"/><Relationship Id="rId5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4.emf"/><Relationship Id="rId5" Type="http://schemas.openxmlformats.org/officeDocument/2006/relationships/image" Target="../media/image5.em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4.emf"/><Relationship Id="rId5" Type="http://schemas.openxmlformats.org/officeDocument/2006/relationships/image" Target="../media/image5.em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6.jpeg"/><Relationship Id="rId5" Type="http://schemas.openxmlformats.org/officeDocument/2006/relationships/image" Target="../media/image4.emf"/><Relationship Id="rId6" Type="http://schemas.openxmlformats.org/officeDocument/2006/relationships/image" Target="../media/image5.em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4.emf"/><Relationship Id="rId5" Type="http://schemas.openxmlformats.org/officeDocument/2006/relationships/image" Target="../media/image5.em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4.emf"/><Relationship Id="rId5" Type="http://schemas.openxmlformats.org/officeDocument/2006/relationships/image" Target="../media/image5.em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hyperlink" Target="http://beterzeist.nl/" TargetMode="External"/><Relationship Id="rId5" Type="http://schemas.openxmlformats.org/officeDocument/2006/relationships/image" Target="../media/image5.emf"/><Relationship Id="rId6" Type="http://schemas.openxmlformats.org/officeDocument/2006/relationships/image" Target="../media/image7.emf"/><Relationship Id="rId7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5.emf"/><Relationship Id="rId5" Type="http://schemas.openxmlformats.org/officeDocument/2006/relationships/image" Target="../media/image7.em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Tijdelijke aanduiding voor inhoud 4" descr="http://upload.wikimedia.org/wikipedia/commons/thumb/7/7f/Blookerpark%2C_Huis_ter_Heide.jpg/800px-Blookerpark%2C_Huis_ter_Heide.jpg"/>
          <p:cNvPicPr>
            <a:picLocks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50851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ijdelijke aanduiding voor tekst 2"/>
          <p:cNvSpPr txBox="1">
            <a:spLocks/>
          </p:cNvSpPr>
          <p:nvPr/>
        </p:nvSpPr>
        <p:spPr>
          <a:xfrm>
            <a:off x="0" y="0"/>
            <a:ext cx="9144000" cy="5085184"/>
          </a:xfrm>
          <a:prstGeom prst="rect">
            <a:avLst/>
          </a:prstGeom>
          <a:solidFill>
            <a:srgbClr val="003300">
              <a:alpha val="30000"/>
            </a:srgbClr>
          </a:solidFill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nl-NL" sz="3200" b="0" i="1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3568" y="1196752"/>
            <a:ext cx="8077200" cy="792088"/>
          </a:xfrm>
        </p:spPr>
        <p:txBody>
          <a:bodyPr/>
          <a:lstStyle/>
          <a:p>
            <a:pPr algn="ctr"/>
            <a:r>
              <a:rPr lang="nl-NL" dirty="0" smtClean="0">
                <a:solidFill>
                  <a:srgbClr val="66FF33"/>
                </a:solidFill>
                <a:latin typeface="Arial" pitchFamily="34" charset="0"/>
                <a:cs typeface="Arial" pitchFamily="34" charset="0"/>
              </a:rPr>
              <a:t>Stichting Beter Zeist</a:t>
            </a:r>
            <a:endParaRPr lang="nl-NL" dirty="0">
              <a:solidFill>
                <a:srgbClr val="66FF33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0" y="5301208"/>
            <a:ext cx="9144000" cy="792088"/>
          </a:xfrm>
        </p:spPr>
        <p:txBody>
          <a:bodyPr anchor="ctr">
            <a:noAutofit/>
          </a:bodyPr>
          <a:lstStyle/>
          <a:p>
            <a:pPr algn="ctr"/>
            <a:r>
              <a:rPr lang="nl-NL" sz="2600" dirty="0" smtClean="0">
                <a:solidFill>
                  <a:schemeClr val="tx1">
                    <a:tint val="75000"/>
                  </a:schemeClr>
                </a:solidFill>
                <a:latin typeface="Arial" pitchFamily="34" charset="0"/>
                <a:cs typeface="Arial" pitchFamily="34" charset="0"/>
              </a:rPr>
              <a:t>Sociëteitsavond 16 maart 2016 Vereniging Bosch &amp; Duin </a:t>
            </a:r>
            <a:r>
              <a:rPr lang="nl-NL" sz="2600" dirty="0" err="1" smtClean="0">
                <a:solidFill>
                  <a:schemeClr val="tx1">
                    <a:tint val="75000"/>
                  </a:schemeClr>
                </a:solidFill>
                <a:latin typeface="Arial" pitchFamily="34" charset="0"/>
                <a:cs typeface="Arial" pitchFamily="34" charset="0"/>
              </a:rPr>
              <a:t>e.o</a:t>
            </a:r>
            <a:endParaRPr lang="nl-NL" sz="2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ijdelijke aanduiding voor tekst 2"/>
          <p:cNvSpPr txBox="1">
            <a:spLocks/>
          </p:cNvSpPr>
          <p:nvPr/>
        </p:nvSpPr>
        <p:spPr>
          <a:xfrm>
            <a:off x="1331640" y="4365104"/>
            <a:ext cx="6624736" cy="6480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nl-NL" sz="32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Hanna van den Dool, vz</a:t>
            </a:r>
            <a:endParaRPr kumimoji="0" lang="nl-NL" sz="3200" b="0" i="1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Picture 3" descr="part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520" y="260648"/>
            <a:ext cx="1440160" cy="14550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Ondertitel 2"/>
          <p:cNvSpPr txBox="1">
            <a:spLocks/>
          </p:cNvSpPr>
          <p:nvPr/>
        </p:nvSpPr>
        <p:spPr>
          <a:xfrm>
            <a:off x="0" y="3501008"/>
            <a:ext cx="9144000" cy="720080"/>
          </a:xfrm>
          <a:prstGeom prst="rect">
            <a:avLst/>
          </a:prstGeom>
        </p:spPr>
        <p:txBody>
          <a:bodyPr vert="horz" lIns="118872" tIns="0" rIns="45720" bIns="0" rtlCol="0" anchor="ctr">
            <a:normAutofit fontScale="775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tabLst/>
              <a:defRPr/>
            </a:pPr>
            <a:r>
              <a:rPr kumimoji="0" lang="nl-NL" sz="3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66FF33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Hoe samenwerken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tabLst/>
              <a:defRPr/>
            </a:pPr>
            <a:r>
              <a:rPr kumimoji="0" lang="nl-NL" sz="3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66FF33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aan behoud van </a:t>
            </a:r>
            <a:r>
              <a:rPr lang="nl-NL" sz="3600" noProof="0" dirty="0" smtClean="0">
                <a:solidFill>
                  <a:srgbClr val="66FF33"/>
                </a:solidFill>
                <a:latin typeface="Arial" pitchFamily="34" charset="0"/>
                <a:cs typeface="Arial" pitchFamily="34" charset="0"/>
              </a:rPr>
              <a:t>goede </a:t>
            </a:r>
            <a:r>
              <a:rPr kumimoji="0" lang="nl-NL" sz="3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66FF33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leefomgeving?</a:t>
            </a:r>
            <a:endParaRPr kumimoji="0" lang="nl-NL" sz="36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92D050"/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512" y="116632"/>
            <a:ext cx="7704856" cy="1252728"/>
          </a:xfrm>
        </p:spPr>
        <p:txBody>
          <a:bodyPr>
            <a:normAutofit/>
          </a:bodyPr>
          <a:lstStyle/>
          <a:p>
            <a:pPr algn="ctr"/>
            <a:r>
              <a:rPr lang="nl-NL" sz="4000" dirty="0" smtClean="0">
                <a:solidFill>
                  <a:srgbClr val="66FF33"/>
                </a:solidFill>
                <a:latin typeface="Arial" pitchFamily="34" charset="0"/>
                <a:cs typeface="Arial" pitchFamily="34" charset="0"/>
              </a:rPr>
              <a:t>B.  Stichting Beter Zeist </a:t>
            </a:r>
            <a:r>
              <a:rPr lang="nl-NL" sz="2400" dirty="0" smtClean="0">
                <a:solidFill>
                  <a:srgbClr val="66FF33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nl-NL" sz="2400" dirty="0" smtClean="0">
                <a:solidFill>
                  <a:srgbClr val="66FF33"/>
                </a:solidFill>
                <a:latin typeface="Arial" pitchFamily="34" charset="0"/>
                <a:cs typeface="Arial" pitchFamily="34" charset="0"/>
              </a:rPr>
            </a:br>
            <a:r>
              <a:rPr lang="nl-NL" sz="2400" dirty="0" smtClean="0">
                <a:solidFill>
                  <a:srgbClr val="66FF33"/>
                </a:solidFill>
                <a:latin typeface="Arial" pitchFamily="34" charset="0"/>
                <a:cs typeface="Arial" pitchFamily="34" charset="0"/>
              </a:rPr>
              <a:t>Invloed burgers</a:t>
            </a:r>
            <a:endParaRPr lang="nl-NL" sz="2400" dirty="0">
              <a:solidFill>
                <a:srgbClr val="66FF33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Picture 3" descr="part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84368" y="260648"/>
            <a:ext cx="997826" cy="1008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520" y="1484784"/>
            <a:ext cx="3779912" cy="51125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8130" name="Picture 2" descr="http://test.beterzeist.nl/wp-content/uploads/2013/08/AanbevBP-2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44008" y="3302917"/>
            <a:ext cx="3619894" cy="2718371"/>
          </a:xfrm>
          <a:prstGeom prst="rect">
            <a:avLst/>
          </a:prstGeom>
          <a:noFill/>
        </p:spPr>
      </p:pic>
      <p:sp>
        <p:nvSpPr>
          <p:cNvPr id="8" name="Tekstvak 7"/>
          <p:cNvSpPr txBox="1"/>
          <p:nvPr/>
        </p:nvSpPr>
        <p:spPr>
          <a:xfrm>
            <a:off x="4211960" y="6165304"/>
            <a:ext cx="446449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600" dirty="0" smtClean="0">
                <a:latin typeface="Arial" pitchFamily="34" charset="0"/>
                <a:cs typeface="Arial" pitchFamily="34" charset="0"/>
              </a:rPr>
              <a:t>Egbert Visscher /Johan Varkevisser / Wil Nuijen</a:t>
            </a:r>
            <a:endParaRPr lang="nl-NL" sz="16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8131" name="Picture 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51520" y="1484784"/>
            <a:ext cx="3971925" cy="28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8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0" y="0"/>
            <a:ext cx="9144000" cy="2606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6" name="Afbeelding 15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0" y="6526661"/>
            <a:ext cx="9144000" cy="35872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92D050"/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512" y="116632"/>
            <a:ext cx="7704856" cy="1252728"/>
          </a:xfrm>
        </p:spPr>
        <p:txBody>
          <a:bodyPr>
            <a:normAutofit/>
          </a:bodyPr>
          <a:lstStyle/>
          <a:p>
            <a:pPr algn="ctr"/>
            <a:r>
              <a:rPr lang="nl-NL" sz="4000" dirty="0" smtClean="0">
                <a:solidFill>
                  <a:srgbClr val="66FF33"/>
                </a:solidFill>
                <a:latin typeface="Arial" pitchFamily="34" charset="0"/>
                <a:cs typeface="Arial" pitchFamily="34" charset="0"/>
              </a:rPr>
              <a:t>B.  Wat doen we?</a:t>
            </a:r>
            <a:endParaRPr lang="nl-NL" sz="2400" dirty="0">
              <a:solidFill>
                <a:srgbClr val="66FF33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Picture 3" descr="part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84368" y="260648"/>
            <a:ext cx="997826" cy="1008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ijdelijke aanduiding voor inhoud 2"/>
          <p:cNvSpPr txBox="1">
            <a:spLocks/>
          </p:cNvSpPr>
          <p:nvPr/>
        </p:nvSpPr>
        <p:spPr>
          <a:xfrm>
            <a:off x="251520" y="1484784"/>
            <a:ext cx="8640960" cy="6264696"/>
          </a:xfrm>
          <a:prstGeom prst="rect">
            <a:avLst/>
          </a:prstGeom>
        </p:spPr>
        <p:txBody>
          <a:bodyPr vert="horz" lIns="54864" tIns="91440" rtlCol="0">
            <a:normAutofit/>
          </a:bodyPr>
          <a:lstStyle/>
          <a:p>
            <a:pPr marL="633222" marR="0" lvl="0" indent="-514350" algn="l" defTabSz="914400" rtl="0" eaLnBrk="1" fontAlgn="auto" latinLnBrk="0" hangingPunct="1">
              <a:lnSpc>
                <a:spcPts val="3900"/>
              </a:lnSpc>
              <a:spcBef>
                <a:spcPts val="300"/>
              </a:spcBef>
              <a:spcAft>
                <a:spcPts val="300"/>
              </a:spcAft>
              <a:buClr>
                <a:schemeClr val="tx1">
                  <a:lumMod val="95000"/>
                  <a:lumOff val="5000"/>
                </a:schemeClr>
              </a:buClr>
              <a:buSzPct val="80000"/>
              <a:tabLst/>
              <a:defRPr/>
            </a:pPr>
            <a:r>
              <a:rPr kumimoji="0" lang="nl-NL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	</a:t>
            </a:r>
            <a:r>
              <a:rPr lang="nl-NL" sz="2400" b="1" i="1" dirty="0" smtClean="0">
                <a:latin typeface="Arial" pitchFamily="34" charset="0"/>
                <a:cs typeface="Arial" pitchFamily="34" charset="0"/>
              </a:rPr>
              <a:t>Burgerinitiatieven / projecten </a:t>
            </a:r>
            <a:endParaRPr kumimoji="0" lang="nl-NL" sz="2400" b="1" i="1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marL="633222" indent="-514350">
              <a:lnSpc>
                <a:spcPts val="3900"/>
              </a:lnSpc>
              <a:spcBef>
                <a:spcPts val="300"/>
              </a:spcBef>
              <a:spcAft>
                <a:spcPts val="300"/>
              </a:spcAft>
              <a:buClr>
                <a:schemeClr val="tx1">
                  <a:lumMod val="95000"/>
                  <a:lumOff val="5000"/>
                </a:schemeClr>
              </a:buClr>
              <a:buSzPct val="80000"/>
              <a:buFont typeface="Wingdings" pitchFamily="2" charset="2"/>
              <a:buChar char="§"/>
            </a:pPr>
            <a:r>
              <a:rPr lang="nl-NL" sz="2400" dirty="0" smtClean="0">
                <a:latin typeface="Arial" pitchFamily="34" charset="0"/>
                <a:cs typeface="Arial" pitchFamily="34" charset="0"/>
              </a:rPr>
              <a:t>Geopark Utrechtse Heuvelrug ’t Gooi e.o.</a:t>
            </a:r>
          </a:p>
          <a:p>
            <a:pPr marL="633222" indent="-514350">
              <a:lnSpc>
                <a:spcPts val="3900"/>
              </a:lnSpc>
              <a:spcBef>
                <a:spcPts val="300"/>
              </a:spcBef>
              <a:spcAft>
                <a:spcPts val="300"/>
              </a:spcAft>
              <a:buClr>
                <a:schemeClr val="tx1">
                  <a:lumMod val="95000"/>
                  <a:lumOff val="5000"/>
                </a:schemeClr>
              </a:buClr>
              <a:buSzPct val="80000"/>
              <a:buFont typeface="Wingdings" pitchFamily="2" charset="2"/>
              <a:buChar char="§"/>
            </a:pPr>
            <a:r>
              <a:rPr lang="nl-NL" sz="2400" dirty="0" smtClean="0">
                <a:latin typeface="Arial" pitchFamily="34" charset="0"/>
                <a:cs typeface="Arial" pitchFamily="34" charset="0"/>
              </a:rPr>
              <a:t>Braakliggende terreinen bv Allegro-tuin</a:t>
            </a:r>
          </a:p>
          <a:p>
            <a:pPr marL="633222" indent="-514350">
              <a:lnSpc>
                <a:spcPts val="3900"/>
              </a:lnSpc>
              <a:spcBef>
                <a:spcPts val="300"/>
              </a:spcBef>
              <a:spcAft>
                <a:spcPts val="300"/>
              </a:spcAft>
              <a:buClr>
                <a:schemeClr val="tx1">
                  <a:lumMod val="95000"/>
                  <a:lumOff val="5000"/>
                </a:schemeClr>
              </a:buClr>
              <a:buSzPct val="80000"/>
              <a:buFont typeface="Wingdings" pitchFamily="2" charset="2"/>
              <a:buChar char="§"/>
            </a:pPr>
            <a:r>
              <a:rPr lang="nl-NL" sz="2400" dirty="0" smtClean="0">
                <a:latin typeface="Arial" pitchFamily="34" charset="0"/>
                <a:cs typeface="Arial" pitchFamily="34" charset="0"/>
              </a:rPr>
              <a:t>Mierenbos</a:t>
            </a:r>
          </a:p>
          <a:p>
            <a:pPr marL="633222" indent="-514350">
              <a:lnSpc>
                <a:spcPts val="3900"/>
              </a:lnSpc>
              <a:spcBef>
                <a:spcPts val="300"/>
              </a:spcBef>
              <a:spcAft>
                <a:spcPts val="300"/>
              </a:spcAft>
              <a:buClr>
                <a:schemeClr val="tx1">
                  <a:lumMod val="95000"/>
                  <a:lumOff val="5000"/>
                </a:schemeClr>
              </a:buClr>
              <a:buSzPct val="80000"/>
              <a:buFont typeface="Wingdings" pitchFamily="2" charset="2"/>
              <a:buChar char="§"/>
            </a:pPr>
            <a:r>
              <a:rPr lang="nl-NL" sz="2400" dirty="0" smtClean="0">
                <a:latin typeface="Arial" pitchFamily="34" charset="0"/>
                <a:cs typeface="Arial" pitchFamily="34" charset="0"/>
              </a:rPr>
              <a:t>Gemeente site </a:t>
            </a:r>
          </a:p>
          <a:p>
            <a:pPr marL="633222" indent="-514350">
              <a:lnSpc>
                <a:spcPts val="3900"/>
              </a:lnSpc>
              <a:spcBef>
                <a:spcPts val="300"/>
              </a:spcBef>
              <a:spcAft>
                <a:spcPts val="300"/>
              </a:spcAft>
              <a:buClr>
                <a:schemeClr val="tx1">
                  <a:lumMod val="95000"/>
                  <a:lumOff val="5000"/>
                </a:schemeClr>
              </a:buClr>
              <a:buSzPct val="80000"/>
              <a:buFont typeface="Wingdings" pitchFamily="2" charset="2"/>
              <a:buChar char="§"/>
            </a:pPr>
            <a:r>
              <a:rPr lang="nl-NL" sz="2300" dirty="0" smtClean="0">
                <a:latin typeface="Arial" pitchFamily="34" charset="0"/>
                <a:cs typeface="Arial" pitchFamily="34" charset="0"/>
              </a:rPr>
              <a:t>T.z.t.  Buurtbudgetten </a:t>
            </a:r>
          </a:p>
          <a:p>
            <a:pPr marL="633222" indent="-514350">
              <a:lnSpc>
                <a:spcPts val="3900"/>
              </a:lnSpc>
              <a:spcBef>
                <a:spcPts val="300"/>
              </a:spcBef>
              <a:spcAft>
                <a:spcPts val="300"/>
              </a:spcAft>
              <a:buClr>
                <a:schemeClr val="tx1">
                  <a:lumMod val="95000"/>
                  <a:lumOff val="5000"/>
                </a:schemeClr>
              </a:buClr>
              <a:buSzPct val="80000"/>
              <a:buFont typeface="Wingdings" pitchFamily="2" charset="2"/>
              <a:buChar char="§"/>
            </a:pPr>
            <a:r>
              <a:rPr lang="nl-NL" sz="2300" dirty="0" smtClean="0">
                <a:latin typeface="Arial" pitchFamily="34" charset="0"/>
                <a:cs typeface="Arial" pitchFamily="34" charset="0"/>
              </a:rPr>
              <a:t>T.z.t.  Beheerconstructie groene terreinen in bebouwde kom </a:t>
            </a:r>
          </a:p>
          <a:p>
            <a:pPr marL="633222" indent="-514350">
              <a:lnSpc>
                <a:spcPts val="3900"/>
              </a:lnSpc>
              <a:spcBef>
                <a:spcPts val="300"/>
              </a:spcBef>
              <a:spcAft>
                <a:spcPts val="300"/>
              </a:spcAft>
              <a:buClr>
                <a:schemeClr val="tx1">
                  <a:lumMod val="95000"/>
                  <a:lumOff val="5000"/>
                </a:schemeClr>
              </a:buClr>
              <a:buSzPct val="80000"/>
            </a:pPr>
            <a:endParaRPr kumimoji="0" lang="nl-NL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pic>
        <p:nvPicPr>
          <p:cNvPr id="9" name="Picture 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9144000" cy="2606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" name="Afbeelding 9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6526661"/>
            <a:ext cx="9144000" cy="35872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92D050"/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95536" y="188640"/>
            <a:ext cx="7704856" cy="1252728"/>
          </a:xfrm>
        </p:spPr>
        <p:txBody>
          <a:bodyPr>
            <a:normAutofit fontScale="90000"/>
          </a:bodyPr>
          <a:lstStyle/>
          <a:p>
            <a:pPr algn="ctr"/>
            <a:r>
              <a:rPr lang="nl-NL" sz="4000" dirty="0" smtClean="0">
                <a:solidFill>
                  <a:srgbClr val="66FF33"/>
                </a:solidFill>
                <a:latin typeface="Arial" pitchFamily="34" charset="0"/>
                <a:cs typeface="Arial" pitchFamily="34" charset="0"/>
              </a:rPr>
              <a:t>Geopark Heuvelrug </a:t>
            </a:r>
            <a:br>
              <a:rPr lang="nl-NL" sz="4000" dirty="0" smtClean="0">
                <a:solidFill>
                  <a:srgbClr val="66FF33"/>
                </a:solidFill>
                <a:latin typeface="Arial" pitchFamily="34" charset="0"/>
                <a:cs typeface="Arial" pitchFamily="34" charset="0"/>
              </a:rPr>
            </a:br>
            <a:r>
              <a:rPr lang="nl-NL" sz="4000" dirty="0" smtClean="0">
                <a:solidFill>
                  <a:srgbClr val="66FF33"/>
                </a:solidFill>
                <a:latin typeface="Arial" pitchFamily="34" charset="0"/>
                <a:cs typeface="Arial" pitchFamily="34" charset="0"/>
              </a:rPr>
              <a:t>Midden Nederland</a:t>
            </a:r>
            <a:endParaRPr lang="nl-NL" sz="2400" dirty="0">
              <a:solidFill>
                <a:srgbClr val="66FF33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Picture 3" descr="part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84368" y="260648"/>
            <a:ext cx="997826" cy="1008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 descr="http://test.beterzeist.nl/wp-content/uploads/2015/04/Utr.-Heuvelrug-en-Veluwe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835696" y="1556793"/>
            <a:ext cx="6408712" cy="4606262"/>
          </a:xfrm>
          <a:prstGeom prst="rect">
            <a:avLst/>
          </a:prstGeom>
          <a:noFill/>
        </p:spPr>
      </p:pic>
      <p:pic>
        <p:nvPicPr>
          <p:cNvPr id="8" name="Picture 8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0"/>
            <a:ext cx="9144000" cy="2606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Tekstvak 8"/>
          <p:cNvSpPr txBox="1"/>
          <p:nvPr/>
        </p:nvSpPr>
        <p:spPr>
          <a:xfrm>
            <a:off x="5364088" y="6093296"/>
            <a:ext cx="406794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ct val="20000"/>
              </a:spcBef>
              <a:defRPr/>
            </a:pPr>
            <a:r>
              <a:rPr lang="nl-NL" sz="2400" b="1" i="1" dirty="0" smtClean="0"/>
              <a:t>Marc Hofstra, bestuurslid</a:t>
            </a:r>
          </a:p>
          <a:p>
            <a:pPr lvl="0" algn="ctr">
              <a:spcBef>
                <a:spcPct val="20000"/>
              </a:spcBef>
              <a:defRPr/>
            </a:pPr>
            <a:endParaRPr lang="nl-NL" sz="2000" i="1" dirty="0" smtClean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0" name="Afbeelding 9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6526661"/>
            <a:ext cx="9144000" cy="35872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92D050"/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512" y="116632"/>
            <a:ext cx="7704856" cy="1252728"/>
          </a:xfrm>
        </p:spPr>
        <p:txBody>
          <a:bodyPr>
            <a:normAutofit/>
          </a:bodyPr>
          <a:lstStyle/>
          <a:p>
            <a:pPr algn="ctr"/>
            <a:r>
              <a:rPr lang="nl-NL" sz="4000" dirty="0" smtClean="0">
                <a:solidFill>
                  <a:srgbClr val="66FF33"/>
                </a:solidFill>
                <a:latin typeface="Arial" pitchFamily="34" charset="0"/>
                <a:cs typeface="Arial" pitchFamily="34" charset="0"/>
              </a:rPr>
              <a:t>Allegro-tuin</a:t>
            </a:r>
            <a:endParaRPr lang="nl-NL" sz="2400" dirty="0">
              <a:solidFill>
                <a:srgbClr val="66FF33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Picture 3" descr="part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84368" y="260648"/>
            <a:ext cx="997826" cy="1008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ijdelijke aanduiding voor inhoud 2"/>
          <p:cNvSpPr txBox="1">
            <a:spLocks/>
          </p:cNvSpPr>
          <p:nvPr/>
        </p:nvSpPr>
        <p:spPr>
          <a:xfrm>
            <a:off x="0" y="1196752"/>
            <a:ext cx="5220072" cy="3312368"/>
          </a:xfrm>
          <a:prstGeom prst="rect">
            <a:avLst/>
          </a:prstGeom>
        </p:spPr>
        <p:txBody>
          <a:bodyPr vert="horz" lIns="54864" tIns="91440" rtlCol="0">
            <a:normAutofit fontScale="40000" lnSpcReduction="20000"/>
          </a:bodyPr>
          <a:lstStyle/>
          <a:p>
            <a:pPr marL="633222" marR="0" lvl="0" indent="-514350" algn="l" defTabSz="914400" rtl="0" eaLnBrk="1" fontAlgn="auto" latinLnBrk="0" hangingPunct="1">
              <a:lnSpc>
                <a:spcPts val="3900"/>
              </a:lnSpc>
              <a:spcBef>
                <a:spcPts val="300"/>
              </a:spcBef>
              <a:spcAft>
                <a:spcPts val="300"/>
              </a:spcAft>
              <a:buClr>
                <a:schemeClr val="tx1">
                  <a:lumMod val="95000"/>
                  <a:lumOff val="5000"/>
                </a:schemeClr>
              </a:buClr>
              <a:buSzPct val="80000"/>
              <a:tabLst/>
              <a:defRPr/>
            </a:pPr>
            <a:r>
              <a:rPr kumimoji="0" lang="nl-NL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	</a:t>
            </a:r>
            <a:endParaRPr lang="nl-NL" sz="2400" dirty="0" smtClean="0">
              <a:latin typeface="Arial" pitchFamily="34" charset="0"/>
              <a:cs typeface="Arial" pitchFamily="34" charset="0"/>
            </a:endParaRPr>
          </a:p>
          <a:p>
            <a:pPr marL="633222" indent="-514350">
              <a:lnSpc>
                <a:spcPts val="3900"/>
              </a:lnSpc>
              <a:spcBef>
                <a:spcPts val="300"/>
              </a:spcBef>
              <a:spcAft>
                <a:spcPts val="300"/>
              </a:spcAft>
              <a:buClr>
                <a:schemeClr val="tx1">
                  <a:lumMod val="95000"/>
                  <a:lumOff val="5000"/>
                </a:schemeClr>
              </a:buClr>
              <a:buSzPct val="80000"/>
              <a:buFont typeface="Wingdings" pitchFamily="2" charset="2"/>
              <a:buChar char="§"/>
            </a:pPr>
            <a:r>
              <a:rPr lang="nl-NL" sz="4500" dirty="0" smtClean="0">
                <a:latin typeface="Arial" pitchFamily="34" charset="0"/>
                <a:cs typeface="Arial" pitchFamily="34" charset="0"/>
              </a:rPr>
              <a:t>Samenwerken: cohesie / leefbaarheid</a:t>
            </a:r>
          </a:p>
          <a:p>
            <a:pPr marL="633222" indent="-514350">
              <a:lnSpc>
                <a:spcPts val="3900"/>
              </a:lnSpc>
              <a:spcBef>
                <a:spcPts val="300"/>
              </a:spcBef>
              <a:spcAft>
                <a:spcPts val="300"/>
              </a:spcAft>
              <a:buClr>
                <a:schemeClr val="tx1">
                  <a:lumMod val="95000"/>
                  <a:lumOff val="5000"/>
                </a:schemeClr>
              </a:buClr>
              <a:buSzPct val="80000"/>
              <a:buFont typeface="Wingdings" pitchFamily="2" charset="2"/>
              <a:buChar char="§"/>
            </a:pPr>
            <a:r>
              <a:rPr lang="nl-NL" sz="4500" dirty="0" smtClean="0">
                <a:latin typeface="Arial" pitchFamily="34" charset="0"/>
                <a:cs typeface="Arial" pitchFamily="34" charset="0"/>
              </a:rPr>
              <a:t>Aansluiten bij kernkwaliteiten Zeist</a:t>
            </a:r>
          </a:p>
          <a:p>
            <a:pPr marL="633222" indent="-514350">
              <a:lnSpc>
                <a:spcPts val="3900"/>
              </a:lnSpc>
              <a:spcBef>
                <a:spcPts val="300"/>
              </a:spcBef>
              <a:spcAft>
                <a:spcPts val="300"/>
              </a:spcAft>
              <a:buClr>
                <a:schemeClr val="tx1">
                  <a:lumMod val="95000"/>
                  <a:lumOff val="5000"/>
                </a:schemeClr>
              </a:buClr>
              <a:buSzPct val="80000"/>
              <a:buFont typeface="Wingdings" pitchFamily="2" charset="2"/>
              <a:buChar char="§"/>
            </a:pPr>
            <a:r>
              <a:rPr lang="nl-NL" sz="4500" dirty="0" smtClean="0">
                <a:latin typeface="Arial" pitchFamily="34" charset="0"/>
                <a:cs typeface="Arial" pitchFamily="34" charset="0"/>
              </a:rPr>
              <a:t>Zeist aantrekkelijk laten zijn</a:t>
            </a:r>
          </a:p>
          <a:p>
            <a:pPr marL="633222" indent="-514350">
              <a:lnSpc>
                <a:spcPts val="3900"/>
              </a:lnSpc>
              <a:spcBef>
                <a:spcPts val="300"/>
              </a:spcBef>
              <a:spcAft>
                <a:spcPts val="300"/>
              </a:spcAft>
              <a:buClr>
                <a:schemeClr val="tx1">
                  <a:lumMod val="95000"/>
                  <a:lumOff val="5000"/>
                </a:schemeClr>
              </a:buClr>
              <a:buSzPct val="80000"/>
              <a:buFont typeface="Wingdings" pitchFamily="2" charset="2"/>
              <a:buChar char="§"/>
            </a:pPr>
            <a:r>
              <a:rPr lang="nl-NL" sz="4500" dirty="0" smtClean="0">
                <a:latin typeface="Arial" pitchFamily="34" charset="0"/>
                <a:cs typeface="Arial" pitchFamily="34" charset="0"/>
              </a:rPr>
              <a:t>Ervaring opdoen</a:t>
            </a:r>
          </a:p>
        </p:txBody>
      </p:sp>
      <p:pic>
        <p:nvPicPr>
          <p:cNvPr id="49154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92080" y="2132856"/>
            <a:ext cx="3312368" cy="22093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9161" name="Picture 9" descr="C:\Users\H\Documents\Fotomap Allegrotuin\20150618-Steffie-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956376" y="1556792"/>
            <a:ext cx="936130" cy="1404194"/>
          </a:xfrm>
          <a:prstGeom prst="rect">
            <a:avLst/>
          </a:prstGeom>
          <a:noFill/>
        </p:spPr>
      </p:pic>
      <p:pic>
        <p:nvPicPr>
          <p:cNvPr id="49163" name="Picture 11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427984" y="5013176"/>
            <a:ext cx="2376264" cy="15849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9158" name="Picture 6" descr="http://test.beterzeist.nl/wp-content/uploads/2014/02/P1010069Kaardebol-juli-2014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779912" y="4149080"/>
            <a:ext cx="864096" cy="1152129"/>
          </a:xfrm>
          <a:prstGeom prst="rect">
            <a:avLst/>
          </a:prstGeom>
          <a:noFill/>
        </p:spPr>
      </p:pic>
      <p:pic>
        <p:nvPicPr>
          <p:cNvPr id="49164" name="Picture 12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899592" y="4509120"/>
            <a:ext cx="2955160" cy="16622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9162" name="Picture 10" descr="C:\Users\H\Documents\Fotomap Allegrotuin\Foto720-B3VBJYRA kids op heuvel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660232" y="4077072"/>
            <a:ext cx="2376264" cy="1584176"/>
          </a:xfrm>
          <a:prstGeom prst="rect">
            <a:avLst/>
          </a:prstGeom>
          <a:noFill/>
        </p:spPr>
      </p:pic>
      <p:pic>
        <p:nvPicPr>
          <p:cNvPr id="17" name="Picture 8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0" y="0"/>
            <a:ext cx="9144000" cy="2606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3" name="Afbeelding 12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0" y="6526661"/>
            <a:ext cx="9144000" cy="35872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92D050"/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0" y="332656"/>
            <a:ext cx="8136904" cy="1252728"/>
          </a:xfrm>
        </p:spPr>
        <p:txBody>
          <a:bodyPr>
            <a:normAutofit fontScale="90000"/>
          </a:bodyPr>
          <a:lstStyle/>
          <a:p>
            <a:pPr algn="ctr"/>
            <a:r>
              <a:rPr lang="nl-NL" sz="4000" dirty="0" smtClean="0">
                <a:solidFill>
                  <a:srgbClr val="66FF33"/>
                </a:solidFill>
                <a:latin typeface="Arial" pitchFamily="34" charset="0"/>
                <a:cs typeface="Arial" pitchFamily="34" charset="0"/>
              </a:rPr>
              <a:t>C. Voorbeelden </a:t>
            </a:r>
            <a:br>
              <a:rPr lang="nl-NL" sz="4000" dirty="0" smtClean="0">
                <a:solidFill>
                  <a:srgbClr val="66FF33"/>
                </a:solidFill>
                <a:latin typeface="Arial" pitchFamily="34" charset="0"/>
                <a:cs typeface="Arial" pitchFamily="34" charset="0"/>
              </a:rPr>
            </a:br>
            <a:r>
              <a:rPr lang="nl-NL" sz="4000" dirty="0" smtClean="0">
                <a:solidFill>
                  <a:srgbClr val="66FF33"/>
                </a:solidFill>
                <a:latin typeface="Arial" pitchFamily="34" charset="0"/>
                <a:cs typeface="Arial" pitchFamily="34" charset="0"/>
              </a:rPr>
              <a:t>projectontwikkeling </a:t>
            </a:r>
            <a:br>
              <a:rPr lang="nl-NL" sz="4000" dirty="0" smtClean="0">
                <a:solidFill>
                  <a:srgbClr val="66FF33"/>
                </a:solidFill>
                <a:latin typeface="Arial" pitchFamily="34" charset="0"/>
                <a:cs typeface="Arial" pitchFamily="34" charset="0"/>
              </a:rPr>
            </a:br>
            <a:endParaRPr lang="nl-NL" sz="2400" dirty="0">
              <a:solidFill>
                <a:srgbClr val="66FF33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Picture 3" descr="part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84368" y="260648"/>
            <a:ext cx="997826" cy="1008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ijdelijke aanduiding voor inhoud 2"/>
          <p:cNvSpPr txBox="1">
            <a:spLocks/>
          </p:cNvSpPr>
          <p:nvPr/>
        </p:nvSpPr>
        <p:spPr>
          <a:xfrm>
            <a:off x="683568" y="1412776"/>
            <a:ext cx="8640960" cy="6264696"/>
          </a:xfrm>
          <a:prstGeom prst="rect">
            <a:avLst/>
          </a:prstGeom>
        </p:spPr>
        <p:txBody>
          <a:bodyPr vert="horz" lIns="54864" tIns="91440" rtlCol="0">
            <a:normAutofit/>
          </a:bodyPr>
          <a:lstStyle/>
          <a:p>
            <a:pPr marL="633222" marR="0" lvl="0" indent="-514350" algn="l" defTabSz="914400" rtl="0" eaLnBrk="1" fontAlgn="auto" latinLnBrk="0" hangingPunct="1">
              <a:lnSpc>
                <a:spcPts val="3900"/>
              </a:lnSpc>
              <a:spcBef>
                <a:spcPts val="300"/>
              </a:spcBef>
              <a:spcAft>
                <a:spcPts val="300"/>
              </a:spcAft>
              <a:buClr>
                <a:schemeClr val="tx1">
                  <a:lumMod val="95000"/>
                  <a:lumOff val="5000"/>
                </a:schemeClr>
              </a:buClr>
              <a:buSzPct val="80000"/>
              <a:tabLst/>
              <a:defRPr/>
            </a:pPr>
            <a:r>
              <a:rPr kumimoji="0" lang="nl-NL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	</a:t>
            </a:r>
            <a:endParaRPr kumimoji="0" lang="nl-NL" sz="2400" b="1" i="1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marL="633222" indent="-514350">
              <a:lnSpc>
                <a:spcPts val="3900"/>
              </a:lnSpc>
              <a:spcBef>
                <a:spcPts val="300"/>
              </a:spcBef>
              <a:spcAft>
                <a:spcPts val="300"/>
              </a:spcAft>
              <a:buClr>
                <a:schemeClr val="tx1">
                  <a:lumMod val="95000"/>
                  <a:lumOff val="5000"/>
                </a:schemeClr>
              </a:buClr>
              <a:buSzPct val="80000"/>
              <a:buFont typeface="Wingdings" pitchFamily="2" charset="2"/>
              <a:buChar char="§"/>
            </a:pPr>
            <a:r>
              <a:rPr lang="nl-NL" sz="2400" dirty="0" smtClean="0">
                <a:latin typeface="Arial" pitchFamily="34" charset="0"/>
                <a:cs typeface="Arial" pitchFamily="34" charset="0"/>
              </a:rPr>
              <a:t>Hoogbouw langs invalswegen</a:t>
            </a:r>
          </a:p>
          <a:p>
            <a:pPr marL="633222" indent="-514350">
              <a:lnSpc>
                <a:spcPts val="3900"/>
              </a:lnSpc>
              <a:spcBef>
                <a:spcPts val="300"/>
              </a:spcBef>
              <a:spcAft>
                <a:spcPts val="300"/>
              </a:spcAft>
              <a:buClr>
                <a:schemeClr val="tx1">
                  <a:lumMod val="95000"/>
                  <a:lumOff val="5000"/>
                </a:schemeClr>
              </a:buClr>
              <a:buSzPct val="80000"/>
              <a:buFont typeface="Wingdings" pitchFamily="2" charset="2"/>
              <a:buChar char="§"/>
            </a:pPr>
            <a:r>
              <a:rPr lang="nl-NL" sz="2400" dirty="0" smtClean="0">
                <a:latin typeface="Arial" pitchFamily="34" charset="0"/>
                <a:cs typeface="Arial" pitchFamily="34" charset="0"/>
              </a:rPr>
              <a:t>Buurtschap Sanatoriumbos (en Dennendal)</a:t>
            </a:r>
          </a:p>
          <a:p>
            <a:pPr marL="633222" indent="-514350">
              <a:lnSpc>
                <a:spcPts val="3900"/>
              </a:lnSpc>
              <a:spcBef>
                <a:spcPts val="300"/>
              </a:spcBef>
              <a:spcAft>
                <a:spcPts val="300"/>
              </a:spcAft>
              <a:buClr>
                <a:schemeClr val="tx1">
                  <a:lumMod val="95000"/>
                  <a:lumOff val="5000"/>
                </a:schemeClr>
              </a:buClr>
              <a:buSzPct val="80000"/>
              <a:buFont typeface="Wingdings" pitchFamily="2" charset="2"/>
              <a:buChar char="§"/>
            </a:pPr>
            <a:r>
              <a:rPr lang="nl-NL" sz="2400" dirty="0" smtClean="0">
                <a:latin typeface="Arial" pitchFamily="34" charset="0"/>
                <a:cs typeface="Arial" pitchFamily="34" charset="0"/>
              </a:rPr>
              <a:t>Vernieuwing Kerckebosch</a:t>
            </a:r>
          </a:p>
          <a:p>
            <a:pPr marL="633222" indent="-514350">
              <a:lnSpc>
                <a:spcPts val="3900"/>
              </a:lnSpc>
              <a:spcBef>
                <a:spcPts val="300"/>
              </a:spcBef>
              <a:spcAft>
                <a:spcPts val="300"/>
              </a:spcAft>
              <a:buClr>
                <a:schemeClr val="tx1">
                  <a:lumMod val="95000"/>
                  <a:lumOff val="5000"/>
                </a:schemeClr>
              </a:buClr>
              <a:buSzPct val="80000"/>
              <a:buFont typeface="Wingdings" pitchFamily="2" charset="2"/>
              <a:buChar char="§"/>
            </a:pPr>
            <a:r>
              <a:rPr lang="nl-NL" sz="2400" dirty="0" smtClean="0">
                <a:latin typeface="Arial" pitchFamily="34" charset="0"/>
                <a:cs typeface="Arial" pitchFamily="34" charset="0"/>
              </a:rPr>
              <a:t>Woonpark Zeist / Zeister Warande</a:t>
            </a:r>
          </a:p>
          <a:p>
            <a:pPr marL="633222" indent="-514350">
              <a:lnSpc>
                <a:spcPts val="3900"/>
              </a:lnSpc>
              <a:spcBef>
                <a:spcPts val="300"/>
              </a:spcBef>
              <a:spcAft>
                <a:spcPts val="300"/>
              </a:spcAft>
              <a:buClr>
                <a:schemeClr val="tx1">
                  <a:lumMod val="95000"/>
                  <a:lumOff val="5000"/>
                </a:schemeClr>
              </a:buClr>
              <a:buSzPct val="80000"/>
              <a:buFont typeface="Wingdings" pitchFamily="2" charset="2"/>
              <a:buChar char="§"/>
            </a:pPr>
            <a:r>
              <a:rPr lang="nl-NL" sz="2400" dirty="0" smtClean="0">
                <a:latin typeface="Arial" pitchFamily="34" charset="0"/>
                <a:cs typeface="Arial" pitchFamily="34" charset="0"/>
              </a:rPr>
              <a:t>Centrumvisie en verkeerscirculatie</a:t>
            </a:r>
          </a:p>
          <a:p>
            <a:pPr marL="633222" indent="-514350">
              <a:lnSpc>
                <a:spcPts val="3900"/>
              </a:lnSpc>
              <a:spcBef>
                <a:spcPts val="300"/>
              </a:spcBef>
              <a:spcAft>
                <a:spcPts val="300"/>
              </a:spcAft>
              <a:buClr>
                <a:schemeClr val="tx1">
                  <a:lumMod val="95000"/>
                  <a:lumOff val="5000"/>
                </a:schemeClr>
              </a:buClr>
              <a:buSzPct val="80000"/>
              <a:buFont typeface="Wingdings" pitchFamily="2" charset="2"/>
              <a:buChar char="§"/>
            </a:pPr>
            <a:r>
              <a:rPr lang="nl-NL" sz="2400" dirty="0" smtClean="0">
                <a:latin typeface="Arial" pitchFamily="34" charset="0"/>
                <a:cs typeface="Arial" pitchFamily="34" charset="0"/>
              </a:rPr>
              <a:t>Bebouwing WA Hoeve / vertrek </a:t>
            </a:r>
            <a:r>
              <a:rPr lang="nl-NL" sz="2400" dirty="0" err="1" smtClean="0">
                <a:latin typeface="Arial" pitchFamily="34" charset="0"/>
                <a:cs typeface="Arial" pitchFamily="34" charset="0"/>
              </a:rPr>
              <a:t>Altrecht</a:t>
            </a:r>
            <a:endParaRPr lang="nl-NL" sz="24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kstvak 4"/>
          <p:cNvSpPr txBox="1"/>
          <p:nvPr/>
        </p:nvSpPr>
        <p:spPr>
          <a:xfrm>
            <a:off x="4139952" y="6237312"/>
            <a:ext cx="500404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ct val="20000"/>
              </a:spcBef>
              <a:defRPr/>
            </a:pPr>
            <a:r>
              <a:rPr lang="nl-NL" sz="2400" b="1" i="1" dirty="0" smtClean="0"/>
              <a:t>Egbert Visscher, secretaris Platform</a:t>
            </a:r>
          </a:p>
          <a:p>
            <a:pPr lvl="0" algn="ctr">
              <a:spcBef>
                <a:spcPct val="20000"/>
              </a:spcBef>
              <a:defRPr/>
            </a:pPr>
            <a:endParaRPr lang="nl-NL" sz="2000" i="1" dirty="0" smtClean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3" name="Picture 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9144000" cy="2606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92D050"/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0" y="116632"/>
            <a:ext cx="7812360" cy="1252728"/>
          </a:xfrm>
        </p:spPr>
        <p:txBody>
          <a:bodyPr>
            <a:normAutofit/>
          </a:bodyPr>
          <a:lstStyle/>
          <a:p>
            <a:pPr algn="ctr"/>
            <a:r>
              <a:rPr lang="nl-NL" sz="4000" dirty="0" smtClean="0">
                <a:solidFill>
                  <a:srgbClr val="66FF33"/>
                </a:solidFill>
                <a:latin typeface="Arial" pitchFamily="34" charset="0"/>
                <a:cs typeface="Arial" pitchFamily="34" charset="0"/>
              </a:rPr>
              <a:t>D.  Resultaten/Uitdagingen</a:t>
            </a:r>
            <a:endParaRPr lang="nl-NL" sz="2800" dirty="0">
              <a:solidFill>
                <a:srgbClr val="66FF33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Picture 3" descr="part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84368" y="260648"/>
            <a:ext cx="997826" cy="1008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ijdelijke aanduiding voor inhoud 2"/>
          <p:cNvSpPr txBox="1">
            <a:spLocks/>
          </p:cNvSpPr>
          <p:nvPr/>
        </p:nvSpPr>
        <p:spPr>
          <a:xfrm>
            <a:off x="251520" y="1340768"/>
            <a:ext cx="8640960" cy="6264696"/>
          </a:xfrm>
          <a:prstGeom prst="rect">
            <a:avLst/>
          </a:prstGeom>
        </p:spPr>
        <p:txBody>
          <a:bodyPr vert="horz" lIns="54864" tIns="91440" rtlCol="0">
            <a:normAutofit/>
          </a:bodyPr>
          <a:lstStyle/>
          <a:p>
            <a:pPr marL="633222" marR="0" lvl="0" indent="-514350" algn="l" defTabSz="914400" rtl="0" eaLnBrk="1" fontAlgn="auto" latinLnBrk="0" hangingPunct="1">
              <a:lnSpc>
                <a:spcPts val="3900"/>
              </a:lnSpc>
              <a:spcBef>
                <a:spcPts val="300"/>
              </a:spcBef>
              <a:spcAft>
                <a:spcPts val="300"/>
              </a:spcAft>
              <a:buClr>
                <a:schemeClr val="tx1">
                  <a:lumMod val="95000"/>
                  <a:lumOff val="5000"/>
                </a:schemeClr>
              </a:buClr>
              <a:buSzPct val="80000"/>
              <a:tabLst/>
              <a:defRPr/>
            </a:pPr>
            <a:r>
              <a:rPr kumimoji="0" lang="nl-NL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	</a:t>
            </a:r>
            <a:endParaRPr kumimoji="0" lang="nl-NL" sz="2400" b="1" i="1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marL="633222" indent="-514350">
              <a:lnSpc>
                <a:spcPts val="3900"/>
              </a:lnSpc>
              <a:spcBef>
                <a:spcPts val="300"/>
              </a:spcBef>
              <a:spcAft>
                <a:spcPts val="300"/>
              </a:spcAft>
              <a:buClr>
                <a:schemeClr val="tx1">
                  <a:lumMod val="95000"/>
                  <a:lumOff val="5000"/>
                </a:schemeClr>
              </a:buClr>
              <a:buSzPct val="80000"/>
            </a:pPr>
            <a:r>
              <a:rPr lang="nl-NL" sz="2400" b="1" i="1" dirty="0" smtClean="0">
                <a:latin typeface="Arial" pitchFamily="34" charset="0"/>
                <a:cs typeface="Arial" pitchFamily="34" charset="0"/>
              </a:rPr>
              <a:t>	Resultaten</a:t>
            </a:r>
          </a:p>
          <a:p>
            <a:pPr marL="633222" indent="-514350">
              <a:lnSpc>
                <a:spcPts val="3900"/>
              </a:lnSpc>
              <a:spcBef>
                <a:spcPts val="300"/>
              </a:spcBef>
              <a:spcAft>
                <a:spcPts val="300"/>
              </a:spcAft>
              <a:buClr>
                <a:schemeClr val="tx1">
                  <a:lumMod val="95000"/>
                  <a:lumOff val="5000"/>
                </a:schemeClr>
              </a:buClr>
              <a:buSzPct val="80000"/>
              <a:buFont typeface="Wingdings" pitchFamily="2" charset="2"/>
              <a:buChar char="§"/>
            </a:pPr>
            <a:r>
              <a:rPr lang="nl-NL" sz="2400" dirty="0" smtClean="0">
                <a:latin typeface="Arial" pitchFamily="34" charset="0"/>
                <a:cs typeface="Arial" pitchFamily="34" charset="0"/>
              </a:rPr>
              <a:t>Unieke samenwerking organisaties</a:t>
            </a:r>
          </a:p>
          <a:p>
            <a:pPr marL="633222" indent="-514350">
              <a:lnSpc>
                <a:spcPts val="3900"/>
              </a:lnSpc>
              <a:spcBef>
                <a:spcPts val="300"/>
              </a:spcBef>
              <a:spcAft>
                <a:spcPts val="300"/>
              </a:spcAft>
              <a:buClr>
                <a:schemeClr val="tx1">
                  <a:lumMod val="95000"/>
                  <a:lumOff val="5000"/>
                </a:schemeClr>
              </a:buClr>
              <a:buSzPct val="80000"/>
              <a:buFont typeface="Wingdings" pitchFamily="2" charset="2"/>
              <a:buChar char="§"/>
            </a:pPr>
            <a:r>
              <a:rPr lang="nl-NL" sz="2400" dirty="0" smtClean="0">
                <a:latin typeface="Arial" pitchFamily="34" charset="0"/>
                <a:cs typeface="Arial" pitchFamily="34" charset="0"/>
              </a:rPr>
              <a:t>Kansen op hoogbouw verminderd</a:t>
            </a:r>
          </a:p>
          <a:p>
            <a:pPr marL="633222" indent="-514350">
              <a:lnSpc>
                <a:spcPts val="3900"/>
              </a:lnSpc>
              <a:spcBef>
                <a:spcPts val="300"/>
              </a:spcBef>
              <a:spcAft>
                <a:spcPts val="300"/>
              </a:spcAft>
              <a:buClr>
                <a:schemeClr val="tx1">
                  <a:lumMod val="95000"/>
                  <a:lumOff val="5000"/>
                </a:schemeClr>
              </a:buClr>
              <a:buSzPct val="80000"/>
              <a:buFont typeface="Wingdings" pitchFamily="2" charset="2"/>
              <a:buChar char="§"/>
            </a:pPr>
            <a:r>
              <a:rPr lang="nl-NL" sz="2400" dirty="0" smtClean="0">
                <a:latin typeface="Arial" pitchFamily="34" charset="0"/>
                <a:cs typeface="Arial" pitchFamily="34" charset="0"/>
              </a:rPr>
              <a:t>Meer behoud cultuurhistorie en natuur</a:t>
            </a:r>
          </a:p>
          <a:p>
            <a:pPr marL="633222" indent="-514350">
              <a:lnSpc>
                <a:spcPts val="3900"/>
              </a:lnSpc>
              <a:spcBef>
                <a:spcPts val="300"/>
              </a:spcBef>
              <a:spcAft>
                <a:spcPts val="300"/>
              </a:spcAft>
              <a:buClr>
                <a:schemeClr val="tx1">
                  <a:lumMod val="95000"/>
                  <a:lumOff val="5000"/>
                </a:schemeClr>
              </a:buClr>
              <a:buSzPct val="80000"/>
              <a:buFont typeface="Wingdings" pitchFamily="2" charset="2"/>
              <a:buChar char="§"/>
            </a:pPr>
            <a:r>
              <a:rPr lang="nl-NL" sz="2400" dirty="0" smtClean="0">
                <a:latin typeface="Arial" pitchFamily="34" charset="0"/>
                <a:cs typeface="Arial" pitchFamily="34" charset="0"/>
              </a:rPr>
              <a:t>Burgerinvloed vergroot </a:t>
            </a:r>
            <a:endParaRPr kumimoji="0" lang="nl-NL" sz="2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Tekstvak 4"/>
          <p:cNvSpPr txBox="1"/>
          <p:nvPr/>
        </p:nvSpPr>
        <p:spPr>
          <a:xfrm>
            <a:off x="4139952" y="6237312"/>
            <a:ext cx="500404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ct val="20000"/>
              </a:spcBef>
              <a:defRPr/>
            </a:pPr>
            <a:r>
              <a:rPr lang="nl-NL" sz="2400" b="1" i="1" dirty="0" smtClean="0"/>
              <a:t>Egbert Visscher, secretaris Platform</a:t>
            </a:r>
          </a:p>
          <a:p>
            <a:pPr lvl="0" algn="ctr">
              <a:spcBef>
                <a:spcPct val="20000"/>
              </a:spcBef>
              <a:defRPr/>
            </a:pPr>
            <a:endParaRPr lang="nl-NL" sz="2000" i="1" dirty="0" smtClean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8" name="Picture 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6657975"/>
            <a:ext cx="9144000" cy="2840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Picture 8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0"/>
            <a:ext cx="9144000" cy="2606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92D050"/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part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84368" y="260648"/>
            <a:ext cx="997826" cy="1008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ijdelijke aanduiding voor inhoud 2"/>
          <p:cNvSpPr txBox="1">
            <a:spLocks/>
          </p:cNvSpPr>
          <p:nvPr/>
        </p:nvSpPr>
        <p:spPr>
          <a:xfrm>
            <a:off x="611560" y="1772816"/>
            <a:ext cx="7560840" cy="4896544"/>
          </a:xfrm>
          <a:prstGeom prst="rect">
            <a:avLst/>
          </a:prstGeom>
        </p:spPr>
        <p:txBody>
          <a:bodyPr vert="horz" lIns="54864" tIns="91440" rtlCol="0">
            <a:normAutofit/>
          </a:bodyPr>
          <a:lstStyle/>
          <a:p>
            <a:pPr marL="633222" marR="0" lvl="0" indent="-514350" algn="l" defTabSz="914400" rtl="0" eaLnBrk="1" fontAlgn="auto" latinLnBrk="0" hangingPunct="1">
              <a:lnSpc>
                <a:spcPts val="3900"/>
              </a:lnSpc>
              <a:spcBef>
                <a:spcPts val="300"/>
              </a:spcBef>
              <a:spcAft>
                <a:spcPts val="300"/>
              </a:spcAft>
              <a:buClr>
                <a:schemeClr val="tx1">
                  <a:lumMod val="95000"/>
                  <a:lumOff val="5000"/>
                </a:schemeClr>
              </a:buClr>
              <a:buSzPct val="80000"/>
              <a:tabLst/>
              <a:defRPr/>
            </a:pPr>
            <a:r>
              <a:rPr kumimoji="0" lang="nl-NL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	</a:t>
            </a:r>
            <a:endParaRPr kumimoji="0" lang="nl-NL" sz="2400" b="1" i="1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marL="633222" lvl="0" indent="-514350">
              <a:lnSpc>
                <a:spcPts val="3900"/>
              </a:lnSpc>
              <a:spcBef>
                <a:spcPts val="300"/>
              </a:spcBef>
              <a:spcAft>
                <a:spcPts val="300"/>
              </a:spcAft>
              <a:buClr>
                <a:schemeClr val="tx1">
                  <a:lumMod val="95000"/>
                  <a:lumOff val="5000"/>
                </a:schemeClr>
              </a:buClr>
              <a:buSzPct val="80000"/>
            </a:pPr>
            <a:r>
              <a:rPr lang="nl-NL" sz="2400" dirty="0" smtClean="0">
                <a:latin typeface="Arial" pitchFamily="34" charset="0"/>
                <a:cs typeface="Arial" pitchFamily="34" charset="0"/>
              </a:rPr>
              <a:t>      </a:t>
            </a:r>
            <a:r>
              <a:rPr lang="nl-NL" sz="2400" b="1" i="1" dirty="0" smtClean="0">
                <a:latin typeface="Arial" pitchFamily="34" charset="0"/>
                <a:cs typeface="Arial" pitchFamily="34" charset="0"/>
              </a:rPr>
              <a:t>Uitdagingen</a:t>
            </a:r>
          </a:p>
          <a:p>
            <a:pPr marL="633222" lvl="0" indent="-514350">
              <a:lnSpc>
                <a:spcPts val="3900"/>
              </a:lnSpc>
              <a:spcBef>
                <a:spcPts val="300"/>
              </a:spcBef>
              <a:spcAft>
                <a:spcPts val="300"/>
              </a:spcAft>
              <a:buClr>
                <a:schemeClr val="tx1">
                  <a:lumMod val="95000"/>
                  <a:lumOff val="5000"/>
                </a:schemeClr>
              </a:buClr>
              <a:buSzPct val="80000"/>
              <a:buFont typeface="Wingdings" pitchFamily="2" charset="2"/>
              <a:buChar char="§"/>
            </a:pPr>
            <a:r>
              <a:rPr lang="nl-NL" sz="2400" dirty="0" err="1" smtClean="0">
                <a:latin typeface="Arial" pitchFamily="34" charset="0"/>
                <a:cs typeface="Arial" pitchFamily="34" charset="0"/>
              </a:rPr>
              <a:t>Korte-termijnvisie</a:t>
            </a:r>
            <a:r>
              <a:rPr lang="nl-NL" sz="2400" dirty="0" smtClean="0">
                <a:latin typeface="Arial" pitchFamily="34" charset="0"/>
                <a:cs typeface="Arial" pitchFamily="34" charset="0"/>
              </a:rPr>
              <a:t> gemeente</a:t>
            </a:r>
          </a:p>
          <a:p>
            <a:pPr marL="633222" lvl="0" indent="-514350">
              <a:lnSpc>
                <a:spcPts val="3900"/>
              </a:lnSpc>
              <a:spcBef>
                <a:spcPts val="300"/>
              </a:spcBef>
              <a:spcAft>
                <a:spcPts val="300"/>
              </a:spcAft>
              <a:buClr>
                <a:schemeClr val="tx1">
                  <a:lumMod val="95000"/>
                  <a:lumOff val="5000"/>
                </a:schemeClr>
              </a:buClr>
              <a:buSzPct val="80000"/>
              <a:buFont typeface="Wingdings" pitchFamily="2" charset="2"/>
              <a:buChar char="§"/>
            </a:pPr>
            <a:r>
              <a:rPr lang="nl-NL" sz="2400" dirty="0" smtClean="0">
                <a:latin typeface="Arial" pitchFamily="34" charset="0"/>
                <a:cs typeface="Arial" pitchFamily="34" charset="0"/>
              </a:rPr>
              <a:t>Gemeente doet toezeggingen aan ontwikkelaars</a:t>
            </a:r>
          </a:p>
          <a:p>
            <a:pPr marL="633222" lvl="0" indent="-514350">
              <a:lnSpc>
                <a:spcPts val="3900"/>
              </a:lnSpc>
              <a:spcBef>
                <a:spcPts val="300"/>
              </a:spcBef>
              <a:spcAft>
                <a:spcPts val="300"/>
              </a:spcAft>
              <a:buClr>
                <a:schemeClr val="tx1">
                  <a:lumMod val="95000"/>
                  <a:lumOff val="5000"/>
                </a:schemeClr>
              </a:buClr>
              <a:buSzPct val="80000"/>
              <a:buFont typeface="Wingdings" pitchFamily="2" charset="2"/>
              <a:buChar char="§"/>
            </a:pPr>
            <a:r>
              <a:rPr lang="nl-NL" sz="2400" dirty="0" smtClean="0">
                <a:latin typeface="Arial" pitchFamily="34" charset="0"/>
                <a:cs typeface="Arial" pitchFamily="34" charset="0"/>
              </a:rPr>
              <a:t>Verschil tussen beleidskaders (visies) en praktijk</a:t>
            </a:r>
          </a:p>
          <a:p>
            <a:pPr marL="633222" lvl="0" indent="-514350">
              <a:lnSpc>
                <a:spcPts val="3900"/>
              </a:lnSpc>
              <a:spcBef>
                <a:spcPts val="300"/>
              </a:spcBef>
              <a:spcAft>
                <a:spcPts val="300"/>
              </a:spcAft>
              <a:buClr>
                <a:schemeClr val="tx1">
                  <a:lumMod val="95000"/>
                  <a:lumOff val="5000"/>
                </a:schemeClr>
              </a:buClr>
              <a:buSzPct val="80000"/>
              <a:buFont typeface="Wingdings" pitchFamily="2" charset="2"/>
              <a:buChar char="§"/>
            </a:pPr>
            <a:r>
              <a:rPr lang="nl-NL" sz="2400" dirty="0" smtClean="0">
                <a:latin typeface="Arial" pitchFamily="34" charset="0"/>
                <a:cs typeface="Arial" pitchFamily="34" charset="0"/>
              </a:rPr>
              <a:t>Doelgericht en effectief werken gemeente en raad</a:t>
            </a:r>
          </a:p>
          <a:p>
            <a:pPr marL="633222" lvl="0" indent="-514350">
              <a:lnSpc>
                <a:spcPts val="3900"/>
              </a:lnSpc>
              <a:spcBef>
                <a:spcPts val="300"/>
              </a:spcBef>
              <a:spcAft>
                <a:spcPts val="300"/>
              </a:spcAft>
              <a:buClr>
                <a:schemeClr val="tx1">
                  <a:lumMod val="95000"/>
                  <a:lumOff val="5000"/>
                </a:schemeClr>
              </a:buClr>
              <a:buSzPct val="80000"/>
              <a:buFont typeface="Wingdings" pitchFamily="2" charset="2"/>
              <a:buChar char="§"/>
            </a:pPr>
            <a:endParaRPr kumimoji="0" lang="nl-NL" sz="2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Tekstvak 4"/>
          <p:cNvSpPr txBox="1"/>
          <p:nvPr/>
        </p:nvSpPr>
        <p:spPr>
          <a:xfrm>
            <a:off x="4139952" y="6237312"/>
            <a:ext cx="500404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ct val="20000"/>
              </a:spcBef>
              <a:defRPr/>
            </a:pPr>
            <a:r>
              <a:rPr lang="nl-NL" sz="2400" b="1" i="1" dirty="0" smtClean="0"/>
              <a:t>Egbert Visscher, secretaris Platform</a:t>
            </a:r>
          </a:p>
          <a:p>
            <a:pPr lvl="0" algn="ctr">
              <a:spcBef>
                <a:spcPct val="20000"/>
              </a:spcBef>
              <a:defRPr/>
            </a:pPr>
            <a:endParaRPr lang="nl-NL" sz="2000" i="1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itel 1"/>
          <p:cNvSpPr txBox="1">
            <a:spLocks/>
          </p:cNvSpPr>
          <p:nvPr/>
        </p:nvSpPr>
        <p:spPr>
          <a:xfrm>
            <a:off x="0" y="116632"/>
            <a:ext cx="7812360" cy="1252728"/>
          </a:xfrm>
          <a:prstGeom prst="rect">
            <a:avLst/>
          </a:prstGeom>
        </p:spPr>
        <p:txBody>
          <a:bodyPr vert="horz" lIns="91440" rIns="45720" rtlCol="0" anchor="ctr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66FF33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D.  Resultaten/Uitdagingen</a:t>
            </a:r>
            <a:endParaRPr kumimoji="0" lang="nl-NL" sz="2800" b="1" i="0" u="none" strike="noStrike" kern="1200" cap="none" spc="0" normalizeH="0" baseline="0" noProof="0" dirty="0">
              <a:ln>
                <a:noFill/>
              </a:ln>
              <a:solidFill>
                <a:srgbClr val="66FF33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pic>
        <p:nvPicPr>
          <p:cNvPr id="12" name="Picture 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6657975"/>
            <a:ext cx="9144000" cy="2840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3" name="Picture 8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0"/>
            <a:ext cx="9144000" cy="2606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92D050"/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512" y="116632"/>
            <a:ext cx="7704856" cy="1252728"/>
          </a:xfrm>
        </p:spPr>
        <p:txBody>
          <a:bodyPr>
            <a:normAutofit/>
          </a:bodyPr>
          <a:lstStyle/>
          <a:p>
            <a:pPr algn="ctr"/>
            <a:r>
              <a:rPr lang="nl-NL" sz="4000" dirty="0" smtClean="0">
                <a:solidFill>
                  <a:srgbClr val="66FF33"/>
                </a:solidFill>
                <a:latin typeface="Arial" pitchFamily="34" charset="0"/>
                <a:cs typeface="Arial" pitchFamily="34" charset="0"/>
              </a:rPr>
              <a:t>E.  Samenwerking</a:t>
            </a:r>
            <a:endParaRPr lang="nl-NL" sz="2400" dirty="0">
              <a:solidFill>
                <a:srgbClr val="66FF33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Picture 3" descr="part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84368" y="260648"/>
            <a:ext cx="997826" cy="1008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ijdelijke aanduiding voor inhoud 2"/>
          <p:cNvSpPr txBox="1">
            <a:spLocks/>
          </p:cNvSpPr>
          <p:nvPr/>
        </p:nvSpPr>
        <p:spPr>
          <a:xfrm>
            <a:off x="251520" y="1484784"/>
            <a:ext cx="8640960" cy="6264696"/>
          </a:xfrm>
          <a:prstGeom prst="rect">
            <a:avLst/>
          </a:prstGeom>
        </p:spPr>
        <p:txBody>
          <a:bodyPr vert="horz" lIns="54864" tIns="91440" rtlCol="0">
            <a:normAutofit/>
          </a:bodyPr>
          <a:lstStyle/>
          <a:p>
            <a:pPr marL="633222" marR="0" lvl="0" indent="-514350" algn="l" defTabSz="914400" rtl="0" eaLnBrk="1" fontAlgn="auto" latinLnBrk="0" hangingPunct="1">
              <a:lnSpc>
                <a:spcPts val="3900"/>
              </a:lnSpc>
              <a:spcBef>
                <a:spcPts val="300"/>
              </a:spcBef>
              <a:spcAft>
                <a:spcPts val="300"/>
              </a:spcAft>
              <a:buClr>
                <a:schemeClr val="tx1">
                  <a:lumMod val="95000"/>
                  <a:lumOff val="5000"/>
                </a:schemeClr>
              </a:buClr>
              <a:buSzPct val="80000"/>
              <a:tabLst/>
              <a:defRPr/>
            </a:pPr>
            <a:r>
              <a:rPr kumimoji="0" lang="nl-NL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	</a:t>
            </a:r>
            <a:endParaRPr kumimoji="0" lang="nl-NL" sz="2400" b="1" i="1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marL="633222" indent="-514350">
              <a:lnSpc>
                <a:spcPts val="3900"/>
              </a:lnSpc>
              <a:spcBef>
                <a:spcPts val="300"/>
              </a:spcBef>
              <a:spcAft>
                <a:spcPts val="300"/>
              </a:spcAft>
              <a:buClr>
                <a:schemeClr val="tx1">
                  <a:lumMod val="95000"/>
                  <a:lumOff val="5000"/>
                </a:schemeClr>
              </a:buClr>
              <a:buSzPct val="80000"/>
              <a:buFont typeface="Wingdings" pitchFamily="2" charset="2"/>
              <a:buChar char="§"/>
            </a:pPr>
            <a:r>
              <a:rPr lang="nl-NL" sz="2400" dirty="0" smtClean="0">
                <a:latin typeface="Arial" pitchFamily="34" charset="0"/>
                <a:cs typeface="Arial" pitchFamily="34" charset="0"/>
              </a:rPr>
              <a:t>Commissie Ruimtelijke ordening / verkeer</a:t>
            </a:r>
          </a:p>
          <a:p>
            <a:pPr marL="633222" indent="-514350">
              <a:lnSpc>
                <a:spcPts val="3900"/>
              </a:lnSpc>
              <a:spcBef>
                <a:spcPts val="300"/>
              </a:spcBef>
              <a:spcAft>
                <a:spcPts val="300"/>
              </a:spcAft>
              <a:buClr>
                <a:schemeClr val="tx1">
                  <a:lumMod val="95000"/>
                  <a:lumOff val="5000"/>
                </a:schemeClr>
              </a:buClr>
              <a:buSzPct val="80000"/>
              <a:buFont typeface="Wingdings" pitchFamily="2" charset="2"/>
              <a:buChar char="§"/>
            </a:pPr>
            <a:r>
              <a:rPr lang="nl-NL" sz="2400" dirty="0" smtClean="0">
                <a:latin typeface="Arial" pitchFamily="34" charset="0"/>
                <a:cs typeface="Arial" pitchFamily="34" charset="0"/>
              </a:rPr>
              <a:t>Precedentwerking bij cultuurhistorische assen</a:t>
            </a:r>
          </a:p>
          <a:p>
            <a:pPr marL="633222" indent="-514350">
              <a:lnSpc>
                <a:spcPts val="3900"/>
              </a:lnSpc>
              <a:spcBef>
                <a:spcPts val="300"/>
              </a:spcBef>
              <a:spcAft>
                <a:spcPts val="300"/>
              </a:spcAft>
              <a:buClr>
                <a:schemeClr val="tx1">
                  <a:lumMod val="95000"/>
                  <a:lumOff val="5000"/>
                </a:schemeClr>
              </a:buClr>
              <a:buSzPct val="80000"/>
              <a:buFont typeface="Wingdings" pitchFamily="2" charset="2"/>
              <a:buChar char="§"/>
            </a:pPr>
            <a:r>
              <a:rPr lang="nl-NL" sz="2400" dirty="0" smtClean="0">
                <a:latin typeface="Arial" pitchFamily="34" charset="0"/>
                <a:cs typeface="Arial" pitchFamily="34" charset="0"/>
              </a:rPr>
              <a:t>Leren van elkaar</a:t>
            </a:r>
          </a:p>
          <a:p>
            <a:pPr marL="633222" indent="-514350">
              <a:lnSpc>
                <a:spcPts val="3900"/>
              </a:lnSpc>
              <a:spcBef>
                <a:spcPts val="300"/>
              </a:spcBef>
              <a:spcAft>
                <a:spcPts val="300"/>
              </a:spcAft>
              <a:buClr>
                <a:schemeClr val="tx1">
                  <a:lumMod val="95000"/>
                  <a:lumOff val="5000"/>
                </a:schemeClr>
              </a:buClr>
              <a:buSzPct val="80000"/>
              <a:buFont typeface="Wingdings" pitchFamily="2" charset="2"/>
              <a:buChar char="§"/>
            </a:pPr>
            <a:r>
              <a:rPr lang="nl-NL" sz="2400" dirty="0" smtClean="0">
                <a:latin typeface="Arial" pitchFamily="34" charset="0"/>
                <a:cs typeface="Arial" pitchFamily="34" charset="0"/>
              </a:rPr>
              <a:t>Invloed burgerorganisaties</a:t>
            </a:r>
          </a:p>
          <a:p>
            <a:pPr marL="633222" indent="-514350">
              <a:lnSpc>
                <a:spcPts val="3900"/>
              </a:lnSpc>
              <a:spcBef>
                <a:spcPts val="300"/>
              </a:spcBef>
              <a:spcAft>
                <a:spcPts val="300"/>
              </a:spcAft>
              <a:buClr>
                <a:schemeClr val="tx1">
                  <a:lumMod val="95000"/>
                  <a:lumOff val="5000"/>
                </a:schemeClr>
              </a:buClr>
              <a:buSzPct val="80000"/>
              <a:buFont typeface="Wingdings" pitchFamily="2" charset="2"/>
              <a:buChar char="§"/>
            </a:pPr>
            <a:r>
              <a:rPr lang="nl-NL" sz="2400" dirty="0" smtClean="0">
                <a:latin typeface="Arial" pitchFamily="34" charset="0"/>
                <a:cs typeface="Arial" pitchFamily="34" charset="0"/>
              </a:rPr>
              <a:t>Suggesties en aanbevelingen van Bosch &amp; Duin?</a:t>
            </a:r>
            <a:endParaRPr lang="nl-NL" sz="2000" dirty="0" smtClean="0"/>
          </a:p>
          <a:p>
            <a:pPr marL="633222" indent="-514350">
              <a:lnSpc>
                <a:spcPts val="3900"/>
              </a:lnSpc>
              <a:spcBef>
                <a:spcPts val="300"/>
              </a:spcBef>
              <a:spcAft>
                <a:spcPts val="300"/>
              </a:spcAft>
              <a:buClr>
                <a:schemeClr val="tx1">
                  <a:lumMod val="95000"/>
                  <a:lumOff val="5000"/>
                </a:schemeClr>
              </a:buClr>
              <a:buSzPct val="80000"/>
            </a:pPr>
            <a:endParaRPr kumimoji="0" lang="nl-NL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marL="633222" indent="-514350">
              <a:lnSpc>
                <a:spcPts val="3900"/>
              </a:lnSpc>
              <a:spcBef>
                <a:spcPts val="300"/>
              </a:spcBef>
              <a:spcAft>
                <a:spcPts val="300"/>
              </a:spcAft>
              <a:buClr>
                <a:schemeClr val="tx1">
                  <a:lumMod val="95000"/>
                  <a:lumOff val="5000"/>
                </a:schemeClr>
              </a:buClr>
              <a:buSzPct val="80000"/>
            </a:pPr>
            <a:r>
              <a:rPr lang="nl-NL" sz="2400" dirty="0" smtClean="0">
                <a:latin typeface="Arial" pitchFamily="34" charset="0"/>
                <a:cs typeface="Arial" pitchFamily="34" charset="0"/>
              </a:rPr>
              <a:t>                       </a:t>
            </a:r>
            <a:endParaRPr kumimoji="0" lang="nl-NL" sz="20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8" name="Picture 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9144000" cy="2606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Tijdelijke aanduiding voor inhoud 4" descr="http://upload.wikimedia.org/wikipedia/commons/thumb/7/7f/Blookerpark%2C_Huis_ter_Heide.jpg/800px-Blookerpark%2C_Huis_ter_Heide.jpg"/>
          <p:cNvPicPr>
            <a:picLocks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50851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ijdelijke aanduiding voor tekst 2"/>
          <p:cNvSpPr txBox="1">
            <a:spLocks/>
          </p:cNvSpPr>
          <p:nvPr/>
        </p:nvSpPr>
        <p:spPr>
          <a:xfrm>
            <a:off x="0" y="4365104"/>
            <a:ext cx="9144000" cy="864096"/>
          </a:xfrm>
          <a:prstGeom prst="rect">
            <a:avLst/>
          </a:prstGeom>
          <a:solidFill>
            <a:srgbClr val="003300">
              <a:alpha val="30000"/>
            </a:srgbClr>
          </a:solidFill>
        </p:spPr>
        <p:txBody>
          <a:bodyPr vert="horz" lIns="91440" tIns="45720" rIns="91440" bIns="45720" rtlCol="0">
            <a:normAutofit/>
          </a:bodyPr>
          <a:lstStyle/>
          <a:p>
            <a:pPr lvl="0" algn="ctr">
              <a:spcBef>
                <a:spcPct val="20000"/>
              </a:spcBef>
              <a:defRPr/>
            </a:pPr>
            <a:r>
              <a:rPr lang="nl-NL" sz="3200" b="1" dirty="0" smtClean="0">
                <a:latin typeface="Arial" pitchFamily="34" charset="0"/>
                <a:cs typeface="Arial" pitchFamily="34" charset="0"/>
              </a:rPr>
              <a:t>Alle informatie is na te lezen op </a:t>
            </a:r>
            <a:r>
              <a:rPr lang="nl-NL" sz="3200" b="1" u="sng" dirty="0" smtClean="0">
                <a:solidFill>
                  <a:srgbClr val="F0AD00"/>
                </a:solidFill>
                <a:latin typeface="Arial" pitchFamily="34" charset="0"/>
                <a:cs typeface="Arial" pitchFamily="34" charset="0"/>
              </a:rPr>
              <a:t>beterzeist.nl</a:t>
            </a:r>
            <a:r>
              <a:rPr lang="nl-NL" sz="3200" b="1" dirty="0" smtClean="0">
                <a:solidFill>
                  <a:srgbClr val="F0AD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nl-NL" sz="900" b="1" dirty="0" smtClean="0">
                <a:latin typeface="Arial" pitchFamily="34" charset="0"/>
                <a:cs typeface="Arial" pitchFamily="34" charset="0"/>
                <a:hlinkClick r:id="rId4"/>
              </a:rPr>
              <a:t>…</a:t>
            </a:r>
            <a:endParaRPr kumimoji="0" lang="nl-NL" sz="900" b="0" i="1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0" y="5373216"/>
            <a:ext cx="9144000" cy="1080120"/>
          </a:xfrm>
        </p:spPr>
        <p:txBody>
          <a:bodyPr anchor="ctr">
            <a:noAutofit/>
          </a:bodyPr>
          <a:lstStyle/>
          <a:p>
            <a:pPr algn="ctr"/>
            <a:r>
              <a:rPr lang="nl-NL" sz="2400" b="1" dirty="0" smtClean="0">
                <a:solidFill>
                  <a:srgbClr val="66FF33"/>
                </a:solidFill>
                <a:latin typeface="Arial" pitchFamily="34" charset="0"/>
                <a:cs typeface="Arial" pitchFamily="34" charset="0"/>
              </a:rPr>
              <a:t>         Platform van buurten voor een mooi en groen Zeist </a:t>
            </a:r>
          </a:p>
          <a:p>
            <a:pPr algn="ctr"/>
            <a:r>
              <a:rPr lang="nl-NL" sz="2400" b="1" dirty="0" smtClean="0">
                <a:solidFill>
                  <a:srgbClr val="66FF33"/>
                </a:solidFill>
                <a:latin typeface="Arial" pitchFamily="34" charset="0"/>
                <a:cs typeface="Arial" pitchFamily="34" charset="0"/>
              </a:rPr>
              <a:t>en aantoonbaar invloed van burgers</a:t>
            </a:r>
            <a:endParaRPr lang="nl-NL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ijdelijke aanduiding voor tekst 2"/>
          <p:cNvSpPr txBox="1">
            <a:spLocks/>
          </p:cNvSpPr>
          <p:nvPr/>
        </p:nvSpPr>
        <p:spPr>
          <a:xfrm>
            <a:off x="1331640" y="4365104"/>
            <a:ext cx="6624736" cy="6480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nl-NL" sz="3200" b="0" i="1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Picture 3" descr="part1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79512" y="5517232"/>
            <a:ext cx="864096" cy="8730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chthoek 8"/>
          <p:cNvSpPr/>
          <p:nvPr/>
        </p:nvSpPr>
        <p:spPr>
          <a:xfrm>
            <a:off x="-180528" y="1772816"/>
            <a:ext cx="91440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sz="54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   </a:t>
            </a:r>
            <a:r>
              <a:rPr lang="nl-NL" sz="5400" b="1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Dank voor uw aandacht!</a:t>
            </a:r>
            <a:endParaRPr lang="nl-NL" sz="5400" dirty="0">
              <a:solidFill>
                <a:schemeClr val="accent1"/>
              </a:solidFill>
            </a:endParaRPr>
          </a:p>
        </p:txBody>
      </p:sp>
      <p:sp>
        <p:nvSpPr>
          <p:cNvPr id="10" name="Tijdelijke aanduiding voor tekst 2"/>
          <p:cNvSpPr txBox="1">
            <a:spLocks/>
          </p:cNvSpPr>
          <p:nvPr/>
        </p:nvSpPr>
        <p:spPr>
          <a:xfrm>
            <a:off x="3275856" y="3717032"/>
            <a:ext cx="6624736" cy="6480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nl-NL" sz="32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Hanna van den Dool, vz</a:t>
            </a:r>
            <a:endParaRPr kumimoji="0" lang="nl-NL" sz="3200" b="0" i="1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92D050"/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67544" y="155448"/>
            <a:ext cx="8219256" cy="1252728"/>
          </a:xfrm>
        </p:spPr>
        <p:txBody>
          <a:bodyPr>
            <a:normAutofit/>
          </a:bodyPr>
          <a:lstStyle/>
          <a:p>
            <a:pPr algn="ctr"/>
            <a:r>
              <a:rPr lang="nl-NL" sz="4000" dirty="0" smtClean="0">
                <a:solidFill>
                  <a:srgbClr val="66FF33"/>
                </a:solidFill>
                <a:latin typeface="Arial" pitchFamily="34" charset="0"/>
                <a:cs typeface="Arial" pitchFamily="34" charset="0"/>
              </a:rPr>
              <a:t>Overzicht</a:t>
            </a:r>
            <a:endParaRPr lang="nl-NL" sz="4000" dirty="0">
              <a:solidFill>
                <a:srgbClr val="66FF33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251520" y="2420888"/>
            <a:ext cx="8424936" cy="3742041"/>
          </a:xfrm>
        </p:spPr>
        <p:txBody>
          <a:bodyPr>
            <a:normAutofit/>
          </a:bodyPr>
          <a:lstStyle/>
          <a:p>
            <a:pPr marL="633222" indent="-514350">
              <a:lnSpc>
                <a:spcPts val="3900"/>
              </a:lnSpc>
              <a:spcBef>
                <a:spcPts val="300"/>
              </a:spcBef>
              <a:spcAft>
                <a:spcPts val="300"/>
              </a:spcAft>
              <a:buClr>
                <a:schemeClr val="tx1">
                  <a:lumMod val="95000"/>
                  <a:lumOff val="5000"/>
                </a:schemeClr>
              </a:buClr>
              <a:buFont typeface="+mj-lt"/>
              <a:buAutoNum type="alphaUcPeriod"/>
            </a:pPr>
            <a:r>
              <a:rPr lang="nl-NL" sz="2400" dirty="0" smtClean="0">
                <a:latin typeface="Arial" pitchFamily="34" charset="0"/>
                <a:cs typeface="Arial" pitchFamily="34" charset="0"/>
              </a:rPr>
              <a:t>Stichting Beter Zeist </a:t>
            </a:r>
          </a:p>
          <a:p>
            <a:pPr marL="633222" indent="-514350">
              <a:lnSpc>
                <a:spcPts val="3900"/>
              </a:lnSpc>
              <a:spcBef>
                <a:spcPts val="300"/>
              </a:spcBef>
              <a:spcAft>
                <a:spcPts val="300"/>
              </a:spcAft>
              <a:buClr>
                <a:schemeClr val="tx1">
                  <a:lumMod val="95000"/>
                  <a:lumOff val="5000"/>
                </a:schemeClr>
              </a:buClr>
              <a:buFont typeface="+mj-lt"/>
              <a:buAutoNum type="alphaUcPeriod"/>
            </a:pPr>
            <a:r>
              <a:rPr lang="nl-NL" sz="2400" dirty="0" smtClean="0">
                <a:latin typeface="Arial" pitchFamily="34" charset="0"/>
                <a:cs typeface="Arial" pitchFamily="34" charset="0"/>
              </a:rPr>
              <a:t>Wat doen we? </a:t>
            </a:r>
          </a:p>
          <a:p>
            <a:pPr marL="633222" indent="-514350">
              <a:lnSpc>
                <a:spcPts val="3900"/>
              </a:lnSpc>
              <a:spcBef>
                <a:spcPts val="300"/>
              </a:spcBef>
              <a:spcAft>
                <a:spcPts val="300"/>
              </a:spcAft>
              <a:buClr>
                <a:schemeClr val="tx1">
                  <a:lumMod val="95000"/>
                  <a:lumOff val="5000"/>
                </a:schemeClr>
              </a:buClr>
              <a:buFont typeface="+mj-lt"/>
              <a:buAutoNum type="alphaUcPeriod"/>
            </a:pPr>
            <a:r>
              <a:rPr lang="nl-NL" sz="2400" dirty="0" smtClean="0">
                <a:latin typeface="Arial" pitchFamily="34" charset="0"/>
                <a:cs typeface="Arial" pitchFamily="34" charset="0"/>
              </a:rPr>
              <a:t>Voorbeelden projectontwikkeling </a:t>
            </a:r>
          </a:p>
          <a:p>
            <a:pPr marL="633222" indent="-514350">
              <a:lnSpc>
                <a:spcPts val="3900"/>
              </a:lnSpc>
              <a:spcBef>
                <a:spcPts val="300"/>
              </a:spcBef>
              <a:spcAft>
                <a:spcPts val="300"/>
              </a:spcAft>
              <a:buClr>
                <a:schemeClr val="tx1">
                  <a:lumMod val="95000"/>
                  <a:lumOff val="5000"/>
                </a:schemeClr>
              </a:buClr>
              <a:buFont typeface="+mj-lt"/>
              <a:buAutoNum type="alphaUcPeriod"/>
            </a:pPr>
            <a:r>
              <a:rPr lang="nl-NL" sz="2400" dirty="0" smtClean="0">
                <a:latin typeface="Arial" pitchFamily="34" charset="0"/>
                <a:cs typeface="Arial" pitchFamily="34" charset="0"/>
              </a:rPr>
              <a:t>Resultaten en uitdagingen</a:t>
            </a:r>
          </a:p>
          <a:p>
            <a:pPr marL="633222" indent="-514350">
              <a:lnSpc>
                <a:spcPts val="3900"/>
              </a:lnSpc>
              <a:spcBef>
                <a:spcPts val="300"/>
              </a:spcBef>
              <a:spcAft>
                <a:spcPts val="300"/>
              </a:spcAft>
              <a:buClr>
                <a:schemeClr val="tx1">
                  <a:lumMod val="95000"/>
                  <a:lumOff val="5000"/>
                </a:schemeClr>
              </a:buClr>
              <a:buFont typeface="+mj-lt"/>
              <a:buAutoNum type="alphaUcPeriod"/>
            </a:pPr>
            <a:r>
              <a:rPr lang="nl-NL" sz="2400" dirty="0" smtClean="0">
                <a:latin typeface="Arial" pitchFamily="34" charset="0"/>
                <a:cs typeface="Arial" pitchFamily="34" charset="0"/>
              </a:rPr>
              <a:t>Samenwerking met Vereniging B&amp;D e.o.</a:t>
            </a:r>
          </a:p>
          <a:p>
            <a:pPr marL="633222" indent="-514350">
              <a:lnSpc>
                <a:spcPts val="3900"/>
              </a:lnSpc>
              <a:spcBef>
                <a:spcPts val="300"/>
              </a:spcBef>
              <a:spcAft>
                <a:spcPts val="300"/>
              </a:spcAft>
              <a:buClr>
                <a:schemeClr val="tx1">
                  <a:lumMod val="95000"/>
                  <a:lumOff val="5000"/>
                </a:schemeClr>
              </a:buClr>
              <a:buNone/>
            </a:pPr>
            <a:endParaRPr lang="nl-NL" sz="3100" dirty="0" smtClean="0"/>
          </a:p>
          <a:p>
            <a:pPr marL="633222" indent="-514350">
              <a:buClr>
                <a:schemeClr val="tx1">
                  <a:lumMod val="95000"/>
                  <a:lumOff val="5000"/>
                </a:schemeClr>
              </a:buClr>
              <a:buFont typeface="+mj-lt"/>
              <a:buAutoNum type="alphaUcPeriod"/>
            </a:pPr>
            <a:endParaRPr lang="nl-NL" sz="3600" dirty="0"/>
          </a:p>
        </p:txBody>
      </p:sp>
      <p:pic>
        <p:nvPicPr>
          <p:cNvPr id="4" name="Picture 3" descr="part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84368" y="260648"/>
            <a:ext cx="997826" cy="1008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92D050"/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512" y="116632"/>
            <a:ext cx="7704856" cy="1252728"/>
          </a:xfrm>
        </p:spPr>
        <p:txBody>
          <a:bodyPr>
            <a:normAutofit/>
          </a:bodyPr>
          <a:lstStyle/>
          <a:p>
            <a:pPr algn="ctr"/>
            <a:r>
              <a:rPr lang="nl-NL" sz="4000" dirty="0" smtClean="0">
                <a:solidFill>
                  <a:srgbClr val="66FF33"/>
                </a:solidFill>
                <a:latin typeface="Arial" pitchFamily="34" charset="0"/>
                <a:cs typeface="Arial" pitchFamily="34" charset="0"/>
              </a:rPr>
              <a:t>A.  Stichting Beter Zeist </a:t>
            </a:r>
            <a:endParaRPr lang="nl-NL" sz="2400" dirty="0">
              <a:solidFill>
                <a:srgbClr val="66FF33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Picture 3" descr="part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84368" y="260648"/>
            <a:ext cx="997826" cy="1008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ijdelijke aanduiding voor inhoud 2"/>
          <p:cNvSpPr txBox="1">
            <a:spLocks/>
          </p:cNvSpPr>
          <p:nvPr/>
        </p:nvSpPr>
        <p:spPr>
          <a:xfrm>
            <a:off x="467544" y="1484784"/>
            <a:ext cx="8424936" cy="5112568"/>
          </a:xfrm>
          <a:prstGeom prst="rect">
            <a:avLst/>
          </a:prstGeom>
        </p:spPr>
        <p:txBody>
          <a:bodyPr vert="horz" lIns="54864" tIns="91440" rtlCol="0">
            <a:normAutofit/>
          </a:bodyPr>
          <a:lstStyle/>
          <a:p>
            <a:pPr marL="633222" marR="0" lvl="0" indent="-514350" algn="l" defTabSz="914400" rtl="0" eaLnBrk="1" fontAlgn="auto" latinLnBrk="0" hangingPunct="1">
              <a:lnSpc>
                <a:spcPts val="3900"/>
              </a:lnSpc>
              <a:spcBef>
                <a:spcPts val="300"/>
              </a:spcBef>
              <a:spcAft>
                <a:spcPts val="300"/>
              </a:spcAft>
              <a:buClr>
                <a:schemeClr val="tx1">
                  <a:lumMod val="95000"/>
                  <a:lumOff val="5000"/>
                </a:schemeClr>
              </a:buClr>
              <a:buSzPct val="80000"/>
              <a:tabLst/>
              <a:defRPr/>
            </a:pPr>
            <a:r>
              <a:rPr kumimoji="0" lang="nl-NL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	</a:t>
            </a:r>
            <a:r>
              <a:rPr kumimoji="0" lang="nl-NL" sz="24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Ontstaan</a:t>
            </a:r>
          </a:p>
          <a:p>
            <a:pPr marL="633222" marR="0" lvl="0" indent="-514350" algn="l" defTabSz="914400" rtl="0" eaLnBrk="1" fontAlgn="auto" latinLnBrk="0" hangingPunct="1">
              <a:lnSpc>
                <a:spcPts val="3900"/>
              </a:lnSpc>
              <a:spcBef>
                <a:spcPts val="300"/>
              </a:spcBef>
              <a:spcAft>
                <a:spcPts val="300"/>
              </a:spcAft>
              <a:buClr>
                <a:schemeClr val="tx1">
                  <a:lumMod val="95000"/>
                  <a:lumOff val="5000"/>
                </a:schemeClr>
              </a:buClr>
              <a:buSzPct val="80000"/>
              <a:buFont typeface="Wingdings" pitchFamily="2" charset="2"/>
              <a:buChar char="§"/>
              <a:tabLst/>
              <a:defRPr/>
            </a:pPr>
            <a:r>
              <a:rPr kumimoji="0" lang="nl-NL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2005-2008 Wordt Zeist groeigemeente?</a:t>
            </a:r>
          </a:p>
          <a:p>
            <a:pPr marL="633222" marR="0" lvl="0" indent="-514350" algn="l" defTabSz="914400" rtl="0" eaLnBrk="1" fontAlgn="auto" latinLnBrk="0" hangingPunct="1">
              <a:lnSpc>
                <a:spcPts val="3900"/>
              </a:lnSpc>
              <a:spcBef>
                <a:spcPts val="300"/>
              </a:spcBef>
              <a:spcAft>
                <a:spcPts val="300"/>
              </a:spcAft>
              <a:buClr>
                <a:schemeClr val="tx1">
                  <a:lumMod val="95000"/>
                  <a:lumOff val="5000"/>
                </a:schemeClr>
              </a:buClr>
              <a:buSzPct val="80000"/>
              <a:buFont typeface="Wingdings" pitchFamily="2" charset="2"/>
              <a:buChar char="§"/>
              <a:tabLst/>
              <a:defRPr/>
            </a:pPr>
            <a:r>
              <a:rPr lang="nl-NL" sz="2400" dirty="0" smtClean="0">
                <a:latin typeface="Arial" pitchFamily="34" charset="0"/>
                <a:cs typeface="Arial" pitchFamily="34" charset="0"/>
              </a:rPr>
              <a:t>Dreigende </a:t>
            </a:r>
            <a:r>
              <a:rPr lang="nl-NL" sz="2400" b="1" dirty="0" smtClean="0">
                <a:latin typeface="Arial" pitchFamily="34" charset="0"/>
                <a:cs typeface="Arial" pitchFamily="34" charset="0"/>
              </a:rPr>
              <a:t>hoogbouw</a:t>
            </a:r>
            <a:r>
              <a:rPr lang="nl-NL" sz="2400" dirty="0" smtClean="0">
                <a:latin typeface="Arial" pitchFamily="34" charset="0"/>
                <a:cs typeface="Arial" pitchFamily="34" charset="0"/>
              </a:rPr>
              <a:t> ten koste van groen</a:t>
            </a:r>
          </a:p>
          <a:p>
            <a:pPr marL="633222" marR="0" lvl="0" indent="-514350" algn="l" defTabSz="914400" rtl="0" eaLnBrk="1" fontAlgn="auto" latinLnBrk="0" hangingPunct="1">
              <a:lnSpc>
                <a:spcPts val="3900"/>
              </a:lnSpc>
              <a:spcBef>
                <a:spcPts val="300"/>
              </a:spcBef>
              <a:spcAft>
                <a:spcPts val="300"/>
              </a:spcAft>
              <a:buClr>
                <a:schemeClr val="tx1">
                  <a:lumMod val="95000"/>
                  <a:lumOff val="5000"/>
                </a:schemeClr>
              </a:buClr>
              <a:buSzPct val="80000"/>
              <a:buFont typeface="Wingdings" pitchFamily="2" charset="2"/>
              <a:buChar char="§"/>
              <a:tabLst/>
              <a:defRPr/>
            </a:pPr>
            <a:r>
              <a:rPr kumimoji="0" lang="nl-NL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Negatieve effecten op gemeentefinanciën</a:t>
            </a:r>
          </a:p>
          <a:p>
            <a:pPr marL="633222" marR="0" lvl="0" indent="-514350" algn="l" defTabSz="914400" rtl="0" eaLnBrk="1" fontAlgn="auto" latinLnBrk="0" hangingPunct="1">
              <a:lnSpc>
                <a:spcPts val="3900"/>
              </a:lnSpc>
              <a:spcBef>
                <a:spcPts val="300"/>
              </a:spcBef>
              <a:spcAft>
                <a:spcPts val="300"/>
              </a:spcAft>
              <a:buClr>
                <a:schemeClr val="tx1">
                  <a:lumMod val="95000"/>
                  <a:lumOff val="5000"/>
                </a:schemeClr>
              </a:buClr>
              <a:buSzPct val="80000"/>
              <a:buFont typeface="Wingdings" pitchFamily="2" charset="2"/>
              <a:buChar char="§"/>
              <a:tabLst/>
              <a:defRPr/>
            </a:pPr>
            <a:r>
              <a:rPr lang="nl-NL" sz="2400" dirty="0" smtClean="0">
                <a:latin typeface="Arial" pitchFamily="34" charset="0"/>
                <a:cs typeface="Arial" pitchFamily="34" charset="0"/>
              </a:rPr>
              <a:t>Burgers </a:t>
            </a:r>
            <a:r>
              <a:rPr lang="nl-NL" sz="2400" b="1" dirty="0" smtClean="0">
                <a:latin typeface="Arial" pitchFamily="34" charset="0"/>
                <a:cs typeface="Arial" pitchFamily="34" charset="0"/>
              </a:rPr>
              <a:t>ongerust</a:t>
            </a:r>
            <a:r>
              <a:rPr lang="nl-NL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nl-NL" sz="2400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</a:t>
            </a:r>
            <a:r>
              <a:rPr lang="nl-NL" sz="2400" dirty="0" smtClean="0">
                <a:latin typeface="Arial" pitchFamily="34" charset="0"/>
                <a:cs typeface="Arial" pitchFamily="34" charset="0"/>
              </a:rPr>
              <a:t> Roep om invloed</a:t>
            </a:r>
            <a:endParaRPr kumimoji="0" lang="nl-NL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marL="633222" marR="0" lvl="0" indent="-514350" algn="l" defTabSz="914400" rtl="0" eaLnBrk="1" fontAlgn="auto" latinLnBrk="0" hangingPunct="1">
              <a:lnSpc>
                <a:spcPts val="3900"/>
              </a:lnSpc>
              <a:spcBef>
                <a:spcPts val="300"/>
              </a:spcBef>
              <a:spcAft>
                <a:spcPts val="300"/>
              </a:spcAft>
              <a:buClr>
                <a:schemeClr val="tx1">
                  <a:lumMod val="95000"/>
                  <a:lumOff val="5000"/>
                </a:schemeClr>
              </a:buClr>
              <a:buSzPct val="80000"/>
              <a:buFont typeface="Wingdings" pitchFamily="2" charset="2"/>
              <a:buChar char="§"/>
              <a:tabLst/>
              <a:defRPr/>
            </a:pPr>
            <a:endParaRPr kumimoji="0" lang="nl-NL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marL="925830" marR="0" lvl="1" indent="-514350" algn="l" defTabSz="914400" rtl="0" eaLnBrk="1" fontAlgn="auto" latinLnBrk="0" hangingPunct="1">
              <a:lnSpc>
                <a:spcPts val="3900"/>
              </a:lnSpc>
              <a:spcBef>
                <a:spcPts val="300"/>
              </a:spcBef>
              <a:spcAft>
                <a:spcPts val="300"/>
              </a:spcAft>
              <a:buClr>
                <a:schemeClr val="tx1">
                  <a:lumMod val="95000"/>
                  <a:lumOff val="5000"/>
                </a:schemeClr>
              </a:buClr>
              <a:buSzPct val="90000"/>
              <a:tabLst/>
              <a:defRPr/>
            </a:pPr>
            <a:r>
              <a:rPr lang="nl-NL" sz="2400" dirty="0" smtClean="0">
                <a:latin typeface="Arial" pitchFamily="34" charset="0"/>
                <a:cs typeface="Arial" pitchFamily="34" charset="0"/>
              </a:rPr>
              <a:t>              Oprichting Stichting Beter Zeist </a:t>
            </a:r>
          </a:p>
          <a:p>
            <a:pPr marL="925830" marR="0" lvl="1" indent="-514350" defTabSz="914400" rtl="0" eaLnBrk="1" fontAlgn="auto" latinLnBrk="0" hangingPunct="1">
              <a:lnSpc>
                <a:spcPts val="3900"/>
              </a:lnSpc>
              <a:spcBef>
                <a:spcPts val="300"/>
              </a:spcBef>
              <a:spcAft>
                <a:spcPts val="300"/>
              </a:spcAft>
              <a:buClr>
                <a:schemeClr val="tx1">
                  <a:lumMod val="95000"/>
                  <a:lumOff val="5000"/>
                </a:schemeClr>
              </a:buClr>
              <a:buSzPct val="90000"/>
              <a:tabLst/>
              <a:defRPr/>
            </a:pPr>
            <a:r>
              <a:rPr kumimoji="0" lang="nl-NL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     (ontstaat uit informeel</a:t>
            </a:r>
            <a:r>
              <a:rPr kumimoji="0" lang="nl-NL" sz="24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kumimoji="0" lang="nl-NL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Platform Buurten en Dorpen)</a:t>
            </a:r>
            <a:endParaRPr kumimoji="0" lang="nl-NL" sz="31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633222" marR="0" lvl="0" indent="-5143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1">
                  <a:lumMod val="95000"/>
                  <a:lumOff val="5000"/>
                </a:schemeClr>
              </a:buClr>
              <a:buSzPct val="80000"/>
              <a:tabLst/>
              <a:defRPr/>
            </a:pPr>
            <a:endParaRPr kumimoji="0" lang="nl-NL" sz="3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PIJL-OMLAAG 7"/>
          <p:cNvSpPr/>
          <p:nvPr/>
        </p:nvSpPr>
        <p:spPr>
          <a:xfrm>
            <a:off x="4283968" y="4437112"/>
            <a:ext cx="360040" cy="504056"/>
          </a:xfrm>
          <a:prstGeom prst="down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28679" name="Picture 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6571465"/>
            <a:ext cx="9144000" cy="2865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8680" name="Picture 8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0"/>
            <a:ext cx="9144000" cy="2606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92D050"/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95536" y="404664"/>
            <a:ext cx="7704856" cy="1180720"/>
          </a:xfrm>
        </p:spPr>
        <p:txBody>
          <a:bodyPr>
            <a:normAutofit/>
          </a:bodyPr>
          <a:lstStyle/>
          <a:p>
            <a:pPr algn="ctr"/>
            <a:r>
              <a:rPr lang="nl-NL" sz="4000" dirty="0" smtClean="0">
                <a:solidFill>
                  <a:srgbClr val="66FF33"/>
                </a:solidFill>
                <a:latin typeface="Arial" pitchFamily="34" charset="0"/>
                <a:cs typeface="Arial" pitchFamily="34" charset="0"/>
              </a:rPr>
              <a:t>A.  Stichting Beter Zeist </a:t>
            </a:r>
            <a:r>
              <a:rPr lang="nl-NL" sz="2400" dirty="0" smtClean="0">
                <a:solidFill>
                  <a:srgbClr val="66FF33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nl-NL" sz="2400" dirty="0" smtClean="0">
                <a:solidFill>
                  <a:srgbClr val="66FF33"/>
                </a:solidFill>
                <a:latin typeface="Arial" pitchFamily="34" charset="0"/>
                <a:cs typeface="Arial" pitchFamily="34" charset="0"/>
              </a:rPr>
            </a:br>
            <a:endParaRPr lang="nl-NL" sz="2400" dirty="0">
              <a:solidFill>
                <a:srgbClr val="66FF33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Picture 3" descr="part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84368" y="260648"/>
            <a:ext cx="997826" cy="1008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ijdelijke aanduiding voor inhoud 2"/>
          <p:cNvSpPr txBox="1">
            <a:spLocks/>
          </p:cNvSpPr>
          <p:nvPr/>
        </p:nvSpPr>
        <p:spPr>
          <a:xfrm>
            <a:off x="0" y="1601416"/>
            <a:ext cx="9144000" cy="5256584"/>
          </a:xfrm>
          <a:prstGeom prst="rect">
            <a:avLst/>
          </a:prstGeom>
        </p:spPr>
        <p:txBody>
          <a:bodyPr vert="horz" lIns="54864" tIns="91440" rtlCol="0">
            <a:normAutofit/>
          </a:bodyPr>
          <a:lstStyle/>
          <a:p>
            <a:pPr marL="633222" marR="0" lvl="0" indent="-514350" algn="l" defTabSz="914400" rtl="0" eaLnBrk="1" fontAlgn="auto" latinLnBrk="0" hangingPunct="1">
              <a:lnSpc>
                <a:spcPts val="3900"/>
              </a:lnSpc>
              <a:spcBef>
                <a:spcPts val="300"/>
              </a:spcBef>
              <a:spcAft>
                <a:spcPts val="300"/>
              </a:spcAft>
              <a:buClr>
                <a:schemeClr val="tx1">
                  <a:lumMod val="95000"/>
                  <a:lumOff val="5000"/>
                </a:schemeClr>
              </a:buClr>
              <a:buSzPct val="80000"/>
              <a:tabLst/>
              <a:defRPr/>
            </a:pPr>
            <a:r>
              <a:rPr kumimoji="0" lang="nl-NL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	</a:t>
            </a:r>
            <a:r>
              <a:rPr kumimoji="0" lang="nl-NL" sz="24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Organisatie/statuten</a:t>
            </a:r>
          </a:p>
          <a:p>
            <a:pPr marL="633222" lvl="0" indent="-514350">
              <a:lnSpc>
                <a:spcPts val="3900"/>
              </a:lnSpc>
              <a:spcBef>
                <a:spcPts val="300"/>
              </a:spcBef>
              <a:spcAft>
                <a:spcPts val="300"/>
              </a:spcAft>
              <a:buClr>
                <a:schemeClr val="tx1">
                  <a:lumMod val="95000"/>
                  <a:lumOff val="5000"/>
                </a:schemeClr>
              </a:buClr>
              <a:buSzPct val="80000"/>
              <a:buFont typeface="Wingdings" pitchFamily="2" charset="2"/>
              <a:buChar char="§"/>
            </a:pPr>
            <a:r>
              <a:rPr lang="nl-NL" sz="2400" dirty="0" smtClean="0">
                <a:latin typeface="Arial" pitchFamily="34" charset="0"/>
                <a:cs typeface="Arial" pitchFamily="34" charset="0"/>
              </a:rPr>
              <a:t>Stichting met verenigingsstructuur </a:t>
            </a:r>
          </a:p>
          <a:p>
            <a:pPr marL="633222" lvl="0" indent="-514350">
              <a:lnSpc>
                <a:spcPts val="3900"/>
              </a:lnSpc>
              <a:spcBef>
                <a:spcPts val="300"/>
              </a:spcBef>
              <a:spcAft>
                <a:spcPts val="300"/>
              </a:spcAft>
              <a:buClr>
                <a:schemeClr val="tx1">
                  <a:lumMod val="95000"/>
                  <a:lumOff val="5000"/>
                </a:schemeClr>
              </a:buClr>
              <a:buSzPct val="80000"/>
              <a:buFont typeface="Wingdings" pitchFamily="2" charset="2"/>
              <a:buChar char="§"/>
            </a:pPr>
            <a:r>
              <a:rPr lang="nl-NL" sz="2400" dirty="0" smtClean="0">
                <a:latin typeface="Arial" pitchFamily="34" charset="0"/>
                <a:cs typeface="Arial" pitchFamily="34" charset="0"/>
              </a:rPr>
              <a:t>Adviserend </a:t>
            </a:r>
            <a:r>
              <a:rPr lang="nl-NL" sz="2400" b="1" dirty="0" smtClean="0">
                <a:latin typeface="Arial" pitchFamily="34" charset="0"/>
                <a:cs typeface="Arial" pitchFamily="34" charset="0"/>
              </a:rPr>
              <a:t>Platform</a:t>
            </a:r>
            <a:r>
              <a:rPr lang="nl-NL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nl-NL" sz="2400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</a:t>
            </a:r>
            <a:r>
              <a:rPr lang="nl-NL" sz="2400" dirty="0" smtClean="0">
                <a:latin typeface="Arial" pitchFamily="34" charset="0"/>
                <a:cs typeface="Arial" pitchFamily="34" charset="0"/>
              </a:rPr>
              <a:t> buurten/dorpen</a:t>
            </a:r>
          </a:p>
          <a:p>
            <a:pPr marL="633222" indent="-514350">
              <a:lnSpc>
                <a:spcPts val="3900"/>
              </a:lnSpc>
              <a:spcBef>
                <a:spcPts val="300"/>
              </a:spcBef>
              <a:spcAft>
                <a:spcPts val="300"/>
              </a:spcAft>
              <a:buClr>
                <a:schemeClr val="tx1">
                  <a:lumMod val="95000"/>
                  <a:lumOff val="5000"/>
                </a:schemeClr>
              </a:buClr>
              <a:buSzPct val="80000"/>
              <a:buFont typeface="Wingdings" pitchFamily="2" charset="2"/>
              <a:buChar char="§"/>
            </a:pPr>
            <a:r>
              <a:rPr lang="nl-NL" sz="2300" dirty="0" smtClean="0">
                <a:latin typeface="Arial" pitchFamily="34" charset="0"/>
                <a:cs typeface="Arial" pitchFamily="34" charset="0"/>
              </a:rPr>
              <a:t>Doel</a:t>
            </a:r>
            <a:r>
              <a:rPr lang="nl-NL" sz="2400" dirty="0" smtClean="0">
                <a:latin typeface="Arial" pitchFamily="34" charset="0"/>
                <a:cs typeface="Arial" pitchFamily="34" charset="0"/>
              </a:rPr>
              <a:t>: </a:t>
            </a:r>
            <a:r>
              <a:rPr lang="nl-NL" sz="2300" dirty="0" smtClean="0">
                <a:latin typeface="Arial" pitchFamily="34" charset="0"/>
                <a:cs typeface="Arial" pitchFamily="34" charset="0"/>
              </a:rPr>
              <a:t>behoud kwaliteit</a:t>
            </a:r>
            <a:r>
              <a:rPr lang="nl-NL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nl-NL" sz="2400" b="1" dirty="0" smtClean="0">
                <a:latin typeface="Arial" pitchFamily="34" charset="0"/>
                <a:cs typeface="Arial" pitchFamily="34" charset="0"/>
              </a:rPr>
              <a:t>leefomgeving, </a:t>
            </a:r>
          </a:p>
          <a:p>
            <a:pPr marL="633222" indent="-514350">
              <a:lnSpc>
                <a:spcPts val="2000"/>
              </a:lnSpc>
              <a:spcBef>
                <a:spcPts val="300"/>
              </a:spcBef>
              <a:spcAft>
                <a:spcPts val="300"/>
              </a:spcAft>
              <a:buClr>
                <a:schemeClr val="tx1">
                  <a:lumMod val="95000"/>
                  <a:lumOff val="5000"/>
                </a:schemeClr>
              </a:buClr>
              <a:buSzPct val="80000"/>
            </a:pPr>
            <a:r>
              <a:rPr lang="nl-NL" sz="2400" b="1" dirty="0" smtClean="0">
                <a:latin typeface="Arial" pitchFamily="34" charset="0"/>
                <a:cs typeface="Arial" pitchFamily="34" charset="0"/>
              </a:rPr>
              <a:t>		      </a:t>
            </a:r>
            <a:r>
              <a:rPr lang="nl-NL" sz="2300" dirty="0" smtClean="0">
                <a:latin typeface="Arial" pitchFamily="34" charset="0"/>
                <a:cs typeface="Arial" pitchFamily="34" charset="0"/>
              </a:rPr>
              <a:t>grotere</a:t>
            </a:r>
            <a:r>
              <a:rPr lang="nl-NL" sz="2400" b="1" dirty="0" smtClean="0">
                <a:latin typeface="Arial" pitchFamily="34" charset="0"/>
                <a:cs typeface="Arial" pitchFamily="34" charset="0"/>
              </a:rPr>
              <a:t> invloed</a:t>
            </a:r>
            <a:r>
              <a:rPr lang="nl-NL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nl-NL" sz="2300" dirty="0" smtClean="0">
                <a:latin typeface="Arial" pitchFamily="34" charset="0"/>
                <a:cs typeface="Arial" pitchFamily="34" charset="0"/>
              </a:rPr>
              <a:t>burgers</a:t>
            </a:r>
          </a:p>
          <a:p>
            <a:pPr marL="633222" lvl="0" indent="-514350">
              <a:lnSpc>
                <a:spcPts val="3900"/>
              </a:lnSpc>
              <a:spcBef>
                <a:spcPts val="300"/>
              </a:spcBef>
              <a:spcAft>
                <a:spcPts val="300"/>
              </a:spcAft>
              <a:buClr>
                <a:schemeClr val="tx1">
                  <a:lumMod val="95000"/>
                  <a:lumOff val="5000"/>
                </a:schemeClr>
              </a:buClr>
              <a:buSzPct val="80000"/>
              <a:buFont typeface="Wingdings" pitchFamily="2" charset="2"/>
              <a:buChar char="§"/>
            </a:pPr>
            <a:r>
              <a:rPr lang="nl-NL" sz="2400" dirty="0" smtClean="0">
                <a:latin typeface="Arial" pitchFamily="34" charset="0"/>
                <a:cs typeface="Arial" pitchFamily="34" charset="0"/>
              </a:rPr>
              <a:t>Netwerk van deskundigen en donateurs</a:t>
            </a:r>
          </a:p>
          <a:p>
            <a:pPr marL="633222" lvl="0" indent="-514350">
              <a:lnSpc>
                <a:spcPts val="3900"/>
              </a:lnSpc>
              <a:spcBef>
                <a:spcPts val="300"/>
              </a:spcBef>
              <a:spcAft>
                <a:spcPts val="300"/>
              </a:spcAft>
              <a:buClr>
                <a:schemeClr val="tx1">
                  <a:lumMod val="95000"/>
                  <a:lumOff val="5000"/>
                </a:schemeClr>
              </a:buClr>
              <a:buSzPct val="80000"/>
              <a:buFont typeface="Wingdings" pitchFamily="2" charset="2"/>
              <a:buChar char="§"/>
            </a:pPr>
            <a:r>
              <a:rPr lang="nl-NL" sz="2400" dirty="0" smtClean="0">
                <a:latin typeface="Arial" pitchFamily="34" charset="0"/>
                <a:cs typeface="Arial" pitchFamily="34" charset="0"/>
              </a:rPr>
              <a:t>Onafhankelijk van politieke/zakelijke belangen </a:t>
            </a:r>
          </a:p>
          <a:p>
            <a:pPr marL="633222" lvl="0" indent="-514350">
              <a:lnSpc>
                <a:spcPts val="3900"/>
              </a:lnSpc>
              <a:spcBef>
                <a:spcPts val="300"/>
              </a:spcBef>
              <a:spcAft>
                <a:spcPts val="300"/>
              </a:spcAft>
              <a:buClr>
                <a:schemeClr val="tx1">
                  <a:lumMod val="95000"/>
                  <a:lumOff val="5000"/>
                </a:schemeClr>
              </a:buClr>
              <a:buSzPct val="80000"/>
              <a:buFont typeface="Wingdings" pitchFamily="2" charset="2"/>
              <a:buChar char="§"/>
            </a:pPr>
            <a:r>
              <a:rPr lang="nl-NL" sz="2400" dirty="0" smtClean="0">
                <a:latin typeface="Arial" pitchFamily="34" charset="0"/>
                <a:cs typeface="Arial" pitchFamily="34" charset="0"/>
              </a:rPr>
              <a:t>Alleen vrijwilligers</a:t>
            </a:r>
          </a:p>
        </p:txBody>
      </p:sp>
      <p:pic>
        <p:nvPicPr>
          <p:cNvPr id="8" name="Picture 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6571465"/>
            <a:ext cx="9144000" cy="2865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Picture 8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0"/>
            <a:ext cx="9144000" cy="2606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92D050"/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512" y="116632"/>
            <a:ext cx="7704856" cy="1252728"/>
          </a:xfrm>
        </p:spPr>
        <p:txBody>
          <a:bodyPr>
            <a:normAutofit/>
          </a:bodyPr>
          <a:lstStyle/>
          <a:p>
            <a:pPr algn="ctr"/>
            <a:r>
              <a:rPr lang="nl-NL" sz="4000" dirty="0" smtClean="0">
                <a:solidFill>
                  <a:srgbClr val="66FF33"/>
                </a:solidFill>
                <a:latin typeface="Arial" pitchFamily="34" charset="0"/>
                <a:cs typeface="Arial" pitchFamily="34" charset="0"/>
              </a:rPr>
              <a:t>A.  Stichting Beter Zeist </a:t>
            </a:r>
            <a:r>
              <a:rPr lang="nl-NL" sz="2400" dirty="0" smtClean="0">
                <a:solidFill>
                  <a:srgbClr val="66FF33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nl-NL" sz="2400" dirty="0" smtClean="0">
                <a:solidFill>
                  <a:srgbClr val="66FF33"/>
                </a:solidFill>
                <a:latin typeface="Arial" pitchFamily="34" charset="0"/>
                <a:cs typeface="Arial" pitchFamily="34" charset="0"/>
              </a:rPr>
            </a:br>
            <a:r>
              <a:rPr lang="nl-NL" sz="2400" dirty="0" smtClean="0">
                <a:solidFill>
                  <a:srgbClr val="66FF33"/>
                </a:solidFill>
                <a:latin typeface="Arial" pitchFamily="34" charset="0"/>
                <a:cs typeface="Arial" pitchFamily="34" charset="0"/>
              </a:rPr>
              <a:t>Cultuurhistorie</a:t>
            </a:r>
            <a:endParaRPr lang="nl-NL" sz="2400" dirty="0">
              <a:solidFill>
                <a:srgbClr val="66FF33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Picture 3" descr="part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84368" y="260648"/>
            <a:ext cx="997826" cy="1008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4" name="Picture 2" descr="Zeist-1935-luchtfoto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03648" y="1628800"/>
            <a:ext cx="6247751" cy="4248472"/>
          </a:xfrm>
          <a:prstGeom prst="rect">
            <a:avLst/>
          </a:prstGeom>
          <a:noFill/>
        </p:spPr>
      </p:pic>
      <p:sp>
        <p:nvSpPr>
          <p:cNvPr id="9" name="Tekstvak 8"/>
          <p:cNvSpPr txBox="1"/>
          <p:nvPr/>
        </p:nvSpPr>
        <p:spPr>
          <a:xfrm>
            <a:off x="1403648" y="5949280"/>
            <a:ext cx="62646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 smtClean="0">
                <a:latin typeface="Arial" pitchFamily="34" charset="0"/>
                <a:cs typeface="Arial" pitchFamily="34" charset="0"/>
              </a:rPr>
              <a:t>Luchtfoto uit 1935   Sanatoriumgebouw met Sanatoriumbos </a:t>
            </a:r>
          </a:p>
          <a:p>
            <a:r>
              <a:rPr lang="nl-NL" dirty="0" smtClean="0">
                <a:latin typeface="Arial" pitchFamily="34" charset="0"/>
                <a:cs typeface="Arial" pitchFamily="34" charset="0"/>
              </a:rPr>
              <a:t>Website: </a:t>
            </a:r>
            <a:r>
              <a:rPr lang="nl-NL" dirty="0" err="1" smtClean="0">
                <a:latin typeface="Arial" pitchFamily="34" charset="0"/>
                <a:cs typeface="Arial" pitchFamily="34" charset="0"/>
              </a:rPr>
              <a:t>sanatoriumbos.beterzeist.nl</a:t>
            </a:r>
            <a:r>
              <a:rPr lang="nl-NL" dirty="0" smtClean="0">
                <a:latin typeface="Arial" pitchFamily="34" charset="0"/>
                <a:cs typeface="Arial" pitchFamily="34" charset="0"/>
              </a:rPr>
              <a:t>/</a:t>
            </a:r>
            <a:endParaRPr lang="nl-NL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1" name="Picture 7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6571465"/>
            <a:ext cx="9144000" cy="2865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3" name="Picture 8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0"/>
            <a:ext cx="9144000" cy="2606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92D050"/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512" y="116632"/>
            <a:ext cx="7704856" cy="1252728"/>
          </a:xfrm>
        </p:spPr>
        <p:txBody>
          <a:bodyPr>
            <a:normAutofit/>
          </a:bodyPr>
          <a:lstStyle/>
          <a:p>
            <a:pPr algn="ctr"/>
            <a:r>
              <a:rPr lang="nl-NL" sz="4000" dirty="0" smtClean="0">
                <a:solidFill>
                  <a:srgbClr val="66FF33"/>
                </a:solidFill>
                <a:latin typeface="Arial" pitchFamily="34" charset="0"/>
                <a:cs typeface="Arial" pitchFamily="34" charset="0"/>
              </a:rPr>
              <a:t>A.  Stichting Beter Zeist </a:t>
            </a:r>
            <a:endParaRPr lang="nl-NL" sz="2400" dirty="0">
              <a:solidFill>
                <a:srgbClr val="66FF33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Picture 3" descr="part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84368" y="260648"/>
            <a:ext cx="997826" cy="1008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ijdelijke aanduiding voor inhoud 2"/>
          <p:cNvSpPr txBox="1">
            <a:spLocks/>
          </p:cNvSpPr>
          <p:nvPr/>
        </p:nvSpPr>
        <p:spPr>
          <a:xfrm>
            <a:off x="251520" y="1484784"/>
            <a:ext cx="8640960" cy="5256584"/>
          </a:xfrm>
          <a:prstGeom prst="rect">
            <a:avLst/>
          </a:prstGeom>
        </p:spPr>
        <p:txBody>
          <a:bodyPr vert="horz" lIns="54864" tIns="91440" rtlCol="0">
            <a:normAutofit/>
          </a:bodyPr>
          <a:lstStyle/>
          <a:p>
            <a:pPr marL="633222" marR="0" lvl="0" indent="-514350" algn="l" defTabSz="914400" rtl="0" eaLnBrk="1" fontAlgn="auto" latinLnBrk="0" hangingPunct="1">
              <a:lnSpc>
                <a:spcPts val="3900"/>
              </a:lnSpc>
              <a:spcBef>
                <a:spcPts val="300"/>
              </a:spcBef>
              <a:spcAft>
                <a:spcPts val="300"/>
              </a:spcAft>
              <a:buClr>
                <a:schemeClr val="tx1">
                  <a:lumMod val="95000"/>
                  <a:lumOff val="5000"/>
                </a:schemeClr>
              </a:buClr>
              <a:buSzPct val="80000"/>
              <a:tabLst/>
              <a:defRPr/>
            </a:pPr>
            <a:r>
              <a:rPr kumimoji="0" lang="nl-NL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	</a:t>
            </a:r>
            <a:r>
              <a:rPr lang="nl-NL" sz="2400" b="1" i="1" dirty="0" smtClean="0">
                <a:latin typeface="Arial" pitchFamily="34" charset="0"/>
                <a:cs typeface="Arial" pitchFamily="34" charset="0"/>
              </a:rPr>
              <a:t>Werkterrein</a:t>
            </a:r>
            <a:endParaRPr kumimoji="0" lang="nl-NL" sz="2400" b="1" i="1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marL="633222" lvl="0" indent="-514350">
              <a:lnSpc>
                <a:spcPts val="3900"/>
              </a:lnSpc>
              <a:spcBef>
                <a:spcPts val="300"/>
              </a:spcBef>
              <a:spcAft>
                <a:spcPts val="300"/>
              </a:spcAft>
              <a:buClr>
                <a:schemeClr val="tx1">
                  <a:lumMod val="95000"/>
                  <a:lumOff val="5000"/>
                </a:schemeClr>
              </a:buClr>
              <a:buSzPct val="80000"/>
              <a:buFont typeface="Wingdings" pitchFamily="2" charset="2"/>
              <a:buChar char="§"/>
            </a:pPr>
            <a:r>
              <a:rPr lang="nl-NL" sz="2400" dirty="0" smtClean="0">
                <a:latin typeface="Arial" pitchFamily="34" charset="0"/>
                <a:cs typeface="Arial" pitchFamily="34" charset="0"/>
              </a:rPr>
              <a:t> Wonen en leefomgeving </a:t>
            </a:r>
          </a:p>
          <a:p>
            <a:pPr marL="633222" lvl="0" indent="-514350">
              <a:lnSpc>
                <a:spcPts val="3900"/>
              </a:lnSpc>
              <a:spcBef>
                <a:spcPts val="300"/>
              </a:spcBef>
              <a:spcAft>
                <a:spcPts val="300"/>
              </a:spcAft>
              <a:buClr>
                <a:schemeClr val="tx1">
                  <a:lumMod val="95000"/>
                  <a:lumOff val="5000"/>
                </a:schemeClr>
              </a:buClr>
              <a:buSzPct val="80000"/>
              <a:buFont typeface="Wingdings" pitchFamily="2" charset="2"/>
              <a:buChar char="§"/>
            </a:pPr>
            <a:r>
              <a:rPr lang="nl-NL" sz="2400" dirty="0" smtClean="0">
                <a:latin typeface="Arial" pitchFamily="34" charset="0"/>
                <a:cs typeface="Arial" pitchFamily="34" charset="0"/>
              </a:rPr>
              <a:t> Cultuurhistorie</a:t>
            </a:r>
          </a:p>
          <a:p>
            <a:pPr marL="633222" lvl="0" indent="-514350">
              <a:lnSpc>
                <a:spcPts val="3900"/>
              </a:lnSpc>
              <a:spcBef>
                <a:spcPts val="300"/>
              </a:spcBef>
              <a:spcAft>
                <a:spcPts val="300"/>
              </a:spcAft>
              <a:buClr>
                <a:schemeClr val="tx1">
                  <a:lumMod val="95000"/>
                  <a:lumOff val="5000"/>
                </a:schemeClr>
              </a:buClr>
              <a:buSzPct val="80000"/>
              <a:buFont typeface="Wingdings" pitchFamily="2" charset="2"/>
              <a:buChar char="§"/>
            </a:pPr>
            <a:r>
              <a:rPr lang="nl-NL" sz="2400" dirty="0" smtClean="0">
                <a:latin typeface="Arial" pitchFamily="34" charset="0"/>
                <a:cs typeface="Arial" pitchFamily="34" charset="0"/>
              </a:rPr>
              <a:t> Natuur en landschap</a:t>
            </a:r>
          </a:p>
          <a:p>
            <a:pPr marL="633222" lvl="0" indent="-514350">
              <a:lnSpc>
                <a:spcPts val="3900"/>
              </a:lnSpc>
              <a:spcBef>
                <a:spcPts val="300"/>
              </a:spcBef>
              <a:spcAft>
                <a:spcPts val="300"/>
              </a:spcAft>
              <a:buClr>
                <a:schemeClr val="tx1">
                  <a:lumMod val="95000"/>
                  <a:lumOff val="5000"/>
                </a:schemeClr>
              </a:buClr>
              <a:buSzPct val="80000"/>
              <a:buFont typeface="Wingdings" pitchFamily="2" charset="2"/>
              <a:buChar char="§"/>
            </a:pPr>
            <a:r>
              <a:rPr lang="nl-NL" sz="2400" dirty="0" smtClean="0">
                <a:latin typeface="Arial" pitchFamily="34" charset="0"/>
                <a:cs typeface="Arial" pitchFamily="34" charset="0"/>
              </a:rPr>
              <a:t> Verkeer en vervoer </a:t>
            </a:r>
          </a:p>
          <a:p>
            <a:pPr marL="633222" lvl="0" indent="-514350">
              <a:lnSpc>
                <a:spcPts val="3900"/>
              </a:lnSpc>
              <a:spcBef>
                <a:spcPts val="300"/>
              </a:spcBef>
              <a:spcAft>
                <a:spcPts val="300"/>
              </a:spcAft>
              <a:buClr>
                <a:schemeClr val="tx1">
                  <a:lumMod val="95000"/>
                  <a:lumOff val="5000"/>
                </a:schemeClr>
              </a:buClr>
              <a:buSzPct val="80000"/>
              <a:buFont typeface="Wingdings" pitchFamily="2" charset="2"/>
              <a:buChar char="§"/>
            </a:pPr>
            <a:r>
              <a:rPr lang="nl-NL" sz="2400" dirty="0" smtClean="0">
                <a:latin typeface="Arial" pitchFamily="34" charset="0"/>
                <a:cs typeface="Arial" pitchFamily="34" charset="0"/>
              </a:rPr>
              <a:t> Gemeentefinanciën </a:t>
            </a:r>
          </a:p>
          <a:p>
            <a:pPr marL="633222" lvl="0" indent="-514350">
              <a:lnSpc>
                <a:spcPts val="3900"/>
              </a:lnSpc>
              <a:spcBef>
                <a:spcPts val="300"/>
              </a:spcBef>
              <a:spcAft>
                <a:spcPts val="300"/>
              </a:spcAft>
              <a:buClr>
                <a:schemeClr val="tx1">
                  <a:lumMod val="95000"/>
                  <a:lumOff val="5000"/>
                </a:schemeClr>
              </a:buClr>
              <a:buSzPct val="80000"/>
              <a:buFont typeface="Wingdings" pitchFamily="2" charset="2"/>
              <a:buChar char="§"/>
            </a:pPr>
            <a:r>
              <a:rPr lang="nl-NL" sz="2400" dirty="0" smtClean="0">
                <a:latin typeface="Arial" pitchFamily="34" charset="0"/>
                <a:cs typeface="Arial" pitchFamily="34" charset="0"/>
              </a:rPr>
              <a:t> Invloed burgers </a:t>
            </a:r>
            <a:br>
              <a:rPr lang="nl-NL" sz="2400" dirty="0" smtClean="0">
                <a:latin typeface="Arial" pitchFamily="34" charset="0"/>
                <a:cs typeface="Arial" pitchFamily="34" charset="0"/>
              </a:rPr>
            </a:br>
            <a:endParaRPr kumimoji="0" lang="nl-NL" sz="3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0" name="Picture 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6571465"/>
            <a:ext cx="9144000" cy="2865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" name="Picture 8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0"/>
            <a:ext cx="9144000" cy="2606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92D050"/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512" y="116632"/>
            <a:ext cx="7704856" cy="1252728"/>
          </a:xfrm>
        </p:spPr>
        <p:txBody>
          <a:bodyPr>
            <a:normAutofit/>
          </a:bodyPr>
          <a:lstStyle/>
          <a:p>
            <a:pPr algn="ctr"/>
            <a:r>
              <a:rPr lang="nl-NL" sz="4000" dirty="0" smtClean="0">
                <a:solidFill>
                  <a:srgbClr val="66FF33"/>
                </a:solidFill>
                <a:latin typeface="Arial" pitchFamily="34" charset="0"/>
                <a:cs typeface="Arial" pitchFamily="34" charset="0"/>
              </a:rPr>
              <a:t>A.  Stichting Beter Zeist </a:t>
            </a:r>
            <a:endParaRPr lang="nl-NL" sz="2400" dirty="0">
              <a:solidFill>
                <a:srgbClr val="66FF33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Picture 3" descr="part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84368" y="260648"/>
            <a:ext cx="997826" cy="1008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ijdelijke aanduiding voor inhoud 2"/>
          <p:cNvSpPr txBox="1">
            <a:spLocks/>
          </p:cNvSpPr>
          <p:nvPr/>
        </p:nvSpPr>
        <p:spPr>
          <a:xfrm>
            <a:off x="323528" y="1772816"/>
            <a:ext cx="8640960" cy="6264696"/>
          </a:xfrm>
          <a:prstGeom prst="rect">
            <a:avLst/>
          </a:prstGeom>
        </p:spPr>
        <p:txBody>
          <a:bodyPr vert="horz" lIns="54864" tIns="91440" rtlCol="0">
            <a:normAutofit/>
          </a:bodyPr>
          <a:lstStyle/>
          <a:p>
            <a:pPr marL="633222" marR="0" lvl="0" indent="-514350" algn="l" defTabSz="914400" rtl="0" eaLnBrk="1" fontAlgn="auto" latinLnBrk="0" hangingPunct="1">
              <a:lnSpc>
                <a:spcPts val="3900"/>
              </a:lnSpc>
              <a:spcBef>
                <a:spcPts val="300"/>
              </a:spcBef>
              <a:spcAft>
                <a:spcPts val="300"/>
              </a:spcAft>
              <a:buClr>
                <a:schemeClr val="tx1">
                  <a:lumMod val="95000"/>
                  <a:lumOff val="5000"/>
                </a:schemeClr>
              </a:buClr>
              <a:buSzPct val="80000"/>
              <a:tabLst/>
              <a:defRPr/>
            </a:pPr>
            <a:r>
              <a:rPr kumimoji="0" lang="nl-NL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	</a:t>
            </a:r>
            <a:r>
              <a:rPr lang="nl-NL" sz="2400" b="1" i="1" noProof="0" dirty="0" smtClean="0">
                <a:latin typeface="Arial" pitchFamily="34" charset="0"/>
                <a:cs typeface="Arial" pitchFamily="34" charset="0"/>
              </a:rPr>
              <a:t>S</a:t>
            </a:r>
            <a:r>
              <a:rPr lang="nl-NL" sz="2400" b="1" i="1" dirty="0" err="1" smtClean="0">
                <a:latin typeface="Arial" pitchFamily="34" charset="0"/>
                <a:cs typeface="Arial" pitchFamily="34" charset="0"/>
              </a:rPr>
              <a:t>trategie</a:t>
            </a:r>
            <a:r>
              <a:rPr lang="nl-NL" sz="2400" b="1" i="1" dirty="0" smtClean="0">
                <a:latin typeface="Arial" pitchFamily="34" charset="0"/>
                <a:cs typeface="Arial" pitchFamily="34" charset="0"/>
              </a:rPr>
              <a:t> </a:t>
            </a:r>
            <a:endParaRPr kumimoji="0" lang="nl-NL" sz="2400" b="1" i="1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marL="633222" indent="-514350">
              <a:lnSpc>
                <a:spcPts val="3900"/>
              </a:lnSpc>
              <a:spcBef>
                <a:spcPts val="300"/>
              </a:spcBef>
              <a:spcAft>
                <a:spcPts val="300"/>
              </a:spcAft>
              <a:buClr>
                <a:schemeClr val="tx1">
                  <a:lumMod val="95000"/>
                  <a:lumOff val="5000"/>
                </a:schemeClr>
              </a:buClr>
              <a:buSzPct val="80000"/>
              <a:buFont typeface="Wingdings" pitchFamily="2" charset="2"/>
              <a:buChar char="§"/>
            </a:pPr>
            <a:r>
              <a:rPr lang="nl-NL" sz="2400" dirty="0" smtClean="0">
                <a:latin typeface="Arial" pitchFamily="34" charset="0"/>
                <a:cs typeface="Arial" pitchFamily="34" charset="0"/>
              </a:rPr>
              <a:t>Fungeren als informatie- en expertisecentrum</a:t>
            </a:r>
          </a:p>
          <a:p>
            <a:pPr marL="633222" indent="-514350">
              <a:lnSpc>
                <a:spcPts val="3900"/>
              </a:lnSpc>
              <a:spcBef>
                <a:spcPts val="300"/>
              </a:spcBef>
              <a:spcAft>
                <a:spcPts val="300"/>
              </a:spcAft>
              <a:buClr>
                <a:schemeClr val="tx1">
                  <a:lumMod val="95000"/>
                  <a:lumOff val="5000"/>
                </a:schemeClr>
              </a:buClr>
              <a:buSzPct val="80000"/>
              <a:buFont typeface="Wingdings" pitchFamily="2" charset="2"/>
              <a:buChar char="§"/>
            </a:pPr>
            <a:r>
              <a:rPr lang="nl-NL" sz="2400" dirty="0" smtClean="0">
                <a:latin typeface="Arial" pitchFamily="34" charset="0"/>
                <a:cs typeface="Arial" pitchFamily="34" charset="0"/>
              </a:rPr>
              <a:t>Samenwerken met bestaande groeperingen </a:t>
            </a:r>
          </a:p>
          <a:p>
            <a:pPr marL="633222" indent="-514350">
              <a:lnSpc>
                <a:spcPts val="3900"/>
              </a:lnSpc>
              <a:spcBef>
                <a:spcPts val="300"/>
              </a:spcBef>
              <a:spcAft>
                <a:spcPts val="300"/>
              </a:spcAft>
              <a:buClr>
                <a:schemeClr val="tx1">
                  <a:lumMod val="95000"/>
                  <a:lumOff val="5000"/>
                </a:schemeClr>
              </a:buClr>
              <a:buSzPct val="80000"/>
              <a:buFont typeface="Wingdings" pitchFamily="2" charset="2"/>
              <a:buChar char="§"/>
            </a:pPr>
            <a:r>
              <a:rPr lang="nl-NL" sz="2400" dirty="0" smtClean="0">
                <a:latin typeface="Arial" pitchFamily="34" charset="0"/>
                <a:cs typeface="Arial" pitchFamily="34" charset="0"/>
              </a:rPr>
              <a:t>Adviseren van wijken/dorpen en overheden</a:t>
            </a:r>
          </a:p>
          <a:p>
            <a:pPr marL="633222" indent="-514350">
              <a:lnSpc>
                <a:spcPts val="3900"/>
              </a:lnSpc>
              <a:spcAft>
                <a:spcPts val="300"/>
              </a:spcAft>
              <a:buClr>
                <a:schemeClr val="tx1">
                  <a:lumMod val="95000"/>
                  <a:lumOff val="5000"/>
                </a:schemeClr>
              </a:buClr>
              <a:buSzPct val="80000"/>
              <a:buFont typeface="Wingdings" pitchFamily="2" charset="2"/>
              <a:buChar char="§"/>
            </a:pPr>
            <a:r>
              <a:rPr lang="nl-NL" sz="2400" dirty="0" smtClean="0">
                <a:latin typeface="Arial" pitchFamily="34" charset="0"/>
                <a:cs typeface="Arial" pitchFamily="34" charset="0"/>
              </a:rPr>
              <a:t>Ondersteunen buurt- en belangenverenigingen bij buurt overstijgende zaken en daarbij letten op precedenten</a:t>
            </a:r>
          </a:p>
          <a:p>
            <a:pPr marL="633222" indent="-514350">
              <a:lnSpc>
                <a:spcPts val="3900"/>
              </a:lnSpc>
              <a:spcBef>
                <a:spcPts val="300"/>
              </a:spcBef>
              <a:spcAft>
                <a:spcPts val="300"/>
              </a:spcAft>
              <a:buClr>
                <a:schemeClr val="tx1">
                  <a:lumMod val="95000"/>
                  <a:lumOff val="5000"/>
                </a:schemeClr>
              </a:buClr>
              <a:buSzPct val="80000"/>
              <a:buFont typeface="Wingdings" pitchFamily="2" charset="2"/>
              <a:buChar char="§"/>
            </a:pPr>
            <a:r>
              <a:rPr lang="nl-NL" sz="2400" dirty="0" smtClean="0">
                <a:latin typeface="Arial" pitchFamily="34" charset="0"/>
                <a:cs typeface="Arial" pitchFamily="34" charset="0"/>
              </a:rPr>
              <a:t>Initiëren projecten als voorbeeld voor beleid </a:t>
            </a:r>
            <a:br>
              <a:rPr lang="nl-NL" sz="2400" dirty="0" smtClean="0">
                <a:latin typeface="Arial" pitchFamily="34" charset="0"/>
                <a:cs typeface="Arial" pitchFamily="34" charset="0"/>
              </a:rPr>
            </a:br>
            <a:endParaRPr kumimoji="0" lang="nl-NL" sz="3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9" name="Picture 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6598848"/>
            <a:ext cx="9144000" cy="2865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" name="Picture 8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0"/>
            <a:ext cx="9144000" cy="2606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92D050"/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512" y="116632"/>
            <a:ext cx="7704856" cy="1252728"/>
          </a:xfrm>
        </p:spPr>
        <p:txBody>
          <a:bodyPr>
            <a:normAutofit/>
          </a:bodyPr>
          <a:lstStyle/>
          <a:p>
            <a:pPr algn="ctr"/>
            <a:r>
              <a:rPr lang="nl-NL" sz="4000" dirty="0" smtClean="0">
                <a:solidFill>
                  <a:srgbClr val="66FF33"/>
                </a:solidFill>
                <a:latin typeface="Arial" pitchFamily="34" charset="0"/>
                <a:cs typeface="Arial" pitchFamily="34" charset="0"/>
              </a:rPr>
              <a:t>B.  Wat doen we? </a:t>
            </a:r>
            <a:endParaRPr lang="nl-NL" sz="2400" dirty="0">
              <a:solidFill>
                <a:srgbClr val="66FF33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Picture 3" descr="part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84368" y="260648"/>
            <a:ext cx="997826" cy="1008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ijdelijke aanduiding voor inhoud 2"/>
          <p:cNvSpPr txBox="1">
            <a:spLocks/>
          </p:cNvSpPr>
          <p:nvPr/>
        </p:nvSpPr>
        <p:spPr>
          <a:xfrm>
            <a:off x="0" y="1628800"/>
            <a:ext cx="10081120" cy="6264696"/>
          </a:xfrm>
          <a:prstGeom prst="rect">
            <a:avLst/>
          </a:prstGeom>
        </p:spPr>
        <p:txBody>
          <a:bodyPr vert="horz" lIns="54864" tIns="91440" rtlCol="0">
            <a:normAutofit/>
          </a:bodyPr>
          <a:lstStyle/>
          <a:p>
            <a:pPr marL="633222" marR="0" lvl="0" indent="-514350" algn="l" defTabSz="914400" rtl="0" eaLnBrk="1" fontAlgn="auto" latinLnBrk="0" hangingPunct="1">
              <a:lnSpc>
                <a:spcPts val="3900"/>
              </a:lnSpc>
              <a:spcBef>
                <a:spcPts val="300"/>
              </a:spcBef>
              <a:spcAft>
                <a:spcPts val="300"/>
              </a:spcAft>
              <a:buClr>
                <a:schemeClr val="tx1">
                  <a:lumMod val="95000"/>
                  <a:lumOff val="5000"/>
                </a:schemeClr>
              </a:buClr>
              <a:buSzPct val="80000"/>
              <a:tabLst/>
              <a:defRPr/>
            </a:pPr>
            <a:r>
              <a:rPr kumimoji="0" lang="nl-NL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	</a:t>
            </a:r>
            <a:r>
              <a:rPr lang="nl-NL" sz="2400" b="1" i="1" noProof="0" dirty="0" smtClean="0">
                <a:latin typeface="Arial" pitchFamily="34" charset="0"/>
                <a:cs typeface="Arial" pitchFamily="34" charset="0"/>
              </a:rPr>
              <a:t>S</a:t>
            </a:r>
            <a:r>
              <a:rPr lang="nl-NL" sz="2400" b="1" i="1" dirty="0" err="1" smtClean="0">
                <a:latin typeface="Arial" pitchFamily="34" charset="0"/>
                <a:cs typeface="Arial" pitchFamily="34" charset="0"/>
              </a:rPr>
              <a:t>tudie</a:t>
            </a:r>
            <a:r>
              <a:rPr lang="nl-NL" sz="2400" b="1" i="1" dirty="0" smtClean="0">
                <a:latin typeface="Arial" pitchFamily="34" charset="0"/>
                <a:cs typeface="Arial" pitchFamily="34" charset="0"/>
              </a:rPr>
              <a:t> en informatie</a:t>
            </a:r>
            <a:endParaRPr kumimoji="0" lang="nl-NL" sz="2400" b="1" i="1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marL="633222" indent="-514350">
              <a:lnSpc>
                <a:spcPts val="3900"/>
              </a:lnSpc>
              <a:spcBef>
                <a:spcPts val="300"/>
              </a:spcBef>
              <a:spcAft>
                <a:spcPts val="300"/>
              </a:spcAft>
              <a:buClr>
                <a:schemeClr val="tx1">
                  <a:lumMod val="95000"/>
                  <a:lumOff val="5000"/>
                </a:schemeClr>
              </a:buClr>
              <a:buSzPct val="80000"/>
              <a:buFont typeface="Wingdings" pitchFamily="2" charset="2"/>
              <a:buChar char="§"/>
            </a:pPr>
            <a:r>
              <a:rPr lang="nl-NL" sz="2400" dirty="0" smtClean="0">
                <a:latin typeface="Arial" pitchFamily="34" charset="0"/>
                <a:cs typeface="Arial" pitchFamily="34" charset="0"/>
              </a:rPr>
              <a:t>Nieuwsflits / Twitter / Facebook</a:t>
            </a:r>
          </a:p>
          <a:p>
            <a:pPr marL="633222" indent="-514350">
              <a:lnSpc>
                <a:spcPts val="3900"/>
              </a:lnSpc>
              <a:spcBef>
                <a:spcPts val="300"/>
              </a:spcBef>
              <a:spcAft>
                <a:spcPts val="300"/>
              </a:spcAft>
              <a:buClr>
                <a:schemeClr val="tx1">
                  <a:lumMod val="95000"/>
                  <a:lumOff val="5000"/>
                </a:schemeClr>
              </a:buClr>
              <a:buSzPct val="80000"/>
              <a:buFont typeface="Wingdings" pitchFamily="2" charset="2"/>
              <a:buChar char="§"/>
            </a:pPr>
            <a:r>
              <a:rPr lang="nl-NL" sz="2400" dirty="0" smtClean="0">
                <a:latin typeface="Arial" pitchFamily="34" charset="0"/>
                <a:cs typeface="Arial" pitchFamily="34" charset="0"/>
              </a:rPr>
              <a:t>Website </a:t>
            </a:r>
            <a:r>
              <a:rPr lang="nl-NL" sz="2400" dirty="0" smtClean="0">
                <a:latin typeface="Arial" pitchFamily="34" charset="0"/>
                <a:cs typeface="Arial" pitchFamily="34" charset="0"/>
                <a:hlinkClick r:id="rId4"/>
              </a:rPr>
              <a:t>beterzeist.nl</a:t>
            </a:r>
            <a:r>
              <a:rPr lang="nl-NL" sz="2400" dirty="0" smtClean="0">
                <a:latin typeface="Arial" pitchFamily="34" charset="0"/>
                <a:cs typeface="Arial" pitchFamily="34" charset="0"/>
              </a:rPr>
              <a:t> (</a:t>
            </a:r>
            <a:r>
              <a:rPr lang="nl-NL" sz="2300" dirty="0" smtClean="0">
                <a:latin typeface="Arial" pitchFamily="34" charset="0"/>
                <a:cs typeface="Arial" pitchFamily="34" charset="0"/>
              </a:rPr>
              <a:t>ook archief, verantwoording/legitimering)</a:t>
            </a:r>
          </a:p>
          <a:p>
            <a:pPr marL="633222" indent="-514350">
              <a:lnSpc>
                <a:spcPts val="3900"/>
              </a:lnSpc>
              <a:spcBef>
                <a:spcPts val="300"/>
              </a:spcBef>
              <a:spcAft>
                <a:spcPts val="300"/>
              </a:spcAft>
              <a:buClr>
                <a:schemeClr val="tx1">
                  <a:lumMod val="95000"/>
                  <a:lumOff val="5000"/>
                </a:schemeClr>
              </a:buClr>
              <a:buSzPct val="80000"/>
              <a:buFont typeface="Wingdings" pitchFamily="2" charset="2"/>
              <a:buChar char="§"/>
            </a:pPr>
            <a:r>
              <a:rPr lang="nl-NL" sz="2400" dirty="0" smtClean="0">
                <a:latin typeface="Arial" pitchFamily="34" charset="0"/>
                <a:cs typeface="Arial" pitchFamily="34" charset="0"/>
              </a:rPr>
              <a:t>Ad hoc werkgroepen / themabijeenkomsten</a:t>
            </a:r>
          </a:p>
          <a:p>
            <a:pPr marL="633222" indent="-514350">
              <a:lnSpc>
                <a:spcPts val="3900"/>
              </a:lnSpc>
              <a:spcBef>
                <a:spcPts val="300"/>
              </a:spcBef>
              <a:spcAft>
                <a:spcPts val="300"/>
              </a:spcAft>
              <a:buClr>
                <a:schemeClr val="tx1">
                  <a:lumMod val="95000"/>
                  <a:lumOff val="5000"/>
                </a:schemeClr>
              </a:buClr>
              <a:buSzPct val="80000"/>
              <a:buFont typeface="Wingdings" pitchFamily="2" charset="2"/>
              <a:buChar char="§"/>
            </a:pPr>
            <a:r>
              <a:rPr lang="nl-NL" sz="2400" dirty="0" smtClean="0">
                <a:latin typeface="Arial" pitchFamily="34" charset="0"/>
                <a:cs typeface="Arial" pitchFamily="34" charset="0"/>
              </a:rPr>
              <a:t>Studies/commentaren (bv over gemeentevoorlichting)</a:t>
            </a:r>
          </a:p>
          <a:p>
            <a:pPr marL="633222" indent="-514350">
              <a:lnSpc>
                <a:spcPts val="3900"/>
              </a:lnSpc>
              <a:spcBef>
                <a:spcPts val="300"/>
              </a:spcBef>
              <a:spcAft>
                <a:spcPts val="300"/>
              </a:spcAft>
              <a:buClr>
                <a:schemeClr val="tx1">
                  <a:lumMod val="95000"/>
                  <a:lumOff val="5000"/>
                </a:schemeClr>
              </a:buClr>
              <a:buSzPct val="80000"/>
              <a:buFont typeface="Wingdings" pitchFamily="2" charset="2"/>
              <a:buChar char="§"/>
            </a:pPr>
            <a:r>
              <a:rPr lang="nl-NL" sz="2400" dirty="0" smtClean="0">
                <a:latin typeface="Arial" pitchFamily="34" charset="0"/>
                <a:cs typeface="Arial" pitchFamily="34" charset="0"/>
              </a:rPr>
              <a:t>Evenementen</a:t>
            </a:r>
            <a:endParaRPr lang="nl-NL" sz="2000" dirty="0" smtClean="0">
              <a:latin typeface="Arial" pitchFamily="34" charset="0"/>
              <a:cs typeface="Arial" pitchFamily="34" charset="0"/>
            </a:endParaRPr>
          </a:p>
          <a:p>
            <a:pPr marL="1090422" lvl="1" indent="-514350">
              <a:spcBef>
                <a:spcPts val="300"/>
              </a:spcBef>
              <a:spcAft>
                <a:spcPts val="300"/>
              </a:spcAft>
              <a:buClr>
                <a:schemeClr val="tx1">
                  <a:lumMod val="95000"/>
                  <a:lumOff val="5000"/>
                </a:schemeClr>
              </a:buClr>
              <a:buSzPct val="80000"/>
              <a:buFont typeface="Wingdings" pitchFamily="2" charset="2"/>
              <a:buChar char="§"/>
            </a:pPr>
            <a:r>
              <a:rPr lang="nl-NL" sz="2000" dirty="0" smtClean="0">
                <a:latin typeface="Arial" pitchFamily="34" charset="0"/>
                <a:cs typeface="Arial" pitchFamily="34" charset="0"/>
              </a:rPr>
              <a:t>Rondom Zeist  / forum discussie Kerckebosch </a:t>
            </a:r>
          </a:p>
          <a:p>
            <a:pPr marL="1090422" lvl="1" indent="-514350">
              <a:buClr>
                <a:schemeClr val="tx1">
                  <a:lumMod val="95000"/>
                  <a:lumOff val="5000"/>
                </a:schemeClr>
              </a:buClr>
              <a:buSzPct val="80000"/>
              <a:buFont typeface="Wingdings" pitchFamily="2" charset="2"/>
              <a:buChar char="§"/>
            </a:pPr>
            <a:r>
              <a:rPr lang="nl-NL" sz="2000" dirty="0" smtClean="0">
                <a:latin typeface="Arial" pitchFamily="34" charset="0"/>
                <a:cs typeface="Arial" pitchFamily="34" charset="0"/>
              </a:rPr>
              <a:t>Bosdag</a:t>
            </a:r>
          </a:p>
          <a:p>
            <a:pPr marL="1090422" lvl="1" indent="-514350">
              <a:spcBef>
                <a:spcPts val="300"/>
              </a:spcBef>
              <a:spcAft>
                <a:spcPts val="300"/>
              </a:spcAft>
              <a:buClr>
                <a:schemeClr val="tx1">
                  <a:lumMod val="95000"/>
                  <a:lumOff val="5000"/>
                </a:schemeClr>
              </a:buClr>
              <a:buSzPct val="80000"/>
              <a:buFont typeface="Wingdings" pitchFamily="2" charset="2"/>
              <a:buChar char="§"/>
            </a:pPr>
            <a:r>
              <a:rPr lang="nl-NL" sz="2000" dirty="0" smtClean="0">
                <a:latin typeface="Arial" pitchFamily="34" charset="0"/>
                <a:cs typeface="Arial" pitchFamily="34" charset="0"/>
              </a:rPr>
              <a:t>Workshop gemeentefinanciën</a:t>
            </a:r>
          </a:p>
          <a:p>
            <a:pPr marL="1090422" lvl="1" indent="-514350">
              <a:spcBef>
                <a:spcPts val="300"/>
              </a:spcBef>
              <a:spcAft>
                <a:spcPts val="300"/>
              </a:spcAft>
              <a:buClr>
                <a:schemeClr val="tx1">
                  <a:lumMod val="95000"/>
                  <a:lumOff val="5000"/>
                </a:schemeClr>
              </a:buClr>
              <a:buSzPct val="80000"/>
            </a:pPr>
            <a:endParaRPr lang="nl-NL" sz="2000" dirty="0" smtClean="0">
              <a:latin typeface="Arial" pitchFamily="34" charset="0"/>
              <a:cs typeface="Arial" pitchFamily="34" charset="0"/>
            </a:endParaRPr>
          </a:p>
          <a:p>
            <a:pPr marL="1090422" lvl="1" indent="-514350">
              <a:spcBef>
                <a:spcPts val="300"/>
              </a:spcBef>
              <a:spcAft>
                <a:spcPts val="300"/>
              </a:spcAft>
              <a:buClr>
                <a:schemeClr val="tx1">
                  <a:lumMod val="95000"/>
                  <a:lumOff val="5000"/>
                </a:schemeClr>
              </a:buClr>
              <a:buSzPct val="80000"/>
            </a:pPr>
            <a:r>
              <a:rPr lang="nl-NL" sz="2000" dirty="0" smtClean="0">
                <a:latin typeface="Arial" pitchFamily="34" charset="0"/>
                <a:cs typeface="Arial" pitchFamily="34" charset="0"/>
              </a:rPr>
              <a:t> </a:t>
            </a:r>
            <a:endParaRPr kumimoji="0" lang="nl-NL" sz="2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8" name="Picture 8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0"/>
            <a:ext cx="9144000" cy="2606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" name="Afbeelding 9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6526661"/>
            <a:ext cx="9144000" cy="358723"/>
          </a:xfrm>
          <a:prstGeom prst="rect">
            <a:avLst/>
          </a:prstGeom>
          <a:noFill/>
        </p:spPr>
      </p:pic>
      <p:pic>
        <p:nvPicPr>
          <p:cNvPr id="25603" name="Picture 3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228184" y="1556792"/>
            <a:ext cx="2592288" cy="11704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92D050"/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512" y="116632"/>
            <a:ext cx="7704856" cy="1252728"/>
          </a:xfrm>
        </p:spPr>
        <p:txBody>
          <a:bodyPr>
            <a:normAutofit/>
          </a:bodyPr>
          <a:lstStyle/>
          <a:p>
            <a:pPr algn="ctr"/>
            <a:r>
              <a:rPr lang="nl-NL" sz="4000" dirty="0" smtClean="0">
                <a:solidFill>
                  <a:srgbClr val="66FF33"/>
                </a:solidFill>
                <a:latin typeface="Arial" pitchFamily="34" charset="0"/>
                <a:cs typeface="Arial" pitchFamily="34" charset="0"/>
              </a:rPr>
              <a:t>B.  Wat doen we? </a:t>
            </a:r>
            <a:endParaRPr lang="nl-NL" sz="2400" dirty="0">
              <a:solidFill>
                <a:srgbClr val="66FF33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Picture 3" descr="part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84368" y="260648"/>
            <a:ext cx="997826" cy="1008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ijdelijke aanduiding voor inhoud 2"/>
          <p:cNvSpPr txBox="1">
            <a:spLocks/>
          </p:cNvSpPr>
          <p:nvPr/>
        </p:nvSpPr>
        <p:spPr>
          <a:xfrm>
            <a:off x="251520" y="1484784"/>
            <a:ext cx="8640960" cy="6264696"/>
          </a:xfrm>
          <a:prstGeom prst="rect">
            <a:avLst/>
          </a:prstGeom>
        </p:spPr>
        <p:txBody>
          <a:bodyPr vert="horz" lIns="54864" tIns="91440" rtlCol="0">
            <a:normAutofit/>
          </a:bodyPr>
          <a:lstStyle/>
          <a:p>
            <a:pPr marL="633222" marR="0" lvl="0" indent="-514350" algn="l" defTabSz="914400" rtl="0" eaLnBrk="1" fontAlgn="auto" latinLnBrk="0" hangingPunct="1">
              <a:lnSpc>
                <a:spcPts val="3900"/>
              </a:lnSpc>
              <a:spcBef>
                <a:spcPts val="300"/>
              </a:spcBef>
              <a:spcAft>
                <a:spcPts val="300"/>
              </a:spcAft>
              <a:buClr>
                <a:schemeClr val="tx1">
                  <a:lumMod val="95000"/>
                  <a:lumOff val="5000"/>
                </a:schemeClr>
              </a:buClr>
              <a:buSzPct val="80000"/>
              <a:tabLst/>
              <a:defRPr/>
            </a:pPr>
            <a:r>
              <a:rPr kumimoji="0" lang="nl-NL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	</a:t>
            </a:r>
            <a:r>
              <a:rPr lang="nl-NL" sz="2400" b="1" i="1" dirty="0" smtClean="0">
                <a:latin typeface="Arial" pitchFamily="34" charset="0"/>
                <a:cs typeface="Arial" pitchFamily="34" charset="0"/>
              </a:rPr>
              <a:t>Invloed burgers</a:t>
            </a:r>
            <a:endParaRPr kumimoji="0" lang="nl-NL" sz="2400" b="1" i="1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marL="633222" indent="-514350">
              <a:lnSpc>
                <a:spcPts val="3900"/>
              </a:lnSpc>
              <a:spcBef>
                <a:spcPts val="300"/>
              </a:spcBef>
              <a:spcAft>
                <a:spcPts val="300"/>
              </a:spcAft>
              <a:buClr>
                <a:schemeClr val="tx1">
                  <a:lumMod val="95000"/>
                  <a:lumOff val="5000"/>
                </a:schemeClr>
              </a:buClr>
              <a:buSzPct val="80000"/>
              <a:buFont typeface="Wingdings" pitchFamily="2" charset="2"/>
              <a:buChar char="§"/>
            </a:pPr>
            <a:r>
              <a:rPr lang="nl-NL" sz="2400" dirty="0" smtClean="0">
                <a:latin typeface="Arial" pitchFamily="34" charset="0"/>
                <a:cs typeface="Arial" pitchFamily="34" charset="0"/>
              </a:rPr>
              <a:t>Voorstel Raamwerk Burgerparticipatie en GONS (</a:t>
            </a:r>
            <a:r>
              <a:rPr lang="nl-NL" sz="2400" dirty="0" err="1" smtClean="0">
                <a:latin typeface="Arial" pitchFamily="34" charset="0"/>
                <a:cs typeface="Arial" pitchFamily="34" charset="0"/>
              </a:rPr>
              <a:t>tbv</a:t>
            </a:r>
            <a:r>
              <a:rPr lang="nl-NL" sz="2400" dirty="0" smtClean="0">
                <a:latin typeface="Arial" pitchFamily="34" charset="0"/>
                <a:cs typeface="Arial" pitchFamily="34" charset="0"/>
              </a:rPr>
              <a:t> betere beleidsprocessen)</a:t>
            </a:r>
          </a:p>
          <a:p>
            <a:pPr marL="633222" indent="-514350">
              <a:lnSpc>
                <a:spcPts val="3900"/>
              </a:lnSpc>
              <a:spcBef>
                <a:spcPts val="300"/>
              </a:spcBef>
              <a:spcAft>
                <a:spcPts val="300"/>
              </a:spcAft>
              <a:buClr>
                <a:schemeClr val="tx1">
                  <a:lumMod val="95000"/>
                  <a:lumOff val="5000"/>
                </a:schemeClr>
              </a:buClr>
              <a:buSzPct val="80000"/>
              <a:buFont typeface="Wingdings" pitchFamily="2" charset="2"/>
              <a:buChar char="§"/>
            </a:pPr>
            <a:r>
              <a:rPr lang="nl-NL" sz="2400" dirty="0" smtClean="0">
                <a:latin typeface="Arial" pitchFamily="34" charset="0"/>
                <a:cs typeface="Arial" pitchFamily="34" charset="0"/>
              </a:rPr>
              <a:t>Adviezen over bouwambitie, rapport Verstand </a:t>
            </a:r>
          </a:p>
          <a:p>
            <a:pPr marL="633222" indent="-514350">
              <a:lnSpc>
                <a:spcPts val="3900"/>
              </a:lnSpc>
              <a:spcBef>
                <a:spcPts val="300"/>
              </a:spcBef>
              <a:spcAft>
                <a:spcPts val="300"/>
              </a:spcAft>
              <a:buClr>
                <a:schemeClr val="tx1">
                  <a:lumMod val="95000"/>
                  <a:lumOff val="5000"/>
                </a:schemeClr>
              </a:buClr>
              <a:buSzPct val="80000"/>
              <a:buFont typeface="Wingdings" pitchFamily="2" charset="2"/>
              <a:buChar char="§"/>
            </a:pPr>
            <a:r>
              <a:rPr lang="nl-NL" sz="2400" dirty="0" smtClean="0">
                <a:latin typeface="Arial" pitchFamily="34" charset="0"/>
                <a:cs typeface="Arial" pitchFamily="34" charset="0"/>
              </a:rPr>
              <a:t>Deelname aan overleggroepen, project- en bestemmingsplannen, opstellen visies</a:t>
            </a:r>
          </a:p>
          <a:p>
            <a:pPr marL="633222" indent="-514350">
              <a:lnSpc>
                <a:spcPts val="3900"/>
              </a:lnSpc>
              <a:spcBef>
                <a:spcPts val="300"/>
              </a:spcBef>
              <a:spcAft>
                <a:spcPts val="300"/>
              </a:spcAft>
              <a:buClr>
                <a:schemeClr val="tx1">
                  <a:lumMod val="95000"/>
                  <a:lumOff val="5000"/>
                </a:schemeClr>
              </a:buClr>
              <a:buSzPct val="80000"/>
              <a:buFont typeface="Wingdings" pitchFamily="2" charset="2"/>
              <a:buChar char="§"/>
            </a:pPr>
            <a:r>
              <a:rPr lang="nl-NL" sz="2400" dirty="0" smtClean="0">
                <a:latin typeface="Arial" pitchFamily="34" charset="0"/>
                <a:cs typeface="Arial" pitchFamily="34" charset="0"/>
              </a:rPr>
              <a:t>Evaluatie risico’s gemeenteprojecten (Rapport Zorgen om Zeist)</a:t>
            </a:r>
          </a:p>
        </p:txBody>
      </p:sp>
      <p:pic>
        <p:nvPicPr>
          <p:cNvPr id="8" name="Picture 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9144000" cy="2606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" name="Afbeelding 1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6499277"/>
            <a:ext cx="9144000" cy="35872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odule">
  <a:themeElements>
    <a:clrScheme name="Module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Module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Modul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300000"/>
              </a:schemeClr>
            </a:gs>
            <a:gs pos="12000">
              <a:schemeClr val="phClr">
                <a:tint val="48000"/>
                <a:satMod val="300000"/>
              </a:schemeClr>
            </a:gs>
            <a:gs pos="20000">
              <a:schemeClr val="phClr">
                <a:tint val="49000"/>
                <a:satMod val="30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10000" t="-25000" r="10000" b="125000"/>
          </a:path>
        </a:gradFill>
        <a:blipFill>
          <a:blip xmlns:r="http://schemas.openxmlformats.org/officeDocument/2006/relationships" r:embed="rId1">
            <a:duotone>
              <a:schemeClr val="phClr">
                <a:shade val="75000"/>
                <a:satMod val="105000"/>
              </a:schemeClr>
              <a:schemeClr val="phClr">
                <a:tint val="95000"/>
                <a:satMod val="105000"/>
              </a:schemeClr>
            </a:duotone>
          </a:blip>
          <a:tile tx="0" ty="0" sx="38000" sy="38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Module</Template>
  <TotalTime>3021</TotalTime>
  <Words>566</Words>
  <Application>Microsoft Macintosh PowerPoint</Application>
  <PresentationFormat>On-screen Show (4:3)</PresentationFormat>
  <Paragraphs>222</Paragraphs>
  <Slides>18</Slides>
  <Notes>18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Module</vt:lpstr>
      <vt:lpstr>Stichting Beter Zeist</vt:lpstr>
      <vt:lpstr>Overzicht</vt:lpstr>
      <vt:lpstr>A.  Stichting Beter Zeist </vt:lpstr>
      <vt:lpstr>A.  Stichting Beter Zeist  </vt:lpstr>
      <vt:lpstr>A.  Stichting Beter Zeist  Cultuurhistorie</vt:lpstr>
      <vt:lpstr>A.  Stichting Beter Zeist </vt:lpstr>
      <vt:lpstr>A.  Stichting Beter Zeist </vt:lpstr>
      <vt:lpstr>B.  Wat doen we? </vt:lpstr>
      <vt:lpstr>B.  Wat doen we? </vt:lpstr>
      <vt:lpstr>B.  Stichting Beter Zeist  Invloed burgers</vt:lpstr>
      <vt:lpstr>B.  Wat doen we?</vt:lpstr>
      <vt:lpstr>Geopark Heuvelrug  Midden Nederland</vt:lpstr>
      <vt:lpstr>Allegro-tuin</vt:lpstr>
      <vt:lpstr>C. Voorbeelden  projectontwikkeling  </vt:lpstr>
      <vt:lpstr>D.  Resultaten/Uitdagingen</vt:lpstr>
      <vt:lpstr>PowerPoint Presentation</vt:lpstr>
      <vt:lpstr>E.  Samenwerking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 1</dc:title>
  <dc:creator>GH</dc:creator>
  <cp:lastModifiedBy>Anne Visscher</cp:lastModifiedBy>
  <cp:revision>270</cp:revision>
  <dcterms:created xsi:type="dcterms:W3CDTF">2016-03-09T13:37:21Z</dcterms:created>
  <dcterms:modified xsi:type="dcterms:W3CDTF">2021-01-23T18:50:46Z</dcterms:modified>
</cp:coreProperties>
</file>