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8" r:id="rId3"/>
    <p:sldId id="279" r:id="rId4"/>
    <p:sldId id="280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97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42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40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2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31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55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44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22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67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18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027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050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21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286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286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65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C3B97-B988-43CE-AB1C-283DDF074A49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060950-3CFC-4FBB-A5F8-9A859DF0AF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94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.png"/><Relationship Id="rId7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emf"/><Relationship Id="rId5" Type="http://schemas.openxmlformats.org/officeDocument/2006/relationships/package" Target="../embeddings/Microsoft_Visio_Drawing.vsdx"/><Relationship Id="rId10" Type="http://schemas.openxmlformats.org/officeDocument/2006/relationships/image" Target="../media/image34.emf"/><Relationship Id="rId4" Type="http://schemas.openxmlformats.org/officeDocument/2006/relationships/image" Target="../media/image35.png"/><Relationship Id="rId9" Type="http://schemas.openxmlformats.org/officeDocument/2006/relationships/package" Target="../embeddings/Microsoft_Visio_Drawing2.vsd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png"/><Relationship Id="rId5" Type="http://schemas.openxmlformats.org/officeDocument/2006/relationships/image" Target="../media/image36.emf"/><Relationship Id="rId4" Type="http://schemas.openxmlformats.org/officeDocument/2006/relationships/package" Target="../embeddings/Microsoft_Visio_Drawing3.vsd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package" Target="../embeddings/Microsoft_Visio_Drawing4.vsd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5.emf"/><Relationship Id="rId4" Type="http://schemas.openxmlformats.org/officeDocument/2006/relationships/package" Target="../embeddings/Microsoft_Visio_Drawing5.vsd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package" Target="../embeddings/Microsoft_Visio_Drawing10.vsdx"/><Relationship Id="rId18" Type="http://schemas.openxmlformats.org/officeDocument/2006/relationships/image" Target="../media/image52.emf"/><Relationship Id="rId3" Type="http://schemas.openxmlformats.org/officeDocument/2006/relationships/image" Target="../media/image2.png"/><Relationship Id="rId21" Type="http://schemas.openxmlformats.org/officeDocument/2006/relationships/package" Target="../embeddings/Microsoft_Visio_Drawing14.vsdx"/><Relationship Id="rId7" Type="http://schemas.openxmlformats.org/officeDocument/2006/relationships/package" Target="../embeddings/Microsoft_Visio_Drawing7.vsdx"/><Relationship Id="rId12" Type="http://schemas.openxmlformats.org/officeDocument/2006/relationships/image" Target="../media/image49.emf"/><Relationship Id="rId17" Type="http://schemas.openxmlformats.org/officeDocument/2006/relationships/package" Target="../embeddings/Microsoft_Visio_Drawing12.vsdx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1.emf"/><Relationship Id="rId20" Type="http://schemas.openxmlformats.org/officeDocument/2006/relationships/image" Target="../media/image53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6.emf"/><Relationship Id="rId11" Type="http://schemas.openxmlformats.org/officeDocument/2006/relationships/package" Target="../embeddings/Microsoft_Visio_Drawing9.vsdx"/><Relationship Id="rId5" Type="http://schemas.openxmlformats.org/officeDocument/2006/relationships/package" Target="../embeddings/Microsoft_Visio_Drawing6.vsdx"/><Relationship Id="rId15" Type="http://schemas.openxmlformats.org/officeDocument/2006/relationships/package" Target="../embeddings/Microsoft_Visio_Drawing11.vsdx"/><Relationship Id="rId10" Type="http://schemas.openxmlformats.org/officeDocument/2006/relationships/image" Target="../media/image48.emf"/><Relationship Id="rId19" Type="http://schemas.openxmlformats.org/officeDocument/2006/relationships/package" Target="../embeddings/Microsoft_Visio_Drawing13.vsdx"/><Relationship Id="rId4" Type="http://schemas.openxmlformats.org/officeDocument/2006/relationships/image" Target="../media/image14.png"/><Relationship Id="rId9" Type="http://schemas.openxmlformats.org/officeDocument/2006/relationships/package" Target="../embeddings/Microsoft_Visio_Drawing8.vsdx"/><Relationship Id="rId14" Type="http://schemas.openxmlformats.org/officeDocument/2006/relationships/image" Target="../media/image50.emf"/><Relationship Id="rId22" Type="http://schemas.openxmlformats.org/officeDocument/2006/relationships/image" Target="../media/image5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nfind.no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ord, kake, mann, lys&#10;&#10;Automatisk generert beskrivelse">
            <a:extLst>
              <a:ext uri="{FF2B5EF4-FFF2-40B4-BE49-F238E27FC236}">
                <a16:creationId xmlns:a16="http://schemas.microsoft.com/office/drawing/2014/main" id="{DC92630A-C523-43D8-9C9D-EC817350AB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C2136B-77EC-41E9-BDB6-58A4AE14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33800"/>
            <a:ext cx="762000" cy="3124200"/>
          </a:xfrm>
          <a:custGeom>
            <a:avLst/>
            <a:gdLst>
              <a:gd name="connsiteX0" fmla="*/ 0 w 762000"/>
              <a:gd name="connsiteY0" fmla="*/ 0 h 3124200"/>
              <a:gd name="connsiteX1" fmla="*/ 762000 w 762000"/>
              <a:gd name="connsiteY1" fmla="*/ 3124200 h 3124200"/>
              <a:gd name="connsiteX2" fmla="*/ 0 w 762000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124200">
                <a:moveTo>
                  <a:pt x="0" y="0"/>
                </a:moveTo>
                <a:lnTo>
                  <a:pt x="762000" y="3124200"/>
                </a:lnTo>
                <a:lnTo>
                  <a:pt x="0" y="3124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55891F3-A5E2-4418-8950-25FA2B731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274002" y="4502552"/>
            <a:ext cx="2917998" cy="23554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B1FCEB1-A7E1-417C-A7EF-AA30D5A08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3500" y="-16625"/>
            <a:ext cx="2667482" cy="68746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FBCF2A6-1F18-4B68-B5D2-5B763ED4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923" y="-16625"/>
            <a:ext cx="1269077" cy="6874625"/>
          </a:xfrm>
          <a:custGeom>
            <a:avLst/>
            <a:gdLst>
              <a:gd name="connsiteX0" fmla="*/ 714894 w 1269077"/>
              <a:gd name="connsiteY0" fmla="*/ 0 h 6874625"/>
              <a:gd name="connsiteX1" fmla="*/ 1269077 w 1269077"/>
              <a:gd name="connsiteY1" fmla="*/ 16625 h 6874625"/>
              <a:gd name="connsiteX2" fmla="*/ 1269077 w 1269077"/>
              <a:gd name="connsiteY2" fmla="*/ 6874625 h 6874625"/>
              <a:gd name="connsiteX3" fmla="*/ 0 w 1269077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077" h="6874625">
                <a:moveTo>
                  <a:pt x="714894" y="0"/>
                </a:moveTo>
                <a:lnTo>
                  <a:pt x="1269077" y="16625"/>
                </a:lnTo>
                <a:lnTo>
                  <a:pt x="1269077" y="6874625"/>
                </a:lnTo>
                <a:lnTo>
                  <a:pt x="0" y="6874625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F3A27FB-A693-4A75-951E-0C77CD98F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374" y="-16624"/>
            <a:ext cx="1983626" cy="6874625"/>
          </a:xfrm>
          <a:custGeom>
            <a:avLst/>
            <a:gdLst>
              <a:gd name="connsiteX0" fmla="*/ 0 w 1983626"/>
              <a:gd name="connsiteY0" fmla="*/ 0 h 6874625"/>
              <a:gd name="connsiteX1" fmla="*/ 1983626 w 1983626"/>
              <a:gd name="connsiteY1" fmla="*/ 0 h 6874625"/>
              <a:gd name="connsiteX2" fmla="*/ 1983626 w 1983626"/>
              <a:gd name="connsiteY2" fmla="*/ 6874625 h 6874625"/>
              <a:gd name="connsiteX3" fmla="*/ 1522181 w 1983626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26" h="6874625">
                <a:moveTo>
                  <a:pt x="0" y="0"/>
                </a:moveTo>
                <a:lnTo>
                  <a:pt x="1983626" y="0"/>
                </a:lnTo>
                <a:lnTo>
                  <a:pt x="1983626" y="6874625"/>
                </a:lnTo>
                <a:lnTo>
                  <a:pt x="1522181" y="6874625"/>
                </a:ln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4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6FF58E1-CA1C-4EB4-8794-66EF740C7E89}"/>
              </a:ext>
            </a:extLst>
          </p:cNvPr>
          <p:cNvSpPr/>
          <p:nvPr/>
        </p:nvSpPr>
        <p:spPr>
          <a:xfrm>
            <a:off x="314325" y="333375"/>
            <a:ext cx="8829675" cy="5940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Barnfind Technologies AS </a:t>
            </a: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in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Sandefjord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Norway December 2012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since early 2010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Privately held, no venture capital 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Assembly and QC takes place in our own factory in Norway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Experienced Broadcast/Telco veterans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 network in electronic production and development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5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 sales network, sold to some 50 countries, many high-end references 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8FE0D9E-ADB1-4F6D-9E7E-436F7003F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7" name="Bilde 16" descr="Et bilde som inneholder person, mann, stående, holder&#10;&#10;Automatisk generert beskrivelse">
            <a:extLst>
              <a:ext uri="{FF2B5EF4-FFF2-40B4-BE49-F238E27FC236}">
                <a16:creationId xmlns:a16="http://schemas.microsoft.com/office/drawing/2014/main" id="{FD7268F9-1222-438A-8EBC-7FE43B703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167">
            <a:off x="8249888" y="4018835"/>
            <a:ext cx="3356853" cy="1993976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1" name="Bilde 10" descr="Et bilde som inneholder utendørs, båt, bygning, vann&#10;&#10;Automatisk generert beskrivelse">
            <a:extLst>
              <a:ext uri="{FF2B5EF4-FFF2-40B4-BE49-F238E27FC236}">
                <a16:creationId xmlns:a16="http://schemas.microsoft.com/office/drawing/2014/main" id="{80281819-3221-43EC-992E-6CCE6FE10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526" y="2162631"/>
            <a:ext cx="4507149" cy="253273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3" name="Bilde 12" descr="Et bilde som inneholder scene, lys, bord, opplyst&#10;&#10;Automatisk generert beskrivelse">
            <a:extLst>
              <a:ext uri="{FF2B5EF4-FFF2-40B4-BE49-F238E27FC236}">
                <a16:creationId xmlns:a16="http://schemas.microsoft.com/office/drawing/2014/main" id="{E259AACC-476E-4050-A641-72D390932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733">
            <a:off x="7091021" y="1349958"/>
            <a:ext cx="3725694" cy="2083851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5" name="Bilde 14" descr="Et bilde som inneholder bilvei, bil&#10;&#10;Automatisk generert beskrivelse">
            <a:extLst>
              <a:ext uri="{FF2B5EF4-FFF2-40B4-BE49-F238E27FC236}">
                <a16:creationId xmlns:a16="http://schemas.microsoft.com/office/drawing/2014/main" id="{48BAD55B-F4A0-4A60-AB51-05C0A4DA0D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0" t="7817" r="21011"/>
          <a:stretch/>
        </p:blipFill>
        <p:spPr>
          <a:xfrm rot="20308002">
            <a:off x="6245158" y="382356"/>
            <a:ext cx="3090936" cy="1919707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3406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e 30" descr="Et bilde som inneholder utendørs, skyet, skyer, spill&#10;&#10;Automatisk generert beskrivelse">
            <a:extLst>
              <a:ext uri="{FF2B5EF4-FFF2-40B4-BE49-F238E27FC236}">
                <a16:creationId xmlns:a16="http://schemas.microsoft.com/office/drawing/2014/main" id="{1B9ECA4B-1E64-41E8-A1DF-A578BB3E9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8644">
            <a:off x="1015698" y="4109448"/>
            <a:ext cx="3055316" cy="2031460"/>
          </a:xfrm>
          <a:prstGeom prst="rect">
            <a:avLst/>
          </a:prstGeom>
          <a:scene3d>
            <a:camera prst="perspectiveRelaxed"/>
            <a:lightRig rig="threePt" dir="t"/>
          </a:scene3d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800291E6-2DD4-49A7-A614-8E6BE8C71321}"/>
              </a:ext>
            </a:extLst>
          </p:cNvPr>
          <p:cNvSpPr/>
          <p:nvPr/>
        </p:nvSpPr>
        <p:spPr>
          <a:xfrm>
            <a:off x="496111" y="262647"/>
            <a:ext cx="8647889" cy="4041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do you install Barnfind optical fiber products?</a:t>
            </a: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kinds of Broadcast applications like in and between studios, in OB vans and between OB vans and stadiums/events, transport of signals between floors and buildings, remote production etc. Typically any kind of signals from 100meter to 100 km distance.</a:t>
            </a: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Oil &amp; Gas, Digital Signage, Telemedicine, Campuses, Government, Industry, House of Worship, CCTV/Security, Defense, Entertainment, Events, Education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B2862CF1-8C6F-417F-84D7-5C5F8C560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613">
            <a:off x="2651533" y="4696845"/>
            <a:ext cx="2867199" cy="1791999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38" name="Bilde 37" descr="Et bilde som inneholder fabrikk, bygning, stillas, sitter&#10;&#10;Automatisk generert beskrivelse">
            <a:extLst>
              <a:ext uri="{FF2B5EF4-FFF2-40B4-BE49-F238E27FC236}">
                <a16:creationId xmlns:a16="http://schemas.microsoft.com/office/drawing/2014/main" id="{3D6FD4FC-A2EF-4DD2-A9BE-7C2A8A9A1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3649">
            <a:off x="4306085" y="4440614"/>
            <a:ext cx="3055692" cy="2036971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031BA060-F7FF-450D-BFFE-B07A900D1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41" name="Bilde 40" descr="Et bilde som inneholder gress, utendørs, ball, spill&#10;&#10;Automatisk generert beskrivelse">
            <a:extLst>
              <a:ext uri="{FF2B5EF4-FFF2-40B4-BE49-F238E27FC236}">
                <a16:creationId xmlns:a16="http://schemas.microsoft.com/office/drawing/2014/main" id="{3C3B6A50-0251-4C31-AABB-33E019451E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28"/>
          <a:stretch/>
        </p:blipFill>
        <p:spPr>
          <a:xfrm rot="19939914">
            <a:off x="6475911" y="4037622"/>
            <a:ext cx="3063409" cy="1794956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028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de 29">
            <a:extLst>
              <a:ext uri="{FF2B5EF4-FFF2-40B4-BE49-F238E27FC236}">
                <a16:creationId xmlns:a16="http://schemas.microsoft.com/office/drawing/2014/main" id="{D516E764-9F57-4755-B037-745E3FA0D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64" y="744085"/>
            <a:ext cx="8282940" cy="5661660"/>
          </a:xfrm>
          <a:prstGeom prst="rect">
            <a:avLst/>
          </a:prstGeom>
        </p:spPr>
      </p:pic>
      <p:sp>
        <p:nvSpPr>
          <p:cNvPr id="31" name="Rektangel 30">
            <a:extLst>
              <a:ext uri="{FF2B5EF4-FFF2-40B4-BE49-F238E27FC236}">
                <a16:creationId xmlns:a16="http://schemas.microsoft.com/office/drawing/2014/main" id="{71391B4B-13C3-4E43-AB6B-19C778A7BDF9}"/>
              </a:ext>
            </a:extLst>
          </p:cNvPr>
          <p:cNvSpPr/>
          <p:nvPr/>
        </p:nvSpPr>
        <p:spPr>
          <a:xfrm>
            <a:off x="10199402" y="744085"/>
            <a:ext cx="1992598" cy="5164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Fiber Transport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Multiplexing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Routing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Conversion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 / Ethernet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4K/60P </a:t>
            </a: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 - CCU</a:t>
            </a:r>
            <a:endParaRPr lang="nb-NO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84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extLst>
              <a:ext uri="{FF2B5EF4-FFF2-40B4-BE49-F238E27FC236}">
                <a16:creationId xmlns:a16="http://schemas.microsoft.com/office/drawing/2014/main" id="{A573C47E-6844-4FA9-BF57-E63C67EC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E90754A-4428-4A94-9F3E-BC6D09D99EE9}"/>
              </a:ext>
            </a:extLst>
          </p:cNvPr>
          <p:cNvSpPr txBox="1"/>
          <p:nvPr/>
        </p:nvSpPr>
        <p:spPr>
          <a:xfrm>
            <a:off x="2224726" y="537328"/>
            <a:ext cx="8059917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Barnfind Products:</a:t>
            </a:r>
          </a:p>
          <a:p>
            <a:endParaRPr lang="nb-NO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BarnOne</a:t>
            </a:r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BarnMini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BarnColor</a:t>
            </a:r>
          </a:p>
          <a:p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Passive </a:t>
            </a:r>
            <a:r>
              <a:rPr lang="nb-NO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optics</a:t>
            </a:r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StageBox</a:t>
            </a:r>
            <a:r>
              <a:rPr lang="nb-NO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panels</a:t>
            </a:r>
          </a:p>
          <a:p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BarnStudio</a:t>
            </a:r>
            <a:endParaRPr lang="nb-NO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BD54D5A-F868-4C1A-B04A-587D75A46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04" y="1642131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AE52E78C-DE3C-406C-9C9F-CD8D3988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04" y="2150131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BB071C7F-32B0-4D69-BA1D-6CEA12288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04" y="2708931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8CFDA92E-ECFF-41EC-8D98-BBF255B92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03" y="3649726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E9D286D6-5B2D-4446-8EFF-6CBB65604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03" y="4178046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BF79B549-8AA8-48F3-B764-B45F6BA07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03" y="4716526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CDE3888E-C023-41BB-B20A-EF2835A17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04" y="5895086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6" name="Bilde 5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6FF57EC1-5943-40FB-9078-FA9606AABF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49" y="3126862"/>
            <a:ext cx="2646966" cy="1727200"/>
          </a:xfrm>
          <a:prstGeom prst="rect">
            <a:avLst/>
          </a:prstGeom>
        </p:spPr>
      </p:pic>
      <p:pic>
        <p:nvPicPr>
          <p:cNvPr id="8" name="Bilde 7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4FD10C7A-49B4-4527-8439-62EA310B5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332" y="4687827"/>
            <a:ext cx="3643850" cy="1913241"/>
          </a:xfrm>
          <a:prstGeom prst="rect">
            <a:avLst/>
          </a:prstGeom>
        </p:spPr>
      </p:pic>
      <p:pic>
        <p:nvPicPr>
          <p:cNvPr id="16" name="Bilde 15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0249E781-D10A-4673-9F8D-9DC323565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498" y="1288055"/>
            <a:ext cx="5209668" cy="1764235"/>
          </a:xfrm>
          <a:prstGeom prst="rect">
            <a:avLst/>
          </a:prstGeom>
        </p:spPr>
      </p:pic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678393B7-ADA0-45EA-B785-3E934774A632}"/>
              </a:ext>
            </a:extLst>
          </p:cNvPr>
          <p:cNvCxnSpPr/>
          <p:nvPr/>
        </p:nvCxnSpPr>
        <p:spPr>
          <a:xfrm>
            <a:off x="934720" y="3347720"/>
            <a:ext cx="4724129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A3DDBEEA-6629-4C44-BF05-2A5593CF833B}"/>
              </a:ext>
            </a:extLst>
          </p:cNvPr>
          <p:cNvCxnSpPr/>
          <p:nvPr/>
        </p:nvCxnSpPr>
        <p:spPr>
          <a:xfrm>
            <a:off x="934720" y="5471160"/>
            <a:ext cx="4724129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16DF9DA6-1C3C-47AC-99D0-B99CB3D423D6}"/>
              </a:ext>
            </a:extLst>
          </p:cNvPr>
          <p:cNvCxnSpPr>
            <a:cxnSpLocks/>
          </p:cNvCxnSpPr>
          <p:nvPr/>
        </p:nvCxnSpPr>
        <p:spPr>
          <a:xfrm>
            <a:off x="1016000" y="1252495"/>
            <a:ext cx="4642849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26D726F-C343-4C61-80AF-D368D52425BB}"/>
              </a:ext>
            </a:extLst>
          </p:cNvPr>
          <p:cNvSpPr txBox="1"/>
          <p:nvPr/>
        </p:nvSpPr>
        <p:spPr>
          <a:xfrm>
            <a:off x="894080" y="667522"/>
            <a:ext cx="4010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Products: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4984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29A6E34-F6F0-4093-88CA-903C65470565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BarnOne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Series: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54F5EF1-4653-41AD-A7A9-FEF5AC230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" y="1151254"/>
            <a:ext cx="4785360" cy="315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0D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A5D18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32x32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crosspoint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matrix</a:t>
            </a: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All SFP ports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are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bi-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directional</a:t>
            </a: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All BNC ports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are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inputs or outputs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All outputs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are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reclocked</a:t>
            </a: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Handles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any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MSA </a:t>
            </a:r>
            <a:r>
              <a:rPr kumimoji="0" lang="nb-NO" altLang="nb-NO" sz="20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compliant</a:t>
            </a: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SFP</a:t>
            </a:r>
            <a:endParaRPr kumimoji="0" lang="nb-NO" altLang="nb-NO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Bilde 5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BBD96BBA-7E5F-4568-BC1D-E651245F5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4215436"/>
            <a:ext cx="6959600" cy="2323878"/>
          </a:xfrm>
          <a:prstGeom prst="rect">
            <a:avLst/>
          </a:prstGeom>
        </p:spPr>
      </p:pic>
      <p:pic>
        <p:nvPicPr>
          <p:cNvPr id="30" name="Picture 3">
            <a:extLst>
              <a:ext uri="{FF2B5EF4-FFF2-40B4-BE49-F238E27FC236}">
                <a16:creationId xmlns:a16="http://schemas.microsoft.com/office/drawing/2014/main" id="{75849449-672D-42DA-8371-9C0043D17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6319881-1497-4597-8528-ADD4374A3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6" t="23698" r="19469" b="15799"/>
          <a:stretch>
            <a:fillRect/>
          </a:stretch>
        </p:blipFill>
        <p:spPr bwMode="auto">
          <a:xfrm>
            <a:off x="4268787" y="1053936"/>
            <a:ext cx="6804026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01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1209B84-5873-4B1B-9CEC-BD52874B9DD3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BarnOne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Series: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B821D371-F0E8-4FB7-AF01-8018C1043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" y="1312228"/>
            <a:ext cx="5892172" cy="2751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0D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A5D18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noProof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Replaceable fan cassette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noProof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Sync from external or internal source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noProof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Redundant powersupply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noProof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Front or rear mount in rack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000" b="0" i="0" u="none" strike="noStrike" cap="none" normalizeH="0" baseline="0" noProof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BarnStudio operated </a:t>
            </a:r>
            <a:endParaRPr kumimoji="0" lang="nb-NO" altLang="nb-NO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Bilde 7" descr="Et bilde som inneholder krets&#10;&#10;Automatisk generert beskrivelse">
            <a:extLst>
              <a:ext uri="{FF2B5EF4-FFF2-40B4-BE49-F238E27FC236}">
                <a16:creationId xmlns:a16="http://schemas.microsoft.com/office/drawing/2014/main" id="{2EFDC63F-7D46-45E3-A628-63BA326A5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572" y="4064000"/>
            <a:ext cx="6629400" cy="220002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8A194942-8E5A-4D1D-A876-FABD84D0D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4339" name="Picture 3">
            <a:extLst>
              <a:ext uri="{FF2B5EF4-FFF2-40B4-BE49-F238E27FC236}">
                <a16:creationId xmlns:a16="http://schemas.microsoft.com/office/drawing/2014/main" id="{DBE1A2FD-7665-46F5-AC6F-B850D4BD3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" t="3485" r="3358" b="4094"/>
          <a:stretch>
            <a:fillRect/>
          </a:stretch>
        </p:blipFill>
        <p:spPr bwMode="auto">
          <a:xfrm>
            <a:off x="5218112" y="1296599"/>
            <a:ext cx="5674006" cy="254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881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A2E20CE-053D-44BB-9B94-C82D6D21CE95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BarnOne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Series: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Bilde 11" descr="Et bilde som inneholder klokke&#10;&#10;Automatisk generert beskrivelse">
            <a:extLst>
              <a:ext uri="{FF2B5EF4-FFF2-40B4-BE49-F238E27FC236}">
                <a16:creationId xmlns:a16="http://schemas.microsoft.com/office/drawing/2014/main" id="{B8227404-7BAA-44C4-8328-7C7EDF133C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6"/>
          <a:stretch/>
        </p:blipFill>
        <p:spPr>
          <a:xfrm>
            <a:off x="318387" y="996302"/>
            <a:ext cx="6075680" cy="5501978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FC64D475-97A3-4D42-9531-37954896C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4" name="Bilde 13" descr="Et bilde som inneholder elektronikk, krets, datamaskin&#10;&#10;Automatisk generert beskrivelse">
            <a:extLst>
              <a:ext uri="{FF2B5EF4-FFF2-40B4-BE49-F238E27FC236}">
                <a16:creationId xmlns:a16="http://schemas.microsoft.com/office/drawing/2014/main" id="{CC51496F-2F08-4656-B86D-BECF90C25F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280" y="1524000"/>
            <a:ext cx="5321745" cy="31031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DF2161B-B7B8-4949-90F3-752CA163021F}"/>
              </a:ext>
            </a:extLst>
          </p:cNvPr>
          <p:cNvSpPr txBox="1"/>
          <p:nvPr/>
        </p:nvSpPr>
        <p:spPr>
          <a:xfrm>
            <a:off x="7498080" y="4257826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BTF1-41</a:t>
            </a:r>
          </a:p>
        </p:txBody>
      </p:sp>
      <p:pic>
        <p:nvPicPr>
          <p:cNvPr id="17" name="Bilde 16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6C6FDD47-F7E0-455C-8F23-887FA243D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359" y="1434124"/>
            <a:ext cx="1090109" cy="85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30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CC07DCF-31BD-42B0-89CE-E96C78C5B105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Products</a:t>
            </a:r>
          </a:p>
          <a:p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BarnMini Series: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03C6DEA-06D3-4AB7-BF08-8C810CC01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9" name="Bilde 8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57242EBE-2054-4EA2-8692-647C54F7E9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3" t="17076" r="16161" b="14515"/>
          <a:stretch/>
        </p:blipFill>
        <p:spPr>
          <a:xfrm>
            <a:off x="3875791" y="2966195"/>
            <a:ext cx="2744291" cy="1669962"/>
          </a:xfrm>
          <a:prstGeom prst="rect">
            <a:avLst/>
          </a:prstGeom>
        </p:spPr>
      </p:pic>
      <p:pic>
        <p:nvPicPr>
          <p:cNvPr id="11" name="Bilde 10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FE287A5A-223E-4045-B705-B55192EC8B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2" r="6000" b="-849"/>
          <a:stretch/>
        </p:blipFill>
        <p:spPr>
          <a:xfrm>
            <a:off x="6604512" y="2129874"/>
            <a:ext cx="3091591" cy="2021840"/>
          </a:xfrm>
          <a:prstGeom prst="rect">
            <a:avLst/>
          </a:prstGeom>
        </p:spPr>
      </p:pic>
      <p:pic>
        <p:nvPicPr>
          <p:cNvPr id="13" name="Bilde 12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9F3747E4-F213-4B46-BCB0-720C60DB65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" t="11834" r="6031" b="9520"/>
          <a:stretch/>
        </p:blipFill>
        <p:spPr>
          <a:xfrm>
            <a:off x="4124960" y="1046116"/>
            <a:ext cx="2743200" cy="1660171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A68B7806-97C6-4628-B2A1-072566C91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1" t="20833" r="15129" b="15492"/>
          <a:stretch/>
        </p:blipFill>
        <p:spPr>
          <a:xfrm>
            <a:off x="5247937" y="4647738"/>
            <a:ext cx="2829263" cy="1696132"/>
          </a:xfrm>
          <a:prstGeom prst="rect">
            <a:avLst/>
          </a:prstGeom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id="{9E05E3BB-F38B-4871-8481-C943065C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92" y="1133785"/>
            <a:ext cx="4785360" cy="315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0D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A5D18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Uni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/Bi-</a:t>
            </a: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dierctional</a:t>
            </a:r>
            <a:endParaRPr kumimoji="0" lang="nb-NO" altLang="nb-NO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Converter, </a:t>
            </a: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distributor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multiplexer</a:t>
            </a:r>
            <a:endParaRPr kumimoji="0" lang="nb-NO" altLang="nb-NO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P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2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P or part of a </a:t>
            </a: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complexed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system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12G 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(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some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models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BarnStudio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(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some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models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lang="nb-NO" altLang="nb-NO" dirty="0">
                <a:solidFill>
                  <a:srgbClr val="111111"/>
                </a:solidFill>
                <a:latin typeface="Calibri" panose="020F0502020204030204" pitchFamily="34" charset="0"/>
              </a:rPr>
              <a:t>Desktop PSU or in </a:t>
            </a:r>
            <a:r>
              <a:rPr lang="nb-NO" altLang="nb-NO" dirty="0" err="1">
                <a:solidFill>
                  <a:srgbClr val="111111"/>
                </a:solidFill>
                <a:latin typeface="Calibri" panose="020F0502020204030204" pitchFamily="34" charset="0"/>
              </a:rPr>
              <a:t>Housing</a:t>
            </a:r>
            <a:r>
              <a:rPr lang="nb-NO" altLang="nb-NO" dirty="0">
                <a:solidFill>
                  <a:srgbClr val="111111"/>
                </a:solidFill>
                <a:latin typeface="Calibri" panose="020F0502020204030204" pitchFamily="34" charset="0"/>
              </a:rPr>
              <a:t> </a:t>
            </a:r>
            <a:r>
              <a:rPr lang="nb-NO" altLang="nb-NO" sz="1600" dirty="0">
                <a:solidFill>
                  <a:srgbClr val="111111"/>
                </a:solidFill>
                <a:latin typeface="Calibri" panose="020F0502020204030204" pitchFamily="34" charset="0"/>
              </a:rPr>
              <a:t>(16 </a:t>
            </a:r>
            <a:r>
              <a:rPr lang="nb-NO" altLang="nb-NO" sz="1600" dirty="0" err="1">
                <a:solidFill>
                  <a:srgbClr val="111111"/>
                </a:solidFill>
                <a:latin typeface="Calibri" panose="020F0502020204030204" pitchFamily="34" charset="0"/>
              </a:rPr>
              <a:t>pcs</a:t>
            </a:r>
            <a:r>
              <a:rPr lang="nb-NO" altLang="nb-NO" sz="1600" dirty="0">
                <a:solidFill>
                  <a:srgbClr val="111111"/>
                </a:solidFill>
                <a:latin typeface="Calibri" panose="020F0502020204030204" pitchFamily="34" charset="0"/>
              </a:rPr>
              <a:t>)</a:t>
            </a:r>
            <a:endParaRPr kumimoji="0" lang="nb-NO" altLang="nb-NO" sz="16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endParaRPr kumimoji="0" lang="nb-NO" alt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520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BBCB379-7D69-4336-8452-871026C000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5C2136B-77EC-41E9-BDB6-58A4AE14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33800"/>
            <a:ext cx="762000" cy="3124200"/>
          </a:xfrm>
          <a:custGeom>
            <a:avLst/>
            <a:gdLst>
              <a:gd name="connsiteX0" fmla="*/ 0 w 762000"/>
              <a:gd name="connsiteY0" fmla="*/ 0 h 3124200"/>
              <a:gd name="connsiteX1" fmla="*/ 762000 w 762000"/>
              <a:gd name="connsiteY1" fmla="*/ 3124200 h 3124200"/>
              <a:gd name="connsiteX2" fmla="*/ 0 w 762000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124200">
                <a:moveTo>
                  <a:pt x="0" y="0"/>
                </a:moveTo>
                <a:lnTo>
                  <a:pt x="762000" y="3124200"/>
                </a:lnTo>
                <a:lnTo>
                  <a:pt x="0" y="3124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5891F3-A5E2-4418-8950-25FA2B731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274002" y="4502552"/>
            <a:ext cx="2917998" cy="23554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1FCEB1-A7E1-417C-A7EF-AA30D5A08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3500" y="-16625"/>
            <a:ext cx="2667482" cy="68746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BCF2A6-1F18-4B68-B5D2-5B763ED4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923" y="-16625"/>
            <a:ext cx="1269077" cy="6874625"/>
          </a:xfrm>
          <a:custGeom>
            <a:avLst/>
            <a:gdLst>
              <a:gd name="connsiteX0" fmla="*/ 714894 w 1269077"/>
              <a:gd name="connsiteY0" fmla="*/ 0 h 6874625"/>
              <a:gd name="connsiteX1" fmla="*/ 1269077 w 1269077"/>
              <a:gd name="connsiteY1" fmla="*/ 16625 h 6874625"/>
              <a:gd name="connsiteX2" fmla="*/ 1269077 w 1269077"/>
              <a:gd name="connsiteY2" fmla="*/ 6874625 h 6874625"/>
              <a:gd name="connsiteX3" fmla="*/ 0 w 1269077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077" h="6874625">
                <a:moveTo>
                  <a:pt x="714894" y="0"/>
                </a:moveTo>
                <a:lnTo>
                  <a:pt x="1269077" y="16625"/>
                </a:lnTo>
                <a:lnTo>
                  <a:pt x="1269077" y="6874625"/>
                </a:lnTo>
                <a:lnTo>
                  <a:pt x="0" y="6874625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F3A27FB-A693-4A75-951E-0C77CD98F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374" y="-16624"/>
            <a:ext cx="1983626" cy="6874625"/>
          </a:xfrm>
          <a:custGeom>
            <a:avLst/>
            <a:gdLst>
              <a:gd name="connsiteX0" fmla="*/ 0 w 1983626"/>
              <a:gd name="connsiteY0" fmla="*/ 0 h 6874625"/>
              <a:gd name="connsiteX1" fmla="*/ 1983626 w 1983626"/>
              <a:gd name="connsiteY1" fmla="*/ 0 h 6874625"/>
              <a:gd name="connsiteX2" fmla="*/ 1983626 w 1983626"/>
              <a:gd name="connsiteY2" fmla="*/ 6874625 h 6874625"/>
              <a:gd name="connsiteX3" fmla="*/ 1522181 w 1983626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26" h="6874625">
                <a:moveTo>
                  <a:pt x="0" y="0"/>
                </a:moveTo>
                <a:lnTo>
                  <a:pt x="1983626" y="0"/>
                </a:lnTo>
                <a:lnTo>
                  <a:pt x="1983626" y="6874625"/>
                </a:lnTo>
                <a:lnTo>
                  <a:pt x="1522181" y="6874625"/>
                </a:ln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A402BE64-A2E2-4C6D-AE01-A67F7AB4C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111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2422B2-F55B-42F5-9CAE-B314CDC303F1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BarnColor: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9019EE16-A8FB-49B9-9A53-BA439D734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D670FAFE-5A4D-4ABE-9DF2-D47F38F9D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99" y="1271270"/>
            <a:ext cx="8101053" cy="523113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9CF973F-2C40-4AD2-B3CC-94568FFB41DF}"/>
              </a:ext>
            </a:extLst>
          </p:cNvPr>
          <p:cNvSpPr/>
          <p:nvPr/>
        </p:nvSpPr>
        <p:spPr>
          <a:xfrm>
            <a:off x="2102492" y="2959635"/>
            <a:ext cx="7741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color indicate the position in the cascade. Each color occupy 4 wavelengths in a CWDM range. A maximum of four (4) colors can be used in a cascade. 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color does not represent the functionality of the box. Only the position. In other words, a purple box can be SDI-4x, Eth-4x, HDMI 2.0, AES50-2x….etc.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452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rets, datamaskin&#10;&#10;Automatisk generert beskrivelse">
            <a:extLst>
              <a:ext uri="{FF2B5EF4-FFF2-40B4-BE49-F238E27FC236}">
                <a16:creationId xmlns:a16="http://schemas.microsoft.com/office/drawing/2014/main" id="{50A7795A-5167-462C-B598-4D9C86018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1846582"/>
            <a:ext cx="8382000" cy="3164835"/>
          </a:xfrm>
          <a:prstGeom prst="rect">
            <a:avLst/>
          </a:prstGeom>
        </p:spPr>
      </p:pic>
      <p:pic>
        <p:nvPicPr>
          <p:cNvPr id="4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206E9737-597B-4A2C-957F-D84430F50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7" name="Bilde 6" descr="Et bilde som inneholder fyrverkeri, objekt, lys, bord&#10;&#10;Automatisk generert beskrivelse">
            <a:extLst>
              <a:ext uri="{FF2B5EF4-FFF2-40B4-BE49-F238E27FC236}">
                <a16:creationId xmlns:a16="http://schemas.microsoft.com/office/drawing/2014/main" id="{07CD9C36-2F21-4F64-A711-4D47248202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382" y="121920"/>
            <a:ext cx="3680951" cy="260096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D7CA8833-7AAA-4589-A760-B75E785491C9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BarnColor: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Bilde 8" descr="Et bilde som inneholder lys, skilt, mat&#10;&#10;Automatisk generert beskrivelse">
            <a:extLst>
              <a:ext uri="{FF2B5EF4-FFF2-40B4-BE49-F238E27FC236}">
                <a16:creationId xmlns:a16="http://schemas.microsoft.com/office/drawing/2014/main" id="{A6739FB8-1CA7-4BC9-945A-0275BC73B4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8748">
            <a:off x="981327" y="860584"/>
            <a:ext cx="5384800" cy="233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7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FD546D86-195F-475E-B671-E78EE4E6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B5427A1-20A8-4312-BE77-66EEDD92A0FD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Passive </a:t>
            </a:r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Optics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9BC63B3-47B0-44E4-AB56-3F32241F8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" y="1199833"/>
            <a:ext cx="2122211" cy="4743767"/>
          </a:xfrm>
          <a:prstGeom prst="rect">
            <a:avLst/>
          </a:prstGeom>
          <a:noFill/>
          <a:ln w="12700" algn="ctr">
            <a:solidFill>
              <a:srgbClr val="C4C4C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9EE0C8B1-18C2-4CB1-818B-073766A534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055544"/>
              </p:ext>
            </p:extLst>
          </p:nvPr>
        </p:nvGraphicFramePr>
        <p:xfrm>
          <a:off x="2975292" y="1199833"/>
          <a:ext cx="498633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Visio" r:id="rId5" imgW="5272995" imgH="1043928" progId="Visio.Drawing.15">
                  <p:embed/>
                </p:oleObj>
              </mc:Choice>
              <mc:Fallback>
                <p:oleObj name="Visio" r:id="rId5" imgW="5272995" imgH="1043928" progId="Visio.Drawing.1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5292" y="1199833"/>
                        <a:ext cx="4986338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7D787511-C7E0-43BC-B16E-357E704BB2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786069"/>
              </p:ext>
            </p:extLst>
          </p:nvPr>
        </p:nvGraphicFramePr>
        <p:xfrm>
          <a:off x="2975292" y="2334896"/>
          <a:ext cx="4992688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Visio" r:id="rId7" imgW="5143547" imgH="1051488" progId="Visio.Drawing.15">
                  <p:embed/>
                </p:oleObj>
              </mc:Choice>
              <mc:Fallback>
                <p:oleObj name="Visio" r:id="rId7" imgW="5143547" imgH="1051488" progId="Visio.Drawing.1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5292" y="2334896"/>
                        <a:ext cx="4992688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A862BEA1-154A-4BE3-BDD0-0CD40903AC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583487"/>
              </p:ext>
            </p:extLst>
          </p:nvPr>
        </p:nvGraphicFramePr>
        <p:xfrm>
          <a:off x="2981643" y="3536633"/>
          <a:ext cx="4986337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Visio" r:id="rId9" imgW="5265431" imgH="1059264" progId="Visio.Drawing.15">
                  <p:embed/>
                </p:oleObj>
              </mc:Choice>
              <mc:Fallback>
                <p:oleObj name="Visio" r:id="rId9" imgW="5265431" imgH="1059264" progId="Visio.Drawing.1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643" y="3536633"/>
                        <a:ext cx="4986337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3546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07461CC-FB54-4637-80AC-3E87C4AFB249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Passive </a:t>
            </a:r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Optics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Bilde 2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C10BBBBB-D3F0-4065-BF19-3C303F96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5" y="3650250"/>
            <a:ext cx="2171543" cy="1425242"/>
          </a:xfrm>
          <a:prstGeom prst="rect">
            <a:avLst/>
          </a:prstGeom>
        </p:spPr>
      </p:pic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D9F4D76A-C5DD-4983-9F97-D6574E691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798109"/>
              </p:ext>
            </p:extLst>
          </p:nvPr>
        </p:nvGraphicFramePr>
        <p:xfrm>
          <a:off x="5781041" y="810101"/>
          <a:ext cx="4341680" cy="3762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Visio" r:id="rId4" imgW="3177628" imgH="2758536" progId="Visio.Drawing.15">
                  <p:embed/>
                </p:oleObj>
              </mc:Choice>
              <mc:Fallback>
                <p:oleObj name="Visio" r:id="rId4" imgW="3177628" imgH="2758536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041" y="810101"/>
                        <a:ext cx="4341680" cy="3762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52C7747B-32AB-4467-8D2C-1DB81461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09" y="3835829"/>
            <a:ext cx="2171543" cy="1425242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B42E763F-F432-4A19-BCD7-2CE18BE56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"/>
          <a:stretch>
            <a:fillRect/>
          </a:stretch>
        </p:blipFill>
        <p:spPr bwMode="auto">
          <a:xfrm>
            <a:off x="386080" y="1392465"/>
            <a:ext cx="2590800" cy="1634350"/>
          </a:xfrm>
          <a:prstGeom prst="rect">
            <a:avLst/>
          </a:prstGeom>
          <a:noFill/>
          <a:ln w="15875" algn="ctr">
            <a:solidFill>
              <a:srgbClr val="C4C4C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cxnSp>
        <p:nvCxnSpPr>
          <p:cNvPr id="7" name="Kobling: vinkel 6">
            <a:extLst>
              <a:ext uri="{FF2B5EF4-FFF2-40B4-BE49-F238E27FC236}">
                <a16:creationId xmlns:a16="http://schemas.microsoft.com/office/drawing/2014/main" id="{8ABE2160-B5A2-49CB-8567-832FBDF3541A}"/>
              </a:ext>
            </a:extLst>
          </p:cNvPr>
          <p:cNvCxnSpPr>
            <a:cxnSpLocks/>
          </p:cNvCxnSpPr>
          <p:nvPr/>
        </p:nvCxnSpPr>
        <p:spPr>
          <a:xfrm>
            <a:off x="1442720" y="4897120"/>
            <a:ext cx="3495040" cy="111760"/>
          </a:xfrm>
          <a:prstGeom prst="bentConnector3">
            <a:avLst>
              <a:gd name="adj1" fmla="val 0"/>
            </a:avLst>
          </a:prstGeom>
          <a:ln w="222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BA43E940-DAAD-4C95-AA36-4BC57BA7871F}"/>
              </a:ext>
            </a:extLst>
          </p:cNvPr>
          <p:cNvCxnSpPr/>
          <p:nvPr/>
        </p:nvCxnSpPr>
        <p:spPr>
          <a:xfrm flipH="1">
            <a:off x="3767706" y="5075492"/>
            <a:ext cx="1237866" cy="7306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1A10290-CB31-465F-A933-58D5CF88AE9E}"/>
              </a:ext>
            </a:extLst>
          </p:cNvPr>
          <p:cNvSpPr txBox="1"/>
          <p:nvPr/>
        </p:nvSpPr>
        <p:spPr>
          <a:xfrm>
            <a:off x="3767706" y="5778822"/>
            <a:ext cx="885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COM</a:t>
            </a:r>
          </a:p>
          <a:p>
            <a:r>
              <a:rPr lang="nb-NO" sz="1400" dirty="0"/>
              <a:t>8 </a:t>
            </a:r>
            <a:r>
              <a:rPr lang="nb-NO" sz="1400" dirty="0" err="1"/>
              <a:t>ch</a:t>
            </a:r>
            <a:r>
              <a:rPr lang="nb-NO" sz="1400" dirty="0"/>
              <a:t>.</a:t>
            </a:r>
          </a:p>
        </p:txBody>
      </p:sp>
      <p:pic>
        <p:nvPicPr>
          <p:cNvPr id="16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B89C207F-AAE6-47FE-9E15-3E1BB264B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449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A8BD8A1A-ED5F-4486-B69A-3CFA67054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9A73AC4-59E8-4A13-8189-08EE46DC5426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E50A2F5C-3540-4813-AB16-6979DC1D2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" y="1151254"/>
            <a:ext cx="4785360" cy="315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0D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A5D18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P2P SFP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4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BiDi</a:t>
            </a:r>
            <a:r>
              <a:rPr kumimoji="0" lang="nb-NO" altLang="nb-NO" sz="2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 SFP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CWDM SFP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Active SFP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Pts val="800"/>
              <a:buFont typeface="Courier New" panose="02070309020205020404" pitchFamily="49" charset="0"/>
              <a:buChar char="o"/>
              <a:tabLst/>
            </a:pPr>
            <a:r>
              <a:rPr kumimoji="0" lang="nb-NO" altLang="nb-NO" sz="2400" b="0" i="0" u="none" strike="noStrike" cap="none" normalizeH="0" baseline="0" dirty="0" err="1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</a:rPr>
              <a:t>HiLo</a:t>
            </a:r>
            <a:endParaRPr kumimoji="0" lang="nb-NO" altLang="nb-NO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D22A6B60-FBD6-4306-AD9F-0002AC02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14" y="450056"/>
            <a:ext cx="6804026" cy="595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91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457AC21-CEB7-411C-BAF2-CC49B2E4ED22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Bilde 5" descr="Et bilde som inneholder leke, snø, bord, gå på ski&#10;&#10;Automatisk generert beskrivelse">
            <a:extLst>
              <a:ext uri="{FF2B5EF4-FFF2-40B4-BE49-F238E27FC236}">
                <a16:creationId xmlns:a16="http://schemas.microsoft.com/office/drawing/2014/main" id="{A26AB255-215D-4E0A-9B75-F0C6C7B2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13" y="4319694"/>
            <a:ext cx="3827361" cy="2538306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4455026-4537-4EA2-87B4-E88C088FADF0}"/>
              </a:ext>
            </a:extLst>
          </p:cNvPr>
          <p:cNvSpPr txBox="1"/>
          <p:nvPr/>
        </p:nvSpPr>
        <p:spPr>
          <a:xfrm>
            <a:off x="386080" y="1179076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Point</a:t>
            </a:r>
            <a:r>
              <a:rPr lang="nb-NO" sz="1200" dirty="0"/>
              <a:t> to </a:t>
            </a:r>
            <a:r>
              <a:rPr lang="nb-NO" dirty="0"/>
              <a:t>Point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2D6B436-FEBB-42FB-82BC-8B8003F1CAD6}"/>
              </a:ext>
            </a:extLst>
          </p:cNvPr>
          <p:cNvSpPr/>
          <p:nvPr/>
        </p:nvSpPr>
        <p:spPr>
          <a:xfrm>
            <a:off x="3695700" y="1179076"/>
            <a:ext cx="6096000" cy="14663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A transceiver SFP is normally used point to point over short, </a:t>
            </a:r>
            <a:r>
              <a:rPr lang="en-US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meduim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 and long distances. The most significant information is; the maximum distance and the maximum data rate.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BFD2BD1-7D2F-45BF-A4D6-EC0852FE8AB7}"/>
              </a:ext>
            </a:extLst>
          </p:cNvPr>
          <p:cNvSpPr txBox="1"/>
          <p:nvPr/>
        </p:nvSpPr>
        <p:spPr>
          <a:xfrm>
            <a:off x="386079" y="3159789"/>
            <a:ext cx="2423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BiDi</a:t>
            </a:r>
            <a:r>
              <a:rPr lang="nb-NO" dirty="0"/>
              <a:t> (bi-</a:t>
            </a:r>
            <a:r>
              <a:rPr lang="nb-NO" dirty="0" err="1"/>
              <a:t>directional</a:t>
            </a:r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CA18608-39FF-456A-9846-5E0182C4F2AD}"/>
              </a:ext>
            </a:extLst>
          </p:cNvPr>
          <p:cNvSpPr/>
          <p:nvPr/>
        </p:nvSpPr>
        <p:spPr>
          <a:xfrm>
            <a:off x="3695700" y="3191226"/>
            <a:ext cx="6096000" cy="14663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BIDI SFPs has a WDM multiplexer integrated to transmit and receive on the same port. Normally used for a point to point transmission with only one (1) single fiber. 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3B0570B9-AECB-4C11-B4A8-96AE4EB25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442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B71EA787-8D27-4611-91F4-E37CAE6AF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3D7585F9-C20C-4D64-9D05-622432F52B23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27C2DE5-CE8D-463C-94D1-37A0691B6080}"/>
              </a:ext>
            </a:extLst>
          </p:cNvPr>
          <p:cNvSpPr txBox="1"/>
          <p:nvPr/>
        </p:nvSpPr>
        <p:spPr>
          <a:xfrm>
            <a:off x="386080" y="1179076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CWDM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B479944-6BD4-4E65-BD84-748DC1CB3C6C}"/>
              </a:ext>
            </a:extLst>
          </p:cNvPr>
          <p:cNvSpPr/>
          <p:nvPr/>
        </p:nvSpPr>
        <p:spPr>
          <a:xfrm>
            <a:off x="3238499" y="1179076"/>
            <a:ext cx="7019925" cy="730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To be able to multiplex a number of signals in one optical fiber, each CWDM channel </a:t>
            </a:r>
            <a:r>
              <a:rPr lang="en-US" u="sng" kern="1400" dirty="0">
                <a:solidFill>
                  <a:srgbClr val="111111"/>
                </a:solidFill>
                <a:latin typeface="Calibri" panose="020F0502020204030204" pitchFamily="34" charset="0"/>
              </a:rPr>
              <a:t>must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 have a unique wavelength (frequency). 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3F60373D-53FE-4399-BA86-9558FDD59A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956418"/>
              </p:ext>
            </p:extLst>
          </p:nvPr>
        </p:nvGraphicFramePr>
        <p:xfrm>
          <a:off x="3339333" y="2351087"/>
          <a:ext cx="4480538" cy="253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Visio" r:id="rId4" imgW="4602417" imgH="2598480" progId="Visio.Drawing.15">
                  <p:embed/>
                </p:oleObj>
              </mc:Choice>
              <mc:Fallback>
                <p:oleObj name="Visio" r:id="rId4" imgW="4602417" imgH="2598480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9333" y="2351087"/>
                        <a:ext cx="4480538" cy="253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1B86C1AF-CA25-4E1F-8701-E5B834B47F8C}"/>
              </a:ext>
            </a:extLst>
          </p:cNvPr>
          <p:cNvSpPr/>
          <p:nvPr/>
        </p:nvSpPr>
        <p:spPr>
          <a:xfrm>
            <a:off x="386080" y="5391637"/>
            <a:ext cx="10439400" cy="1466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US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Coarse Wavelength Division Multiplexing 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allows up to 18 signals to travel on one fiber strand. Any protocol can travel beside another over the same link, as long as it is a specific wavelength. (e.g. HD-SDI @1570nm can be transported alongside 3G-SDI @1590nm and MADI @1510nm). Channel spacing is 20nm. 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59CED25E-0067-4679-B352-31740500B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1532">
            <a:off x="386080" y="2656404"/>
            <a:ext cx="2679701" cy="1395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94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E0496AD4-A843-44F2-912F-03D633EB8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EEECF318-B467-48B8-B838-963AFF915727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D557CAB-DFC6-4B0D-9D59-8CF845C07C30}"/>
              </a:ext>
            </a:extLst>
          </p:cNvPr>
          <p:cNvSpPr txBox="1"/>
          <p:nvPr/>
        </p:nvSpPr>
        <p:spPr>
          <a:xfrm>
            <a:off x="386080" y="1179076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Active SFP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2951612-7E54-4D52-BA41-6B4B5588D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450" y="3384815"/>
            <a:ext cx="2813576" cy="100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0D9A8604-7D7B-4C61-8AED-188010A0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18707"/>
            <a:ext cx="268048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FEE4E57-7CC4-4E5A-B7B9-CA655102C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175" y="4067176"/>
            <a:ext cx="2712425" cy="1322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B0BABB25-31B8-4753-AC48-36656DB4B79C}"/>
              </a:ext>
            </a:extLst>
          </p:cNvPr>
          <p:cNvSpPr/>
          <p:nvPr/>
        </p:nvSpPr>
        <p:spPr>
          <a:xfrm>
            <a:off x="386080" y="2212288"/>
            <a:ext cx="6096000" cy="24334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nb-NO" b="1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Some</a:t>
            </a:r>
            <a:r>
              <a:rPr lang="nb-NO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 </a:t>
            </a:r>
            <a:r>
              <a:rPr lang="nb-NO" b="1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SFPs</a:t>
            </a:r>
            <a:r>
              <a:rPr lang="nb-NO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 offer </a:t>
            </a:r>
            <a:r>
              <a:rPr lang="nb-NO" b="1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integrated</a:t>
            </a:r>
            <a:r>
              <a:rPr lang="nb-NO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 media </a:t>
            </a:r>
            <a:r>
              <a:rPr lang="nb-NO" b="1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conversion</a:t>
            </a:r>
            <a:r>
              <a:rPr lang="nb-NO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: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nb-NO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 RJ45 </a:t>
            </a:r>
            <a:r>
              <a:rPr lang="nb-NO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connector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 for Ethernet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nb-NO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 HDMI </a:t>
            </a:r>
            <a:r>
              <a:rPr lang="nb-NO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converting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 to/from SDI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nb-NO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 HD-BNC for SDI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nb-NO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 HD-BNC for CVBS </a:t>
            </a:r>
            <a:r>
              <a:rPr lang="nb-NO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converting</a:t>
            </a: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 to/from SDI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nb-NO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59104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843004BE-0E8C-4EFC-9EFB-45A84B8E3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05971B1-DD95-44C2-A64C-A3368EADB80A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SFPs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6822BCA-9CB7-4B71-BDD9-518F431F2482}"/>
              </a:ext>
            </a:extLst>
          </p:cNvPr>
          <p:cNvSpPr txBox="1"/>
          <p:nvPr/>
        </p:nvSpPr>
        <p:spPr>
          <a:xfrm>
            <a:off x="386080" y="1179076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HiLo</a:t>
            </a:r>
            <a:r>
              <a:rPr lang="nb-NO" dirty="0"/>
              <a:t> SFP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F8243AD-EE6D-4D8F-ABC3-D21BDEA8F2AE}"/>
              </a:ext>
            </a:extLst>
          </p:cNvPr>
          <p:cNvSpPr/>
          <p:nvPr/>
        </p:nvSpPr>
        <p:spPr>
          <a:xfrm>
            <a:off x="2447925" y="1179076"/>
            <a:ext cx="7524750" cy="1796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The </a:t>
            </a:r>
            <a:r>
              <a:rPr lang="en-US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HiLo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 SFPs are BIDI SFPs with CWDM transmitter. The SFPs are using a narrow channel spacing and allows you to transmit 2 channels into 1 standard CWDM wavelength. Can be used with a standard CWDM optical multiplexer. They are labeled with </a:t>
            </a:r>
            <a:r>
              <a:rPr lang="en-US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H 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(high) or </a:t>
            </a:r>
            <a:r>
              <a:rPr lang="en-US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L 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(low) and work as pair in the link.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637EEEDC-2FFA-4406-8B13-FA6ABBF4D5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763789"/>
              </p:ext>
            </p:extLst>
          </p:nvPr>
        </p:nvGraphicFramePr>
        <p:xfrm>
          <a:off x="5467349" y="2729007"/>
          <a:ext cx="4761375" cy="2766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Visio" r:id="rId4" imgW="2918516" imgH="1683936" progId="Visio.Drawing.15">
                  <p:embed/>
                </p:oleObj>
              </mc:Choice>
              <mc:Fallback>
                <p:oleObj name="Visio" r:id="rId4" imgW="2918516" imgH="1683936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49" y="2729007"/>
                        <a:ext cx="4761375" cy="2766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AF3B1DA0-DA68-42C0-8D29-A2900BEBF62F}"/>
              </a:ext>
            </a:extLst>
          </p:cNvPr>
          <p:cNvSpPr/>
          <p:nvPr/>
        </p:nvSpPr>
        <p:spPr>
          <a:xfrm>
            <a:off x="571500" y="3863178"/>
            <a:ext cx="5753886" cy="2872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Benefits of using </a:t>
            </a:r>
            <a:r>
              <a:rPr lang="en-US" sz="2400" b="1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HiLo</a:t>
            </a:r>
            <a:r>
              <a:rPr lang="en-US" sz="2400" b="1" kern="1400" dirty="0">
                <a:solidFill>
                  <a:srgbClr val="111111"/>
                </a:solidFill>
                <a:latin typeface="Calibri" panose="020F0502020204030204" pitchFamily="34" charset="0"/>
              </a:rPr>
              <a:t> SFP:</a:t>
            </a:r>
            <a:endParaRPr lang="en-US" kern="1400" dirty="0">
              <a:solidFill>
                <a:srgbClr val="111111"/>
              </a:solidFill>
              <a:latin typeface="Calibri" panose="020F0502020204030204" pitchFamily="34" charset="0"/>
            </a:endParaRP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en-US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Up to </a:t>
            </a:r>
            <a:r>
              <a:rPr lang="en-US" u="sng" kern="1400" dirty="0">
                <a:solidFill>
                  <a:srgbClr val="111111"/>
                </a:solidFill>
                <a:latin typeface="Calibri" panose="020F0502020204030204" pitchFamily="34" charset="0"/>
              </a:rPr>
              <a:t>18 bi-directional 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channels in one (1) fiber.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en-US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Can be used with standard optical multiplexer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en-US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Can work along with standard CWDM SFPs to increase the number of channels</a:t>
            </a:r>
          </a:p>
          <a:p>
            <a:pPr marL="359994" indent="-359994">
              <a:lnSpc>
                <a:spcPct val="119000"/>
              </a:lnSpc>
              <a:spcAft>
                <a:spcPts val="600"/>
              </a:spcAft>
            </a:pPr>
            <a:r>
              <a:rPr lang="en-US" sz="1400" kern="1400" dirty="0">
                <a:solidFill>
                  <a:srgbClr val="111111"/>
                </a:solidFill>
                <a:latin typeface="Symbol" panose="05050102010706020507" pitchFamily="18" charset="2"/>
              </a:rPr>
              <a:t>·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Handles bitrates up to 3Gbps.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35634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90F40B09-A0DD-446E-AD5B-2F5BE0D2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BA3DFD48-E271-4B3B-9DCC-FF18D60355AD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StageBox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Panels: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Bilde 5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61A2CBEF-BF03-4DCE-888B-47C72BB98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119" y="581250"/>
            <a:ext cx="5145463" cy="2701678"/>
          </a:xfrm>
          <a:prstGeom prst="rect">
            <a:avLst/>
          </a:prstGeom>
        </p:spPr>
      </p:pic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91BA7BD2-7BDA-4FED-90BC-82B3EB891F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267980"/>
              </p:ext>
            </p:extLst>
          </p:nvPr>
        </p:nvGraphicFramePr>
        <p:xfrm>
          <a:off x="542925" y="1599248"/>
          <a:ext cx="496887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" name="Visio" r:id="rId5" imgW="495316" imgH="990576" progId="Visio.Drawing.15">
                  <p:embed/>
                </p:oleObj>
              </mc:Choice>
              <mc:Fallback>
                <p:oleObj name="Visio" r:id="rId5" imgW="495316" imgH="990576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1599248"/>
                        <a:ext cx="496887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473860F8-2FFB-4B35-ADE9-3BAE424F42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13736"/>
              </p:ext>
            </p:extLst>
          </p:nvPr>
        </p:nvGraphicFramePr>
        <p:xfrm>
          <a:off x="542925" y="4297998"/>
          <a:ext cx="503237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" name="Visio" r:id="rId7" imgW="495316" imgH="990576" progId="Visio.Drawing.15">
                  <p:embed/>
                </p:oleObj>
              </mc:Choice>
              <mc:Fallback>
                <p:oleObj name="Visio" r:id="rId7" imgW="495316" imgH="990576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4297998"/>
                        <a:ext cx="503237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31AEA618-C74A-4877-A92C-F7C1CEF428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87041"/>
              </p:ext>
            </p:extLst>
          </p:nvPr>
        </p:nvGraphicFramePr>
        <p:xfrm>
          <a:off x="542925" y="5687061"/>
          <a:ext cx="5032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" name="Visio" r:id="rId9" imgW="495316" imgH="990576" progId="Visio.Drawing.15">
                  <p:embed/>
                </p:oleObj>
              </mc:Choice>
              <mc:Fallback>
                <p:oleObj name="Visio" r:id="rId9" imgW="495316" imgH="990576" progId="Visio.Drawing.1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5687061"/>
                        <a:ext cx="503237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1ADF12A6-6D16-492A-B0DA-986297DE9D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437153"/>
              </p:ext>
            </p:extLst>
          </p:nvPr>
        </p:nvGraphicFramePr>
        <p:xfrm>
          <a:off x="287337" y="2905761"/>
          <a:ext cx="1020763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Visio" r:id="rId11" imgW="1005759" imgH="1089720" progId="Visio.Drawing.15">
                  <p:embed/>
                </p:oleObj>
              </mc:Choice>
              <mc:Fallback>
                <p:oleObj name="Visio" r:id="rId11" imgW="1005759" imgH="1089720" progId="Visio.Drawing.1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" y="2905761"/>
                        <a:ext cx="1020763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AA216DE8-DF1A-404C-8265-3C57634524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005158"/>
              </p:ext>
            </p:extLst>
          </p:nvPr>
        </p:nvGraphicFramePr>
        <p:xfrm>
          <a:off x="3371850" y="1599248"/>
          <a:ext cx="503237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2" name="Visio" r:id="rId13" imgW="495316" imgH="990576" progId="Visio.Drawing.15">
                  <p:embed/>
                </p:oleObj>
              </mc:Choice>
              <mc:Fallback>
                <p:oleObj name="Visio" r:id="rId13" imgW="495316" imgH="990576" progId="Visio.Drawing.1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1599248"/>
                        <a:ext cx="503237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F18CA687-05E8-442A-A006-BC35040338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880859"/>
              </p:ext>
            </p:extLst>
          </p:nvPr>
        </p:nvGraphicFramePr>
        <p:xfrm>
          <a:off x="3371850" y="2905761"/>
          <a:ext cx="5032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" name="Visio" r:id="rId15" imgW="495316" imgH="990576" progId="Visio.Drawing.15">
                  <p:embed/>
                </p:oleObj>
              </mc:Choice>
              <mc:Fallback>
                <p:oleObj name="Visio" r:id="rId15" imgW="495316" imgH="990576" progId="Visio.Drawing.1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2905761"/>
                        <a:ext cx="503237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0756D9DA-A7B3-4CA2-BFC0-97E65FF68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579072"/>
              </p:ext>
            </p:extLst>
          </p:nvPr>
        </p:nvGraphicFramePr>
        <p:xfrm>
          <a:off x="3371850" y="4297998"/>
          <a:ext cx="503237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" name="Visio" r:id="rId17" imgW="495316" imgH="990576" progId="Visio.Drawing.15">
                  <p:embed/>
                </p:oleObj>
              </mc:Choice>
              <mc:Fallback>
                <p:oleObj name="Visio" r:id="rId17" imgW="495316" imgH="990576" progId="Visio.Drawing.15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4297998"/>
                        <a:ext cx="503237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491DCEF9-B389-4B6A-86EA-7CE21A9D12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698579"/>
              </p:ext>
            </p:extLst>
          </p:nvPr>
        </p:nvGraphicFramePr>
        <p:xfrm>
          <a:off x="3371850" y="5687061"/>
          <a:ext cx="5032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" name="Visio" r:id="rId19" imgW="495316" imgH="990576" progId="Visio.Drawing.15">
                  <p:embed/>
                </p:oleObj>
              </mc:Choice>
              <mc:Fallback>
                <p:oleObj name="Visio" r:id="rId19" imgW="495316" imgH="990576" progId="Visio.Drawing.15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5687061"/>
                        <a:ext cx="503237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2138C837-BA2F-43A1-A82C-D559B0DFC2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028701"/>
              </p:ext>
            </p:extLst>
          </p:nvPr>
        </p:nvGraphicFramePr>
        <p:xfrm>
          <a:off x="4365083" y="3526710"/>
          <a:ext cx="5805488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6" name="Visio" r:id="rId21" imgW="5806345" imgH="1242000" progId="Visio.Drawing.15">
                  <p:embed/>
                </p:oleObj>
              </mc:Choice>
              <mc:Fallback>
                <p:oleObj name="Visio" r:id="rId21" imgW="5806345" imgH="1242000" progId="Visio.Drawing.15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083" y="3526710"/>
                        <a:ext cx="5805488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ktangel 15">
            <a:extLst>
              <a:ext uri="{FF2B5EF4-FFF2-40B4-BE49-F238E27FC236}">
                <a16:creationId xmlns:a16="http://schemas.microsoft.com/office/drawing/2014/main" id="{505BACB3-3C2A-4B75-B3C7-01E9D77F9EE9}"/>
              </a:ext>
            </a:extLst>
          </p:cNvPr>
          <p:cNvSpPr/>
          <p:nvPr/>
        </p:nvSpPr>
        <p:spPr>
          <a:xfrm>
            <a:off x="4219827" y="4840386"/>
            <a:ext cx="6096000" cy="16933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The Barnfind </a:t>
            </a:r>
            <a:r>
              <a:rPr lang="en-US" kern="1400" dirty="0" err="1">
                <a:solidFill>
                  <a:srgbClr val="111111"/>
                </a:solidFill>
                <a:latin typeface="Calibri" panose="020F0502020204030204" pitchFamily="34" charset="0"/>
              </a:rPr>
              <a:t>Stagebox</a:t>
            </a:r>
            <a:r>
              <a:rPr lang="en-US" kern="1400" dirty="0">
                <a:solidFill>
                  <a:srgbClr val="111111"/>
                </a:solidFill>
                <a:latin typeface="Calibri" panose="020F0502020204030204" pitchFamily="34" charset="0"/>
              </a:rPr>
              <a:t> break-out panel allows you to customize your own front panel based on the required connectors. The various selection of modules will be the connection points to one or more frames.</a:t>
            </a:r>
            <a:endParaRPr lang="en-US" sz="1200" kern="1400" dirty="0">
              <a:solidFill>
                <a:srgbClr val="111111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1200" kern="1400" dirty="0">
                <a:solidFill>
                  <a:srgbClr val="111111"/>
                </a:solidFill>
                <a:latin typeface="Calibri" panose="020F0502020204030204" pitchFamily="34" charset="0"/>
              </a:rPr>
              <a:t> </a:t>
            </a:r>
            <a:endParaRPr lang="en-US" sz="1200" kern="140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98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>
            <a:extLst>
              <a:ext uri="{FF2B5EF4-FFF2-40B4-BE49-F238E27FC236}">
                <a16:creationId xmlns:a16="http://schemas.microsoft.com/office/drawing/2014/main" id="{C3DBDE24-D479-4530-99AA-C5BA5EA6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27"/>
          <a:stretch>
            <a:fillRect/>
          </a:stretch>
        </p:blipFill>
        <p:spPr bwMode="auto">
          <a:xfrm>
            <a:off x="2552474" y="1506854"/>
            <a:ext cx="5933274" cy="4969359"/>
          </a:xfrm>
          <a:prstGeom prst="rect">
            <a:avLst/>
          </a:prstGeom>
          <a:noFill/>
          <a:ln>
            <a:noFill/>
          </a:ln>
          <a:effectLst>
            <a:outerShdw blurRad="330200" dist="203200" dir="1314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D0C3B06E-4CE0-4523-AB99-D5DB544F6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CAC13E37-7642-49EE-A388-64379F7D6B2A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BarnStudio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4A68F3B-8C65-4AEB-9194-D3C7AF388A10}"/>
              </a:ext>
            </a:extLst>
          </p:cNvPr>
          <p:cNvSpPr/>
          <p:nvPr/>
        </p:nvSpPr>
        <p:spPr>
          <a:xfrm>
            <a:off x="2744702" y="1773821"/>
            <a:ext cx="3179848" cy="3436353"/>
          </a:xfrm>
          <a:prstGeom prst="ellipse">
            <a:avLst/>
          </a:prstGeom>
          <a:solidFill>
            <a:schemeClr val="bg1">
              <a:lumMod val="85000"/>
              <a:alpha val="83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B90089A0-E6D5-4A41-A0E8-4497F9986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644" y="2354580"/>
            <a:ext cx="2146512" cy="214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540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98DE7CC3-3CE3-4CDC-BEA3-423C3299C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97C13DB-4CEA-4B3A-AAA4-BC7418277CEE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BarnStudio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Bilde 6" descr="Et bilde som inneholder skjermbilde, skjerm, overvåke, skilt&#10;&#10;Automatisk generert beskrivelse">
            <a:extLst>
              <a:ext uri="{FF2B5EF4-FFF2-40B4-BE49-F238E27FC236}">
                <a16:creationId xmlns:a16="http://schemas.microsoft.com/office/drawing/2014/main" id="{6C1E1A92-3CE4-4D7C-AAD9-9DB7225FE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930912"/>
            <a:ext cx="4124762" cy="2583572"/>
          </a:xfrm>
          <a:prstGeom prst="rect">
            <a:avLst/>
          </a:prstGeom>
          <a:effectLst>
            <a:outerShdw blurRad="431800" dist="190500" dir="129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overvåke, innendørs, sitter, TV&#10;&#10;Automatisk generert beskrivelse">
            <a:extLst>
              <a:ext uri="{FF2B5EF4-FFF2-40B4-BE49-F238E27FC236}">
                <a16:creationId xmlns:a16="http://schemas.microsoft.com/office/drawing/2014/main" id="{D7362438-6557-4DD9-8641-638DE78A2B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2"/>
          <a:stretch/>
        </p:blipFill>
        <p:spPr>
          <a:xfrm>
            <a:off x="1181082" y="3563656"/>
            <a:ext cx="4562493" cy="3060342"/>
          </a:xfrm>
          <a:prstGeom prst="rect">
            <a:avLst/>
          </a:prstGeom>
          <a:effectLst>
            <a:outerShdw blurRad="482600" dist="2413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DCCFCFC-FB8F-42FE-9AA4-C34F08A2E65E}"/>
              </a:ext>
            </a:extLst>
          </p:cNvPr>
          <p:cNvSpPr txBox="1"/>
          <p:nvPr/>
        </p:nvSpPr>
        <p:spPr>
          <a:xfrm>
            <a:off x="771524" y="1076325"/>
            <a:ext cx="53244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Full </a:t>
            </a:r>
            <a:r>
              <a:rPr lang="nb-NO" dirty="0" err="1"/>
              <a:t>matrix</a:t>
            </a:r>
            <a:r>
              <a:rPr lang="nb-NO" dirty="0"/>
              <a:t> </a:t>
            </a:r>
            <a:r>
              <a:rPr lang="nb-NO" dirty="0" err="1"/>
              <a:t>control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Arrange</a:t>
            </a:r>
            <a:r>
              <a:rPr lang="nb-NO" dirty="0"/>
              <a:t> </a:t>
            </a:r>
            <a:r>
              <a:rPr lang="nb-NO" dirty="0" err="1"/>
              <a:t>automatic</a:t>
            </a:r>
            <a:r>
              <a:rPr lang="nb-NO" dirty="0"/>
              <a:t> </a:t>
            </a:r>
            <a:r>
              <a:rPr lang="nb-NO" dirty="0" err="1"/>
              <a:t>redundancy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Analyze</a:t>
            </a:r>
            <a:r>
              <a:rPr lang="nb-NO" dirty="0"/>
              <a:t> input signal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Organize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and </a:t>
            </a:r>
            <a:r>
              <a:rPr lang="nb-NO" dirty="0" err="1"/>
              <a:t>destinations</a:t>
            </a:r>
            <a:r>
              <a:rPr lang="nb-NO" dirty="0"/>
              <a:t> in </a:t>
            </a:r>
            <a:r>
              <a:rPr lang="nb-NO" dirty="0" err="1"/>
              <a:t>groups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2F19B58-1A36-4936-971D-F75C41EC1A8E}"/>
              </a:ext>
            </a:extLst>
          </p:cNvPr>
          <p:cNvSpPr txBox="1"/>
          <p:nvPr/>
        </p:nvSpPr>
        <p:spPr>
          <a:xfrm>
            <a:off x="6019799" y="3744631"/>
            <a:ext cx="4733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GPIO </a:t>
            </a:r>
            <a:r>
              <a:rPr lang="nb-NO" dirty="0" err="1"/>
              <a:t>logic</a:t>
            </a:r>
            <a:r>
              <a:rPr lang="nb-NO" dirty="0"/>
              <a:t> </a:t>
            </a:r>
            <a:r>
              <a:rPr lang="nb-NO" dirty="0" err="1"/>
              <a:t>tool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Full </a:t>
            </a:r>
            <a:r>
              <a:rPr lang="nb-NO" dirty="0" err="1"/>
              <a:t>devicelist</a:t>
            </a:r>
            <a:r>
              <a:rPr lang="nb-NO" dirty="0"/>
              <a:t> of all </a:t>
            </a:r>
            <a:r>
              <a:rPr lang="nb-NO" dirty="0" err="1"/>
              <a:t>connected</a:t>
            </a:r>
            <a:r>
              <a:rPr lang="nb-NO" dirty="0"/>
              <a:t> units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Full diagnose of all </a:t>
            </a:r>
            <a:r>
              <a:rPr lang="nb-NO" dirty="0" err="1"/>
              <a:t>critical</a:t>
            </a:r>
            <a:r>
              <a:rPr lang="nb-NO" dirty="0"/>
              <a:t> </a:t>
            </a:r>
            <a:r>
              <a:rPr lang="nb-NO" dirty="0" err="1"/>
              <a:t>components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Rename</a:t>
            </a:r>
            <a:r>
              <a:rPr lang="nb-NO" dirty="0"/>
              <a:t>/</a:t>
            </a:r>
            <a:r>
              <a:rPr lang="nb-NO" dirty="0" err="1"/>
              <a:t>regroup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4468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D0741C5B-C6A3-4F53-A757-BF70CEFAD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030" y="1016548"/>
            <a:ext cx="3832966" cy="2580265"/>
          </a:xfrm>
          <a:prstGeom prst="rect">
            <a:avLst/>
          </a:prstGeom>
          <a:effectLst>
            <a:outerShdw blurRad="609600" dist="3937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" name="Bilde 4" descr="Et bilde som inneholder datamaskin, svart, overvåke, sitter&#10;&#10;Automatisk generert beskrivelse">
            <a:extLst>
              <a:ext uri="{FF2B5EF4-FFF2-40B4-BE49-F238E27FC236}">
                <a16:creationId xmlns:a16="http://schemas.microsoft.com/office/drawing/2014/main" id="{88F1BC7E-E9BA-496E-9872-B022A40BC3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1"/>
          <a:stretch/>
        </p:blipFill>
        <p:spPr>
          <a:xfrm>
            <a:off x="1165887" y="4015149"/>
            <a:ext cx="4069992" cy="2598593"/>
          </a:xfrm>
          <a:prstGeom prst="rect">
            <a:avLst/>
          </a:prstGeom>
          <a:effectLst>
            <a:outerShdw blurRad="635000" dist="292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3" descr="Et bilde som inneholder tegning, skilt&#10;&#10;Automatisk generert beskrivelse">
            <a:extLst>
              <a:ext uri="{FF2B5EF4-FFF2-40B4-BE49-F238E27FC236}">
                <a16:creationId xmlns:a16="http://schemas.microsoft.com/office/drawing/2014/main" id="{06C63DE3-A2B9-4C45-B6FF-FA39A4793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20" y="66675"/>
            <a:ext cx="1143000" cy="9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F704DAF-9E52-4784-B3ED-5BA62C5CF56F}"/>
              </a:ext>
            </a:extLst>
          </p:cNvPr>
          <p:cNvSpPr/>
          <p:nvPr/>
        </p:nvSpPr>
        <p:spPr>
          <a:xfrm>
            <a:off x="386080" y="121920"/>
            <a:ext cx="676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Barnfind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36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BarnStudio</a:t>
            </a:r>
            <a:r>
              <a:rPr lang="nb-NO" sz="3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nb-NO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6731AB1-6BBD-43C9-8685-2484AB79814E}"/>
              </a:ext>
            </a:extLst>
          </p:cNvPr>
          <p:cNvSpPr txBox="1"/>
          <p:nvPr/>
        </p:nvSpPr>
        <p:spPr>
          <a:xfrm>
            <a:off x="771524" y="1076325"/>
            <a:ext cx="50768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264x264 audio </a:t>
            </a:r>
            <a:r>
              <a:rPr lang="nb-NO" dirty="0" err="1"/>
              <a:t>shuffeling</a:t>
            </a:r>
            <a:r>
              <a:rPr lang="nb-NO" dirty="0"/>
              <a:t> </a:t>
            </a:r>
            <a:r>
              <a:rPr lang="nb-NO" dirty="0" err="1"/>
              <a:t>matrix</a:t>
            </a:r>
            <a:r>
              <a:rPr lang="nb-NO" dirty="0"/>
              <a:t> 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Administrate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levels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Automatic </a:t>
            </a:r>
            <a:r>
              <a:rPr lang="nb-NO" dirty="0" err="1"/>
              <a:t>update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Full </a:t>
            </a:r>
            <a:r>
              <a:rPr lang="nb-NO" dirty="0" err="1"/>
              <a:t>diagnostic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of all </a:t>
            </a:r>
            <a:r>
              <a:rPr lang="nb-NO" dirty="0" err="1"/>
              <a:t>SFPs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45C30CE-9747-4AF7-986D-35E31C7644F4}"/>
              </a:ext>
            </a:extLst>
          </p:cNvPr>
          <p:cNvSpPr txBox="1"/>
          <p:nvPr/>
        </p:nvSpPr>
        <p:spPr>
          <a:xfrm>
            <a:off x="5592610" y="3781425"/>
            <a:ext cx="53751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Read </a:t>
            </a:r>
            <a:r>
              <a:rPr lang="nb-NO" dirty="0" err="1"/>
              <a:t>optical</a:t>
            </a:r>
            <a:r>
              <a:rPr lang="nb-NO" dirty="0"/>
              <a:t> signal </a:t>
            </a:r>
            <a:r>
              <a:rPr lang="nb-NO" dirty="0" err="1"/>
              <a:t>strength</a:t>
            </a:r>
            <a:r>
              <a:rPr lang="nb-NO" dirty="0"/>
              <a:t> (</a:t>
            </a:r>
            <a:r>
              <a:rPr lang="nb-NO" dirty="0" err="1"/>
              <a:t>dBm</a:t>
            </a:r>
            <a:r>
              <a:rPr lang="nb-NO" dirty="0"/>
              <a:t> or mW)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Temperature</a:t>
            </a:r>
            <a:r>
              <a:rPr lang="nb-NO" dirty="0"/>
              <a:t> </a:t>
            </a:r>
            <a:r>
              <a:rPr lang="nb-NO" dirty="0" err="1"/>
              <a:t>control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 err="1"/>
              <a:t>Download</a:t>
            </a:r>
            <a:r>
              <a:rPr lang="nb-NO" dirty="0"/>
              <a:t> and </a:t>
            </a:r>
            <a:r>
              <a:rPr lang="nb-NO" dirty="0" err="1"/>
              <a:t>upgrade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….and </a:t>
            </a:r>
            <a:r>
              <a:rPr lang="nb-NO" dirty="0" err="1"/>
              <a:t>much</a:t>
            </a:r>
            <a:r>
              <a:rPr lang="nb-NO" dirty="0"/>
              <a:t> more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833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ilt, tegning&#10;&#10;Automatisk generert beskrivelse">
            <a:extLst>
              <a:ext uri="{FF2B5EF4-FFF2-40B4-BE49-F238E27FC236}">
                <a16:creationId xmlns:a16="http://schemas.microsoft.com/office/drawing/2014/main" id="{A7A44E64-289B-44C6-8C4E-8B98C9490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33" y="387442"/>
            <a:ext cx="1969497" cy="1149128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8914593C-5CC1-4BBA-916E-FF170FB06E41}"/>
              </a:ext>
            </a:extLst>
          </p:cNvPr>
          <p:cNvSpPr/>
          <p:nvPr/>
        </p:nvSpPr>
        <p:spPr>
          <a:xfrm>
            <a:off x="311085" y="1443841"/>
            <a:ext cx="1040719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reach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nb-NO" sz="2400" b="1" dirty="0">
                <a:latin typeface="Calibri" panose="020F0502020204030204" pitchFamily="34" charset="0"/>
              </a:rPr>
              <a:t>Barnfind Technologies, HQ in Sandefjord Norway, </a:t>
            </a:r>
          </a:p>
          <a:p>
            <a:pPr>
              <a:spcAft>
                <a:spcPts val="0"/>
              </a:spcAft>
            </a:pPr>
            <a:r>
              <a:rPr lang="nb-NO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www.barnfind.no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Barnfind China 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Barnfind USA 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Barnfind Asia 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have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60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distributors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system integrators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9341F11-565D-4313-9C86-E08448591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7" y="3056152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36855F11-0D0C-4271-B211-E3D762BBC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7" y="3564152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F7A158C-9AA1-4336-A028-F8E441085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7" y="4122952"/>
            <a:ext cx="290122" cy="2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B13D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</p:pic>
      <p:pic>
        <p:nvPicPr>
          <p:cNvPr id="8" name="Bilde 7" descr="Et bilde som inneholder laser, grønn&#10;&#10;Automatisk generert beskrivelse">
            <a:extLst>
              <a:ext uri="{FF2B5EF4-FFF2-40B4-BE49-F238E27FC236}">
                <a16:creationId xmlns:a16="http://schemas.microsoft.com/office/drawing/2014/main" id="{2AEFA672-7E68-47F3-B979-6B1D720597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3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864</Words>
  <Application>Microsoft Office PowerPoint</Application>
  <PresentationFormat>Widescreen</PresentationFormat>
  <Paragraphs>150</Paragraphs>
  <Slides>24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2" baseType="lpstr">
      <vt:lpstr>Arial</vt:lpstr>
      <vt:lpstr>Calibri</vt:lpstr>
      <vt:lpstr>Courier New</vt:lpstr>
      <vt:lpstr>Symbol</vt:lpstr>
      <vt:lpstr>Trebuchet MS</vt:lpstr>
      <vt:lpstr>Wingdings 3</vt:lpstr>
      <vt:lpstr>Fasett</vt:lpstr>
      <vt:lpstr>Visio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Arild Skjeggerud</dc:creator>
  <cp:lastModifiedBy>Arild Skjeggerud</cp:lastModifiedBy>
  <cp:revision>5</cp:revision>
  <dcterms:created xsi:type="dcterms:W3CDTF">2020-02-26T13:39:28Z</dcterms:created>
  <dcterms:modified xsi:type="dcterms:W3CDTF">2020-02-27T09:59:41Z</dcterms:modified>
</cp:coreProperties>
</file>