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2" r:id="rId4"/>
    <p:sldId id="261" r:id="rId5"/>
    <p:sldId id="263" r:id="rId6"/>
    <p:sldId id="259" r:id="rId7"/>
    <p:sldId id="260" r:id="rId8"/>
    <p:sldId id="266" r:id="rId9"/>
    <p:sldId id="265" r:id="rId10"/>
    <p:sldId id="264" r:id="rId11"/>
    <p:sldId id="25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3" d="100"/>
          <a:sy n="53" d="100"/>
        </p:scale>
        <p:origin x="74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6C8821E-3497-426D-AEDC-2B42BD3DAD59}" type="datetimeFigureOut">
              <a:rPr lang="de-DE" smtClean="0"/>
              <a:t>02.08.2024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294771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6C8821E-3497-426D-AEDC-2B42BD3DAD59}" type="datetimeFigureOut">
              <a:rPr lang="de-DE" smtClean="0"/>
              <a:t>02.08.2024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170630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6C8821E-3497-426D-AEDC-2B42BD3DAD59}" type="datetimeFigureOut">
              <a:rPr lang="de-DE" smtClean="0"/>
              <a:t>02.08.2024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180716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6C8821E-3497-426D-AEDC-2B42BD3DAD59}" type="datetimeFigureOut">
              <a:rPr lang="de-DE" smtClean="0"/>
              <a:t>02.08.2024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381491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6C8821E-3497-426D-AEDC-2B42BD3DAD59}" type="datetimeFigureOut">
              <a:rPr lang="de-DE" smtClean="0"/>
              <a:t>02.08.2024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199656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6C8821E-3497-426D-AEDC-2B42BD3DAD59}" type="datetimeFigureOut">
              <a:rPr lang="de-DE" smtClean="0"/>
              <a:t>02.08.2024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188975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6C8821E-3497-426D-AEDC-2B42BD3DAD59}" type="datetimeFigureOut">
              <a:rPr lang="de-DE" smtClean="0"/>
              <a:t>02.08.2024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24468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6C8821E-3497-426D-AEDC-2B42BD3DAD59}" type="datetimeFigureOut">
              <a:rPr lang="de-DE" smtClean="0"/>
              <a:t>02.08.2024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96147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C8821E-3497-426D-AEDC-2B42BD3DAD59}" type="datetimeFigureOut">
              <a:rPr lang="de-DE" smtClean="0"/>
              <a:t>02.08.2024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21599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6C8821E-3497-426D-AEDC-2B42BD3DAD59}" type="datetimeFigureOut">
              <a:rPr lang="de-DE" smtClean="0"/>
              <a:t>02.08.2024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120285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6C8821E-3497-426D-AEDC-2B42BD3DAD59}" type="datetimeFigureOut">
              <a:rPr lang="de-DE" smtClean="0"/>
              <a:t>02.08.2024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A5217D-23D2-4B48-8750-848DA45D60D5}" type="slidenum">
              <a:rPr lang="de-DE" smtClean="0"/>
              <a:t>‹Nr.›</a:t>
            </a:fld>
            <a:endParaRPr lang="de-DE"/>
          </a:p>
        </p:txBody>
      </p:sp>
    </p:spTree>
    <p:extLst>
      <p:ext uri="{BB962C8B-B14F-4D97-AF65-F5344CB8AC3E}">
        <p14:creationId xmlns:p14="http://schemas.microsoft.com/office/powerpoint/2010/main" val="351254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8821E-3497-426D-AEDC-2B42BD3DAD59}" type="datetimeFigureOut">
              <a:rPr lang="de-DE" smtClean="0"/>
              <a:t>02.08.2024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5217D-23D2-4B48-8750-848DA45D60D5}" type="slidenum">
              <a:rPr lang="de-DE" smtClean="0"/>
              <a:t>‹Nr.›</a:t>
            </a:fld>
            <a:endParaRPr lang="de-DE"/>
          </a:p>
        </p:txBody>
      </p:sp>
    </p:spTree>
    <p:extLst>
      <p:ext uri="{BB962C8B-B14F-4D97-AF65-F5344CB8AC3E}">
        <p14:creationId xmlns:p14="http://schemas.microsoft.com/office/powerpoint/2010/main" val="258051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2472796" y="934309"/>
            <a:ext cx="7246408" cy="49902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854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Bundeskanzlerin Merkel</a:t>
            </a:r>
            <a:endParaRPr lang="de-DE" dirty="0"/>
          </a:p>
        </p:txBody>
      </p:sp>
      <p:sp>
        <p:nvSpPr>
          <p:cNvPr id="3" name="Inhaltsplatzhalter 2"/>
          <p:cNvSpPr>
            <a:spLocks noGrp="1"/>
          </p:cNvSpPr>
          <p:nvPr>
            <p:ph idx="1"/>
          </p:nvPr>
        </p:nvSpPr>
        <p:spPr/>
        <p:txBody>
          <a:bodyPr/>
          <a:lstStyle/>
          <a:p>
            <a:r>
              <a:rPr lang="de-DE" dirty="0" smtClean="0"/>
              <a:t>Pressekonferenz am 21.01.2021</a:t>
            </a:r>
            <a:endParaRPr lang="de-DE" dirty="0"/>
          </a:p>
        </p:txBody>
      </p:sp>
      <p:sp>
        <p:nvSpPr>
          <p:cNvPr id="4" name="Textfeld 3"/>
          <p:cNvSpPr txBox="1"/>
          <p:nvPr/>
        </p:nvSpPr>
        <p:spPr>
          <a:xfrm>
            <a:off x="0" y="3136612"/>
            <a:ext cx="12192000" cy="2062103"/>
          </a:xfrm>
          <a:prstGeom prst="rect">
            <a:avLst/>
          </a:prstGeom>
          <a:solidFill>
            <a:srgbClr val="FFC000"/>
          </a:solidFill>
        </p:spPr>
        <p:txBody>
          <a:bodyPr wrap="square" rtlCol="0">
            <a:spAutoFit/>
          </a:bodyPr>
          <a:lstStyle/>
          <a:p>
            <a:pPr algn="ctr"/>
            <a:r>
              <a:rPr lang="de-DE" sz="3200" dirty="0"/>
              <a:t>„„Aber es gibt in dem Ganzen auch politische Grundentscheidungen, </a:t>
            </a:r>
            <a:r>
              <a:rPr lang="de-DE" sz="3200" dirty="0" smtClean="0"/>
              <a:t/>
            </a:r>
            <a:br>
              <a:rPr lang="de-DE" sz="3200" dirty="0" smtClean="0"/>
            </a:br>
            <a:r>
              <a:rPr lang="de-DE" sz="3200" dirty="0" smtClean="0"/>
              <a:t>die </a:t>
            </a:r>
            <a:r>
              <a:rPr lang="de-DE" sz="3200" dirty="0"/>
              <a:t>haben mit Wissenschaft nichts zu tun. </a:t>
            </a:r>
            <a:r>
              <a:rPr lang="de-DE" sz="3200" dirty="0" smtClean="0"/>
              <a:t/>
            </a:r>
            <a:br>
              <a:rPr lang="de-DE" sz="3200" dirty="0" smtClean="0"/>
            </a:br>
            <a:r>
              <a:rPr lang="de-DE" sz="3200" dirty="0" smtClean="0"/>
              <a:t>Und </a:t>
            </a:r>
            <a:r>
              <a:rPr lang="de-DE" sz="3200" dirty="0"/>
              <a:t>diese politische Entscheidung, die habe ich getroffen, </a:t>
            </a:r>
            <a:r>
              <a:rPr lang="de-DE" sz="3200" dirty="0" smtClean="0"/>
              <a:t/>
            </a:r>
            <a:br>
              <a:rPr lang="de-DE" sz="3200" dirty="0" smtClean="0"/>
            </a:br>
            <a:r>
              <a:rPr lang="de-DE" sz="3200" dirty="0" smtClean="0"/>
              <a:t>da </a:t>
            </a:r>
            <a:r>
              <a:rPr lang="de-DE" sz="3200" dirty="0"/>
              <a:t>kann ich trotzdem die wissenschaftlichen Studien lesen.“ “</a:t>
            </a:r>
          </a:p>
        </p:txBody>
      </p:sp>
    </p:spTree>
    <p:extLst>
      <p:ext uri="{BB962C8B-B14F-4D97-AF65-F5344CB8AC3E}">
        <p14:creationId xmlns:p14="http://schemas.microsoft.com/office/powerpoint/2010/main" val="292887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6422" y="1"/>
            <a:ext cx="11158112" cy="6734533"/>
          </a:xfrm>
          <a:prstGeom prst="rect">
            <a:avLst/>
          </a:prstGeom>
        </p:spPr>
      </p:pic>
    </p:spTree>
    <p:extLst>
      <p:ext uri="{BB962C8B-B14F-4D97-AF65-F5344CB8AC3E}">
        <p14:creationId xmlns:p14="http://schemas.microsoft.com/office/powerpoint/2010/main" val="67565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151158" y="303723"/>
            <a:ext cx="9889684" cy="64368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450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Außenministerin </a:t>
            </a:r>
            <a:r>
              <a:rPr lang="de-DE" dirty="0" err="1" smtClean="0"/>
              <a:t>Baerbock</a:t>
            </a:r>
            <a:endParaRPr lang="de-DE" dirty="0"/>
          </a:p>
        </p:txBody>
      </p:sp>
      <p:sp>
        <p:nvSpPr>
          <p:cNvPr id="3" name="Inhaltsplatzhalter 2"/>
          <p:cNvSpPr>
            <a:spLocks noGrp="1"/>
          </p:cNvSpPr>
          <p:nvPr>
            <p:ph idx="1"/>
          </p:nvPr>
        </p:nvSpPr>
        <p:spPr/>
        <p:txBody>
          <a:bodyPr/>
          <a:lstStyle/>
          <a:p>
            <a:r>
              <a:rPr lang="de-DE" dirty="0" smtClean="0"/>
              <a:t>2022 im Zusammenhang mit der Ukraine Krise</a:t>
            </a:r>
            <a:endParaRPr lang="de-DE" dirty="0"/>
          </a:p>
        </p:txBody>
      </p:sp>
      <p:sp>
        <p:nvSpPr>
          <p:cNvPr id="4" name="Textfeld 3"/>
          <p:cNvSpPr txBox="1"/>
          <p:nvPr/>
        </p:nvSpPr>
        <p:spPr>
          <a:xfrm>
            <a:off x="0" y="2924076"/>
            <a:ext cx="12192000" cy="1077218"/>
          </a:xfrm>
          <a:prstGeom prst="rect">
            <a:avLst/>
          </a:prstGeom>
          <a:solidFill>
            <a:srgbClr val="FFC000"/>
          </a:solidFill>
        </p:spPr>
        <p:txBody>
          <a:bodyPr wrap="square" rtlCol="0">
            <a:spAutoFit/>
          </a:bodyPr>
          <a:lstStyle/>
          <a:p>
            <a:pPr algn="ctr"/>
            <a:r>
              <a:rPr lang="de-DE" sz="3200" dirty="0"/>
              <a:t>„Wenn man eine gute Führungspersönlichkeit ist, hört man auf das Volk. Aber man meint nie, das Volk will genau das, was es fordert. “</a:t>
            </a:r>
          </a:p>
        </p:txBody>
      </p:sp>
    </p:spTree>
    <p:extLst>
      <p:ext uri="{BB962C8B-B14F-4D97-AF65-F5344CB8AC3E}">
        <p14:creationId xmlns:p14="http://schemas.microsoft.com/office/powerpoint/2010/main" val="427441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Bundeskanzler Scholz</a:t>
            </a:r>
            <a:endParaRPr lang="de-DE" dirty="0"/>
          </a:p>
        </p:txBody>
      </p:sp>
      <p:sp>
        <p:nvSpPr>
          <p:cNvPr id="3" name="Inhaltsplatzhalter 2"/>
          <p:cNvSpPr>
            <a:spLocks noGrp="1"/>
          </p:cNvSpPr>
          <p:nvPr>
            <p:ph idx="1"/>
          </p:nvPr>
        </p:nvSpPr>
        <p:spPr/>
        <p:txBody>
          <a:bodyPr/>
          <a:lstStyle/>
          <a:p>
            <a:r>
              <a:rPr lang="de-DE" dirty="0" smtClean="0"/>
              <a:t>Time Magazine 2022</a:t>
            </a:r>
            <a:endParaRPr lang="de-DE" dirty="0"/>
          </a:p>
        </p:txBody>
      </p:sp>
      <p:sp>
        <p:nvSpPr>
          <p:cNvPr id="4" name="Textfeld 3"/>
          <p:cNvSpPr txBox="1"/>
          <p:nvPr/>
        </p:nvSpPr>
        <p:spPr>
          <a:xfrm>
            <a:off x="0" y="2924076"/>
            <a:ext cx="12192000" cy="1077218"/>
          </a:xfrm>
          <a:prstGeom prst="rect">
            <a:avLst/>
          </a:prstGeom>
          <a:solidFill>
            <a:srgbClr val="FFC000"/>
          </a:solidFill>
        </p:spPr>
        <p:txBody>
          <a:bodyPr wrap="square" rtlCol="0">
            <a:spAutoFit/>
          </a:bodyPr>
          <a:lstStyle/>
          <a:p>
            <a:pPr algn="ctr"/>
            <a:r>
              <a:rPr lang="de-DE" sz="3200" dirty="0"/>
              <a:t>„Wenn man eine gute Führungspersönlichkeit ist, hört man auf das Volk. Aber man meint nie, das Volk will genau das, was es fordert. “</a:t>
            </a:r>
          </a:p>
        </p:txBody>
      </p:sp>
    </p:spTree>
    <p:extLst>
      <p:ext uri="{BB962C8B-B14F-4D97-AF65-F5344CB8AC3E}">
        <p14:creationId xmlns:p14="http://schemas.microsoft.com/office/powerpoint/2010/main" val="159525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72800" cy="1325563"/>
          </a:xfrm>
        </p:spPr>
        <p:txBody>
          <a:bodyPr/>
          <a:lstStyle/>
          <a:p>
            <a:r>
              <a:rPr lang="de-DE" dirty="0" smtClean="0"/>
              <a:t>Ehemaliger </a:t>
            </a:r>
            <a:r>
              <a:rPr lang="de-DE" dirty="0"/>
              <a:t>EU-Kommissions-Präsident </a:t>
            </a:r>
            <a:r>
              <a:rPr lang="de-DE" dirty="0" smtClean="0"/>
              <a:t>Juncker</a:t>
            </a:r>
            <a:endParaRPr lang="de-DE" dirty="0"/>
          </a:p>
        </p:txBody>
      </p:sp>
      <p:sp>
        <p:nvSpPr>
          <p:cNvPr id="3" name="Inhaltsplatzhalter 2"/>
          <p:cNvSpPr>
            <a:spLocks noGrp="1"/>
          </p:cNvSpPr>
          <p:nvPr>
            <p:ph idx="1"/>
          </p:nvPr>
        </p:nvSpPr>
        <p:spPr/>
        <p:txBody>
          <a:bodyPr/>
          <a:lstStyle/>
          <a:p>
            <a:r>
              <a:rPr lang="de-DE" dirty="0" smtClean="0"/>
              <a:t>1999</a:t>
            </a:r>
            <a:endParaRPr lang="de-DE" dirty="0"/>
          </a:p>
        </p:txBody>
      </p:sp>
      <p:sp>
        <p:nvSpPr>
          <p:cNvPr id="4" name="Textfeld 3"/>
          <p:cNvSpPr txBox="1"/>
          <p:nvPr/>
        </p:nvSpPr>
        <p:spPr>
          <a:xfrm>
            <a:off x="0" y="2724021"/>
            <a:ext cx="12192000" cy="2554545"/>
          </a:xfrm>
          <a:prstGeom prst="rect">
            <a:avLst/>
          </a:prstGeom>
          <a:solidFill>
            <a:srgbClr val="FFC000"/>
          </a:solidFill>
        </p:spPr>
        <p:txBody>
          <a:bodyPr wrap="square" rtlCol="0">
            <a:spAutoFit/>
          </a:bodyPr>
          <a:lstStyle/>
          <a:p>
            <a:pPr algn="ctr"/>
            <a:r>
              <a:rPr lang="de-DE" sz="3200" dirty="0"/>
              <a:t>Wir beschließen etwas, stellen das dann in den Raum und warten einige Zeit ab, was passiert. Wenn es dann kein großes Geschrei gibt und keine Aufstände, weil die meisten gar nicht begreifen, was da beschlossen wurde, dann machen wir weiter - Schritt für Schritt, bis es kein Zurück mehr gibt.</a:t>
            </a:r>
          </a:p>
        </p:txBody>
      </p:sp>
    </p:spTree>
    <p:extLst>
      <p:ext uri="{BB962C8B-B14F-4D97-AF65-F5344CB8AC3E}">
        <p14:creationId xmlns:p14="http://schemas.microsoft.com/office/powerpoint/2010/main" val="232137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Rainer </a:t>
            </a:r>
            <a:r>
              <a:rPr lang="de-DE" dirty="0" err="1" smtClean="0"/>
              <a:t>Mausfeld</a:t>
            </a:r>
            <a:endParaRPr lang="de-DE" dirty="0"/>
          </a:p>
        </p:txBody>
      </p:sp>
      <p:sp>
        <p:nvSpPr>
          <p:cNvPr id="3" name="Inhaltsplatzhalter 2"/>
          <p:cNvSpPr>
            <a:spLocks noGrp="1"/>
          </p:cNvSpPr>
          <p:nvPr>
            <p:ph idx="1"/>
          </p:nvPr>
        </p:nvSpPr>
        <p:spPr>
          <a:xfrm>
            <a:off x="838200" y="1825625"/>
            <a:ext cx="10515600" cy="1374775"/>
          </a:xfrm>
        </p:spPr>
        <p:txBody>
          <a:bodyPr/>
          <a:lstStyle/>
          <a:p>
            <a:pPr marL="0" indent="0">
              <a:buNone/>
            </a:pPr>
            <a:r>
              <a:rPr lang="de-DE" dirty="0"/>
              <a:t>„Was ist und wozu dient Demokratie</a:t>
            </a:r>
            <a:r>
              <a:rPr lang="de-DE" dirty="0" smtClean="0"/>
              <a:t>?“</a:t>
            </a:r>
          </a:p>
          <a:p>
            <a:pPr marL="0" indent="0">
              <a:buNone/>
            </a:pPr>
            <a:r>
              <a:rPr lang="de-DE" dirty="0" smtClean="0"/>
              <a:t>Vortrag am 12.06.2024 in Heidelberg vor dem DAI</a:t>
            </a:r>
            <a:endParaRPr lang="de-DE" dirty="0"/>
          </a:p>
        </p:txBody>
      </p:sp>
      <p:sp>
        <p:nvSpPr>
          <p:cNvPr id="4" name="Textfeld 3"/>
          <p:cNvSpPr txBox="1"/>
          <p:nvPr/>
        </p:nvSpPr>
        <p:spPr>
          <a:xfrm>
            <a:off x="0" y="3136612"/>
            <a:ext cx="12192000" cy="584775"/>
          </a:xfrm>
          <a:prstGeom prst="rect">
            <a:avLst/>
          </a:prstGeom>
          <a:solidFill>
            <a:srgbClr val="FFC000"/>
          </a:solidFill>
        </p:spPr>
        <p:txBody>
          <a:bodyPr wrap="square" rtlCol="0">
            <a:spAutoFit/>
          </a:bodyPr>
          <a:lstStyle/>
          <a:p>
            <a:pPr algn="ctr"/>
            <a:r>
              <a:rPr lang="de-DE" sz="3200" dirty="0" smtClean="0"/>
              <a:t>„Ein </a:t>
            </a:r>
            <a:r>
              <a:rPr lang="de-DE" sz="3200" dirty="0"/>
              <a:t>Gesinnungsstrafrecht öffnet natürlich das Tor zum </a:t>
            </a:r>
            <a:r>
              <a:rPr lang="de-DE" sz="3200" dirty="0" smtClean="0"/>
              <a:t>Totalitarismus“</a:t>
            </a:r>
            <a:endParaRPr lang="de-DE" sz="3200" dirty="0"/>
          </a:p>
        </p:txBody>
      </p:sp>
    </p:spTree>
    <p:extLst>
      <p:ext uri="{BB962C8B-B14F-4D97-AF65-F5344CB8AC3E}">
        <p14:creationId xmlns:p14="http://schemas.microsoft.com/office/powerpoint/2010/main" val="3967751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 97 GG</a:t>
            </a:r>
            <a:endParaRPr lang="de-DE" dirty="0"/>
          </a:p>
        </p:txBody>
      </p:sp>
      <p:sp>
        <p:nvSpPr>
          <p:cNvPr id="3" name="Inhaltsplatzhalter 2"/>
          <p:cNvSpPr>
            <a:spLocks noGrp="1"/>
          </p:cNvSpPr>
          <p:nvPr>
            <p:ph idx="1"/>
          </p:nvPr>
        </p:nvSpPr>
        <p:spPr/>
        <p:txBody>
          <a:bodyPr/>
          <a:lstStyle/>
          <a:p>
            <a:endParaRPr lang="de-DE" dirty="0"/>
          </a:p>
        </p:txBody>
      </p:sp>
      <p:sp>
        <p:nvSpPr>
          <p:cNvPr id="4" name="Textfeld 3"/>
          <p:cNvSpPr txBox="1"/>
          <p:nvPr/>
        </p:nvSpPr>
        <p:spPr>
          <a:xfrm>
            <a:off x="0" y="3136612"/>
            <a:ext cx="12192000" cy="584775"/>
          </a:xfrm>
          <a:prstGeom prst="rect">
            <a:avLst/>
          </a:prstGeom>
          <a:solidFill>
            <a:srgbClr val="FFC000"/>
          </a:solidFill>
        </p:spPr>
        <p:txBody>
          <a:bodyPr wrap="square" rtlCol="0">
            <a:spAutoFit/>
          </a:bodyPr>
          <a:lstStyle/>
          <a:p>
            <a:pPr algn="ctr"/>
            <a:r>
              <a:rPr lang="de-DE" sz="3200" dirty="0"/>
              <a:t>„Die Richter sind unabhängig und nur dem Gesetze unterworfen “</a:t>
            </a:r>
          </a:p>
        </p:txBody>
      </p:sp>
    </p:spTree>
    <p:extLst>
      <p:ext uri="{BB962C8B-B14F-4D97-AF65-F5344CB8AC3E}">
        <p14:creationId xmlns:p14="http://schemas.microsoft.com/office/powerpoint/2010/main" val="175299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 94 GG</a:t>
            </a:r>
            <a:endParaRPr lang="de-DE" dirty="0"/>
          </a:p>
        </p:txBody>
      </p:sp>
      <p:sp>
        <p:nvSpPr>
          <p:cNvPr id="3" name="Inhaltsplatzhalter 2"/>
          <p:cNvSpPr>
            <a:spLocks noGrp="1"/>
          </p:cNvSpPr>
          <p:nvPr>
            <p:ph idx="1"/>
          </p:nvPr>
        </p:nvSpPr>
        <p:spPr/>
        <p:txBody>
          <a:bodyPr/>
          <a:lstStyle/>
          <a:p>
            <a:r>
              <a:rPr lang="de-DE" dirty="0" smtClean="0"/>
              <a:t>Bundesverfassungsgericht</a:t>
            </a:r>
            <a:endParaRPr lang="de-DE" dirty="0"/>
          </a:p>
        </p:txBody>
      </p:sp>
      <p:sp>
        <p:nvSpPr>
          <p:cNvPr id="4" name="Textfeld 3"/>
          <p:cNvSpPr txBox="1"/>
          <p:nvPr/>
        </p:nvSpPr>
        <p:spPr>
          <a:xfrm>
            <a:off x="0" y="3136612"/>
            <a:ext cx="12192000" cy="2554545"/>
          </a:xfrm>
          <a:prstGeom prst="rect">
            <a:avLst/>
          </a:prstGeom>
          <a:solidFill>
            <a:srgbClr val="FFC000"/>
          </a:solidFill>
        </p:spPr>
        <p:txBody>
          <a:bodyPr wrap="square" rtlCol="0">
            <a:spAutoFit/>
          </a:bodyPr>
          <a:lstStyle/>
          <a:p>
            <a:pPr algn="ctr"/>
            <a:r>
              <a:rPr lang="de-DE" sz="3200" dirty="0"/>
              <a:t>„ Das Bundesverfassungsgericht besteht aus Bundesrichtern und anderen Mitgliedern. Die Mitglieder des Bundesverfassungsgerichtes werden je zur Hälfte vom Bundestage und vom Bundesrate gewählt. Sie dürfen weder dem Bundestage, dem Bundesrate, der Bundesregierung noch entsprechenden Organen eines Landes angehören.“</a:t>
            </a:r>
          </a:p>
        </p:txBody>
      </p:sp>
    </p:spTree>
    <p:extLst>
      <p:ext uri="{BB962C8B-B14F-4D97-AF65-F5344CB8AC3E}">
        <p14:creationId xmlns:p14="http://schemas.microsoft.com/office/powerpoint/2010/main" val="3716621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 95 GG</a:t>
            </a:r>
            <a:endParaRPr lang="de-DE" dirty="0"/>
          </a:p>
        </p:txBody>
      </p:sp>
      <p:sp>
        <p:nvSpPr>
          <p:cNvPr id="3" name="Inhaltsplatzhalter 2"/>
          <p:cNvSpPr>
            <a:spLocks noGrp="1"/>
          </p:cNvSpPr>
          <p:nvPr>
            <p:ph idx="1"/>
          </p:nvPr>
        </p:nvSpPr>
        <p:spPr/>
        <p:txBody>
          <a:bodyPr/>
          <a:lstStyle/>
          <a:p>
            <a:r>
              <a:rPr lang="de-DE" dirty="0"/>
              <a:t>Bundesgerichtshof, </a:t>
            </a:r>
            <a:r>
              <a:rPr lang="de-DE" dirty="0" smtClean="0"/>
              <a:t>Bundesverwaltungsgericht</a:t>
            </a:r>
            <a:r>
              <a:rPr lang="de-DE" dirty="0"/>
              <a:t>, </a:t>
            </a:r>
            <a:r>
              <a:rPr lang="de-DE" dirty="0" smtClean="0"/>
              <a:t>Bundesfinanzhof</a:t>
            </a:r>
            <a:r>
              <a:rPr lang="de-DE" dirty="0"/>
              <a:t>, </a:t>
            </a:r>
            <a:r>
              <a:rPr lang="de-DE" dirty="0" smtClean="0"/>
              <a:t>Bundesarbeitsgericht </a:t>
            </a:r>
            <a:r>
              <a:rPr lang="de-DE" dirty="0"/>
              <a:t>und das </a:t>
            </a:r>
            <a:r>
              <a:rPr lang="de-DE" dirty="0" smtClean="0"/>
              <a:t>Bundessozialgericht:</a:t>
            </a:r>
            <a:endParaRPr lang="de-DE" dirty="0"/>
          </a:p>
        </p:txBody>
      </p:sp>
      <p:sp>
        <p:nvSpPr>
          <p:cNvPr id="4" name="Textfeld 3"/>
          <p:cNvSpPr txBox="1"/>
          <p:nvPr/>
        </p:nvSpPr>
        <p:spPr>
          <a:xfrm>
            <a:off x="0" y="3136612"/>
            <a:ext cx="12192000" cy="2554545"/>
          </a:xfrm>
          <a:prstGeom prst="rect">
            <a:avLst/>
          </a:prstGeom>
          <a:solidFill>
            <a:srgbClr val="FFC000"/>
          </a:solidFill>
        </p:spPr>
        <p:txBody>
          <a:bodyPr wrap="square" rtlCol="0">
            <a:spAutoFit/>
          </a:bodyPr>
          <a:lstStyle/>
          <a:p>
            <a:pPr algn="ctr"/>
            <a:r>
              <a:rPr lang="de-DE" sz="3200" dirty="0"/>
              <a:t>„ (2) Über die Berufung der Richter dieser Gerichte entscheidet der für das jeweilige Sachgebiet zuständige Bundesminister gemeinsam mit einem </a:t>
            </a:r>
            <a:r>
              <a:rPr lang="de-DE" sz="3200" dirty="0" err="1"/>
              <a:t>Richterwahlausschuß</a:t>
            </a:r>
            <a:r>
              <a:rPr lang="de-DE" sz="3200" dirty="0"/>
              <a:t>, der aus den für das jeweilige Sachgebiet zuständigen Ministern der Länder und einer gleichen Anzahl von Mitgliedern besteht, die vom Bundestage gewählt werden. “</a:t>
            </a:r>
          </a:p>
        </p:txBody>
      </p:sp>
    </p:spTree>
    <p:extLst>
      <p:ext uri="{BB962C8B-B14F-4D97-AF65-F5344CB8AC3E}">
        <p14:creationId xmlns:p14="http://schemas.microsoft.com/office/powerpoint/2010/main" val="102369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Breitbild</PresentationFormat>
  <Paragraphs>24</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PowerPoint-Präsentation</vt:lpstr>
      <vt:lpstr>PowerPoint-Präsentation</vt:lpstr>
      <vt:lpstr>Außenministerin Baerbock</vt:lpstr>
      <vt:lpstr>Bundeskanzler Scholz</vt:lpstr>
      <vt:lpstr>Ehemaliger EU-Kommissions-Präsident Juncker</vt:lpstr>
      <vt:lpstr>Rainer Mausfeld</vt:lpstr>
      <vt:lpstr>Art. 97 GG</vt:lpstr>
      <vt:lpstr>Art. 94 GG</vt:lpstr>
      <vt:lpstr>Art. 95 GG</vt:lpstr>
      <vt:lpstr>Bundeskanzlerin Merkel</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RAe Siemund &amp; Partner</dc:creator>
  <cp:lastModifiedBy>RAe Siemund &amp; Partner</cp:lastModifiedBy>
  <cp:revision>23</cp:revision>
  <dcterms:created xsi:type="dcterms:W3CDTF">2024-07-30T22:48:40Z</dcterms:created>
  <dcterms:modified xsi:type="dcterms:W3CDTF">2024-08-02T09:01:00Z</dcterms:modified>
</cp:coreProperties>
</file>