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8" r:id="rId46"/>
    <p:sldId id="300" r:id="rId47"/>
    <p:sldId id="301" r:id="rId48"/>
    <p:sldId id="302" r:id="rId49"/>
    <p:sldId id="303" r:id="rId50"/>
    <p:sldId id="304" r:id="rId51"/>
    <p:sldId id="305" r:id="rId52"/>
    <p:sldId id="306" r:id="rId5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5" d="100"/>
          <a:sy n="85"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08BB9-DA2C-4310-9A2B-77AF535EE1D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40B733D-80A7-41F2-B84F-4B4E4B5A7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24CCD18-1A74-4E4F-B52A-FF3325F004EE}"/>
              </a:ext>
            </a:extLst>
          </p:cNvPr>
          <p:cNvSpPr>
            <a:spLocks noGrp="1"/>
          </p:cNvSpPr>
          <p:nvPr>
            <p:ph type="dt" sz="half" idx="10"/>
          </p:nvPr>
        </p:nvSpPr>
        <p:spPr/>
        <p:txBody>
          <a:bodyPr/>
          <a:lstStyle/>
          <a:p>
            <a:fld id="{DEB1CF6A-E8EC-4D34-AA67-B35127941178}" type="datetimeFigureOut">
              <a:rPr lang="de-DE" smtClean="0"/>
              <a:t>01.08.2024</a:t>
            </a:fld>
            <a:endParaRPr lang="de-DE"/>
          </a:p>
        </p:txBody>
      </p:sp>
      <p:sp>
        <p:nvSpPr>
          <p:cNvPr id="5" name="Fußzeilenplatzhalter 4">
            <a:extLst>
              <a:ext uri="{FF2B5EF4-FFF2-40B4-BE49-F238E27FC236}">
                <a16:creationId xmlns:a16="http://schemas.microsoft.com/office/drawing/2014/main" id="{D31FACC6-3500-415D-89C3-2E11ECE9DAC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8E5AD53-0A19-4035-957D-61F7CF58EB36}"/>
              </a:ext>
            </a:extLst>
          </p:cNvPr>
          <p:cNvSpPr>
            <a:spLocks noGrp="1"/>
          </p:cNvSpPr>
          <p:nvPr>
            <p:ph type="sldNum" sz="quarter" idx="12"/>
          </p:nvPr>
        </p:nvSpPr>
        <p:spPr/>
        <p:txBody>
          <a:bodyPr/>
          <a:lstStyle/>
          <a:p>
            <a:fld id="{9A78ABF6-A4C4-42D6-9CA8-715112648C37}" type="slidenum">
              <a:rPr lang="de-DE" smtClean="0"/>
              <a:t>‹Nr.›</a:t>
            </a:fld>
            <a:endParaRPr lang="de-DE"/>
          </a:p>
        </p:txBody>
      </p:sp>
    </p:spTree>
    <p:extLst>
      <p:ext uri="{BB962C8B-B14F-4D97-AF65-F5344CB8AC3E}">
        <p14:creationId xmlns:p14="http://schemas.microsoft.com/office/powerpoint/2010/main" val="203133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00DB9-755A-495C-88CC-7DCD962297E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674B73D-61A9-4AA1-91E6-61A3C232C6A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75FBD8A-D881-47B8-AC29-EA2C012D3DB4}"/>
              </a:ext>
            </a:extLst>
          </p:cNvPr>
          <p:cNvSpPr>
            <a:spLocks noGrp="1"/>
          </p:cNvSpPr>
          <p:nvPr>
            <p:ph type="dt" sz="half" idx="10"/>
          </p:nvPr>
        </p:nvSpPr>
        <p:spPr/>
        <p:txBody>
          <a:bodyPr/>
          <a:lstStyle/>
          <a:p>
            <a:fld id="{DEB1CF6A-E8EC-4D34-AA67-B35127941178}" type="datetimeFigureOut">
              <a:rPr lang="de-DE" smtClean="0"/>
              <a:t>01.08.2024</a:t>
            </a:fld>
            <a:endParaRPr lang="de-DE"/>
          </a:p>
        </p:txBody>
      </p:sp>
      <p:sp>
        <p:nvSpPr>
          <p:cNvPr id="5" name="Fußzeilenplatzhalter 4">
            <a:extLst>
              <a:ext uri="{FF2B5EF4-FFF2-40B4-BE49-F238E27FC236}">
                <a16:creationId xmlns:a16="http://schemas.microsoft.com/office/drawing/2014/main" id="{4E930675-5865-4E54-BF30-364EF9B1CEA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B53CB8-9FAA-4BB6-B476-7C8A3B85CFD6}"/>
              </a:ext>
            </a:extLst>
          </p:cNvPr>
          <p:cNvSpPr>
            <a:spLocks noGrp="1"/>
          </p:cNvSpPr>
          <p:nvPr>
            <p:ph type="sldNum" sz="quarter" idx="12"/>
          </p:nvPr>
        </p:nvSpPr>
        <p:spPr/>
        <p:txBody>
          <a:bodyPr/>
          <a:lstStyle/>
          <a:p>
            <a:fld id="{9A78ABF6-A4C4-42D6-9CA8-715112648C37}" type="slidenum">
              <a:rPr lang="de-DE" smtClean="0"/>
              <a:t>‹Nr.›</a:t>
            </a:fld>
            <a:endParaRPr lang="de-DE"/>
          </a:p>
        </p:txBody>
      </p:sp>
    </p:spTree>
    <p:extLst>
      <p:ext uri="{BB962C8B-B14F-4D97-AF65-F5344CB8AC3E}">
        <p14:creationId xmlns:p14="http://schemas.microsoft.com/office/powerpoint/2010/main" val="396957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FDCC7EB-B7A4-4B89-BE5E-9350D190E05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7F9CC8C-EFD6-4A43-A759-1789EC38483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E46E7BE-1745-4ABF-B215-78EE1136BE07}"/>
              </a:ext>
            </a:extLst>
          </p:cNvPr>
          <p:cNvSpPr>
            <a:spLocks noGrp="1"/>
          </p:cNvSpPr>
          <p:nvPr>
            <p:ph type="dt" sz="half" idx="10"/>
          </p:nvPr>
        </p:nvSpPr>
        <p:spPr/>
        <p:txBody>
          <a:bodyPr/>
          <a:lstStyle/>
          <a:p>
            <a:fld id="{DEB1CF6A-E8EC-4D34-AA67-B35127941178}" type="datetimeFigureOut">
              <a:rPr lang="de-DE" smtClean="0"/>
              <a:t>01.08.2024</a:t>
            </a:fld>
            <a:endParaRPr lang="de-DE"/>
          </a:p>
        </p:txBody>
      </p:sp>
      <p:sp>
        <p:nvSpPr>
          <p:cNvPr id="5" name="Fußzeilenplatzhalter 4">
            <a:extLst>
              <a:ext uri="{FF2B5EF4-FFF2-40B4-BE49-F238E27FC236}">
                <a16:creationId xmlns:a16="http://schemas.microsoft.com/office/drawing/2014/main" id="{3DCF65CF-D620-4262-B9C5-79CCE1F7AC3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415057-BC83-4287-A8BF-2000189EDE8B}"/>
              </a:ext>
            </a:extLst>
          </p:cNvPr>
          <p:cNvSpPr>
            <a:spLocks noGrp="1"/>
          </p:cNvSpPr>
          <p:nvPr>
            <p:ph type="sldNum" sz="quarter" idx="12"/>
          </p:nvPr>
        </p:nvSpPr>
        <p:spPr/>
        <p:txBody>
          <a:bodyPr/>
          <a:lstStyle/>
          <a:p>
            <a:fld id="{9A78ABF6-A4C4-42D6-9CA8-715112648C37}" type="slidenum">
              <a:rPr lang="de-DE" smtClean="0"/>
              <a:t>‹Nr.›</a:t>
            </a:fld>
            <a:endParaRPr lang="de-DE"/>
          </a:p>
        </p:txBody>
      </p:sp>
    </p:spTree>
    <p:extLst>
      <p:ext uri="{BB962C8B-B14F-4D97-AF65-F5344CB8AC3E}">
        <p14:creationId xmlns:p14="http://schemas.microsoft.com/office/powerpoint/2010/main" val="303569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C16FE-E697-49EC-820A-C036AE3AE94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E13FCB8-FDAF-4A55-A63D-F19BE5BA44D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7F76E1-26DE-474F-85D0-1E2E9C79287D}"/>
              </a:ext>
            </a:extLst>
          </p:cNvPr>
          <p:cNvSpPr>
            <a:spLocks noGrp="1"/>
          </p:cNvSpPr>
          <p:nvPr>
            <p:ph type="dt" sz="half" idx="10"/>
          </p:nvPr>
        </p:nvSpPr>
        <p:spPr/>
        <p:txBody>
          <a:bodyPr/>
          <a:lstStyle/>
          <a:p>
            <a:fld id="{DEB1CF6A-E8EC-4D34-AA67-B35127941178}" type="datetimeFigureOut">
              <a:rPr lang="de-DE" smtClean="0"/>
              <a:t>01.08.2024</a:t>
            </a:fld>
            <a:endParaRPr lang="de-DE"/>
          </a:p>
        </p:txBody>
      </p:sp>
      <p:sp>
        <p:nvSpPr>
          <p:cNvPr id="5" name="Fußzeilenplatzhalter 4">
            <a:extLst>
              <a:ext uri="{FF2B5EF4-FFF2-40B4-BE49-F238E27FC236}">
                <a16:creationId xmlns:a16="http://schemas.microsoft.com/office/drawing/2014/main" id="{73653017-1EC7-4DC7-9F0E-7C66A821F6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6DF31F-2268-4ACB-A57E-3F0E36B268F2}"/>
              </a:ext>
            </a:extLst>
          </p:cNvPr>
          <p:cNvSpPr>
            <a:spLocks noGrp="1"/>
          </p:cNvSpPr>
          <p:nvPr>
            <p:ph type="sldNum" sz="quarter" idx="12"/>
          </p:nvPr>
        </p:nvSpPr>
        <p:spPr/>
        <p:txBody>
          <a:bodyPr/>
          <a:lstStyle/>
          <a:p>
            <a:fld id="{9A78ABF6-A4C4-42D6-9CA8-715112648C37}" type="slidenum">
              <a:rPr lang="de-DE" smtClean="0"/>
              <a:t>‹Nr.›</a:t>
            </a:fld>
            <a:endParaRPr lang="de-DE"/>
          </a:p>
        </p:txBody>
      </p:sp>
    </p:spTree>
    <p:extLst>
      <p:ext uri="{BB962C8B-B14F-4D97-AF65-F5344CB8AC3E}">
        <p14:creationId xmlns:p14="http://schemas.microsoft.com/office/powerpoint/2010/main" val="349347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85F280-6610-4F25-BE4F-B6537E3D840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EC0A69C-B914-4415-AB36-E50467BF79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CA2D61D-8DB7-4F25-B09B-CB02695D49AF}"/>
              </a:ext>
            </a:extLst>
          </p:cNvPr>
          <p:cNvSpPr>
            <a:spLocks noGrp="1"/>
          </p:cNvSpPr>
          <p:nvPr>
            <p:ph type="dt" sz="half" idx="10"/>
          </p:nvPr>
        </p:nvSpPr>
        <p:spPr/>
        <p:txBody>
          <a:bodyPr/>
          <a:lstStyle/>
          <a:p>
            <a:fld id="{DEB1CF6A-E8EC-4D34-AA67-B35127941178}" type="datetimeFigureOut">
              <a:rPr lang="de-DE" smtClean="0"/>
              <a:t>01.08.2024</a:t>
            </a:fld>
            <a:endParaRPr lang="de-DE"/>
          </a:p>
        </p:txBody>
      </p:sp>
      <p:sp>
        <p:nvSpPr>
          <p:cNvPr id="5" name="Fußzeilenplatzhalter 4">
            <a:extLst>
              <a:ext uri="{FF2B5EF4-FFF2-40B4-BE49-F238E27FC236}">
                <a16:creationId xmlns:a16="http://schemas.microsoft.com/office/drawing/2014/main" id="{AB49F3F7-B281-4160-B132-9B3FFBE7483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B01FCCF-D251-416C-8F78-8DC8D3097C47}"/>
              </a:ext>
            </a:extLst>
          </p:cNvPr>
          <p:cNvSpPr>
            <a:spLocks noGrp="1"/>
          </p:cNvSpPr>
          <p:nvPr>
            <p:ph type="sldNum" sz="quarter" idx="12"/>
          </p:nvPr>
        </p:nvSpPr>
        <p:spPr/>
        <p:txBody>
          <a:bodyPr/>
          <a:lstStyle/>
          <a:p>
            <a:fld id="{9A78ABF6-A4C4-42D6-9CA8-715112648C37}" type="slidenum">
              <a:rPr lang="de-DE" smtClean="0"/>
              <a:t>‹Nr.›</a:t>
            </a:fld>
            <a:endParaRPr lang="de-DE"/>
          </a:p>
        </p:txBody>
      </p:sp>
    </p:spTree>
    <p:extLst>
      <p:ext uri="{BB962C8B-B14F-4D97-AF65-F5344CB8AC3E}">
        <p14:creationId xmlns:p14="http://schemas.microsoft.com/office/powerpoint/2010/main" val="293239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B2985-154C-4716-9A64-F46B71AA63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4269789-CB79-4AA5-A7DD-B17D62AF6EF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55AB424-9D25-4134-AE75-E515E7FD1AA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365F62D-964C-4418-AB62-7F390D78E7A1}"/>
              </a:ext>
            </a:extLst>
          </p:cNvPr>
          <p:cNvSpPr>
            <a:spLocks noGrp="1"/>
          </p:cNvSpPr>
          <p:nvPr>
            <p:ph type="dt" sz="half" idx="10"/>
          </p:nvPr>
        </p:nvSpPr>
        <p:spPr/>
        <p:txBody>
          <a:bodyPr/>
          <a:lstStyle/>
          <a:p>
            <a:fld id="{DEB1CF6A-E8EC-4D34-AA67-B35127941178}" type="datetimeFigureOut">
              <a:rPr lang="de-DE" smtClean="0"/>
              <a:t>01.08.2024</a:t>
            </a:fld>
            <a:endParaRPr lang="de-DE"/>
          </a:p>
        </p:txBody>
      </p:sp>
      <p:sp>
        <p:nvSpPr>
          <p:cNvPr id="6" name="Fußzeilenplatzhalter 5">
            <a:extLst>
              <a:ext uri="{FF2B5EF4-FFF2-40B4-BE49-F238E27FC236}">
                <a16:creationId xmlns:a16="http://schemas.microsoft.com/office/drawing/2014/main" id="{A2D9D545-9843-4EC1-B8C2-B93215100DE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867CF5C-0D5E-4CF9-94C0-7BD457E39C46}"/>
              </a:ext>
            </a:extLst>
          </p:cNvPr>
          <p:cNvSpPr>
            <a:spLocks noGrp="1"/>
          </p:cNvSpPr>
          <p:nvPr>
            <p:ph type="sldNum" sz="quarter" idx="12"/>
          </p:nvPr>
        </p:nvSpPr>
        <p:spPr/>
        <p:txBody>
          <a:bodyPr/>
          <a:lstStyle/>
          <a:p>
            <a:fld id="{9A78ABF6-A4C4-42D6-9CA8-715112648C37}" type="slidenum">
              <a:rPr lang="de-DE" smtClean="0"/>
              <a:t>‹Nr.›</a:t>
            </a:fld>
            <a:endParaRPr lang="de-DE"/>
          </a:p>
        </p:txBody>
      </p:sp>
    </p:spTree>
    <p:extLst>
      <p:ext uri="{BB962C8B-B14F-4D97-AF65-F5344CB8AC3E}">
        <p14:creationId xmlns:p14="http://schemas.microsoft.com/office/powerpoint/2010/main" val="311895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E92A8-1F5C-4E95-8C8A-83B7F0E5B9C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607C964-13D2-4DEC-B9BE-C1D079960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A232F97-9495-47A0-BDCB-E55D66D3127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BE172FC-278C-428C-9223-A3AFB6D3D4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B805556-D6D4-474E-B938-0DEF45F10CC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F8470D0-5F0F-4D1C-B6BD-5E8F2DE56B9A}"/>
              </a:ext>
            </a:extLst>
          </p:cNvPr>
          <p:cNvSpPr>
            <a:spLocks noGrp="1"/>
          </p:cNvSpPr>
          <p:nvPr>
            <p:ph type="dt" sz="half" idx="10"/>
          </p:nvPr>
        </p:nvSpPr>
        <p:spPr/>
        <p:txBody>
          <a:bodyPr/>
          <a:lstStyle/>
          <a:p>
            <a:fld id="{DEB1CF6A-E8EC-4D34-AA67-B35127941178}" type="datetimeFigureOut">
              <a:rPr lang="de-DE" smtClean="0"/>
              <a:t>01.08.2024</a:t>
            </a:fld>
            <a:endParaRPr lang="de-DE"/>
          </a:p>
        </p:txBody>
      </p:sp>
      <p:sp>
        <p:nvSpPr>
          <p:cNvPr id="8" name="Fußzeilenplatzhalter 7">
            <a:extLst>
              <a:ext uri="{FF2B5EF4-FFF2-40B4-BE49-F238E27FC236}">
                <a16:creationId xmlns:a16="http://schemas.microsoft.com/office/drawing/2014/main" id="{6F051FA9-6802-4A3F-8E4D-FB09CEC5379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98D4DB9-7B89-44E8-876D-876B8E12F0D8}"/>
              </a:ext>
            </a:extLst>
          </p:cNvPr>
          <p:cNvSpPr>
            <a:spLocks noGrp="1"/>
          </p:cNvSpPr>
          <p:nvPr>
            <p:ph type="sldNum" sz="quarter" idx="12"/>
          </p:nvPr>
        </p:nvSpPr>
        <p:spPr/>
        <p:txBody>
          <a:bodyPr/>
          <a:lstStyle/>
          <a:p>
            <a:fld id="{9A78ABF6-A4C4-42D6-9CA8-715112648C37}" type="slidenum">
              <a:rPr lang="de-DE" smtClean="0"/>
              <a:t>‹Nr.›</a:t>
            </a:fld>
            <a:endParaRPr lang="de-DE"/>
          </a:p>
        </p:txBody>
      </p:sp>
    </p:spTree>
    <p:extLst>
      <p:ext uri="{BB962C8B-B14F-4D97-AF65-F5344CB8AC3E}">
        <p14:creationId xmlns:p14="http://schemas.microsoft.com/office/powerpoint/2010/main" val="177508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A8741-B297-4F96-BB4F-7678F2CB874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05DCD9A-804C-42D3-9403-1524482A149B}"/>
              </a:ext>
            </a:extLst>
          </p:cNvPr>
          <p:cNvSpPr>
            <a:spLocks noGrp="1"/>
          </p:cNvSpPr>
          <p:nvPr>
            <p:ph type="dt" sz="half" idx="10"/>
          </p:nvPr>
        </p:nvSpPr>
        <p:spPr/>
        <p:txBody>
          <a:bodyPr/>
          <a:lstStyle/>
          <a:p>
            <a:fld id="{DEB1CF6A-E8EC-4D34-AA67-B35127941178}" type="datetimeFigureOut">
              <a:rPr lang="de-DE" smtClean="0"/>
              <a:t>01.08.2024</a:t>
            </a:fld>
            <a:endParaRPr lang="de-DE"/>
          </a:p>
        </p:txBody>
      </p:sp>
      <p:sp>
        <p:nvSpPr>
          <p:cNvPr id="4" name="Fußzeilenplatzhalter 3">
            <a:extLst>
              <a:ext uri="{FF2B5EF4-FFF2-40B4-BE49-F238E27FC236}">
                <a16:creationId xmlns:a16="http://schemas.microsoft.com/office/drawing/2014/main" id="{25B917EE-A2E4-49ED-B3BF-B30F048D311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3156DEF-E203-46E0-8C8C-AA467CA725EB}"/>
              </a:ext>
            </a:extLst>
          </p:cNvPr>
          <p:cNvSpPr>
            <a:spLocks noGrp="1"/>
          </p:cNvSpPr>
          <p:nvPr>
            <p:ph type="sldNum" sz="quarter" idx="12"/>
          </p:nvPr>
        </p:nvSpPr>
        <p:spPr/>
        <p:txBody>
          <a:bodyPr/>
          <a:lstStyle/>
          <a:p>
            <a:fld id="{9A78ABF6-A4C4-42D6-9CA8-715112648C37}" type="slidenum">
              <a:rPr lang="de-DE" smtClean="0"/>
              <a:t>‹Nr.›</a:t>
            </a:fld>
            <a:endParaRPr lang="de-DE"/>
          </a:p>
        </p:txBody>
      </p:sp>
    </p:spTree>
    <p:extLst>
      <p:ext uri="{BB962C8B-B14F-4D97-AF65-F5344CB8AC3E}">
        <p14:creationId xmlns:p14="http://schemas.microsoft.com/office/powerpoint/2010/main" val="351386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804BCD-3F05-4F5D-AB99-FCB76E2F23AB}"/>
              </a:ext>
            </a:extLst>
          </p:cNvPr>
          <p:cNvSpPr>
            <a:spLocks noGrp="1"/>
          </p:cNvSpPr>
          <p:nvPr>
            <p:ph type="dt" sz="half" idx="10"/>
          </p:nvPr>
        </p:nvSpPr>
        <p:spPr/>
        <p:txBody>
          <a:bodyPr/>
          <a:lstStyle/>
          <a:p>
            <a:fld id="{DEB1CF6A-E8EC-4D34-AA67-B35127941178}" type="datetimeFigureOut">
              <a:rPr lang="de-DE" smtClean="0"/>
              <a:t>01.08.2024</a:t>
            </a:fld>
            <a:endParaRPr lang="de-DE"/>
          </a:p>
        </p:txBody>
      </p:sp>
      <p:sp>
        <p:nvSpPr>
          <p:cNvPr id="3" name="Fußzeilenplatzhalter 2">
            <a:extLst>
              <a:ext uri="{FF2B5EF4-FFF2-40B4-BE49-F238E27FC236}">
                <a16:creationId xmlns:a16="http://schemas.microsoft.com/office/drawing/2014/main" id="{47C2F6BD-CEA3-4D23-8577-6A4FA93566F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35227CB-74B1-46F9-BFB4-DF20FE4735EC}"/>
              </a:ext>
            </a:extLst>
          </p:cNvPr>
          <p:cNvSpPr>
            <a:spLocks noGrp="1"/>
          </p:cNvSpPr>
          <p:nvPr>
            <p:ph type="sldNum" sz="quarter" idx="12"/>
          </p:nvPr>
        </p:nvSpPr>
        <p:spPr/>
        <p:txBody>
          <a:bodyPr/>
          <a:lstStyle/>
          <a:p>
            <a:fld id="{9A78ABF6-A4C4-42D6-9CA8-715112648C37}" type="slidenum">
              <a:rPr lang="de-DE" smtClean="0"/>
              <a:t>‹Nr.›</a:t>
            </a:fld>
            <a:endParaRPr lang="de-DE"/>
          </a:p>
        </p:txBody>
      </p:sp>
    </p:spTree>
    <p:extLst>
      <p:ext uri="{BB962C8B-B14F-4D97-AF65-F5344CB8AC3E}">
        <p14:creationId xmlns:p14="http://schemas.microsoft.com/office/powerpoint/2010/main" val="367369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12C1B-2923-4F99-9B82-C848355F800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B8B8AA-F1C1-4262-A9CD-D7035B752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B7DCE3E-943F-4620-9D09-03F62C4CE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9036CD-3F55-4D6B-B67F-0DEC5C55DD95}"/>
              </a:ext>
            </a:extLst>
          </p:cNvPr>
          <p:cNvSpPr>
            <a:spLocks noGrp="1"/>
          </p:cNvSpPr>
          <p:nvPr>
            <p:ph type="dt" sz="half" idx="10"/>
          </p:nvPr>
        </p:nvSpPr>
        <p:spPr/>
        <p:txBody>
          <a:bodyPr/>
          <a:lstStyle/>
          <a:p>
            <a:fld id="{DEB1CF6A-E8EC-4D34-AA67-B35127941178}" type="datetimeFigureOut">
              <a:rPr lang="de-DE" smtClean="0"/>
              <a:t>01.08.2024</a:t>
            </a:fld>
            <a:endParaRPr lang="de-DE"/>
          </a:p>
        </p:txBody>
      </p:sp>
      <p:sp>
        <p:nvSpPr>
          <p:cNvPr id="6" name="Fußzeilenplatzhalter 5">
            <a:extLst>
              <a:ext uri="{FF2B5EF4-FFF2-40B4-BE49-F238E27FC236}">
                <a16:creationId xmlns:a16="http://schemas.microsoft.com/office/drawing/2014/main" id="{A121ED9F-602C-4F96-A53F-98FD5422D3F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3C17E69-B914-4693-B14C-E73B3F333441}"/>
              </a:ext>
            </a:extLst>
          </p:cNvPr>
          <p:cNvSpPr>
            <a:spLocks noGrp="1"/>
          </p:cNvSpPr>
          <p:nvPr>
            <p:ph type="sldNum" sz="quarter" idx="12"/>
          </p:nvPr>
        </p:nvSpPr>
        <p:spPr/>
        <p:txBody>
          <a:bodyPr/>
          <a:lstStyle/>
          <a:p>
            <a:fld id="{9A78ABF6-A4C4-42D6-9CA8-715112648C37}" type="slidenum">
              <a:rPr lang="de-DE" smtClean="0"/>
              <a:t>‹Nr.›</a:t>
            </a:fld>
            <a:endParaRPr lang="de-DE"/>
          </a:p>
        </p:txBody>
      </p:sp>
    </p:spTree>
    <p:extLst>
      <p:ext uri="{BB962C8B-B14F-4D97-AF65-F5344CB8AC3E}">
        <p14:creationId xmlns:p14="http://schemas.microsoft.com/office/powerpoint/2010/main" val="307693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5CFAE-E041-49A2-9C68-D2207F3397D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AF547F-DF78-410F-A842-C51D005735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95E6314-EE54-4666-A803-3305BFD7C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19DEF86-DD64-436A-B341-1DB3CB05FD37}"/>
              </a:ext>
            </a:extLst>
          </p:cNvPr>
          <p:cNvSpPr>
            <a:spLocks noGrp="1"/>
          </p:cNvSpPr>
          <p:nvPr>
            <p:ph type="dt" sz="half" idx="10"/>
          </p:nvPr>
        </p:nvSpPr>
        <p:spPr/>
        <p:txBody>
          <a:bodyPr/>
          <a:lstStyle/>
          <a:p>
            <a:fld id="{DEB1CF6A-E8EC-4D34-AA67-B35127941178}" type="datetimeFigureOut">
              <a:rPr lang="de-DE" smtClean="0"/>
              <a:t>01.08.2024</a:t>
            </a:fld>
            <a:endParaRPr lang="de-DE"/>
          </a:p>
        </p:txBody>
      </p:sp>
      <p:sp>
        <p:nvSpPr>
          <p:cNvPr id="6" name="Fußzeilenplatzhalter 5">
            <a:extLst>
              <a:ext uri="{FF2B5EF4-FFF2-40B4-BE49-F238E27FC236}">
                <a16:creationId xmlns:a16="http://schemas.microsoft.com/office/drawing/2014/main" id="{FD2C4B15-869D-45B1-AF81-A8E78E0D783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07DDA53-89F1-412D-9756-D0CE10CE16FC}"/>
              </a:ext>
            </a:extLst>
          </p:cNvPr>
          <p:cNvSpPr>
            <a:spLocks noGrp="1"/>
          </p:cNvSpPr>
          <p:nvPr>
            <p:ph type="sldNum" sz="quarter" idx="12"/>
          </p:nvPr>
        </p:nvSpPr>
        <p:spPr/>
        <p:txBody>
          <a:bodyPr/>
          <a:lstStyle/>
          <a:p>
            <a:fld id="{9A78ABF6-A4C4-42D6-9CA8-715112648C37}" type="slidenum">
              <a:rPr lang="de-DE" smtClean="0"/>
              <a:t>‹Nr.›</a:t>
            </a:fld>
            <a:endParaRPr lang="de-DE"/>
          </a:p>
        </p:txBody>
      </p:sp>
    </p:spTree>
    <p:extLst>
      <p:ext uri="{BB962C8B-B14F-4D97-AF65-F5344CB8AC3E}">
        <p14:creationId xmlns:p14="http://schemas.microsoft.com/office/powerpoint/2010/main" val="3503781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3FB0558-B6A1-4A0E-AD46-AB3E36A1F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CB757F2-80FA-48D6-A793-622A0FA2D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4A7F5B9-812C-49B0-88F0-0A2DE49F2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1CF6A-E8EC-4D34-AA67-B35127941178}" type="datetimeFigureOut">
              <a:rPr lang="de-DE" smtClean="0"/>
              <a:t>01.08.2024</a:t>
            </a:fld>
            <a:endParaRPr lang="de-DE"/>
          </a:p>
        </p:txBody>
      </p:sp>
      <p:sp>
        <p:nvSpPr>
          <p:cNvPr id="5" name="Fußzeilenplatzhalter 4">
            <a:extLst>
              <a:ext uri="{FF2B5EF4-FFF2-40B4-BE49-F238E27FC236}">
                <a16:creationId xmlns:a16="http://schemas.microsoft.com/office/drawing/2014/main" id="{7D9888FB-0730-45AA-9B89-F6818785F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B1A6A7B-1687-4465-AFE1-EA9179BC1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8ABF6-A4C4-42D6-9CA8-715112648C37}" type="slidenum">
              <a:rPr lang="de-DE" smtClean="0"/>
              <a:t>‹Nr.›</a:t>
            </a:fld>
            <a:endParaRPr lang="de-DE"/>
          </a:p>
        </p:txBody>
      </p:sp>
    </p:spTree>
    <p:extLst>
      <p:ext uri="{BB962C8B-B14F-4D97-AF65-F5344CB8AC3E}">
        <p14:creationId xmlns:p14="http://schemas.microsoft.com/office/powerpoint/2010/main" val="19320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elt.de/politik/deutschland/plus252003184/Entschwaerzte-Dokumente-Der-Tag-an-dem-das-RKI-die-Wissenschaft-verriet.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r.de/panorama/spahn-dokumente-ungeimpft-rki-protokolle-corona-robert-koch-institut-files-impfung-pandemie-zr-93205773.html" TargetMode="External"/><Relationship Id="rId2" Type="http://schemas.openxmlformats.org/officeDocument/2006/relationships/hyperlink" Target="https://www.epochtimes.de/politik/aus-gewissensgruenden-whistleblower-steckte-ungeschwaerzte-rki-files-durch-a4793518.html" TargetMode="External"/><Relationship Id="rId1" Type="http://schemas.openxmlformats.org/officeDocument/2006/relationships/slideLayout" Target="../slideLayouts/slideLayout2.xml"/><Relationship Id="rId4" Type="http://schemas.openxmlformats.org/officeDocument/2006/relationships/hyperlink" Target="https://www.welt.de/politik/deutschland/plus252666070/RKI-Files-Pandemie-der-Ungeimpften-Aus-fachlicher-Sicht-nicht-korrekt.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ichyseinblick.de/daili-es-sentials/linke-kritisiert-indiskretion-vor-reichsbuerger-razzia/" TargetMode="External"/><Relationship Id="rId2" Type="http://schemas.openxmlformats.org/officeDocument/2006/relationships/hyperlink" Target="https://www.berliner-zeitung.de/politik-gesellschaft/warum-die-vereitelung-reichsbuerger-putsches-vor-allen-ein-amuesanter-pr-coup-der-behoerden-war-li.29538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ardmediathek.de/video/dokumentation-und-reportage/schattenreich-die-umsturzplaene-der-reichsbuerger/das-erste/Y3JpZDovL2Rhc2Vyc3RlLmRlL3JlcG9ydGFnZSBfIGRva3VtZW50YXRpb24gaW0gZXJzdGVuLzIwMjMtMTItMDVfMjMtMTUtTUV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lubderklarenworte.de/wp-content/uploads/2021/10/Corona-Leugner_-_Verschwoerungstheorien_als_Herausforderung_und_Gefahr_fuer_die_Justiz.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agesschau.de/investigativ/ndr-wdr/razzia-reuss-reichsbuerger-102.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agesschau.de/investigativ/ndr/reichsbuerger-prinz-reuss-102.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haintz.media/artikel/recht/landgericht-karlsruhe-erlaesst-einstweilige-verfuegung-gegen-rtl-im-sog-reichsbuerger-prozes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chwaebische.de/regional/bodensee/friedrichshafen/basis-fordert-mutmassliche-reichsbuergerin-vom-bodensee-zum-austritt-auf-228764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ueddeutsche.de/meinung/prozesse-reichsbuerger-heinrich-xiii-prinz-reuss-kommentar-terror-1.6698918?reduced=tru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uedkurier.de/baden-wuerttemberg/ab-dienstag-steht-johanna-findeisen-vor-gericht-so-laufen-die-reichsbuerger-prozesse-ab;art417930,1202924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twitter.com/querdenkenwatch?ref_src=twsrc%5Egoogle%7Ctwcamp%5Eserp%7Ctwgr%5Eautho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twitter.com/MikeMuellerLate/status/144941677183284429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tagesspiegel.de/wissen/fur-masken-sollte-der-senat-positiv-werben-8518294.html" TargetMode="External"/><Relationship Id="rId2" Type="http://schemas.openxmlformats.org/officeDocument/2006/relationships/hyperlink" Target="https://de.euronews.com/2020/10/15/berliner-masken-kampagne-mit-stinkefinger-geht-nach-hinten-lo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piegel.de/politik/deutschland/impfpflicht-was-denn-sonst-a-2846adb0-a468-48a9-8397-ba50fbe08a6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reitschuster.de/post/jetzt-amtlich-wirhabenmitgemacht-initiator-wird-der-prozess-gemacht/" TargetMode="External"/><Relationship Id="rId2" Type="http://schemas.openxmlformats.org/officeDocument/2006/relationships/hyperlink" Target="https://reitschuster.de/post/taeter-opfer-umkehr-jetzt-bei-hetze-gegen-ungeimpfte-amtlich/"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apollo-news.net/freispruch-fuer-corona-kritiker-mic-de-vries-dokumentation-von-ungeimpften-beschimpfung-keine-strafta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bild.de/politik/inland/politik-inland/mehr-geheimdienst-rechte-faeser-plant-neues-anschwaerz-gesetz-85897114.bild.html" TargetMode="External"/><Relationship Id="rId2" Type="http://schemas.openxmlformats.org/officeDocument/2006/relationships/hyperlink" Target="https://www.nachdenkseiten.de/?p=10598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berliner-zeitung.de/politik-gesellschaft/regierung-verweigert-auskunft-ueber-potsdamer-treffen-interessen-der-bundesrepublik-in-gefahr-li.2196004" TargetMode="External"/><Relationship Id="rId2" Type="http://schemas.openxmlformats.org/officeDocument/2006/relationships/hyperlink" Target="https://apollo-news.net/die-digitalen-v-maenner-gegen-rechts/?fbclid=IwAR3w7yHalNIxAwg8Pg4hmXX_dxBED9I715z478jj3C4GXUGiZyE6zFt7ta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icero.de/innenpolitik/deutschland-verfassungsdenken-nancy-faeser" TargetMode="External"/><Relationship Id="rId2" Type="http://schemas.openxmlformats.org/officeDocument/2006/relationships/hyperlink" Target="https://www.cicero.de/innenpolitik/demokratiefordergesetz-aktivismus-politische-bildung-ngo-grundgesetz" TargetMode="External"/><Relationship Id="rId1" Type="http://schemas.openxmlformats.org/officeDocument/2006/relationships/slideLayout" Target="../slideLayouts/slideLayout2.xml"/><Relationship Id="rId5" Type="http://schemas.openxmlformats.org/officeDocument/2006/relationships/hyperlink" Target="https://www.achgut.com/artikel/der_grossangriff_auf_die_verschwiegenheitspflicht" TargetMode="External"/><Relationship Id="rId4" Type="http://schemas.openxmlformats.org/officeDocument/2006/relationships/hyperlink" Target="https://www.welt.de/debatte/kommentare/plus246958058/Hinweisgeberschutzgesetz-Die-Rueckkehr-des-Denunziantentums.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96C31-881F-45B7-99B8-80FE932BC197}"/>
              </a:ext>
            </a:extLst>
          </p:cNvPr>
          <p:cNvSpPr>
            <a:spLocks noGrp="1"/>
          </p:cNvSpPr>
          <p:nvPr>
            <p:ph type="ctrTitle"/>
          </p:nvPr>
        </p:nvSpPr>
        <p:spPr/>
        <p:txBody>
          <a:bodyPr>
            <a:normAutofit fontScale="90000"/>
          </a:bodyPr>
          <a:lstStyle/>
          <a:p>
            <a:r>
              <a:rPr lang="pl-PL" b="1">
                <a:latin typeface="+mn-lt"/>
              </a:rPr>
              <a:t>Aktuelle Herausforderungen für die anwaltliche Vertretung von Regierungskritikern</a:t>
            </a:r>
            <a:endParaRPr lang="de-DE" b="1">
              <a:latin typeface="+mn-lt"/>
            </a:endParaRPr>
          </a:p>
        </p:txBody>
      </p:sp>
      <p:sp>
        <p:nvSpPr>
          <p:cNvPr id="3" name="Untertitel 2">
            <a:extLst>
              <a:ext uri="{FF2B5EF4-FFF2-40B4-BE49-F238E27FC236}">
                <a16:creationId xmlns:a16="http://schemas.microsoft.com/office/drawing/2014/main" id="{9915C050-7937-4466-B198-102123507AF2}"/>
              </a:ext>
            </a:extLst>
          </p:cNvPr>
          <p:cNvSpPr>
            <a:spLocks noGrp="1"/>
          </p:cNvSpPr>
          <p:nvPr>
            <p:ph type="subTitle" idx="1"/>
          </p:nvPr>
        </p:nvSpPr>
        <p:spPr/>
        <p:txBody>
          <a:bodyPr/>
          <a:lstStyle/>
          <a:p>
            <a:r>
              <a:rPr lang="de-DE"/>
              <a:t>Prof. Dr. Martin Schwab</a:t>
            </a:r>
          </a:p>
          <a:p>
            <a:r>
              <a:rPr lang="de-DE"/>
              <a:t>Pressesymposium AXION </a:t>
            </a:r>
            <a:r>
              <a:rPr lang="de-DE" err="1"/>
              <a:t>Resist</a:t>
            </a:r>
            <a:endParaRPr lang="de-DE"/>
          </a:p>
          <a:p>
            <a:r>
              <a:rPr lang="de-DE"/>
              <a:t>Wetzlar, den 2.8.2024</a:t>
            </a:r>
          </a:p>
        </p:txBody>
      </p:sp>
    </p:spTree>
    <p:extLst>
      <p:ext uri="{BB962C8B-B14F-4D97-AF65-F5344CB8AC3E}">
        <p14:creationId xmlns:p14="http://schemas.microsoft.com/office/powerpoint/2010/main" val="56818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4DA47-B66B-453E-877A-CC3C7462C218}"/>
              </a:ext>
            </a:extLst>
          </p:cNvPr>
          <p:cNvSpPr>
            <a:spLocks noGrp="1"/>
          </p:cNvSpPr>
          <p:nvPr>
            <p:ph type="title"/>
          </p:nvPr>
        </p:nvSpPr>
        <p:spPr/>
        <p:txBody>
          <a:bodyPr/>
          <a:lstStyle/>
          <a:p>
            <a:pPr algn="ctr"/>
            <a:r>
              <a:rPr lang="de-DE" b="1" dirty="0">
                <a:latin typeface="+mn-lt"/>
              </a:rPr>
              <a:t>Verkürzung des richterlichen Kontrollauftrags</a:t>
            </a:r>
            <a:endParaRPr lang="de-DE" dirty="0">
              <a:latin typeface="+mn-lt"/>
            </a:endParaRPr>
          </a:p>
        </p:txBody>
      </p:sp>
      <p:sp>
        <p:nvSpPr>
          <p:cNvPr id="3" name="Inhaltsplatzhalter 2">
            <a:extLst>
              <a:ext uri="{FF2B5EF4-FFF2-40B4-BE49-F238E27FC236}">
                <a16:creationId xmlns:a16="http://schemas.microsoft.com/office/drawing/2014/main" id="{328E2DA3-A446-4A5A-9CF3-A724CED0387D}"/>
              </a:ext>
            </a:extLst>
          </p:cNvPr>
          <p:cNvSpPr>
            <a:spLocks noGrp="1"/>
          </p:cNvSpPr>
          <p:nvPr>
            <p:ph idx="1"/>
          </p:nvPr>
        </p:nvSpPr>
        <p:spPr/>
        <p:txBody>
          <a:bodyPr/>
          <a:lstStyle/>
          <a:p>
            <a:r>
              <a:rPr lang="de-DE" dirty="0"/>
              <a:t>Zudem zeigen die RKI-Protokolle, dass das RKI tatsächlich Weisungen der Politik gefolgt ist und wissenschaftliche Bedenken im Zweifel zurückgestellt hat. Beispiel Protokoll vom 5.5.2020: Inzidenz 35/100.000 sei „wenig zielführend“, und die Bereitstellung von Indikatoren werde „aus fachlicher Sicht weitgehend abgelehnt“, jedoch „ausdrücklich von politischer Seite eingefordert“. Dieser 5.5.2020 war laut WELT vom 13.6.2024 der Tag, an dem das RKI die Wissenschaft verriet (</a:t>
            </a:r>
            <a:r>
              <a:rPr lang="de-DE" dirty="0">
                <a:hlinkClick r:id="rId2"/>
              </a:rPr>
              <a:t>https://www.welt.de/politik/deutschland/plus252003184/Entschwaerzte-Dokumente-Der-Tag-an-dem-das-RKI-die-Wissenschaft-verriet.html</a:t>
            </a:r>
            <a:r>
              <a:rPr lang="de-DE" dirty="0"/>
              <a:t>, daraus auch nachfolgendes Bild).</a:t>
            </a:r>
          </a:p>
        </p:txBody>
      </p:sp>
    </p:spTree>
    <p:extLst>
      <p:ext uri="{BB962C8B-B14F-4D97-AF65-F5344CB8AC3E}">
        <p14:creationId xmlns:p14="http://schemas.microsoft.com/office/powerpoint/2010/main" val="3865567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6C503-20FC-40EB-B9FF-3E8B4E6ABD10}"/>
              </a:ext>
            </a:extLst>
          </p:cNvPr>
          <p:cNvSpPr>
            <a:spLocks noGrp="1"/>
          </p:cNvSpPr>
          <p:nvPr>
            <p:ph type="title"/>
          </p:nvPr>
        </p:nvSpPr>
        <p:spPr/>
        <p:txBody>
          <a:bodyPr/>
          <a:lstStyle/>
          <a:p>
            <a:pPr algn="ctr"/>
            <a:r>
              <a:rPr lang="de-DE" b="1" dirty="0">
                <a:latin typeface="+mn-lt"/>
              </a:rPr>
              <a:t>Verkürzung des richterlichen Kontrollauftrags</a:t>
            </a:r>
            <a:endParaRPr lang="de-DE" dirty="0">
              <a:latin typeface="+mn-lt"/>
            </a:endParaRPr>
          </a:p>
        </p:txBody>
      </p:sp>
      <p:pic>
        <p:nvPicPr>
          <p:cNvPr id="4" name="Inhaltsplatzhalter 3">
            <a:extLst>
              <a:ext uri="{FF2B5EF4-FFF2-40B4-BE49-F238E27FC236}">
                <a16:creationId xmlns:a16="http://schemas.microsoft.com/office/drawing/2014/main" id="{3122253C-921C-4726-9EED-B0F452AC7BF3}"/>
              </a:ext>
            </a:extLst>
          </p:cNvPr>
          <p:cNvPicPr>
            <a:picLocks noGrp="1" noChangeAspect="1"/>
          </p:cNvPicPr>
          <p:nvPr>
            <p:ph idx="1"/>
          </p:nvPr>
        </p:nvPicPr>
        <p:blipFill>
          <a:blip r:embed="rId2"/>
          <a:stretch>
            <a:fillRect/>
          </a:stretch>
        </p:blipFill>
        <p:spPr>
          <a:xfrm>
            <a:off x="4567237" y="2277269"/>
            <a:ext cx="3057525" cy="3448050"/>
          </a:xfrm>
          <a:prstGeom prst="rect">
            <a:avLst/>
          </a:prstGeom>
        </p:spPr>
      </p:pic>
    </p:spTree>
    <p:extLst>
      <p:ext uri="{BB962C8B-B14F-4D97-AF65-F5344CB8AC3E}">
        <p14:creationId xmlns:p14="http://schemas.microsoft.com/office/powerpoint/2010/main" val="3088824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2B7FA-7CCE-48DE-8240-1D6702176BE1}"/>
              </a:ext>
            </a:extLst>
          </p:cNvPr>
          <p:cNvSpPr>
            <a:spLocks noGrp="1"/>
          </p:cNvSpPr>
          <p:nvPr>
            <p:ph type="title"/>
          </p:nvPr>
        </p:nvSpPr>
        <p:spPr/>
        <p:txBody>
          <a:bodyPr/>
          <a:lstStyle/>
          <a:p>
            <a:pPr algn="ctr"/>
            <a:r>
              <a:rPr lang="de-DE" b="1" dirty="0">
                <a:latin typeface="+mn-lt"/>
              </a:rPr>
              <a:t>Verkürzung des richterlichen Kontrollauftrags</a:t>
            </a:r>
            <a:endParaRPr lang="de-DE" dirty="0">
              <a:latin typeface="+mn-lt"/>
            </a:endParaRPr>
          </a:p>
        </p:txBody>
      </p:sp>
      <p:sp>
        <p:nvSpPr>
          <p:cNvPr id="3" name="Inhaltsplatzhalter 2">
            <a:extLst>
              <a:ext uri="{FF2B5EF4-FFF2-40B4-BE49-F238E27FC236}">
                <a16:creationId xmlns:a16="http://schemas.microsoft.com/office/drawing/2014/main" id="{BF5293E7-7CAA-4872-807A-669DC0FB372A}"/>
              </a:ext>
            </a:extLst>
          </p:cNvPr>
          <p:cNvSpPr>
            <a:spLocks noGrp="1"/>
          </p:cNvSpPr>
          <p:nvPr>
            <p:ph idx="1"/>
          </p:nvPr>
        </p:nvSpPr>
        <p:spPr/>
        <p:txBody>
          <a:bodyPr>
            <a:normAutofit lnSpcReduction="10000"/>
          </a:bodyPr>
          <a:lstStyle/>
          <a:p>
            <a:r>
              <a:rPr lang="de-DE" dirty="0"/>
              <a:t>Weiteres Beispiel: Das Gerede von der „Pandemie der Ungeimpften“ war laut den nunmehr geleakten Protokollen „aus fachlicher Sicht nicht korrekt“. Das hat breite Resonanz in den Medien erfahren (siehe </a:t>
            </a:r>
            <a:r>
              <a:rPr lang="de-DE" dirty="0" err="1"/>
              <a:t>Epoch</a:t>
            </a:r>
            <a:r>
              <a:rPr lang="de-DE" dirty="0"/>
              <a:t> Times vom 23.7.2024, </a:t>
            </a:r>
            <a:r>
              <a:rPr lang="de-DE" dirty="0">
                <a:hlinkClick r:id="rId2"/>
              </a:rPr>
              <a:t>https://www.epochtimes.de/politik/aus-gewissensgruenden-whistleblower-steckte-ungeschwaerzte-rki-files-durch-a4793518.html</a:t>
            </a:r>
            <a:r>
              <a:rPr lang="de-DE" dirty="0"/>
              <a:t>, dort auch nachstehendes Bild; ferner Frankfurter Rundschau vom 26.7.2024, </a:t>
            </a:r>
            <a:r>
              <a:rPr lang="de-DE" dirty="0">
                <a:hlinkClick r:id="rId3"/>
              </a:rPr>
              <a:t>https://www.fr.de/panorama/spahn-dokumente-ungeimpft-rki-protokolle-corona-robert-koch-institut-files-impfung-pandemie-zr-93205773.html</a:t>
            </a:r>
            <a:r>
              <a:rPr lang="de-DE" dirty="0"/>
              <a:t>; WELT vom 25.7.2024, </a:t>
            </a:r>
            <a:r>
              <a:rPr lang="de-DE" dirty="0">
                <a:hlinkClick r:id="rId4"/>
              </a:rPr>
              <a:t>https://www.welt.de/politik/deutschland/plus252666070/RKI-Files-Pandemie-der-Ungeimpften-Aus-fachlicher-Sicht-nicht-korrekt.html</a:t>
            </a:r>
            <a:r>
              <a:rPr lang="de-DE" dirty="0"/>
              <a:t>;</a:t>
            </a:r>
          </a:p>
          <a:p>
            <a:endParaRPr lang="de-DE" dirty="0"/>
          </a:p>
        </p:txBody>
      </p:sp>
    </p:spTree>
    <p:extLst>
      <p:ext uri="{BB962C8B-B14F-4D97-AF65-F5344CB8AC3E}">
        <p14:creationId xmlns:p14="http://schemas.microsoft.com/office/powerpoint/2010/main" val="173831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DDB06-4E33-49C9-A5E4-203AF0548176}"/>
              </a:ext>
            </a:extLst>
          </p:cNvPr>
          <p:cNvSpPr>
            <a:spLocks noGrp="1"/>
          </p:cNvSpPr>
          <p:nvPr>
            <p:ph type="title"/>
          </p:nvPr>
        </p:nvSpPr>
        <p:spPr/>
        <p:txBody>
          <a:bodyPr/>
          <a:lstStyle/>
          <a:p>
            <a:pPr algn="ctr"/>
            <a:r>
              <a:rPr lang="de-DE" b="1" dirty="0">
                <a:latin typeface="+mn-lt"/>
              </a:rPr>
              <a:t>Verkürzung des richterlichen Kontrollauftrags</a:t>
            </a:r>
            <a:endParaRPr lang="de-DE" dirty="0">
              <a:latin typeface="+mn-lt"/>
            </a:endParaRPr>
          </a:p>
        </p:txBody>
      </p:sp>
      <p:pic>
        <p:nvPicPr>
          <p:cNvPr id="4" name="Inhaltsplatzhalter 3">
            <a:extLst>
              <a:ext uri="{FF2B5EF4-FFF2-40B4-BE49-F238E27FC236}">
                <a16:creationId xmlns:a16="http://schemas.microsoft.com/office/drawing/2014/main" id="{DDDADED6-E521-43B0-9BBB-7F57DE4047B3}"/>
              </a:ext>
            </a:extLst>
          </p:cNvPr>
          <p:cNvPicPr>
            <a:picLocks noGrp="1" noChangeAspect="1"/>
          </p:cNvPicPr>
          <p:nvPr>
            <p:ph idx="1"/>
          </p:nvPr>
        </p:nvPicPr>
        <p:blipFill>
          <a:blip r:embed="rId2"/>
          <a:stretch>
            <a:fillRect/>
          </a:stretch>
        </p:blipFill>
        <p:spPr>
          <a:xfrm>
            <a:off x="3143250" y="2691606"/>
            <a:ext cx="5905500" cy="2619375"/>
          </a:xfrm>
          <a:prstGeom prst="rect">
            <a:avLst/>
          </a:prstGeom>
        </p:spPr>
      </p:pic>
    </p:spTree>
    <p:extLst>
      <p:ext uri="{BB962C8B-B14F-4D97-AF65-F5344CB8AC3E}">
        <p14:creationId xmlns:p14="http://schemas.microsoft.com/office/powerpoint/2010/main" val="249092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FA8CE-BCA9-4E97-8E98-041593C38C5E}"/>
              </a:ext>
            </a:extLst>
          </p:cNvPr>
          <p:cNvSpPr>
            <a:spLocks noGrp="1"/>
          </p:cNvSpPr>
          <p:nvPr>
            <p:ph type="title"/>
          </p:nvPr>
        </p:nvSpPr>
        <p:spPr/>
        <p:txBody>
          <a:bodyPr/>
          <a:lstStyle/>
          <a:p>
            <a:pPr algn="ctr"/>
            <a:r>
              <a:rPr lang="de-DE" b="1" dirty="0">
                <a:latin typeface="+mn-lt"/>
              </a:rPr>
              <a:t>Verkürzung des richterlichen Kontrollauftrags</a:t>
            </a:r>
            <a:endParaRPr lang="de-DE" dirty="0">
              <a:latin typeface="+mn-lt"/>
            </a:endParaRPr>
          </a:p>
        </p:txBody>
      </p:sp>
      <p:sp>
        <p:nvSpPr>
          <p:cNvPr id="3" name="Inhaltsplatzhalter 2">
            <a:extLst>
              <a:ext uri="{FF2B5EF4-FFF2-40B4-BE49-F238E27FC236}">
                <a16:creationId xmlns:a16="http://schemas.microsoft.com/office/drawing/2014/main" id="{A0518453-8BD4-4B92-96C4-A7EE77582872}"/>
              </a:ext>
            </a:extLst>
          </p:cNvPr>
          <p:cNvSpPr>
            <a:spLocks noGrp="1"/>
          </p:cNvSpPr>
          <p:nvPr>
            <p:ph idx="1"/>
          </p:nvPr>
        </p:nvSpPr>
        <p:spPr/>
        <p:txBody>
          <a:bodyPr/>
          <a:lstStyle/>
          <a:p>
            <a:pPr marL="0" indent="0">
              <a:buNone/>
            </a:pPr>
            <a:r>
              <a:rPr lang="de-DE" dirty="0"/>
              <a:t>Folgerungen für die Rechtsanwendung:</a:t>
            </a:r>
          </a:p>
          <a:p>
            <a:r>
              <a:rPr lang="de-DE" dirty="0"/>
              <a:t>Die Doktrin „Das RKI hat immer recht“ war verwaltungsrechtlich zu keinem Zeitpunkt begründbar.</a:t>
            </a:r>
          </a:p>
          <a:p>
            <a:r>
              <a:rPr lang="de-DE" dirty="0"/>
              <a:t>Die freigeklagten RKI-Protokolle müssen vor allem zugunsten der immer noch mit aller Härte verfolgten kritischen Ärzte fruchtbar gemacht werden.</a:t>
            </a:r>
          </a:p>
          <a:p>
            <a:r>
              <a:rPr lang="de-DE" dirty="0"/>
              <a:t>Den Gerichten muss deutlich gemacht werden, dass die Politik sich bewusst über wissenschaftlich Erkenntnisse und Gesetzmäßigkeiten hinweggesetzt hat.</a:t>
            </a:r>
          </a:p>
        </p:txBody>
      </p:sp>
    </p:spTree>
    <p:extLst>
      <p:ext uri="{BB962C8B-B14F-4D97-AF65-F5344CB8AC3E}">
        <p14:creationId xmlns:p14="http://schemas.microsoft.com/office/powerpoint/2010/main" val="763190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15135-4848-44E3-8182-727E6688C980}"/>
              </a:ext>
            </a:extLst>
          </p:cNvPr>
          <p:cNvSpPr>
            <a:spLocks noGrp="1"/>
          </p:cNvSpPr>
          <p:nvPr>
            <p:ph type="title"/>
          </p:nvPr>
        </p:nvSpPr>
        <p:spPr/>
        <p:txBody>
          <a:bodyPr/>
          <a:lstStyle/>
          <a:p>
            <a:pPr algn="ctr"/>
            <a:r>
              <a:rPr lang="de-DE" b="1" dirty="0">
                <a:latin typeface="+mn-lt"/>
              </a:rPr>
              <a:t>Verkürzung des richterlichen Kontrollauftrags</a:t>
            </a:r>
            <a:endParaRPr lang="de-DE" dirty="0">
              <a:latin typeface="+mn-lt"/>
            </a:endParaRPr>
          </a:p>
        </p:txBody>
      </p:sp>
      <p:sp>
        <p:nvSpPr>
          <p:cNvPr id="3" name="Inhaltsplatzhalter 2">
            <a:extLst>
              <a:ext uri="{FF2B5EF4-FFF2-40B4-BE49-F238E27FC236}">
                <a16:creationId xmlns:a16="http://schemas.microsoft.com/office/drawing/2014/main" id="{FEB32876-BA0E-43E3-91FC-A7C0A4A6D8F8}"/>
              </a:ext>
            </a:extLst>
          </p:cNvPr>
          <p:cNvSpPr>
            <a:spLocks noGrp="1"/>
          </p:cNvSpPr>
          <p:nvPr>
            <p:ph idx="1"/>
          </p:nvPr>
        </p:nvSpPr>
        <p:spPr/>
        <p:txBody>
          <a:bodyPr/>
          <a:lstStyle/>
          <a:p>
            <a:pPr marL="0" indent="0">
              <a:buNone/>
            </a:pPr>
            <a:r>
              <a:rPr lang="de-DE" dirty="0"/>
              <a:t>Aktuelle Gerichtsentscheidungen machen wenig Hoffnung:</a:t>
            </a:r>
          </a:p>
          <a:p>
            <a:r>
              <a:rPr lang="de-DE" dirty="0"/>
              <a:t>BAG, Urteile vom 19.6.2024 – 5 AZR 192/23 und 167/23: Ungeimpfte Altenpflegerin durfte von ihrem Arbeitgeber ohne Lohn freigestellt werden. Begründung: Impfung diene dem Fremdschutz.</a:t>
            </a:r>
          </a:p>
          <a:p>
            <a:r>
              <a:rPr lang="de-DE" dirty="0"/>
              <a:t>BVerwG, Urteil 25.7.2024 – 3 CN 3.22: Im ersten Lockdown durften Einzelhandelsgeschäfte mit einer Verkaufsfläche von über 800 m</a:t>
            </a:r>
            <a:r>
              <a:rPr lang="de-DE" baseline="30000" dirty="0"/>
              <a:t>2</a:t>
            </a:r>
            <a:r>
              <a:rPr lang="de-DE" dirty="0"/>
              <a:t> geschlossen werden.</a:t>
            </a:r>
          </a:p>
          <a:p>
            <a:r>
              <a:rPr lang="de-DE" dirty="0"/>
              <a:t>OLG Braunschweig vom 25.6.2024 (PM enthält kein Aktenzeichen): Kein Schmerzensgeld wegen Abriegelung der </a:t>
            </a:r>
            <a:r>
              <a:rPr lang="de-DE" dirty="0" err="1"/>
              <a:t>Groner</a:t>
            </a:r>
            <a:r>
              <a:rPr lang="de-DE" dirty="0"/>
              <a:t> Straße 9 in Göttingen.</a:t>
            </a:r>
          </a:p>
          <a:p>
            <a:endParaRPr lang="de-DE" dirty="0"/>
          </a:p>
        </p:txBody>
      </p:sp>
    </p:spTree>
    <p:extLst>
      <p:ext uri="{BB962C8B-B14F-4D97-AF65-F5344CB8AC3E}">
        <p14:creationId xmlns:p14="http://schemas.microsoft.com/office/powerpoint/2010/main" val="155560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40E0B-55EF-43E0-82B3-3C8D21556992}"/>
              </a:ext>
            </a:extLst>
          </p:cNvPr>
          <p:cNvSpPr>
            <a:spLocks noGrp="1"/>
          </p:cNvSpPr>
          <p:nvPr>
            <p:ph type="title"/>
          </p:nvPr>
        </p:nvSpPr>
        <p:spPr/>
        <p:txBody>
          <a:bodyPr/>
          <a:lstStyle/>
          <a:p>
            <a:pPr algn="ctr"/>
            <a:r>
              <a:rPr lang="de-DE" b="1" dirty="0">
                <a:latin typeface="+mn-lt"/>
              </a:rPr>
              <a:t>Gesteuerte mediale Vorverurteilung</a:t>
            </a:r>
          </a:p>
        </p:txBody>
      </p:sp>
      <p:sp>
        <p:nvSpPr>
          <p:cNvPr id="3" name="Inhaltsplatzhalter 2">
            <a:extLst>
              <a:ext uri="{FF2B5EF4-FFF2-40B4-BE49-F238E27FC236}">
                <a16:creationId xmlns:a16="http://schemas.microsoft.com/office/drawing/2014/main" id="{4EAC8923-3408-4EEB-8B49-EE69222E6FA0}"/>
              </a:ext>
            </a:extLst>
          </p:cNvPr>
          <p:cNvSpPr>
            <a:spLocks noGrp="1"/>
          </p:cNvSpPr>
          <p:nvPr>
            <p:ph idx="1"/>
          </p:nvPr>
        </p:nvSpPr>
        <p:spPr/>
        <p:txBody>
          <a:bodyPr/>
          <a:lstStyle/>
          <a:p>
            <a:r>
              <a:rPr lang="de-DE" dirty="0"/>
              <a:t>Im Prinz-Reuß-Prozess waren bestimmte Medien schon zwei Wochen (!!) vorher informiert worden (Berliner Zeitung vom 8.12.2022, </a:t>
            </a:r>
            <a:r>
              <a:rPr lang="de-DE" u="sng" dirty="0">
                <a:hlinkClick r:id="rId2"/>
              </a:rPr>
              <a:t>https://www.berliner-zeitung.de/politik-gesellschaft/warum-die-vereitelung-reichsbuerger-putsches-vor-allen-ein-amuesanter-pr-coup-der-behoerden-war-li.295380</a:t>
            </a:r>
            <a:r>
              <a:rPr lang="de-DE" dirty="0"/>
              <a:t>).</a:t>
            </a:r>
          </a:p>
          <a:p>
            <a:r>
              <a:rPr lang="de-DE" dirty="0"/>
              <a:t>Den Medien „waren die Namen der Beschuldigten bekannt, ihre Adresse und der geplante Zeitpunkt des Zugriffs.“ (Tichys Einblick vom 7.12.2022, </a:t>
            </a:r>
            <a:r>
              <a:rPr lang="de-DE" u="sng" dirty="0">
                <a:hlinkClick r:id="rId3"/>
              </a:rPr>
              <a:t>https://www.tichyseinblick.de/daili-es-sentials/linke-kritisiert-indiskretion-vor-reichsbuerger-razzia/</a:t>
            </a:r>
            <a:r>
              <a:rPr lang="de-DE" dirty="0"/>
              <a:t>).</a:t>
            </a:r>
          </a:p>
        </p:txBody>
      </p:sp>
    </p:spTree>
    <p:extLst>
      <p:ext uri="{BB962C8B-B14F-4D97-AF65-F5344CB8AC3E}">
        <p14:creationId xmlns:p14="http://schemas.microsoft.com/office/powerpoint/2010/main" val="90337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04DF4-1F67-4F0D-86E1-08C53ED39207}"/>
              </a:ext>
            </a:extLst>
          </p:cNvPr>
          <p:cNvSpPr>
            <a:spLocks noGrp="1"/>
          </p:cNvSpPr>
          <p:nvPr>
            <p:ph type="title"/>
          </p:nvPr>
        </p:nvSpPr>
        <p:spPr/>
        <p:txBody>
          <a:bodyPr/>
          <a:lstStyle/>
          <a:p>
            <a:pPr algn="ctr"/>
            <a:r>
              <a:rPr lang="de-DE" b="1" dirty="0">
                <a:latin typeface="+mn-lt"/>
              </a:rPr>
              <a:t>Gesteuerte mediale Vorverurteilung</a:t>
            </a:r>
            <a:endParaRPr lang="de-DE" dirty="0">
              <a:latin typeface="+mn-lt"/>
            </a:endParaRPr>
          </a:p>
        </p:txBody>
      </p:sp>
      <p:sp>
        <p:nvSpPr>
          <p:cNvPr id="3" name="Inhaltsplatzhalter 2">
            <a:extLst>
              <a:ext uri="{FF2B5EF4-FFF2-40B4-BE49-F238E27FC236}">
                <a16:creationId xmlns:a16="http://schemas.microsoft.com/office/drawing/2014/main" id="{46F92A5F-BF77-4159-B76D-79290C03CEB5}"/>
              </a:ext>
            </a:extLst>
          </p:cNvPr>
          <p:cNvSpPr>
            <a:spLocks noGrp="1"/>
          </p:cNvSpPr>
          <p:nvPr>
            <p:ph idx="1"/>
          </p:nvPr>
        </p:nvSpPr>
        <p:spPr/>
        <p:txBody>
          <a:bodyPr/>
          <a:lstStyle/>
          <a:p>
            <a:r>
              <a:rPr lang="de-DE" dirty="0"/>
              <a:t>Der Polizeibeamte, der die Durchsuchung im Frankfurter Objekt von Heinrich XIII. Prinz Reuß geleitet hatte, gab bei seiner Vernehmung auf meine Frage hin an, es passiere viel zu oft, dass bei Durchsuchungen die Medien vorab informiert würden. Er ärgere sich auch selbst darüber, könne dagegen aber nichts ausrichten.</a:t>
            </a:r>
          </a:p>
          <a:p>
            <a:r>
              <a:rPr lang="de-DE" dirty="0"/>
              <a:t>Jüngstes Beispiel: Durchsuchung bei Jürgen Elsässer, der, kaum dass er der Polizei die Tür geöffnet hatte, von den Kameras der anwesenden Medienvertreter im Bademantel eingefangen wurde – was dann prominent in die Bildberichterstattung einfloss.</a:t>
            </a:r>
          </a:p>
          <a:p>
            <a:r>
              <a:rPr lang="de-DE" dirty="0"/>
              <a:t>Ziel kann nur sein, eine mediale Vorverurteilung zu befeuern.</a:t>
            </a:r>
          </a:p>
          <a:p>
            <a:endParaRPr lang="de-DE" dirty="0"/>
          </a:p>
        </p:txBody>
      </p:sp>
    </p:spTree>
    <p:extLst>
      <p:ext uri="{BB962C8B-B14F-4D97-AF65-F5344CB8AC3E}">
        <p14:creationId xmlns:p14="http://schemas.microsoft.com/office/powerpoint/2010/main" val="177062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37B08-1D89-4859-B711-45D40A43DDC8}"/>
              </a:ext>
            </a:extLst>
          </p:cNvPr>
          <p:cNvSpPr>
            <a:spLocks noGrp="1"/>
          </p:cNvSpPr>
          <p:nvPr>
            <p:ph type="title"/>
          </p:nvPr>
        </p:nvSpPr>
        <p:spPr/>
        <p:txBody>
          <a:bodyPr/>
          <a:lstStyle/>
          <a:p>
            <a:pPr algn="ctr"/>
            <a:r>
              <a:rPr lang="de-DE" b="1" dirty="0">
                <a:latin typeface="+mn-lt"/>
              </a:rPr>
              <a:t>Gesteuerte mediale Vorverurteilung</a:t>
            </a:r>
            <a:endParaRPr lang="de-DE" dirty="0">
              <a:latin typeface="+mn-lt"/>
            </a:endParaRPr>
          </a:p>
        </p:txBody>
      </p:sp>
      <p:sp>
        <p:nvSpPr>
          <p:cNvPr id="3" name="Inhaltsplatzhalter 2">
            <a:extLst>
              <a:ext uri="{FF2B5EF4-FFF2-40B4-BE49-F238E27FC236}">
                <a16:creationId xmlns:a16="http://schemas.microsoft.com/office/drawing/2014/main" id="{831C1079-5590-4BEC-B45C-8FA691EA7D1D}"/>
              </a:ext>
            </a:extLst>
          </p:cNvPr>
          <p:cNvSpPr>
            <a:spLocks noGrp="1"/>
          </p:cNvSpPr>
          <p:nvPr>
            <p:ph idx="1"/>
          </p:nvPr>
        </p:nvSpPr>
        <p:spPr/>
        <p:txBody>
          <a:bodyPr>
            <a:normAutofit/>
          </a:bodyPr>
          <a:lstStyle/>
          <a:p>
            <a:pPr marL="0" indent="0">
              <a:buNone/>
            </a:pPr>
            <a:r>
              <a:rPr lang="de-DE" dirty="0"/>
              <a:t>Im Prinz-Reuß-Prozess passiert es ständig, dass Ermittlungsergebnisse des Generalbundesanwalts an die Medien durchgestochen werden.</a:t>
            </a:r>
          </a:p>
          <a:p>
            <a:r>
              <a:rPr lang="de-DE" dirty="0"/>
              <a:t>Prominentestes Beispiel ist die ARD-„Dokumentation“ vom 5.12.2023, </a:t>
            </a:r>
            <a:r>
              <a:rPr lang="de-DE" u="sng" dirty="0">
                <a:hlinkClick r:id="rId2"/>
              </a:rPr>
              <a:t>https://www.ardmediathek.de/video/dokumentation-und-reportage/schattenreich-die-umsturzplaene-der-reichsbuerger/das-erste/Y3JpZDovL2Rhc2Vyc3RlLmRlL3JlcG9ydGFnZSBfIGRva3VtZW50YXRpb24gaW0gZXJzdGVuLzIwMjMtMTItMDVfMjMtMTUtTUVa</a:t>
            </a:r>
            <a:r>
              <a:rPr lang="de-DE" dirty="0"/>
              <a:t>.</a:t>
            </a:r>
          </a:p>
          <a:p>
            <a:r>
              <a:rPr lang="de-DE" dirty="0"/>
              <a:t>Ab Minute 1:12: </a:t>
            </a:r>
            <a:r>
              <a:rPr lang="de-DE" i="1" dirty="0"/>
              <a:t>„Dieser Film erzählt die Geschichte eines unglaublichen Komplotts“.</a:t>
            </a:r>
            <a:endParaRPr lang="de-DE" dirty="0"/>
          </a:p>
        </p:txBody>
      </p:sp>
    </p:spTree>
    <p:extLst>
      <p:ext uri="{BB962C8B-B14F-4D97-AF65-F5344CB8AC3E}">
        <p14:creationId xmlns:p14="http://schemas.microsoft.com/office/powerpoint/2010/main" val="3142042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E8893-2BBC-45F1-BB65-32281AA1A118}"/>
              </a:ext>
            </a:extLst>
          </p:cNvPr>
          <p:cNvSpPr>
            <a:spLocks noGrp="1"/>
          </p:cNvSpPr>
          <p:nvPr>
            <p:ph type="title"/>
          </p:nvPr>
        </p:nvSpPr>
        <p:spPr/>
        <p:txBody>
          <a:bodyPr/>
          <a:lstStyle/>
          <a:p>
            <a:pPr algn="ctr"/>
            <a:r>
              <a:rPr lang="de-DE" b="1" dirty="0">
                <a:latin typeface="+mn-lt"/>
              </a:rPr>
              <a:t>Gesteuerte mediale Vorverurteilung</a:t>
            </a:r>
            <a:endParaRPr lang="de-DE" dirty="0">
              <a:latin typeface="+mn-lt"/>
            </a:endParaRPr>
          </a:p>
        </p:txBody>
      </p:sp>
      <p:sp>
        <p:nvSpPr>
          <p:cNvPr id="3" name="Inhaltsplatzhalter 2">
            <a:extLst>
              <a:ext uri="{FF2B5EF4-FFF2-40B4-BE49-F238E27FC236}">
                <a16:creationId xmlns:a16="http://schemas.microsoft.com/office/drawing/2014/main" id="{59660076-5E69-42B9-95ED-45F123D19AD9}"/>
              </a:ext>
            </a:extLst>
          </p:cNvPr>
          <p:cNvSpPr>
            <a:spLocks noGrp="1"/>
          </p:cNvSpPr>
          <p:nvPr>
            <p:ph idx="1"/>
          </p:nvPr>
        </p:nvSpPr>
        <p:spPr/>
        <p:txBody>
          <a:bodyPr>
            <a:normAutofit fontScale="92500" lnSpcReduction="10000"/>
          </a:bodyPr>
          <a:lstStyle/>
          <a:p>
            <a:r>
              <a:rPr lang="de-DE" dirty="0"/>
              <a:t>Ab Minute 3:26: </a:t>
            </a:r>
            <a:r>
              <a:rPr lang="de-DE" i="1" dirty="0"/>
              <a:t>„Unsere Interviewanfragen bei BKA, Bundesjustizministerium, Verfassungsschutz und Bundesanwaltschaft werden alle abgelehnt mit Hinweis auf das laufende Verfahren. Dennoch gelingt es uns, Kontakte in Ermittlerkreise aufzunehmen. Wir können interne Akten einsehen, sprechen mit Zeugen. Daraus machen wir uns ein eigenes Bild.“</a:t>
            </a:r>
            <a:endParaRPr lang="de-DE" dirty="0"/>
          </a:p>
          <a:p>
            <a:r>
              <a:rPr lang="de-DE" dirty="0"/>
              <a:t>Ab Minute 3:55: </a:t>
            </a:r>
            <a:r>
              <a:rPr lang="de-DE" i="1" dirty="0"/>
              <a:t>Um das [gemeint ist: zurück zur Monarchie] zu erreichen, will die Gruppe den Bundestag stürmen und bewaffnete Aufstände auslösen. </a:t>
            </a:r>
            <a:r>
              <a:rPr lang="de-DE" i="1" u="sng" dirty="0"/>
              <a:t>Davon ist die Bundesanwaltschaft überzeugt</a:t>
            </a:r>
            <a:r>
              <a:rPr lang="de-DE" i="1" dirty="0"/>
              <a:t>.</a:t>
            </a:r>
          </a:p>
          <a:p>
            <a:r>
              <a:rPr lang="de-DE" dirty="0"/>
              <a:t>Ab Minute 13:03: </a:t>
            </a:r>
            <a:r>
              <a:rPr lang="de-DE" i="1" dirty="0"/>
              <a:t>„Was wir aus Kreisen der Ermittler wissen: Mehrere Ex-Offiziere und Soldaten der Bundeswehr haben in der Gruppe einen militärischen Flügel gegründet.“</a:t>
            </a:r>
          </a:p>
        </p:txBody>
      </p:sp>
    </p:spTree>
    <p:extLst>
      <p:ext uri="{BB962C8B-B14F-4D97-AF65-F5344CB8AC3E}">
        <p14:creationId xmlns:p14="http://schemas.microsoft.com/office/powerpoint/2010/main" val="144578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CD333-6C23-4E7A-909E-10BAFA7490CC}"/>
              </a:ext>
            </a:extLst>
          </p:cNvPr>
          <p:cNvSpPr>
            <a:spLocks noGrp="1"/>
          </p:cNvSpPr>
          <p:nvPr>
            <p:ph type="title"/>
          </p:nvPr>
        </p:nvSpPr>
        <p:spPr/>
        <p:txBody>
          <a:bodyPr/>
          <a:lstStyle/>
          <a:p>
            <a:pPr algn="ctr"/>
            <a:r>
              <a:rPr lang="de-DE" b="1" dirty="0">
                <a:latin typeface="+mn-lt"/>
              </a:rPr>
              <a:t>Indoktrination der Richterschaft</a:t>
            </a:r>
          </a:p>
        </p:txBody>
      </p:sp>
      <p:sp>
        <p:nvSpPr>
          <p:cNvPr id="3" name="Inhaltsplatzhalter 2">
            <a:extLst>
              <a:ext uri="{FF2B5EF4-FFF2-40B4-BE49-F238E27FC236}">
                <a16:creationId xmlns:a16="http://schemas.microsoft.com/office/drawing/2014/main" id="{0200D94B-27C2-4828-AC1E-206E0AACC595}"/>
              </a:ext>
            </a:extLst>
          </p:cNvPr>
          <p:cNvSpPr>
            <a:spLocks noGrp="1"/>
          </p:cNvSpPr>
          <p:nvPr>
            <p:ph idx="1"/>
          </p:nvPr>
        </p:nvSpPr>
        <p:spPr/>
        <p:txBody>
          <a:bodyPr>
            <a:normAutofit/>
          </a:bodyPr>
          <a:lstStyle/>
          <a:p>
            <a:pPr marL="0" indent="0">
              <a:buNone/>
            </a:pPr>
            <a:r>
              <a:rPr lang="de-DE" dirty="0"/>
              <a:t>„Fortbildungsseminar“ der Justizverwaltungen Saarland und Rheinland-Pfalz am 23.3.2022: </a:t>
            </a:r>
            <a:r>
              <a:rPr lang="de-DE" i="1" dirty="0"/>
              <a:t>„Reichsbürger, Corona-Leugner – Verschwörungstheorien und ihre Anhänger als Herausforderung und Gefahr für die Justiz“</a:t>
            </a:r>
          </a:p>
          <a:p>
            <a:pPr marL="0" indent="0">
              <a:buNone/>
            </a:pPr>
            <a:r>
              <a:rPr lang="de-DE" dirty="0">
                <a:hlinkClick r:id="rId2"/>
              </a:rPr>
              <a:t>https://clubderklarenworte.de/wp-content/uploads/2021/10/Corona-Leugner_-_Verschwoerungstheorien_als_Herausforderung_und_Gefahr_fuer_die_Justiz.pdf</a:t>
            </a:r>
            <a:r>
              <a:rPr lang="de-DE" dirty="0"/>
              <a:t>.</a:t>
            </a:r>
          </a:p>
        </p:txBody>
      </p:sp>
    </p:spTree>
    <p:extLst>
      <p:ext uri="{BB962C8B-B14F-4D97-AF65-F5344CB8AC3E}">
        <p14:creationId xmlns:p14="http://schemas.microsoft.com/office/powerpoint/2010/main" val="979257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37073-2C34-4104-99A5-4D3BDBA41E77}"/>
              </a:ext>
            </a:extLst>
          </p:cNvPr>
          <p:cNvSpPr>
            <a:spLocks noGrp="1"/>
          </p:cNvSpPr>
          <p:nvPr>
            <p:ph type="title"/>
          </p:nvPr>
        </p:nvSpPr>
        <p:spPr/>
        <p:txBody>
          <a:bodyPr/>
          <a:lstStyle/>
          <a:p>
            <a:pPr algn="ctr"/>
            <a:r>
              <a:rPr lang="de-DE" b="1" dirty="0">
                <a:latin typeface="+mn-lt"/>
              </a:rPr>
              <a:t>Gesteuerte mediale Vorverurteilung</a:t>
            </a:r>
            <a:endParaRPr lang="de-DE" dirty="0">
              <a:latin typeface="+mn-lt"/>
            </a:endParaRPr>
          </a:p>
        </p:txBody>
      </p:sp>
      <p:sp>
        <p:nvSpPr>
          <p:cNvPr id="3" name="Inhaltsplatzhalter 2">
            <a:extLst>
              <a:ext uri="{FF2B5EF4-FFF2-40B4-BE49-F238E27FC236}">
                <a16:creationId xmlns:a16="http://schemas.microsoft.com/office/drawing/2014/main" id="{F2F933C3-2445-491C-9F53-AE2905EF3282}"/>
              </a:ext>
            </a:extLst>
          </p:cNvPr>
          <p:cNvSpPr>
            <a:spLocks noGrp="1"/>
          </p:cNvSpPr>
          <p:nvPr>
            <p:ph idx="1"/>
          </p:nvPr>
        </p:nvSpPr>
        <p:spPr/>
        <p:txBody>
          <a:bodyPr>
            <a:normAutofit/>
          </a:bodyPr>
          <a:lstStyle/>
          <a:p>
            <a:r>
              <a:rPr lang="de-DE" dirty="0"/>
              <a:t>Ab Minute 20:51: </a:t>
            </a:r>
            <a:r>
              <a:rPr lang="de-DE" i="1" dirty="0"/>
              <a:t>„Internen Aussagen der Ermittler zufolge gibt es innerhalb der Gruppe unterschiedliche Ideologien. Einig ist man sich, dass es einen Putsch geben müsse.“</a:t>
            </a:r>
          </a:p>
          <a:p>
            <a:r>
              <a:rPr lang="de-DE" dirty="0"/>
              <a:t>Ab Minute 24:49: </a:t>
            </a:r>
            <a:r>
              <a:rPr lang="de-DE" i="1" dirty="0"/>
              <a:t>Ein 16köpfiges Kommando habe Regierungsmitglieder und Abgeordnete in Handschellen abführen sollen, </a:t>
            </a:r>
            <a:r>
              <a:rPr lang="de-DE" i="1" u="sng" dirty="0"/>
              <a:t>so die Bundesanwaltschaft</a:t>
            </a:r>
            <a:r>
              <a:rPr lang="de-DE" i="1" dirty="0"/>
              <a:t>.</a:t>
            </a:r>
          </a:p>
          <a:p>
            <a:r>
              <a:rPr lang="de-DE" dirty="0"/>
              <a:t>Ab Minute 29:40: </a:t>
            </a:r>
            <a:r>
              <a:rPr lang="de-DE" i="1" dirty="0"/>
              <a:t>„Für viele militante Verschwörungsanhänger ist der Tod der Königin ein Zeichen, dass man nun losschlagen müsse. Laut Ermittlerkreisen sind nun vor allem die Militärs um Reuß der Meinung, man dürfe nicht länger warten mit dem Putsch.“</a:t>
            </a:r>
          </a:p>
          <a:p>
            <a:endParaRPr lang="de-DE" dirty="0"/>
          </a:p>
        </p:txBody>
      </p:sp>
    </p:spTree>
    <p:extLst>
      <p:ext uri="{BB962C8B-B14F-4D97-AF65-F5344CB8AC3E}">
        <p14:creationId xmlns:p14="http://schemas.microsoft.com/office/powerpoint/2010/main" val="3589126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A37B1-57D5-4385-9CBE-8B1CC6D76581}"/>
              </a:ext>
            </a:extLst>
          </p:cNvPr>
          <p:cNvSpPr>
            <a:spLocks noGrp="1"/>
          </p:cNvSpPr>
          <p:nvPr>
            <p:ph type="title"/>
          </p:nvPr>
        </p:nvSpPr>
        <p:spPr/>
        <p:txBody>
          <a:bodyPr/>
          <a:lstStyle/>
          <a:p>
            <a:pPr algn="ctr"/>
            <a:r>
              <a:rPr lang="de-DE" b="1" dirty="0">
                <a:latin typeface="+mn-lt"/>
              </a:rPr>
              <a:t>Gesteuerte mediale Vorverurteilung</a:t>
            </a:r>
            <a:endParaRPr lang="de-DE" dirty="0">
              <a:latin typeface="+mn-lt"/>
            </a:endParaRPr>
          </a:p>
        </p:txBody>
      </p:sp>
      <p:sp>
        <p:nvSpPr>
          <p:cNvPr id="3" name="Inhaltsplatzhalter 2">
            <a:extLst>
              <a:ext uri="{FF2B5EF4-FFF2-40B4-BE49-F238E27FC236}">
                <a16:creationId xmlns:a16="http://schemas.microsoft.com/office/drawing/2014/main" id="{B39FE9EB-1259-49B6-A8CC-7440FC07182C}"/>
              </a:ext>
            </a:extLst>
          </p:cNvPr>
          <p:cNvSpPr>
            <a:spLocks noGrp="1"/>
          </p:cNvSpPr>
          <p:nvPr>
            <p:ph idx="1"/>
          </p:nvPr>
        </p:nvSpPr>
        <p:spPr/>
        <p:txBody>
          <a:bodyPr/>
          <a:lstStyle/>
          <a:p>
            <a:r>
              <a:rPr lang="de-DE" dirty="0"/>
              <a:t>Ab Minute 30:48: </a:t>
            </a:r>
            <a:r>
              <a:rPr lang="de-DE" i="1" dirty="0"/>
              <a:t>In diesen Tagen sind die Ermittler alarmiert. Die abgehörten Gespräche lassen befürchten, die Reuß-Gruppe könnte jederzeit losschlagen. Der Generalbundesanwalt zieht die Ermittlungen an sich.“</a:t>
            </a:r>
            <a:endParaRPr lang="de-DE" dirty="0"/>
          </a:p>
          <a:p>
            <a:pPr marL="0" indent="0">
              <a:buNone/>
            </a:pPr>
            <a:r>
              <a:rPr lang="de-DE" dirty="0"/>
              <a:t>Das waren nur die markantesten Zitate; es gibt weitere Stellen in dem Film, die die Indiskretionen belegen. Und die Behörden können es bis heute nicht lassen:</a:t>
            </a:r>
          </a:p>
        </p:txBody>
      </p:sp>
    </p:spTree>
    <p:extLst>
      <p:ext uri="{BB962C8B-B14F-4D97-AF65-F5344CB8AC3E}">
        <p14:creationId xmlns:p14="http://schemas.microsoft.com/office/powerpoint/2010/main" val="1974367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035E1-1DF8-4A1F-864F-30A090C7C46D}"/>
              </a:ext>
            </a:extLst>
          </p:cNvPr>
          <p:cNvSpPr>
            <a:spLocks noGrp="1"/>
          </p:cNvSpPr>
          <p:nvPr>
            <p:ph type="title"/>
          </p:nvPr>
        </p:nvSpPr>
        <p:spPr/>
        <p:txBody>
          <a:bodyPr/>
          <a:lstStyle/>
          <a:p>
            <a:pPr algn="ctr"/>
            <a:r>
              <a:rPr lang="de-DE" b="1" dirty="0">
                <a:latin typeface="+mn-lt"/>
              </a:rPr>
              <a:t>Gesteuerte mediale Vorverurteilung</a:t>
            </a:r>
          </a:p>
        </p:txBody>
      </p:sp>
      <p:sp>
        <p:nvSpPr>
          <p:cNvPr id="6" name="Inhaltsplatzhalter 5">
            <a:extLst>
              <a:ext uri="{FF2B5EF4-FFF2-40B4-BE49-F238E27FC236}">
                <a16:creationId xmlns:a16="http://schemas.microsoft.com/office/drawing/2014/main" id="{1E744334-2825-469F-95F2-D04441C828F6}"/>
              </a:ext>
            </a:extLst>
          </p:cNvPr>
          <p:cNvSpPr>
            <a:spLocks noGrp="1"/>
          </p:cNvSpPr>
          <p:nvPr>
            <p:ph idx="1"/>
          </p:nvPr>
        </p:nvSpPr>
        <p:spPr/>
        <p:txBody>
          <a:bodyPr/>
          <a:lstStyle/>
          <a:p>
            <a:pPr marL="0" indent="0">
              <a:buNone/>
            </a:pPr>
            <a:r>
              <a:rPr lang="de-DE" dirty="0"/>
              <a:t>Siehe Tagesschau vom 6.6.2024, </a:t>
            </a:r>
            <a:r>
              <a:rPr lang="de-DE" dirty="0">
                <a:hlinkClick r:id="rId2"/>
              </a:rPr>
              <a:t>https://www.tagesschau.de/investigativ/ndr-wdr/razzia-reuss-reichsbuerger-102.html</a:t>
            </a:r>
            <a:r>
              <a:rPr lang="de-DE" dirty="0"/>
              <a:t>:</a:t>
            </a:r>
          </a:p>
          <a:p>
            <a:pPr marL="0" indent="0">
              <a:buNone/>
            </a:pPr>
            <a:endParaRPr lang="de-DE" dirty="0"/>
          </a:p>
        </p:txBody>
      </p:sp>
      <p:pic>
        <p:nvPicPr>
          <p:cNvPr id="8" name="Grafik 7">
            <a:extLst>
              <a:ext uri="{FF2B5EF4-FFF2-40B4-BE49-F238E27FC236}">
                <a16:creationId xmlns:a16="http://schemas.microsoft.com/office/drawing/2014/main" id="{DFDC3E6A-74F9-4360-B952-10CD4D44F577}"/>
              </a:ext>
            </a:extLst>
          </p:cNvPr>
          <p:cNvPicPr>
            <a:picLocks noChangeAspect="1"/>
          </p:cNvPicPr>
          <p:nvPr/>
        </p:nvPicPr>
        <p:blipFill>
          <a:blip r:embed="rId3"/>
          <a:stretch>
            <a:fillRect/>
          </a:stretch>
        </p:blipFill>
        <p:spPr>
          <a:xfrm>
            <a:off x="2911983" y="3211449"/>
            <a:ext cx="6496050" cy="1733550"/>
          </a:xfrm>
          <a:prstGeom prst="rect">
            <a:avLst/>
          </a:prstGeom>
        </p:spPr>
      </p:pic>
    </p:spTree>
    <p:extLst>
      <p:ext uri="{BB962C8B-B14F-4D97-AF65-F5344CB8AC3E}">
        <p14:creationId xmlns:p14="http://schemas.microsoft.com/office/powerpoint/2010/main" val="750761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9A84C-BF22-4A7F-9402-10690D6016BA}"/>
              </a:ext>
            </a:extLst>
          </p:cNvPr>
          <p:cNvSpPr>
            <a:spLocks noGrp="1"/>
          </p:cNvSpPr>
          <p:nvPr>
            <p:ph type="title"/>
          </p:nvPr>
        </p:nvSpPr>
        <p:spPr/>
        <p:txBody>
          <a:bodyPr/>
          <a:lstStyle/>
          <a:p>
            <a:pPr algn="ctr"/>
            <a:r>
              <a:rPr lang="de-DE" b="1" dirty="0">
                <a:latin typeface="+mn-lt"/>
              </a:rPr>
              <a:t>Gesteuerte mediale Vorverurteilung</a:t>
            </a:r>
            <a:endParaRPr lang="de-DE" dirty="0">
              <a:latin typeface="+mn-lt"/>
            </a:endParaRPr>
          </a:p>
        </p:txBody>
      </p:sp>
      <p:sp>
        <p:nvSpPr>
          <p:cNvPr id="3" name="Inhaltsplatzhalter 2">
            <a:extLst>
              <a:ext uri="{FF2B5EF4-FFF2-40B4-BE49-F238E27FC236}">
                <a16:creationId xmlns:a16="http://schemas.microsoft.com/office/drawing/2014/main" id="{1FF0471E-7143-462C-BADC-10CC86BBC64B}"/>
              </a:ext>
            </a:extLst>
          </p:cNvPr>
          <p:cNvSpPr>
            <a:spLocks noGrp="1"/>
          </p:cNvSpPr>
          <p:nvPr>
            <p:ph idx="1"/>
          </p:nvPr>
        </p:nvSpPr>
        <p:spPr/>
        <p:txBody>
          <a:bodyPr/>
          <a:lstStyle/>
          <a:p>
            <a:pPr marL="0" indent="0">
              <a:buNone/>
            </a:pPr>
            <a:r>
              <a:rPr lang="de-DE" dirty="0"/>
              <a:t>Und auch schon Tagesschau vom 30.1.2024 (</a:t>
            </a:r>
            <a:r>
              <a:rPr lang="de-DE" dirty="0">
                <a:hlinkClick r:id="rId2"/>
              </a:rPr>
              <a:t>https://www.tagesschau.de/investigativ/ndr/reichsbuerger-prinz-reuss-102.html</a:t>
            </a:r>
            <a:r>
              <a:rPr lang="de-DE" dirty="0"/>
              <a:t>):</a:t>
            </a:r>
          </a:p>
          <a:p>
            <a:pPr marL="0" indent="0">
              <a:buNone/>
            </a:pPr>
            <a:endParaRPr lang="de-DE" dirty="0"/>
          </a:p>
        </p:txBody>
      </p:sp>
      <p:pic>
        <p:nvPicPr>
          <p:cNvPr id="4" name="Inhaltsplatzhalter 3">
            <a:extLst>
              <a:ext uri="{FF2B5EF4-FFF2-40B4-BE49-F238E27FC236}">
                <a16:creationId xmlns:a16="http://schemas.microsoft.com/office/drawing/2014/main" id="{F0426A1A-DE78-4825-B2D5-7DD945EDADE9}"/>
              </a:ext>
            </a:extLst>
          </p:cNvPr>
          <p:cNvPicPr>
            <a:picLocks noChangeAspect="1"/>
          </p:cNvPicPr>
          <p:nvPr/>
        </p:nvPicPr>
        <p:blipFill>
          <a:blip r:embed="rId3"/>
          <a:stretch>
            <a:fillRect/>
          </a:stretch>
        </p:blipFill>
        <p:spPr>
          <a:xfrm>
            <a:off x="2847975" y="3054096"/>
            <a:ext cx="6496050" cy="2514600"/>
          </a:xfrm>
          <a:prstGeom prst="rect">
            <a:avLst/>
          </a:prstGeom>
        </p:spPr>
      </p:pic>
    </p:spTree>
    <p:extLst>
      <p:ext uri="{BB962C8B-B14F-4D97-AF65-F5344CB8AC3E}">
        <p14:creationId xmlns:p14="http://schemas.microsoft.com/office/powerpoint/2010/main" val="618223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6C96A7-1517-4AD6-94E0-FEC0C18C79CA}"/>
              </a:ext>
            </a:extLst>
          </p:cNvPr>
          <p:cNvSpPr>
            <a:spLocks noGrp="1"/>
          </p:cNvSpPr>
          <p:nvPr>
            <p:ph type="title"/>
          </p:nvPr>
        </p:nvSpPr>
        <p:spPr/>
        <p:txBody>
          <a:bodyPr/>
          <a:lstStyle/>
          <a:p>
            <a:pPr algn="ctr"/>
            <a:r>
              <a:rPr lang="de-DE" b="1" dirty="0">
                <a:latin typeface="+mn-lt"/>
              </a:rPr>
              <a:t>Gesteuerte mediale Vorverurteilung</a:t>
            </a:r>
            <a:endParaRPr lang="de-DE" dirty="0">
              <a:latin typeface="+mn-lt"/>
            </a:endParaRPr>
          </a:p>
        </p:txBody>
      </p:sp>
      <p:sp>
        <p:nvSpPr>
          <p:cNvPr id="5" name="Inhaltsplatzhalter 4">
            <a:extLst>
              <a:ext uri="{FF2B5EF4-FFF2-40B4-BE49-F238E27FC236}">
                <a16:creationId xmlns:a16="http://schemas.microsoft.com/office/drawing/2014/main" id="{D4B010D1-2D86-450B-88B5-8DC53A40C1E3}"/>
              </a:ext>
            </a:extLst>
          </p:cNvPr>
          <p:cNvSpPr>
            <a:spLocks noGrp="1"/>
          </p:cNvSpPr>
          <p:nvPr>
            <p:ph idx="1"/>
          </p:nvPr>
        </p:nvSpPr>
        <p:spPr/>
        <p:txBody>
          <a:bodyPr/>
          <a:lstStyle/>
          <a:p>
            <a:pPr marL="0" indent="0">
              <a:buNone/>
            </a:pPr>
            <a:r>
              <a:rPr lang="de-DE" dirty="0"/>
              <a:t>Einer der Stuttgarter Angeklagten im Prinz-Reuß-Prozess erwirkte über seine Anwälte gegen RTL eine einstweilige Verfügung, wonach RTL untersagt wird, über ihn mit einem </a:t>
            </a:r>
            <a:r>
              <a:rPr lang="de-DE" dirty="0" err="1"/>
              <a:t>unverpixelten</a:t>
            </a:r>
            <a:r>
              <a:rPr lang="de-DE" dirty="0"/>
              <a:t> Bild zu berichten (LG Karlsruhe, Beschluss vom 5.6.2024 - 22 O 6/24). Begründung: Vorverurteilender Charakter der Berichterstattung, außerdem stamme das Bild, das RTL verwendet habe, </a:t>
            </a:r>
            <a:r>
              <a:rPr lang="de-DE" u="sng" dirty="0"/>
              <a:t>aus der Ermittlungsakte</a:t>
            </a:r>
            <a:r>
              <a:rPr lang="de-DE" dirty="0"/>
              <a:t> (</a:t>
            </a:r>
            <a:r>
              <a:rPr lang="de-DE" dirty="0" err="1"/>
              <a:t>Haintz</a:t>
            </a:r>
            <a:r>
              <a:rPr lang="de-DE" dirty="0"/>
              <a:t> Media vom 14.6.2024, </a:t>
            </a:r>
            <a:r>
              <a:rPr lang="de-DE" u="sng" dirty="0">
                <a:hlinkClick r:id="rId2"/>
              </a:rPr>
              <a:t>https://haintz.media/artikel/recht/landgericht-karlsruhe-erlaesst-einstweilige-verfuegung-gegen-rtl-im-sog-reichsbuerger-prozess/</a:t>
            </a:r>
            <a:r>
              <a:rPr lang="de-DE" dirty="0"/>
              <a:t>).</a:t>
            </a:r>
          </a:p>
        </p:txBody>
      </p:sp>
    </p:spTree>
    <p:extLst>
      <p:ext uri="{BB962C8B-B14F-4D97-AF65-F5344CB8AC3E}">
        <p14:creationId xmlns:p14="http://schemas.microsoft.com/office/powerpoint/2010/main" val="1229743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B4271-D937-4626-94F9-5C9AEF58EE8C}"/>
              </a:ext>
            </a:extLst>
          </p:cNvPr>
          <p:cNvSpPr>
            <a:spLocks noGrp="1"/>
          </p:cNvSpPr>
          <p:nvPr>
            <p:ph type="title"/>
          </p:nvPr>
        </p:nvSpPr>
        <p:spPr/>
        <p:txBody>
          <a:bodyPr/>
          <a:lstStyle/>
          <a:p>
            <a:pPr algn="ctr"/>
            <a:r>
              <a:rPr lang="de-DE" b="1" dirty="0">
                <a:latin typeface="+mn-lt"/>
              </a:rPr>
              <a:t>Gesteuerte mediale Vorverurteilung</a:t>
            </a:r>
            <a:endParaRPr lang="de-DE" dirty="0">
              <a:latin typeface="+mn-lt"/>
            </a:endParaRPr>
          </a:p>
        </p:txBody>
      </p:sp>
      <p:sp>
        <p:nvSpPr>
          <p:cNvPr id="3" name="Inhaltsplatzhalter 2">
            <a:extLst>
              <a:ext uri="{FF2B5EF4-FFF2-40B4-BE49-F238E27FC236}">
                <a16:creationId xmlns:a16="http://schemas.microsoft.com/office/drawing/2014/main" id="{CCDB19B0-9A6C-4CBB-964E-1D730F560B39}"/>
              </a:ext>
            </a:extLst>
          </p:cNvPr>
          <p:cNvSpPr>
            <a:spLocks noGrp="1"/>
          </p:cNvSpPr>
          <p:nvPr>
            <p:ph idx="1"/>
          </p:nvPr>
        </p:nvSpPr>
        <p:spPr/>
        <p:txBody>
          <a:bodyPr/>
          <a:lstStyle/>
          <a:p>
            <a:pPr marL="0" indent="0">
              <a:buNone/>
            </a:pPr>
            <a:r>
              <a:rPr lang="de-DE" dirty="0"/>
              <a:t>Speziell im Fall Johanna: Vorverurteilung durch die Schwäbische Zeitung (vom 20.2.2024, </a:t>
            </a:r>
            <a:r>
              <a:rPr lang="de-DE" dirty="0">
                <a:hlinkClick r:id="rId2"/>
              </a:rPr>
              <a:t>https://www.schwaebische.de/regional/bodensee/friedrichshafen/basis-fordert-mutmassliche-reichsbuergerin-vom-bodensee-zum-austritt-auf-2287647</a:t>
            </a:r>
            <a:r>
              <a:rPr lang="de-DE" dirty="0"/>
              <a:t>).</a:t>
            </a:r>
          </a:p>
          <a:p>
            <a:pPr marL="0" indent="0">
              <a:buNone/>
            </a:pPr>
            <a:endParaRPr lang="de-DE" dirty="0"/>
          </a:p>
          <a:p>
            <a:pPr marL="0" indent="0">
              <a:buNone/>
            </a:pPr>
            <a:endParaRPr lang="de-DE" dirty="0"/>
          </a:p>
        </p:txBody>
      </p:sp>
      <p:pic>
        <p:nvPicPr>
          <p:cNvPr id="5" name="Grafik 4">
            <a:extLst>
              <a:ext uri="{FF2B5EF4-FFF2-40B4-BE49-F238E27FC236}">
                <a16:creationId xmlns:a16="http://schemas.microsoft.com/office/drawing/2014/main" id="{2576569C-70D1-4CF8-B460-5B113C1A5DBF}"/>
              </a:ext>
            </a:extLst>
          </p:cNvPr>
          <p:cNvPicPr>
            <a:picLocks noChangeAspect="1"/>
          </p:cNvPicPr>
          <p:nvPr/>
        </p:nvPicPr>
        <p:blipFill>
          <a:blip r:embed="rId3"/>
          <a:stretch>
            <a:fillRect/>
          </a:stretch>
        </p:blipFill>
        <p:spPr>
          <a:xfrm>
            <a:off x="2952750" y="3844290"/>
            <a:ext cx="6286500" cy="1638300"/>
          </a:xfrm>
          <a:prstGeom prst="rect">
            <a:avLst/>
          </a:prstGeom>
        </p:spPr>
      </p:pic>
    </p:spTree>
    <p:extLst>
      <p:ext uri="{BB962C8B-B14F-4D97-AF65-F5344CB8AC3E}">
        <p14:creationId xmlns:p14="http://schemas.microsoft.com/office/powerpoint/2010/main" val="3350198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AE7B3-350C-4082-9A9C-E9D4F19C92F5}"/>
              </a:ext>
            </a:extLst>
          </p:cNvPr>
          <p:cNvSpPr>
            <a:spLocks noGrp="1"/>
          </p:cNvSpPr>
          <p:nvPr>
            <p:ph type="title"/>
          </p:nvPr>
        </p:nvSpPr>
        <p:spPr/>
        <p:txBody>
          <a:bodyPr/>
          <a:lstStyle/>
          <a:p>
            <a:pPr algn="ctr"/>
            <a:r>
              <a:rPr lang="de-DE" b="1" dirty="0">
                <a:latin typeface="+mn-lt"/>
              </a:rPr>
              <a:t>Gesteuerte mediale Vorverurteilung</a:t>
            </a:r>
            <a:endParaRPr lang="de-DE" dirty="0">
              <a:latin typeface="+mn-lt"/>
            </a:endParaRPr>
          </a:p>
        </p:txBody>
      </p:sp>
      <p:sp>
        <p:nvSpPr>
          <p:cNvPr id="3" name="Inhaltsplatzhalter 2">
            <a:extLst>
              <a:ext uri="{FF2B5EF4-FFF2-40B4-BE49-F238E27FC236}">
                <a16:creationId xmlns:a16="http://schemas.microsoft.com/office/drawing/2014/main" id="{5AF16E8E-4479-4F05-82FF-2937F88CB17A}"/>
              </a:ext>
            </a:extLst>
          </p:cNvPr>
          <p:cNvSpPr>
            <a:spLocks noGrp="1"/>
          </p:cNvSpPr>
          <p:nvPr>
            <p:ph idx="1"/>
          </p:nvPr>
        </p:nvSpPr>
        <p:spPr/>
        <p:txBody>
          <a:bodyPr/>
          <a:lstStyle/>
          <a:p>
            <a:r>
              <a:rPr lang="de-DE" dirty="0"/>
              <a:t>In diesem Artikel ist von einem angeblichen „Teilgeständnis“ von Johanna die Rede, dessen angeblicher Inhalt auszugsweise wiedergegeben wird und als dessen Referenzquelle der BGH benannt wird.</a:t>
            </a:r>
          </a:p>
          <a:p>
            <a:r>
              <a:rPr lang="de-DE" dirty="0"/>
              <a:t>Entweder der Generalbundesanwalt oder der BGH müssen den Inhalt dieses angeblichen „Teilgeständnisses“ aus der Ermittlungsakte an den Bundesvorsitzenden der Partei „Die Basis“ herausgegeben haben. Wie dieses angebliche „Teilgeständnis“ dann an die Schwäbische Zeitung gelangt ist, ist ungeklärt.</a:t>
            </a:r>
          </a:p>
        </p:txBody>
      </p:sp>
    </p:spTree>
    <p:extLst>
      <p:ext uri="{BB962C8B-B14F-4D97-AF65-F5344CB8AC3E}">
        <p14:creationId xmlns:p14="http://schemas.microsoft.com/office/powerpoint/2010/main" val="940606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33BCF-A446-4CD8-AD2D-650927629F24}"/>
              </a:ext>
            </a:extLst>
          </p:cNvPr>
          <p:cNvSpPr>
            <a:spLocks noGrp="1"/>
          </p:cNvSpPr>
          <p:nvPr>
            <p:ph type="title"/>
          </p:nvPr>
        </p:nvSpPr>
        <p:spPr/>
        <p:txBody>
          <a:bodyPr/>
          <a:lstStyle/>
          <a:p>
            <a:pPr algn="ctr"/>
            <a:r>
              <a:rPr lang="de-DE" b="1" dirty="0">
                <a:latin typeface="+mn-lt"/>
              </a:rPr>
              <a:t>Gesteuerte mediale Vorverurteilung</a:t>
            </a:r>
            <a:endParaRPr lang="de-DE" dirty="0">
              <a:latin typeface="+mn-lt"/>
            </a:endParaRPr>
          </a:p>
        </p:txBody>
      </p:sp>
      <p:sp>
        <p:nvSpPr>
          <p:cNvPr id="3" name="Inhaltsplatzhalter 2">
            <a:extLst>
              <a:ext uri="{FF2B5EF4-FFF2-40B4-BE49-F238E27FC236}">
                <a16:creationId xmlns:a16="http://schemas.microsoft.com/office/drawing/2014/main" id="{147A5F96-BA8D-4480-BC6B-3A6E0F8798C1}"/>
              </a:ext>
            </a:extLst>
          </p:cNvPr>
          <p:cNvSpPr>
            <a:spLocks noGrp="1"/>
          </p:cNvSpPr>
          <p:nvPr>
            <p:ph idx="1"/>
          </p:nvPr>
        </p:nvSpPr>
        <p:spPr/>
        <p:txBody>
          <a:bodyPr/>
          <a:lstStyle/>
          <a:p>
            <a:pPr marL="0" indent="0">
              <a:buNone/>
            </a:pPr>
            <a:r>
              <a:rPr lang="de-DE" dirty="0"/>
              <a:t>Rechtsverstöße zum Nachteil der Angeklagten im Prinz-Reuß-Prozess:</a:t>
            </a:r>
          </a:p>
          <a:p>
            <a:r>
              <a:rPr lang="de-DE" dirty="0"/>
              <a:t>Strafbare Verletzung des Dienstgeheimnisses (§ 353b Abs. 1 Satz 1 Nr. 1 StGB).</a:t>
            </a:r>
          </a:p>
          <a:p>
            <a:r>
              <a:rPr lang="de-DE" dirty="0"/>
              <a:t>Mediale Vorverurteilung der Angeklagten unter Verletzung der Standards, die der BGH (Urteil vom 18.6.2019 . VI ZR 80/18, BGHZ 222, 196 </a:t>
            </a:r>
            <a:r>
              <a:rPr lang="de-DE" dirty="0" err="1"/>
              <a:t>Rn</a:t>
            </a:r>
            <a:r>
              <a:rPr lang="de-DE" dirty="0"/>
              <a:t>. 50) für die mediale Berichterstattung aufgestellt hat. </a:t>
            </a:r>
            <a:r>
              <a:rPr lang="de-DE" u="sng" dirty="0"/>
              <a:t>Beispiele</a:t>
            </a:r>
            <a:r>
              <a:rPr lang="de-DE" dirty="0"/>
              <a:t>:</a:t>
            </a:r>
          </a:p>
        </p:txBody>
      </p:sp>
    </p:spTree>
    <p:extLst>
      <p:ext uri="{BB962C8B-B14F-4D97-AF65-F5344CB8AC3E}">
        <p14:creationId xmlns:p14="http://schemas.microsoft.com/office/powerpoint/2010/main" val="1678055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4FA15-0913-4CEC-9A05-0314C3CB9F95}"/>
              </a:ext>
            </a:extLst>
          </p:cNvPr>
          <p:cNvSpPr>
            <a:spLocks noGrp="1"/>
          </p:cNvSpPr>
          <p:nvPr>
            <p:ph type="title"/>
          </p:nvPr>
        </p:nvSpPr>
        <p:spPr/>
        <p:txBody>
          <a:bodyPr/>
          <a:lstStyle/>
          <a:p>
            <a:pPr algn="ctr"/>
            <a:r>
              <a:rPr lang="de-DE" b="1" dirty="0">
                <a:latin typeface="+mn-lt"/>
              </a:rPr>
              <a:t>Gesteuerte mediale Vorverurteilung</a:t>
            </a:r>
            <a:endParaRPr lang="de-DE" dirty="0">
              <a:latin typeface="+mn-lt"/>
            </a:endParaRPr>
          </a:p>
        </p:txBody>
      </p:sp>
      <p:sp>
        <p:nvSpPr>
          <p:cNvPr id="3" name="Inhaltsplatzhalter 2">
            <a:extLst>
              <a:ext uri="{FF2B5EF4-FFF2-40B4-BE49-F238E27FC236}">
                <a16:creationId xmlns:a16="http://schemas.microsoft.com/office/drawing/2014/main" id="{345656E9-EF16-4CAB-B6ED-89CCED4BF79F}"/>
              </a:ext>
            </a:extLst>
          </p:cNvPr>
          <p:cNvSpPr>
            <a:spLocks noGrp="1"/>
          </p:cNvSpPr>
          <p:nvPr>
            <p:ph idx="1"/>
          </p:nvPr>
        </p:nvSpPr>
        <p:spPr/>
        <p:txBody>
          <a:bodyPr/>
          <a:lstStyle/>
          <a:p>
            <a:pPr marL="0" indent="0">
              <a:buNone/>
            </a:pPr>
            <a:r>
              <a:rPr lang="de-DE" dirty="0"/>
              <a:t>Süddeutsche Zeitung vom 28.4.2024, </a:t>
            </a:r>
            <a:r>
              <a:rPr lang="de-DE" dirty="0">
                <a:hlinkClick r:id="rId2"/>
              </a:rPr>
              <a:t>https://www.sueddeutsche.de/meinung/prozesse-reichsbuerger-heinrich-xiii-prinz-reuss-kommentar-terror-1.6698918?reduced=true</a:t>
            </a:r>
            <a:r>
              <a:rPr lang="de-DE" dirty="0"/>
              <a:t>:</a:t>
            </a:r>
          </a:p>
          <a:p>
            <a:pPr marL="0" indent="0">
              <a:buNone/>
            </a:pPr>
            <a:endParaRPr lang="de-DE" dirty="0"/>
          </a:p>
          <a:p>
            <a:pPr marL="0" indent="0">
              <a:buNone/>
            </a:pPr>
            <a:endParaRPr lang="de-DE" dirty="0"/>
          </a:p>
        </p:txBody>
      </p:sp>
      <p:pic>
        <p:nvPicPr>
          <p:cNvPr id="4" name="Grafik 3">
            <a:extLst>
              <a:ext uri="{FF2B5EF4-FFF2-40B4-BE49-F238E27FC236}">
                <a16:creationId xmlns:a16="http://schemas.microsoft.com/office/drawing/2014/main" id="{285A436A-EFA2-4EB1-ADDE-8536F023D2CA}"/>
              </a:ext>
            </a:extLst>
          </p:cNvPr>
          <p:cNvPicPr>
            <a:picLocks noChangeAspect="1"/>
          </p:cNvPicPr>
          <p:nvPr/>
        </p:nvPicPr>
        <p:blipFill>
          <a:blip r:embed="rId3"/>
          <a:stretch>
            <a:fillRect/>
          </a:stretch>
        </p:blipFill>
        <p:spPr>
          <a:xfrm>
            <a:off x="2965704" y="3429000"/>
            <a:ext cx="6096000" cy="1733550"/>
          </a:xfrm>
          <a:prstGeom prst="rect">
            <a:avLst/>
          </a:prstGeom>
        </p:spPr>
      </p:pic>
    </p:spTree>
    <p:extLst>
      <p:ext uri="{BB962C8B-B14F-4D97-AF65-F5344CB8AC3E}">
        <p14:creationId xmlns:p14="http://schemas.microsoft.com/office/powerpoint/2010/main" val="4224174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2DB93-7B7F-48EC-91DE-0A8F7576370E}"/>
              </a:ext>
            </a:extLst>
          </p:cNvPr>
          <p:cNvSpPr>
            <a:spLocks noGrp="1"/>
          </p:cNvSpPr>
          <p:nvPr>
            <p:ph type="title"/>
          </p:nvPr>
        </p:nvSpPr>
        <p:spPr/>
        <p:txBody>
          <a:bodyPr/>
          <a:lstStyle/>
          <a:p>
            <a:pPr algn="ctr"/>
            <a:r>
              <a:rPr lang="de-DE" b="1" dirty="0">
                <a:latin typeface="+mn-lt"/>
              </a:rPr>
              <a:t>Gesteuerte mediale Vorverurteilung</a:t>
            </a:r>
            <a:endParaRPr lang="de-DE" dirty="0">
              <a:latin typeface="+mn-lt"/>
            </a:endParaRPr>
          </a:p>
        </p:txBody>
      </p:sp>
      <p:sp>
        <p:nvSpPr>
          <p:cNvPr id="3" name="Inhaltsplatzhalter 2">
            <a:extLst>
              <a:ext uri="{FF2B5EF4-FFF2-40B4-BE49-F238E27FC236}">
                <a16:creationId xmlns:a16="http://schemas.microsoft.com/office/drawing/2014/main" id="{EE0C49F3-24E8-4925-B9BA-3B12B6109C97}"/>
              </a:ext>
            </a:extLst>
          </p:cNvPr>
          <p:cNvSpPr>
            <a:spLocks noGrp="1"/>
          </p:cNvSpPr>
          <p:nvPr>
            <p:ph idx="1"/>
          </p:nvPr>
        </p:nvSpPr>
        <p:spPr/>
        <p:txBody>
          <a:bodyPr/>
          <a:lstStyle/>
          <a:p>
            <a:pPr marL="0" indent="0">
              <a:buNone/>
            </a:pPr>
            <a:r>
              <a:rPr lang="de-DE" dirty="0"/>
              <a:t>Südkurier vom 21.5.2024, </a:t>
            </a:r>
            <a:r>
              <a:rPr lang="de-DE" dirty="0">
                <a:hlinkClick r:id="rId2"/>
              </a:rPr>
              <a:t>https://www.suedkurier.de/baden-wuerttemberg/ab-dienstag-steht-johanna-findeisen-vor-gericht-so-laufen-die-reichsbuerger-prozesse-ab;art417930,12029243</a:t>
            </a:r>
            <a:r>
              <a:rPr lang="de-DE" dirty="0"/>
              <a:t> (Rest verschwindet hinter Bezahlschranke, und das ist auch besser so):</a:t>
            </a:r>
          </a:p>
          <a:p>
            <a:pPr marL="0" indent="0">
              <a:buNone/>
            </a:pPr>
            <a:endParaRPr lang="de-DE" dirty="0"/>
          </a:p>
        </p:txBody>
      </p:sp>
      <p:pic>
        <p:nvPicPr>
          <p:cNvPr id="4" name="Grafik 3">
            <a:extLst>
              <a:ext uri="{FF2B5EF4-FFF2-40B4-BE49-F238E27FC236}">
                <a16:creationId xmlns:a16="http://schemas.microsoft.com/office/drawing/2014/main" id="{29395AFD-A374-42A3-B61A-E5652D006076}"/>
              </a:ext>
            </a:extLst>
          </p:cNvPr>
          <p:cNvPicPr>
            <a:picLocks noChangeAspect="1"/>
          </p:cNvPicPr>
          <p:nvPr/>
        </p:nvPicPr>
        <p:blipFill>
          <a:blip r:embed="rId3"/>
          <a:stretch>
            <a:fillRect/>
          </a:stretch>
        </p:blipFill>
        <p:spPr>
          <a:xfrm>
            <a:off x="2925889" y="3769995"/>
            <a:ext cx="6486525" cy="1695450"/>
          </a:xfrm>
          <a:prstGeom prst="rect">
            <a:avLst/>
          </a:prstGeom>
        </p:spPr>
      </p:pic>
    </p:spTree>
    <p:extLst>
      <p:ext uri="{BB962C8B-B14F-4D97-AF65-F5344CB8AC3E}">
        <p14:creationId xmlns:p14="http://schemas.microsoft.com/office/powerpoint/2010/main" val="346317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FA848-2B1A-4057-AC0A-A0F72B95FF34}"/>
              </a:ext>
            </a:extLst>
          </p:cNvPr>
          <p:cNvSpPr>
            <a:spLocks noGrp="1"/>
          </p:cNvSpPr>
          <p:nvPr>
            <p:ph type="title"/>
          </p:nvPr>
        </p:nvSpPr>
        <p:spPr/>
        <p:txBody>
          <a:bodyPr/>
          <a:lstStyle/>
          <a:p>
            <a:pPr algn="ctr"/>
            <a:r>
              <a:rPr lang="de-DE" b="1" dirty="0">
                <a:latin typeface="+mn-lt"/>
              </a:rPr>
              <a:t>Indoktrination der Richterschaft</a:t>
            </a:r>
            <a:endParaRPr lang="de-DE" dirty="0">
              <a:latin typeface="+mn-lt"/>
            </a:endParaRPr>
          </a:p>
        </p:txBody>
      </p:sp>
      <p:pic>
        <p:nvPicPr>
          <p:cNvPr id="4" name="Inhaltsplatzhalter 3">
            <a:extLst>
              <a:ext uri="{FF2B5EF4-FFF2-40B4-BE49-F238E27FC236}">
                <a16:creationId xmlns:a16="http://schemas.microsoft.com/office/drawing/2014/main" id="{1F94EC36-21E8-45B9-B303-82BCDA73804B}"/>
              </a:ext>
            </a:extLst>
          </p:cNvPr>
          <p:cNvPicPr>
            <a:picLocks noGrp="1" noChangeAspect="1"/>
          </p:cNvPicPr>
          <p:nvPr>
            <p:ph idx="1"/>
          </p:nvPr>
        </p:nvPicPr>
        <p:blipFill>
          <a:blip r:embed="rId2"/>
          <a:stretch>
            <a:fillRect/>
          </a:stretch>
        </p:blipFill>
        <p:spPr>
          <a:xfrm>
            <a:off x="1747837" y="2172494"/>
            <a:ext cx="8696325" cy="3657600"/>
          </a:xfrm>
          <a:prstGeom prst="rect">
            <a:avLst/>
          </a:prstGeom>
        </p:spPr>
      </p:pic>
    </p:spTree>
    <p:extLst>
      <p:ext uri="{BB962C8B-B14F-4D97-AF65-F5344CB8AC3E}">
        <p14:creationId xmlns:p14="http://schemas.microsoft.com/office/powerpoint/2010/main" val="2641051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0480A8-D022-4B20-AF26-89B385853B79}"/>
              </a:ext>
            </a:extLst>
          </p:cNvPr>
          <p:cNvSpPr>
            <a:spLocks noGrp="1"/>
          </p:cNvSpPr>
          <p:nvPr>
            <p:ph type="title"/>
          </p:nvPr>
        </p:nvSpPr>
        <p:spPr/>
        <p:txBody>
          <a:bodyPr/>
          <a:lstStyle/>
          <a:p>
            <a:pPr algn="ctr"/>
            <a:r>
              <a:rPr lang="de-DE" b="1" dirty="0">
                <a:latin typeface="+mn-lt"/>
              </a:rPr>
              <a:t>Willkürliche Verfahrensgestaltung</a:t>
            </a:r>
          </a:p>
        </p:txBody>
      </p:sp>
      <p:sp>
        <p:nvSpPr>
          <p:cNvPr id="3" name="Inhaltsplatzhalter 2">
            <a:extLst>
              <a:ext uri="{FF2B5EF4-FFF2-40B4-BE49-F238E27FC236}">
                <a16:creationId xmlns:a16="http://schemas.microsoft.com/office/drawing/2014/main" id="{036DF6B8-4A01-4472-B77B-AE4EBBCD3A83}"/>
              </a:ext>
            </a:extLst>
          </p:cNvPr>
          <p:cNvSpPr>
            <a:spLocks noGrp="1"/>
          </p:cNvSpPr>
          <p:nvPr>
            <p:ph idx="1"/>
          </p:nvPr>
        </p:nvSpPr>
        <p:spPr/>
        <p:txBody>
          <a:bodyPr>
            <a:normAutofit lnSpcReduction="10000"/>
          </a:bodyPr>
          <a:lstStyle/>
          <a:p>
            <a:r>
              <a:rPr lang="de-DE" dirty="0"/>
              <a:t>Prinz-Reuß-Prozess: 26 Angeklagte verteilt auf drei Prozesse an verschiedenen Gerichten.</a:t>
            </a:r>
          </a:p>
          <a:p>
            <a:r>
              <a:rPr lang="de-DE" dirty="0"/>
              <a:t>Verteidigung in einem Prozess weiß nicht, was an den anderen Gerichtsstandorten vorgeht =&gt; struktureller Informationsvorsprung des Generalbundesanwalts. Kein faires Verfahren.</a:t>
            </a:r>
          </a:p>
          <a:p>
            <a:r>
              <a:rPr lang="de-DE" dirty="0"/>
              <a:t>Vor allem die Frankfurter Vertretung des Generalbundesanwalts mauert. Unautorisierte Einlassung aus einem Verfahren werden ungeniert in andere Verfahren eingeführt. </a:t>
            </a:r>
          </a:p>
          <a:p>
            <a:r>
              <a:rPr lang="de-DE" dirty="0"/>
              <a:t>Manipulative Herbeiführung der Zeugenstellung von Angeklagten.</a:t>
            </a:r>
          </a:p>
          <a:p>
            <a:r>
              <a:rPr lang="de-DE" dirty="0"/>
              <a:t>Aushöhlung des Anwesenheitsrechts (§ 230 StPO)</a:t>
            </a:r>
          </a:p>
          <a:p>
            <a:endParaRPr lang="de-DE" dirty="0"/>
          </a:p>
        </p:txBody>
      </p:sp>
    </p:spTree>
    <p:extLst>
      <p:ext uri="{BB962C8B-B14F-4D97-AF65-F5344CB8AC3E}">
        <p14:creationId xmlns:p14="http://schemas.microsoft.com/office/powerpoint/2010/main" val="1702771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AB7F2-96E7-44A9-B310-6DEFF4B06E94}"/>
              </a:ext>
            </a:extLst>
          </p:cNvPr>
          <p:cNvSpPr>
            <a:spLocks noGrp="1"/>
          </p:cNvSpPr>
          <p:nvPr>
            <p:ph type="title"/>
          </p:nvPr>
        </p:nvSpPr>
        <p:spPr/>
        <p:txBody>
          <a:bodyPr/>
          <a:lstStyle/>
          <a:p>
            <a:pPr algn="ctr"/>
            <a:r>
              <a:rPr lang="de-DE" b="1" dirty="0">
                <a:latin typeface="+mn-lt"/>
              </a:rPr>
              <a:t>Missbrauch des Äußerungsstrafrechts</a:t>
            </a:r>
          </a:p>
        </p:txBody>
      </p:sp>
      <p:sp>
        <p:nvSpPr>
          <p:cNvPr id="3" name="Inhaltsplatzhalter 2">
            <a:extLst>
              <a:ext uri="{FF2B5EF4-FFF2-40B4-BE49-F238E27FC236}">
                <a16:creationId xmlns:a16="http://schemas.microsoft.com/office/drawing/2014/main" id="{DE2B1DA6-30F6-42D0-B0C8-418E80EDD76E}"/>
              </a:ext>
            </a:extLst>
          </p:cNvPr>
          <p:cNvSpPr>
            <a:spLocks noGrp="1"/>
          </p:cNvSpPr>
          <p:nvPr>
            <p:ph idx="1"/>
          </p:nvPr>
        </p:nvSpPr>
        <p:spPr/>
        <p:txBody>
          <a:bodyPr/>
          <a:lstStyle/>
          <a:p>
            <a:pPr marL="0" indent="0">
              <a:buNone/>
            </a:pPr>
            <a:r>
              <a:rPr lang="de-DE" dirty="0"/>
              <a:t>Perversion des § 130 StGB (Volksverhetzung) durch Ermittlungsbehörden und Gerichte:</a:t>
            </a:r>
          </a:p>
          <a:p>
            <a:r>
              <a:rPr lang="de-DE" dirty="0"/>
              <a:t>Kritik von </a:t>
            </a:r>
            <a:r>
              <a:rPr lang="de-DE" dirty="0" err="1"/>
              <a:t>Sucharit</a:t>
            </a:r>
            <a:r>
              <a:rPr lang="de-DE" dirty="0"/>
              <a:t> </a:t>
            </a:r>
            <a:r>
              <a:rPr lang="de-DE" dirty="0" err="1"/>
              <a:t>Bhakdi</a:t>
            </a:r>
            <a:r>
              <a:rPr lang="de-DE" dirty="0"/>
              <a:t> an der israelischen Impfkampagne wird als Verächtlichmachung von Juden (§ 130 Abs. 1 Nr. 2 StGB) und als Verharmlosung der NS-Verbrechen (§ 130 Abs. 3 StGB) verfolgt.</a:t>
            </a:r>
          </a:p>
          <a:p>
            <a:r>
              <a:rPr lang="de-DE" dirty="0"/>
              <a:t>Robert </a:t>
            </a:r>
            <a:r>
              <a:rPr lang="de-DE" dirty="0" err="1"/>
              <a:t>Hoeschele</a:t>
            </a:r>
            <a:r>
              <a:rPr lang="de-DE" dirty="0"/>
              <a:t>, selbst Jude und Nachkomme eines NS-Opfers, wurde wegen Volksverhetzung verurteilt, weil er Parallelen zwischen den Corona-Maßnahmen und der NS-Zeit gezogen hat (BayObLG, Beschluss vom 18-12-2023 – 206 </a:t>
            </a:r>
            <a:r>
              <a:rPr lang="de-DE" dirty="0" err="1"/>
              <a:t>StRR</a:t>
            </a:r>
            <a:r>
              <a:rPr lang="de-DE" dirty="0"/>
              <a:t> 413/23).</a:t>
            </a:r>
          </a:p>
          <a:p>
            <a:endParaRPr lang="de-DE" dirty="0"/>
          </a:p>
        </p:txBody>
      </p:sp>
    </p:spTree>
    <p:extLst>
      <p:ext uri="{BB962C8B-B14F-4D97-AF65-F5344CB8AC3E}">
        <p14:creationId xmlns:p14="http://schemas.microsoft.com/office/powerpoint/2010/main" val="1476316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EB4D1-1A69-4584-8C64-1318D8D1C6D5}"/>
              </a:ext>
            </a:extLst>
          </p:cNvPr>
          <p:cNvSpPr>
            <a:spLocks noGrp="1"/>
          </p:cNvSpPr>
          <p:nvPr>
            <p:ph type="title"/>
          </p:nvPr>
        </p:nvSpPr>
        <p:spPr/>
        <p:txBody>
          <a:bodyPr/>
          <a:lstStyle/>
          <a:p>
            <a:pPr algn="ctr"/>
            <a:r>
              <a:rPr lang="de-DE" b="1" dirty="0">
                <a:latin typeface="+mn-lt"/>
              </a:rPr>
              <a:t>Missbrauch des Äußerungsstrafrechts</a:t>
            </a:r>
            <a:endParaRPr lang="de-DE" dirty="0">
              <a:latin typeface="+mn-lt"/>
            </a:endParaRPr>
          </a:p>
        </p:txBody>
      </p:sp>
      <p:sp>
        <p:nvSpPr>
          <p:cNvPr id="3" name="Inhaltsplatzhalter 2">
            <a:extLst>
              <a:ext uri="{FF2B5EF4-FFF2-40B4-BE49-F238E27FC236}">
                <a16:creationId xmlns:a16="http://schemas.microsoft.com/office/drawing/2014/main" id="{0E010828-16D1-46DA-8C2E-D06E37774CBC}"/>
              </a:ext>
            </a:extLst>
          </p:cNvPr>
          <p:cNvSpPr>
            <a:spLocks noGrp="1"/>
          </p:cNvSpPr>
          <p:nvPr>
            <p:ph idx="1"/>
          </p:nvPr>
        </p:nvSpPr>
        <p:spPr/>
        <p:txBody>
          <a:bodyPr>
            <a:normAutofit lnSpcReduction="10000"/>
          </a:bodyPr>
          <a:lstStyle/>
          <a:p>
            <a:pPr marL="0" indent="0">
              <a:buNone/>
            </a:pPr>
            <a:r>
              <a:rPr lang="de-DE" dirty="0"/>
              <a:t>Einwände:</a:t>
            </a:r>
          </a:p>
          <a:p>
            <a:r>
              <a:rPr lang="de-DE" dirty="0"/>
              <a:t>Wie soll man denn aus der Geschichte lernen, wenn man keine Vergleiche ziehen darf?</a:t>
            </a:r>
          </a:p>
          <a:p>
            <a:r>
              <a:rPr lang="de-DE" dirty="0"/>
              <a:t>Die NS-Zeit begann  nicht mit Vernichtungslagern, sondern mit Ausgrenzung und Diffamierung. Vor der möglichen Wiederholung solcher Fehlentwicklungen muss gewarnt werden dürfen.</a:t>
            </a:r>
          </a:p>
          <a:p>
            <a:r>
              <a:rPr lang="de-DE" dirty="0"/>
              <a:t>Die Schwere der NS-Verbrechen wird durch die Vergleiche von Corona-Maßnahmen mit der NS-Zeit auch nicht in Zweifel gezogen. Vielmehr ist die Anerkennung dieser Schwere unabdingbare Voraussetzung für die Durchschlagskraft einer auf jene Vergleiche gestützte Argumentation.</a:t>
            </a:r>
          </a:p>
        </p:txBody>
      </p:sp>
    </p:spTree>
    <p:extLst>
      <p:ext uri="{BB962C8B-B14F-4D97-AF65-F5344CB8AC3E}">
        <p14:creationId xmlns:p14="http://schemas.microsoft.com/office/powerpoint/2010/main" val="37317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Missbrauch des Äußerungsstrafrechts</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lstStyle/>
          <a:p>
            <a:pPr marL="0" indent="0">
              <a:buNone/>
            </a:pPr>
            <a:r>
              <a:rPr lang="de-DE" dirty="0"/>
              <a:t>Nicht als Volksverhetzung verfolgt wurden die folgenden Entgleisungen:</a:t>
            </a:r>
          </a:p>
          <a:p>
            <a:r>
              <a:rPr lang="de-DE" dirty="0"/>
              <a:t>Tweet des RND-Journalisten Matthias Koch auf dem Thread „</a:t>
            </a:r>
            <a:r>
              <a:rPr lang="de-DE" dirty="0" err="1"/>
              <a:t>Querdenkenwatch</a:t>
            </a:r>
            <a:r>
              <a:rPr lang="de-DE" dirty="0"/>
              <a:t>“ (</a:t>
            </a:r>
            <a:r>
              <a:rPr lang="de-DE" u="sng" dirty="0">
                <a:hlinkClick r:id="rId2"/>
              </a:rPr>
              <a:t>https://twitter.com/querdenkenwatch?ref_src=twsrc%5Egoogle%7Ctwcamp%5Eserp%7Ctwgr%5Eauthor</a:t>
            </a:r>
            <a:r>
              <a:rPr lang="de-DE" dirty="0"/>
              <a:t>, zuletzt abgerufen am 14.7.2021 um 23.17 Uhr)</a:t>
            </a:r>
          </a:p>
          <a:p>
            <a:pPr marL="0" indent="0">
              <a:buNone/>
            </a:pPr>
            <a:endParaRPr lang="de-DE" dirty="0"/>
          </a:p>
        </p:txBody>
      </p:sp>
    </p:spTree>
    <p:extLst>
      <p:ext uri="{BB962C8B-B14F-4D97-AF65-F5344CB8AC3E}">
        <p14:creationId xmlns:p14="http://schemas.microsoft.com/office/powerpoint/2010/main" val="2501360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Missbrauch des Äußerungsstrafrechts</a:t>
            </a:r>
            <a:endParaRPr lang="de-DE" dirty="0">
              <a:latin typeface="+mn-lt"/>
            </a:endParaRPr>
          </a:p>
        </p:txBody>
      </p:sp>
      <p:pic>
        <p:nvPicPr>
          <p:cNvPr id="6" name="Inhaltsplatzhalter 5">
            <a:extLst>
              <a:ext uri="{FF2B5EF4-FFF2-40B4-BE49-F238E27FC236}">
                <a16:creationId xmlns:a16="http://schemas.microsoft.com/office/drawing/2014/main" id="{E731E3C8-D69B-4C63-968B-3D8D3696C1D3}"/>
              </a:ext>
            </a:extLst>
          </p:cNvPr>
          <p:cNvPicPr>
            <a:picLocks noGrp="1"/>
          </p:cNvPicPr>
          <p:nvPr>
            <p:ph idx="1"/>
          </p:nvPr>
        </p:nvPicPr>
        <p:blipFill>
          <a:blip r:embed="rId2"/>
          <a:stretch>
            <a:fillRect/>
          </a:stretch>
        </p:blipFill>
        <p:spPr>
          <a:xfrm>
            <a:off x="4024264" y="1825625"/>
            <a:ext cx="4143471" cy="4351338"/>
          </a:xfrm>
          <a:prstGeom prst="rect">
            <a:avLst/>
          </a:prstGeom>
        </p:spPr>
      </p:pic>
    </p:spTree>
    <p:extLst>
      <p:ext uri="{BB962C8B-B14F-4D97-AF65-F5344CB8AC3E}">
        <p14:creationId xmlns:p14="http://schemas.microsoft.com/office/powerpoint/2010/main" val="3180607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Missbrauch des Äußerungsstrafrechts</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lstStyle/>
          <a:p>
            <a:r>
              <a:rPr lang="de-DE" dirty="0"/>
              <a:t>Tweet von Dr. Mike Müller vom 16.10.2021, </a:t>
            </a:r>
            <a:r>
              <a:rPr lang="de-DE" dirty="0">
                <a:hlinkClick r:id="rId2"/>
              </a:rPr>
              <a:t>https://twitter.com/MikeMuellerLate/status/1449416771832844290</a:t>
            </a:r>
            <a:r>
              <a:rPr lang="de-DE" dirty="0"/>
              <a:t>, zuletzt abgerufen am 20.7.2023 um 0.47 Uhr, auch dokumentiert bei #ichhabemitgemacht:</a:t>
            </a:r>
          </a:p>
        </p:txBody>
      </p:sp>
    </p:spTree>
    <p:extLst>
      <p:ext uri="{BB962C8B-B14F-4D97-AF65-F5344CB8AC3E}">
        <p14:creationId xmlns:p14="http://schemas.microsoft.com/office/powerpoint/2010/main" val="2612254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Missbrauch des Äußerungsstrafrechts</a:t>
            </a:r>
            <a:endParaRPr lang="de-DE" dirty="0">
              <a:latin typeface="+mn-lt"/>
            </a:endParaRPr>
          </a:p>
        </p:txBody>
      </p:sp>
      <p:pic>
        <p:nvPicPr>
          <p:cNvPr id="8" name="Inhaltsplatzhalter 7">
            <a:extLst>
              <a:ext uri="{FF2B5EF4-FFF2-40B4-BE49-F238E27FC236}">
                <a16:creationId xmlns:a16="http://schemas.microsoft.com/office/drawing/2014/main" id="{EB1CE283-DAD8-40B6-9CD5-24E0E99AAE37}"/>
              </a:ext>
            </a:extLst>
          </p:cNvPr>
          <p:cNvPicPr>
            <a:picLocks noGrp="1" noChangeAspect="1"/>
          </p:cNvPicPr>
          <p:nvPr>
            <p:ph idx="1"/>
          </p:nvPr>
        </p:nvPicPr>
        <p:blipFill>
          <a:blip r:embed="rId2"/>
          <a:stretch>
            <a:fillRect/>
          </a:stretch>
        </p:blipFill>
        <p:spPr>
          <a:xfrm>
            <a:off x="4624759" y="1825625"/>
            <a:ext cx="2942481" cy="4351338"/>
          </a:xfrm>
          <a:prstGeom prst="rect">
            <a:avLst/>
          </a:prstGeom>
        </p:spPr>
      </p:pic>
    </p:spTree>
    <p:extLst>
      <p:ext uri="{BB962C8B-B14F-4D97-AF65-F5344CB8AC3E}">
        <p14:creationId xmlns:p14="http://schemas.microsoft.com/office/powerpoint/2010/main" val="847170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Missbrauch des Äußerungsstrafrechts</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lstStyle/>
          <a:p>
            <a:r>
              <a:rPr lang="de-DE" dirty="0"/>
              <a:t>Plakatkampagne des Berliner Senats aus dem Jahr 2020, die allerdings gehörig nach hinten losging und daher wieder gestoppt wurde (siehe z.B. Euronews vom 15.10.2020, </a:t>
            </a:r>
            <a:r>
              <a:rPr lang="de-DE" dirty="0">
                <a:hlinkClick r:id="rId2"/>
              </a:rPr>
              <a:t>https://de.euronews.com/2020/10/15/berliner-masken-kampagne-mit-stinkefinger-geht-nach-hinten-los</a:t>
            </a:r>
            <a:r>
              <a:rPr lang="de-DE" dirty="0"/>
              <a:t>; Tagesspiegel vom 14.10.2024, </a:t>
            </a:r>
            <a:r>
              <a:rPr lang="de-DE" dirty="0">
                <a:hlinkClick r:id="rId3"/>
              </a:rPr>
              <a:t>https://www.tagesspiegel.de/wissen/fur-masken-sollte-der-senat-positiv-werben-8518294.html</a:t>
            </a:r>
            <a:r>
              <a:rPr lang="de-DE" dirty="0"/>
              <a:t>).</a:t>
            </a:r>
          </a:p>
        </p:txBody>
      </p:sp>
    </p:spTree>
    <p:extLst>
      <p:ext uri="{BB962C8B-B14F-4D97-AF65-F5344CB8AC3E}">
        <p14:creationId xmlns:p14="http://schemas.microsoft.com/office/powerpoint/2010/main" val="3338661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Missbrauch des Äußerungsstrafrechts</a:t>
            </a:r>
            <a:endParaRPr lang="de-DE" dirty="0">
              <a:latin typeface="+mn-lt"/>
            </a:endParaRPr>
          </a:p>
        </p:txBody>
      </p:sp>
      <p:pic>
        <p:nvPicPr>
          <p:cNvPr id="4" name="Inhaltsplatzhalter 3">
            <a:extLst>
              <a:ext uri="{FF2B5EF4-FFF2-40B4-BE49-F238E27FC236}">
                <a16:creationId xmlns:a16="http://schemas.microsoft.com/office/drawing/2014/main" id="{21448CA8-1C08-4734-81B6-405F39552574}"/>
              </a:ext>
            </a:extLst>
          </p:cNvPr>
          <p:cNvPicPr>
            <a:picLocks noGrp="1" noChangeAspect="1"/>
          </p:cNvPicPr>
          <p:nvPr>
            <p:ph idx="1"/>
          </p:nvPr>
        </p:nvPicPr>
        <p:blipFill>
          <a:blip r:embed="rId2"/>
          <a:stretch>
            <a:fillRect/>
          </a:stretch>
        </p:blipFill>
        <p:spPr>
          <a:xfrm>
            <a:off x="3867661" y="1825625"/>
            <a:ext cx="4456677" cy="4351338"/>
          </a:xfrm>
          <a:prstGeom prst="rect">
            <a:avLst/>
          </a:prstGeom>
        </p:spPr>
      </p:pic>
    </p:spTree>
    <p:extLst>
      <p:ext uri="{BB962C8B-B14F-4D97-AF65-F5344CB8AC3E}">
        <p14:creationId xmlns:p14="http://schemas.microsoft.com/office/powerpoint/2010/main" val="253038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Missbrauch des Äußerungsstrafrechts</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lstStyle/>
          <a:p>
            <a:r>
              <a:rPr lang="de-DE" dirty="0"/>
              <a:t>Und dann die feuchten Träume der Antifa, dokumentiert bei #ichhabemitgemacht:</a:t>
            </a:r>
          </a:p>
        </p:txBody>
      </p:sp>
    </p:spTree>
    <p:extLst>
      <p:ext uri="{BB962C8B-B14F-4D97-AF65-F5344CB8AC3E}">
        <p14:creationId xmlns:p14="http://schemas.microsoft.com/office/powerpoint/2010/main" val="331598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073CF-A466-4BA4-8B50-63AC671BB698}"/>
              </a:ext>
            </a:extLst>
          </p:cNvPr>
          <p:cNvSpPr>
            <a:spLocks noGrp="1"/>
          </p:cNvSpPr>
          <p:nvPr>
            <p:ph type="title"/>
          </p:nvPr>
        </p:nvSpPr>
        <p:spPr/>
        <p:txBody>
          <a:bodyPr/>
          <a:lstStyle/>
          <a:p>
            <a:pPr algn="ctr"/>
            <a:r>
              <a:rPr lang="de-DE" b="1" dirty="0">
                <a:latin typeface="+mn-lt"/>
              </a:rPr>
              <a:t>Indoktrination der Richterschaft</a:t>
            </a:r>
            <a:endParaRPr lang="de-DE" dirty="0">
              <a:latin typeface="+mn-lt"/>
            </a:endParaRPr>
          </a:p>
        </p:txBody>
      </p:sp>
      <p:sp>
        <p:nvSpPr>
          <p:cNvPr id="3" name="Inhaltsplatzhalter 2">
            <a:extLst>
              <a:ext uri="{FF2B5EF4-FFF2-40B4-BE49-F238E27FC236}">
                <a16:creationId xmlns:a16="http://schemas.microsoft.com/office/drawing/2014/main" id="{3B978FE0-DCD3-4F8E-84B3-2787FD61ED05}"/>
              </a:ext>
            </a:extLst>
          </p:cNvPr>
          <p:cNvSpPr>
            <a:spLocks noGrp="1"/>
          </p:cNvSpPr>
          <p:nvPr>
            <p:ph idx="1"/>
          </p:nvPr>
        </p:nvSpPr>
        <p:spPr/>
        <p:txBody>
          <a:bodyPr/>
          <a:lstStyle/>
          <a:p>
            <a:r>
              <a:rPr lang="de-DE" dirty="0"/>
              <a:t>Perfides Framing durch Gleichsetzung</a:t>
            </a:r>
          </a:p>
          <a:p>
            <a:r>
              <a:rPr lang="de-DE" dirty="0"/>
              <a:t>„Verschwörungstheorien“ als gemeinsame Klammer</a:t>
            </a:r>
          </a:p>
          <a:p>
            <a:r>
              <a:rPr lang="de-DE" dirty="0"/>
              <a:t>„Gefahrenpotential“ soll dargestellt werden – Anregung zu Hochsicherheitsvorkehrungen in Corona-Prozessen?</a:t>
            </a:r>
          </a:p>
          <a:p>
            <a:r>
              <a:rPr lang="de-DE" dirty="0"/>
              <a:t>Das Auftreten gegenüber diesem Personenkreis soll „erlernt“ werden – Anregung, die betroffenen Personen als Unter-Menschen zu behandeln und ihren Sachvortrag möglichst zu ignorieren?</a:t>
            </a:r>
          </a:p>
          <a:p>
            <a:endParaRPr lang="de-DE" dirty="0"/>
          </a:p>
        </p:txBody>
      </p:sp>
    </p:spTree>
    <p:extLst>
      <p:ext uri="{BB962C8B-B14F-4D97-AF65-F5344CB8AC3E}">
        <p14:creationId xmlns:p14="http://schemas.microsoft.com/office/powerpoint/2010/main" val="82907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Missbrauch des Äußerungsstrafrechts</a:t>
            </a:r>
            <a:endParaRPr lang="de-DE" dirty="0">
              <a:latin typeface="+mn-lt"/>
            </a:endParaRPr>
          </a:p>
        </p:txBody>
      </p:sp>
      <p:pic>
        <p:nvPicPr>
          <p:cNvPr id="4" name="Inhaltsplatzhalter 3">
            <a:extLst>
              <a:ext uri="{FF2B5EF4-FFF2-40B4-BE49-F238E27FC236}">
                <a16:creationId xmlns:a16="http://schemas.microsoft.com/office/drawing/2014/main" id="{8CD78C85-9968-47B3-97F6-46CD50E0CFF1}"/>
              </a:ext>
            </a:extLst>
          </p:cNvPr>
          <p:cNvPicPr>
            <a:picLocks noGrp="1" noChangeAspect="1"/>
          </p:cNvPicPr>
          <p:nvPr>
            <p:ph idx="1"/>
          </p:nvPr>
        </p:nvPicPr>
        <p:blipFill>
          <a:blip r:embed="rId2"/>
          <a:stretch>
            <a:fillRect/>
          </a:stretch>
        </p:blipFill>
        <p:spPr>
          <a:xfrm>
            <a:off x="4464248" y="1825625"/>
            <a:ext cx="3263503" cy="4351338"/>
          </a:xfrm>
          <a:prstGeom prst="rect">
            <a:avLst/>
          </a:prstGeom>
        </p:spPr>
      </p:pic>
    </p:spTree>
    <p:extLst>
      <p:ext uri="{BB962C8B-B14F-4D97-AF65-F5344CB8AC3E}">
        <p14:creationId xmlns:p14="http://schemas.microsoft.com/office/powerpoint/2010/main" val="4124704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Missbrauch des Äußerungsstrafrechts</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lstStyle/>
          <a:p>
            <a:r>
              <a:rPr lang="de-DE" dirty="0"/>
              <a:t>Dann die unsägliche Diffamierung von Menschen, die sich gegen die COVID-Injektion entscheiden, durch Nikolaus Blome im SPIEGEL vom 7.12.2020, </a:t>
            </a:r>
            <a:r>
              <a:rPr lang="de-DE" u="sng" dirty="0">
                <a:hlinkClick r:id="rId2"/>
              </a:rPr>
              <a:t>https://www.spiegel.de/politik/deutschland/impfpflicht-was-denn-sonst-a-2846adb0-a468-48a9-8397-ba50fbe08a68</a:t>
            </a:r>
            <a:r>
              <a:rPr lang="de-DE" dirty="0"/>
              <a:t>:</a:t>
            </a:r>
          </a:p>
          <a:p>
            <a:endParaRPr lang="de-DE" dirty="0"/>
          </a:p>
        </p:txBody>
      </p:sp>
      <p:pic>
        <p:nvPicPr>
          <p:cNvPr id="4" name="Grafik 3">
            <a:extLst>
              <a:ext uri="{FF2B5EF4-FFF2-40B4-BE49-F238E27FC236}">
                <a16:creationId xmlns:a16="http://schemas.microsoft.com/office/drawing/2014/main" id="{6409C194-7121-4567-A5A5-11F4219B8456}"/>
              </a:ext>
            </a:extLst>
          </p:cNvPr>
          <p:cNvPicPr>
            <a:picLocks noChangeAspect="1"/>
          </p:cNvPicPr>
          <p:nvPr/>
        </p:nvPicPr>
        <p:blipFill>
          <a:blip r:embed="rId3"/>
          <a:stretch>
            <a:fillRect/>
          </a:stretch>
        </p:blipFill>
        <p:spPr>
          <a:xfrm>
            <a:off x="3910012" y="3616452"/>
            <a:ext cx="4371975" cy="2057400"/>
          </a:xfrm>
          <a:prstGeom prst="rect">
            <a:avLst/>
          </a:prstGeom>
        </p:spPr>
      </p:pic>
    </p:spTree>
    <p:extLst>
      <p:ext uri="{BB962C8B-B14F-4D97-AF65-F5344CB8AC3E}">
        <p14:creationId xmlns:p14="http://schemas.microsoft.com/office/powerpoint/2010/main" val="2030034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Missbrauch des Äußerungsstrafrechts</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normAutofit lnSpcReduction="10000"/>
          </a:bodyPr>
          <a:lstStyle/>
          <a:p>
            <a:pPr marL="0" indent="0">
              <a:buNone/>
            </a:pPr>
            <a:r>
              <a:rPr lang="de-DE" dirty="0"/>
              <a:t>Wer solche Entgleisungen sammelt, riskiert, selbst ins Visier der Ermittlungsbehörden zu geraten:</a:t>
            </a:r>
          </a:p>
          <a:p>
            <a:r>
              <a:rPr lang="de-DE" dirty="0" err="1"/>
              <a:t>Mic</a:t>
            </a:r>
            <a:r>
              <a:rPr lang="de-DE" dirty="0"/>
              <a:t> de Vries, der damals besonders widerwärtige Entgleisungen von Scharfmachern der Impfpropaganda zusammenstellte und veröffentlichte, wurde wegen gefährdenden Verbreitens personenbezogener Daten angeklagt (</a:t>
            </a:r>
            <a:r>
              <a:rPr lang="de-DE" dirty="0" err="1"/>
              <a:t>reitschuster</a:t>
            </a:r>
            <a:r>
              <a:rPr lang="de-DE" dirty="0"/>
              <a:t> vom 12.7.2023, </a:t>
            </a:r>
            <a:r>
              <a:rPr lang="de-DE" dirty="0">
                <a:hlinkClick r:id="rId2"/>
              </a:rPr>
              <a:t>https://reitschuster.de/post/taeter-opfer-umkehr-jetzt-bei-hetze-gegen-ungeimpfte-amtlich/</a:t>
            </a:r>
            <a:r>
              <a:rPr lang="de-DE" dirty="0"/>
              <a:t>).</a:t>
            </a:r>
          </a:p>
          <a:p>
            <a:r>
              <a:rPr lang="de-DE" dirty="0"/>
              <a:t>Der Staatsanwaltschaft gelang es, vor dem LG Köln die Zulassung der Anklage zu erzwingen (</a:t>
            </a:r>
            <a:r>
              <a:rPr lang="de-DE" u="sng" dirty="0">
                <a:hlinkClick r:id="rId3"/>
              </a:rPr>
              <a:t>https://reitschuster.de/post/jetzt-amtlich-wirhabenmitgemacht-initiator-wird-der-prozess-gemacht/</a:t>
            </a:r>
            <a:r>
              <a:rPr lang="de-DE" dirty="0"/>
              <a:t>).</a:t>
            </a:r>
          </a:p>
        </p:txBody>
      </p:sp>
    </p:spTree>
    <p:extLst>
      <p:ext uri="{BB962C8B-B14F-4D97-AF65-F5344CB8AC3E}">
        <p14:creationId xmlns:p14="http://schemas.microsoft.com/office/powerpoint/2010/main" val="3832520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Missbrauch des Äußerungsstrafrechts</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lstStyle/>
          <a:p>
            <a:r>
              <a:rPr lang="de-DE" dirty="0"/>
              <a:t>Mittlerweile wurde </a:t>
            </a:r>
            <a:r>
              <a:rPr lang="de-DE" dirty="0" err="1"/>
              <a:t>Mic</a:t>
            </a:r>
            <a:r>
              <a:rPr lang="de-DE" dirty="0"/>
              <a:t> de Vries vom AG Köln freigesprochen (Apollo News vom 12.6.2024, </a:t>
            </a:r>
            <a:r>
              <a:rPr lang="de-DE" dirty="0">
                <a:hlinkClick r:id="rId2"/>
              </a:rPr>
              <a:t>https://apollo-news.net/freispruch-fuer-corona-kritiker-mic-de-vries-dokumentation-von-ungeimpften-beschimpfung-keine-straftat/</a:t>
            </a:r>
            <a:r>
              <a:rPr lang="de-DE" dirty="0"/>
              <a:t>). Ich weiß aber nicht, ob der Freispruch rechtskräftig ist!</a:t>
            </a:r>
          </a:p>
        </p:txBody>
      </p:sp>
    </p:spTree>
    <p:extLst>
      <p:ext uri="{BB962C8B-B14F-4D97-AF65-F5344CB8AC3E}">
        <p14:creationId xmlns:p14="http://schemas.microsoft.com/office/powerpoint/2010/main" val="2077795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Angriffe auf die Meinungs- und Pressefreiheit</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normAutofit/>
          </a:bodyPr>
          <a:lstStyle/>
          <a:p>
            <a:pPr marL="0" indent="0">
              <a:buNone/>
            </a:pPr>
            <a:r>
              <a:rPr lang="de-DE" dirty="0"/>
              <a:t>Die Angriffe von Nancy Faeser auf die Meinungs- und Pressefreiheit im Überblick:</a:t>
            </a:r>
          </a:p>
          <a:p>
            <a:r>
              <a:rPr lang="de-DE" dirty="0"/>
              <a:t>Compact-Verbot</a:t>
            </a:r>
          </a:p>
          <a:p>
            <a:r>
              <a:rPr lang="de-DE" dirty="0"/>
              <a:t>Phänomenbereich „Verfassungsschutzrelevante Delegitimierung des Staates“ (unter Horst Seehofer begründet, von Nancy Faeser übernommen)</a:t>
            </a:r>
          </a:p>
          <a:p>
            <a:r>
              <a:rPr lang="de-DE" dirty="0"/>
              <a:t>Öffentlicher Dienst: Entlassungsverfügung statt Disziplinaranklage. Die ebenfalls geplante Beweislastumkehr bzgl. Verfassungstreue wurde zwar zurückgezogen, besteht aber durch die verfahrensrechtlichen Änderungen faktisch doch.</a:t>
            </a:r>
          </a:p>
        </p:txBody>
      </p:sp>
    </p:spTree>
    <p:extLst>
      <p:ext uri="{BB962C8B-B14F-4D97-AF65-F5344CB8AC3E}">
        <p14:creationId xmlns:p14="http://schemas.microsoft.com/office/powerpoint/2010/main" val="797300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DDCAE-9E40-4A4A-8F5C-0662749BEC68}"/>
              </a:ext>
            </a:extLst>
          </p:cNvPr>
          <p:cNvSpPr>
            <a:spLocks noGrp="1"/>
          </p:cNvSpPr>
          <p:nvPr>
            <p:ph type="title"/>
          </p:nvPr>
        </p:nvSpPr>
        <p:spPr/>
        <p:txBody>
          <a:bodyPr/>
          <a:lstStyle/>
          <a:p>
            <a:pPr algn="ctr"/>
            <a:r>
              <a:rPr lang="de-DE" b="1" dirty="0">
                <a:latin typeface="+mn-lt"/>
              </a:rPr>
              <a:t>Angriffe auf die Meinungs- und Pressefreiheit</a:t>
            </a:r>
            <a:endParaRPr lang="de-DE" dirty="0">
              <a:latin typeface="+mn-lt"/>
            </a:endParaRPr>
          </a:p>
        </p:txBody>
      </p:sp>
      <p:sp>
        <p:nvSpPr>
          <p:cNvPr id="3" name="Inhaltsplatzhalter 2">
            <a:extLst>
              <a:ext uri="{FF2B5EF4-FFF2-40B4-BE49-F238E27FC236}">
                <a16:creationId xmlns:a16="http://schemas.microsoft.com/office/drawing/2014/main" id="{44019299-2C7B-4FD2-B93B-929F0FD928AD}"/>
              </a:ext>
            </a:extLst>
          </p:cNvPr>
          <p:cNvSpPr>
            <a:spLocks noGrp="1"/>
          </p:cNvSpPr>
          <p:nvPr>
            <p:ph idx="1"/>
          </p:nvPr>
        </p:nvSpPr>
        <p:spPr/>
        <p:txBody>
          <a:bodyPr>
            <a:normAutofit lnSpcReduction="10000"/>
          </a:bodyPr>
          <a:lstStyle/>
          <a:p>
            <a:r>
              <a:rPr lang="de-DE" dirty="0" err="1"/>
              <a:t>Anschwärz</a:t>
            </a:r>
            <a:r>
              <a:rPr lang="de-DE" dirty="0"/>
              <a:t>-Gesetz (Verfassungsschutz sollte Menschen in ihrem privaten Umfeld denunzieren dürfen und § 19 BVerfSchG entsprechend geändert werden; weiterführend dazu Nachdenkseiten vom 30.10.2023, </a:t>
            </a:r>
            <a:r>
              <a:rPr lang="de-DE" u="sng" dirty="0">
                <a:hlinkClick r:id="rId2"/>
              </a:rPr>
              <a:t>https://www.nachdenkseiten.de/?p=105985</a:t>
            </a:r>
            <a:r>
              <a:rPr lang="de-DE" dirty="0"/>
              <a:t>; BILD vom 27.10.2023, </a:t>
            </a:r>
            <a:r>
              <a:rPr lang="de-DE" u="sng" dirty="0">
                <a:hlinkClick r:id="rId3"/>
              </a:rPr>
              <a:t>https://www.bild.de/politik/inland/politik-inland/mehr-geheimdienst-rechte-faeser-plant-neues-anschwaerz-gesetz-85897114.bild.html</a:t>
            </a:r>
            <a:r>
              <a:rPr lang="de-DE" dirty="0"/>
              <a:t>). Reform wurde im Gesetzgebungsverfahren abgeschwächt.</a:t>
            </a:r>
          </a:p>
          <a:p>
            <a:r>
              <a:rPr lang="de-DE" dirty="0"/>
              <a:t>Beobachtung der politischen Opposition durch den Verfassungsschutz (AfD, siehe OVG Münster, Urteile vom 13.5.2024 – 5 A 1216/22, 1217/22, 1218/22; außerdem Fall Hans-Georg Maaßen)</a:t>
            </a:r>
          </a:p>
          <a:p>
            <a:endParaRPr lang="de-DE" dirty="0"/>
          </a:p>
          <a:p>
            <a:endParaRPr lang="de-DE" dirty="0"/>
          </a:p>
          <a:p>
            <a:endParaRPr lang="de-DE" dirty="0"/>
          </a:p>
        </p:txBody>
      </p:sp>
    </p:spTree>
    <p:extLst>
      <p:ext uri="{BB962C8B-B14F-4D97-AF65-F5344CB8AC3E}">
        <p14:creationId xmlns:p14="http://schemas.microsoft.com/office/powerpoint/2010/main" val="3057149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Angriffe auf die Meinungs- und Pressefreiheit</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normAutofit lnSpcReduction="10000"/>
          </a:bodyPr>
          <a:lstStyle/>
          <a:p>
            <a:pPr marL="0" indent="0">
              <a:buNone/>
            </a:pPr>
            <a:r>
              <a:rPr lang="de-DE" dirty="0"/>
              <a:t>Weitere Angriffe:</a:t>
            </a:r>
          </a:p>
          <a:p>
            <a:r>
              <a:rPr lang="de-DE" dirty="0"/>
              <a:t>Dossiers über die „Corona-Leugner-Szene“ (Verfassungsschutz NRW)</a:t>
            </a:r>
          </a:p>
          <a:p>
            <a:r>
              <a:rPr lang="de-DE" dirty="0"/>
              <a:t>Digitale V-Leute „gegen rechts“ (weiterführend Apollo News vom 22.2.2024, </a:t>
            </a:r>
            <a:r>
              <a:rPr lang="de-DE" u="sng" dirty="0">
                <a:hlinkClick r:id="rId2"/>
              </a:rPr>
              <a:t>https://apollo-news.net/die-digitalen-v-maenner-gegen-rechts/?fbclid=IwAR3w7yHalNIxAwg8Pg4hmXX_dxBED9I715z478jj3C4GXUGiZyE6zFt7tas</a:t>
            </a:r>
            <a:r>
              <a:rPr lang="de-DE" dirty="0"/>
              <a:t>)</a:t>
            </a:r>
          </a:p>
          <a:p>
            <a:r>
              <a:rPr lang="de-DE" dirty="0" err="1"/>
              <a:t>Correctiv</a:t>
            </a:r>
            <a:r>
              <a:rPr lang="de-DE" dirty="0"/>
              <a:t>-Geschichte über Potsdamer „Geheimtreffen“ (vermutlich Observation durch Verfassungsschutz, siehe dazu Berliner Zeitung vom 14.3.2024, </a:t>
            </a:r>
            <a:r>
              <a:rPr lang="de-DE" u="sng" dirty="0">
                <a:hlinkClick r:id="rId3"/>
              </a:rPr>
              <a:t>https://www.berliner-zeitung.de/politik-gesellschaft/regierung-verweigert-auskunft-ueber-potsdamer-treffen-interessen-der-bundesrepublik-in-gefahr-li.2196004</a:t>
            </a:r>
            <a:r>
              <a:rPr lang="de-DE" dirty="0"/>
              <a:t>)</a:t>
            </a:r>
          </a:p>
        </p:txBody>
      </p:sp>
    </p:spTree>
    <p:extLst>
      <p:ext uri="{BB962C8B-B14F-4D97-AF65-F5344CB8AC3E}">
        <p14:creationId xmlns:p14="http://schemas.microsoft.com/office/powerpoint/2010/main" val="948475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Angriffe auf die Meinungs- und Pressefreiheit</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normAutofit lnSpcReduction="10000"/>
          </a:bodyPr>
          <a:lstStyle/>
          <a:p>
            <a:r>
              <a:rPr lang="de-DE" dirty="0"/>
              <a:t>„Demokratiefördergesetz“ (weiterführend Cicero vom 14.12.2022, </a:t>
            </a:r>
            <a:r>
              <a:rPr lang="de-DE" u="sng" dirty="0">
                <a:hlinkClick r:id="rId2"/>
              </a:rPr>
              <a:t>https://www.cicero.de/innenpolitik/demokratiefordergesetz-aktivismus-politische-bildung-ngo-grundgesetz</a:t>
            </a:r>
            <a:r>
              <a:rPr lang="de-DE" dirty="0"/>
              <a:t>; Cicero vom 24.3.2024, </a:t>
            </a:r>
            <a:r>
              <a:rPr lang="de-DE" u="sng" dirty="0">
                <a:hlinkClick r:id="rId3"/>
              </a:rPr>
              <a:t>https://www.cicero.de/innenpolitik/deutschland-verfassungsdenken-nancy-faeser</a:t>
            </a:r>
            <a:r>
              <a:rPr lang="de-DE" dirty="0"/>
              <a:t>)  </a:t>
            </a:r>
          </a:p>
          <a:p>
            <a:r>
              <a:rPr lang="de-DE" dirty="0"/>
              <a:t>Hinweisgeberschutzgesetz, soweit es Denunziation von Bürgern beim Staat privilegiert (weiterführend WELT vom 8.9.2023, </a:t>
            </a:r>
            <a:r>
              <a:rPr lang="de-DE" dirty="0">
                <a:hlinkClick r:id="rId4"/>
              </a:rPr>
              <a:t>https://www.welt.de/debatte/kommentare/plus246958058/Hinweisgeberschutzgesetz-Die-Rueckkehr-des-Denunziantentums.html</a:t>
            </a:r>
            <a:r>
              <a:rPr lang="de-DE" dirty="0"/>
              <a:t>; achgut.com vom 29.12.2022, </a:t>
            </a:r>
            <a:r>
              <a:rPr lang="de-DE" u="sng" dirty="0">
                <a:hlinkClick r:id="rId5"/>
              </a:rPr>
              <a:t>https://www.achgut.com/artikel/der_grossangriff_auf_die_verschwiegenheitspflicht</a:t>
            </a:r>
            <a:r>
              <a:rPr lang="de-DE" dirty="0"/>
              <a:t>)</a:t>
            </a:r>
          </a:p>
        </p:txBody>
      </p:sp>
    </p:spTree>
    <p:extLst>
      <p:ext uri="{BB962C8B-B14F-4D97-AF65-F5344CB8AC3E}">
        <p14:creationId xmlns:p14="http://schemas.microsoft.com/office/powerpoint/2010/main" val="296524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Angriffe auf die Meinungs- und Pressefreiheit</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lstStyle/>
          <a:p>
            <a:pPr marL="0" indent="0">
              <a:buNone/>
            </a:pPr>
            <a:r>
              <a:rPr lang="de-DE" dirty="0"/>
              <a:t>Compact-Verbot:</a:t>
            </a:r>
          </a:p>
          <a:p>
            <a:r>
              <a:rPr lang="de-DE" dirty="0"/>
              <a:t>Aushebelung des Monopols des BVerfG, gemäß Art. 18 GG die Verwirkung der Pressefreiheit festzustellen.</a:t>
            </a:r>
          </a:p>
          <a:p>
            <a:r>
              <a:rPr lang="de-DE" dirty="0"/>
              <a:t>Schwammige Begriffe zur Begründung der Vorwürfe (V-Wort, „Regierungssturz“, „Systemsturz“)</a:t>
            </a:r>
          </a:p>
          <a:p>
            <a:r>
              <a:rPr lang="de-DE" dirty="0"/>
              <a:t>Konstruierte Antisemitismus-Vorwürfe</a:t>
            </a:r>
          </a:p>
          <a:p>
            <a:r>
              <a:rPr lang="de-DE" dirty="0"/>
              <a:t>Bisher keine strafrechtliche Verurteilung der Compact-Akteure, insbesondere nicht wegen Volksverhetzung</a:t>
            </a:r>
          </a:p>
          <a:p>
            <a:pPr marL="0" indent="0">
              <a:buNone/>
            </a:pPr>
            <a:endParaRPr lang="de-DE" dirty="0"/>
          </a:p>
        </p:txBody>
      </p:sp>
    </p:spTree>
    <p:extLst>
      <p:ext uri="{BB962C8B-B14F-4D97-AF65-F5344CB8AC3E}">
        <p14:creationId xmlns:p14="http://schemas.microsoft.com/office/powerpoint/2010/main" val="267163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Angriffe auf die Meinungs- und Pressefreiheit</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normAutofit lnSpcReduction="10000"/>
          </a:bodyPr>
          <a:lstStyle/>
          <a:p>
            <a:pPr marL="0" indent="0">
              <a:buNone/>
            </a:pPr>
            <a:r>
              <a:rPr lang="de-DE" dirty="0"/>
              <a:t>Delegitimierung des Staates:</a:t>
            </a:r>
          </a:p>
          <a:p>
            <a:r>
              <a:rPr lang="de-DE" dirty="0"/>
              <a:t>Vermengung von Personen und Institution. Erinnert an Ludwig XIV: „Der Staat bin ich“.</a:t>
            </a:r>
          </a:p>
          <a:p>
            <a:r>
              <a:rPr lang="de-DE" dirty="0"/>
              <a:t>Der Staat versucht mit geheimdienstlichen Mitteln, jene Loyalität der Bürger zu erzwingen, die diese ihm freiwillig nicht geben.</a:t>
            </a:r>
          </a:p>
          <a:p>
            <a:r>
              <a:rPr lang="de-DE" dirty="0"/>
              <a:t>Es wird nicht die Frage gestellt, warum die Menschen den Akteuren, die für den Staat handeln, die Loyalität aufkündigen. Vertrauen kann nicht eingefordert, sondern muss eingeworben werden.</a:t>
            </a:r>
          </a:p>
          <a:p>
            <a:r>
              <a:rPr lang="de-DE" dirty="0"/>
              <a:t>Wenn staatliche Akteure versagen, lügen oder Unrecht tun, muss das zur Sprache gebracht werden dürfen.</a:t>
            </a:r>
          </a:p>
        </p:txBody>
      </p:sp>
    </p:spTree>
    <p:extLst>
      <p:ext uri="{BB962C8B-B14F-4D97-AF65-F5344CB8AC3E}">
        <p14:creationId xmlns:p14="http://schemas.microsoft.com/office/powerpoint/2010/main" val="200596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31AD6-3C26-41D9-8F60-5D09DCD3DB2E}"/>
              </a:ext>
            </a:extLst>
          </p:cNvPr>
          <p:cNvSpPr>
            <a:spLocks noGrp="1"/>
          </p:cNvSpPr>
          <p:nvPr>
            <p:ph type="title"/>
          </p:nvPr>
        </p:nvSpPr>
        <p:spPr/>
        <p:txBody>
          <a:bodyPr/>
          <a:lstStyle/>
          <a:p>
            <a:pPr algn="ctr"/>
            <a:r>
              <a:rPr lang="de-DE" b="1" dirty="0">
                <a:latin typeface="+mn-lt"/>
              </a:rPr>
              <a:t>Einschüchterung kritischer Richter</a:t>
            </a:r>
            <a:endParaRPr lang="de-DE" dirty="0">
              <a:latin typeface="+mn-lt"/>
            </a:endParaRPr>
          </a:p>
        </p:txBody>
      </p:sp>
      <p:sp>
        <p:nvSpPr>
          <p:cNvPr id="3" name="Inhaltsplatzhalter 2">
            <a:extLst>
              <a:ext uri="{FF2B5EF4-FFF2-40B4-BE49-F238E27FC236}">
                <a16:creationId xmlns:a16="http://schemas.microsoft.com/office/drawing/2014/main" id="{13805298-5A86-4DEF-8D53-C9E45001FE17}"/>
              </a:ext>
            </a:extLst>
          </p:cNvPr>
          <p:cNvSpPr>
            <a:spLocks noGrp="1"/>
          </p:cNvSpPr>
          <p:nvPr>
            <p:ph idx="1"/>
          </p:nvPr>
        </p:nvSpPr>
        <p:spPr/>
        <p:txBody>
          <a:bodyPr/>
          <a:lstStyle/>
          <a:p>
            <a:r>
              <a:rPr lang="de-DE" dirty="0" err="1"/>
              <a:t>RiAG</a:t>
            </a:r>
            <a:r>
              <a:rPr lang="de-DE" dirty="0"/>
              <a:t> Christian </a:t>
            </a:r>
            <a:r>
              <a:rPr lang="de-DE" dirty="0" err="1"/>
              <a:t>Dettmar</a:t>
            </a:r>
            <a:r>
              <a:rPr lang="de-DE" dirty="0"/>
              <a:t> hatte die Masken- und Testpflicht an einer Schule in Thüringen in einem Verfahren gemäß § 1666 Abs. 4 BGB für kindeswohlgefährdend erklärt (AG Weimar, Beschluss vom 8.4.2021 – 9 F 148/21).</a:t>
            </a:r>
          </a:p>
          <a:p>
            <a:r>
              <a:rPr lang="de-DE" dirty="0"/>
              <a:t>Das LG Erfurt sah in diesem Beschluss strafbare Rechtsbeugung und verurteilte Christian </a:t>
            </a:r>
            <a:r>
              <a:rPr lang="de-DE" dirty="0" err="1"/>
              <a:t>Dettmar</a:t>
            </a:r>
            <a:r>
              <a:rPr lang="de-DE" dirty="0"/>
              <a:t> zu zwei Jahren Haft auf Bewährung (Urteil vom 23.08.2023 – 2 KLs 542 </a:t>
            </a:r>
            <a:r>
              <a:rPr lang="de-DE" dirty="0" err="1"/>
              <a:t>Js</a:t>
            </a:r>
            <a:r>
              <a:rPr lang="de-DE" dirty="0"/>
              <a:t> 11498/21). Er sei befangen gewesen und habe dies nicht offengelegt.</a:t>
            </a:r>
          </a:p>
          <a:p>
            <a:r>
              <a:rPr lang="de-DE" dirty="0"/>
              <a:t>Das (noch nicht rechtskräftige) Urteil ist mit Recht kritisiert worden (Hoven/Rostalski NStZ 2024, 65; Rostalski JZ 2024, 139).</a:t>
            </a:r>
          </a:p>
        </p:txBody>
      </p:sp>
    </p:spTree>
    <p:extLst>
      <p:ext uri="{BB962C8B-B14F-4D97-AF65-F5344CB8AC3E}">
        <p14:creationId xmlns:p14="http://schemas.microsoft.com/office/powerpoint/2010/main" val="705770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Angriffe auf die Meinungs- und Pressefreiheit</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lstStyle/>
          <a:p>
            <a:r>
              <a:rPr lang="de-DE" dirty="0"/>
              <a:t>Abermals schwammige Begriffe: Kritik soll erlaubt sein, nicht aber Verächtlich-Machen.</a:t>
            </a:r>
          </a:p>
          <a:p>
            <a:r>
              <a:rPr lang="de-DE" dirty="0"/>
              <a:t>Gefährlicher Hebel für politische Verfolgung Andersdenkender.</a:t>
            </a:r>
          </a:p>
        </p:txBody>
      </p:sp>
    </p:spTree>
    <p:extLst>
      <p:ext uri="{BB962C8B-B14F-4D97-AF65-F5344CB8AC3E}">
        <p14:creationId xmlns:p14="http://schemas.microsoft.com/office/powerpoint/2010/main" val="883275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Fazit</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lstStyle/>
          <a:p>
            <a:pPr marL="0" indent="0">
              <a:buNone/>
            </a:pPr>
            <a:r>
              <a:rPr lang="de-DE" dirty="0"/>
              <a:t>Die anwaltliche Vertretung von Regierungskritikern steht vor den folgenden Herausforderungen:</a:t>
            </a:r>
          </a:p>
          <a:p>
            <a:r>
              <a:rPr lang="de-DE" dirty="0"/>
              <a:t>Nur die wenigsten deutschen Richter können sich vorstellen, dass deutsche Regierungen und Behörden die Menschen zielgerichtet belügen und ins Verderben reiten.</a:t>
            </a:r>
          </a:p>
          <a:p>
            <a:r>
              <a:rPr lang="de-DE" dirty="0"/>
              <a:t>Mediale Propaganda erreicht auch Richter und führt in Einzelfällen dazu, dass gängige Feindbild-Rhetorik sich in Anklageschriften und Gerichtsurteilen wiederfindet.</a:t>
            </a:r>
          </a:p>
        </p:txBody>
      </p:sp>
    </p:spTree>
    <p:extLst>
      <p:ext uri="{BB962C8B-B14F-4D97-AF65-F5344CB8AC3E}">
        <p14:creationId xmlns:p14="http://schemas.microsoft.com/office/powerpoint/2010/main" val="1883352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649FD-8B0F-44FB-9ADE-C18D1FA4AE52}"/>
              </a:ext>
            </a:extLst>
          </p:cNvPr>
          <p:cNvSpPr>
            <a:spLocks noGrp="1"/>
          </p:cNvSpPr>
          <p:nvPr>
            <p:ph type="title"/>
          </p:nvPr>
        </p:nvSpPr>
        <p:spPr/>
        <p:txBody>
          <a:bodyPr/>
          <a:lstStyle/>
          <a:p>
            <a:pPr algn="ctr"/>
            <a:r>
              <a:rPr lang="de-DE" b="1" dirty="0">
                <a:latin typeface="+mn-lt"/>
              </a:rPr>
              <a:t>Fazit</a:t>
            </a:r>
            <a:endParaRPr lang="de-DE" dirty="0">
              <a:latin typeface="+mn-lt"/>
            </a:endParaRPr>
          </a:p>
        </p:txBody>
      </p:sp>
      <p:sp>
        <p:nvSpPr>
          <p:cNvPr id="3" name="Inhaltsplatzhalter 2">
            <a:extLst>
              <a:ext uri="{FF2B5EF4-FFF2-40B4-BE49-F238E27FC236}">
                <a16:creationId xmlns:a16="http://schemas.microsoft.com/office/drawing/2014/main" id="{F3528239-0A4E-4250-AB61-1477105BA3D1}"/>
              </a:ext>
            </a:extLst>
          </p:cNvPr>
          <p:cNvSpPr>
            <a:spLocks noGrp="1"/>
          </p:cNvSpPr>
          <p:nvPr>
            <p:ph idx="1"/>
          </p:nvPr>
        </p:nvSpPr>
        <p:spPr/>
        <p:txBody>
          <a:bodyPr>
            <a:normAutofit lnSpcReduction="10000"/>
          </a:bodyPr>
          <a:lstStyle/>
          <a:p>
            <a:r>
              <a:rPr lang="de-DE" dirty="0"/>
              <a:t>In manchen Fällen gewinnt man den Eindruck, dass es aus Sicht der Gerichte bei Behörden (z. B. RKI, Generalbundesanwalt) keinen Unterschied zwischen Sollen und Sein gibt. Das erleichtert der Exekutive Übergriffe auf Kritiker.</a:t>
            </a:r>
          </a:p>
          <a:p>
            <a:r>
              <a:rPr lang="de-DE" dirty="0"/>
              <a:t>Indiskretionen von Ermittlungsbehörden gegenüber Medien stellen eine ernst zu nehmende Gefahr für ein rechtsstaatliches Strafverfahren dar.</a:t>
            </a:r>
          </a:p>
          <a:p>
            <a:r>
              <a:rPr lang="de-DE" dirty="0"/>
              <a:t>Regierungsfreundliche Schlagseite in Teilen der Rechtsprechung. Kann an Indoktrinationsseminaren, an Empfänglichkeit für Medienpropaganda, an persönlichen Sorgen, aber auch an einer obrigkeitsstaatlichen Geisteshaltung liegen.</a:t>
            </a:r>
          </a:p>
        </p:txBody>
      </p:sp>
    </p:spTree>
    <p:extLst>
      <p:ext uri="{BB962C8B-B14F-4D97-AF65-F5344CB8AC3E}">
        <p14:creationId xmlns:p14="http://schemas.microsoft.com/office/powerpoint/2010/main" val="261866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3299F-2116-4542-8132-10F6412ABD62}"/>
              </a:ext>
            </a:extLst>
          </p:cNvPr>
          <p:cNvSpPr>
            <a:spLocks noGrp="1"/>
          </p:cNvSpPr>
          <p:nvPr>
            <p:ph type="title"/>
          </p:nvPr>
        </p:nvSpPr>
        <p:spPr/>
        <p:txBody>
          <a:bodyPr/>
          <a:lstStyle/>
          <a:p>
            <a:pPr algn="ctr"/>
            <a:r>
              <a:rPr lang="de-DE" b="1" dirty="0">
                <a:latin typeface="+mn-lt"/>
              </a:rPr>
              <a:t>Einschüchterung kritischer Richter</a:t>
            </a:r>
            <a:endParaRPr lang="de-DE" dirty="0">
              <a:latin typeface="+mn-lt"/>
            </a:endParaRPr>
          </a:p>
        </p:txBody>
      </p:sp>
      <p:sp>
        <p:nvSpPr>
          <p:cNvPr id="3" name="Inhaltsplatzhalter 2">
            <a:extLst>
              <a:ext uri="{FF2B5EF4-FFF2-40B4-BE49-F238E27FC236}">
                <a16:creationId xmlns:a16="http://schemas.microsoft.com/office/drawing/2014/main" id="{BBA18F96-B863-4649-BC08-44F12BB66689}"/>
              </a:ext>
            </a:extLst>
          </p:cNvPr>
          <p:cNvSpPr>
            <a:spLocks noGrp="1"/>
          </p:cNvSpPr>
          <p:nvPr>
            <p:ph idx="1"/>
          </p:nvPr>
        </p:nvSpPr>
        <p:spPr/>
        <p:txBody>
          <a:bodyPr>
            <a:normAutofit lnSpcReduction="10000"/>
          </a:bodyPr>
          <a:lstStyle/>
          <a:p>
            <a:r>
              <a:rPr lang="de-DE" dirty="0"/>
              <a:t>Denn das Kindeswohlverfahren wird von Amts wegen angestoßen, wenn das Gericht zureichende tatsächliche Anhaltspunkte für eine Kindeswohlgefährdung sieht. Ein Richter, der ein solches Verfahren einleitet, hat sich zwangsläufig eine vorläufige Meinung gebildet. Und er soll auch gar nicht unbefangen sein, sondern im Interesse der betroffenen Kinder handeln.</a:t>
            </a:r>
          </a:p>
          <a:p>
            <a:r>
              <a:rPr lang="de-DE" dirty="0"/>
              <a:t>Einseitige Gutachterauswahl ist kein Befangenheitsgrund. Gutachterauswahl liegt im richterlichen Ermessen. Die Bundesregierung hat sich in der Corona-Zeit überwiegend von Alarmisten beraten lassen – ohne dass das LG Erfurt dagegen etwas einzuwenden hätte.</a:t>
            </a:r>
          </a:p>
        </p:txBody>
      </p:sp>
    </p:spTree>
    <p:extLst>
      <p:ext uri="{BB962C8B-B14F-4D97-AF65-F5344CB8AC3E}">
        <p14:creationId xmlns:p14="http://schemas.microsoft.com/office/powerpoint/2010/main" val="400812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05E98-B329-4C14-BF6A-6BF323BD6D7F}"/>
              </a:ext>
            </a:extLst>
          </p:cNvPr>
          <p:cNvSpPr>
            <a:spLocks noGrp="1"/>
          </p:cNvSpPr>
          <p:nvPr>
            <p:ph type="title"/>
          </p:nvPr>
        </p:nvSpPr>
        <p:spPr/>
        <p:txBody>
          <a:bodyPr/>
          <a:lstStyle/>
          <a:p>
            <a:pPr algn="ctr"/>
            <a:r>
              <a:rPr lang="de-DE" b="1" dirty="0">
                <a:latin typeface="+mn-lt"/>
              </a:rPr>
              <a:t>Einschüchterung kritischer Richter</a:t>
            </a:r>
            <a:endParaRPr lang="de-DE" dirty="0">
              <a:latin typeface="+mn-lt"/>
            </a:endParaRPr>
          </a:p>
        </p:txBody>
      </p:sp>
      <p:sp>
        <p:nvSpPr>
          <p:cNvPr id="3" name="Inhaltsplatzhalter 2">
            <a:extLst>
              <a:ext uri="{FF2B5EF4-FFF2-40B4-BE49-F238E27FC236}">
                <a16:creationId xmlns:a16="http://schemas.microsoft.com/office/drawing/2014/main" id="{659E6618-338B-44D0-9289-A1A48FCA7AFF}"/>
              </a:ext>
            </a:extLst>
          </p:cNvPr>
          <p:cNvSpPr>
            <a:spLocks noGrp="1"/>
          </p:cNvSpPr>
          <p:nvPr>
            <p:ph idx="1"/>
          </p:nvPr>
        </p:nvSpPr>
        <p:spPr/>
        <p:txBody>
          <a:bodyPr/>
          <a:lstStyle/>
          <a:p>
            <a:r>
              <a:rPr lang="de-DE" dirty="0"/>
              <a:t>Kurze Stellungnahmefrist für Staatsregierung Thüringen ist ebenfalls unbedenklich. Man hätte erwarten dürfen, dass die Regierung angesichts der drastischen Maßnahmen auf Knopfdruck robuste Evidenz liefern kann.</a:t>
            </a:r>
          </a:p>
          <a:p>
            <a:r>
              <a:rPr lang="de-DE" dirty="0"/>
              <a:t>Eine Gefahr falscher Entscheidungen bestand nur, wenn die Sorge von Christian </a:t>
            </a:r>
            <a:r>
              <a:rPr lang="de-DE" dirty="0" err="1"/>
              <a:t>Dettmar</a:t>
            </a:r>
            <a:r>
              <a:rPr lang="de-DE" dirty="0"/>
              <a:t> um das Kindeswohl unbegründet war. Dazu hätte dem Beweisantrag der Verteidigung über die Schädlichkeit von Masken nachgegangen werden müssen.</a:t>
            </a:r>
          </a:p>
        </p:txBody>
      </p:sp>
    </p:spTree>
    <p:extLst>
      <p:ext uri="{BB962C8B-B14F-4D97-AF65-F5344CB8AC3E}">
        <p14:creationId xmlns:p14="http://schemas.microsoft.com/office/powerpoint/2010/main" val="150088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713CA-2274-49BA-836B-711E8E05B708}"/>
              </a:ext>
            </a:extLst>
          </p:cNvPr>
          <p:cNvSpPr>
            <a:spLocks noGrp="1"/>
          </p:cNvSpPr>
          <p:nvPr>
            <p:ph type="title"/>
          </p:nvPr>
        </p:nvSpPr>
        <p:spPr/>
        <p:txBody>
          <a:bodyPr/>
          <a:lstStyle/>
          <a:p>
            <a:pPr algn="ctr"/>
            <a:r>
              <a:rPr lang="de-DE" b="1" dirty="0">
                <a:latin typeface="+mn-lt"/>
              </a:rPr>
              <a:t>Verkürzung des richterlichen Kontrollauftrags</a:t>
            </a:r>
          </a:p>
        </p:txBody>
      </p:sp>
      <p:sp>
        <p:nvSpPr>
          <p:cNvPr id="3" name="Inhaltsplatzhalter 2">
            <a:extLst>
              <a:ext uri="{FF2B5EF4-FFF2-40B4-BE49-F238E27FC236}">
                <a16:creationId xmlns:a16="http://schemas.microsoft.com/office/drawing/2014/main" id="{44914778-29E3-44AE-B499-A139F7E58364}"/>
              </a:ext>
            </a:extLst>
          </p:cNvPr>
          <p:cNvSpPr>
            <a:spLocks noGrp="1"/>
          </p:cNvSpPr>
          <p:nvPr>
            <p:ph idx="1"/>
          </p:nvPr>
        </p:nvSpPr>
        <p:spPr/>
        <p:txBody>
          <a:bodyPr/>
          <a:lstStyle/>
          <a:p>
            <a:r>
              <a:rPr lang="de-DE" dirty="0"/>
              <a:t>Vollziehende Gewalt und Rechtsprechung sind an Gesetz und Recht gebunden (Art. 20 Abs. 3 GG). Dazu gehören insbesondere Vorrang und Vorbehalt des Gesetzes: Kein Grundrechtseingriff ohne Rechtsgrundlage!</a:t>
            </a:r>
          </a:p>
          <a:p>
            <a:r>
              <a:rPr lang="de-DE" dirty="0"/>
              <a:t>Art. 19 Abs. 4 GG gewährleistet dem Bürger effektiven Rechtsschutz gegen das Handeln der öffentlichen Gewalt.</a:t>
            </a:r>
          </a:p>
          <a:p>
            <a:r>
              <a:rPr lang="de-DE" dirty="0"/>
              <a:t>Zu diesem Rechtsschutz gehört grundsätzlich, dass das Handeln der Exekutive in tatsächlicher und rechtlicher Hinsicht in vollem Umfang durch die Gerichte überprüft wird. Dies betrifft sowohl die Auslegung als auch die Anwendung der Gesetze.</a:t>
            </a:r>
          </a:p>
        </p:txBody>
      </p:sp>
    </p:spTree>
    <p:extLst>
      <p:ext uri="{BB962C8B-B14F-4D97-AF65-F5344CB8AC3E}">
        <p14:creationId xmlns:p14="http://schemas.microsoft.com/office/powerpoint/2010/main" val="298632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96C26-B7BA-4AA5-BBAF-DD2974E8F61B}"/>
              </a:ext>
            </a:extLst>
          </p:cNvPr>
          <p:cNvSpPr>
            <a:spLocks noGrp="1"/>
          </p:cNvSpPr>
          <p:nvPr>
            <p:ph type="title"/>
          </p:nvPr>
        </p:nvSpPr>
        <p:spPr/>
        <p:txBody>
          <a:bodyPr/>
          <a:lstStyle/>
          <a:p>
            <a:pPr algn="ctr"/>
            <a:r>
              <a:rPr lang="de-DE" b="1" dirty="0">
                <a:latin typeface="+mn-lt"/>
              </a:rPr>
              <a:t>Verkürzung des richterlichen Kontrollauftrags</a:t>
            </a:r>
            <a:endParaRPr lang="de-DE" dirty="0">
              <a:latin typeface="+mn-lt"/>
            </a:endParaRPr>
          </a:p>
        </p:txBody>
      </p:sp>
      <p:sp>
        <p:nvSpPr>
          <p:cNvPr id="3" name="Inhaltsplatzhalter 2">
            <a:extLst>
              <a:ext uri="{FF2B5EF4-FFF2-40B4-BE49-F238E27FC236}">
                <a16:creationId xmlns:a16="http://schemas.microsoft.com/office/drawing/2014/main" id="{27EEE13E-6B56-4C1B-8E5E-C158EEAF1681}"/>
              </a:ext>
            </a:extLst>
          </p:cNvPr>
          <p:cNvSpPr>
            <a:spLocks noGrp="1"/>
          </p:cNvSpPr>
          <p:nvPr>
            <p:ph idx="1"/>
          </p:nvPr>
        </p:nvSpPr>
        <p:spPr/>
        <p:txBody>
          <a:bodyPr/>
          <a:lstStyle/>
          <a:p>
            <a:r>
              <a:rPr lang="de-DE" dirty="0"/>
              <a:t>Es gibt Bereiche, in denen der Exekutive ein Beurteilungsspielraum zugebilligt wird, z. B. bei Prüfungsentscheidungen. Die gerichtliche Kontrolle ist dort zwar nicht aufgehoben, aber eingeschränkt.</a:t>
            </a:r>
          </a:p>
          <a:p>
            <a:r>
              <a:rPr lang="de-DE" dirty="0"/>
              <a:t>In der Corona-Zeit haben die Gerichte in § 4 IfSG einen Beurteilungsspielraum der Exekutive hineingelesen, der jeglicher richterlichen Kontrolle entzogen ist.</a:t>
            </a:r>
          </a:p>
          <a:p>
            <a:r>
              <a:rPr lang="de-DE" dirty="0"/>
              <a:t>§ 4 IfSG beschreibt aber nur die Aufgaben des RKI. Aus Vorschriften, die nur die Aufgabe einer Behörde beschreiben, lassen sich aber niemals Befugnisse der Exekutive ableiten.</a:t>
            </a:r>
          </a:p>
        </p:txBody>
      </p:sp>
    </p:spTree>
    <p:extLst>
      <p:ext uri="{BB962C8B-B14F-4D97-AF65-F5344CB8AC3E}">
        <p14:creationId xmlns:p14="http://schemas.microsoft.com/office/powerpoint/2010/main" val="112645225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3101</Words>
  <Application>Microsoft Office PowerPoint</Application>
  <PresentationFormat>Breitbild</PresentationFormat>
  <Paragraphs>164</Paragraphs>
  <Slides>52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52</vt:i4>
      </vt:variant>
    </vt:vector>
  </HeadingPairs>
  <TitlesOfParts>
    <vt:vector size="56" baseType="lpstr">
      <vt:lpstr>Arial</vt:lpstr>
      <vt:lpstr>Calibri</vt:lpstr>
      <vt:lpstr>Calibri Light</vt:lpstr>
      <vt:lpstr>Office</vt:lpstr>
      <vt:lpstr>Aktuelle Herausforderungen für die anwaltliche Vertretung von Regierungskritikern</vt:lpstr>
      <vt:lpstr>Indoktrination der Richterschaft</vt:lpstr>
      <vt:lpstr>Indoktrination der Richterschaft</vt:lpstr>
      <vt:lpstr>Indoktrination der Richterschaft</vt:lpstr>
      <vt:lpstr>Einschüchterung kritischer Richter</vt:lpstr>
      <vt:lpstr>Einschüchterung kritischer Richter</vt:lpstr>
      <vt:lpstr>Einschüchterung kritischer Richter</vt:lpstr>
      <vt:lpstr>Verkürzung des richterlichen Kontrollauftrags</vt:lpstr>
      <vt:lpstr>Verkürzung des richterlichen Kontrollauftrags</vt:lpstr>
      <vt:lpstr>Verkürzung des richterlichen Kontrollauftrags</vt:lpstr>
      <vt:lpstr>Verkürzung des richterlichen Kontrollauftrags</vt:lpstr>
      <vt:lpstr>Verkürzung des richterlichen Kontrollauftrags</vt:lpstr>
      <vt:lpstr>Verkürzung des richterlichen Kontrollauftrags</vt:lpstr>
      <vt:lpstr>Verkürzung des richterlichen Kontrollauftrags</vt:lpstr>
      <vt:lpstr>Verkürzung des richterlichen Kontrollauftrags</vt:lpstr>
      <vt:lpstr>Gesteuerte mediale Vorverurteilung</vt:lpstr>
      <vt:lpstr>Gesteuerte mediale Vorverurteilung</vt:lpstr>
      <vt:lpstr>Gesteuerte mediale Vorverurteilung</vt:lpstr>
      <vt:lpstr>Gesteuerte mediale Vorverurteilung</vt:lpstr>
      <vt:lpstr>Gesteuerte mediale Vorverurteilung</vt:lpstr>
      <vt:lpstr>Gesteuerte mediale Vorverurteilung</vt:lpstr>
      <vt:lpstr>Gesteuerte mediale Vorverurteilung</vt:lpstr>
      <vt:lpstr>Gesteuerte mediale Vorverurteilung</vt:lpstr>
      <vt:lpstr>Gesteuerte mediale Vorverurteilung</vt:lpstr>
      <vt:lpstr>Gesteuerte mediale Vorverurteilung</vt:lpstr>
      <vt:lpstr>Gesteuerte mediale Vorverurteilung</vt:lpstr>
      <vt:lpstr>Gesteuerte mediale Vorverurteilung</vt:lpstr>
      <vt:lpstr>Gesteuerte mediale Vorverurteilung</vt:lpstr>
      <vt:lpstr>Gesteuerte mediale Vorverurteilung</vt:lpstr>
      <vt:lpstr>Willkürliche Verfahrensgestaltung</vt:lpstr>
      <vt:lpstr>Missbrauch des Äußerungsstrafrechts</vt:lpstr>
      <vt:lpstr>Missbrauch des Äußerungsstrafrechts</vt:lpstr>
      <vt:lpstr>Missbrauch des Äußerungsstrafrechts</vt:lpstr>
      <vt:lpstr>Missbrauch des Äußerungsstrafrechts</vt:lpstr>
      <vt:lpstr>Missbrauch des Äußerungsstrafrechts</vt:lpstr>
      <vt:lpstr>Missbrauch des Äußerungsstrafrechts</vt:lpstr>
      <vt:lpstr>Missbrauch des Äußerungsstrafrechts</vt:lpstr>
      <vt:lpstr>Missbrauch des Äußerungsstrafrechts</vt:lpstr>
      <vt:lpstr>Missbrauch des Äußerungsstrafrechts</vt:lpstr>
      <vt:lpstr>Missbrauch des Äußerungsstrafrechts</vt:lpstr>
      <vt:lpstr>Missbrauch des Äußerungsstrafrechts</vt:lpstr>
      <vt:lpstr>Missbrauch des Äußerungsstrafrechts</vt:lpstr>
      <vt:lpstr>Missbrauch des Äußerungsstrafrechts</vt:lpstr>
      <vt:lpstr>Angriffe auf die Meinungs- und Pressefreiheit</vt:lpstr>
      <vt:lpstr>Angriffe auf die Meinungs- und Pressefreiheit</vt:lpstr>
      <vt:lpstr>Angriffe auf die Meinungs- und Pressefreiheit</vt:lpstr>
      <vt:lpstr>Angriffe auf die Meinungs- und Pressefreiheit</vt:lpstr>
      <vt:lpstr>Angriffe auf die Meinungs- und Pressefreiheit</vt:lpstr>
      <vt:lpstr>Angriffe auf die Meinungs- und Pressefreiheit</vt:lpstr>
      <vt:lpstr>Angriffe auf die Meinungs- und Pressefreiheit</vt:lpstr>
      <vt:lpstr>Fazit</vt:lpstr>
      <vt:lpstr>Fazit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Aktuelle Herausforderungen für die anwaltliche Vertretung von Regierungskritikern</dc:title>
  <dc:creator>Schwab, Martin Friedrich</dc:creator>
  <cp:lastModifiedBy>Martin Schwab</cp:lastModifiedBy>
  <cp:revision>46</cp:revision>
  <dcterms:created xsi:type="dcterms:W3CDTF">2024-07-30T20:59:59Z</dcterms:created>
  <dcterms:modified xsi:type="dcterms:W3CDTF">2024-08-01T10:57:42Z</dcterms:modified>
</cp:coreProperties>
</file>