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258" r:id="rId2"/>
    <p:sldId id="259" r:id="rId3"/>
    <p:sldId id="296" r:id="rId4"/>
    <p:sldId id="299" r:id="rId5"/>
    <p:sldId id="297" r:id="rId6"/>
    <p:sldId id="298" r:id="rId7"/>
    <p:sldId id="300" r:id="rId8"/>
    <p:sldId id="301" r:id="rId9"/>
    <p:sldId id="302" r:id="rId10"/>
    <p:sldId id="303" r:id="rId11"/>
    <p:sldId id="261" r:id="rId12"/>
    <p:sldId id="275" r:id="rId13"/>
    <p:sldId id="274" r:id="rId14"/>
    <p:sldId id="273" r:id="rId15"/>
    <p:sldId id="277" r:id="rId16"/>
    <p:sldId id="278" r:id="rId17"/>
    <p:sldId id="279" r:id="rId18"/>
    <p:sldId id="280" r:id="rId19"/>
    <p:sldId id="305" r:id="rId20"/>
    <p:sldId id="306" r:id="rId21"/>
    <p:sldId id="307" r:id="rId22"/>
    <p:sldId id="281" r:id="rId23"/>
    <p:sldId id="270" r:id="rId24"/>
    <p:sldId id="276" r:id="rId25"/>
    <p:sldId id="282" r:id="rId26"/>
    <p:sldId id="283" r:id="rId27"/>
    <p:sldId id="284" r:id="rId28"/>
    <p:sldId id="272" r:id="rId29"/>
    <p:sldId id="304" r:id="rId30"/>
    <p:sldId id="310" r:id="rId31"/>
    <p:sldId id="309" r:id="rId32"/>
    <p:sldId id="293" r:id="rId33"/>
    <p:sldId id="271" r:id="rId34"/>
    <p:sldId id="269" r:id="rId35"/>
    <p:sldId id="308" r:id="rId36"/>
  </p:sldIdLst>
  <p:sldSz cx="12192000" cy="6858000"/>
  <p:notesSz cx="6858000" cy="9144000"/>
  <p:defaultText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Yannick intro" id="{D6317940-FEB7-8A43-8B28-85F17F23E97B}">
          <p14:sldIdLst>
            <p14:sldId id="258"/>
            <p14:sldId id="259"/>
          </p14:sldIdLst>
        </p14:section>
        <p14:section name="Niels Presentation of project" id="{F12DF0E7-6B42-9B43-BCEC-45BD9F2EFFBA}">
          <p14:sldIdLst>
            <p14:sldId id="296"/>
            <p14:sldId id="299"/>
            <p14:sldId id="297"/>
            <p14:sldId id="298"/>
            <p14:sldId id="300"/>
            <p14:sldId id="301"/>
            <p14:sldId id="302"/>
            <p14:sldId id="303"/>
          </p14:sldIdLst>
        </p14:section>
        <p14:section name="Yannick ( RQ/Persona/RC)" id="{7629FD2F-CD70-154B-ABA2-D921F0F6E434}">
          <p14:sldIdLst>
            <p14:sldId id="261"/>
            <p14:sldId id="275"/>
            <p14:sldId id="274"/>
          </p14:sldIdLst>
        </p14:section>
        <p14:section name="Jonatan ideageneration + ranking" id="{55999CE5-20DE-FA4A-8142-D3E82FEA85BE}">
          <p14:sldIdLst>
            <p14:sldId id="273"/>
            <p14:sldId id="277"/>
            <p14:sldId id="278"/>
            <p14:sldId id="279"/>
            <p14:sldId id="280"/>
            <p14:sldId id="305"/>
            <p14:sldId id="306"/>
            <p14:sldId id="307"/>
            <p14:sldId id="281"/>
          </p14:sldIdLst>
        </p14:section>
        <p14:section name="Amanda endelige koncept /diskussion af koncept" id="{671E8BB0-B41A-064B-A299-26B100A1D08E}">
          <p14:sldIdLst>
            <p14:sldId id="270"/>
            <p14:sldId id="276"/>
            <p14:sldId id="282"/>
            <p14:sldId id="283"/>
            <p14:sldId id="284"/>
          </p14:sldIdLst>
        </p14:section>
        <p14:section name="Maria ANT + Actionplan" id="{05A15148-6CD0-C042-AEA4-2E64B7A4EE4B}">
          <p14:sldIdLst>
            <p14:sldId id="272"/>
            <p14:sldId id="304"/>
            <p14:sldId id="310"/>
            <p14:sldId id="309"/>
            <p14:sldId id="293"/>
          </p14:sldIdLst>
        </p14:section>
        <p14:section name="Niels (DFS FRAMEWORK)" id="{1A4BBB6E-0E74-974A-8C52-4D7A039629A3}">
          <p14:sldIdLst>
            <p14:sldId id="271"/>
          </p14:sldIdLst>
        </p14:section>
        <p14:section name="Jonatan conclusion" id="{B696199F-43FA-8C4E-AD2D-8491E3E538A6}">
          <p14:sldIdLst>
            <p14:sldId id="269"/>
            <p14:sldId id="30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4C61"/>
    <a:srgbClr val="154865"/>
    <a:srgbClr val="56A3A6"/>
    <a:srgbClr val="4F6D7A"/>
    <a:srgbClr val="DB504A"/>
    <a:srgbClr val="E3B50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107D14-FE01-99AC-5831-3872DA5CA208}" v="15" dt="2021-06-17T18:33:29.619"/>
    <p1510:client id="{061EB5D7-B97B-08AA-8C2C-09EA03DDDD37}" v="6" dt="2021-06-17T06:56:08.832"/>
    <p1510:client id="{130920DC-1789-7D33-157D-B315A2A07AAD}" v="6" dt="2021-06-17T18:38:03.179"/>
    <p1510:client id="{17A50F59-0CC9-4740-AA84-A6610A4E988C}" v="188" dt="2021-06-17T19:47:35.327"/>
    <p1510:client id="{326F2739-B4F4-4D5A-887D-7BFFE3D9C604}" v="36" dt="2021-06-17T07:32:21.670"/>
    <p1510:client id="{5C2B3486-788B-4FF8-BD11-7EB65544457C}" v="7450" dt="2021-06-17T19:48:35.608"/>
    <p1510:client id="{6C56F635-7BC3-D0B3-9DE6-CD7CBF5D2EEB}" v="403" dt="2021-06-17T12:45:11.113"/>
    <p1510:client id="{715A9F54-0A98-84A2-45AF-33D8B95EC7D9}" v="445" dt="2021-06-17T13:20:17.514"/>
    <p1510:client id="{8DFC940E-02F2-0A68-1BDB-FCD6B9D2AB35}" v="108" dt="2021-06-17T19:47:20.356"/>
    <p1510:client id="{909FF609-4550-8741-F0BF-8F9C84603F30}" v="25" dt="2021-06-17T18:37:03.221"/>
    <p1510:client id="{93217A55-331D-FCE6-12D8-E0060559BAB8}" v="3" dt="2021-06-17T10:11:47.377"/>
    <p1510:client id="{950D8BB2-BFE1-8074-51DC-B3D0DBAF885B}" v="1907" dt="2021-06-17T12:39:06.487"/>
    <p1510:client id="{CF6B4B23-3A1E-753C-8A5D-68192EEEAEA5}" v="873" dt="2021-06-16T20:54:18.712"/>
    <p1510:client id="{D0EF6C81-9A36-DE9A-1DC9-3B4DA4F7E31A}" v="209" vWet="210" dt="2021-06-17T13:52:27.129"/>
    <p1510:client id="{F0E35BB4-863B-B653-217A-61838CBAF567}" v="17" dt="2021-06-17T13:32:33.2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6T13:31:07.306"/>
    </inkml:context>
    <inkml:brush xml:id="br0">
      <inkml:brushProperty name="width" value="0.05" units="cm"/>
      <inkml:brushProperty name="height" value="0.05" units="cm"/>
      <inkml:brushProperty name="color" value="#FFFFFF"/>
      <inkml:brushProperty name="ignorePressure" value="1"/>
    </inkml:brush>
  </inkml:definitions>
  <inkml:trace contextRef="#ctx0" brushRef="#br0">1 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6T13:31:07.825"/>
    </inkml:context>
    <inkml:brush xml:id="br0">
      <inkml:brushProperty name="width" value="0.05" units="cm"/>
      <inkml:brushProperty name="height" value="0.05" units="cm"/>
      <inkml:brushProperty name="color" value="#FFFFFF"/>
      <inkml:brushProperty name="ignorePressure" value="1"/>
    </inkml:brush>
  </inkml:definitions>
  <inkml:trace contextRef="#ctx0" brushRef="#br0">0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4CC264-0D75-4AA8-9B1C-4C6B11799C12}" type="datetimeFigureOut">
              <a:rPr lang="en-GB" smtClean="0"/>
              <a:t>06/07/2021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A047B9-6C2D-4976-AE4C-F37453AC6FCC}" type="slidenum">
              <a:rPr lang="en-GB" smtClean="0"/>
              <a:t>‹nr.›</a:t>
            </a:fld>
            <a:endParaRPr lang="en-GB"/>
          </a:p>
        </p:txBody>
      </p:sp>
    </p:spTree>
    <p:extLst>
      <p:ext uri="{BB962C8B-B14F-4D97-AF65-F5344CB8AC3E}">
        <p14:creationId xmlns:p14="http://schemas.microsoft.com/office/powerpoint/2010/main" val="17990366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FA047B9-6C2D-4976-AE4C-F37453AC6FCC}" type="slidenum">
              <a:rPr lang="en-GB" smtClean="0"/>
              <a:t>13</a:t>
            </a:fld>
            <a:endParaRPr lang="en-GB"/>
          </a:p>
        </p:txBody>
      </p:sp>
    </p:spTree>
    <p:extLst>
      <p:ext uri="{BB962C8B-B14F-4D97-AF65-F5344CB8AC3E}">
        <p14:creationId xmlns:p14="http://schemas.microsoft.com/office/powerpoint/2010/main" val="3066058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a:t>Go </a:t>
            </a:r>
            <a:r>
              <a:rPr lang="da-DK" err="1"/>
              <a:t>through</a:t>
            </a:r>
            <a:r>
              <a:rPr lang="da-DK"/>
              <a:t> the slide step by step, </a:t>
            </a:r>
            <a:r>
              <a:rPr lang="da-DK" err="1"/>
              <a:t>what</a:t>
            </a:r>
            <a:r>
              <a:rPr lang="da-DK"/>
              <a:t> </a:t>
            </a:r>
            <a:r>
              <a:rPr lang="da-DK" err="1"/>
              <a:t>happens</a:t>
            </a:r>
            <a:r>
              <a:rPr lang="da-DK"/>
              <a:t>?</a:t>
            </a:r>
          </a:p>
          <a:p>
            <a:endParaRPr lang="en-GB"/>
          </a:p>
        </p:txBody>
      </p:sp>
      <p:sp>
        <p:nvSpPr>
          <p:cNvPr id="4" name="Slide Number Placeholder 3"/>
          <p:cNvSpPr>
            <a:spLocks noGrp="1"/>
          </p:cNvSpPr>
          <p:nvPr>
            <p:ph type="sldNum" sz="quarter" idx="5"/>
          </p:nvPr>
        </p:nvSpPr>
        <p:spPr/>
        <p:txBody>
          <a:bodyPr/>
          <a:lstStyle/>
          <a:p>
            <a:fld id="{6FA047B9-6C2D-4976-AE4C-F37453AC6FCC}" type="slidenum">
              <a:rPr lang="en-GB" smtClean="0"/>
              <a:t>23</a:t>
            </a:fld>
            <a:endParaRPr lang="en-GB"/>
          </a:p>
        </p:txBody>
      </p:sp>
    </p:spTree>
    <p:extLst>
      <p:ext uri="{BB962C8B-B14F-4D97-AF65-F5344CB8AC3E}">
        <p14:creationId xmlns:p14="http://schemas.microsoft.com/office/powerpoint/2010/main" val="3070133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GB" sz="1800" b="1" i="0">
                <a:solidFill>
                  <a:srgbClr val="000000"/>
                </a:solidFill>
                <a:effectLst/>
                <a:latin typeface="Calibri" panose="020F0502020204030204" pitchFamily="34" charset="0"/>
              </a:rPr>
              <a:t>Discussion of concept</a:t>
            </a:r>
            <a:r>
              <a:rPr lang="en-GB" sz="1800" b="0" i="0">
                <a:solidFill>
                  <a:srgbClr val="000000"/>
                </a:solidFill>
                <a:effectLst/>
                <a:latin typeface="Calibri" panose="020F0502020204030204" pitchFamily="34" charset="0"/>
              </a:rPr>
              <a:t> </a:t>
            </a:r>
            <a:r>
              <a:rPr lang="en-GB" sz="1800" b="0" i="0">
                <a:solidFill>
                  <a:srgbClr val="4472C4"/>
                </a:solidFill>
                <a:effectLst/>
                <a:latin typeface="Calibri" panose="020F0502020204030204" pitchFamily="34" charset="0"/>
              </a:rPr>
              <a:t>(5 min) </a:t>
            </a:r>
            <a:r>
              <a:rPr lang="en-GB" sz="1800" b="0" i="0">
                <a:solidFill>
                  <a:srgbClr val="FF0000"/>
                </a:solidFill>
                <a:effectLst/>
                <a:latin typeface="Calibri" panose="020F0502020204030204" pitchFamily="34" charset="0"/>
              </a:rPr>
              <a:t>Amanda</a:t>
            </a:r>
            <a:r>
              <a:rPr lang="da-DK" sz="1800" b="0" i="0">
                <a:solidFill>
                  <a:srgbClr val="FF0000"/>
                </a:solidFill>
                <a:effectLst/>
                <a:latin typeface="Calibri" panose="020F0502020204030204" pitchFamily="34" charset="0"/>
              </a:rPr>
              <a:t> </a:t>
            </a:r>
          </a:p>
          <a:p>
            <a:pPr algn="l" rtl="0" fontAlgn="base">
              <a:buFont typeface="Arial" panose="020B0604020202020204" pitchFamily="34" charset="0"/>
              <a:buNone/>
            </a:pPr>
            <a:endParaRPr lang="da-DK" sz="1800" b="0" i="0">
              <a:solidFill>
                <a:srgbClr val="FF0000"/>
              </a:solidFill>
              <a:effectLst/>
              <a:latin typeface="Calibri" panose="020F0502020204030204" pitchFamily="34" charset="0"/>
            </a:endParaRPr>
          </a:p>
          <a:p>
            <a:pPr algn="l" rtl="0" fontAlgn="base">
              <a:buFont typeface="Arial" panose="020B0604020202020204" pitchFamily="34" charset="0"/>
              <a:buNone/>
            </a:pPr>
            <a:r>
              <a:rPr lang="da-DK" sz="1800" b="0" i="0">
                <a:solidFill>
                  <a:srgbClr val="FF0000"/>
                </a:solidFill>
                <a:effectLst/>
                <a:latin typeface="Calibri" panose="020F0502020204030204" pitchFamily="34" charset="0"/>
              </a:rPr>
              <a:t>In the </a:t>
            </a:r>
            <a:r>
              <a:rPr lang="da-DK" sz="1800" b="0" i="0" err="1">
                <a:solidFill>
                  <a:srgbClr val="FF0000"/>
                </a:solidFill>
                <a:effectLst/>
                <a:latin typeface="Calibri" panose="020F0502020204030204" pitchFamily="34" charset="0"/>
              </a:rPr>
              <a:t>next</a:t>
            </a:r>
            <a:r>
              <a:rPr lang="da-DK" sz="1800" b="0" i="0">
                <a:solidFill>
                  <a:srgbClr val="FF0000"/>
                </a:solidFill>
                <a:effectLst/>
                <a:latin typeface="Calibri" panose="020F0502020204030204" pitchFamily="34" charset="0"/>
              </a:rPr>
              <a:t> </a:t>
            </a:r>
            <a:r>
              <a:rPr lang="da-DK" sz="1800" b="0" i="0" err="1">
                <a:solidFill>
                  <a:srgbClr val="FF0000"/>
                </a:solidFill>
                <a:effectLst/>
                <a:latin typeface="Calibri" panose="020F0502020204030204" pitchFamily="34" charset="0"/>
              </a:rPr>
              <a:t>few</a:t>
            </a:r>
            <a:r>
              <a:rPr lang="da-DK" sz="1800" b="0" i="0">
                <a:solidFill>
                  <a:srgbClr val="FF0000"/>
                </a:solidFill>
                <a:effectLst/>
                <a:latin typeface="Calibri" panose="020F0502020204030204" pitchFamily="34" charset="0"/>
              </a:rPr>
              <a:t> slides </a:t>
            </a:r>
            <a:r>
              <a:rPr lang="da-DK" sz="1800" b="0" i="0" err="1">
                <a:solidFill>
                  <a:srgbClr val="FF0000"/>
                </a:solidFill>
                <a:effectLst/>
                <a:latin typeface="Calibri" panose="020F0502020204030204" pitchFamily="34" charset="0"/>
              </a:rPr>
              <a:t>we</a:t>
            </a:r>
            <a:r>
              <a:rPr lang="da-DK" sz="1800" b="0" i="0">
                <a:solidFill>
                  <a:srgbClr val="FF0000"/>
                </a:solidFill>
                <a:effectLst/>
                <a:latin typeface="Calibri" panose="020F0502020204030204" pitchFamily="34" charset="0"/>
              </a:rPr>
              <a:t> </a:t>
            </a:r>
            <a:r>
              <a:rPr lang="da-DK" sz="1800" b="0" i="0" err="1">
                <a:solidFill>
                  <a:srgbClr val="FF0000"/>
                </a:solidFill>
                <a:effectLst/>
                <a:latin typeface="Calibri" panose="020F0502020204030204" pitchFamily="34" charset="0"/>
              </a:rPr>
              <a:t>will</a:t>
            </a:r>
            <a:r>
              <a:rPr lang="da-DK" sz="1800" b="0" i="0">
                <a:solidFill>
                  <a:srgbClr val="FF0000"/>
                </a:solidFill>
                <a:effectLst/>
                <a:latin typeface="Calibri" panose="020F0502020204030204" pitchFamily="34" charset="0"/>
              </a:rPr>
              <a:t> </a:t>
            </a:r>
            <a:r>
              <a:rPr lang="da-DK" sz="1800" b="0" i="0" err="1">
                <a:solidFill>
                  <a:srgbClr val="FF0000"/>
                </a:solidFill>
                <a:effectLst/>
                <a:latin typeface="Calibri" panose="020F0502020204030204" pitchFamily="34" charset="0"/>
              </a:rPr>
              <a:t>discuss</a:t>
            </a:r>
            <a:r>
              <a:rPr lang="da-DK" sz="1800" b="0" i="0">
                <a:solidFill>
                  <a:srgbClr val="FF0000"/>
                </a:solidFill>
                <a:effectLst/>
                <a:latin typeface="Calibri" panose="020F0502020204030204" pitchFamily="34" charset="0"/>
              </a:rPr>
              <a:t> </a:t>
            </a:r>
            <a:r>
              <a:rPr lang="da-DK" sz="1800" b="0" i="0" err="1">
                <a:solidFill>
                  <a:srgbClr val="FF0000"/>
                </a:solidFill>
                <a:effectLst/>
                <a:latin typeface="Calibri" panose="020F0502020204030204" pitchFamily="34" charset="0"/>
              </a:rPr>
              <a:t>some</a:t>
            </a:r>
            <a:r>
              <a:rPr lang="da-DK" sz="1800" b="0" i="0">
                <a:solidFill>
                  <a:srgbClr val="FF0000"/>
                </a:solidFill>
                <a:effectLst/>
                <a:latin typeface="Calibri" panose="020F0502020204030204" pitchFamily="34" charset="0"/>
              </a:rPr>
              <a:t> of the parameters of the </a:t>
            </a:r>
            <a:r>
              <a:rPr lang="da-DK" sz="1800" b="0" i="0" err="1">
                <a:solidFill>
                  <a:srgbClr val="FF0000"/>
                </a:solidFill>
                <a:effectLst/>
                <a:latin typeface="Calibri" panose="020F0502020204030204" pitchFamily="34" charset="0"/>
              </a:rPr>
              <a:t>concept</a:t>
            </a:r>
            <a:r>
              <a:rPr lang="da-DK" sz="1800" b="0" i="0">
                <a:solidFill>
                  <a:srgbClr val="FF0000"/>
                </a:solidFill>
                <a:effectLst/>
                <a:latin typeface="Calibri" panose="020F0502020204030204" pitchFamily="34" charset="0"/>
              </a:rPr>
              <a:t> </a:t>
            </a:r>
            <a:r>
              <a:rPr lang="da-DK" sz="1800" b="0" i="0" err="1">
                <a:solidFill>
                  <a:srgbClr val="FF0000"/>
                </a:solidFill>
                <a:effectLst/>
                <a:latin typeface="Calibri" panose="020F0502020204030204" pitchFamily="34" charset="0"/>
              </a:rPr>
              <a:t>that</a:t>
            </a:r>
            <a:r>
              <a:rPr lang="da-DK" sz="1800" b="0" i="0">
                <a:solidFill>
                  <a:srgbClr val="FF0000"/>
                </a:solidFill>
                <a:effectLst/>
                <a:latin typeface="Calibri" panose="020F0502020204030204" pitchFamily="34" charset="0"/>
              </a:rPr>
              <a:t> </a:t>
            </a:r>
            <a:r>
              <a:rPr lang="da-DK" sz="1800" b="0" i="0" err="1">
                <a:solidFill>
                  <a:srgbClr val="FF0000"/>
                </a:solidFill>
                <a:effectLst/>
                <a:latin typeface="Calibri" panose="020F0502020204030204" pitchFamily="34" charset="0"/>
              </a:rPr>
              <a:t>we</a:t>
            </a:r>
            <a:r>
              <a:rPr lang="da-DK" sz="1800" b="0" i="0">
                <a:solidFill>
                  <a:srgbClr val="FF0000"/>
                </a:solidFill>
                <a:effectLst/>
                <a:latin typeface="Calibri" panose="020F0502020204030204" pitchFamily="34" charset="0"/>
              </a:rPr>
              <a:t> </a:t>
            </a:r>
            <a:r>
              <a:rPr lang="da-DK" sz="1800" b="0" i="0" err="1">
                <a:solidFill>
                  <a:srgbClr val="FF0000"/>
                </a:solidFill>
                <a:effectLst/>
                <a:latin typeface="Calibri" panose="020F0502020204030204" pitchFamily="34" charset="0"/>
              </a:rPr>
              <a:t>deem</a:t>
            </a:r>
            <a:r>
              <a:rPr lang="da-DK" sz="1800" b="0" i="0">
                <a:solidFill>
                  <a:srgbClr val="FF0000"/>
                </a:solidFill>
                <a:effectLst/>
                <a:latin typeface="Calibri" panose="020F0502020204030204" pitchFamily="34" charset="0"/>
              </a:rPr>
              <a:t> </a:t>
            </a:r>
            <a:r>
              <a:rPr lang="da-DK" sz="1800" b="0" i="0" err="1">
                <a:solidFill>
                  <a:srgbClr val="FF0000"/>
                </a:solidFill>
                <a:effectLst/>
                <a:latin typeface="Calibri" panose="020F0502020204030204" pitchFamily="34" charset="0"/>
              </a:rPr>
              <a:t>important</a:t>
            </a:r>
            <a:r>
              <a:rPr lang="da-DK" sz="1800" b="0" i="0">
                <a:solidFill>
                  <a:srgbClr val="FF0000"/>
                </a:solidFill>
                <a:effectLst/>
                <a:latin typeface="Calibri" panose="020F0502020204030204" pitchFamily="34" charset="0"/>
              </a:rPr>
              <a:t> to </a:t>
            </a:r>
            <a:r>
              <a:rPr lang="da-DK" sz="1800" b="0" i="0" err="1">
                <a:solidFill>
                  <a:srgbClr val="FF0000"/>
                </a:solidFill>
                <a:effectLst/>
                <a:latin typeface="Calibri" panose="020F0502020204030204" pitchFamily="34" charset="0"/>
              </a:rPr>
              <a:t>consider</a:t>
            </a:r>
            <a:r>
              <a:rPr lang="da-DK" sz="1800" b="0" i="0">
                <a:solidFill>
                  <a:srgbClr val="FF0000"/>
                </a:solidFill>
                <a:effectLst/>
                <a:latin typeface="Calibri" panose="020F0502020204030204" pitchFamily="34" charset="0"/>
              </a:rPr>
              <a:t> in a future </a:t>
            </a:r>
            <a:r>
              <a:rPr lang="da-DK" sz="1800" b="0" i="0" err="1">
                <a:solidFill>
                  <a:srgbClr val="FF0000"/>
                </a:solidFill>
                <a:effectLst/>
                <a:latin typeface="Calibri" panose="020F0502020204030204" pitchFamily="34" charset="0"/>
              </a:rPr>
              <a:t>perspective</a:t>
            </a:r>
            <a:r>
              <a:rPr lang="da-DK" sz="1800" b="0" i="0">
                <a:solidFill>
                  <a:srgbClr val="FF0000"/>
                </a:solidFill>
                <a:effectLst/>
                <a:latin typeface="Calibri" panose="020F0502020204030204" pitchFamily="34" charset="0"/>
              </a:rPr>
              <a:t>. </a:t>
            </a:r>
            <a:endParaRPr lang="da-DK" sz="1800" b="0" i="0">
              <a:solidFill>
                <a:srgbClr val="000000"/>
              </a:solidFill>
              <a:effectLst/>
              <a:latin typeface="Calibri" panose="020F0502020204030204" pitchFamily="34" charset="0"/>
            </a:endParaRPr>
          </a:p>
          <a:p>
            <a:endParaRPr lang="en-GB"/>
          </a:p>
        </p:txBody>
      </p:sp>
      <p:sp>
        <p:nvSpPr>
          <p:cNvPr id="4" name="Slide Number Placeholder 3"/>
          <p:cNvSpPr>
            <a:spLocks noGrp="1"/>
          </p:cNvSpPr>
          <p:nvPr>
            <p:ph type="sldNum" sz="quarter" idx="5"/>
          </p:nvPr>
        </p:nvSpPr>
        <p:spPr/>
        <p:txBody>
          <a:bodyPr/>
          <a:lstStyle/>
          <a:p>
            <a:fld id="{6FA047B9-6C2D-4976-AE4C-F37453AC6FCC}" type="slidenum">
              <a:rPr lang="en-GB" smtClean="0"/>
              <a:t>24</a:t>
            </a:fld>
            <a:endParaRPr lang="en-GB"/>
          </a:p>
        </p:txBody>
      </p:sp>
    </p:spTree>
    <p:extLst>
      <p:ext uri="{BB962C8B-B14F-4D97-AF65-F5344CB8AC3E}">
        <p14:creationId xmlns:p14="http://schemas.microsoft.com/office/powerpoint/2010/main" val="3587463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a:solidFill>
                  <a:srgbClr val="000000"/>
                </a:solidFill>
                <a:effectLst/>
                <a:latin typeface="Calibri" panose="020F0502020204030204" pitchFamily="34" charset="0"/>
              </a:rPr>
              <a:t>Number of consolidation centres</a:t>
            </a:r>
            <a:r>
              <a:rPr lang="da-DK" sz="1200" b="0" i="0">
                <a:solidFill>
                  <a:srgbClr val="000000"/>
                </a:solidFill>
                <a:effectLst/>
                <a:latin typeface="Calibri" panose="020F0502020204030204" pitchFamily="34" charset="0"/>
              </a:rPr>
              <a:t> </a:t>
            </a:r>
          </a:p>
          <a:p>
            <a:endParaRPr lang="en-GB"/>
          </a:p>
          <a:p>
            <a:r>
              <a:rPr lang="en-GB"/>
              <a:t>One or more?</a:t>
            </a:r>
          </a:p>
          <a:p>
            <a:endParaRPr lang="en-GB"/>
          </a:p>
          <a:p>
            <a:r>
              <a:rPr lang="en-GB"/>
              <a:t>One centre Would need a lot of space, which is difficult to get in inner city, would probably be easier to get 3 smaller spaces. </a:t>
            </a:r>
          </a:p>
          <a:p>
            <a:r>
              <a:rPr lang="en-GB"/>
              <a:t>The distributors at their own consolidation centre will not have to consolidate to as high a degree. </a:t>
            </a:r>
          </a:p>
          <a:p>
            <a:endParaRPr lang="en-GB"/>
          </a:p>
          <a:p>
            <a:endParaRPr lang="en-GB"/>
          </a:p>
          <a:p>
            <a:r>
              <a:rPr lang="en-GB"/>
              <a:t>The benefits of having more: </a:t>
            </a:r>
          </a:p>
          <a:p>
            <a:r>
              <a:rPr lang="en-GB"/>
              <a:t>Traffic becomes more distributed. </a:t>
            </a:r>
          </a:p>
          <a:p>
            <a:r>
              <a:rPr lang="en-GB"/>
              <a:t>Less risk of waiting time for drivers. </a:t>
            </a:r>
          </a:p>
          <a:p>
            <a:endParaRPr lang="en-GB"/>
          </a:p>
          <a:p>
            <a:endParaRPr lang="en-GB"/>
          </a:p>
          <a:p>
            <a:r>
              <a:rPr lang="en-GB"/>
              <a:t>Possibly you could start with one </a:t>
            </a:r>
            <a:r>
              <a:rPr lang="en-GB" err="1"/>
              <a:t>sociocentre</a:t>
            </a:r>
            <a:r>
              <a:rPr lang="en-GB"/>
              <a:t> and then later scale it up if deemed necessary, as proof of concept will need to be gained before scaling up. </a:t>
            </a:r>
          </a:p>
        </p:txBody>
      </p:sp>
      <p:sp>
        <p:nvSpPr>
          <p:cNvPr id="4" name="Slide Number Placeholder 3"/>
          <p:cNvSpPr>
            <a:spLocks noGrp="1"/>
          </p:cNvSpPr>
          <p:nvPr>
            <p:ph type="sldNum" sz="quarter" idx="5"/>
          </p:nvPr>
        </p:nvSpPr>
        <p:spPr/>
        <p:txBody>
          <a:bodyPr/>
          <a:lstStyle/>
          <a:p>
            <a:fld id="{6FA047B9-6C2D-4976-AE4C-F37453AC6FCC}" type="slidenum">
              <a:rPr lang="en-GB" smtClean="0"/>
              <a:t>25</a:t>
            </a:fld>
            <a:endParaRPr lang="en-GB"/>
          </a:p>
        </p:txBody>
      </p:sp>
    </p:spTree>
    <p:extLst>
      <p:ext uri="{BB962C8B-B14F-4D97-AF65-F5344CB8AC3E}">
        <p14:creationId xmlns:p14="http://schemas.microsoft.com/office/powerpoint/2010/main" val="21725825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GB" sz="1200" b="0" i="0">
                <a:solidFill>
                  <a:srgbClr val="000000"/>
                </a:solidFill>
                <a:effectLst/>
                <a:latin typeface="Calibri" panose="020F0502020204030204" pitchFamily="34" charset="0"/>
              </a:rPr>
              <a:t>Number of bicycles</a:t>
            </a:r>
          </a:p>
          <a:p>
            <a:pPr algn="l" rtl="0" fontAlgn="base">
              <a:buFont typeface="Arial" panose="020B0604020202020204" pitchFamily="34" charset="0"/>
              <a:buChar char="•"/>
            </a:pPr>
            <a:r>
              <a:rPr lang="en-GB" sz="1200" b="0" i="0">
                <a:solidFill>
                  <a:srgbClr val="000000"/>
                </a:solidFill>
                <a:effectLst/>
                <a:latin typeface="Calibri" panose="020F0502020204030204" pitchFamily="34" charset="0"/>
              </a:rPr>
              <a:t>- Our calculations show that if we were to cover the distribution part of the concept, 614 bicycles would be needed to cover the need in the Medieval City. </a:t>
            </a:r>
          </a:p>
          <a:p>
            <a:pPr algn="l" rtl="0" fontAlgn="base">
              <a:buFont typeface="Arial" panose="020B0604020202020204" pitchFamily="34" charset="0"/>
              <a:buChar char="•"/>
            </a:pPr>
            <a:r>
              <a:rPr lang="en-GB" sz="1200" b="0" i="0">
                <a:solidFill>
                  <a:srgbClr val="000000"/>
                </a:solidFill>
                <a:effectLst/>
                <a:latin typeface="Calibri" panose="020F0502020204030204" pitchFamily="34" charset="0"/>
              </a:rPr>
              <a:t>This many bikes will inevitable take up a lot of space, and thereby it could yet again be discussed how many centres would be needed AS it would be difficult to get space for them all in one location in rather close proximity to Inner City. </a:t>
            </a:r>
          </a:p>
          <a:p>
            <a:pPr algn="l" rtl="0" fontAlgn="base">
              <a:buFont typeface="Arial" panose="020B0604020202020204" pitchFamily="34" charset="0"/>
              <a:buChar char="•"/>
            </a:pPr>
            <a:endParaRPr lang="en-GB" sz="1200" b="0" i="0">
              <a:solidFill>
                <a:srgbClr val="000000"/>
              </a:solidFill>
              <a:effectLst/>
              <a:latin typeface="Calibri" panose="020F0502020204030204" pitchFamily="34" charset="0"/>
            </a:endParaRPr>
          </a:p>
          <a:p>
            <a:pPr algn="l" rtl="0" fontAlgn="base">
              <a:buFont typeface="Arial" panose="020B0604020202020204" pitchFamily="34" charset="0"/>
              <a:buNone/>
            </a:pPr>
            <a:r>
              <a:rPr lang="en-GB" sz="1200" b="0" i="0">
                <a:solidFill>
                  <a:srgbClr val="000000"/>
                </a:solidFill>
                <a:effectLst/>
                <a:latin typeface="Calibri" panose="020F0502020204030204" pitchFamily="34" charset="0"/>
              </a:rPr>
              <a:t>. However, it will be a great logistical and managerial challenge to make work efficiently“.</a:t>
            </a:r>
          </a:p>
          <a:p>
            <a:pPr algn="l" rtl="0" fontAlgn="base">
              <a:buFont typeface="Arial" panose="020B0604020202020204" pitchFamily="34" charset="0"/>
              <a:buNone/>
            </a:pPr>
            <a:endParaRPr lang="en-GB" sz="1200" b="0" i="0">
              <a:solidFill>
                <a:srgbClr val="000000"/>
              </a:solidFill>
              <a:effectLst/>
              <a:latin typeface="Calibri" panose="020F0502020204030204" pitchFamily="34" charset="0"/>
            </a:endParaRPr>
          </a:p>
          <a:p>
            <a:pPr algn="l" rtl="0" fontAlgn="base">
              <a:buFont typeface="Arial" panose="020B0604020202020204" pitchFamily="34" charset="0"/>
              <a:buNone/>
            </a:pPr>
            <a:r>
              <a:rPr lang="en-GB" sz="1200" b="0" i="0">
                <a:solidFill>
                  <a:srgbClr val="000000"/>
                </a:solidFill>
                <a:effectLst/>
                <a:latin typeface="Calibri" panose="020F0502020204030204" pitchFamily="34" charset="0"/>
              </a:rPr>
              <a:t> Furthermore, it will add additional pressure on the bicycling lanes in the rather narrow area. </a:t>
            </a:r>
          </a:p>
          <a:p>
            <a:pPr marL="171450" indent="-171450" algn="l" rtl="0" fontAlgn="base">
              <a:buFontTx/>
              <a:buChar char="-"/>
            </a:pPr>
            <a:r>
              <a:rPr lang="en-GB" sz="1200" b="0" i="0">
                <a:solidFill>
                  <a:srgbClr val="000000"/>
                </a:solidFill>
                <a:effectLst/>
                <a:latin typeface="Calibri" panose="020F0502020204030204" pitchFamily="34" charset="0"/>
              </a:rPr>
              <a:t>avoid peak times.</a:t>
            </a:r>
          </a:p>
          <a:p>
            <a:pPr marL="171450" indent="-171450" algn="l" rtl="0" fontAlgn="base">
              <a:buFontTx/>
              <a:buChar char="-"/>
            </a:pPr>
            <a:r>
              <a:rPr lang="en-GB" sz="1200" b="0" i="0">
                <a:solidFill>
                  <a:srgbClr val="000000"/>
                </a:solidFill>
                <a:effectLst/>
                <a:latin typeface="Calibri" panose="020F0502020204030204" pitchFamily="34" charset="0"/>
              </a:rPr>
              <a:t>future perspective it would hopefully be possible to redo some of the infrastructure that will be emptied up because of restrictions on cars in the Inner city. </a:t>
            </a:r>
          </a:p>
          <a:p>
            <a:pPr algn="l" rtl="0" fontAlgn="base">
              <a:buFont typeface="Arial" panose="020B0604020202020204" pitchFamily="34" charset="0"/>
              <a:buNone/>
            </a:pPr>
            <a:endParaRPr lang="en-GB" sz="1200" b="0" i="0">
              <a:solidFill>
                <a:srgbClr val="000000"/>
              </a:solidFill>
              <a:effectLst/>
              <a:latin typeface="Calibri" panose="020F0502020204030204" pitchFamily="34" charset="0"/>
            </a:endParaRPr>
          </a:p>
          <a:p>
            <a:pPr algn="l" rtl="0" fontAlgn="base">
              <a:buFont typeface="Arial" panose="020B0604020202020204" pitchFamily="34" charset="0"/>
              <a:buNone/>
            </a:pPr>
            <a:r>
              <a:rPr lang="en-GB" sz="1200" b="0" i="0">
                <a:solidFill>
                  <a:srgbClr val="000000"/>
                </a:solidFill>
                <a:effectLst/>
                <a:latin typeface="Calibri" panose="020F0502020204030204" pitchFamily="34" charset="0"/>
              </a:rPr>
              <a:t>Another concern is that the efficiency of the bikes might vary depending on how packages are packed. If space is not utilized efficiently, more bikes will be needed. However, here it could also be discussed if in the future regulation might change and allow for having a trailer on the bike, effectively allowing them to carry double the capacity. </a:t>
            </a:r>
          </a:p>
          <a:p>
            <a:pPr algn="l" rtl="0" fontAlgn="base">
              <a:buFont typeface="Arial" panose="020B0604020202020204" pitchFamily="34" charset="0"/>
              <a:buNone/>
            </a:pPr>
            <a:endParaRPr lang="en-GB" sz="1200" b="0" i="0">
              <a:solidFill>
                <a:srgbClr val="000000"/>
              </a:solidFill>
              <a:effectLst/>
              <a:latin typeface="Calibri" panose="020F0502020204030204" pitchFamily="34" charset="0"/>
            </a:endParaRPr>
          </a:p>
          <a:p>
            <a:endParaRPr lang="en-GB"/>
          </a:p>
        </p:txBody>
      </p:sp>
      <p:sp>
        <p:nvSpPr>
          <p:cNvPr id="4" name="Slide Number Placeholder 3"/>
          <p:cNvSpPr>
            <a:spLocks noGrp="1"/>
          </p:cNvSpPr>
          <p:nvPr>
            <p:ph type="sldNum" sz="quarter" idx="5"/>
          </p:nvPr>
        </p:nvSpPr>
        <p:spPr/>
        <p:txBody>
          <a:bodyPr/>
          <a:lstStyle/>
          <a:p>
            <a:fld id="{6FA047B9-6C2D-4976-AE4C-F37453AC6FCC}" type="slidenum">
              <a:rPr lang="en-GB" smtClean="0"/>
              <a:t>26</a:t>
            </a:fld>
            <a:endParaRPr lang="en-GB"/>
          </a:p>
        </p:txBody>
      </p:sp>
    </p:spTree>
    <p:extLst>
      <p:ext uri="{BB962C8B-B14F-4D97-AF65-F5344CB8AC3E}">
        <p14:creationId xmlns:p14="http://schemas.microsoft.com/office/powerpoint/2010/main" val="42703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n-GB" sz="1200" b="0" i="0">
                <a:solidFill>
                  <a:srgbClr val="000000"/>
                </a:solidFill>
                <a:effectLst/>
                <a:latin typeface="Calibri" panose="020F0502020204030204" pitchFamily="34" charset="0"/>
              </a:rPr>
              <a:t>NOW: </a:t>
            </a:r>
          </a:p>
          <a:p>
            <a:pPr algn="l" rtl="0" fontAlgn="base">
              <a:buFont typeface="Arial" panose="020B0604020202020204" pitchFamily="34" charset="0"/>
              <a:buNone/>
            </a:pPr>
            <a:r>
              <a:rPr lang="en-GB" sz="1200" b="0" i="0">
                <a:solidFill>
                  <a:srgbClr val="000000"/>
                </a:solidFill>
                <a:effectLst/>
                <a:latin typeface="Calibri" panose="020F0502020204030204" pitchFamily="34" charset="0"/>
              </a:rPr>
              <a:t>It needs to be competitive on the market to gain mainstream support. </a:t>
            </a:r>
          </a:p>
          <a:p>
            <a:pPr algn="l" rtl="0" fontAlgn="base">
              <a:buFont typeface="Arial" panose="020B0604020202020204" pitchFamily="34" charset="0"/>
              <a:buNone/>
            </a:pPr>
            <a:r>
              <a:rPr lang="en-GB" sz="1200" b="0" i="0">
                <a:solidFill>
                  <a:srgbClr val="000000"/>
                </a:solidFill>
                <a:effectLst/>
                <a:latin typeface="Calibri" panose="020F0502020204030204" pitchFamily="34" charset="0"/>
              </a:rPr>
              <a:t>We have since the hand in of the report been in contact with Jesper </a:t>
            </a:r>
            <a:r>
              <a:rPr lang="en-GB" sz="1200" b="0" i="0" err="1">
                <a:solidFill>
                  <a:srgbClr val="000000"/>
                </a:solidFill>
                <a:effectLst/>
                <a:latin typeface="Calibri" panose="020F0502020204030204" pitchFamily="34" charset="0"/>
              </a:rPr>
              <a:t>Højte</a:t>
            </a:r>
            <a:r>
              <a:rPr lang="en-GB" sz="1200" b="0" i="0">
                <a:solidFill>
                  <a:srgbClr val="000000"/>
                </a:solidFill>
                <a:effectLst/>
                <a:latin typeface="Calibri" panose="020F0502020204030204" pitchFamily="34" charset="0"/>
              </a:rPr>
              <a:t> </a:t>
            </a:r>
            <a:r>
              <a:rPr lang="en-GB" sz="1200" b="0" i="0" err="1">
                <a:solidFill>
                  <a:srgbClr val="000000"/>
                </a:solidFill>
                <a:effectLst/>
                <a:latin typeface="Calibri" panose="020F0502020204030204" pitchFamily="34" charset="0"/>
              </a:rPr>
              <a:t>Stenbæk</a:t>
            </a:r>
            <a:r>
              <a:rPr lang="en-GB" sz="1200" b="0" i="0">
                <a:solidFill>
                  <a:srgbClr val="000000"/>
                </a:solidFill>
                <a:effectLst/>
                <a:latin typeface="Calibri" panose="020F0502020204030204" pitchFamily="34" charset="0"/>
              </a:rPr>
              <a:t> from Dansk </a:t>
            </a:r>
            <a:r>
              <a:rPr lang="en-GB" sz="1200" b="0" i="0" err="1">
                <a:solidFill>
                  <a:srgbClr val="000000"/>
                </a:solidFill>
                <a:effectLst/>
                <a:latin typeface="Calibri" panose="020F0502020204030204" pitchFamily="34" charset="0"/>
              </a:rPr>
              <a:t>Erhverv</a:t>
            </a:r>
            <a:r>
              <a:rPr lang="en-GB" sz="1200" b="0" i="0">
                <a:solidFill>
                  <a:srgbClr val="000000"/>
                </a:solidFill>
                <a:effectLst/>
                <a:latin typeface="Calibri" panose="020F0502020204030204" pitchFamily="34" charset="0"/>
              </a:rPr>
              <a:t>. As noted here on the Power point he mentioned that sustainable in their experience means it becomes slightly more expensive, while the packages cannot arrive as fast. </a:t>
            </a:r>
          </a:p>
          <a:p>
            <a:pPr algn="l" rtl="0" fontAlgn="base">
              <a:buFont typeface="Arial" panose="020B0604020202020204" pitchFamily="34" charset="0"/>
              <a:buNone/>
            </a:pPr>
            <a:endParaRPr lang="en-GB" sz="1200" b="0" i="0">
              <a:solidFill>
                <a:srgbClr val="000000"/>
              </a:solidFill>
              <a:effectLst/>
              <a:latin typeface="Calibri" panose="020F0502020204030204" pitchFamily="34" charset="0"/>
            </a:endParaRPr>
          </a:p>
          <a:p>
            <a:pPr algn="l" rtl="0" fontAlgn="base">
              <a:buFont typeface="Arial" panose="020B0604020202020204" pitchFamily="34" charset="0"/>
              <a:buNone/>
            </a:pPr>
            <a:r>
              <a:rPr lang="en-GB" sz="1200" b="0" i="0">
                <a:solidFill>
                  <a:srgbClr val="000000"/>
                </a:solidFill>
                <a:effectLst/>
                <a:latin typeface="Calibri" panose="020F0502020204030204" pitchFamily="34" charset="0"/>
              </a:rPr>
              <a:t>Thereby, if it cost more to have it sustainable (because you do have an extra chain in the delivery system which might add expenses), it should at least provide the same service in other areas. This is the </a:t>
            </a:r>
            <a:r>
              <a:rPr lang="en-GB" sz="1200" b="0" i="0" err="1">
                <a:solidFill>
                  <a:srgbClr val="000000"/>
                </a:solidFill>
                <a:effectLst/>
                <a:latin typeface="Calibri" panose="020F0502020204030204" pitchFamily="34" charset="0"/>
              </a:rPr>
              <a:t>resonning</a:t>
            </a:r>
            <a:r>
              <a:rPr lang="en-GB" sz="1200" b="0" i="0">
                <a:solidFill>
                  <a:srgbClr val="000000"/>
                </a:solidFill>
                <a:effectLst/>
                <a:latin typeface="Calibri" panose="020F0502020204030204" pitchFamily="34" charset="0"/>
              </a:rPr>
              <a:t> </a:t>
            </a:r>
            <a:r>
              <a:rPr lang="en-GB" sz="1200" b="0" i="0" err="1">
                <a:solidFill>
                  <a:srgbClr val="000000"/>
                </a:solidFill>
                <a:effectLst/>
                <a:latin typeface="Calibri" panose="020F0502020204030204" pitchFamily="34" charset="0"/>
              </a:rPr>
              <a:t>behing</a:t>
            </a:r>
            <a:r>
              <a:rPr lang="en-GB" sz="1200" b="0" i="0">
                <a:solidFill>
                  <a:srgbClr val="000000"/>
                </a:solidFill>
                <a:effectLst/>
                <a:latin typeface="Calibri" panose="020F0502020204030204" pitchFamily="34" charset="0"/>
              </a:rPr>
              <a:t> CO2 compensation bought in other relations, you pay a bit more for sustainability, but you receive the same service. </a:t>
            </a:r>
          </a:p>
          <a:p>
            <a:pPr algn="l" rtl="0" fontAlgn="base">
              <a:buFont typeface="Arial" panose="020B0604020202020204" pitchFamily="34" charset="0"/>
              <a:buNone/>
            </a:pPr>
            <a:endParaRPr lang="en-GB" sz="1200" b="0" i="0">
              <a:solidFill>
                <a:srgbClr val="000000"/>
              </a:solidFill>
              <a:effectLst/>
              <a:latin typeface="Calibri" panose="020F0502020204030204" pitchFamily="34" charset="0"/>
            </a:endParaRPr>
          </a:p>
          <a:p>
            <a:pPr algn="l" rtl="0" fontAlgn="base">
              <a:buFont typeface="Arial" panose="020B0604020202020204" pitchFamily="34" charset="0"/>
              <a:buNone/>
            </a:pPr>
            <a:r>
              <a:rPr lang="da-DK" sz="1200" b="0" i="0">
                <a:solidFill>
                  <a:srgbClr val="000000"/>
                </a:solidFill>
                <a:effectLst/>
                <a:latin typeface="Calibri" panose="020F0502020204030204" pitchFamily="34" charset="0"/>
              </a:rPr>
              <a:t>In </a:t>
            </a:r>
            <a:r>
              <a:rPr lang="da-DK" sz="1200" b="0" i="0" err="1">
                <a:solidFill>
                  <a:srgbClr val="000000"/>
                </a:solidFill>
                <a:effectLst/>
                <a:latin typeface="Calibri" panose="020F0502020204030204" pitchFamily="34" charset="0"/>
              </a:rPr>
              <a:t>our</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calculations</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we</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showed</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that</a:t>
            </a:r>
            <a:r>
              <a:rPr lang="da-DK" sz="1200" b="0" i="0">
                <a:solidFill>
                  <a:srgbClr val="000000"/>
                </a:solidFill>
                <a:effectLst/>
                <a:latin typeface="Calibri" panose="020F0502020204030204" pitchFamily="34" charset="0"/>
              </a:rPr>
              <a:t> for a </a:t>
            </a:r>
            <a:r>
              <a:rPr lang="da-DK" sz="1200" b="0" i="0" err="1">
                <a:solidFill>
                  <a:srgbClr val="000000"/>
                </a:solidFill>
                <a:effectLst/>
                <a:latin typeface="Calibri" panose="020F0502020204030204" pitchFamily="34" charset="0"/>
              </a:rPr>
              <a:t>certain</a:t>
            </a:r>
            <a:r>
              <a:rPr lang="da-DK" sz="1200" b="0" i="0">
                <a:solidFill>
                  <a:srgbClr val="000000"/>
                </a:solidFill>
                <a:effectLst/>
                <a:latin typeface="Calibri" panose="020F0502020204030204" pitchFamily="34" charset="0"/>
              </a:rPr>
              <a:t> SMB the </a:t>
            </a:r>
            <a:r>
              <a:rPr lang="da-DK" sz="1200" b="0" i="0" err="1">
                <a:solidFill>
                  <a:srgbClr val="000000"/>
                </a:solidFill>
                <a:effectLst/>
                <a:latin typeface="Calibri" panose="020F0502020204030204" pitchFamily="34" charset="0"/>
              </a:rPr>
              <a:t>price</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will</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be</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very</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similar</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however</a:t>
            </a:r>
            <a:r>
              <a:rPr lang="da-DK" sz="1200" b="0" i="0">
                <a:solidFill>
                  <a:srgbClr val="000000"/>
                </a:solidFill>
                <a:effectLst/>
                <a:latin typeface="Calibri" panose="020F0502020204030204" pitchFamily="34" charset="0"/>
              </a:rPr>
              <a:t>, the service </a:t>
            </a:r>
            <a:r>
              <a:rPr lang="da-DK" sz="1200" b="0" i="0" err="1">
                <a:solidFill>
                  <a:srgbClr val="000000"/>
                </a:solidFill>
                <a:effectLst/>
                <a:latin typeface="Calibri" panose="020F0502020204030204" pitchFamily="34" charset="0"/>
              </a:rPr>
              <a:t>they</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buy</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will</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likely</a:t>
            </a:r>
            <a:r>
              <a:rPr lang="da-DK" sz="1200" b="0" i="0">
                <a:solidFill>
                  <a:srgbClr val="000000"/>
                </a:solidFill>
                <a:effectLst/>
                <a:latin typeface="Calibri" panose="020F0502020204030204" pitchFamily="34" charset="0"/>
              </a:rPr>
              <a:t> not </a:t>
            </a:r>
            <a:r>
              <a:rPr lang="da-DK" sz="1200" b="0" i="0" err="1">
                <a:solidFill>
                  <a:srgbClr val="000000"/>
                </a:solidFill>
                <a:effectLst/>
                <a:latin typeface="Calibri" panose="020F0502020204030204" pitchFamily="34" charset="0"/>
              </a:rPr>
              <a:t>be</a:t>
            </a:r>
            <a:r>
              <a:rPr lang="da-DK" sz="1200" b="0" i="0">
                <a:solidFill>
                  <a:srgbClr val="000000"/>
                </a:solidFill>
                <a:effectLst/>
                <a:latin typeface="Calibri" panose="020F0502020204030204" pitchFamily="34" charset="0"/>
              </a:rPr>
              <a:t> the same. </a:t>
            </a:r>
          </a:p>
          <a:p>
            <a:pPr algn="l" rtl="0" fontAlgn="base">
              <a:buFont typeface="Arial" panose="020B0604020202020204" pitchFamily="34" charset="0"/>
              <a:buNone/>
            </a:pPr>
            <a:r>
              <a:rPr lang="da-DK" sz="1200" b="0" i="0">
                <a:solidFill>
                  <a:srgbClr val="000000"/>
                </a:solidFill>
                <a:effectLst/>
                <a:latin typeface="Calibri" panose="020F0502020204030204" pitchFamily="34" charset="0"/>
              </a:rPr>
              <a:t>- new </a:t>
            </a:r>
            <a:r>
              <a:rPr lang="da-DK" sz="1200" b="0" i="0" err="1">
                <a:solidFill>
                  <a:srgbClr val="000000"/>
                </a:solidFill>
                <a:effectLst/>
                <a:latin typeface="Calibri" panose="020F0502020204030204" pitchFamily="34" charset="0"/>
              </a:rPr>
              <a:t>values</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provided</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might</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make</a:t>
            </a:r>
            <a:r>
              <a:rPr lang="da-DK" sz="1200" b="0" i="0">
                <a:solidFill>
                  <a:srgbClr val="000000"/>
                </a:solidFill>
                <a:effectLst/>
                <a:latin typeface="Calibri" panose="020F0502020204030204" pitchFamily="34" charset="0"/>
              </a:rPr>
              <a:t> up for </a:t>
            </a:r>
            <a:r>
              <a:rPr lang="da-DK" sz="1200" b="0" i="0" err="1">
                <a:solidFill>
                  <a:srgbClr val="000000"/>
                </a:solidFill>
                <a:effectLst/>
                <a:latin typeface="Calibri" panose="020F0502020204030204" pitchFamily="34" charset="0"/>
              </a:rPr>
              <a:t>this</a:t>
            </a:r>
            <a:r>
              <a:rPr lang="da-DK" sz="1200" b="0" i="0">
                <a:solidFill>
                  <a:srgbClr val="000000"/>
                </a:solidFill>
                <a:effectLst/>
                <a:latin typeface="Calibri" panose="020F0502020204030204" pitchFamily="34" charset="0"/>
              </a:rPr>
              <a:t> – as the </a:t>
            </a:r>
            <a:r>
              <a:rPr lang="da-DK" sz="1200" b="0" i="0" err="1">
                <a:solidFill>
                  <a:srgbClr val="000000"/>
                </a:solidFill>
                <a:effectLst/>
                <a:latin typeface="Calibri" panose="020F0502020204030204" pitchFamily="34" charset="0"/>
              </a:rPr>
              <a:t>businesses</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would</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be</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able</a:t>
            </a:r>
            <a:r>
              <a:rPr lang="da-DK" sz="1200" b="0" i="0">
                <a:solidFill>
                  <a:srgbClr val="000000"/>
                </a:solidFill>
                <a:effectLst/>
                <a:latin typeface="Calibri" panose="020F0502020204030204" pitchFamily="34" charset="0"/>
              </a:rPr>
              <a:t> to </a:t>
            </a:r>
            <a:r>
              <a:rPr lang="da-DK" sz="1200" b="0" i="0" err="1">
                <a:solidFill>
                  <a:srgbClr val="000000"/>
                </a:solidFill>
                <a:effectLst/>
                <a:latin typeface="Calibri" panose="020F0502020204030204" pitchFamily="34" charset="0"/>
              </a:rPr>
              <a:t>use</a:t>
            </a:r>
            <a:r>
              <a:rPr lang="da-DK" sz="1200" b="0" i="0">
                <a:solidFill>
                  <a:srgbClr val="000000"/>
                </a:solidFill>
                <a:effectLst/>
                <a:latin typeface="Calibri" panose="020F0502020204030204" pitchFamily="34" charset="0"/>
              </a:rPr>
              <a:t> it as branding, </a:t>
            </a:r>
            <a:r>
              <a:rPr lang="da-DK" sz="1200" b="0" i="0" err="1">
                <a:solidFill>
                  <a:srgbClr val="000000"/>
                </a:solidFill>
                <a:effectLst/>
                <a:latin typeface="Calibri" panose="020F0502020204030204" pitchFamily="34" charset="0"/>
              </a:rPr>
              <a:t>hopefully</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gaining</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respect</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among</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customers</a:t>
            </a:r>
            <a:r>
              <a:rPr lang="da-DK" sz="1200" b="0" i="0">
                <a:solidFill>
                  <a:srgbClr val="000000"/>
                </a:solidFill>
                <a:effectLst/>
                <a:latin typeface="Calibri" panose="020F0502020204030204" pitchFamily="34" charset="0"/>
              </a:rPr>
              <a:t>. </a:t>
            </a:r>
          </a:p>
          <a:p>
            <a:pPr algn="l" rtl="0" fontAlgn="base">
              <a:buFont typeface="Arial" panose="020B0604020202020204" pitchFamily="34" charset="0"/>
              <a:buNone/>
            </a:pPr>
            <a:endParaRPr lang="da-DK" sz="1200" b="0" i="0">
              <a:solidFill>
                <a:srgbClr val="000000"/>
              </a:solidFill>
              <a:effectLst/>
              <a:latin typeface="Calibri" panose="020F0502020204030204" pitchFamily="34" charset="0"/>
            </a:endParaRPr>
          </a:p>
          <a:p>
            <a:pPr algn="l" rtl="0" fontAlgn="base">
              <a:buFont typeface="Arial" panose="020B0604020202020204" pitchFamily="34" charset="0"/>
              <a:buNone/>
            </a:pPr>
            <a:endParaRPr lang="da-DK" sz="1200" b="0" i="0">
              <a:solidFill>
                <a:srgbClr val="000000"/>
              </a:solidFill>
              <a:effectLst/>
              <a:latin typeface="Calibri" panose="020F0502020204030204" pitchFamily="34" charset="0"/>
            </a:endParaRPr>
          </a:p>
          <a:p>
            <a:pPr algn="l" rtl="0" fontAlgn="base">
              <a:buFont typeface="Arial" panose="020B0604020202020204" pitchFamily="34" charset="0"/>
              <a:buNone/>
            </a:pPr>
            <a:endParaRPr lang="da-DK" sz="1200" b="0" i="0">
              <a:solidFill>
                <a:srgbClr val="000000"/>
              </a:solidFill>
              <a:effectLst/>
              <a:latin typeface="Calibri" panose="020F0502020204030204" pitchFamily="34" charset="0"/>
            </a:endParaRPr>
          </a:p>
          <a:p>
            <a:pPr algn="l" rtl="0" fontAlgn="base">
              <a:buFont typeface="Arial" panose="020B0604020202020204" pitchFamily="34" charset="0"/>
              <a:buNone/>
            </a:pPr>
            <a:r>
              <a:rPr lang="da-DK" sz="1200" b="0" i="0">
                <a:solidFill>
                  <a:srgbClr val="000000"/>
                </a:solidFill>
                <a:effectLst/>
                <a:latin typeface="Calibri" panose="020F0502020204030204" pitchFamily="34" charset="0"/>
              </a:rPr>
              <a:t>FUTURE:</a:t>
            </a:r>
          </a:p>
          <a:p>
            <a:pPr algn="l" rtl="0" fontAlgn="base">
              <a:buFont typeface="Arial" panose="020B0604020202020204" pitchFamily="34" charset="0"/>
              <a:buNone/>
            </a:pPr>
            <a:r>
              <a:rPr lang="da-DK" sz="1200" b="0" i="0" err="1">
                <a:solidFill>
                  <a:srgbClr val="000000"/>
                </a:solidFill>
                <a:effectLst/>
                <a:latin typeface="Calibri" panose="020F0502020204030204" pitchFamily="34" charset="0"/>
              </a:rPr>
              <a:t>Futurely</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we</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ecpect</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that</a:t>
            </a:r>
            <a:r>
              <a:rPr lang="da-DK" sz="1200" b="0" i="0">
                <a:solidFill>
                  <a:srgbClr val="000000"/>
                </a:solidFill>
                <a:effectLst/>
                <a:latin typeface="Calibri" panose="020F0502020204030204" pitchFamily="34" charset="0"/>
              </a:rPr>
              <a:t> the </a:t>
            </a:r>
            <a:r>
              <a:rPr lang="da-DK" sz="1200" b="0" i="0" err="1">
                <a:solidFill>
                  <a:srgbClr val="000000"/>
                </a:solidFill>
                <a:effectLst/>
                <a:latin typeface="Calibri" panose="020F0502020204030204" pitchFamily="34" charset="0"/>
              </a:rPr>
              <a:t>inner</a:t>
            </a:r>
            <a:r>
              <a:rPr lang="da-DK" sz="1200" b="0" i="0">
                <a:solidFill>
                  <a:srgbClr val="000000"/>
                </a:solidFill>
                <a:effectLst/>
                <a:latin typeface="Calibri" panose="020F0502020204030204" pitchFamily="34" charset="0"/>
              </a:rPr>
              <a:t> city </a:t>
            </a:r>
            <a:r>
              <a:rPr lang="da-DK" sz="1200" b="0" i="0" err="1">
                <a:solidFill>
                  <a:srgbClr val="000000"/>
                </a:solidFill>
                <a:effectLst/>
                <a:latin typeface="Calibri" panose="020F0502020204030204" pitchFamily="34" charset="0"/>
              </a:rPr>
              <a:t>will</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be</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very</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different</a:t>
            </a:r>
            <a:r>
              <a:rPr lang="da-DK" sz="1200" b="0" i="0">
                <a:solidFill>
                  <a:srgbClr val="000000"/>
                </a:solidFill>
                <a:effectLst/>
                <a:latin typeface="Calibri" panose="020F0502020204030204" pitchFamily="34" charset="0"/>
              </a:rPr>
              <a:t>. The city </a:t>
            </a:r>
            <a:r>
              <a:rPr lang="da-DK" sz="1200" b="0" i="0" err="1">
                <a:solidFill>
                  <a:srgbClr val="000000"/>
                </a:solidFill>
                <a:effectLst/>
                <a:latin typeface="Calibri" panose="020F0502020204030204" pitchFamily="34" charset="0"/>
              </a:rPr>
              <a:t>representation</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fo</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citizens</a:t>
            </a:r>
            <a:r>
              <a:rPr lang="da-DK" sz="1200" b="0" i="0">
                <a:solidFill>
                  <a:srgbClr val="000000"/>
                </a:solidFill>
                <a:effectLst/>
                <a:latin typeface="Calibri" panose="020F0502020204030204" pitchFamily="34" charset="0"/>
              </a:rPr>
              <a:t> (borgerrepræsentationen) has made the </a:t>
            </a:r>
            <a:r>
              <a:rPr lang="da-DK" sz="1200" b="0" i="0" err="1">
                <a:solidFill>
                  <a:srgbClr val="000000"/>
                </a:solidFill>
                <a:effectLst/>
                <a:latin typeface="Calibri" panose="020F0502020204030204" pitchFamily="34" charset="0"/>
              </a:rPr>
              <a:t>recommendation</a:t>
            </a:r>
            <a:r>
              <a:rPr lang="da-DK" sz="1200" b="0" i="0">
                <a:solidFill>
                  <a:srgbClr val="000000"/>
                </a:solidFill>
                <a:effectLst/>
                <a:latin typeface="Calibri" panose="020F0502020204030204" pitchFamily="34" charset="0"/>
              </a:rPr>
              <a:t> to cut </a:t>
            </a:r>
            <a:r>
              <a:rPr lang="da-DK" sz="1200" b="0" i="0" err="1">
                <a:solidFill>
                  <a:srgbClr val="000000"/>
                </a:solidFill>
                <a:effectLst/>
                <a:latin typeface="Calibri" panose="020F0502020204030204" pitchFamily="34" charset="0"/>
              </a:rPr>
              <a:t>away</a:t>
            </a:r>
            <a:r>
              <a:rPr lang="da-DK" sz="1200" b="0" i="0">
                <a:solidFill>
                  <a:srgbClr val="000000"/>
                </a:solidFill>
                <a:effectLst/>
                <a:latin typeface="Calibri" panose="020F0502020204030204" pitchFamily="34" charset="0"/>
              </a:rPr>
              <a:t> 75% of the </a:t>
            </a:r>
            <a:r>
              <a:rPr lang="da-DK" sz="1200" b="0" i="0" err="1">
                <a:solidFill>
                  <a:srgbClr val="000000"/>
                </a:solidFill>
                <a:effectLst/>
                <a:latin typeface="Calibri" panose="020F0502020204030204" pitchFamily="34" charset="0"/>
              </a:rPr>
              <a:t>traffic</a:t>
            </a:r>
            <a:r>
              <a:rPr lang="da-DK" sz="1200" b="0" i="0">
                <a:solidFill>
                  <a:srgbClr val="000000"/>
                </a:solidFill>
                <a:effectLst/>
                <a:latin typeface="Calibri" panose="020F0502020204030204" pitchFamily="34" charset="0"/>
              </a:rPr>
              <a:t> in the </a:t>
            </a:r>
            <a:r>
              <a:rPr lang="da-DK" sz="1200" b="0" i="0" err="1">
                <a:solidFill>
                  <a:srgbClr val="000000"/>
                </a:solidFill>
                <a:effectLst/>
                <a:latin typeface="Calibri" panose="020F0502020204030204" pitchFamily="34" charset="0"/>
              </a:rPr>
              <a:t>inner</a:t>
            </a:r>
            <a:r>
              <a:rPr lang="da-DK" sz="1200" b="0" i="0">
                <a:solidFill>
                  <a:srgbClr val="000000"/>
                </a:solidFill>
                <a:effectLst/>
                <a:latin typeface="Calibri" panose="020F0502020204030204" pitchFamily="34" charset="0"/>
              </a:rPr>
              <a:t> city. </a:t>
            </a:r>
          </a:p>
          <a:p>
            <a:pPr algn="l" rtl="0" fontAlgn="base">
              <a:buFont typeface="Arial" panose="020B0604020202020204" pitchFamily="34" charset="0"/>
              <a:buNone/>
            </a:pPr>
            <a:r>
              <a:rPr lang="da-DK" sz="1200" b="0" i="0" err="1">
                <a:solidFill>
                  <a:srgbClr val="000000"/>
                </a:solidFill>
                <a:effectLst/>
                <a:latin typeface="Calibri" panose="020F0502020204030204" pitchFamily="34" charset="0"/>
              </a:rPr>
              <a:t>Furthermore</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discussion</a:t>
            </a:r>
            <a:r>
              <a:rPr lang="da-DK" sz="1200" b="0" i="0">
                <a:solidFill>
                  <a:srgbClr val="000000"/>
                </a:solidFill>
                <a:effectLst/>
                <a:latin typeface="Calibri" panose="020F0502020204030204" pitchFamily="34" charset="0"/>
              </a:rPr>
              <a:t> has </a:t>
            </a:r>
            <a:r>
              <a:rPr lang="da-DK" sz="1200" b="0" i="0" err="1">
                <a:solidFill>
                  <a:srgbClr val="000000"/>
                </a:solidFill>
                <a:effectLst/>
                <a:latin typeface="Calibri" panose="020F0502020204030204" pitchFamily="34" charset="0"/>
              </a:rPr>
              <a:t>been</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raised</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about</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both</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implementing</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zero</a:t>
            </a:r>
            <a:r>
              <a:rPr lang="da-DK" sz="1200" b="0" i="0">
                <a:solidFill>
                  <a:srgbClr val="000000"/>
                </a:solidFill>
                <a:effectLst/>
                <a:latin typeface="Calibri" panose="020F0502020204030204" pitchFamily="34" charset="0"/>
              </a:rPr>
              <a:t> emission zones and </a:t>
            </a:r>
            <a:r>
              <a:rPr lang="da-DK" sz="1200" b="0" i="0" err="1">
                <a:solidFill>
                  <a:srgbClr val="000000"/>
                </a:solidFill>
                <a:effectLst/>
                <a:latin typeface="Calibri" panose="020F0502020204030204" pitchFamily="34" charset="0"/>
              </a:rPr>
              <a:t>trafic</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islands</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that</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will</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make</a:t>
            </a:r>
            <a:r>
              <a:rPr lang="da-DK" sz="1200" b="0" i="0">
                <a:solidFill>
                  <a:srgbClr val="000000"/>
                </a:solidFill>
                <a:effectLst/>
                <a:latin typeface="Calibri" panose="020F0502020204030204" pitchFamily="34" charset="0"/>
              </a:rPr>
              <a:t> it </a:t>
            </a:r>
            <a:r>
              <a:rPr lang="da-DK" sz="1200" b="0" i="0" err="1">
                <a:solidFill>
                  <a:srgbClr val="000000"/>
                </a:solidFill>
                <a:effectLst/>
                <a:latin typeface="Calibri" panose="020F0502020204030204" pitchFamily="34" charset="0"/>
              </a:rPr>
              <a:t>even</a:t>
            </a:r>
            <a:r>
              <a:rPr lang="da-DK" sz="1200" b="0" i="0">
                <a:solidFill>
                  <a:srgbClr val="000000"/>
                </a:solidFill>
                <a:effectLst/>
                <a:latin typeface="Calibri" panose="020F0502020204030204" pitchFamily="34" charset="0"/>
              </a:rPr>
              <a:t> more </a:t>
            </a:r>
            <a:r>
              <a:rPr lang="da-DK" sz="1200" b="0" i="0" err="1">
                <a:solidFill>
                  <a:srgbClr val="000000"/>
                </a:solidFill>
                <a:effectLst/>
                <a:latin typeface="Calibri" panose="020F0502020204030204" pitchFamily="34" charset="0"/>
              </a:rPr>
              <a:t>difficult</a:t>
            </a:r>
            <a:r>
              <a:rPr lang="da-DK" sz="1200" b="0" i="0">
                <a:solidFill>
                  <a:srgbClr val="000000"/>
                </a:solidFill>
                <a:effectLst/>
                <a:latin typeface="Calibri" panose="020F0502020204030204" pitchFamily="34" charset="0"/>
              </a:rPr>
              <a:t> to deliver </a:t>
            </a:r>
            <a:r>
              <a:rPr lang="da-DK" sz="1200" b="0" i="0" err="1">
                <a:solidFill>
                  <a:srgbClr val="000000"/>
                </a:solidFill>
                <a:effectLst/>
                <a:latin typeface="Calibri" panose="020F0502020204030204" pitchFamily="34" charset="0"/>
              </a:rPr>
              <a:t>packages</a:t>
            </a:r>
            <a:r>
              <a:rPr lang="da-DK" sz="1200" b="0" i="0">
                <a:solidFill>
                  <a:srgbClr val="000000"/>
                </a:solidFill>
                <a:effectLst/>
                <a:latin typeface="Calibri" panose="020F0502020204030204" pitchFamily="34" charset="0"/>
              </a:rPr>
              <a:t> the </a:t>
            </a:r>
            <a:r>
              <a:rPr lang="da-DK" sz="1200" b="0" i="0" err="1">
                <a:solidFill>
                  <a:srgbClr val="000000"/>
                </a:solidFill>
                <a:effectLst/>
                <a:latin typeface="Calibri" panose="020F0502020204030204" pitchFamily="34" charset="0"/>
              </a:rPr>
              <a:t>current</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way</a:t>
            </a:r>
            <a:r>
              <a:rPr lang="da-DK" sz="1200" b="0" i="0">
                <a:solidFill>
                  <a:srgbClr val="000000"/>
                </a:solidFill>
                <a:effectLst/>
                <a:latin typeface="Calibri" panose="020F0502020204030204" pitchFamily="34" charset="0"/>
              </a:rPr>
              <a:t> with trucks. </a:t>
            </a:r>
            <a:endParaRPr lang="en-GB" sz="1200" b="0" i="0">
              <a:solidFill>
                <a:srgbClr val="000000"/>
              </a:solidFill>
              <a:effectLst/>
              <a:latin typeface="Calibri" panose="020F0502020204030204" pitchFamily="34" charset="0"/>
            </a:endParaRPr>
          </a:p>
          <a:p>
            <a:pPr algn="l" rtl="0" fontAlgn="base">
              <a:buFont typeface="Arial" panose="020B0604020202020204" pitchFamily="34" charset="0"/>
              <a:buNone/>
            </a:pPr>
            <a:endParaRPr lang="en-GB" sz="1200" b="0" i="0">
              <a:solidFill>
                <a:srgbClr val="000000"/>
              </a:solidFill>
              <a:effectLst/>
              <a:latin typeface="Calibri" panose="020F0502020204030204" pitchFamily="34" charset="0"/>
            </a:endParaRPr>
          </a:p>
          <a:p>
            <a:pPr algn="l" rtl="0" fontAlgn="base">
              <a:buFont typeface="Arial" panose="020B0604020202020204" pitchFamily="34" charset="0"/>
              <a:buNone/>
            </a:pPr>
            <a:r>
              <a:rPr lang="da-DK" sz="1200" b="0" i="0">
                <a:solidFill>
                  <a:srgbClr val="000000"/>
                </a:solidFill>
                <a:effectLst/>
                <a:latin typeface="Calibri" panose="020F0502020204030204" pitchFamily="34" charset="0"/>
              </a:rPr>
              <a:t>This is </a:t>
            </a:r>
            <a:r>
              <a:rPr lang="da-DK" sz="1200" b="0" i="0" err="1">
                <a:solidFill>
                  <a:srgbClr val="000000"/>
                </a:solidFill>
                <a:effectLst/>
                <a:latin typeface="Calibri" panose="020F0502020204030204" pitchFamily="34" charset="0"/>
              </a:rPr>
              <a:t>also</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mentioned</a:t>
            </a:r>
            <a:r>
              <a:rPr lang="da-DK" sz="1200" b="0" i="0">
                <a:solidFill>
                  <a:srgbClr val="000000"/>
                </a:solidFill>
                <a:effectLst/>
                <a:latin typeface="Calibri" panose="020F0502020204030204" pitchFamily="34" charset="0"/>
              </a:rPr>
              <a:t> by Jesper: ”</a:t>
            </a:r>
            <a:r>
              <a:rPr lang="da-DK" sz="1200" b="0" i="0" err="1">
                <a:solidFill>
                  <a:srgbClr val="000000"/>
                </a:solidFill>
                <a:effectLst/>
                <a:latin typeface="Calibri" panose="020F0502020204030204" pitchFamily="34" charset="0"/>
              </a:rPr>
              <a:t>however</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they</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slowly</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tighten</a:t>
            </a:r>
            <a:r>
              <a:rPr lang="da-DK" sz="1200" b="0" i="0">
                <a:solidFill>
                  <a:srgbClr val="000000"/>
                </a:solidFill>
                <a:effectLst/>
                <a:latin typeface="Calibri" panose="020F0502020204030204" pitchFamily="34" charset="0"/>
              </a:rPr>
              <a:t> the </a:t>
            </a:r>
            <a:r>
              <a:rPr lang="da-DK" sz="1200" b="0" i="0" err="1">
                <a:solidFill>
                  <a:srgbClr val="000000"/>
                </a:solidFill>
                <a:effectLst/>
                <a:latin typeface="Calibri" panose="020F0502020204030204" pitchFamily="34" charset="0"/>
              </a:rPr>
              <a:t>restictions</a:t>
            </a:r>
            <a:r>
              <a:rPr lang="da-DK" sz="1200" b="0" i="0">
                <a:solidFill>
                  <a:srgbClr val="000000"/>
                </a:solidFill>
                <a:effectLst/>
                <a:latin typeface="Calibri" panose="020F0502020204030204" pitchFamily="34" charset="0"/>
              </a:rPr>
              <a:t> more and more, </a:t>
            </a:r>
            <a:r>
              <a:rPr lang="da-DK" sz="1200" b="0" i="0" err="1">
                <a:solidFill>
                  <a:srgbClr val="000000"/>
                </a:solidFill>
                <a:effectLst/>
                <a:latin typeface="Calibri" panose="020F0502020204030204" pitchFamily="34" charset="0"/>
              </a:rPr>
              <a:t>therefore</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we</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need</a:t>
            </a:r>
            <a:r>
              <a:rPr lang="da-DK" sz="1200" b="0" i="0">
                <a:solidFill>
                  <a:srgbClr val="000000"/>
                </a:solidFill>
                <a:effectLst/>
                <a:latin typeface="Calibri" panose="020F0502020204030204" pitchFamily="34" charset="0"/>
              </a:rPr>
              <a:t> to </a:t>
            </a:r>
            <a:r>
              <a:rPr lang="da-DK" sz="1200" b="0" i="0" err="1">
                <a:solidFill>
                  <a:srgbClr val="000000"/>
                </a:solidFill>
                <a:effectLst/>
                <a:latin typeface="Calibri" panose="020F0502020204030204" pitchFamily="34" charset="0"/>
              </a:rPr>
              <a:t>slowly</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adapt</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We</a:t>
            </a:r>
            <a:r>
              <a:rPr lang="da-DK" sz="1200" b="0" i="0">
                <a:solidFill>
                  <a:srgbClr val="000000"/>
                </a:solidFill>
                <a:effectLst/>
                <a:latin typeface="Calibri" panose="020F0502020204030204" pitchFamily="34" charset="0"/>
              </a:rPr>
              <a:t> generally like </a:t>
            </a:r>
            <a:r>
              <a:rPr lang="da-DK" sz="1200" b="0" i="0" err="1">
                <a:solidFill>
                  <a:srgbClr val="000000"/>
                </a:solidFill>
                <a:effectLst/>
                <a:latin typeface="Calibri" panose="020F0502020204030204" pitchFamily="34" charset="0"/>
              </a:rPr>
              <a:t>that</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they</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try</a:t>
            </a:r>
            <a:r>
              <a:rPr lang="da-DK" sz="1200" b="0" i="0">
                <a:solidFill>
                  <a:srgbClr val="000000"/>
                </a:solidFill>
                <a:effectLst/>
                <a:latin typeface="Calibri" panose="020F0502020204030204" pitchFamily="34" charset="0"/>
              </a:rPr>
              <a:t> to push the business in the </a:t>
            </a:r>
            <a:r>
              <a:rPr lang="da-DK" sz="1200" b="0" i="0" err="1">
                <a:solidFill>
                  <a:srgbClr val="000000"/>
                </a:solidFill>
                <a:effectLst/>
                <a:latin typeface="Calibri" panose="020F0502020204030204" pitchFamily="34" charset="0"/>
              </a:rPr>
              <a:t>direction</a:t>
            </a:r>
            <a:r>
              <a:rPr lang="da-DK" sz="1200" b="0" i="0">
                <a:solidFill>
                  <a:srgbClr val="000000"/>
                </a:solidFill>
                <a:effectLst/>
                <a:latin typeface="Calibri" panose="020F0502020204030204" pitchFamily="34" charset="0"/>
              </a:rPr>
              <a:t> of the car </a:t>
            </a:r>
            <a:r>
              <a:rPr lang="da-DK" sz="1200" b="0" i="0" err="1">
                <a:solidFill>
                  <a:srgbClr val="000000"/>
                </a:solidFill>
                <a:effectLst/>
                <a:latin typeface="Calibri" panose="020F0502020204030204" pitchFamily="34" charset="0"/>
              </a:rPr>
              <a:t>free</a:t>
            </a:r>
            <a:r>
              <a:rPr lang="da-DK" sz="1200" b="0" i="0">
                <a:solidFill>
                  <a:srgbClr val="000000"/>
                </a:solidFill>
                <a:effectLst/>
                <a:latin typeface="Calibri" panose="020F0502020204030204" pitchFamily="34" charset="0"/>
              </a:rPr>
              <a:t> city, as long as the </a:t>
            </a:r>
            <a:r>
              <a:rPr lang="da-DK" sz="1200" b="0" i="0" err="1">
                <a:solidFill>
                  <a:srgbClr val="000000"/>
                </a:solidFill>
                <a:effectLst/>
                <a:latin typeface="Calibri" panose="020F0502020204030204" pitchFamily="34" charset="0"/>
              </a:rPr>
              <a:t>whole</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picture</a:t>
            </a:r>
            <a:r>
              <a:rPr lang="da-DK" sz="1200" b="0" i="0">
                <a:solidFill>
                  <a:srgbClr val="000000"/>
                </a:solidFill>
                <a:effectLst/>
                <a:latin typeface="Calibri" panose="020F0502020204030204" pitchFamily="34" charset="0"/>
              </a:rPr>
              <a:t> is </a:t>
            </a:r>
            <a:r>
              <a:rPr lang="da-DK" sz="1200" b="0" i="0" err="1">
                <a:solidFill>
                  <a:srgbClr val="000000"/>
                </a:solidFill>
                <a:effectLst/>
                <a:latin typeface="Calibri" panose="020F0502020204030204" pitchFamily="34" charset="0"/>
              </a:rPr>
              <a:t>thought</a:t>
            </a:r>
            <a:r>
              <a:rPr lang="da-DK" sz="1200" b="0" i="0">
                <a:solidFill>
                  <a:srgbClr val="000000"/>
                </a:solidFill>
                <a:effectLst/>
                <a:latin typeface="Calibri" panose="020F0502020204030204" pitchFamily="34" charset="0"/>
              </a:rPr>
              <a:t> in”. </a:t>
            </a:r>
            <a:endParaRPr lang="en-GB" sz="1200" b="0" i="0">
              <a:solidFill>
                <a:srgbClr val="000000"/>
              </a:solidFill>
              <a:effectLst/>
              <a:latin typeface="Calibri" panose="020F0502020204030204" pitchFamily="34" charset="0"/>
            </a:endParaRPr>
          </a:p>
          <a:p>
            <a:pPr algn="l" rtl="0" fontAlgn="base">
              <a:buFont typeface="Arial" panose="020B0604020202020204" pitchFamily="34" charset="0"/>
              <a:buNone/>
            </a:pPr>
            <a:endParaRPr lang="en-GB" sz="1200" b="0" i="0">
              <a:solidFill>
                <a:srgbClr val="000000"/>
              </a:solidFill>
              <a:effectLst/>
              <a:latin typeface="Calibri" panose="020F0502020204030204" pitchFamily="34" charset="0"/>
            </a:endParaRPr>
          </a:p>
          <a:p>
            <a:pPr algn="l" rtl="0" fontAlgn="base">
              <a:buFont typeface="Arial" panose="020B0604020202020204" pitchFamily="34" charset="0"/>
              <a:buNone/>
            </a:pPr>
            <a:endParaRPr lang="en-GB" sz="1200" b="0" i="0">
              <a:solidFill>
                <a:srgbClr val="000000"/>
              </a:solidFill>
              <a:effectLst/>
              <a:latin typeface="Calibri" panose="020F0502020204030204" pitchFamily="34" charset="0"/>
            </a:endParaRPr>
          </a:p>
          <a:p>
            <a:pPr algn="l" rtl="0" fontAlgn="base">
              <a:buFont typeface="Arial" panose="020B0604020202020204" pitchFamily="34" charset="0"/>
              <a:buNone/>
            </a:pPr>
            <a:endParaRPr lang="en-GB" sz="1200" b="0" i="0">
              <a:solidFill>
                <a:srgbClr val="000000"/>
              </a:solidFill>
              <a:effectLst/>
              <a:latin typeface="Calibri" panose="020F0502020204030204" pitchFamily="34" charset="0"/>
            </a:endParaRPr>
          </a:p>
          <a:p>
            <a:pPr algn="l" rtl="0" fontAlgn="base">
              <a:buFont typeface="Arial" panose="020B0604020202020204" pitchFamily="34" charset="0"/>
              <a:buNone/>
            </a:pPr>
            <a:endParaRPr lang="en-GB" sz="1200" b="0" i="0">
              <a:solidFill>
                <a:srgbClr val="000000"/>
              </a:solidFill>
              <a:effectLst/>
              <a:latin typeface="Calibri" panose="020F0502020204030204" pitchFamily="34" charset="0"/>
            </a:endParaRPr>
          </a:p>
          <a:p>
            <a:pPr algn="l" rtl="0" fontAlgn="base">
              <a:buFont typeface="Arial" panose="020B0604020202020204" pitchFamily="34" charset="0"/>
              <a:buNone/>
            </a:pPr>
            <a:endParaRPr lang="en-GB" sz="1200" b="0" i="0">
              <a:solidFill>
                <a:srgbClr val="000000"/>
              </a:solidFill>
              <a:effectLst/>
              <a:latin typeface="Calibri" panose="020F0502020204030204" pitchFamily="34" charset="0"/>
            </a:endParaRPr>
          </a:p>
          <a:p>
            <a:pPr algn="l" rtl="0" fontAlgn="base">
              <a:buFont typeface="Arial" panose="020B0604020202020204" pitchFamily="34" charset="0"/>
              <a:buNone/>
            </a:pPr>
            <a:endParaRPr lang="en-GB" sz="1200" b="0" i="0">
              <a:solidFill>
                <a:srgbClr val="000000"/>
              </a:solidFill>
              <a:effectLst/>
              <a:latin typeface="Calibri" panose="020F0502020204030204" pitchFamily="34" charset="0"/>
            </a:endParaRPr>
          </a:p>
          <a:p>
            <a:pPr algn="l" rtl="0" fontAlgn="base">
              <a:buFont typeface="Arial" panose="020B0604020202020204" pitchFamily="34" charset="0"/>
              <a:buNone/>
            </a:pPr>
            <a:r>
              <a:rPr lang="en-GB" sz="1200" b="0" i="0">
                <a:solidFill>
                  <a:srgbClr val="000000"/>
                </a:solidFill>
                <a:effectLst/>
                <a:latin typeface="Calibri" panose="020F0502020204030204" pitchFamily="34" charset="0"/>
              </a:rPr>
              <a:t>Economical considerations</a:t>
            </a:r>
            <a:r>
              <a:rPr lang="da-DK" sz="1200" b="0" i="0">
                <a:solidFill>
                  <a:srgbClr val="000000"/>
                </a:solidFill>
                <a:effectLst/>
                <a:latin typeface="Calibri" panose="020F0502020204030204" pitchFamily="34" charset="0"/>
              </a:rPr>
              <a:t> </a:t>
            </a:r>
          </a:p>
          <a:p>
            <a:pPr algn="l" rtl="0" fontAlgn="base">
              <a:buFont typeface="Arial" panose="020B0604020202020204" pitchFamily="34" charset="0"/>
              <a:buChar char="•"/>
            </a:pPr>
            <a:r>
              <a:rPr lang="da-DK" sz="1200" b="0" i="0">
                <a:solidFill>
                  <a:srgbClr val="000000"/>
                </a:solidFill>
                <a:effectLst/>
                <a:latin typeface="Calibri" panose="020F0502020204030204" pitchFamily="34" charset="0"/>
              </a:rPr>
              <a:t>”Will the new </a:t>
            </a:r>
            <a:r>
              <a:rPr lang="da-DK" sz="1200" b="0" i="0" err="1">
                <a:solidFill>
                  <a:srgbClr val="000000"/>
                </a:solidFill>
                <a:effectLst/>
                <a:latin typeface="Calibri" panose="020F0502020204030204" pitchFamily="34" charset="0"/>
              </a:rPr>
              <a:t>concept</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be</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competitive</a:t>
            </a:r>
            <a:r>
              <a:rPr lang="da-DK" sz="1200" b="0" i="0">
                <a:solidFill>
                  <a:srgbClr val="000000"/>
                </a:solidFill>
                <a:effectLst/>
                <a:latin typeface="Calibri" panose="020F0502020204030204" pitchFamily="34" charset="0"/>
              </a:rPr>
              <a:t> in the </a:t>
            </a:r>
            <a:r>
              <a:rPr lang="da-DK" sz="1200" b="0" i="0" err="1">
                <a:solidFill>
                  <a:srgbClr val="000000"/>
                </a:solidFill>
                <a:effectLst/>
                <a:latin typeface="Calibri" panose="020F0502020204030204" pitchFamily="34" charset="0"/>
              </a:rPr>
              <a:t>market</a:t>
            </a:r>
            <a:r>
              <a:rPr lang="da-DK" sz="1200" b="0" i="0">
                <a:solidFill>
                  <a:srgbClr val="000000"/>
                </a:solidFill>
                <a:effectLst/>
                <a:latin typeface="Calibri" panose="020F0502020204030204" pitchFamily="34" charset="0"/>
              </a:rPr>
              <a:t>?</a:t>
            </a:r>
          </a:p>
          <a:p>
            <a:pPr algn="l" rtl="0" fontAlgn="base">
              <a:buFont typeface="Arial" panose="020B0604020202020204" pitchFamily="34" charset="0"/>
              <a:buNone/>
            </a:pPr>
            <a:r>
              <a:rPr lang="da-DK" sz="1200" b="0" i="0" err="1">
                <a:solidFill>
                  <a:srgbClr val="000000"/>
                </a:solidFill>
                <a:effectLst/>
                <a:latin typeface="Calibri" panose="020F0502020204030204" pitchFamily="34" charset="0"/>
              </a:rPr>
              <a:t>We</a:t>
            </a:r>
            <a:r>
              <a:rPr lang="da-DK" sz="1200" b="0" i="0">
                <a:solidFill>
                  <a:srgbClr val="000000"/>
                </a:solidFill>
                <a:effectLst/>
                <a:latin typeface="Calibri" panose="020F0502020204030204" pitchFamily="34" charset="0"/>
              </a:rPr>
              <a:t> have </a:t>
            </a:r>
            <a:r>
              <a:rPr lang="da-DK" sz="1200" b="0" i="0" err="1">
                <a:solidFill>
                  <a:srgbClr val="000000"/>
                </a:solidFill>
                <a:effectLst/>
                <a:latin typeface="Calibri" panose="020F0502020204030204" pitchFamily="34" charset="0"/>
              </a:rPr>
              <a:t>since</a:t>
            </a:r>
            <a:r>
              <a:rPr lang="da-DK" sz="1200" b="0" i="0">
                <a:solidFill>
                  <a:srgbClr val="000000"/>
                </a:solidFill>
                <a:effectLst/>
                <a:latin typeface="Calibri" panose="020F0502020204030204" pitchFamily="34" charset="0"/>
              </a:rPr>
              <a:t> the </a:t>
            </a:r>
            <a:r>
              <a:rPr lang="da-DK" sz="1200" b="0" i="0" err="1">
                <a:solidFill>
                  <a:srgbClr val="000000"/>
                </a:solidFill>
                <a:effectLst/>
                <a:latin typeface="Calibri" panose="020F0502020204030204" pitchFamily="34" charset="0"/>
              </a:rPr>
              <a:t>delivery</a:t>
            </a:r>
            <a:r>
              <a:rPr lang="da-DK" sz="1200" b="0" i="0">
                <a:solidFill>
                  <a:srgbClr val="000000"/>
                </a:solidFill>
                <a:effectLst/>
                <a:latin typeface="Calibri" panose="020F0502020204030204" pitchFamily="34" charset="0"/>
              </a:rPr>
              <a:t> of the </a:t>
            </a:r>
            <a:r>
              <a:rPr lang="da-DK" sz="1200" b="0" i="0" err="1">
                <a:solidFill>
                  <a:srgbClr val="000000"/>
                </a:solidFill>
                <a:effectLst/>
                <a:latin typeface="Calibri" panose="020F0502020204030204" pitchFamily="34" charset="0"/>
              </a:rPr>
              <a:t>project</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been</a:t>
            </a:r>
            <a:r>
              <a:rPr lang="da-DK" sz="1200" b="0" i="0">
                <a:solidFill>
                  <a:srgbClr val="000000"/>
                </a:solidFill>
                <a:effectLst/>
                <a:latin typeface="Calibri" panose="020F0502020204030204" pitchFamily="34" charset="0"/>
              </a:rPr>
              <a:t> in </a:t>
            </a:r>
            <a:r>
              <a:rPr lang="da-DK" sz="1200" b="0" i="0" err="1">
                <a:solidFill>
                  <a:srgbClr val="000000"/>
                </a:solidFill>
                <a:effectLst/>
                <a:latin typeface="Calibri" panose="020F0502020204030204" pitchFamily="34" charset="0"/>
              </a:rPr>
              <a:t>contatact</a:t>
            </a:r>
            <a:r>
              <a:rPr lang="da-DK" sz="1200" b="0" i="0">
                <a:solidFill>
                  <a:srgbClr val="000000"/>
                </a:solidFill>
                <a:effectLst/>
                <a:latin typeface="Calibri" panose="020F0502020204030204" pitchFamily="34" charset="0"/>
              </a:rPr>
              <a:t> with </a:t>
            </a:r>
            <a:r>
              <a:rPr lang="da-DK" sz="1200" b="0" i="0" err="1">
                <a:solidFill>
                  <a:srgbClr val="000000"/>
                </a:solidFill>
                <a:effectLst/>
                <a:latin typeface="Calibri" panose="020F0502020204030204" pitchFamily="34" charset="0"/>
              </a:rPr>
              <a:t>jesper</a:t>
            </a:r>
            <a:r>
              <a:rPr lang="da-DK" sz="1200" b="0" i="0">
                <a:solidFill>
                  <a:srgbClr val="000000"/>
                </a:solidFill>
                <a:effectLst/>
                <a:latin typeface="Calibri" panose="020F0502020204030204" pitchFamily="34" charset="0"/>
              </a:rPr>
              <a:t> ??? From Dansk erhverv. He </a:t>
            </a:r>
            <a:r>
              <a:rPr lang="da-DK" sz="1200" b="0" i="0" err="1">
                <a:solidFill>
                  <a:srgbClr val="000000"/>
                </a:solidFill>
                <a:effectLst/>
                <a:latin typeface="Calibri" panose="020F0502020204030204" pitchFamily="34" charset="0"/>
              </a:rPr>
              <a:t>stated</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that</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one</a:t>
            </a:r>
            <a:r>
              <a:rPr lang="da-DK" sz="1200" b="0" i="0">
                <a:solidFill>
                  <a:srgbClr val="000000"/>
                </a:solidFill>
                <a:effectLst/>
                <a:latin typeface="Calibri" panose="020F0502020204030204" pitchFamily="34" charset="0"/>
              </a:rPr>
              <a:t> of the </a:t>
            </a:r>
            <a:r>
              <a:rPr lang="da-DK" sz="1200" b="0" i="0" err="1">
                <a:solidFill>
                  <a:srgbClr val="000000"/>
                </a:solidFill>
                <a:effectLst/>
                <a:latin typeface="Calibri" panose="020F0502020204030204" pitchFamily="34" charset="0"/>
              </a:rPr>
              <a:t>obstacles</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they</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frequently</a:t>
            </a:r>
            <a:r>
              <a:rPr lang="da-DK" sz="1200" b="0" i="0">
                <a:solidFill>
                  <a:srgbClr val="000000"/>
                </a:solidFill>
                <a:effectLst/>
                <a:latin typeface="Calibri" panose="020F0502020204030204" pitchFamily="34" charset="0"/>
              </a:rPr>
              <a:t> run </a:t>
            </a:r>
            <a:r>
              <a:rPr lang="da-DK" sz="1200" b="0" i="0" err="1">
                <a:solidFill>
                  <a:srgbClr val="000000"/>
                </a:solidFill>
                <a:effectLst/>
                <a:latin typeface="Calibri" panose="020F0502020204030204" pitchFamily="34" charset="0"/>
              </a:rPr>
              <a:t>into</a:t>
            </a:r>
            <a:r>
              <a:rPr lang="da-DK" sz="1200" b="0" i="0">
                <a:solidFill>
                  <a:srgbClr val="000000"/>
                </a:solidFill>
                <a:effectLst/>
                <a:latin typeface="Calibri" panose="020F0502020204030204" pitchFamily="34" charset="0"/>
              </a:rPr>
              <a:t> is </a:t>
            </a:r>
            <a:r>
              <a:rPr lang="da-DK" sz="1200" b="0" i="0" err="1">
                <a:solidFill>
                  <a:srgbClr val="000000"/>
                </a:solidFill>
                <a:effectLst/>
                <a:latin typeface="Calibri" panose="020F0502020204030204" pitchFamily="34" charset="0"/>
              </a:rPr>
              <a:t>that</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if</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they</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want</a:t>
            </a:r>
            <a:r>
              <a:rPr lang="da-DK" sz="1200" b="0" i="0">
                <a:solidFill>
                  <a:srgbClr val="000000"/>
                </a:solidFill>
                <a:effectLst/>
                <a:latin typeface="Calibri" panose="020F0502020204030204" pitchFamily="34" charset="0"/>
              </a:rPr>
              <a:t> to do </a:t>
            </a:r>
            <a:r>
              <a:rPr lang="da-DK" sz="1200" b="0" i="0" err="1">
                <a:solidFill>
                  <a:srgbClr val="000000"/>
                </a:solidFill>
                <a:effectLst/>
                <a:latin typeface="Calibri" panose="020F0502020204030204" pitchFamily="34" charset="0"/>
              </a:rPr>
              <a:t>sustainable</a:t>
            </a:r>
            <a:r>
              <a:rPr lang="da-DK" sz="1200" b="0" i="0">
                <a:solidFill>
                  <a:srgbClr val="000000"/>
                </a:solidFill>
                <a:effectLst/>
                <a:latin typeface="Calibri" panose="020F0502020204030204" pitchFamily="34" charset="0"/>
              </a:rPr>
              <a:t> deliver by </a:t>
            </a:r>
            <a:r>
              <a:rPr lang="da-DK" sz="1200" b="0" i="0" err="1">
                <a:solidFill>
                  <a:srgbClr val="000000"/>
                </a:solidFill>
                <a:effectLst/>
                <a:latin typeface="Calibri" panose="020F0502020204030204" pitchFamily="34" charset="0"/>
              </a:rPr>
              <a:t>e.g</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cargo</a:t>
            </a:r>
            <a:r>
              <a:rPr lang="da-DK" sz="1200" b="0" i="0">
                <a:solidFill>
                  <a:srgbClr val="000000"/>
                </a:solidFill>
                <a:effectLst/>
                <a:latin typeface="Calibri" panose="020F0502020204030204" pitchFamily="34" charset="0"/>
              </a:rPr>
              <a:t> bikes, </a:t>
            </a:r>
            <a:r>
              <a:rPr lang="da-DK" sz="1200" b="0" i="0" err="1">
                <a:solidFill>
                  <a:srgbClr val="000000"/>
                </a:solidFill>
                <a:effectLst/>
                <a:latin typeface="Calibri" panose="020F0502020204030204" pitchFamily="34" charset="0"/>
              </a:rPr>
              <a:t>what</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they</a:t>
            </a:r>
            <a:r>
              <a:rPr lang="da-DK" sz="1200" b="0" i="0">
                <a:solidFill>
                  <a:srgbClr val="000000"/>
                </a:solidFill>
                <a:effectLst/>
                <a:latin typeface="Calibri" panose="020F0502020204030204" pitchFamily="34" charset="0"/>
              </a:rPr>
              <a:t> end up </a:t>
            </a:r>
            <a:r>
              <a:rPr lang="da-DK" sz="1200" b="0" i="0" err="1">
                <a:solidFill>
                  <a:srgbClr val="000000"/>
                </a:solidFill>
                <a:effectLst/>
                <a:latin typeface="Calibri" panose="020F0502020204030204" pitchFamily="34" charset="0"/>
              </a:rPr>
              <a:t>offering</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customers</a:t>
            </a:r>
            <a:r>
              <a:rPr lang="da-DK" sz="1200" b="0" i="0">
                <a:solidFill>
                  <a:srgbClr val="000000"/>
                </a:solidFill>
                <a:effectLst/>
                <a:latin typeface="Calibri" panose="020F0502020204030204" pitchFamily="34" charset="0"/>
              </a:rPr>
              <a:t> is to get </a:t>
            </a:r>
            <a:r>
              <a:rPr lang="da-DK" sz="1200" b="0" i="0" err="1">
                <a:solidFill>
                  <a:srgbClr val="000000"/>
                </a:solidFill>
                <a:effectLst/>
                <a:latin typeface="Calibri" panose="020F0502020204030204" pitchFamily="34" charset="0"/>
              </a:rPr>
              <a:t>their</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deliveries</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later</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while</a:t>
            </a:r>
            <a:r>
              <a:rPr lang="da-DK" sz="1200" b="0" i="0">
                <a:solidFill>
                  <a:srgbClr val="000000"/>
                </a:solidFill>
                <a:effectLst/>
                <a:latin typeface="Calibri" panose="020F0502020204030204" pitchFamily="34" charset="0"/>
              </a:rPr>
              <a:t> paying more for it. This </a:t>
            </a:r>
            <a:r>
              <a:rPr lang="da-DK" sz="1200" b="0" i="0" err="1">
                <a:solidFill>
                  <a:srgbClr val="000000"/>
                </a:solidFill>
                <a:effectLst/>
                <a:latin typeface="Calibri" panose="020F0502020204030204" pitchFamily="34" charset="0"/>
              </a:rPr>
              <a:t>goes</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completeltely</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against</a:t>
            </a:r>
            <a:r>
              <a:rPr lang="da-DK" sz="1200" b="0" i="0">
                <a:solidFill>
                  <a:srgbClr val="000000"/>
                </a:solidFill>
                <a:effectLst/>
                <a:latin typeface="Calibri" panose="020F0502020204030204" pitchFamily="34" charset="0"/>
              </a:rPr>
              <a:t> the </a:t>
            </a:r>
            <a:r>
              <a:rPr lang="da-DK" sz="1200" b="0" i="0" err="1">
                <a:solidFill>
                  <a:srgbClr val="000000"/>
                </a:solidFill>
                <a:effectLst/>
                <a:latin typeface="Calibri" panose="020F0502020204030204" pitchFamily="34" charset="0"/>
              </a:rPr>
              <a:t>current</a:t>
            </a:r>
            <a:r>
              <a:rPr lang="da-DK" sz="1200" b="0" i="0">
                <a:solidFill>
                  <a:srgbClr val="000000"/>
                </a:solidFill>
                <a:effectLst/>
                <a:latin typeface="Calibri" panose="020F0502020204030204" pitchFamily="34" charset="0"/>
              </a:rPr>
              <a:t> regime </a:t>
            </a:r>
            <a:r>
              <a:rPr lang="da-DK" sz="1200" b="0" i="0" err="1">
                <a:solidFill>
                  <a:srgbClr val="000000"/>
                </a:solidFill>
                <a:effectLst/>
                <a:latin typeface="Calibri" panose="020F0502020204030204" pitchFamily="34" charset="0"/>
              </a:rPr>
              <a:t>that</a:t>
            </a:r>
            <a:r>
              <a:rPr lang="da-DK" sz="1200" b="0" i="0">
                <a:solidFill>
                  <a:srgbClr val="000000"/>
                </a:solidFill>
                <a:effectLst/>
                <a:latin typeface="Calibri" panose="020F0502020204030204" pitchFamily="34" charset="0"/>
              </a:rPr>
              <a:t> supports </a:t>
            </a:r>
            <a:r>
              <a:rPr lang="da-DK" sz="1200" b="0" i="0" err="1">
                <a:solidFill>
                  <a:srgbClr val="000000"/>
                </a:solidFill>
                <a:effectLst/>
                <a:latin typeface="Calibri" panose="020F0502020204030204" pitchFamily="34" charset="0"/>
              </a:rPr>
              <a:t>that</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delivery</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should</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be</a:t>
            </a:r>
            <a:r>
              <a:rPr lang="da-DK" sz="1200" b="0" i="0">
                <a:solidFill>
                  <a:srgbClr val="000000"/>
                </a:solidFill>
                <a:effectLst/>
                <a:latin typeface="Calibri" panose="020F0502020204030204" pitchFamily="34" charset="0"/>
              </a:rPr>
              <a:t> fast and </a:t>
            </a:r>
            <a:r>
              <a:rPr lang="da-DK" sz="1200" b="0" i="0" err="1">
                <a:solidFill>
                  <a:srgbClr val="000000"/>
                </a:solidFill>
                <a:effectLst/>
                <a:latin typeface="Calibri" panose="020F0502020204030204" pitchFamily="34" charset="0"/>
              </a:rPr>
              <a:t>cheap</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Therefore</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they</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currently</a:t>
            </a:r>
            <a:r>
              <a:rPr lang="da-DK" sz="1200" b="0" i="0">
                <a:solidFill>
                  <a:srgbClr val="000000"/>
                </a:solidFill>
                <a:effectLst/>
                <a:latin typeface="Calibri" panose="020F0502020204030204" pitchFamily="34" charset="0"/>
              </a:rPr>
              <a:t> do not </a:t>
            </a:r>
            <a:r>
              <a:rPr lang="da-DK" sz="1200" b="0" i="0" err="1">
                <a:solidFill>
                  <a:srgbClr val="000000"/>
                </a:solidFill>
                <a:effectLst/>
                <a:latin typeface="Calibri" panose="020F0502020204030204" pitchFamily="34" charset="0"/>
              </a:rPr>
              <a:t>see</a:t>
            </a:r>
            <a:r>
              <a:rPr lang="da-DK" sz="1200" b="0" i="0">
                <a:solidFill>
                  <a:srgbClr val="000000"/>
                </a:solidFill>
                <a:effectLst/>
                <a:latin typeface="Calibri" panose="020F0502020204030204" pitchFamily="34" charset="0"/>
              </a:rPr>
              <a:t> it as a </a:t>
            </a:r>
            <a:r>
              <a:rPr lang="da-DK" sz="1200" b="0" i="0" err="1">
                <a:solidFill>
                  <a:srgbClr val="000000"/>
                </a:solidFill>
                <a:effectLst/>
                <a:latin typeface="Calibri" panose="020F0502020204030204" pitchFamily="34" charset="0"/>
              </a:rPr>
              <a:t>viable</a:t>
            </a:r>
            <a:r>
              <a:rPr lang="da-DK" sz="1200" b="0" i="0">
                <a:solidFill>
                  <a:srgbClr val="000000"/>
                </a:solidFill>
                <a:effectLst/>
                <a:latin typeface="Calibri" panose="020F0502020204030204" pitchFamily="34" charset="0"/>
              </a:rPr>
              <a:t> solution, </a:t>
            </a:r>
            <a:r>
              <a:rPr lang="da-DK" sz="1200" b="0" i="0" err="1">
                <a:solidFill>
                  <a:srgbClr val="000000"/>
                </a:solidFill>
                <a:effectLst/>
                <a:latin typeface="Calibri" panose="020F0502020204030204" pitchFamily="34" charset="0"/>
              </a:rPr>
              <a:t>if</a:t>
            </a:r>
            <a:r>
              <a:rPr lang="da-DK" sz="1200" b="0" i="0">
                <a:solidFill>
                  <a:srgbClr val="000000"/>
                </a:solidFill>
                <a:effectLst/>
                <a:latin typeface="Calibri" panose="020F0502020204030204" pitchFamily="34" charset="0"/>
              </a:rPr>
              <a:t> it </a:t>
            </a:r>
            <a:r>
              <a:rPr lang="da-DK" sz="1200" b="0" i="0" err="1">
                <a:solidFill>
                  <a:srgbClr val="000000"/>
                </a:solidFill>
                <a:effectLst/>
                <a:latin typeface="Calibri" panose="020F0502020204030204" pitchFamily="34" charset="0"/>
              </a:rPr>
              <a:t>cannot</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be</a:t>
            </a:r>
            <a:r>
              <a:rPr lang="da-DK" sz="1200" b="0" i="0">
                <a:solidFill>
                  <a:srgbClr val="000000"/>
                </a:solidFill>
                <a:effectLst/>
                <a:latin typeface="Calibri" panose="020F0502020204030204" pitchFamily="34" charset="0"/>
              </a:rPr>
              <a:t> made at </a:t>
            </a:r>
            <a:r>
              <a:rPr lang="da-DK" sz="1200" b="0" i="0" err="1">
                <a:solidFill>
                  <a:srgbClr val="000000"/>
                </a:solidFill>
                <a:effectLst/>
                <a:latin typeface="Calibri" panose="020F0502020204030204" pitchFamily="34" charset="0"/>
              </a:rPr>
              <a:t>at</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least</a:t>
            </a:r>
            <a:r>
              <a:rPr lang="da-DK" sz="1200" b="0" i="0">
                <a:solidFill>
                  <a:srgbClr val="000000"/>
                </a:solidFill>
                <a:effectLst/>
                <a:latin typeface="Calibri" panose="020F0502020204030204" pitchFamily="34" charset="0"/>
              </a:rPr>
              <a:t> the same </a:t>
            </a:r>
            <a:r>
              <a:rPr lang="da-DK" sz="1200" b="0" i="0" err="1">
                <a:solidFill>
                  <a:srgbClr val="000000"/>
                </a:solidFill>
                <a:effectLst/>
                <a:latin typeface="Calibri" panose="020F0502020204030204" pitchFamily="34" charset="0"/>
              </a:rPr>
              <a:t>price</a:t>
            </a:r>
            <a:r>
              <a:rPr lang="da-DK" sz="1200" b="0" i="0">
                <a:solidFill>
                  <a:srgbClr val="000000"/>
                </a:solidFill>
                <a:effectLst/>
                <a:latin typeface="Calibri" panose="020F0502020204030204" pitchFamily="34" charset="0"/>
              </a:rPr>
              <a:t> (or </a:t>
            </a:r>
            <a:r>
              <a:rPr lang="da-DK" sz="1200" b="0" i="0" err="1">
                <a:solidFill>
                  <a:srgbClr val="000000"/>
                </a:solidFill>
                <a:effectLst/>
                <a:latin typeface="Calibri" panose="020F0502020204030204" pitchFamily="34" charset="0"/>
              </a:rPr>
              <a:t>that</a:t>
            </a:r>
            <a:r>
              <a:rPr lang="da-DK" sz="1200" b="0" i="0">
                <a:solidFill>
                  <a:srgbClr val="000000"/>
                </a:solidFill>
                <a:effectLst/>
                <a:latin typeface="Calibri" panose="020F0502020204030204" pitchFamily="34" charset="0"/>
              </a:rPr>
              <a:t> the time is at </a:t>
            </a:r>
            <a:r>
              <a:rPr lang="da-DK" sz="1200" b="0" i="0" err="1">
                <a:solidFill>
                  <a:srgbClr val="000000"/>
                </a:solidFill>
                <a:effectLst/>
                <a:latin typeface="Calibri" panose="020F0502020204030204" pitchFamily="34" charset="0"/>
              </a:rPr>
              <a:t>least</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similar</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even</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if</a:t>
            </a:r>
            <a:r>
              <a:rPr lang="da-DK" sz="1200" b="0" i="0">
                <a:solidFill>
                  <a:srgbClr val="000000"/>
                </a:solidFill>
                <a:effectLst/>
                <a:latin typeface="Calibri" panose="020F0502020204030204" pitchFamily="34" charset="0"/>
              </a:rPr>
              <a:t> it </a:t>
            </a:r>
            <a:r>
              <a:rPr lang="da-DK" sz="1200" b="0" i="0" err="1">
                <a:solidFill>
                  <a:srgbClr val="000000"/>
                </a:solidFill>
                <a:effectLst/>
                <a:latin typeface="Calibri" panose="020F0502020204030204" pitchFamily="34" charset="0"/>
              </a:rPr>
              <a:t>costs</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less</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somethign</a:t>
            </a:r>
            <a:r>
              <a:rPr lang="da-DK" sz="1200" b="0" i="0">
                <a:solidFill>
                  <a:srgbClr val="000000"/>
                </a:solidFill>
                <a:effectLst/>
                <a:latin typeface="Calibri" panose="020F0502020204030204" pitchFamily="34" charset="0"/>
              </a:rPr>
              <a:t> you </a:t>
            </a:r>
            <a:r>
              <a:rPr lang="da-DK" sz="1200" b="0" i="0" err="1">
                <a:solidFill>
                  <a:srgbClr val="000000"/>
                </a:solidFill>
                <a:effectLst/>
                <a:latin typeface="Calibri" panose="020F0502020204030204" pitchFamily="34" charset="0"/>
              </a:rPr>
              <a:t>see</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now</a:t>
            </a:r>
            <a:r>
              <a:rPr lang="da-DK" sz="1200" b="0" i="0">
                <a:solidFill>
                  <a:srgbClr val="000000"/>
                </a:solidFill>
                <a:effectLst/>
                <a:latin typeface="Calibri" panose="020F0502020204030204" pitchFamily="34" charset="0"/>
              </a:rPr>
              <a:t> with CO2 </a:t>
            </a:r>
            <a:r>
              <a:rPr lang="da-DK" sz="1200" b="0" i="0" err="1">
                <a:solidFill>
                  <a:srgbClr val="000000"/>
                </a:solidFill>
                <a:effectLst/>
                <a:latin typeface="Calibri" panose="020F0502020204030204" pitchFamily="34" charset="0"/>
              </a:rPr>
              <a:t>compensation</a:t>
            </a:r>
            <a:r>
              <a:rPr lang="da-DK" sz="1200" b="0" i="0">
                <a:solidFill>
                  <a:srgbClr val="000000"/>
                </a:solidFill>
                <a:effectLst/>
                <a:latin typeface="Calibri" panose="020F0502020204030204" pitchFamily="34" charset="0"/>
              </a:rPr>
              <a:t>). </a:t>
            </a:r>
          </a:p>
          <a:p>
            <a:pPr algn="l" rtl="0" fontAlgn="base">
              <a:buFont typeface="Arial" panose="020B0604020202020204" pitchFamily="34" charset="0"/>
              <a:buNone/>
            </a:pPr>
            <a:r>
              <a:rPr lang="da-DK" sz="1200" b="0" i="0" err="1">
                <a:solidFill>
                  <a:srgbClr val="000000"/>
                </a:solidFill>
                <a:effectLst/>
                <a:latin typeface="Calibri" panose="020F0502020204030204" pitchFamily="34" charset="0"/>
              </a:rPr>
              <a:t>Therefore</a:t>
            </a:r>
            <a:r>
              <a:rPr lang="da-DK" sz="1200" b="0" i="0">
                <a:solidFill>
                  <a:srgbClr val="000000"/>
                </a:solidFill>
                <a:effectLst/>
                <a:latin typeface="Calibri" panose="020F0502020204030204" pitchFamily="34" charset="0"/>
              </a:rPr>
              <a:t> it is </a:t>
            </a:r>
            <a:r>
              <a:rPr lang="da-DK" sz="1200" b="0" i="0" err="1">
                <a:solidFill>
                  <a:srgbClr val="000000"/>
                </a:solidFill>
                <a:effectLst/>
                <a:latin typeface="Calibri" panose="020F0502020204030204" pitchFamily="34" charset="0"/>
              </a:rPr>
              <a:t>needed</a:t>
            </a:r>
            <a:r>
              <a:rPr lang="da-DK" sz="1200" b="0" i="0">
                <a:solidFill>
                  <a:srgbClr val="000000"/>
                </a:solidFill>
                <a:effectLst/>
                <a:latin typeface="Calibri" panose="020F0502020204030204" pitchFamily="34" charset="0"/>
              </a:rPr>
              <a:t> to </a:t>
            </a:r>
            <a:r>
              <a:rPr lang="da-DK" sz="1200" b="0" i="0" err="1">
                <a:solidFill>
                  <a:srgbClr val="000000"/>
                </a:solidFill>
                <a:effectLst/>
                <a:latin typeface="Calibri" panose="020F0502020204030204" pitchFamily="34" charset="0"/>
              </a:rPr>
              <a:t>think</a:t>
            </a:r>
            <a:r>
              <a:rPr lang="da-DK" sz="1200" b="0" i="0">
                <a:solidFill>
                  <a:srgbClr val="000000"/>
                </a:solidFill>
                <a:effectLst/>
                <a:latin typeface="Calibri" panose="020F0502020204030204" pitchFamily="34" charset="0"/>
              </a:rPr>
              <a:t> of </a:t>
            </a:r>
            <a:r>
              <a:rPr lang="da-DK" sz="1200" b="0" i="0" err="1">
                <a:solidFill>
                  <a:srgbClr val="000000"/>
                </a:solidFill>
                <a:effectLst/>
                <a:latin typeface="Calibri" panose="020F0502020204030204" pitchFamily="34" charset="0"/>
              </a:rPr>
              <a:t>what</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value</a:t>
            </a:r>
            <a:r>
              <a:rPr lang="da-DK" sz="1200" b="0" i="0">
                <a:solidFill>
                  <a:srgbClr val="000000"/>
                </a:solidFill>
                <a:effectLst/>
                <a:latin typeface="Calibri" panose="020F0502020204030204" pitchFamily="34" charset="0"/>
              </a:rPr>
              <a:t> the </a:t>
            </a:r>
            <a:r>
              <a:rPr lang="da-DK" sz="1200" b="0" i="0" err="1">
                <a:solidFill>
                  <a:srgbClr val="000000"/>
                </a:solidFill>
                <a:effectLst/>
                <a:latin typeface="Calibri" panose="020F0502020204030204" pitchFamily="34" charset="0"/>
              </a:rPr>
              <a:t>SMBs</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apply</a:t>
            </a:r>
            <a:r>
              <a:rPr lang="da-DK" sz="1200" b="0" i="0">
                <a:solidFill>
                  <a:srgbClr val="000000"/>
                </a:solidFill>
                <a:effectLst/>
                <a:latin typeface="Calibri" panose="020F0502020204030204" pitchFamily="34" charset="0"/>
              </a:rPr>
              <a:t> to </a:t>
            </a:r>
            <a:r>
              <a:rPr lang="da-DK" sz="1200" b="0" i="0" err="1">
                <a:solidFill>
                  <a:srgbClr val="000000"/>
                </a:solidFill>
                <a:effectLst/>
                <a:latin typeface="Calibri" panose="020F0502020204030204" pitchFamily="34" charset="0"/>
              </a:rPr>
              <a:t>e.g</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sustainability</a:t>
            </a:r>
            <a:r>
              <a:rPr lang="da-DK" sz="1200" b="0" i="0">
                <a:solidFill>
                  <a:srgbClr val="000000"/>
                </a:solidFill>
                <a:effectLst/>
                <a:latin typeface="Calibri" panose="020F0502020204030204" pitchFamily="34" charset="0"/>
              </a:rPr>
              <a:t>, as in </a:t>
            </a:r>
            <a:r>
              <a:rPr lang="da-DK" sz="1200" b="0" i="0" err="1">
                <a:solidFill>
                  <a:srgbClr val="000000"/>
                </a:solidFill>
                <a:effectLst/>
                <a:latin typeface="Calibri" panose="020F0502020204030204" pitchFamily="34" charset="0"/>
              </a:rPr>
              <a:t>our</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concept</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sustainability</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inhibits</a:t>
            </a:r>
            <a:r>
              <a:rPr lang="da-DK" sz="1200" b="0" i="0">
                <a:solidFill>
                  <a:srgbClr val="000000"/>
                </a:solidFill>
                <a:effectLst/>
                <a:latin typeface="Calibri" panose="020F0502020204030204" pitchFamily="34" charset="0"/>
              </a:rPr>
              <a:t> the </a:t>
            </a:r>
            <a:r>
              <a:rPr lang="da-DK" sz="1200" b="0" i="0" err="1">
                <a:solidFill>
                  <a:srgbClr val="000000"/>
                </a:solidFill>
                <a:effectLst/>
                <a:latin typeface="Calibri" panose="020F0502020204030204" pitchFamily="34" charset="0"/>
              </a:rPr>
              <a:t>effectivised</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delivery</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chain</a:t>
            </a:r>
            <a:r>
              <a:rPr lang="da-DK" sz="1200" b="0" i="0">
                <a:solidFill>
                  <a:srgbClr val="000000"/>
                </a:solidFill>
                <a:effectLst/>
                <a:latin typeface="Calibri" panose="020F0502020204030204" pitchFamily="34" charset="0"/>
              </a:rPr>
              <a:t>. </a:t>
            </a:r>
          </a:p>
          <a:p>
            <a:pPr algn="l" rtl="0" fontAlgn="base">
              <a:buFont typeface="Arial" panose="020B0604020202020204" pitchFamily="34" charset="0"/>
              <a:buNone/>
            </a:pPr>
            <a:endParaRPr lang="da-DK" sz="1200" b="0" i="0">
              <a:solidFill>
                <a:srgbClr val="000000"/>
              </a:solidFill>
              <a:effectLst/>
              <a:latin typeface="Calibri" panose="020F0502020204030204" pitchFamily="34" charset="0"/>
            </a:endParaRPr>
          </a:p>
          <a:p>
            <a:pPr algn="l" rtl="0" fontAlgn="base">
              <a:buFont typeface="Arial" panose="020B0604020202020204" pitchFamily="34" charset="0"/>
              <a:buNone/>
            </a:pPr>
            <a:endParaRPr lang="da-DK" sz="1200" b="0" i="0">
              <a:solidFill>
                <a:srgbClr val="000000"/>
              </a:solidFill>
              <a:effectLst/>
              <a:latin typeface="Calibri" panose="020F0502020204030204" pitchFamily="34" charset="0"/>
            </a:endParaRPr>
          </a:p>
          <a:p>
            <a:pPr algn="l" rtl="0" fontAlgn="base">
              <a:buFont typeface="Arial" panose="020B0604020202020204" pitchFamily="34" charset="0"/>
              <a:buNone/>
            </a:pPr>
            <a:r>
              <a:rPr lang="da-DK" sz="1200" b="0" i="0" err="1">
                <a:solidFill>
                  <a:srgbClr val="000000"/>
                </a:solidFill>
                <a:effectLst/>
                <a:latin typeface="Calibri" panose="020F0502020204030204" pitchFamily="34" charset="0"/>
              </a:rPr>
              <a:t>Futurely</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we</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ecpect</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that</a:t>
            </a:r>
            <a:r>
              <a:rPr lang="da-DK" sz="1200" b="0" i="0">
                <a:solidFill>
                  <a:srgbClr val="000000"/>
                </a:solidFill>
                <a:effectLst/>
                <a:latin typeface="Calibri" panose="020F0502020204030204" pitchFamily="34" charset="0"/>
              </a:rPr>
              <a:t> the </a:t>
            </a:r>
            <a:r>
              <a:rPr lang="da-DK" sz="1200" b="0" i="0" err="1">
                <a:solidFill>
                  <a:srgbClr val="000000"/>
                </a:solidFill>
                <a:effectLst/>
                <a:latin typeface="Calibri" panose="020F0502020204030204" pitchFamily="34" charset="0"/>
              </a:rPr>
              <a:t>inner</a:t>
            </a:r>
            <a:r>
              <a:rPr lang="da-DK" sz="1200" b="0" i="0">
                <a:solidFill>
                  <a:srgbClr val="000000"/>
                </a:solidFill>
                <a:effectLst/>
                <a:latin typeface="Calibri" panose="020F0502020204030204" pitchFamily="34" charset="0"/>
              </a:rPr>
              <a:t> city </a:t>
            </a:r>
            <a:r>
              <a:rPr lang="da-DK" sz="1200" b="0" i="0" err="1">
                <a:solidFill>
                  <a:srgbClr val="000000"/>
                </a:solidFill>
                <a:effectLst/>
                <a:latin typeface="Calibri" panose="020F0502020204030204" pitchFamily="34" charset="0"/>
              </a:rPr>
              <a:t>will</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be</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very</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different</a:t>
            </a:r>
            <a:r>
              <a:rPr lang="da-DK" sz="1200" b="0" i="0">
                <a:solidFill>
                  <a:srgbClr val="000000"/>
                </a:solidFill>
                <a:effectLst/>
                <a:latin typeface="Calibri" panose="020F0502020204030204" pitchFamily="34" charset="0"/>
              </a:rPr>
              <a:t>. The city </a:t>
            </a:r>
            <a:r>
              <a:rPr lang="da-DK" sz="1200" b="0" i="0" err="1">
                <a:solidFill>
                  <a:srgbClr val="000000"/>
                </a:solidFill>
                <a:effectLst/>
                <a:latin typeface="Calibri" panose="020F0502020204030204" pitchFamily="34" charset="0"/>
              </a:rPr>
              <a:t>representation</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fo</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citizens</a:t>
            </a:r>
            <a:r>
              <a:rPr lang="da-DK" sz="1200" b="0" i="0">
                <a:solidFill>
                  <a:srgbClr val="000000"/>
                </a:solidFill>
                <a:effectLst/>
                <a:latin typeface="Calibri" panose="020F0502020204030204" pitchFamily="34" charset="0"/>
              </a:rPr>
              <a:t> (borgerrepræsentationen) has made the </a:t>
            </a:r>
            <a:r>
              <a:rPr lang="da-DK" sz="1200" b="0" i="0" err="1">
                <a:solidFill>
                  <a:srgbClr val="000000"/>
                </a:solidFill>
                <a:effectLst/>
                <a:latin typeface="Calibri" panose="020F0502020204030204" pitchFamily="34" charset="0"/>
              </a:rPr>
              <a:t>recommendation</a:t>
            </a:r>
            <a:r>
              <a:rPr lang="da-DK" sz="1200" b="0" i="0">
                <a:solidFill>
                  <a:srgbClr val="000000"/>
                </a:solidFill>
                <a:effectLst/>
                <a:latin typeface="Calibri" panose="020F0502020204030204" pitchFamily="34" charset="0"/>
              </a:rPr>
              <a:t> to cut </a:t>
            </a:r>
            <a:r>
              <a:rPr lang="da-DK" sz="1200" b="0" i="0" err="1">
                <a:solidFill>
                  <a:srgbClr val="000000"/>
                </a:solidFill>
                <a:effectLst/>
                <a:latin typeface="Calibri" panose="020F0502020204030204" pitchFamily="34" charset="0"/>
              </a:rPr>
              <a:t>away</a:t>
            </a:r>
            <a:r>
              <a:rPr lang="da-DK" sz="1200" b="0" i="0">
                <a:solidFill>
                  <a:srgbClr val="000000"/>
                </a:solidFill>
                <a:effectLst/>
                <a:latin typeface="Calibri" panose="020F0502020204030204" pitchFamily="34" charset="0"/>
              </a:rPr>
              <a:t> 75% of the </a:t>
            </a:r>
            <a:r>
              <a:rPr lang="da-DK" sz="1200" b="0" i="0" err="1">
                <a:solidFill>
                  <a:srgbClr val="000000"/>
                </a:solidFill>
                <a:effectLst/>
                <a:latin typeface="Calibri" panose="020F0502020204030204" pitchFamily="34" charset="0"/>
              </a:rPr>
              <a:t>traffic</a:t>
            </a:r>
            <a:r>
              <a:rPr lang="da-DK" sz="1200" b="0" i="0">
                <a:solidFill>
                  <a:srgbClr val="000000"/>
                </a:solidFill>
                <a:effectLst/>
                <a:latin typeface="Calibri" panose="020F0502020204030204" pitchFamily="34" charset="0"/>
              </a:rPr>
              <a:t> in the </a:t>
            </a:r>
            <a:r>
              <a:rPr lang="da-DK" sz="1200" b="0" i="0" err="1">
                <a:solidFill>
                  <a:srgbClr val="000000"/>
                </a:solidFill>
                <a:effectLst/>
                <a:latin typeface="Calibri" panose="020F0502020204030204" pitchFamily="34" charset="0"/>
              </a:rPr>
              <a:t>inner</a:t>
            </a:r>
            <a:r>
              <a:rPr lang="da-DK" sz="1200" b="0" i="0">
                <a:solidFill>
                  <a:srgbClr val="000000"/>
                </a:solidFill>
                <a:effectLst/>
                <a:latin typeface="Calibri" panose="020F0502020204030204" pitchFamily="34" charset="0"/>
              </a:rPr>
              <a:t> city. This </a:t>
            </a:r>
            <a:r>
              <a:rPr lang="da-DK" sz="1200" b="0" i="0" err="1">
                <a:solidFill>
                  <a:srgbClr val="000000"/>
                </a:solidFill>
                <a:effectLst/>
                <a:latin typeface="Calibri" panose="020F0502020204030204" pitchFamily="34" charset="0"/>
              </a:rPr>
              <a:t>means</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that</a:t>
            </a:r>
            <a:r>
              <a:rPr lang="da-DK" sz="1200" b="0" i="0">
                <a:solidFill>
                  <a:srgbClr val="000000"/>
                </a:solidFill>
                <a:effectLst/>
                <a:latin typeface="Calibri" panose="020F0502020204030204" pitchFamily="34" charset="0"/>
              </a:rPr>
              <a:t> a </a:t>
            </a:r>
            <a:r>
              <a:rPr lang="da-DK" sz="1200" b="0" i="0" err="1">
                <a:solidFill>
                  <a:srgbClr val="000000"/>
                </a:solidFill>
                <a:effectLst/>
                <a:latin typeface="Calibri" panose="020F0502020204030204" pitchFamily="34" charset="0"/>
              </a:rPr>
              <a:t>lot</a:t>
            </a:r>
            <a:r>
              <a:rPr lang="da-DK" sz="1200" b="0" i="0">
                <a:solidFill>
                  <a:srgbClr val="000000"/>
                </a:solidFill>
                <a:effectLst/>
                <a:latin typeface="Calibri" panose="020F0502020204030204" pitchFamily="34" charset="0"/>
              </a:rPr>
              <a:t> of </a:t>
            </a:r>
            <a:r>
              <a:rPr lang="da-DK" sz="1200" b="0" i="0" err="1">
                <a:solidFill>
                  <a:srgbClr val="000000"/>
                </a:solidFill>
                <a:effectLst/>
                <a:latin typeface="Calibri" panose="020F0502020204030204" pitchFamily="34" charset="0"/>
              </a:rPr>
              <a:t>trafic</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will</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actually</a:t>
            </a:r>
            <a:r>
              <a:rPr lang="da-DK" sz="1200" b="0" i="0">
                <a:solidFill>
                  <a:srgbClr val="000000"/>
                </a:solidFill>
                <a:effectLst/>
                <a:latin typeface="Calibri" panose="020F0502020204030204" pitchFamily="34" charset="0"/>
              </a:rPr>
              <a:t> not </a:t>
            </a:r>
            <a:r>
              <a:rPr lang="da-DK" sz="1200" b="0" i="0" err="1">
                <a:solidFill>
                  <a:srgbClr val="000000"/>
                </a:solidFill>
                <a:effectLst/>
                <a:latin typeface="Calibri" panose="020F0502020204030204" pitchFamily="34" charset="0"/>
              </a:rPr>
              <a:t>be</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allowed</a:t>
            </a:r>
            <a:r>
              <a:rPr lang="da-DK" sz="1200" b="0" i="0">
                <a:solidFill>
                  <a:srgbClr val="000000"/>
                </a:solidFill>
                <a:effectLst/>
                <a:latin typeface="Calibri" panose="020F0502020204030204" pitchFamily="34" charset="0"/>
              </a:rPr>
              <a:t> in the </a:t>
            </a:r>
            <a:r>
              <a:rPr lang="da-DK" sz="1200" b="0" i="0" err="1">
                <a:solidFill>
                  <a:srgbClr val="000000"/>
                </a:solidFill>
                <a:effectLst/>
                <a:latin typeface="Calibri" panose="020F0502020204030204" pitchFamily="34" charset="0"/>
              </a:rPr>
              <a:t>inner</a:t>
            </a:r>
            <a:r>
              <a:rPr lang="da-DK" sz="1200" b="0" i="0">
                <a:solidFill>
                  <a:srgbClr val="000000"/>
                </a:solidFill>
                <a:effectLst/>
                <a:latin typeface="Calibri" panose="020F0502020204030204" pitchFamily="34" charset="0"/>
              </a:rPr>
              <a:t> city, with </a:t>
            </a:r>
            <a:r>
              <a:rPr lang="da-DK" sz="1200" b="0" i="0" err="1">
                <a:solidFill>
                  <a:srgbClr val="000000"/>
                </a:solidFill>
                <a:effectLst/>
                <a:latin typeface="Calibri" panose="020F0502020204030204" pitchFamily="34" charset="0"/>
              </a:rPr>
              <a:t>trafical</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islands</a:t>
            </a:r>
            <a:r>
              <a:rPr lang="da-DK" sz="1200" b="0" i="0">
                <a:solidFill>
                  <a:srgbClr val="000000"/>
                </a:solidFill>
                <a:effectLst/>
                <a:latin typeface="Calibri" panose="020F0502020204030204" pitchFamily="34" charset="0"/>
              </a:rPr>
              <a:t> and so on, and the shops </a:t>
            </a:r>
            <a:r>
              <a:rPr lang="da-DK" sz="1200" b="0" i="0" err="1">
                <a:solidFill>
                  <a:srgbClr val="000000"/>
                </a:solidFill>
                <a:effectLst/>
                <a:latin typeface="Calibri" panose="020F0502020204030204" pitchFamily="34" charset="0"/>
              </a:rPr>
              <a:t>will</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need</a:t>
            </a:r>
            <a:r>
              <a:rPr lang="da-DK" sz="1200" b="0" i="0">
                <a:solidFill>
                  <a:srgbClr val="000000"/>
                </a:solidFill>
                <a:effectLst/>
                <a:latin typeface="Calibri" panose="020F0502020204030204" pitchFamily="34" charset="0"/>
              </a:rPr>
              <a:t> to find alternatives </a:t>
            </a:r>
            <a:r>
              <a:rPr lang="da-DK" sz="1200" b="0" i="0" err="1">
                <a:solidFill>
                  <a:srgbClr val="000000"/>
                </a:solidFill>
                <a:effectLst/>
                <a:latin typeface="Calibri" panose="020F0502020204030204" pitchFamily="34" charset="0"/>
              </a:rPr>
              <a:t>already</a:t>
            </a:r>
            <a:r>
              <a:rPr lang="da-DK" sz="1200" b="0" i="0">
                <a:solidFill>
                  <a:srgbClr val="000000"/>
                </a:solidFill>
                <a:effectLst/>
                <a:latin typeface="Calibri" panose="020F0502020204030204" pitchFamily="34" charset="0"/>
              </a:rPr>
              <a:t>. This is </a:t>
            </a:r>
            <a:r>
              <a:rPr lang="da-DK" sz="1200" b="0" i="0" err="1">
                <a:solidFill>
                  <a:srgbClr val="000000"/>
                </a:solidFill>
                <a:effectLst/>
                <a:latin typeface="Calibri" panose="020F0502020204030204" pitchFamily="34" charset="0"/>
              </a:rPr>
              <a:t>also</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mentioned</a:t>
            </a:r>
            <a:r>
              <a:rPr lang="da-DK" sz="1200" b="0" i="0">
                <a:solidFill>
                  <a:srgbClr val="000000"/>
                </a:solidFill>
                <a:effectLst/>
                <a:latin typeface="Calibri" panose="020F0502020204030204" pitchFamily="34" charset="0"/>
              </a:rPr>
              <a:t> by Jesper: ”</a:t>
            </a:r>
            <a:r>
              <a:rPr lang="da-DK" sz="1200" b="0" i="0" err="1">
                <a:solidFill>
                  <a:srgbClr val="000000"/>
                </a:solidFill>
                <a:effectLst/>
                <a:latin typeface="Calibri" panose="020F0502020204030204" pitchFamily="34" charset="0"/>
              </a:rPr>
              <a:t>however</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they</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slowly</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tighten</a:t>
            </a:r>
            <a:r>
              <a:rPr lang="da-DK" sz="1200" b="0" i="0">
                <a:solidFill>
                  <a:srgbClr val="000000"/>
                </a:solidFill>
                <a:effectLst/>
                <a:latin typeface="Calibri" panose="020F0502020204030204" pitchFamily="34" charset="0"/>
              </a:rPr>
              <a:t> the </a:t>
            </a:r>
            <a:r>
              <a:rPr lang="da-DK" sz="1200" b="0" i="0" err="1">
                <a:solidFill>
                  <a:srgbClr val="000000"/>
                </a:solidFill>
                <a:effectLst/>
                <a:latin typeface="Calibri" panose="020F0502020204030204" pitchFamily="34" charset="0"/>
              </a:rPr>
              <a:t>restictions</a:t>
            </a:r>
            <a:r>
              <a:rPr lang="da-DK" sz="1200" b="0" i="0">
                <a:solidFill>
                  <a:srgbClr val="000000"/>
                </a:solidFill>
                <a:effectLst/>
                <a:latin typeface="Calibri" panose="020F0502020204030204" pitchFamily="34" charset="0"/>
              </a:rPr>
              <a:t> more and more, </a:t>
            </a:r>
            <a:r>
              <a:rPr lang="da-DK" sz="1200" b="0" i="0" err="1">
                <a:solidFill>
                  <a:srgbClr val="000000"/>
                </a:solidFill>
                <a:effectLst/>
                <a:latin typeface="Calibri" panose="020F0502020204030204" pitchFamily="34" charset="0"/>
              </a:rPr>
              <a:t>therefore</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we</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need</a:t>
            </a:r>
            <a:r>
              <a:rPr lang="da-DK" sz="1200" b="0" i="0">
                <a:solidFill>
                  <a:srgbClr val="000000"/>
                </a:solidFill>
                <a:effectLst/>
                <a:latin typeface="Calibri" panose="020F0502020204030204" pitchFamily="34" charset="0"/>
              </a:rPr>
              <a:t> to </a:t>
            </a:r>
            <a:r>
              <a:rPr lang="da-DK" sz="1200" b="0" i="0" err="1">
                <a:solidFill>
                  <a:srgbClr val="000000"/>
                </a:solidFill>
                <a:effectLst/>
                <a:latin typeface="Calibri" panose="020F0502020204030204" pitchFamily="34" charset="0"/>
              </a:rPr>
              <a:t>slowly</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adapt</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We</a:t>
            </a:r>
            <a:r>
              <a:rPr lang="da-DK" sz="1200" b="0" i="0">
                <a:solidFill>
                  <a:srgbClr val="000000"/>
                </a:solidFill>
                <a:effectLst/>
                <a:latin typeface="Calibri" panose="020F0502020204030204" pitchFamily="34" charset="0"/>
              </a:rPr>
              <a:t> generally like </a:t>
            </a:r>
            <a:r>
              <a:rPr lang="da-DK" sz="1200" b="0" i="0" err="1">
                <a:solidFill>
                  <a:srgbClr val="000000"/>
                </a:solidFill>
                <a:effectLst/>
                <a:latin typeface="Calibri" panose="020F0502020204030204" pitchFamily="34" charset="0"/>
              </a:rPr>
              <a:t>that</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they</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try</a:t>
            </a:r>
            <a:r>
              <a:rPr lang="da-DK" sz="1200" b="0" i="0">
                <a:solidFill>
                  <a:srgbClr val="000000"/>
                </a:solidFill>
                <a:effectLst/>
                <a:latin typeface="Calibri" panose="020F0502020204030204" pitchFamily="34" charset="0"/>
              </a:rPr>
              <a:t> to push the business in the </a:t>
            </a:r>
            <a:r>
              <a:rPr lang="da-DK" sz="1200" b="0" i="0" err="1">
                <a:solidFill>
                  <a:srgbClr val="000000"/>
                </a:solidFill>
                <a:effectLst/>
                <a:latin typeface="Calibri" panose="020F0502020204030204" pitchFamily="34" charset="0"/>
              </a:rPr>
              <a:t>direction</a:t>
            </a:r>
            <a:r>
              <a:rPr lang="da-DK" sz="1200" b="0" i="0">
                <a:solidFill>
                  <a:srgbClr val="000000"/>
                </a:solidFill>
                <a:effectLst/>
                <a:latin typeface="Calibri" panose="020F0502020204030204" pitchFamily="34" charset="0"/>
              </a:rPr>
              <a:t> of the car </a:t>
            </a:r>
            <a:r>
              <a:rPr lang="da-DK" sz="1200" b="0" i="0" err="1">
                <a:solidFill>
                  <a:srgbClr val="000000"/>
                </a:solidFill>
                <a:effectLst/>
                <a:latin typeface="Calibri" panose="020F0502020204030204" pitchFamily="34" charset="0"/>
              </a:rPr>
              <a:t>free</a:t>
            </a:r>
            <a:r>
              <a:rPr lang="da-DK" sz="1200" b="0" i="0">
                <a:solidFill>
                  <a:srgbClr val="000000"/>
                </a:solidFill>
                <a:effectLst/>
                <a:latin typeface="Calibri" panose="020F0502020204030204" pitchFamily="34" charset="0"/>
              </a:rPr>
              <a:t> city, as long as the </a:t>
            </a:r>
            <a:r>
              <a:rPr lang="da-DK" sz="1200" b="0" i="0" err="1">
                <a:solidFill>
                  <a:srgbClr val="000000"/>
                </a:solidFill>
                <a:effectLst/>
                <a:latin typeface="Calibri" panose="020F0502020204030204" pitchFamily="34" charset="0"/>
              </a:rPr>
              <a:t>whole</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picture</a:t>
            </a:r>
            <a:r>
              <a:rPr lang="da-DK" sz="1200" b="0" i="0">
                <a:solidFill>
                  <a:srgbClr val="000000"/>
                </a:solidFill>
                <a:effectLst/>
                <a:latin typeface="Calibri" panose="020F0502020204030204" pitchFamily="34" charset="0"/>
              </a:rPr>
              <a:t> is </a:t>
            </a:r>
            <a:r>
              <a:rPr lang="da-DK" sz="1200" b="0" i="0" err="1">
                <a:solidFill>
                  <a:srgbClr val="000000"/>
                </a:solidFill>
                <a:effectLst/>
                <a:latin typeface="Calibri" panose="020F0502020204030204" pitchFamily="34" charset="0"/>
              </a:rPr>
              <a:t>thought</a:t>
            </a:r>
            <a:r>
              <a:rPr lang="da-DK" sz="1200" b="0" i="0">
                <a:solidFill>
                  <a:srgbClr val="000000"/>
                </a:solidFill>
                <a:effectLst/>
                <a:latin typeface="Calibri" panose="020F0502020204030204" pitchFamily="34" charset="0"/>
              </a:rPr>
              <a:t> in”. </a:t>
            </a:r>
            <a:r>
              <a:rPr lang="da-DK" sz="1200" b="0" i="0" err="1">
                <a:solidFill>
                  <a:srgbClr val="000000"/>
                </a:solidFill>
                <a:effectLst/>
                <a:latin typeface="Calibri" panose="020F0502020204030204" pitchFamily="34" charset="0"/>
              </a:rPr>
              <a:t>Thereby</a:t>
            </a:r>
            <a:r>
              <a:rPr lang="da-DK" sz="1200" b="0" i="0">
                <a:solidFill>
                  <a:srgbClr val="000000"/>
                </a:solidFill>
                <a:effectLst/>
                <a:latin typeface="Calibri" panose="020F0502020204030204" pitchFamily="34" charset="0"/>
              </a:rPr>
              <a:t>, it </a:t>
            </a:r>
            <a:r>
              <a:rPr lang="da-DK" sz="1200" b="0" i="0" err="1">
                <a:solidFill>
                  <a:srgbClr val="000000"/>
                </a:solidFill>
                <a:effectLst/>
                <a:latin typeface="Calibri" panose="020F0502020204030204" pitchFamily="34" charset="0"/>
              </a:rPr>
              <a:t>will</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be</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needed</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that</a:t>
            </a:r>
            <a:r>
              <a:rPr lang="da-DK" sz="1200" b="0" i="0">
                <a:solidFill>
                  <a:srgbClr val="000000"/>
                </a:solidFill>
                <a:effectLst/>
                <a:latin typeface="Calibri" panose="020F0502020204030204" pitchFamily="34" charset="0"/>
              </a:rPr>
              <a:t> it is </a:t>
            </a:r>
            <a:r>
              <a:rPr lang="da-DK" sz="1200" b="0" i="0" err="1">
                <a:solidFill>
                  <a:srgbClr val="000000"/>
                </a:solidFill>
                <a:effectLst/>
                <a:latin typeface="Calibri" panose="020F0502020204030204" pitchFamily="34" charset="0"/>
              </a:rPr>
              <a:t>thought</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through</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both</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that</a:t>
            </a:r>
            <a:r>
              <a:rPr lang="da-DK" sz="1200" b="0" i="0">
                <a:solidFill>
                  <a:srgbClr val="000000"/>
                </a:solidFill>
                <a:effectLst/>
                <a:latin typeface="Calibri" panose="020F0502020204030204" pitchFamily="34" charset="0"/>
              </a:rPr>
              <a:t> the </a:t>
            </a:r>
            <a:r>
              <a:rPr lang="da-DK" sz="1200" b="0" i="0" err="1">
                <a:solidFill>
                  <a:srgbClr val="000000"/>
                </a:solidFill>
                <a:effectLst/>
                <a:latin typeface="Calibri" panose="020F0502020204030204" pitchFamily="34" charset="0"/>
              </a:rPr>
              <a:t>inner</a:t>
            </a:r>
            <a:r>
              <a:rPr lang="da-DK" sz="1200" b="0" i="0">
                <a:solidFill>
                  <a:srgbClr val="000000"/>
                </a:solidFill>
                <a:effectLst/>
                <a:latin typeface="Calibri" panose="020F0502020204030204" pitchFamily="34" charset="0"/>
              </a:rPr>
              <a:t> city </a:t>
            </a:r>
            <a:r>
              <a:rPr lang="da-DK" sz="1200" b="0" i="0" err="1">
                <a:solidFill>
                  <a:srgbClr val="000000"/>
                </a:solidFill>
                <a:effectLst/>
                <a:latin typeface="Calibri" panose="020F0502020204030204" pitchFamily="34" charset="0"/>
              </a:rPr>
              <a:t>hould</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be</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nice</a:t>
            </a:r>
            <a:r>
              <a:rPr lang="da-DK" sz="1200" b="0" i="0">
                <a:solidFill>
                  <a:srgbClr val="000000"/>
                </a:solidFill>
                <a:effectLst/>
                <a:latin typeface="Calibri" panose="020F0502020204030204" pitchFamily="34" charset="0"/>
              </a:rPr>
              <a:t> for </a:t>
            </a:r>
            <a:r>
              <a:rPr lang="da-DK" sz="1200" b="0" i="0" err="1">
                <a:solidFill>
                  <a:srgbClr val="000000"/>
                </a:solidFill>
                <a:effectLst/>
                <a:latin typeface="Calibri" panose="020F0502020204030204" pitchFamily="34" charset="0"/>
              </a:rPr>
              <a:t>citizens</a:t>
            </a:r>
            <a:r>
              <a:rPr lang="da-DK" sz="1200" b="0" i="0">
                <a:solidFill>
                  <a:srgbClr val="000000"/>
                </a:solidFill>
                <a:effectLst/>
                <a:latin typeface="Calibri" panose="020F0502020204030204" pitchFamily="34" charset="0"/>
              </a:rPr>
              <a:t>, but </a:t>
            </a:r>
            <a:r>
              <a:rPr lang="da-DK" sz="1200" b="0" i="0" err="1">
                <a:solidFill>
                  <a:srgbClr val="000000"/>
                </a:solidFill>
                <a:effectLst/>
                <a:latin typeface="Calibri" panose="020F0502020204030204" pitchFamily="34" charset="0"/>
              </a:rPr>
              <a:t>also</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that</a:t>
            </a:r>
            <a:r>
              <a:rPr lang="da-DK" sz="1200" b="0" i="0">
                <a:solidFill>
                  <a:srgbClr val="000000"/>
                </a:solidFill>
                <a:effectLst/>
                <a:latin typeface="Calibri" panose="020F0502020204030204" pitchFamily="34" charset="0"/>
              </a:rPr>
              <a:t> it is </a:t>
            </a:r>
            <a:r>
              <a:rPr lang="da-DK" sz="1200" b="0" i="0" err="1">
                <a:solidFill>
                  <a:srgbClr val="000000"/>
                </a:solidFill>
                <a:effectLst/>
                <a:latin typeface="Calibri" panose="020F0502020204030204" pitchFamily="34" charset="0"/>
              </a:rPr>
              <a:t>needed</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that</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cars</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can</a:t>
            </a:r>
            <a:r>
              <a:rPr lang="da-DK" sz="1200" b="0" i="0">
                <a:solidFill>
                  <a:srgbClr val="000000"/>
                </a:solidFill>
                <a:effectLst/>
                <a:latin typeface="Calibri" panose="020F0502020204030204" pitchFamily="34" charset="0"/>
              </a:rPr>
              <a:t> still </a:t>
            </a:r>
            <a:r>
              <a:rPr lang="da-DK" sz="1200" b="0" i="0" err="1">
                <a:solidFill>
                  <a:srgbClr val="000000"/>
                </a:solidFill>
                <a:effectLst/>
                <a:latin typeface="Calibri" panose="020F0502020204030204" pitchFamily="34" charset="0"/>
              </a:rPr>
              <a:t>come</a:t>
            </a:r>
            <a:r>
              <a:rPr lang="da-DK" sz="1200" b="0" i="0">
                <a:solidFill>
                  <a:srgbClr val="000000"/>
                </a:solidFill>
                <a:effectLst/>
                <a:latin typeface="Calibri" panose="020F0502020204030204" pitchFamily="34" charset="0"/>
              </a:rPr>
              <a:t> in </a:t>
            </a:r>
            <a:r>
              <a:rPr lang="da-DK" sz="1200" b="0" i="0" err="1">
                <a:solidFill>
                  <a:srgbClr val="000000"/>
                </a:solidFill>
                <a:effectLst/>
                <a:latin typeface="Calibri" panose="020F0502020204030204" pitchFamily="34" charset="0"/>
              </a:rPr>
              <a:t>there</a:t>
            </a:r>
            <a:r>
              <a:rPr lang="da-DK" sz="1200" b="0" i="0">
                <a:solidFill>
                  <a:srgbClr val="000000"/>
                </a:solidFill>
                <a:effectLst/>
                <a:latin typeface="Calibri" panose="020F0502020204030204" pitchFamily="34" charset="0"/>
              </a:rPr>
              <a:t> with </a:t>
            </a:r>
            <a:r>
              <a:rPr lang="da-DK" sz="1200" b="0" i="0" err="1">
                <a:solidFill>
                  <a:srgbClr val="000000"/>
                </a:solidFill>
                <a:effectLst/>
                <a:latin typeface="Calibri" panose="020F0502020204030204" pitchFamily="34" charset="0"/>
              </a:rPr>
              <a:t>deliveries</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else</a:t>
            </a:r>
            <a:r>
              <a:rPr lang="da-DK" sz="1200" b="0" i="0">
                <a:solidFill>
                  <a:srgbClr val="000000"/>
                </a:solidFill>
                <a:effectLst/>
                <a:latin typeface="Calibri" panose="020F0502020204030204" pitchFamily="34" charset="0"/>
              </a:rPr>
              <a:t> the </a:t>
            </a:r>
            <a:r>
              <a:rPr lang="da-DK" sz="1200" b="0" i="0" err="1">
                <a:solidFill>
                  <a:srgbClr val="000000"/>
                </a:solidFill>
                <a:effectLst/>
                <a:latin typeface="Calibri" panose="020F0502020204030204" pitchFamily="34" charset="0"/>
              </a:rPr>
              <a:t>SMBs</a:t>
            </a:r>
            <a:r>
              <a:rPr lang="da-DK" sz="1200" b="0" i="0">
                <a:solidFill>
                  <a:srgbClr val="000000"/>
                </a:solidFill>
                <a:effectLst/>
                <a:latin typeface="Calibri" panose="020F0502020204030204" pitchFamily="34" charset="0"/>
              </a:rPr>
              <a:t> in </a:t>
            </a:r>
            <a:r>
              <a:rPr lang="da-DK" sz="1200" b="0" i="0" err="1">
                <a:solidFill>
                  <a:srgbClr val="000000"/>
                </a:solidFill>
                <a:effectLst/>
                <a:latin typeface="Calibri" panose="020F0502020204030204" pitchFamily="34" charset="0"/>
              </a:rPr>
              <a:t>there</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will</a:t>
            </a:r>
            <a:r>
              <a:rPr lang="da-DK" sz="1200" b="0" i="0">
                <a:solidFill>
                  <a:srgbClr val="000000"/>
                </a:solidFill>
                <a:effectLst/>
                <a:latin typeface="Calibri" panose="020F0502020204030204" pitchFamily="34" charset="0"/>
              </a:rPr>
              <a:t> die. </a:t>
            </a:r>
            <a:r>
              <a:rPr lang="da-DK" sz="1200" b="0" i="0" err="1">
                <a:solidFill>
                  <a:srgbClr val="000000"/>
                </a:solidFill>
                <a:effectLst/>
                <a:latin typeface="Calibri" panose="020F0502020204030204" pitchFamily="34" charset="0"/>
              </a:rPr>
              <a:t>However</a:t>
            </a:r>
            <a:r>
              <a:rPr lang="da-DK" sz="1200" b="0" i="0">
                <a:solidFill>
                  <a:srgbClr val="000000"/>
                </a:solidFill>
                <a:effectLst/>
                <a:latin typeface="Calibri" panose="020F0502020204030204" pitchFamily="34" charset="0"/>
              </a:rPr>
              <a:t>, in </a:t>
            </a:r>
            <a:r>
              <a:rPr lang="da-DK" sz="1200" b="0" i="0" err="1">
                <a:solidFill>
                  <a:srgbClr val="000000"/>
                </a:solidFill>
                <a:effectLst/>
                <a:latin typeface="Calibri" panose="020F0502020204030204" pitchFamily="34" charset="0"/>
              </a:rPr>
              <a:t>that</a:t>
            </a:r>
            <a:r>
              <a:rPr lang="da-DK" sz="1200" b="0" i="0">
                <a:solidFill>
                  <a:srgbClr val="000000"/>
                </a:solidFill>
                <a:effectLst/>
                <a:latin typeface="Calibri" panose="020F0502020204030204" pitchFamily="34" charset="0"/>
              </a:rPr>
              <a:t> case </a:t>
            </a:r>
            <a:r>
              <a:rPr lang="da-DK" sz="1200" b="0" i="0" err="1">
                <a:solidFill>
                  <a:srgbClr val="000000"/>
                </a:solidFill>
                <a:effectLst/>
                <a:latin typeface="Calibri" panose="020F0502020204030204" pitchFamily="34" charset="0"/>
              </a:rPr>
              <a:t>price</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becomes</a:t>
            </a:r>
            <a:r>
              <a:rPr lang="da-DK" sz="1200" b="0" i="0">
                <a:solidFill>
                  <a:srgbClr val="000000"/>
                </a:solidFill>
                <a:effectLst/>
                <a:latin typeface="Calibri" panose="020F0502020204030204" pitchFamily="34" charset="0"/>
              </a:rPr>
              <a:t> not as </a:t>
            </a:r>
            <a:r>
              <a:rPr lang="da-DK" sz="1200" b="0" i="0" err="1">
                <a:solidFill>
                  <a:srgbClr val="000000"/>
                </a:solidFill>
                <a:effectLst/>
                <a:latin typeface="Calibri" panose="020F0502020204030204" pitchFamily="34" charset="0"/>
              </a:rPr>
              <a:t>important</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Distributors</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will</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also</a:t>
            </a:r>
            <a:r>
              <a:rPr lang="da-DK" sz="1200" b="0" i="0">
                <a:solidFill>
                  <a:srgbClr val="000000"/>
                </a:solidFill>
                <a:effectLst/>
                <a:latin typeface="Calibri" panose="020F0502020204030204" pitchFamily="34" charset="0"/>
              </a:rPr>
              <a:t> feel </a:t>
            </a:r>
            <a:r>
              <a:rPr lang="da-DK" sz="1200" b="0" i="0" err="1">
                <a:solidFill>
                  <a:srgbClr val="000000"/>
                </a:solidFill>
                <a:effectLst/>
                <a:latin typeface="Calibri" panose="020F0502020204030204" pitchFamily="34" charset="0"/>
              </a:rPr>
              <a:t>this</a:t>
            </a:r>
            <a:r>
              <a:rPr lang="da-DK" sz="1200" b="0" i="0">
                <a:solidFill>
                  <a:srgbClr val="000000"/>
                </a:solidFill>
                <a:effectLst/>
                <a:latin typeface="Calibri" panose="020F0502020204030204" pitchFamily="34" charset="0"/>
              </a:rPr>
              <a:t>. </a:t>
            </a:r>
          </a:p>
          <a:p>
            <a:pPr algn="l" rtl="0" fontAlgn="base">
              <a:buFont typeface="Arial" panose="020B0604020202020204" pitchFamily="34" charset="0"/>
              <a:buNone/>
            </a:pPr>
            <a:endParaRPr lang="da-DK" sz="1200" b="0" i="0">
              <a:solidFill>
                <a:srgbClr val="000000"/>
              </a:solidFill>
              <a:effectLst/>
              <a:latin typeface="Calibri" panose="020F0502020204030204" pitchFamily="34" charset="0"/>
            </a:endParaRPr>
          </a:p>
          <a:p>
            <a:pPr algn="l" rtl="0" fontAlgn="base">
              <a:buFont typeface="Arial" panose="020B0604020202020204" pitchFamily="34" charset="0"/>
              <a:buNone/>
            </a:pPr>
            <a:r>
              <a:rPr lang="da-DK" sz="1200" b="0" i="0" err="1">
                <a:solidFill>
                  <a:srgbClr val="000000"/>
                </a:solidFill>
                <a:effectLst/>
                <a:latin typeface="Calibri" panose="020F0502020204030204" pitchFamily="34" charset="0"/>
              </a:rPr>
              <a:t>Already</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now</a:t>
            </a:r>
            <a:r>
              <a:rPr lang="da-DK" sz="1200" b="0" i="0">
                <a:solidFill>
                  <a:srgbClr val="000000"/>
                </a:solidFill>
                <a:effectLst/>
                <a:latin typeface="Calibri" panose="020F0502020204030204" pitchFamily="34" charset="0"/>
              </a:rPr>
              <a:t> it is a large part of the </a:t>
            </a:r>
            <a:r>
              <a:rPr lang="da-DK" sz="1200" b="0" i="0" err="1">
                <a:solidFill>
                  <a:srgbClr val="000000"/>
                </a:solidFill>
                <a:effectLst/>
                <a:latin typeface="Calibri" panose="020F0502020204030204" pitchFamily="34" charset="0"/>
              </a:rPr>
              <a:t>price</a:t>
            </a:r>
            <a:r>
              <a:rPr lang="da-DK" sz="1200" b="0" i="0">
                <a:solidFill>
                  <a:srgbClr val="000000"/>
                </a:solidFill>
                <a:effectLst/>
                <a:latin typeface="Calibri" panose="020F0502020204030204" pitchFamily="34" charset="0"/>
              </a:rPr>
              <a:t> of </a:t>
            </a:r>
            <a:r>
              <a:rPr lang="da-DK" sz="1200" b="0" i="0" err="1">
                <a:solidFill>
                  <a:srgbClr val="000000"/>
                </a:solidFill>
                <a:effectLst/>
                <a:latin typeface="Calibri" panose="020F0502020204030204" pitchFamily="34" charset="0"/>
              </a:rPr>
              <a:t>deliveries</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that</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goes</a:t>
            </a:r>
            <a:r>
              <a:rPr lang="da-DK" sz="1200" b="0" i="0">
                <a:solidFill>
                  <a:srgbClr val="000000"/>
                </a:solidFill>
                <a:effectLst/>
                <a:latin typeface="Calibri" panose="020F0502020204030204" pitchFamily="34" charset="0"/>
              </a:rPr>
              <a:t> to distribution in Inner City, and </a:t>
            </a:r>
            <a:r>
              <a:rPr lang="da-DK" sz="1200" b="0" i="0" err="1">
                <a:solidFill>
                  <a:srgbClr val="000000"/>
                </a:solidFill>
                <a:effectLst/>
                <a:latin typeface="Calibri" panose="020F0502020204030204" pitchFamily="34" charset="0"/>
              </a:rPr>
              <a:t>its</a:t>
            </a:r>
            <a:r>
              <a:rPr lang="da-DK" sz="1200" b="0" i="0">
                <a:solidFill>
                  <a:srgbClr val="000000"/>
                </a:solidFill>
                <a:effectLst/>
                <a:latin typeface="Calibri" panose="020F0502020204030204" pitchFamily="34" charset="0"/>
              </a:rPr>
              <a:t> the most </a:t>
            </a:r>
            <a:r>
              <a:rPr lang="da-DK" sz="1200" b="0" i="0" err="1">
                <a:solidFill>
                  <a:srgbClr val="000000"/>
                </a:solidFill>
                <a:effectLst/>
                <a:latin typeface="Calibri" panose="020F0502020204030204" pitchFamily="34" charset="0"/>
              </a:rPr>
              <a:t>expensive</a:t>
            </a:r>
            <a:r>
              <a:rPr lang="da-DK" sz="1200" b="0" i="0">
                <a:solidFill>
                  <a:srgbClr val="000000"/>
                </a:solidFill>
                <a:effectLst/>
                <a:latin typeface="Calibri" panose="020F0502020204030204" pitchFamily="34" charset="0"/>
              </a:rPr>
              <a:t> part of the </a:t>
            </a:r>
            <a:r>
              <a:rPr lang="da-DK" sz="1200" b="0" i="0" err="1">
                <a:solidFill>
                  <a:srgbClr val="000000"/>
                </a:solidFill>
                <a:effectLst/>
                <a:latin typeface="Calibri" panose="020F0502020204030204" pitchFamily="34" charset="0"/>
              </a:rPr>
              <a:t>chain</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They</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are</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therefore</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looking</a:t>
            </a:r>
            <a:r>
              <a:rPr lang="da-DK" sz="1200" b="0" i="0">
                <a:solidFill>
                  <a:srgbClr val="000000"/>
                </a:solidFill>
                <a:effectLst/>
                <a:latin typeface="Calibri" panose="020F0502020204030204" pitchFamily="34" charset="0"/>
              </a:rPr>
              <a:t> to do it </a:t>
            </a:r>
            <a:r>
              <a:rPr lang="da-DK" sz="1200" b="0" i="0" err="1">
                <a:solidFill>
                  <a:srgbClr val="000000"/>
                </a:solidFill>
                <a:effectLst/>
                <a:latin typeface="Calibri" panose="020F0502020204030204" pitchFamily="34" charset="0"/>
              </a:rPr>
              <a:t>another</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way</a:t>
            </a:r>
            <a:r>
              <a:rPr lang="da-DK" sz="1200" b="0" i="0">
                <a:solidFill>
                  <a:srgbClr val="000000"/>
                </a:solidFill>
                <a:effectLst/>
                <a:latin typeface="Calibri" panose="020F0502020204030204" pitchFamily="34" charset="0"/>
              </a:rPr>
              <a:t>, for </a:t>
            </a:r>
            <a:r>
              <a:rPr lang="da-DK" sz="1200" b="0" i="0" err="1">
                <a:solidFill>
                  <a:srgbClr val="000000"/>
                </a:solidFill>
                <a:effectLst/>
                <a:latin typeface="Calibri" panose="020F0502020204030204" pitchFamily="34" charset="0"/>
              </a:rPr>
              <a:t>which</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reason</a:t>
            </a:r>
            <a:r>
              <a:rPr lang="da-DK" sz="1200" b="0" i="0">
                <a:solidFill>
                  <a:srgbClr val="000000"/>
                </a:solidFill>
                <a:effectLst/>
                <a:latin typeface="Calibri" panose="020F0502020204030204" pitchFamily="34" charset="0"/>
              </a:rPr>
              <a:t> the Big Players like DHL, Bring and PostNord has </a:t>
            </a:r>
            <a:r>
              <a:rPr lang="da-DK" sz="1200" b="0" i="0" err="1">
                <a:solidFill>
                  <a:srgbClr val="000000"/>
                </a:solidFill>
                <a:effectLst/>
                <a:latin typeface="Calibri" panose="020F0502020204030204" pitchFamily="34" charset="0"/>
              </a:rPr>
              <a:t>already</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begun</a:t>
            </a:r>
            <a:r>
              <a:rPr lang="da-DK" sz="1200" b="0" i="0">
                <a:solidFill>
                  <a:srgbClr val="000000"/>
                </a:solidFill>
                <a:effectLst/>
                <a:latin typeface="Calibri" panose="020F0502020204030204" pitchFamily="34" charset="0"/>
              </a:rPr>
              <a:t> </a:t>
            </a:r>
            <a:r>
              <a:rPr lang="da-DK" sz="1200" b="0" i="0" err="1">
                <a:solidFill>
                  <a:srgbClr val="000000"/>
                </a:solidFill>
                <a:effectLst/>
                <a:latin typeface="Calibri" panose="020F0502020204030204" pitchFamily="34" charset="0"/>
              </a:rPr>
              <a:t>their</a:t>
            </a:r>
            <a:r>
              <a:rPr lang="da-DK" sz="1200" b="0" i="0">
                <a:solidFill>
                  <a:srgbClr val="000000"/>
                </a:solidFill>
                <a:effectLst/>
                <a:latin typeface="Calibri" panose="020F0502020204030204" pitchFamily="34" charset="0"/>
              </a:rPr>
              <a:t> transition to </a:t>
            </a:r>
            <a:r>
              <a:rPr lang="da-DK" sz="1200" b="0" i="0" err="1">
                <a:solidFill>
                  <a:srgbClr val="000000"/>
                </a:solidFill>
                <a:effectLst/>
                <a:latin typeface="Calibri" panose="020F0502020204030204" pitchFamily="34" charset="0"/>
              </a:rPr>
              <a:t>cargo</a:t>
            </a:r>
            <a:r>
              <a:rPr lang="da-DK" sz="1200" b="0" i="0">
                <a:solidFill>
                  <a:srgbClr val="000000"/>
                </a:solidFill>
                <a:effectLst/>
                <a:latin typeface="Calibri" panose="020F0502020204030204" pitchFamily="34" charset="0"/>
              </a:rPr>
              <a:t> bikes. </a:t>
            </a:r>
          </a:p>
          <a:p>
            <a:pPr algn="l" rtl="0" fontAlgn="base">
              <a:buFont typeface="Arial" panose="020B0604020202020204" pitchFamily="34" charset="0"/>
              <a:buNone/>
            </a:pPr>
            <a:endParaRPr lang="da-DK" sz="1200" b="0" i="0">
              <a:solidFill>
                <a:srgbClr val="000000"/>
              </a:solidFill>
              <a:effectLst/>
              <a:latin typeface="Calibri" panose="020F0502020204030204" pitchFamily="34" charset="0"/>
            </a:endParaRPr>
          </a:p>
          <a:p>
            <a:endParaRPr lang="en-GB"/>
          </a:p>
        </p:txBody>
      </p:sp>
      <p:sp>
        <p:nvSpPr>
          <p:cNvPr id="4" name="Slide Number Placeholder 3"/>
          <p:cNvSpPr>
            <a:spLocks noGrp="1"/>
          </p:cNvSpPr>
          <p:nvPr>
            <p:ph type="sldNum" sz="quarter" idx="5"/>
          </p:nvPr>
        </p:nvSpPr>
        <p:spPr/>
        <p:txBody>
          <a:bodyPr/>
          <a:lstStyle/>
          <a:p>
            <a:fld id="{6FA047B9-6C2D-4976-AE4C-F37453AC6FCC}" type="slidenum">
              <a:rPr lang="en-GB" smtClean="0"/>
              <a:t>27</a:t>
            </a:fld>
            <a:endParaRPr lang="en-GB"/>
          </a:p>
        </p:txBody>
      </p:sp>
    </p:spTree>
    <p:extLst>
      <p:ext uri="{BB962C8B-B14F-4D97-AF65-F5344CB8AC3E}">
        <p14:creationId xmlns:p14="http://schemas.microsoft.com/office/powerpoint/2010/main" val="2558403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FA047B9-6C2D-4976-AE4C-F37453AC6FCC}" type="slidenum">
              <a:rPr lang="en-GB" smtClean="0"/>
              <a:t>29</a:t>
            </a:fld>
            <a:endParaRPr lang="en-GB"/>
          </a:p>
        </p:txBody>
      </p:sp>
    </p:spTree>
    <p:extLst>
      <p:ext uri="{BB962C8B-B14F-4D97-AF65-F5344CB8AC3E}">
        <p14:creationId xmlns:p14="http://schemas.microsoft.com/office/powerpoint/2010/main" val="30597551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As concept was developed to answer the problem statement.</a:t>
            </a:r>
          </a:p>
          <a:p>
            <a:endParaRPr lang="en-US">
              <a:cs typeface="Calibri"/>
            </a:endParaRPr>
          </a:p>
          <a:p>
            <a:r>
              <a:rPr lang="en-US">
                <a:cs typeface="Calibri"/>
              </a:rPr>
              <a:t>We argue that it is sustainable because </a:t>
            </a:r>
          </a:p>
          <a:p>
            <a:r>
              <a:rPr lang="en-US">
                <a:cs typeface="Calibri"/>
              </a:rPr>
              <a:t>1: </a:t>
            </a:r>
            <a:r>
              <a:rPr lang="en-US" err="1">
                <a:cs typeface="Calibri"/>
              </a:rPr>
              <a:t>sociocycle</a:t>
            </a:r>
            <a:r>
              <a:rPr lang="en-US">
                <a:cs typeface="Calibri"/>
              </a:rPr>
              <a:t> reduces the amount of cars in inner city, and hereby the amount of emissions, road congestion and noise. This leads to a better and safer environment for the citizens of inner city,          and reduces stress from drivers?</a:t>
            </a:r>
          </a:p>
          <a:p>
            <a:r>
              <a:rPr lang="en-US"/>
              <a:t>2: </a:t>
            </a:r>
            <a:r>
              <a:rPr lang="en-US" err="1">
                <a:cs typeface="Calibri"/>
              </a:rPr>
              <a:t>sociocycle</a:t>
            </a:r>
            <a:r>
              <a:rPr lang="en-US">
                <a:cs typeface="Calibri"/>
              </a:rPr>
              <a:t> provides a new freight system, that makes the cargo bike the better option, and thereby the preferable choice : instead of trying to force the cargo bike into the current freight system.</a:t>
            </a:r>
            <a:endParaRPr lang="en-US"/>
          </a:p>
          <a:p>
            <a:r>
              <a:rPr lang="en-US">
                <a:cs typeface="Calibri"/>
              </a:rPr>
              <a:t>3: </a:t>
            </a:r>
            <a:r>
              <a:rPr lang="en-US" err="1">
                <a:cs typeface="Calibri"/>
              </a:rPr>
              <a:t>sociocycle</a:t>
            </a:r>
            <a:r>
              <a:rPr lang="en-US">
                <a:cs typeface="Calibri"/>
              </a:rPr>
              <a:t> might prove that cars aren't needed in dense urban city areas, and thereby counteract the current car-based regime.</a:t>
            </a:r>
          </a:p>
          <a:p>
            <a:endParaRPr lang="en-US">
              <a:cs typeface="Calibri"/>
            </a:endParaRPr>
          </a:p>
          <a:p>
            <a:r>
              <a:rPr lang="en-US">
                <a:cs typeface="Calibri"/>
              </a:rPr>
              <a:t>Our concept has been developed with sustainability as its main focus, and is sustainable in its core. We therefore believe that that our concept can help the transition towards a sustainable and car free future for inner city.</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6FA047B9-6C2D-4976-AE4C-F37453AC6FCC}" type="slidenum">
              <a:rPr lang="en-GB" smtClean="0"/>
              <a:t>34</a:t>
            </a:fld>
            <a:endParaRPr lang="en-GB"/>
          </a:p>
        </p:txBody>
      </p:sp>
    </p:spTree>
    <p:extLst>
      <p:ext uri="{BB962C8B-B14F-4D97-AF65-F5344CB8AC3E}">
        <p14:creationId xmlns:p14="http://schemas.microsoft.com/office/powerpoint/2010/main" val="21717655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09389-48FF-9B41-9902-9CFC3F121CF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GB"/>
              <a:t>Click to edit Master title style</a:t>
            </a:r>
            <a:endParaRPr lang="en-DK"/>
          </a:p>
        </p:txBody>
      </p:sp>
      <p:sp>
        <p:nvSpPr>
          <p:cNvPr id="3" name="Subtitle 2">
            <a:extLst>
              <a:ext uri="{FF2B5EF4-FFF2-40B4-BE49-F238E27FC236}">
                <a16:creationId xmlns:a16="http://schemas.microsoft.com/office/drawing/2014/main" id="{0F103E8F-D559-0842-A4FB-A20036A63FB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DK"/>
          </a:p>
        </p:txBody>
      </p:sp>
      <p:sp>
        <p:nvSpPr>
          <p:cNvPr id="4" name="Date Placeholder 3">
            <a:extLst>
              <a:ext uri="{FF2B5EF4-FFF2-40B4-BE49-F238E27FC236}">
                <a16:creationId xmlns:a16="http://schemas.microsoft.com/office/drawing/2014/main" id="{2A3B8326-89E3-A34C-89BB-37F1503B890A}"/>
              </a:ext>
            </a:extLst>
          </p:cNvPr>
          <p:cNvSpPr>
            <a:spLocks noGrp="1"/>
          </p:cNvSpPr>
          <p:nvPr>
            <p:ph type="dt" sz="half" idx="10"/>
          </p:nvPr>
        </p:nvSpPr>
        <p:spPr>
          <a:xfrm>
            <a:off x="838200" y="6356350"/>
            <a:ext cx="2743200" cy="365125"/>
          </a:xfrm>
          <a:prstGeom prst="rect">
            <a:avLst/>
          </a:prstGeom>
        </p:spPr>
        <p:txBody>
          <a:bodyPr/>
          <a:lstStyle/>
          <a:p>
            <a:fld id="{9941D8A5-6476-BD45-BFAC-EC6004E17A52}" type="datetimeFigureOut">
              <a:rPr lang="en-DK" smtClean="0"/>
              <a:t>07/06/2021</a:t>
            </a:fld>
            <a:endParaRPr lang="en-DK"/>
          </a:p>
        </p:txBody>
      </p:sp>
      <p:sp>
        <p:nvSpPr>
          <p:cNvPr id="5" name="Footer Placeholder 4">
            <a:extLst>
              <a:ext uri="{FF2B5EF4-FFF2-40B4-BE49-F238E27FC236}">
                <a16:creationId xmlns:a16="http://schemas.microsoft.com/office/drawing/2014/main" id="{3C9C2658-D624-2C4D-A12B-4DF6D44B0F23}"/>
              </a:ext>
            </a:extLst>
          </p:cNvPr>
          <p:cNvSpPr>
            <a:spLocks noGrp="1"/>
          </p:cNvSpPr>
          <p:nvPr>
            <p:ph type="ftr" sz="quarter" idx="11"/>
          </p:nvPr>
        </p:nvSpPr>
        <p:spPr>
          <a:xfrm>
            <a:off x="4038600" y="6356350"/>
            <a:ext cx="4114800" cy="365125"/>
          </a:xfrm>
          <a:prstGeom prst="rect">
            <a:avLst/>
          </a:prstGeom>
        </p:spPr>
        <p:txBody>
          <a:bodyPr/>
          <a:lstStyle/>
          <a:p>
            <a:endParaRPr lang="en-DK"/>
          </a:p>
        </p:txBody>
      </p:sp>
      <p:sp>
        <p:nvSpPr>
          <p:cNvPr id="6" name="Slide Number Placeholder 5">
            <a:extLst>
              <a:ext uri="{FF2B5EF4-FFF2-40B4-BE49-F238E27FC236}">
                <a16:creationId xmlns:a16="http://schemas.microsoft.com/office/drawing/2014/main" id="{0EAD6E10-0D2A-2A44-952D-C91332F67DF5}"/>
              </a:ext>
            </a:extLst>
          </p:cNvPr>
          <p:cNvSpPr>
            <a:spLocks noGrp="1"/>
          </p:cNvSpPr>
          <p:nvPr>
            <p:ph type="sldNum" sz="quarter" idx="12"/>
          </p:nvPr>
        </p:nvSpPr>
        <p:spPr>
          <a:xfrm>
            <a:off x="8610600" y="6356350"/>
            <a:ext cx="2743200" cy="365125"/>
          </a:xfrm>
          <a:prstGeom prst="rect">
            <a:avLst/>
          </a:prstGeom>
        </p:spPr>
        <p:txBody>
          <a:bodyPr/>
          <a:lstStyle/>
          <a:p>
            <a:fld id="{6AD77FBD-9713-E54A-AD89-7AF9CAD699B0}" type="slidenum">
              <a:rPr lang="en-DK" smtClean="0"/>
              <a:t>‹nr.›</a:t>
            </a:fld>
            <a:endParaRPr lang="en-DK"/>
          </a:p>
        </p:txBody>
      </p:sp>
    </p:spTree>
    <p:extLst>
      <p:ext uri="{BB962C8B-B14F-4D97-AF65-F5344CB8AC3E}">
        <p14:creationId xmlns:p14="http://schemas.microsoft.com/office/powerpoint/2010/main" val="29856164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49F0E-C40F-024C-BE21-96011D78AE3C}"/>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DK"/>
          </a:p>
        </p:txBody>
      </p:sp>
      <p:sp>
        <p:nvSpPr>
          <p:cNvPr id="3" name="Vertical Text Placeholder 2">
            <a:extLst>
              <a:ext uri="{FF2B5EF4-FFF2-40B4-BE49-F238E27FC236}">
                <a16:creationId xmlns:a16="http://schemas.microsoft.com/office/drawing/2014/main" id="{1E3D2F5A-5D3C-2F42-B05D-F57D8457AEE7}"/>
              </a:ext>
            </a:extLst>
          </p:cNvPr>
          <p:cNvSpPr>
            <a:spLocks noGrp="1"/>
          </p:cNvSpPr>
          <p:nvPr>
            <p:ph type="body" orient="vert" idx="1"/>
          </p:nvPr>
        </p:nvSpPr>
        <p:spPr>
          <a:xfrm>
            <a:off x="838200" y="1825625"/>
            <a:ext cx="10515600" cy="43513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4" name="Date Placeholder 3">
            <a:extLst>
              <a:ext uri="{FF2B5EF4-FFF2-40B4-BE49-F238E27FC236}">
                <a16:creationId xmlns:a16="http://schemas.microsoft.com/office/drawing/2014/main" id="{FC21DAAD-6224-A248-BBEA-BCE904A12471}"/>
              </a:ext>
            </a:extLst>
          </p:cNvPr>
          <p:cNvSpPr>
            <a:spLocks noGrp="1"/>
          </p:cNvSpPr>
          <p:nvPr>
            <p:ph type="dt" sz="half" idx="10"/>
          </p:nvPr>
        </p:nvSpPr>
        <p:spPr>
          <a:xfrm>
            <a:off x="838200" y="6356350"/>
            <a:ext cx="2743200" cy="365125"/>
          </a:xfrm>
          <a:prstGeom prst="rect">
            <a:avLst/>
          </a:prstGeom>
        </p:spPr>
        <p:txBody>
          <a:bodyPr/>
          <a:lstStyle/>
          <a:p>
            <a:fld id="{9941D8A5-6476-BD45-BFAC-EC6004E17A52}" type="datetimeFigureOut">
              <a:rPr lang="en-DK" smtClean="0"/>
              <a:t>07/06/2021</a:t>
            </a:fld>
            <a:endParaRPr lang="en-DK"/>
          </a:p>
        </p:txBody>
      </p:sp>
      <p:sp>
        <p:nvSpPr>
          <p:cNvPr id="5" name="Footer Placeholder 4">
            <a:extLst>
              <a:ext uri="{FF2B5EF4-FFF2-40B4-BE49-F238E27FC236}">
                <a16:creationId xmlns:a16="http://schemas.microsoft.com/office/drawing/2014/main" id="{63145C76-A16F-834E-A902-94DF10E3737F}"/>
              </a:ext>
            </a:extLst>
          </p:cNvPr>
          <p:cNvSpPr>
            <a:spLocks noGrp="1"/>
          </p:cNvSpPr>
          <p:nvPr>
            <p:ph type="ftr" sz="quarter" idx="11"/>
          </p:nvPr>
        </p:nvSpPr>
        <p:spPr>
          <a:xfrm>
            <a:off x="4038600" y="6356350"/>
            <a:ext cx="4114800" cy="365125"/>
          </a:xfrm>
          <a:prstGeom prst="rect">
            <a:avLst/>
          </a:prstGeom>
        </p:spPr>
        <p:txBody>
          <a:bodyPr/>
          <a:lstStyle/>
          <a:p>
            <a:endParaRPr lang="en-DK"/>
          </a:p>
        </p:txBody>
      </p:sp>
      <p:sp>
        <p:nvSpPr>
          <p:cNvPr id="6" name="Slide Number Placeholder 5">
            <a:extLst>
              <a:ext uri="{FF2B5EF4-FFF2-40B4-BE49-F238E27FC236}">
                <a16:creationId xmlns:a16="http://schemas.microsoft.com/office/drawing/2014/main" id="{196C41A1-171B-ED48-808F-2730E81D65D4}"/>
              </a:ext>
            </a:extLst>
          </p:cNvPr>
          <p:cNvSpPr>
            <a:spLocks noGrp="1"/>
          </p:cNvSpPr>
          <p:nvPr>
            <p:ph type="sldNum" sz="quarter" idx="12"/>
          </p:nvPr>
        </p:nvSpPr>
        <p:spPr>
          <a:xfrm>
            <a:off x="8610600" y="6356350"/>
            <a:ext cx="2743200" cy="365125"/>
          </a:xfrm>
          <a:prstGeom prst="rect">
            <a:avLst/>
          </a:prstGeom>
        </p:spPr>
        <p:txBody>
          <a:bodyPr/>
          <a:lstStyle/>
          <a:p>
            <a:fld id="{6AD77FBD-9713-E54A-AD89-7AF9CAD699B0}" type="slidenum">
              <a:rPr lang="en-DK" smtClean="0"/>
              <a:t>‹nr.›</a:t>
            </a:fld>
            <a:endParaRPr lang="en-DK"/>
          </a:p>
        </p:txBody>
      </p:sp>
    </p:spTree>
    <p:extLst>
      <p:ext uri="{BB962C8B-B14F-4D97-AF65-F5344CB8AC3E}">
        <p14:creationId xmlns:p14="http://schemas.microsoft.com/office/powerpoint/2010/main" val="3127874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946319-A8B8-8B47-8281-E334F5EC6CFC}"/>
              </a:ext>
            </a:extLst>
          </p:cNvPr>
          <p:cNvSpPr>
            <a:spLocks noGrp="1"/>
          </p:cNvSpPr>
          <p:nvPr>
            <p:ph type="title" orient="vert"/>
          </p:nvPr>
        </p:nvSpPr>
        <p:spPr>
          <a:xfrm>
            <a:off x="8724900" y="365125"/>
            <a:ext cx="2628900" cy="5811838"/>
          </a:xfrm>
          <a:prstGeom prst="rect">
            <a:avLst/>
          </a:prstGeom>
        </p:spPr>
        <p:txBody>
          <a:bodyPr vert="eaVert"/>
          <a:lstStyle/>
          <a:p>
            <a:r>
              <a:rPr lang="en-GB"/>
              <a:t>Click to edit Master title style</a:t>
            </a:r>
            <a:endParaRPr lang="en-DK"/>
          </a:p>
        </p:txBody>
      </p:sp>
      <p:sp>
        <p:nvSpPr>
          <p:cNvPr id="3" name="Vertical Text Placeholder 2">
            <a:extLst>
              <a:ext uri="{FF2B5EF4-FFF2-40B4-BE49-F238E27FC236}">
                <a16:creationId xmlns:a16="http://schemas.microsoft.com/office/drawing/2014/main" id="{D9023553-D998-DC48-A769-0FE35426CA5E}"/>
              </a:ext>
            </a:extLst>
          </p:cNvPr>
          <p:cNvSpPr>
            <a:spLocks noGrp="1"/>
          </p:cNvSpPr>
          <p:nvPr>
            <p:ph type="body" orient="vert" idx="1"/>
          </p:nvPr>
        </p:nvSpPr>
        <p:spPr>
          <a:xfrm>
            <a:off x="838200" y="365125"/>
            <a:ext cx="7734300" cy="58118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4" name="Date Placeholder 3">
            <a:extLst>
              <a:ext uri="{FF2B5EF4-FFF2-40B4-BE49-F238E27FC236}">
                <a16:creationId xmlns:a16="http://schemas.microsoft.com/office/drawing/2014/main" id="{9BE0B311-BE03-804E-A478-96DAC37B87D3}"/>
              </a:ext>
            </a:extLst>
          </p:cNvPr>
          <p:cNvSpPr>
            <a:spLocks noGrp="1"/>
          </p:cNvSpPr>
          <p:nvPr>
            <p:ph type="dt" sz="half" idx="10"/>
          </p:nvPr>
        </p:nvSpPr>
        <p:spPr>
          <a:xfrm>
            <a:off x="838200" y="6356350"/>
            <a:ext cx="2743200" cy="365125"/>
          </a:xfrm>
          <a:prstGeom prst="rect">
            <a:avLst/>
          </a:prstGeom>
        </p:spPr>
        <p:txBody>
          <a:bodyPr/>
          <a:lstStyle/>
          <a:p>
            <a:fld id="{9941D8A5-6476-BD45-BFAC-EC6004E17A52}" type="datetimeFigureOut">
              <a:rPr lang="en-DK" smtClean="0"/>
              <a:t>07/06/2021</a:t>
            </a:fld>
            <a:endParaRPr lang="en-DK"/>
          </a:p>
        </p:txBody>
      </p:sp>
      <p:sp>
        <p:nvSpPr>
          <p:cNvPr id="5" name="Footer Placeholder 4">
            <a:extLst>
              <a:ext uri="{FF2B5EF4-FFF2-40B4-BE49-F238E27FC236}">
                <a16:creationId xmlns:a16="http://schemas.microsoft.com/office/drawing/2014/main" id="{C95E806E-0A56-EA4E-BC15-951D494CA0A9}"/>
              </a:ext>
            </a:extLst>
          </p:cNvPr>
          <p:cNvSpPr>
            <a:spLocks noGrp="1"/>
          </p:cNvSpPr>
          <p:nvPr>
            <p:ph type="ftr" sz="quarter" idx="11"/>
          </p:nvPr>
        </p:nvSpPr>
        <p:spPr>
          <a:xfrm>
            <a:off x="4038600" y="6356350"/>
            <a:ext cx="4114800" cy="365125"/>
          </a:xfrm>
          <a:prstGeom prst="rect">
            <a:avLst/>
          </a:prstGeom>
        </p:spPr>
        <p:txBody>
          <a:bodyPr/>
          <a:lstStyle/>
          <a:p>
            <a:endParaRPr lang="en-DK"/>
          </a:p>
        </p:txBody>
      </p:sp>
      <p:sp>
        <p:nvSpPr>
          <p:cNvPr id="6" name="Slide Number Placeholder 5">
            <a:extLst>
              <a:ext uri="{FF2B5EF4-FFF2-40B4-BE49-F238E27FC236}">
                <a16:creationId xmlns:a16="http://schemas.microsoft.com/office/drawing/2014/main" id="{5D9C4861-F35E-424D-BDCE-FF3E6B2359DA}"/>
              </a:ext>
            </a:extLst>
          </p:cNvPr>
          <p:cNvSpPr>
            <a:spLocks noGrp="1"/>
          </p:cNvSpPr>
          <p:nvPr>
            <p:ph type="sldNum" sz="quarter" idx="12"/>
          </p:nvPr>
        </p:nvSpPr>
        <p:spPr>
          <a:xfrm>
            <a:off x="8610600" y="6356350"/>
            <a:ext cx="2743200" cy="365125"/>
          </a:xfrm>
          <a:prstGeom prst="rect">
            <a:avLst/>
          </a:prstGeom>
        </p:spPr>
        <p:txBody>
          <a:bodyPr/>
          <a:lstStyle/>
          <a:p>
            <a:fld id="{6AD77FBD-9713-E54A-AD89-7AF9CAD699B0}" type="slidenum">
              <a:rPr lang="en-DK" smtClean="0"/>
              <a:t>‹nr.›</a:t>
            </a:fld>
            <a:endParaRPr lang="en-DK"/>
          </a:p>
        </p:txBody>
      </p:sp>
    </p:spTree>
    <p:extLst>
      <p:ext uri="{BB962C8B-B14F-4D97-AF65-F5344CB8AC3E}">
        <p14:creationId xmlns:p14="http://schemas.microsoft.com/office/powerpoint/2010/main" val="11088296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79952-20AC-D647-96FE-E53316AFB6B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DK"/>
          </a:p>
        </p:txBody>
      </p:sp>
      <p:sp>
        <p:nvSpPr>
          <p:cNvPr id="3" name="Content Placeholder 2">
            <a:extLst>
              <a:ext uri="{FF2B5EF4-FFF2-40B4-BE49-F238E27FC236}">
                <a16:creationId xmlns:a16="http://schemas.microsoft.com/office/drawing/2014/main" id="{60F969D9-86B6-F34E-A589-6F1A533E9F12}"/>
              </a:ext>
            </a:extLst>
          </p:cNvPr>
          <p:cNvSpPr>
            <a:spLocks noGrp="1"/>
          </p:cNvSpPr>
          <p:nvPr>
            <p:ph idx="1"/>
          </p:nvPr>
        </p:nvSpPr>
        <p:spPr>
          <a:xfrm>
            <a:off x="838200" y="1825625"/>
            <a:ext cx="10515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4" name="Date Placeholder 3">
            <a:extLst>
              <a:ext uri="{FF2B5EF4-FFF2-40B4-BE49-F238E27FC236}">
                <a16:creationId xmlns:a16="http://schemas.microsoft.com/office/drawing/2014/main" id="{4CD9663C-66CE-C44D-AD86-EC915B6A03F1}"/>
              </a:ext>
            </a:extLst>
          </p:cNvPr>
          <p:cNvSpPr>
            <a:spLocks noGrp="1"/>
          </p:cNvSpPr>
          <p:nvPr>
            <p:ph type="dt" sz="half" idx="10"/>
          </p:nvPr>
        </p:nvSpPr>
        <p:spPr>
          <a:xfrm>
            <a:off x="838200" y="6356350"/>
            <a:ext cx="2743200" cy="365125"/>
          </a:xfrm>
          <a:prstGeom prst="rect">
            <a:avLst/>
          </a:prstGeom>
        </p:spPr>
        <p:txBody>
          <a:bodyPr/>
          <a:lstStyle/>
          <a:p>
            <a:fld id="{9941D8A5-6476-BD45-BFAC-EC6004E17A52}" type="datetimeFigureOut">
              <a:rPr lang="en-DK" smtClean="0"/>
              <a:t>07/06/2021</a:t>
            </a:fld>
            <a:endParaRPr lang="en-DK"/>
          </a:p>
        </p:txBody>
      </p:sp>
      <p:sp>
        <p:nvSpPr>
          <p:cNvPr id="5" name="Footer Placeholder 4">
            <a:extLst>
              <a:ext uri="{FF2B5EF4-FFF2-40B4-BE49-F238E27FC236}">
                <a16:creationId xmlns:a16="http://schemas.microsoft.com/office/drawing/2014/main" id="{5197DDD3-026C-0E4D-883F-BEAE011F311C}"/>
              </a:ext>
            </a:extLst>
          </p:cNvPr>
          <p:cNvSpPr>
            <a:spLocks noGrp="1"/>
          </p:cNvSpPr>
          <p:nvPr>
            <p:ph type="ftr" sz="quarter" idx="11"/>
          </p:nvPr>
        </p:nvSpPr>
        <p:spPr>
          <a:xfrm>
            <a:off x="4038600" y="6356350"/>
            <a:ext cx="4114800" cy="365125"/>
          </a:xfrm>
          <a:prstGeom prst="rect">
            <a:avLst/>
          </a:prstGeom>
        </p:spPr>
        <p:txBody>
          <a:bodyPr/>
          <a:lstStyle/>
          <a:p>
            <a:endParaRPr lang="en-DK"/>
          </a:p>
        </p:txBody>
      </p:sp>
      <p:sp>
        <p:nvSpPr>
          <p:cNvPr id="6" name="Slide Number Placeholder 5">
            <a:extLst>
              <a:ext uri="{FF2B5EF4-FFF2-40B4-BE49-F238E27FC236}">
                <a16:creationId xmlns:a16="http://schemas.microsoft.com/office/drawing/2014/main" id="{FFF4F62C-320D-5741-B46C-2408FA2804D0}"/>
              </a:ext>
            </a:extLst>
          </p:cNvPr>
          <p:cNvSpPr>
            <a:spLocks noGrp="1"/>
          </p:cNvSpPr>
          <p:nvPr>
            <p:ph type="sldNum" sz="quarter" idx="12"/>
          </p:nvPr>
        </p:nvSpPr>
        <p:spPr>
          <a:xfrm>
            <a:off x="8610600" y="6356350"/>
            <a:ext cx="2743200" cy="365125"/>
          </a:xfrm>
          <a:prstGeom prst="rect">
            <a:avLst/>
          </a:prstGeom>
        </p:spPr>
        <p:txBody>
          <a:bodyPr/>
          <a:lstStyle/>
          <a:p>
            <a:fld id="{6AD77FBD-9713-E54A-AD89-7AF9CAD699B0}" type="slidenum">
              <a:rPr lang="en-DK" smtClean="0"/>
              <a:t>‹nr.›</a:t>
            </a:fld>
            <a:endParaRPr lang="en-DK"/>
          </a:p>
        </p:txBody>
      </p:sp>
    </p:spTree>
    <p:extLst>
      <p:ext uri="{BB962C8B-B14F-4D97-AF65-F5344CB8AC3E}">
        <p14:creationId xmlns:p14="http://schemas.microsoft.com/office/powerpoint/2010/main" val="32503212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4FA3B-78EC-434F-B111-5F7F08C568B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GB"/>
              <a:t>Click to edit Master title style</a:t>
            </a:r>
            <a:endParaRPr lang="en-DK"/>
          </a:p>
        </p:txBody>
      </p:sp>
      <p:sp>
        <p:nvSpPr>
          <p:cNvPr id="3" name="Text Placeholder 2">
            <a:extLst>
              <a:ext uri="{FF2B5EF4-FFF2-40B4-BE49-F238E27FC236}">
                <a16:creationId xmlns:a16="http://schemas.microsoft.com/office/drawing/2014/main" id="{8FD09C83-E0CF-1742-A5C5-25A4989E4B8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2B1C7A6-E79F-8641-A3E7-EAFFD4F94B10}"/>
              </a:ext>
            </a:extLst>
          </p:cNvPr>
          <p:cNvSpPr>
            <a:spLocks noGrp="1"/>
          </p:cNvSpPr>
          <p:nvPr>
            <p:ph type="dt" sz="half" idx="10"/>
          </p:nvPr>
        </p:nvSpPr>
        <p:spPr>
          <a:xfrm>
            <a:off x="838200" y="6356350"/>
            <a:ext cx="2743200" cy="365125"/>
          </a:xfrm>
          <a:prstGeom prst="rect">
            <a:avLst/>
          </a:prstGeom>
        </p:spPr>
        <p:txBody>
          <a:bodyPr/>
          <a:lstStyle/>
          <a:p>
            <a:fld id="{9941D8A5-6476-BD45-BFAC-EC6004E17A52}" type="datetimeFigureOut">
              <a:rPr lang="en-DK" smtClean="0"/>
              <a:t>07/06/2021</a:t>
            </a:fld>
            <a:endParaRPr lang="en-DK"/>
          </a:p>
        </p:txBody>
      </p:sp>
      <p:sp>
        <p:nvSpPr>
          <p:cNvPr id="5" name="Footer Placeholder 4">
            <a:extLst>
              <a:ext uri="{FF2B5EF4-FFF2-40B4-BE49-F238E27FC236}">
                <a16:creationId xmlns:a16="http://schemas.microsoft.com/office/drawing/2014/main" id="{38969BC4-A864-914A-B442-9666C8B5D49B}"/>
              </a:ext>
            </a:extLst>
          </p:cNvPr>
          <p:cNvSpPr>
            <a:spLocks noGrp="1"/>
          </p:cNvSpPr>
          <p:nvPr>
            <p:ph type="ftr" sz="quarter" idx="11"/>
          </p:nvPr>
        </p:nvSpPr>
        <p:spPr>
          <a:xfrm>
            <a:off x="4038600" y="6356350"/>
            <a:ext cx="4114800" cy="365125"/>
          </a:xfrm>
          <a:prstGeom prst="rect">
            <a:avLst/>
          </a:prstGeom>
        </p:spPr>
        <p:txBody>
          <a:bodyPr/>
          <a:lstStyle/>
          <a:p>
            <a:endParaRPr lang="en-DK"/>
          </a:p>
        </p:txBody>
      </p:sp>
      <p:sp>
        <p:nvSpPr>
          <p:cNvPr id="6" name="Slide Number Placeholder 5">
            <a:extLst>
              <a:ext uri="{FF2B5EF4-FFF2-40B4-BE49-F238E27FC236}">
                <a16:creationId xmlns:a16="http://schemas.microsoft.com/office/drawing/2014/main" id="{4AA88BCE-BAF5-2741-98EB-D084CDAE6782}"/>
              </a:ext>
            </a:extLst>
          </p:cNvPr>
          <p:cNvSpPr>
            <a:spLocks noGrp="1"/>
          </p:cNvSpPr>
          <p:nvPr>
            <p:ph type="sldNum" sz="quarter" idx="12"/>
          </p:nvPr>
        </p:nvSpPr>
        <p:spPr>
          <a:xfrm>
            <a:off x="8610600" y="6356350"/>
            <a:ext cx="2743200" cy="365125"/>
          </a:xfrm>
          <a:prstGeom prst="rect">
            <a:avLst/>
          </a:prstGeom>
        </p:spPr>
        <p:txBody>
          <a:bodyPr/>
          <a:lstStyle/>
          <a:p>
            <a:fld id="{6AD77FBD-9713-E54A-AD89-7AF9CAD699B0}" type="slidenum">
              <a:rPr lang="en-DK" smtClean="0"/>
              <a:t>‹nr.›</a:t>
            </a:fld>
            <a:endParaRPr lang="en-DK"/>
          </a:p>
        </p:txBody>
      </p:sp>
    </p:spTree>
    <p:extLst>
      <p:ext uri="{BB962C8B-B14F-4D97-AF65-F5344CB8AC3E}">
        <p14:creationId xmlns:p14="http://schemas.microsoft.com/office/powerpoint/2010/main" val="1591109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F9FA7-30A2-7F45-8760-0469B00B59CC}"/>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DK"/>
          </a:p>
        </p:txBody>
      </p:sp>
      <p:sp>
        <p:nvSpPr>
          <p:cNvPr id="3" name="Content Placeholder 2">
            <a:extLst>
              <a:ext uri="{FF2B5EF4-FFF2-40B4-BE49-F238E27FC236}">
                <a16:creationId xmlns:a16="http://schemas.microsoft.com/office/drawing/2014/main" id="{6E26C688-B25B-2243-ACD0-4C6EA87B47B4}"/>
              </a:ext>
            </a:extLst>
          </p:cNvPr>
          <p:cNvSpPr>
            <a:spLocks noGrp="1"/>
          </p:cNvSpPr>
          <p:nvPr>
            <p:ph sz="half" idx="1"/>
          </p:nvPr>
        </p:nvSpPr>
        <p:spPr>
          <a:xfrm>
            <a:off x="838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4" name="Content Placeholder 3">
            <a:extLst>
              <a:ext uri="{FF2B5EF4-FFF2-40B4-BE49-F238E27FC236}">
                <a16:creationId xmlns:a16="http://schemas.microsoft.com/office/drawing/2014/main" id="{CF4C47A6-9D04-4842-960D-857FAE568932}"/>
              </a:ext>
            </a:extLst>
          </p:cNvPr>
          <p:cNvSpPr>
            <a:spLocks noGrp="1"/>
          </p:cNvSpPr>
          <p:nvPr>
            <p:ph sz="half" idx="2"/>
          </p:nvPr>
        </p:nvSpPr>
        <p:spPr>
          <a:xfrm>
            <a:off x="6172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5" name="Date Placeholder 4">
            <a:extLst>
              <a:ext uri="{FF2B5EF4-FFF2-40B4-BE49-F238E27FC236}">
                <a16:creationId xmlns:a16="http://schemas.microsoft.com/office/drawing/2014/main" id="{8E054DBE-349E-794B-943B-2072AD0F52DC}"/>
              </a:ext>
            </a:extLst>
          </p:cNvPr>
          <p:cNvSpPr>
            <a:spLocks noGrp="1"/>
          </p:cNvSpPr>
          <p:nvPr>
            <p:ph type="dt" sz="half" idx="10"/>
          </p:nvPr>
        </p:nvSpPr>
        <p:spPr>
          <a:xfrm>
            <a:off x="838200" y="6356350"/>
            <a:ext cx="2743200" cy="365125"/>
          </a:xfrm>
          <a:prstGeom prst="rect">
            <a:avLst/>
          </a:prstGeom>
        </p:spPr>
        <p:txBody>
          <a:bodyPr/>
          <a:lstStyle/>
          <a:p>
            <a:fld id="{9941D8A5-6476-BD45-BFAC-EC6004E17A52}" type="datetimeFigureOut">
              <a:rPr lang="en-DK" smtClean="0"/>
              <a:t>07/06/2021</a:t>
            </a:fld>
            <a:endParaRPr lang="en-DK"/>
          </a:p>
        </p:txBody>
      </p:sp>
      <p:sp>
        <p:nvSpPr>
          <p:cNvPr id="6" name="Footer Placeholder 5">
            <a:extLst>
              <a:ext uri="{FF2B5EF4-FFF2-40B4-BE49-F238E27FC236}">
                <a16:creationId xmlns:a16="http://schemas.microsoft.com/office/drawing/2014/main" id="{A95A07DB-BE39-AD44-812D-234D12A89B7F}"/>
              </a:ext>
            </a:extLst>
          </p:cNvPr>
          <p:cNvSpPr>
            <a:spLocks noGrp="1"/>
          </p:cNvSpPr>
          <p:nvPr>
            <p:ph type="ftr" sz="quarter" idx="11"/>
          </p:nvPr>
        </p:nvSpPr>
        <p:spPr>
          <a:xfrm>
            <a:off x="4038600" y="6356350"/>
            <a:ext cx="4114800" cy="365125"/>
          </a:xfrm>
          <a:prstGeom prst="rect">
            <a:avLst/>
          </a:prstGeom>
        </p:spPr>
        <p:txBody>
          <a:bodyPr/>
          <a:lstStyle/>
          <a:p>
            <a:endParaRPr lang="en-DK"/>
          </a:p>
        </p:txBody>
      </p:sp>
      <p:sp>
        <p:nvSpPr>
          <p:cNvPr id="7" name="Slide Number Placeholder 6">
            <a:extLst>
              <a:ext uri="{FF2B5EF4-FFF2-40B4-BE49-F238E27FC236}">
                <a16:creationId xmlns:a16="http://schemas.microsoft.com/office/drawing/2014/main" id="{FBD8B89B-1564-5A40-8339-8CE169E78455}"/>
              </a:ext>
            </a:extLst>
          </p:cNvPr>
          <p:cNvSpPr>
            <a:spLocks noGrp="1"/>
          </p:cNvSpPr>
          <p:nvPr>
            <p:ph type="sldNum" sz="quarter" idx="12"/>
          </p:nvPr>
        </p:nvSpPr>
        <p:spPr>
          <a:xfrm>
            <a:off x="8610600" y="6356350"/>
            <a:ext cx="2743200" cy="365125"/>
          </a:xfrm>
          <a:prstGeom prst="rect">
            <a:avLst/>
          </a:prstGeom>
        </p:spPr>
        <p:txBody>
          <a:bodyPr/>
          <a:lstStyle/>
          <a:p>
            <a:fld id="{6AD77FBD-9713-E54A-AD89-7AF9CAD699B0}" type="slidenum">
              <a:rPr lang="en-DK" smtClean="0"/>
              <a:t>‹nr.›</a:t>
            </a:fld>
            <a:endParaRPr lang="en-DK"/>
          </a:p>
        </p:txBody>
      </p:sp>
    </p:spTree>
    <p:extLst>
      <p:ext uri="{BB962C8B-B14F-4D97-AF65-F5344CB8AC3E}">
        <p14:creationId xmlns:p14="http://schemas.microsoft.com/office/powerpoint/2010/main" val="1372543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BE2D8-23EE-F341-8A5C-4E08788B322B}"/>
              </a:ext>
            </a:extLst>
          </p:cNvPr>
          <p:cNvSpPr>
            <a:spLocks noGrp="1"/>
          </p:cNvSpPr>
          <p:nvPr>
            <p:ph type="title"/>
          </p:nvPr>
        </p:nvSpPr>
        <p:spPr>
          <a:xfrm>
            <a:off x="839788" y="365125"/>
            <a:ext cx="10515600" cy="1325563"/>
          </a:xfrm>
          <a:prstGeom prst="rect">
            <a:avLst/>
          </a:prstGeom>
        </p:spPr>
        <p:txBody>
          <a:bodyPr/>
          <a:lstStyle/>
          <a:p>
            <a:r>
              <a:rPr lang="en-GB"/>
              <a:t>Click to edit Master title style</a:t>
            </a:r>
            <a:endParaRPr lang="en-DK"/>
          </a:p>
        </p:txBody>
      </p:sp>
      <p:sp>
        <p:nvSpPr>
          <p:cNvPr id="3" name="Text Placeholder 2">
            <a:extLst>
              <a:ext uri="{FF2B5EF4-FFF2-40B4-BE49-F238E27FC236}">
                <a16:creationId xmlns:a16="http://schemas.microsoft.com/office/drawing/2014/main" id="{A7538322-C6B0-9146-A210-F298DFF0607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EB23214-8667-6240-BB73-E20A74F29B06}"/>
              </a:ext>
            </a:extLst>
          </p:cNvPr>
          <p:cNvSpPr>
            <a:spLocks noGrp="1"/>
          </p:cNvSpPr>
          <p:nvPr>
            <p:ph sz="half" idx="2"/>
          </p:nvPr>
        </p:nvSpPr>
        <p:spPr>
          <a:xfrm>
            <a:off x="839788" y="2505075"/>
            <a:ext cx="5157787"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5" name="Text Placeholder 4">
            <a:extLst>
              <a:ext uri="{FF2B5EF4-FFF2-40B4-BE49-F238E27FC236}">
                <a16:creationId xmlns:a16="http://schemas.microsoft.com/office/drawing/2014/main" id="{8A257A5F-F7FA-CD4A-8E5A-A931301507B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1516168-AEAD-454E-92B5-DCD02277488F}"/>
              </a:ext>
            </a:extLst>
          </p:cNvPr>
          <p:cNvSpPr>
            <a:spLocks noGrp="1"/>
          </p:cNvSpPr>
          <p:nvPr>
            <p:ph sz="quarter" idx="4"/>
          </p:nvPr>
        </p:nvSpPr>
        <p:spPr>
          <a:xfrm>
            <a:off x="6172200" y="2505075"/>
            <a:ext cx="5183188"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7" name="Date Placeholder 6">
            <a:extLst>
              <a:ext uri="{FF2B5EF4-FFF2-40B4-BE49-F238E27FC236}">
                <a16:creationId xmlns:a16="http://schemas.microsoft.com/office/drawing/2014/main" id="{D762A6C8-C4A0-FC4D-B28F-9E289F4677DC}"/>
              </a:ext>
            </a:extLst>
          </p:cNvPr>
          <p:cNvSpPr>
            <a:spLocks noGrp="1"/>
          </p:cNvSpPr>
          <p:nvPr>
            <p:ph type="dt" sz="half" idx="10"/>
          </p:nvPr>
        </p:nvSpPr>
        <p:spPr>
          <a:xfrm>
            <a:off x="838200" y="6356350"/>
            <a:ext cx="2743200" cy="365125"/>
          </a:xfrm>
          <a:prstGeom prst="rect">
            <a:avLst/>
          </a:prstGeom>
        </p:spPr>
        <p:txBody>
          <a:bodyPr/>
          <a:lstStyle/>
          <a:p>
            <a:fld id="{9941D8A5-6476-BD45-BFAC-EC6004E17A52}" type="datetimeFigureOut">
              <a:rPr lang="en-DK" smtClean="0"/>
              <a:t>07/06/2021</a:t>
            </a:fld>
            <a:endParaRPr lang="en-DK"/>
          </a:p>
        </p:txBody>
      </p:sp>
      <p:sp>
        <p:nvSpPr>
          <p:cNvPr id="8" name="Footer Placeholder 7">
            <a:extLst>
              <a:ext uri="{FF2B5EF4-FFF2-40B4-BE49-F238E27FC236}">
                <a16:creationId xmlns:a16="http://schemas.microsoft.com/office/drawing/2014/main" id="{E9100DFA-A2FD-1B44-B451-885DBAA1B8C1}"/>
              </a:ext>
            </a:extLst>
          </p:cNvPr>
          <p:cNvSpPr>
            <a:spLocks noGrp="1"/>
          </p:cNvSpPr>
          <p:nvPr>
            <p:ph type="ftr" sz="quarter" idx="11"/>
          </p:nvPr>
        </p:nvSpPr>
        <p:spPr>
          <a:xfrm>
            <a:off x="4038600" y="6356350"/>
            <a:ext cx="4114800" cy="365125"/>
          </a:xfrm>
          <a:prstGeom prst="rect">
            <a:avLst/>
          </a:prstGeom>
        </p:spPr>
        <p:txBody>
          <a:bodyPr/>
          <a:lstStyle/>
          <a:p>
            <a:endParaRPr lang="en-DK"/>
          </a:p>
        </p:txBody>
      </p:sp>
      <p:sp>
        <p:nvSpPr>
          <p:cNvPr id="9" name="Slide Number Placeholder 8">
            <a:extLst>
              <a:ext uri="{FF2B5EF4-FFF2-40B4-BE49-F238E27FC236}">
                <a16:creationId xmlns:a16="http://schemas.microsoft.com/office/drawing/2014/main" id="{792FE658-E3DB-024D-AAB1-440BC1683F11}"/>
              </a:ext>
            </a:extLst>
          </p:cNvPr>
          <p:cNvSpPr>
            <a:spLocks noGrp="1"/>
          </p:cNvSpPr>
          <p:nvPr>
            <p:ph type="sldNum" sz="quarter" idx="12"/>
          </p:nvPr>
        </p:nvSpPr>
        <p:spPr>
          <a:xfrm>
            <a:off x="8610600" y="6356350"/>
            <a:ext cx="2743200" cy="365125"/>
          </a:xfrm>
          <a:prstGeom prst="rect">
            <a:avLst/>
          </a:prstGeom>
        </p:spPr>
        <p:txBody>
          <a:bodyPr/>
          <a:lstStyle/>
          <a:p>
            <a:fld id="{6AD77FBD-9713-E54A-AD89-7AF9CAD699B0}" type="slidenum">
              <a:rPr lang="en-DK" smtClean="0"/>
              <a:t>‹nr.›</a:t>
            </a:fld>
            <a:endParaRPr lang="en-DK"/>
          </a:p>
        </p:txBody>
      </p:sp>
    </p:spTree>
    <p:extLst>
      <p:ext uri="{BB962C8B-B14F-4D97-AF65-F5344CB8AC3E}">
        <p14:creationId xmlns:p14="http://schemas.microsoft.com/office/powerpoint/2010/main" val="3688424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2D5AA-545E-8C45-A16C-F2A12E3769D1}"/>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DK"/>
          </a:p>
        </p:txBody>
      </p:sp>
      <p:sp>
        <p:nvSpPr>
          <p:cNvPr id="3" name="Date Placeholder 2">
            <a:extLst>
              <a:ext uri="{FF2B5EF4-FFF2-40B4-BE49-F238E27FC236}">
                <a16:creationId xmlns:a16="http://schemas.microsoft.com/office/drawing/2014/main" id="{003AE38D-5FC5-484C-9584-0FD931F0288F}"/>
              </a:ext>
            </a:extLst>
          </p:cNvPr>
          <p:cNvSpPr>
            <a:spLocks noGrp="1"/>
          </p:cNvSpPr>
          <p:nvPr>
            <p:ph type="dt" sz="half" idx="10"/>
          </p:nvPr>
        </p:nvSpPr>
        <p:spPr>
          <a:xfrm>
            <a:off x="838200" y="6356350"/>
            <a:ext cx="2743200" cy="365125"/>
          </a:xfrm>
          <a:prstGeom prst="rect">
            <a:avLst/>
          </a:prstGeom>
        </p:spPr>
        <p:txBody>
          <a:bodyPr/>
          <a:lstStyle/>
          <a:p>
            <a:fld id="{9941D8A5-6476-BD45-BFAC-EC6004E17A52}" type="datetimeFigureOut">
              <a:rPr lang="en-DK" smtClean="0"/>
              <a:t>07/06/2021</a:t>
            </a:fld>
            <a:endParaRPr lang="en-DK"/>
          </a:p>
        </p:txBody>
      </p:sp>
      <p:sp>
        <p:nvSpPr>
          <p:cNvPr id="4" name="Footer Placeholder 3">
            <a:extLst>
              <a:ext uri="{FF2B5EF4-FFF2-40B4-BE49-F238E27FC236}">
                <a16:creationId xmlns:a16="http://schemas.microsoft.com/office/drawing/2014/main" id="{2722EEA7-9134-F744-9249-B22E0F642E2B}"/>
              </a:ext>
            </a:extLst>
          </p:cNvPr>
          <p:cNvSpPr>
            <a:spLocks noGrp="1"/>
          </p:cNvSpPr>
          <p:nvPr>
            <p:ph type="ftr" sz="quarter" idx="11"/>
          </p:nvPr>
        </p:nvSpPr>
        <p:spPr>
          <a:xfrm>
            <a:off x="4038600" y="6356350"/>
            <a:ext cx="4114800" cy="365125"/>
          </a:xfrm>
          <a:prstGeom prst="rect">
            <a:avLst/>
          </a:prstGeom>
        </p:spPr>
        <p:txBody>
          <a:bodyPr/>
          <a:lstStyle/>
          <a:p>
            <a:endParaRPr lang="en-DK"/>
          </a:p>
        </p:txBody>
      </p:sp>
      <p:sp>
        <p:nvSpPr>
          <p:cNvPr id="5" name="Slide Number Placeholder 4">
            <a:extLst>
              <a:ext uri="{FF2B5EF4-FFF2-40B4-BE49-F238E27FC236}">
                <a16:creationId xmlns:a16="http://schemas.microsoft.com/office/drawing/2014/main" id="{971A0C6B-011C-644B-A16D-0AE5E184D23D}"/>
              </a:ext>
            </a:extLst>
          </p:cNvPr>
          <p:cNvSpPr>
            <a:spLocks noGrp="1"/>
          </p:cNvSpPr>
          <p:nvPr>
            <p:ph type="sldNum" sz="quarter" idx="12"/>
          </p:nvPr>
        </p:nvSpPr>
        <p:spPr>
          <a:xfrm>
            <a:off x="8610600" y="6356350"/>
            <a:ext cx="2743200" cy="365125"/>
          </a:xfrm>
          <a:prstGeom prst="rect">
            <a:avLst/>
          </a:prstGeom>
        </p:spPr>
        <p:txBody>
          <a:bodyPr/>
          <a:lstStyle/>
          <a:p>
            <a:fld id="{6AD77FBD-9713-E54A-AD89-7AF9CAD699B0}" type="slidenum">
              <a:rPr lang="en-DK" smtClean="0"/>
              <a:t>‹nr.›</a:t>
            </a:fld>
            <a:endParaRPr lang="en-DK"/>
          </a:p>
        </p:txBody>
      </p:sp>
    </p:spTree>
    <p:extLst>
      <p:ext uri="{BB962C8B-B14F-4D97-AF65-F5344CB8AC3E}">
        <p14:creationId xmlns:p14="http://schemas.microsoft.com/office/powerpoint/2010/main" val="1877144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71BEF0-341C-294C-87D1-511F0E46B051}"/>
              </a:ext>
            </a:extLst>
          </p:cNvPr>
          <p:cNvSpPr>
            <a:spLocks noGrp="1"/>
          </p:cNvSpPr>
          <p:nvPr>
            <p:ph type="dt" sz="half" idx="10"/>
          </p:nvPr>
        </p:nvSpPr>
        <p:spPr>
          <a:xfrm>
            <a:off x="838200" y="6356350"/>
            <a:ext cx="2743200" cy="365125"/>
          </a:xfrm>
          <a:prstGeom prst="rect">
            <a:avLst/>
          </a:prstGeom>
        </p:spPr>
        <p:txBody>
          <a:bodyPr/>
          <a:lstStyle/>
          <a:p>
            <a:fld id="{9941D8A5-6476-BD45-BFAC-EC6004E17A52}" type="datetimeFigureOut">
              <a:rPr lang="en-DK" smtClean="0"/>
              <a:t>07/06/2021</a:t>
            </a:fld>
            <a:endParaRPr lang="en-DK"/>
          </a:p>
        </p:txBody>
      </p:sp>
      <p:sp>
        <p:nvSpPr>
          <p:cNvPr id="3" name="Footer Placeholder 2">
            <a:extLst>
              <a:ext uri="{FF2B5EF4-FFF2-40B4-BE49-F238E27FC236}">
                <a16:creationId xmlns:a16="http://schemas.microsoft.com/office/drawing/2014/main" id="{F8EC91A8-C0A4-F446-86A1-74267197A915}"/>
              </a:ext>
            </a:extLst>
          </p:cNvPr>
          <p:cNvSpPr>
            <a:spLocks noGrp="1"/>
          </p:cNvSpPr>
          <p:nvPr>
            <p:ph type="ftr" sz="quarter" idx="11"/>
          </p:nvPr>
        </p:nvSpPr>
        <p:spPr>
          <a:xfrm>
            <a:off x="4038600" y="6356350"/>
            <a:ext cx="4114800" cy="365125"/>
          </a:xfrm>
          <a:prstGeom prst="rect">
            <a:avLst/>
          </a:prstGeom>
        </p:spPr>
        <p:txBody>
          <a:bodyPr/>
          <a:lstStyle/>
          <a:p>
            <a:endParaRPr lang="en-DK"/>
          </a:p>
        </p:txBody>
      </p:sp>
      <p:sp>
        <p:nvSpPr>
          <p:cNvPr id="4" name="Slide Number Placeholder 3">
            <a:extLst>
              <a:ext uri="{FF2B5EF4-FFF2-40B4-BE49-F238E27FC236}">
                <a16:creationId xmlns:a16="http://schemas.microsoft.com/office/drawing/2014/main" id="{9EB1AE5C-0469-484C-B123-DED8AEAEB7C8}"/>
              </a:ext>
            </a:extLst>
          </p:cNvPr>
          <p:cNvSpPr>
            <a:spLocks noGrp="1"/>
          </p:cNvSpPr>
          <p:nvPr>
            <p:ph type="sldNum" sz="quarter" idx="12"/>
          </p:nvPr>
        </p:nvSpPr>
        <p:spPr>
          <a:xfrm>
            <a:off x="8610600" y="6356350"/>
            <a:ext cx="2743200" cy="365125"/>
          </a:xfrm>
          <a:prstGeom prst="rect">
            <a:avLst/>
          </a:prstGeom>
        </p:spPr>
        <p:txBody>
          <a:bodyPr/>
          <a:lstStyle/>
          <a:p>
            <a:fld id="{6AD77FBD-9713-E54A-AD89-7AF9CAD699B0}" type="slidenum">
              <a:rPr lang="en-DK" smtClean="0"/>
              <a:t>‹nr.›</a:t>
            </a:fld>
            <a:endParaRPr lang="en-DK"/>
          </a:p>
        </p:txBody>
      </p:sp>
    </p:spTree>
    <p:extLst>
      <p:ext uri="{BB962C8B-B14F-4D97-AF65-F5344CB8AC3E}">
        <p14:creationId xmlns:p14="http://schemas.microsoft.com/office/powerpoint/2010/main" val="4168692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0C9ED-01B1-4849-9B92-772E4197DAC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DK"/>
          </a:p>
        </p:txBody>
      </p:sp>
      <p:sp>
        <p:nvSpPr>
          <p:cNvPr id="3" name="Content Placeholder 2">
            <a:extLst>
              <a:ext uri="{FF2B5EF4-FFF2-40B4-BE49-F238E27FC236}">
                <a16:creationId xmlns:a16="http://schemas.microsoft.com/office/drawing/2014/main" id="{CC5D8B1B-2758-BC4D-8698-D85422ACBC1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4" name="Text Placeholder 3">
            <a:extLst>
              <a:ext uri="{FF2B5EF4-FFF2-40B4-BE49-F238E27FC236}">
                <a16:creationId xmlns:a16="http://schemas.microsoft.com/office/drawing/2014/main" id="{C1C0A2AA-7F66-804E-B697-B37A3631545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9310CEB-511C-D142-A735-FC8E57EEFF00}"/>
              </a:ext>
            </a:extLst>
          </p:cNvPr>
          <p:cNvSpPr>
            <a:spLocks noGrp="1"/>
          </p:cNvSpPr>
          <p:nvPr>
            <p:ph type="dt" sz="half" idx="10"/>
          </p:nvPr>
        </p:nvSpPr>
        <p:spPr>
          <a:xfrm>
            <a:off x="838200" y="6356350"/>
            <a:ext cx="2743200" cy="365125"/>
          </a:xfrm>
          <a:prstGeom prst="rect">
            <a:avLst/>
          </a:prstGeom>
        </p:spPr>
        <p:txBody>
          <a:bodyPr/>
          <a:lstStyle/>
          <a:p>
            <a:fld id="{9941D8A5-6476-BD45-BFAC-EC6004E17A52}" type="datetimeFigureOut">
              <a:rPr lang="en-DK" smtClean="0"/>
              <a:t>07/06/2021</a:t>
            </a:fld>
            <a:endParaRPr lang="en-DK"/>
          </a:p>
        </p:txBody>
      </p:sp>
      <p:sp>
        <p:nvSpPr>
          <p:cNvPr id="6" name="Footer Placeholder 5">
            <a:extLst>
              <a:ext uri="{FF2B5EF4-FFF2-40B4-BE49-F238E27FC236}">
                <a16:creationId xmlns:a16="http://schemas.microsoft.com/office/drawing/2014/main" id="{4297B537-9275-064E-84F0-E05F5B7058E1}"/>
              </a:ext>
            </a:extLst>
          </p:cNvPr>
          <p:cNvSpPr>
            <a:spLocks noGrp="1"/>
          </p:cNvSpPr>
          <p:nvPr>
            <p:ph type="ftr" sz="quarter" idx="11"/>
          </p:nvPr>
        </p:nvSpPr>
        <p:spPr>
          <a:xfrm>
            <a:off x="4038600" y="6356350"/>
            <a:ext cx="4114800" cy="365125"/>
          </a:xfrm>
          <a:prstGeom prst="rect">
            <a:avLst/>
          </a:prstGeom>
        </p:spPr>
        <p:txBody>
          <a:bodyPr/>
          <a:lstStyle/>
          <a:p>
            <a:endParaRPr lang="en-DK"/>
          </a:p>
        </p:txBody>
      </p:sp>
      <p:sp>
        <p:nvSpPr>
          <p:cNvPr id="7" name="Slide Number Placeholder 6">
            <a:extLst>
              <a:ext uri="{FF2B5EF4-FFF2-40B4-BE49-F238E27FC236}">
                <a16:creationId xmlns:a16="http://schemas.microsoft.com/office/drawing/2014/main" id="{BF040AF4-17C0-1045-919F-464094168380}"/>
              </a:ext>
            </a:extLst>
          </p:cNvPr>
          <p:cNvSpPr>
            <a:spLocks noGrp="1"/>
          </p:cNvSpPr>
          <p:nvPr>
            <p:ph type="sldNum" sz="quarter" idx="12"/>
          </p:nvPr>
        </p:nvSpPr>
        <p:spPr>
          <a:xfrm>
            <a:off x="8610600" y="6356350"/>
            <a:ext cx="2743200" cy="365125"/>
          </a:xfrm>
          <a:prstGeom prst="rect">
            <a:avLst/>
          </a:prstGeom>
        </p:spPr>
        <p:txBody>
          <a:bodyPr/>
          <a:lstStyle/>
          <a:p>
            <a:fld id="{6AD77FBD-9713-E54A-AD89-7AF9CAD699B0}" type="slidenum">
              <a:rPr lang="en-DK" smtClean="0"/>
              <a:t>‹nr.›</a:t>
            </a:fld>
            <a:endParaRPr lang="en-DK"/>
          </a:p>
        </p:txBody>
      </p:sp>
    </p:spTree>
    <p:extLst>
      <p:ext uri="{BB962C8B-B14F-4D97-AF65-F5344CB8AC3E}">
        <p14:creationId xmlns:p14="http://schemas.microsoft.com/office/powerpoint/2010/main" val="3457696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FDF16-C080-8F48-B2B5-DC7D7D8664C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DK"/>
          </a:p>
        </p:txBody>
      </p:sp>
      <p:sp>
        <p:nvSpPr>
          <p:cNvPr id="3" name="Picture Placeholder 2">
            <a:extLst>
              <a:ext uri="{FF2B5EF4-FFF2-40B4-BE49-F238E27FC236}">
                <a16:creationId xmlns:a16="http://schemas.microsoft.com/office/drawing/2014/main" id="{49DA15E3-34D8-834F-9571-D4631D4E297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DK"/>
          </a:p>
        </p:txBody>
      </p:sp>
      <p:sp>
        <p:nvSpPr>
          <p:cNvPr id="4" name="Text Placeholder 3">
            <a:extLst>
              <a:ext uri="{FF2B5EF4-FFF2-40B4-BE49-F238E27FC236}">
                <a16:creationId xmlns:a16="http://schemas.microsoft.com/office/drawing/2014/main" id="{2070C046-D65D-6041-89D1-F77D81EF932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3AEA85C-CB49-8C4E-8F00-6C07833583C1}"/>
              </a:ext>
            </a:extLst>
          </p:cNvPr>
          <p:cNvSpPr>
            <a:spLocks noGrp="1"/>
          </p:cNvSpPr>
          <p:nvPr>
            <p:ph type="dt" sz="half" idx="10"/>
          </p:nvPr>
        </p:nvSpPr>
        <p:spPr>
          <a:xfrm>
            <a:off x="838200" y="6356350"/>
            <a:ext cx="2743200" cy="365125"/>
          </a:xfrm>
          <a:prstGeom prst="rect">
            <a:avLst/>
          </a:prstGeom>
        </p:spPr>
        <p:txBody>
          <a:bodyPr/>
          <a:lstStyle/>
          <a:p>
            <a:fld id="{9941D8A5-6476-BD45-BFAC-EC6004E17A52}" type="datetimeFigureOut">
              <a:rPr lang="en-DK" smtClean="0"/>
              <a:t>07/06/2021</a:t>
            </a:fld>
            <a:endParaRPr lang="en-DK"/>
          </a:p>
        </p:txBody>
      </p:sp>
      <p:sp>
        <p:nvSpPr>
          <p:cNvPr id="6" name="Footer Placeholder 5">
            <a:extLst>
              <a:ext uri="{FF2B5EF4-FFF2-40B4-BE49-F238E27FC236}">
                <a16:creationId xmlns:a16="http://schemas.microsoft.com/office/drawing/2014/main" id="{8186463E-CB5E-6B4C-9D53-067AC1B91B73}"/>
              </a:ext>
            </a:extLst>
          </p:cNvPr>
          <p:cNvSpPr>
            <a:spLocks noGrp="1"/>
          </p:cNvSpPr>
          <p:nvPr>
            <p:ph type="ftr" sz="quarter" idx="11"/>
          </p:nvPr>
        </p:nvSpPr>
        <p:spPr>
          <a:xfrm>
            <a:off x="4038600" y="6356350"/>
            <a:ext cx="4114800" cy="365125"/>
          </a:xfrm>
          <a:prstGeom prst="rect">
            <a:avLst/>
          </a:prstGeom>
        </p:spPr>
        <p:txBody>
          <a:bodyPr/>
          <a:lstStyle/>
          <a:p>
            <a:endParaRPr lang="en-DK"/>
          </a:p>
        </p:txBody>
      </p:sp>
      <p:sp>
        <p:nvSpPr>
          <p:cNvPr id="7" name="Slide Number Placeholder 6">
            <a:extLst>
              <a:ext uri="{FF2B5EF4-FFF2-40B4-BE49-F238E27FC236}">
                <a16:creationId xmlns:a16="http://schemas.microsoft.com/office/drawing/2014/main" id="{C3CB4574-2257-4643-B291-66D80D30B92D}"/>
              </a:ext>
            </a:extLst>
          </p:cNvPr>
          <p:cNvSpPr>
            <a:spLocks noGrp="1"/>
          </p:cNvSpPr>
          <p:nvPr>
            <p:ph type="sldNum" sz="quarter" idx="12"/>
          </p:nvPr>
        </p:nvSpPr>
        <p:spPr>
          <a:xfrm>
            <a:off x="8610600" y="6356350"/>
            <a:ext cx="2743200" cy="365125"/>
          </a:xfrm>
          <a:prstGeom prst="rect">
            <a:avLst/>
          </a:prstGeom>
        </p:spPr>
        <p:txBody>
          <a:bodyPr/>
          <a:lstStyle/>
          <a:p>
            <a:fld id="{6AD77FBD-9713-E54A-AD89-7AF9CAD699B0}" type="slidenum">
              <a:rPr lang="en-DK" smtClean="0"/>
              <a:t>‹nr.›</a:t>
            </a:fld>
            <a:endParaRPr lang="en-DK"/>
          </a:p>
        </p:txBody>
      </p:sp>
    </p:spTree>
    <p:extLst>
      <p:ext uri="{BB962C8B-B14F-4D97-AF65-F5344CB8AC3E}">
        <p14:creationId xmlns:p14="http://schemas.microsoft.com/office/powerpoint/2010/main" val="18905230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Titel 1">
            <a:extLst>
              <a:ext uri="{FF2B5EF4-FFF2-40B4-BE49-F238E27FC236}">
                <a16:creationId xmlns:a16="http://schemas.microsoft.com/office/drawing/2014/main" id="{0D10731F-E79A-B545-9685-DE6E28BC1A90}"/>
              </a:ext>
            </a:extLst>
          </p:cNvPr>
          <p:cNvSpPr txBox="1">
            <a:spLocks/>
          </p:cNvSpPr>
          <p:nvPr userDrawn="1"/>
        </p:nvSpPr>
        <p:spPr>
          <a:xfrm>
            <a:off x="890155" y="460397"/>
            <a:ext cx="3332017" cy="754041"/>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a-DK">
              <a:latin typeface="DINPro-Regular" panose="02000503030000020004" pitchFamily="2" charset="0"/>
            </a:endParaRPr>
          </a:p>
        </p:txBody>
      </p:sp>
      <p:sp>
        <p:nvSpPr>
          <p:cNvPr id="15" name="Undertitel 2">
            <a:extLst>
              <a:ext uri="{FF2B5EF4-FFF2-40B4-BE49-F238E27FC236}">
                <a16:creationId xmlns:a16="http://schemas.microsoft.com/office/drawing/2014/main" id="{EBA8C263-3BA4-3244-9A3B-406577904889}"/>
              </a:ext>
            </a:extLst>
          </p:cNvPr>
          <p:cNvSpPr txBox="1">
            <a:spLocks/>
          </p:cNvSpPr>
          <p:nvPr userDrawn="1"/>
        </p:nvSpPr>
        <p:spPr>
          <a:xfrm>
            <a:off x="848402" y="1712114"/>
            <a:ext cx="10647123" cy="367036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a-DK" sz="2000">
              <a:cs typeface="Calibri"/>
            </a:endParaRPr>
          </a:p>
        </p:txBody>
      </p:sp>
      <p:pic>
        <p:nvPicPr>
          <p:cNvPr id="16" name="Content Placeholder 3">
            <a:extLst>
              <a:ext uri="{FF2B5EF4-FFF2-40B4-BE49-F238E27FC236}">
                <a16:creationId xmlns:a16="http://schemas.microsoft.com/office/drawing/2014/main" id="{D3F7AA28-C2E4-DE44-985E-FAB71D009BCD}"/>
              </a:ext>
            </a:extLst>
          </p:cNvPr>
          <p:cNvPicPr>
            <a:picLocks noChangeAspect="1"/>
          </p:cNvPicPr>
          <p:nvPr userDrawn="1"/>
        </p:nvPicPr>
        <p:blipFill>
          <a:blip r:embed="rId13"/>
          <a:stretch>
            <a:fillRect/>
          </a:stretch>
        </p:blipFill>
        <p:spPr>
          <a:xfrm>
            <a:off x="9940925" y="271463"/>
            <a:ext cx="2251075" cy="942975"/>
          </a:xfrm>
          <a:prstGeom prst="rect">
            <a:avLst/>
          </a:prstGeom>
        </p:spPr>
      </p:pic>
      <p:sp>
        <p:nvSpPr>
          <p:cNvPr id="17" name="Rektangel 4">
            <a:extLst>
              <a:ext uri="{FF2B5EF4-FFF2-40B4-BE49-F238E27FC236}">
                <a16:creationId xmlns:a16="http://schemas.microsoft.com/office/drawing/2014/main" id="{711197C2-3F25-BE49-8420-BE0E12F0E479}"/>
              </a:ext>
            </a:extLst>
          </p:cNvPr>
          <p:cNvSpPr/>
          <p:nvPr userDrawn="1"/>
        </p:nvSpPr>
        <p:spPr>
          <a:xfrm>
            <a:off x="-3931" y="6281368"/>
            <a:ext cx="12457216" cy="578963"/>
          </a:xfrm>
          <a:prstGeom prst="rect">
            <a:avLst/>
          </a:prstGeom>
          <a:solidFill>
            <a:srgbClr val="68A1A4"/>
          </a:solidFill>
          <a:ln>
            <a:solidFill>
              <a:srgbClr val="68A1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8" name="Lige forbindelse 5">
            <a:extLst>
              <a:ext uri="{FF2B5EF4-FFF2-40B4-BE49-F238E27FC236}">
                <a16:creationId xmlns:a16="http://schemas.microsoft.com/office/drawing/2014/main" id="{A3756195-50AE-4C4A-B1BD-0A156D120467}"/>
              </a:ext>
            </a:extLst>
          </p:cNvPr>
          <p:cNvCxnSpPr/>
          <p:nvPr userDrawn="1"/>
        </p:nvCxnSpPr>
        <p:spPr>
          <a:xfrm>
            <a:off x="-358239" y="267113"/>
            <a:ext cx="12908478" cy="0"/>
          </a:xfrm>
          <a:prstGeom prst="line">
            <a:avLst/>
          </a:prstGeom>
          <a:ln w="15875">
            <a:solidFill>
              <a:srgbClr val="68A1A4"/>
            </a:solidFill>
          </a:ln>
        </p:spPr>
        <p:style>
          <a:lnRef idx="1">
            <a:schemeClr val="accent1"/>
          </a:lnRef>
          <a:fillRef idx="0">
            <a:schemeClr val="accent1"/>
          </a:fillRef>
          <a:effectRef idx="0">
            <a:schemeClr val="accent1"/>
          </a:effectRef>
          <a:fontRef idx="minor">
            <a:schemeClr val="tx1"/>
          </a:fontRef>
        </p:style>
      </p:cxnSp>
      <p:cxnSp>
        <p:nvCxnSpPr>
          <p:cNvPr id="19" name="Lige forbindelse 6">
            <a:extLst>
              <a:ext uri="{FF2B5EF4-FFF2-40B4-BE49-F238E27FC236}">
                <a16:creationId xmlns:a16="http://schemas.microsoft.com/office/drawing/2014/main" id="{DFBD8632-AFBA-F249-A528-ABC96BFEC233}"/>
              </a:ext>
            </a:extLst>
          </p:cNvPr>
          <p:cNvCxnSpPr/>
          <p:nvPr userDrawn="1"/>
        </p:nvCxnSpPr>
        <p:spPr>
          <a:xfrm>
            <a:off x="-368133" y="1206296"/>
            <a:ext cx="12908478" cy="0"/>
          </a:xfrm>
          <a:prstGeom prst="line">
            <a:avLst/>
          </a:prstGeom>
          <a:ln w="15875">
            <a:solidFill>
              <a:srgbClr val="68A1A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67454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sv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sv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8" Type="http://schemas.openxmlformats.org/officeDocument/2006/relationships/customXml" Target="../ink/ink2.xml"/><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customXml" Target="../ink/ink1.xml"/><Relationship Id="rId5" Type="http://schemas.openxmlformats.org/officeDocument/2006/relationships/image" Target="../media/image36.sv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9.svg"/></Relationships>
</file>

<file path=ppt/slides/_rels/slide24.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3.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svg"/></Relationships>
</file>

<file path=ppt/slides/_rels/slide35.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EF9DC-CEF2-EA46-BEF9-407DFB95AE92}"/>
              </a:ext>
            </a:extLst>
          </p:cNvPr>
          <p:cNvSpPr>
            <a:spLocks noGrp="1"/>
          </p:cNvSpPr>
          <p:nvPr>
            <p:ph type="title"/>
          </p:nvPr>
        </p:nvSpPr>
        <p:spPr/>
        <p:txBody>
          <a:bodyPr/>
          <a:lstStyle/>
          <a:p>
            <a:endParaRPr lang="en-DK"/>
          </a:p>
        </p:txBody>
      </p:sp>
      <p:pic>
        <p:nvPicPr>
          <p:cNvPr id="4" name="Picture 4" descr="A picture containing diagram&#10;&#10;Description automatically generated">
            <a:extLst>
              <a:ext uri="{FF2B5EF4-FFF2-40B4-BE49-F238E27FC236}">
                <a16:creationId xmlns:a16="http://schemas.microsoft.com/office/drawing/2014/main" id="{02EA2A8F-F751-46CC-ACC4-D75318892A40}"/>
              </a:ext>
            </a:extLst>
          </p:cNvPr>
          <p:cNvPicPr>
            <a:picLocks noGrp="1" noChangeAspect="1"/>
          </p:cNvPicPr>
          <p:nvPr>
            <p:ph idx="1"/>
          </p:nvPr>
        </p:nvPicPr>
        <p:blipFill>
          <a:blip r:embed="rId2"/>
          <a:stretch>
            <a:fillRect/>
          </a:stretch>
        </p:blipFill>
        <p:spPr>
          <a:xfrm>
            <a:off x="2442102" y="-11124"/>
            <a:ext cx="9749265" cy="6868858"/>
          </a:xfrm>
        </p:spPr>
      </p:pic>
      <p:sp>
        <p:nvSpPr>
          <p:cNvPr id="3" name="Rektangel 2">
            <a:extLst>
              <a:ext uri="{FF2B5EF4-FFF2-40B4-BE49-F238E27FC236}">
                <a16:creationId xmlns:a16="http://schemas.microsoft.com/office/drawing/2014/main" id="{7C7F8335-A502-46FB-B877-02BB9AD47D3C}"/>
              </a:ext>
            </a:extLst>
          </p:cNvPr>
          <p:cNvSpPr/>
          <p:nvPr/>
        </p:nvSpPr>
        <p:spPr>
          <a:xfrm>
            <a:off x="-1113" y="-3894"/>
            <a:ext cx="2447299" cy="6863560"/>
          </a:xfrm>
          <a:prstGeom prst="rect">
            <a:avLst/>
          </a:prstGeom>
          <a:solidFill>
            <a:srgbClr val="084C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a:cs typeface="Calibri"/>
              </a:rPr>
              <a:t>Group 7</a:t>
            </a:r>
          </a:p>
          <a:p>
            <a:pPr algn="ctr"/>
            <a:r>
              <a:rPr lang="da-DK" err="1">
                <a:cs typeface="Calibri"/>
              </a:rPr>
              <a:t>Sustainable</a:t>
            </a:r>
            <a:r>
              <a:rPr lang="da-DK">
                <a:cs typeface="Calibri"/>
              </a:rPr>
              <a:t> transitions</a:t>
            </a:r>
            <a:endParaRPr lang="da-DK"/>
          </a:p>
          <a:p>
            <a:pPr algn="ctr"/>
            <a:r>
              <a:rPr lang="da-DK">
                <a:cs typeface="Calibri"/>
              </a:rPr>
              <a:t>2. Semester </a:t>
            </a:r>
            <a:r>
              <a:rPr lang="da-DK" err="1">
                <a:cs typeface="Calibri"/>
              </a:rPr>
              <a:t>project</a:t>
            </a:r>
            <a:endParaRPr lang="da-DK">
              <a:cs typeface="Calibri"/>
            </a:endParaRPr>
          </a:p>
          <a:p>
            <a:pPr algn="ctr"/>
            <a:r>
              <a:rPr lang="da-DK" err="1">
                <a:cs typeface="Calibri"/>
              </a:rPr>
              <a:t>MSc</a:t>
            </a:r>
            <a:r>
              <a:rPr lang="da-DK">
                <a:cs typeface="Calibri"/>
              </a:rPr>
              <a:t> </a:t>
            </a:r>
            <a:r>
              <a:rPr lang="da-DK" err="1">
                <a:cs typeface="Calibri"/>
              </a:rPr>
              <a:t>Sustainable</a:t>
            </a:r>
            <a:r>
              <a:rPr lang="da-DK">
                <a:cs typeface="Calibri"/>
              </a:rPr>
              <a:t> Design</a:t>
            </a:r>
            <a:endParaRPr lang="da-DK"/>
          </a:p>
          <a:p>
            <a:pPr algn="ctr"/>
            <a:r>
              <a:rPr lang="da-DK">
                <a:cs typeface="Calibri"/>
              </a:rPr>
              <a:t>AAU, Copenhagen</a:t>
            </a:r>
          </a:p>
          <a:p>
            <a:pPr algn="ctr"/>
            <a:endParaRPr lang="da-DK">
              <a:cs typeface="Calibri"/>
            </a:endParaRPr>
          </a:p>
          <a:p>
            <a:pPr algn="ctr"/>
            <a:r>
              <a:rPr lang="da-DK">
                <a:cs typeface="Calibri"/>
              </a:rPr>
              <a:t>Oral </a:t>
            </a:r>
            <a:r>
              <a:rPr lang="da-DK" err="1">
                <a:cs typeface="Calibri"/>
              </a:rPr>
              <a:t>exam</a:t>
            </a:r>
          </a:p>
          <a:p>
            <a:pPr algn="ctr"/>
            <a:r>
              <a:rPr lang="da-DK">
                <a:cs typeface="Calibri"/>
              </a:rPr>
              <a:t>18th of June</a:t>
            </a:r>
          </a:p>
          <a:p>
            <a:pPr algn="ctr"/>
            <a:endParaRPr lang="da-DK">
              <a:cs typeface="Calibri"/>
            </a:endParaRPr>
          </a:p>
        </p:txBody>
      </p:sp>
      <p:pic>
        <p:nvPicPr>
          <p:cNvPr id="5" name="Picture 4">
            <a:extLst>
              <a:ext uri="{FF2B5EF4-FFF2-40B4-BE49-F238E27FC236}">
                <a16:creationId xmlns:a16="http://schemas.microsoft.com/office/drawing/2014/main" id="{41A9B70A-59FE-4236-8A2F-171CE8659475}"/>
              </a:ext>
            </a:extLst>
          </p:cNvPr>
          <p:cNvPicPr>
            <a:picLocks noChangeAspect="1"/>
          </p:cNvPicPr>
          <p:nvPr/>
        </p:nvPicPr>
        <p:blipFill>
          <a:blip r:embed="rId3"/>
          <a:stretch>
            <a:fillRect/>
          </a:stretch>
        </p:blipFill>
        <p:spPr>
          <a:xfrm>
            <a:off x="13392150" y="-2814638"/>
            <a:ext cx="9353550" cy="2352675"/>
          </a:xfrm>
          <a:prstGeom prst="rect">
            <a:avLst/>
          </a:prstGeom>
          <a:ln>
            <a:solidFill>
              <a:srgbClr val="4F6D7A"/>
            </a:solidFill>
          </a:ln>
        </p:spPr>
      </p:pic>
    </p:spTree>
    <p:extLst>
      <p:ext uri="{BB962C8B-B14F-4D97-AF65-F5344CB8AC3E}">
        <p14:creationId xmlns:p14="http://schemas.microsoft.com/office/powerpoint/2010/main" val="444528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4094F2-AD51-463E-9EC5-E009DC577095}"/>
              </a:ext>
            </a:extLst>
          </p:cNvPr>
          <p:cNvSpPr>
            <a:spLocks noGrp="1"/>
          </p:cNvSpPr>
          <p:nvPr>
            <p:ph type="title"/>
          </p:nvPr>
        </p:nvSpPr>
        <p:spPr/>
        <p:txBody>
          <a:bodyPr lIns="91440" tIns="45720" rIns="91440" bIns="45720" anchor="t"/>
          <a:lstStyle/>
          <a:p>
            <a:r>
              <a:rPr lang="da-DK">
                <a:cs typeface="Calibri Light"/>
              </a:rPr>
              <a:t>Project </a:t>
            </a:r>
            <a:r>
              <a:rPr lang="da-DK" err="1">
                <a:cs typeface="Calibri Light"/>
              </a:rPr>
              <a:t>actors</a:t>
            </a:r>
            <a:endParaRPr lang="da-DK" err="1"/>
          </a:p>
        </p:txBody>
      </p:sp>
      <p:sp>
        <p:nvSpPr>
          <p:cNvPr id="4" name="Rektangel 3">
            <a:extLst>
              <a:ext uri="{FF2B5EF4-FFF2-40B4-BE49-F238E27FC236}">
                <a16:creationId xmlns:a16="http://schemas.microsoft.com/office/drawing/2014/main" id="{1A022AC0-8389-4CF5-8690-A99C4AF2D4A3}"/>
              </a:ext>
            </a:extLst>
          </p:cNvPr>
          <p:cNvSpPr/>
          <p:nvPr/>
        </p:nvSpPr>
        <p:spPr>
          <a:xfrm>
            <a:off x="1657330" y="3804253"/>
            <a:ext cx="1669142" cy="1182914"/>
          </a:xfrm>
          <a:prstGeom prst="rect">
            <a:avLst/>
          </a:prstGeom>
          <a:solidFill>
            <a:srgbClr val="DB504A"/>
          </a:solidFill>
          <a:ln>
            <a:solidFill>
              <a:srgbClr val="DB50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err="1">
                <a:cs typeface="Calibri"/>
              </a:rPr>
              <a:t>Apair</a:t>
            </a:r>
            <a:endParaRPr lang="da-DK" err="1"/>
          </a:p>
        </p:txBody>
      </p:sp>
      <p:sp>
        <p:nvSpPr>
          <p:cNvPr id="5" name="Rektangel 4">
            <a:extLst>
              <a:ext uri="{FF2B5EF4-FFF2-40B4-BE49-F238E27FC236}">
                <a16:creationId xmlns:a16="http://schemas.microsoft.com/office/drawing/2014/main" id="{54D444B9-2B94-4B49-B7A5-702D1E161116}"/>
              </a:ext>
            </a:extLst>
          </p:cNvPr>
          <p:cNvSpPr/>
          <p:nvPr/>
        </p:nvSpPr>
        <p:spPr>
          <a:xfrm>
            <a:off x="1657329" y="5038231"/>
            <a:ext cx="1669142" cy="1182914"/>
          </a:xfrm>
          <a:prstGeom prst="rect">
            <a:avLst/>
          </a:prstGeom>
          <a:solidFill>
            <a:srgbClr val="DB504A"/>
          </a:solidFill>
          <a:ln>
            <a:solidFill>
              <a:srgbClr val="DB504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a-DK">
                <a:cs typeface="Calibri"/>
              </a:rPr>
              <a:t>Tante T</a:t>
            </a:r>
            <a:endParaRPr lang="da-DK"/>
          </a:p>
        </p:txBody>
      </p:sp>
      <p:sp>
        <p:nvSpPr>
          <p:cNvPr id="6" name="Rektangel 5">
            <a:extLst>
              <a:ext uri="{FF2B5EF4-FFF2-40B4-BE49-F238E27FC236}">
                <a16:creationId xmlns:a16="http://schemas.microsoft.com/office/drawing/2014/main" id="{3D0DDABF-C960-4075-80B6-9F43C2C7480D}"/>
              </a:ext>
            </a:extLst>
          </p:cNvPr>
          <p:cNvSpPr/>
          <p:nvPr/>
        </p:nvSpPr>
        <p:spPr>
          <a:xfrm>
            <a:off x="3370437" y="3808224"/>
            <a:ext cx="1669142" cy="1182914"/>
          </a:xfrm>
          <a:prstGeom prst="rect">
            <a:avLst/>
          </a:prstGeom>
          <a:solidFill>
            <a:srgbClr val="DB504A"/>
          </a:solidFill>
          <a:ln>
            <a:solidFill>
              <a:srgbClr val="DB504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a-DK" err="1">
                <a:cs typeface="Calibri"/>
              </a:rPr>
              <a:t>SMBs</a:t>
            </a:r>
          </a:p>
          <a:p>
            <a:pPr algn="ctr"/>
            <a:r>
              <a:rPr lang="da-DK">
                <a:cs typeface="Calibri"/>
              </a:rPr>
              <a:t>(</a:t>
            </a:r>
            <a:r>
              <a:rPr lang="da-DK" err="1">
                <a:cs typeface="Calibri"/>
              </a:rPr>
              <a:t>surveys</a:t>
            </a:r>
            <a:r>
              <a:rPr lang="da-DK">
                <a:cs typeface="Calibri"/>
              </a:rPr>
              <a:t>)</a:t>
            </a:r>
          </a:p>
        </p:txBody>
      </p:sp>
      <p:sp>
        <p:nvSpPr>
          <p:cNvPr id="7" name="Rektangel 6">
            <a:extLst>
              <a:ext uri="{FF2B5EF4-FFF2-40B4-BE49-F238E27FC236}">
                <a16:creationId xmlns:a16="http://schemas.microsoft.com/office/drawing/2014/main" id="{16D177EF-61EC-4522-BD5E-484A21BA16CD}"/>
              </a:ext>
            </a:extLst>
          </p:cNvPr>
          <p:cNvSpPr/>
          <p:nvPr/>
        </p:nvSpPr>
        <p:spPr>
          <a:xfrm>
            <a:off x="4504936" y="1332532"/>
            <a:ext cx="1669142" cy="1182914"/>
          </a:xfrm>
          <a:prstGeom prst="rect">
            <a:avLst/>
          </a:prstGeom>
          <a:solidFill>
            <a:srgbClr val="4F6D7A"/>
          </a:solidFill>
          <a:ln>
            <a:solidFill>
              <a:srgbClr val="4F6D7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a-DK" err="1">
                <a:cs typeface="Calibri"/>
              </a:rPr>
              <a:t>Municipality</a:t>
            </a:r>
            <a:r>
              <a:rPr lang="da-DK">
                <a:cs typeface="Calibri"/>
              </a:rPr>
              <a:t>,</a:t>
            </a:r>
            <a:br>
              <a:rPr lang="da-DK">
                <a:cs typeface="Calibri"/>
              </a:rPr>
            </a:br>
            <a:r>
              <a:rPr lang="da-DK">
                <a:cs typeface="Calibri"/>
              </a:rPr>
              <a:t>Teknik &amp; Miljøforvaltning</a:t>
            </a:r>
            <a:endParaRPr lang="da-DK"/>
          </a:p>
        </p:txBody>
      </p:sp>
      <p:sp>
        <p:nvSpPr>
          <p:cNvPr id="8" name="Rektangel 7">
            <a:extLst>
              <a:ext uri="{FF2B5EF4-FFF2-40B4-BE49-F238E27FC236}">
                <a16:creationId xmlns:a16="http://schemas.microsoft.com/office/drawing/2014/main" id="{BF9DD88F-D73E-4731-88F4-18015FBB47F6}"/>
              </a:ext>
            </a:extLst>
          </p:cNvPr>
          <p:cNvSpPr/>
          <p:nvPr/>
        </p:nvSpPr>
        <p:spPr>
          <a:xfrm>
            <a:off x="6229168" y="1333909"/>
            <a:ext cx="1669142" cy="1182914"/>
          </a:xfrm>
          <a:prstGeom prst="rect">
            <a:avLst/>
          </a:prstGeom>
          <a:solidFill>
            <a:srgbClr val="4F6D7A"/>
          </a:solidFill>
          <a:ln>
            <a:solidFill>
              <a:srgbClr val="4F6D7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a-DK">
                <a:cs typeface="Calibri"/>
              </a:rPr>
              <a:t>Capital Region</a:t>
            </a:r>
            <a:endParaRPr lang="da-DK"/>
          </a:p>
        </p:txBody>
      </p:sp>
      <p:sp>
        <p:nvSpPr>
          <p:cNvPr id="9" name="Rektangel 8">
            <a:extLst>
              <a:ext uri="{FF2B5EF4-FFF2-40B4-BE49-F238E27FC236}">
                <a16:creationId xmlns:a16="http://schemas.microsoft.com/office/drawing/2014/main" id="{E8A14B80-26D7-4434-B338-B2E7F2CBA18E}"/>
              </a:ext>
            </a:extLst>
          </p:cNvPr>
          <p:cNvSpPr/>
          <p:nvPr/>
        </p:nvSpPr>
        <p:spPr>
          <a:xfrm>
            <a:off x="8922892" y="3807640"/>
            <a:ext cx="1669142" cy="1182914"/>
          </a:xfrm>
          <a:prstGeom prst="rect">
            <a:avLst/>
          </a:prstGeom>
          <a:solidFill>
            <a:srgbClr val="E3B505"/>
          </a:solidFill>
          <a:ln>
            <a:solidFill>
              <a:srgbClr val="E3B50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a-DK">
                <a:cs typeface="Calibri"/>
              </a:rPr>
              <a:t>Bring </a:t>
            </a:r>
            <a:endParaRPr lang="da-DK"/>
          </a:p>
        </p:txBody>
      </p:sp>
      <p:sp>
        <p:nvSpPr>
          <p:cNvPr id="10" name="Rektangel 9">
            <a:extLst>
              <a:ext uri="{FF2B5EF4-FFF2-40B4-BE49-F238E27FC236}">
                <a16:creationId xmlns:a16="http://schemas.microsoft.com/office/drawing/2014/main" id="{11FC162B-C20D-4522-AB5B-1FB2F0198C5C}"/>
              </a:ext>
            </a:extLst>
          </p:cNvPr>
          <p:cNvSpPr/>
          <p:nvPr/>
        </p:nvSpPr>
        <p:spPr>
          <a:xfrm>
            <a:off x="7209781" y="3809017"/>
            <a:ext cx="1669142" cy="1182914"/>
          </a:xfrm>
          <a:prstGeom prst="rect">
            <a:avLst/>
          </a:prstGeom>
          <a:solidFill>
            <a:srgbClr val="E3B505"/>
          </a:solidFill>
          <a:ln>
            <a:solidFill>
              <a:srgbClr val="E3B50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a-DK">
                <a:cs typeface="Calibri"/>
              </a:rPr>
              <a:t>By-Expressen</a:t>
            </a:r>
            <a:endParaRPr lang="da-DK"/>
          </a:p>
        </p:txBody>
      </p:sp>
      <p:sp>
        <p:nvSpPr>
          <p:cNvPr id="11" name="Rektangel 10">
            <a:extLst>
              <a:ext uri="{FF2B5EF4-FFF2-40B4-BE49-F238E27FC236}">
                <a16:creationId xmlns:a16="http://schemas.microsoft.com/office/drawing/2014/main" id="{A96520A6-58D6-4A48-8033-50CC14E7E40A}"/>
              </a:ext>
            </a:extLst>
          </p:cNvPr>
          <p:cNvSpPr/>
          <p:nvPr/>
        </p:nvSpPr>
        <p:spPr>
          <a:xfrm>
            <a:off x="7209782" y="5037434"/>
            <a:ext cx="1669142" cy="1182914"/>
          </a:xfrm>
          <a:prstGeom prst="rect">
            <a:avLst/>
          </a:prstGeom>
          <a:solidFill>
            <a:srgbClr val="E3B505"/>
          </a:solidFill>
          <a:ln>
            <a:solidFill>
              <a:srgbClr val="E3B50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a-DK" err="1">
                <a:cs typeface="Calibri"/>
              </a:rPr>
              <a:t>Chainge</a:t>
            </a:r>
            <a:endParaRPr lang="da-DK" err="1"/>
          </a:p>
        </p:txBody>
      </p:sp>
      <p:sp>
        <p:nvSpPr>
          <p:cNvPr id="12" name="Rektangel 11">
            <a:extLst>
              <a:ext uri="{FF2B5EF4-FFF2-40B4-BE49-F238E27FC236}">
                <a16:creationId xmlns:a16="http://schemas.microsoft.com/office/drawing/2014/main" id="{07E549E4-CF1F-49B7-9D54-8028191A6A40}"/>
              </a:ext>
            </a:extLst>
          </p:cNvPr>
          <p:cNvSpPr/>
          <p:nvPr/>
        </p:nvSpPr>
        <p:spPr>
          <a:xfrm>
            <a:off x="6226730" y="2561741"/>
            <a:ext cx="1669142" cy="1182914"/>
          </a:xfrm>
          <a:prstGeom prst="rect">
            <a:avLst/>
          </a:prstGeom>
          <a:solidFill>
            <a:srgbClr val="4F6D7A"/>
          </a:solidFill>
          <a:ln>
            <a:solidFill>
              <a:srgbClr val="4F6D7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a-DK">
                <a:cs typeface="Calibri"/>
              </a:rPr>
              <a:t>Miljøpunkt</a:t>
            </a:r>
            <a:endParaRPr lang="da-DK"/>
          </a:p>
        </p:txBody>
      </p:sp>
      <p:sp>
        <p:nvSpPr>
          <p:cNvPr id="13" name="Rektangel 12">
            <a:extLst>
              <a:ext uri="{FF2B5EF4-FFF2-40B4-BE49-F238E27FC236}">
                <a16:creationId xmlns:a16="http://schemas.microsoft.com/office/drawing/2014/main" id="{D7FBB09A-9EC5-48D2-8728-242B3B9A7C62}"/>
              </a:ext>
            </a:extLst>
          </p:cNvPr>
          <p:cNvSpPr/>
          <p:nvPr/>
        </p:nvSpPr>
        <p:spPr>
          <a:xfrm>
            <a:off x="4502496" y="2563118"/>
            <a:ext cx="1669142" cy="1182914"/>
          </a:xfrm>
          <a:prstGeom prst="rect">
            <a:avLst/>
          </a:prstGeom>
          <a:solidFill>
            <a:srgbClr val="4F6D7A"/>
          </a:solidFill>
          <a:ln>
            <a:solidFill>
              <a:srgbClr val="4F6D7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a-DK" dirty="0">
                <a:cs typeface="Calibri"/>
              </a:rPr>
              <a:t>IBLU, By-udviklingsgruppen</a:t>
            </a:r>
            <a:endParaRPr lang="da-DK" dirty="0"/>
          </a:p>
        </p:txBody>
      </p:sp>
      <p:sp>
        <p:nvSpPr>
          <p:cNvPr id="14" name="Rektangel 13">
            <a:extLst>
              <a:ext uri="{FF2B5EF4-FFF2-40B4-BE49-F238E27FC236}">
                <a16:creationId xmlns:a16="http://schemas.microsoft.com/office/drawing/2014/main" id="{2ED1951F-7818-4F3B-8432-9C8D7841869F}"/>
              </a:ext>
            </a:extLst>
          </p:cNvPr>
          <p:cNvSpPr/>
          <p:nvPr/>
        </p:nvSpPr>
        <p:spPr>
          <a:xfrm>
            <a:off x="3371599" y="5037326"/>
            <a:ext cx="1669142" cy="1182914"/>
          </a:xfrm>
          <a:prstGeom prst="rect">
            <a:avLst/>
          </a:prstGeom>
          <a:solidFill>
            <a:srgbClr val="DB504A"/>
          </a:solidFill>
          <a:ln>
            <a:solidFill>
              <a:srgbClr val="DB504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a-DK">
                <a:cs typeface="Calibri"/>
              </a:rPr>
              <a:t>Dansk Erhverv</a:t>
            </a:r>
            <a:endParaRPr lang="da-DK"/>
          </a:p>
        </p:txBody>
      </p:sp>
      <p:sp>
        <p:nvSpPr>
          <p:cNvPr id="16" name="Bue 15">
            <a:extLst>
              <a:ext uri="{FF2B5EF4-FFF2-40B4-BE49-F238E27FC236}">
                <a16:creationId xmlns:a16="http://schemas.microsoft.com/office/drawing/2014/main" id="{FE51AF56-CE55-4B72-86A0-AAED76039DD7}"/>
              </a:ext>
            </a:extLst>
          </p:cNvPr>
          <p:cNvSpPr/>
          <p:nvPr/>
        </p:nvSpPr>
        <p:spPr>
          <a:xfrm flipH="1">
            <a:off x="2943294" y="2206324"/>
            <a:ext cx="2881139" cy="3081371"/>
          </a:xfrm>
          <a:prstGeom prst="arc">
            <a:avLst/>
          </a:prstGeom>
          <a:ln w="57150">
            <a:solidFill>
              <a:srgbClr val="56A3A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p>
        </p:txBody>
      </p:sp>
      <p:sp>
        <p:nvSpPr>
          <p:cNvPr id="17" name="Bue 16">
            <a:extLst>
              <a:ext uri="{FF2B5EF4-FFF2-40B4-BE49-F238E27FC236}">
                <a16:creationId xmlns:a16="http://schemas.microsoft.com/office/drawing/2014/main" id="{FF4CC77E-007F-416A-8277-3B82D1A72196}"/>
              </a:ext>
            </a:extLst>
          </p:cNvPr>
          <p:cNvSpPr/>
          <p:nvPr/>
        </p:nvSpPr>
        <p:spPr>
          <a:xfrm>
            <a:off x="6458506" y="2206324"/>
            <a:ext cx="3014627" cy="3070247"/>
          </a:xfrm>
          <a:prstGeom prst="arc">
            <a:avLst/>
          </a:prstGeom>
          <a:ln w="57150">
            <a:solidFill>
              <a:srgbClr val="56A3A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p>
        </p:txBody>
      </p:sp>
      <p:cxnSp>
        <p:nvCxnSpPr>
          <p:cNvPr id="18" name="Lige pilforbindelse 17">
            <a:extLst>
              <a:ext uri="{FF2B5EF4-FFF2-40B4-BE49-F238E27FC236}">
                <a16:creationId xmlns:a16="http://schemas.microsoft.com/office/drawing/2014/main" id="{AAB83694-A3BB-4EB1-BDF7-025F6AAA4B54}"/>
              </a:ext>
            </a:extLst>
          </p:cNvPr>
          <p:cNvCxnSpPr/>
          <p:nvPr/>
        </p:nvCxnSpPr>
        <p:spPr>
          <a:xfrm flipV="1">
            <a:off x="5115968" y="5007506"/>
            <a:ext cx="2091328" cy="11125"/>
          </a:xfrm>
          <a:prstGeom prst="straightConnector1">
            <a:avLst/>
          </a:prstGeom>
          <a:ln w="57150">
            <a:solidFill>
              <a:srgbClr val="56A3A6"/>
            </a:solidFill>
          </a:ln>
        </p:spPr>
        <p:style>
          <a:lnRef idx="1">
            <a:schemeClr val="accent1"/>
          </a:lnRef>
          <a:fillRef idx="0">
            <a:schemeClr val="accent1"/>
          </a:fillRef>
          <a:effectRef idx="0">
            <a:schemeClr val="accent1"/>
          </a:effectRef>
          <a:fontRef idx="minor">
            <a:schemeClr val="tx1"/>
          </a:fontRef>
        </p:style>
      </p:cxnSp>
      <p:sp>
        <p:nvSpPr>
          <p:cNvPr id="19" name="Rektangel 18">
            <a:extLst>
              <a:ext uri="{FF2B5EF4-FFF2-40B4-BE49-F238E27FC236}">
                <a16:creationId xmlns:a16="http://schemas.microsoft.com/office/drawing/2014/main" id="{A9BFC5E5-75BA-46F5-A6BE-F7E1EADE8C97}"/>
              </a:ext>
            </a:extLst>
          </p:cNvPr>
          <p:cNvSpPr/>
          <p:nvPr/>
        </p:nvSpPr>
        <p:spPr>
          <a:xfrm>
            <a:off x="5606219" y="2329514"/>
            <a:ext cx="1246427" cy="604462"/>
          </a:xfrm>
          <a:prstGeom prst="rect">
            <a:avLst/>
          </a:prstGeom>
          <a:solidFill>
            <a:srgbClr val="56A3A6"/>
          </a:solidFill>
          <a:ln>
            <a:solidFill>
              <a:srgbClr val="56A3A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a-DK" sz="1400">
                <a:cs typeface="Calibri"/>
              </a:rPr>
              <a:t>Government</a:t>
            </a:r>
            <a:br>
              <a:rPr lang="da-DK" sz="1400">
                <a:cs typeface="Calibri"/>
              </a:rPr>
            </a:br>
            <a:r>
              <a:rPr lang="da-DK" sz="1400">
                <a:cs typeface="Calibri"/>
              </a:rPr>
              <a:t>NGO</a:t>
            </a:r>
            <a:br>
              <a:rPr lang="da-DK" sz="1400">
                <a:cs typeface="Calibri"/>
              </a:rPr>
            </a:br>
            <a:r>
              <a:rPr lang="da-DK" sz="1400">
                <a:cs typeface="Calibri"/>
              </a:rPr>
              <a:t>Non-profit</a:t>
            </a:r>
          </a:p>
        </p:txBody>
      </p:sp>
      <p:sp>
        <p:nvSpPr>
          <p:cNvPr id="20" name="Rektangel 19">
            <a:extLst>
              <a:ext uri="{FF2B5EF4-FFF2-40B4-BE49-F238E27FC236}">
                <a16:creationId xmlns:a16="http://schemas.microsoft.com/office/drawing/2014/main" id="{6A7F2F8D-9D0C-451C-994D-A6CE2A6AB3A1}"/>
              </a:ext>
            </a:extLst>
          </p:cNvPr>
          <p:cNvSpPr/>
          <p:nvPr/>
        </p:nvSpPr>
        <p:spPr>
          <a:xfrm>
            <a:off x="2702832" y="4710069"/>
            <a:ext cx="1246427" cy="604462"/>
          </a:xfrm>
          <a:prstGeom prst="rect">
            <a:avLst/>
          </a:prstGeom>
          <a:solidFill>
            <a:srgbClr val="56A3A6"/>
          </a:solidFill>
          <a:ln>
            <a:solidFill>
              <a:srgbClr val="56A3A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a-DK" sz="1400">
                <a:cs typeface="Calibri"/>
              </a:rPr>
              <a:t>Trade</a:t>
            </a:r>
            <a:endParaRPr lang="da-DK"/>
          </a:p>
        </p:txBody>
      </p:sp>
      <p:sp>
        <p:nvSpPr>
          <p:cNvPr id="21" name="Rektangel 20">
            <a:extLst>
              <a:ext uri="{FF2B5EF4-FFF2-40B4-BE49-F238E27FC236}">
                <a16:creationId xmlns:a16="http://schemas.microsoft.com/office/drawing/2014/main" id="{D8A1159A-CF84-40DB-B2F7-1BD56B843CB9}"/>
              </a:ext>
            </a:extLst>
          </p:cNvPr>
          <p:cNvSpPr/>
          <p:nvPr/>
        </p:nvSpPr>
        <p:spPr>
          <a:xfrm>
            <a:off x="8298248" y="4743441"/>
            <a:ext cx="1246427" cy="604462"/>
          </a:xfrm>
          <a:prstGeom prst="rect">
            <a:avLst/>
          </a:prstGeom>
          <a:solidFill>
            <a:srgbClr val="56A3A6"/>
          </a:solidFill>
          <a:ln>
            <a:solidFill>
              <a:srgbClr val="56A3A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a-DK" sz="1400">
                <a:cs typeface="Calibri"/>
              </a:rPr>
              <a:t>Distributors</a:t>
            </a:r>
            <a:endParaRPr lang="da-DK"/>
          </a:p>
        </p:txBody>
      </p:sp>
    </p:spTree>
    <p:extLst>
      <p:ext uri="{BB962C8B-B14F-4D97-AF65-F5344CB8AC3E}">
        <p14:creationId xmlns:p14="http://schemas.microsoft.com/office/powerpoint/2010/main" val="9522839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C2E3A-EFD1-2F4C-9827-A35B655142AB}"/>
              </a:ext>
            </a:extLst>
          </p:cNvPr>
          <p:cNvSpPr>
            <a:spLocks noGrp="1"/>
          </p:cNvSpPr>
          <p:nvPr>
            <p:ph type="title"/>
          </p:nvPr>
        </p:nvSpPr>
        <p:spPr/>
        <p:txBody>
          <a:bodyPr lIns="91440" tIns="45720" rIns="91440" bIns="45720" anchor="t"/>
          <a:lstStyle/>
          <a:p>
            <a:r>
              <a:rPr lang="en-DK">
                <a:cs typeface="Calibri Light"/>
              </a:rPr>
              <a:t>Research Question</a:t>
            </a:r>
            <a:endParaRPr lang="en-DK"/>
          </a:p>
        </p:txBody>
      </p:sp>
      <p:sp>
        <p:nvSpPr>
          <p:cNvPr id="3" name="Content Placeholder 2">
            <a:extLst>
              <a:ext uri="{FF2B5EF4-FFF2-40B4-BE49-F238E27FC236}">
                <a16:creationId xmlns:a16="http://schemas.microsoft.com/office/drawing/2014/main" id="{E0CD9286-F831-8E42-AE2E-3E29EC416A39}"/>
              </a:ext>
            </a:extLst>
          </p:cNvPr>
          <p:cNvSpPr>
            <a:spLocks noGrp="1"/>
          </p:cNvSpPr>
          <p:nvPr>
            <p:ph idx="1"/>
          </p:nvPr>
        </p:nvSpPr>
        <p:spPr>
          <a:xfrm>
            <a:off x="838200" y="1825625"/>
            <a:ext cx="5802086" cy="4351338"/>
          </a:xfrm>
        </p:spPr>
        <p:txBody>
          <a:bodyPr lIns="91440" tIns="45720" rIns="91440" bIns="45720" anchor="t"/>
          <a:lstStyle/>
          <a:p>
            <a:r>
              <a:rPr lang="en-DK">
                <a:cs typeface="Calibri"/>
              </a:rPr>
              <a:t>The current freight system is unsustainable</a:t>
            </a:r>
          </a:p>
          <a:p>
            <a:pPr lvl="1"/>
            <a:r>
              <a:rPr lang="en-GB">
                <a:ea typeface="+mn-lt"/>
                <a:cs typeface="+mn-lt"/>
              </a:rPr>
              <a:t>Pollutes, result in congestion, bad work environment, noisy and chaotic atmosphere in Inner City</a:t>
            </a:r>
          </a:p>
          <a:p>
            <a:endParaRPr lang="en-GB">
              <a:cs typeface="Calibri"/>
            </a:endParaRPr>
          </a:p>
          <a:p>
            <a:r>
              <a:rPr lang="en-GB">
                <a:cs typeface="Calibri"/>
              </a:rPr>
              <a:t>Before cargo bikes can be used as the transportation mean it is needed to redesign the freight system</a:t>
            </a:r>
          </a:p>
          <a:p>
            <a:endParaRPr lang="en-GB">
              <a:cs typeface="Calibri"/>
            </a:endParaRPr>
          </a:p>
          <a:p>
            <a:pPr lvl="1"/>
            <a:endParaRPr lang="en-GB">
              <a:cs typeface="Calibri"/>
            </a:endParaRPr>
          </a:p>
        </p:txBody>
      </p:sp>
      <p:sp>
        <p:nvSpPr>
          <p:cNvPr id="4" name="Tekstfelt 3">
            <a:extLst>
              <a:ext uri="{FF2B5EF4-FFF2-40B4-BE49-F238E27FC236}">
                <a16:creationId xmlns:a16="http://schemas.microsoft.com/office/drawing/2014/main" id="{1F0F379A-3A43-42FF-8338-4D114ECBC190}"/>
              </a:ext>
            </a:extLst>
          </p:cNvPr>
          <p:cNvSpPr txBox="1"/>
          <p:nvPr/>
        </p:nvSpPr>
        <p:spPr>
          <a:xfrm>
            <a:off x="6825343" y="2296884"/>
            <a:ext cx="5312227" cy="29238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solidFill>
                  <a:srgbClr val="56A3A6"/>
                </a:solidFill>
                <a:latin typeface="Arial"/>
                <a:cs typeface="Arial"/>
              </a:rPr>
              <a:t>How can freight be delivered sustainably by cargo bikes in the Inner City of Copenhagen?</a:t>
            </a:r>
            <a:endParaRPr lang="en-US" sz="3600" b="1">
              <a:solidFill>
                <a:srgbClr val="000000"/>
              </a:solidFill>
              <a:cs typeface="Calibri" panose="020F0502020204030204"/>
            </a:endParaRPr>
          </a:p>
        </p:txBody>
      </p:sp>
    </p:spTree>
    <p:extLst>
      <p:ext uri="{BB962C8B-B14F-4D97-AF65-F5344CB8AC3E}">
        <p14:creationId xmlns:p14="http://schemas.microsoft.com/office/powerpoint/2010/main" val="40824810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16E17-D44F-4ADB-B3B8-43611AA28606}"/>
              </a:ext>
            </a:extLst>
          </p:cNvPr>
          <p:cNvSpPr>
            <a:spLocks noGrp="1"/>
          </p:cNvSpPr>
          <p:nvPr>
            <p:ph type="title"/>
          </p:nvPr>
        </p:nvSpPr>
        <p:spPr/>
        <p:txBody>
          <a:bodyPr lIns="91440" tIns="45720" rIns="91440" bIns="45720" anchor="t"/>
          <a:lstStyle/>
          <a:p>
            <a:r>
              <a:rPr lang="en-GB">
                <a:cs typeface="Calibri Light"/>
              </a:rPr>
              <a:t>Persona</a:t>
            </a:r>
            <a:endParaRPr lang="en-GB"/>
          </a:p>
        </p:txBody>
      </p:sp>
      <p:pic>
        <p:nvPicPr>
          <p:cNvPr id="6" name="Billede 6" descr="Et billede, der indeholder tekst&#10;&#10;Beskrivelsen er genereret automatisk">
            <a:extLst>
              <a:ext uri="{FF2B5EF4-FFF2-40B4-BE49-F238E27FC236}">
                <a16:creationId xmlns:a16="http://schemas.microsoft.com/office/drawing/2014/main" id="{D1F06FC7-22ED-4B20-991E-C5C52FD11A2A}"/>
              </a:ext>
            </a:extLst>
          </p:cNvPr>
          <p:cNvPicPr>
            <a:picLocks noGrp="1" noChangeAspect="1"/>
          </p:cNvPicPr>
          <p:nvPr>
            <p:ph idx="1"/>
          </p:nvPr>
        </p:nvPicPr>
        <p:blipFill rotWithShape="1">
          <a:blip r:embed="rId2"/>
          <a:srcRect l="-69" t="341" r="-283" b="62252"/>
          <a:stretch/>
        </p:blipFill>
        <p:spPr>
          <a:xfrm>
            <a:off x="11367442" y="8837404"/>
            <a:ext cx="5991441" cy="1147561"/>
          </a:xfrm>
        </p:spPr>
      </p:pic>
      <p:pic>
        <p:nvPicPr>
          <p:cNvPr id="7" name="Billede 7" descr="Et billede, der indeholder tekst&#10;&#10;Beskrivelsen er genereret automatisk">
            <a:extLst>
              <a:ext uri="{FF2B5EF4-FFF2-40B4-BE49-F238E27FC236}">
                <a16:creationId xmlns:a16="http://schemas.microsoft.com/office/drawing/2014/main" id="{FE7181F4-A694-4D73-BE10-0B4D06BE28D8}"/>
              </a:ext>
            </a:extLst>
          </p:cNvPr>
          <p:cNvPicPr>
            <a:picLocks noChangeAspect="1"/>
          </p:cNvPicPr>
          <p:nvPr/>
        </p:nvPicPr>
        <p:blipFill rotWithShape="1">
          <a:blip r:embed="rId3"/>
          <a:srcRect l="189" r="305" b="62061"/>
          <a:stretch/>
        </p:blipFill>
        <p:spPr>
          <a:xfrm>
            <a:off x="11353800" y="10240361"/>
            <a:ext cx="6010569" cy="1171058"/>
          </a:xfrm>
          <a:prstGeom prst="rect">
            <a:avLst/>
          </a:prstGeom>
        </p:spPr>
      </p:pic>
      <p:sp>
        <p:nvSpPr>
          <p:cNvPr id="8" name="Tekstfelt 7">
            <a:extLst>
              <a:ext uri="{FF2B5EF4-FFF2-40B4-BE49-F238E27FC236}">
                <a16:creationId xmlns:a16="http://schemas.microsoft.com/office/drawing/2014/main" id="{C905426A-EB1C-4A67-A2C5-31B07B0EB39C}"/>
              </a:ext>
            </a:extLst>
          </p:cNvPr>
          <p:cNvSpPr txBox="1"/>
          <p:nvPr/>
        </p:nvSpPr>
        <p:spPr>
          <a:xfrm>
            <a:off x="842951" y="1709169"/>
            <a:ext cx="5007428"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GB" sz="2400">
                <a:cs typeface="Calibri"/>
              </a:rPr>
              <a:t>The personas are based on questionnaire, Interview with SMB's and observations</a:t>
            </a:r>
          </a:p>
          <a:p>
            <a:pPr marL="742950" lvl="1" indent="-285750">
              <a:buFont typeface="Arial"/>
              <a:buChar char="•"/>
            </a:pPr>
            <a:r>
              <a:rPr lang="en-US" sz="2400">
                <a:ea typeface="+mn-lt"/>
                <a:cs typeface="+mn-lt"/>
              </a:rPr>
              <a:t>SMB's have different priorities and opinions</a:t>
            </a:r>
          </a:p>
          <a:p>
            <a:pPr marL="742950" lvl="1" indent="-285750">
              <a:buFont typeface="Arial"/>
              <a:buChar char="•"/>
            </a:pPr>
            <a:endParaRPr lang="en-GB" sz="2400">
              <a:cs typeface="Calibri"/>
            </a:endParaRPr>
          </a:p>
          <a:p>
            <a:pPr marL="285750" indent="-285750">
              <a:buFont typeface="Arial"/>
              <a:buChar char="•"/>
            </a:pPr>
            <a:r>
              <a:rPr lang="en-GB" sz="2400">
                <a:cs typeface="Calibri"/>
              </a:rPr>
              <a:t>Translated into four different personas</a:t>
            </a:r>
          </a:p>
          <a:p>
            <a:pPr marL="742950" lvl="1" indent="-285750">
              <a:buFont typeface="Arial"/>
              <a:buChar char="•"/>
            </a:pPr>
            <a:r>
              <a:rPr lang="en-GB" sz="2400">
                <a:cs typeface="Calibri"/>
              </a:rPr>
              <a:t>Archetypes that</a:t>
            </a:r>
            <a:r>
              <a:rPr lang="en-GB" sz="2400">
                <a:ea typeface="+mn-lt"/>
                <a:cs typeface="+mn-lt"/>
              </a:rPr>
              <a:t> are based on the SMB's</a:t>
            </a:r>
          </a:p>
          <a:p>
            <a:pPr marL="742950" lvl="1" indent="-285750">
              <a:buFont typeface="Arial"/>
              <a:buChar char="•"/>
            </a:pPr>
            <a:endParaRPr lang="en-GB" sz="2400">
              <a:cs typeface="Calibri"/>
            </a:endParaRPr>
          </a:p>
          <a:p>
            <a:pPr marL="285750" indent="-285750">
              <a:buFont typeface="Arial"/>
              <a:buChar char="•"/>
            </a:pPr>
            <a:r>
              <a:rPr lang="en-GB" sz="2400">
                <a:cs typeface="Calibri"/>
              </a:rPr>
              <a:t>Simplification of SMB's</a:t>
            </a:r>
          </a:p>
          <a:p>
            <a:pPr marL="285750" indent="-285750">
              <a:buFont typeface="Arial"/>
              <a:buChar char="•"/>
            </a:pPr>
            <a:endParaRPr lang="da-DK">
              <a:cs typeface="Calibri"/>
            </a:endParaRPr>
          </a:p>
          <a:p>
            <a:pPr marL="285750" indent="-285750">
              <a:buFont typeface="Arial"/>
              <a:buChar char="•"/>
            </a:pPr>
            <a:endParaRPr lang="da-DK">
              <a:cs typeface="Calibri"/>
            </a:endParaRPr>
          </a:p>
        </p:txBody>
      </p:sp>
      <p:pic>
        <p:nvPicPr>
          <p:cNvPr id="5" name="Graphic 4">
            <a:extLst>
              <a:ext uri="{FF2B5EF4-FFF2-40B4-BE49-F238E27FC236}">
                <a16:creationId xmlns:a16="http://schemas.microsoft.com/office/drawing/2014/main" id="{4F4CB747-BC0C-4798-B882-A711411718D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57535" y="2968032"/>
            <a:ext cx="3169608" cy="1196629"/>
          </a:xfrm>
          <a:prstGeom prst="rect">
            <a:avLst/>
          </a:prstGeom>
        </p:spPr>
      </p:pic>
      <p:pic>
        <p:nvPicPr>
          <p:cNvPr id="10" name="Graphic 9">
            <a:extLst>
              <a:ext uri="{FF2B5EF4-FFF2-40B4-BE49-F238E27FC236}">
                <a16:creationId xmlns:a16="http://schemas.microsoft.com/office/drawing/2014/main" id="{8AD19958-9ED4-41F6-B638-4632926FA76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41623" y="1837859"/>
            <a:ext cx="3169608" cy="1190792"/>
          </a:xfrm>
          <a:prstGeom prst="rect">
            <a:avLst/>
          </a:prstGeom>
        </p:spPr>
      </p:pic>
      <p:pic>
        <p:nvPicPr>
          <p:cNvPr id="12" name="Graphic 11">
            <a:extLst>
              <a:ext uri="{FF2B5EF4-FFF2-40B4-BE49-F238E27FC236}">
                <a16:creationId xmlns:a16="http://schemas.microsoft.com/office/drawing/2014/main" id="{E0906C21-25F5-4FAE-9184-FBE8B70521A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41623" y="3710599"/>
            <a:ext cx="3169608" cy="1190792"/>
          </a:xfrm>
          <a:prstGeom prst="rect">
            <a:avLst/>
          </a:prstGeom>
        </p:spPr>
      </p:pic>
      <p:pic>
        <p:nvPicPr>
          <p:cNvPr id="14" name="Graphic 13">
            <a:extLst>
              <a:ext uri="{FF2B5EF4-FFF2-40B4-BE49-F238E27FC236}">
                <a16:creationId xmlns:a16="http://schemas.microsoft.com/office/drawing/2014/main" id="{B417D323-4BD6-410F-B394-8DC8FCF5ACA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857535" y="4770964"/>
            <a:ext cx="3169608" cy="1190792"/>
          </a:xfrm>
          <a:prstGeom prst="rect">
            <a:avLst/>
          </a:prstGeom>
        </p:spPr>
      </p:pic>
    </p:spTree>
    <p:extLst>
      <p:ext uri="{BB962C8B-B14F-4D97-AF65-F5344CB8AC3E}">
        <p14:creationId xmlns:p14="http://schemas.microsoft.com/office/powerpoint/2010/main" val="27360148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1FBDC-83C1-4EC7-A16A-D3641F2B3EA4}"/>
              </a:ext>
            </a:extLst>
          </p:cNvPr>
          <p:cNvSpPr>
            <a:spLocks noGrp="1"/>
          </p:cNvSpPr>
          <p:nvPr>
            <p:ph type="title"/>
          </p:nvPr>
        </p:nvSpPr>
        <p:spPr/>
        <p:txBody>
          <a:bodyPr lIns="91440" tIns="45720" rIns="91440" bIns="45720" anchor="t"/>
          <a:lstStyle/>
          <a:p>
            <a:r>
              <a:rPr lang="en-GB">
                <a:cs typeface="Calibri Light"/>
              </a:rPr>
              <a:t>Requirements and Criteria</a:t>
            </a:r>
            <a:endParaRPr lang="en-GB"/>
          </a:p>
        </p:txBody>
      </p:sp>
      <p:sp>
        <p:nvSpPr>
          <p:cNvPr id="3" name="Content Placeholder 2">
            <a:extLst>
              <a:ext uri="{FF2B5EF4-FFF2-40B4-BE49-F238E27FC236}">
                <a16:creationId xmlns:a16="http://schemas.microsoft.com/office/drawing/2014/main" id="{78A1FFB1-CE44-4D57-9D7D-32955EFEEA06}"/>
              </a:ext>
            </a:extLst>
          </p:cNvPr>
          <p:cNvSpPr>
            <a:spLocks noGrp="1"/>
          </p:cNvSpPr>
          <p:nvPr>
            <p:ph idx="1"/>
          </p:nvPr>
        </p:nvSpPr>
        <p:spPr>
          <a:xfrm>
            <a:off x="838200" y="1825625"/>
            <a:ext cx="3690258" cy="4351338"/>
          </a:xfrm>
        </p:spPr>
        <p:txBody>
          <a:bodyPr lIns="91440" tIns="45720" rIns="91440" bIns="45720" anchor="t"/>
          <a:lstStyle/>
          <a:p>
            <a:r>
              <a:rPr lang="en-GB">
                <a:cs typeface="Calibri"/>
              </a:rPr>
              <a:t>Creates the setting for the Ideation </a:t>
            </a:r>
            <a:endParaRPr lang="da-DK">
              <a:cs typeface="Calibri" panose="020F0502020204030204"/>
            </a:endParaRPr>
          </a:p>
          <a:p>
            <a:r>
              <a:rPr lang="en-GB">
                <a:cs typeface="Calibri"/>
              </a:rPr>
              <a:t>What defines a good concept?</a:t>
            </a:r>
          </a:p>
          <a:p>
            <a:pPr lvl="1"/>
            <a:r>
              <a:rPr lang="en-GB">
                <a:cs typeface="Calibri"/>
              </a:rPr>
              <a:t>Weighting of the criteria makes it possible to differentiate between the relevance of different criteria</a:t>
            </a:r>
          </a:p>
        </p:txBody>
      </p:sp>
      <p:graphicFrame>
        <p:nvGraphicFramePr>
          <p:cNvPr id="11" name="Table 10">
            <a:extLst>
              <a:ext uri="{FF2B5EF4-FFF2-40B4-BE49-F238E27FC236}">
                <a16:creationId xmlns:a16="http://schemas.microsoft.com/office/drawing/2014/main" id="{132490C2-C29B-4777-BDB1-FEADBBF95672}"/>
              </a:ext>
            </a:extLst>
          </p:cNvPr>
          <p:cNvGraphicFramePr>
            <a:graphicFrameLocks noGrp="1"/>
          </p:cNvGraphicFramePr>
          <p:nvPr>
            <p:extLst>
              <p:ext uri="{D42A27DB-BD31-4B8C-83A1-F6EECF244321}">
                <p14:modId xmlns:p14="http://schemas.microsoft.com/office/powerpoint/2010/main" val="530628589"/>
              </p:ext>
            </p:extLst>
          </p:nvPr>
        </p:nvGraphicFramePr>
        <p:xfrm>
          <a:off x="4781549" y="1704023"/>
          <a:ext cx="6934201" cy="1691640"/>
        </p:xfrm>
        <a:graphic>
          <a:graphicData uri="http://schemas.openxmlformats.org/drawingml/2006/table">
            <a:tbl>
              <a:tblPr>
                <a:tableStyleId>{5C22544A-7EE6-4342-B048-85BDC9FD1C3A}</a:tableStyleId>
              </a:tblPr>
              <a:tblGrid>
                <a:gridCol w="1137642">
                  <a:extLst>
                    <a:ext uri="{9D8B030D-6E8A-4147-A177-3AD203B41FA5}">
                      <a16:colId xmlns:a16="http://schemas.microsoft.com/office/drawing/2014/main" val="463055598"/>
                    </a:ext>
                  </a:extLst>
                </a:gridCol>
                <a:gridCol w="5796559">
                  <a:extLst>
                    <a:ext uri="{9D8B030D-6E8A-4147-A177-3AD203B41FA5}">
                      <a16:colId xmlns:a16="http://schemas.microsoft.com/office/drawing/2014/main" val="715108116"/>
                    </a:ext>
                  </a:extLst>
                </a:gridCol>
              </a:tblGrid>
              <a:tr h="365760">
                <a:tc>
                  <a:txBody>
                    <a:bodyPr/>
                    <a:lstStyle/>
                    <a:p>
                      <a:pPr algn="ctr" fontAlgn="ctr"/>
                      <a:r>
                        <a:rPr lang="en-GB" sz="1400" b="1" u="none" strike="noStrike">
                          <a:solidFill>
                            <a:schemeClr val="bg1"/>
                          </a:solidFill>
                          <a:effectLst/>
                        </a:rPr>
                        <a:t>Requirement ID</a:t>
                      </a:r>
                      <a:endParaRPr lang="en-GB" sz="1400" b="1" i="0" u="none" strike="noStrike">
                        <a:solidFill>
                          <a:schemeClr val="bg1"/>
                        </a:solidFill>
                        <a:effectLst/>
                        <a:latin typeface="Calibri" panose="020F0502020204030204" pitchFamily="34" charset="0"/>
                      </a:endParaRPr>
                    </a:p>
                  </a:txBody>
                  <a:tcPr marL="7620" marR="7620" marT="7620" marB="0" anchor="ctr">
                    <a:solidFill>
                      <a:srgbClr val="154865"/>
                    </a:solidFill>
                  </a:tcPr>
                </a:tc>
                <a:tc>
                  <a:txBody>
                    <a:bodyPr/>
                    <a:lstStyle/>
                    <a:p>
                      <a:pPr algn="l" fontAlgn="ctr"/>
                      <a:r>
                        <a:rPr lang="en-GB" sz="1800" b="1" u="none" strike="noStrike">
                          <a:solidFill>
                            <a:schemeClr val="bg1"/>
                          </a:solidFill>
                          <a:effectLst/>
                        </a:rPr>
                        <a:t>Requirements:</a:t>
                      </a:r>
                      <a:endParaRPr lang="en-GB" sz="1800" b="1" i="0" u="none" strike="noStrike">
                        <a:solidFill>
                          <a:schemeClr val="bg1"/>
                        </a:solidFill>
                        <a:effectLst/>
                        <a:latin typeface="Calibri" panose="020F0502020204030204" pitchFamily="34" charset="0"/>
                      </a:endParaRPr>
                    </a:p>
                  </a:txBody>
                  <a:tcPr marL="7620" marR="7620" marT="7620" marB="0" anchor="ctr">
                    <a:solidFill>
                      <a:srgbClr val="154865"/>
                    </a:solidFill>
                  </a:tcPr>
                </a:tc>
                <a:extLst>
                  <a:ext uri="{0D108BD9-81ED-4DB2-BD59-A6C34878D82A}">
                    <a16:rowId xmlns:a16="http://schemas.microsoft.com/office/drawing/2014/main" val="236721084"/>
                  </a:ext>
                </a:extLst>
              </a:tr>
              <a:tr h="130651">
                <a:tc>
                  <a:txBody>
                    <a:bodyPr/>
                    <a:lstStyle/>
                    <a:p>
                      <a:pPr algn="l" fontAlgn="ctr"/>
                      <a:r>
                        <a:rPr lang="en-GB" sz="1600" u="none" strike="noStrike">
                          <a:solidFill>
                            <a:schemeClr val="bg1"/>
                          </a:solidFill>
                          <a:effectLst/>
                        </a:rPr>
                        <a:t>R1</a:t>
                      </a:r>
                      <a:endParaRPr lang="en-GB" sz="1600" b="0" i="0" u="none" strike="noStrike">
                        <a:solidFill>
                          <a:schemeClr val="bg1"/>
                        </a:solidFill>
                        <a:effectLst/>
                        <a:latin typeface="Calibri" panose="020F0502020204030204" pitchFamily="34" charset="0"/>
                      </a:endParaRPr>
                    </a:p>
                  </a:txBody>
                  <a:tcPr marL="7620" marR="7620" marT="7620" marB="0" anchor="ctr">
                    <a:solidFill>
                      <a:srgbClr val="154865"/>
                    </a:solidFill>
                  </a:tcPr>
                </a:tc>
                <a:tc>
                  <a:txBody>
                    <a:bodyPr/>
                    <a:lstStyle/>
                    <a:p>
                      <a:pPr algn="l" fontAlgn="ctr"/>
                      <a:r>
                        <a:rPr lang="en-GB" sz="1400" u="none" strike="noStrike">
                          <a:effectLst/>
                        </a:rPr>
                        <a:t>Must reduce the car traffic in Inner City</a:t>
                      </a:r>
                      <a:endParaRPr lang="en-GB" sz="14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963164132"/>
                  </a:ext>
                </a:extLst>
              </a:tr>
              <a:tr h="182880">
                <a:tc>
                  <a:txBody>
                    <a:bodyPr/>
                    <a:lstStyle/>
                    <a:p>
                      <a:pPr algn="l" fontAlgn="ctr"/>
                      <a:r>
                        <a:rPr lang="en-GB" sz="1600" u="none" strike="noStrike">
                          <a:solidFill>
                            <a:schemeClr val="bg1"/>
                          </a:solidFill>
                          <a:effectLst/>
                        </a:rPr>
                        <a:t>R2</a:t>
                      </a:r>
                      <a:endParaRPr lang="en-GB" sz="1600" b="0" i="0" u="none" strike="noStrike">
                        <a:solidFill>
                          <a:schemeClr val="bg1"/>
                        </a:solidFill>
                        <a:effectLst/>
                        <a:latin typeface="Calibri" panose="020F0502020204030204" pitchFamily="34" charset="0"/>
                      </a:endParaRPr>
                    </a:p>
                  </a:txBody>
                  <a:tcPr marL="7620" marR="7620" marT="7620" marB="0" anchor="ctr">
                    <a:solidFill>
                      <a:srgbClr val="154865"/>
                    </a:solidFill>
                  </a:tcPr>
                </a:tc>
                <a:tc>
                  <a:txBody>
                    <a:bodyPr/>
                    <a:lstStyle/>
                    <a:p>
                      <a:pPr algn="l" fontAlgn="ctr"/>
                      <a:r>
                        <a:rPr lang="en-GB" sz="1400" u="none" strike="noStrike">
                          <a:effectLst/>
                        </a:rPr>
                        <a:t>Must be constructed as a systemic delivery system</a:t>
                      </a:r>
                      <a:endParaRPr lang="en-GB" sz="14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2863351571"/>
                  </a:ext>
                </a:extLst>
              </a:tr>
              <a:tr h="182880">
                <a:tc>
                  <a:txBody>
                    <a:bodyPr/>
                    <a:lstStyle/>
                    <a:p>
                      <a:pPr algn="l" fontAlgn="ctr"/>
                      <a:r>
                        <a:rPr lang="en-GB" sz="1600" u="none" strike="noStrike">
                          <a:solidFill>
                            <a:schemeClr val="bg1"/>
                          </a:solidFill>
                          <a:effectLst/>
                        </a:rPr>
                        <a:t>R3</a:t>
                      </a:r>
                      <a:endParaRPr lang="en-GB" sz="1600" b="0" i="0" u="none" strike="noStrike">
                        <a:solidFill>
                          <a:schemeClr val="bg1"/>
                        </a:solidFill>
                        <a:effectLst/>
                        <a:latin typeface="Calibri" panose="020F0502020204030204" pitchFamily="34" charset="0"/>
                      </a:endParaRPr>
                    </a:p>
                  </a:txBody>
                  <a:tcPr marL="7620" marR="7620" marT="7620" marB="0" anchor="ctr">
                    <a:solidFill>
                      <a:srgbClr val="154865"/>
                    </a:solidFill>
                  </a:tcPr>
                </a:tc>
                <a:tc>
                  <a:txBody>
                    <a:bodyPr/>
                    <a:lstStyle/>
                    <a:p>
                      <a:pPr algn="l" fontAlgn="ctr"/>
                      <a:r>
                        <a:rPr lang="en-GB" sz="1400" u="none" strike="noStrike">
                          <a:effectLst/>
                        </a:rPr>
                        <a:t>Must reduce the amount of co2 emitted in the Inner City</a:t>
                      </a:r>
                      <a:endParaRPr lang="en-GB" sz="14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3453352763"/>
                  </a:ext>
                </a:extLst>
              </a:tr>
              <a:tr h="182880">
                <a:tc>
                  <a:txBody>
                    <a:bodyPr/>
                    <a:lstStyle/>
                    <a:p>
                      <a:pPr algn="l" fontAlgn="ctr"/>
                      <a:r>
                        <a:rPr lang="en-GB" sz="1600" u="none" strike="noStrike">
                          <a:solidFill>
                            <a:schemeClr val="bg1"/>
                          </a:solidFill>
                          <a:effectLst/>
                        </a:rPr>
                        <a:t>R4</a:t>
                      </a:r>
                      <a:endParaRPr lang="en-GB" sz="1600" b="0" i="0" u="none" strike="noStrike">
                        <a:solidFill>
                          <a:schemeClr val="bg1"/>
                        </a:solidFill>
                        <a:effectLst/>
                        <a:latin typeface="Calibri" panose="020F0502020204030204" pitchFamily="34" charset="0"/>
                      </a:endParaRPr>
                    </a:p>
                  </a:txBody>
                  <a:tcPr marL="7620" marR="7620" marT="7620" marB="0" anchor="ctr">
                    <a:solidFill>
                      <a:srgbClr val="154865"/>
                    </a:solidFill>
                  </a:tcPr>
                </a:tc>
                <a:tc>
                  <a:txBody>
                    <a:bodyPr/>
                    <a:lstStyle/>
                    <a:p>
                      <a:pPr algn="l" fontAlgn="ctr"/>
                      <a:r>
                        <a:rPr lang="en-GB" sz="1400" u="none" strike="noStrike">
                          <a:effectLst/>
                        </a:rPr>
                        <a:t>Must be able to handle the capacity of the category: small-medium packages</a:t>
                      </a:r>
                      <a:endParaRPr lang="en-GB" sz="14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4067227266"/>
                  </a:ext>
                </a:extLst>
              </a:tr>
              <a:tr h="182880">
                <a:tc>
                  <a:txBody>
                    <a:bodyPr/>
                    <a:lstStyle/>
                    <a:p>
                      <a:pPr algn="l" fontAlgn="ctr"/>
                      <a:r>
                        <a:rPr lang="en-GB" sz="1600" u="none" strike="noStrike">
                          <a:solidFill>
                            <a:schemeClr val="bg1"/>
                          </a:solidFill>
                          <a:effectLst/>
                        </a:rPr>
                        <a:t>R5</a:t>
                      </a:r>
                      <a:endParaRPr lang="en-GB" sz="1600" b="0" i="0" u="none" strike="noStrike">
                        <a:solidFill>
                          <a:schemeClr val="bg1"/>
                        </a:solidFill>
                        <a:effectLst/>
                        <a:latin typeface="Calibri" panose="020F0502020204030204" pitchFamily="34" charset="0"/>
                      </a:endParaRPr>
                    </a:p>
                  </a:txBody>
                  <a:tcPr marL="7620" marR="7620" marT="7620" marB="0" anchor="ctr">
                    <a:solidFill>
                      <a:srgbClr val="154865"/>
                    </a:solidFill>
                  </a:tcPr>
                </a:tc>
                <a:tc>
                  <a:txBody>
                    <a:bodyPr/>
                    <a:lstStyle/>
                    <a:p>
                      <a:pPr algn="l" fontAlgn="ctr"/>
                      <a:r>
                        <a:rPr lang="en-GB" sz="1400" u="none" strike="noStrike">
                          <a:effectLst/>
                        </a:rPr>
                        <a:t>Must include cargo bikes as last-mile delivery</a:t>
                      </a:r>
                      <a:endParaRPr lang="en-GB" sz="14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4140933982"/>
                  </a:ext>
                </a:extLst>
              </a:tr>
            </a:tbl>
          </a:graphicData>
        </a:graphic>
      </p:graphicFrame>
      <p:graphicFrame>
        <p:nvGraphicFramePr>
          <p:cNvPr id="13" name="Table 12">
            <a:extLst>
              <a:ext uri="{FF2B5EF4-FFF2-40B4-BE49-F238E27FC236}">
                <a16:creationId xmlns:a16="http://schemas.microsoft.com/office/drawing/2014/main" id="{05F69F24-771A-46A3-A1E9-FD8FBD378230}"/>
              </a:ext>
            </a:extLst>
          </p:cNvPr>
          <p:cNvGraphicFramePr>
            <a:graphicFrameLocks noGrp="1"/>
          </p:cNvGraphicFramePr>
          <p:nvPr>
            <p:extLst>
              <p:ext uri="{D42A27DB-BD31-4B8C-83A1-F6EECF244321}">
                <p14:modId xmlns:p14="http://schemas.microsoft.com/office/powerpoint/2010/main" val="982223044"/>
              </p:ext>
            </p:extLst>
          </p:nvPr>
        </p:nvGraphicFramePr>
        <p:xfrm>
          <a:off x="5089944" y="3844724"/>
          <a:ext cx="6370993" cy="2385060"/>
        </p:xfrm>
        <a:graphic>
          <a:graphicData uri="http://schemas.openxmlformats.org/drawingml/2006/table">
            <a:tbl>
              <a:tblPr>
                <a:tableStyleId>{5C22544A-7EE6-4342-B048-85BDC9FD1C3A}</a:tableStyleId>
              </a:tblPr>
              <a:tblGrid>
                <a:gridCol w="800100">
                  <a:extLst>
                    <a:ext uri="{9D8B030D-6E8A-4147-A177-3AD203B41FA5}">
                      <a16:colId xmlns:a16="http://schemas.microsoft.com/office/drawing/2014/main" val="3680209894"/>
                    </a:ext>
                  </a:extLst>
                </a:gridCol>
                <a:gridCol w="4521200">
                  <a:extLst>
                    <a:ext uri="{9D8B030D-6E8A-4147-A177-3AD203B41FA5}">
                      <a16:colId xmlns:a16="http://schemas.microsoft.com/office/drawing/2014/main" val="1221408601"/>
                    </a:ext>
                  </a:extLst>
                </a:gridCol>
                <a:gridCol w="1049693">
                  <a:extLst>
                    <a:ext uri="{9D8B030D-6E8A-4147-A177-3AD203B41FA5}">
                      <a16:colId xmlns:a16="http://schemas.microsoft.com/office/drawing/2014/main" val="2577649752"/>
                    </a:ext>
                  </a:extLst>
                </a:gridCol>
              </a:tblGrid>
              <a:tr h="262423">
                <a:tc>
                  <a:txBody>
                    <a:bodyPr/>
                    <a:lstStyle/>
                    <a:p>
                      <a:pPr algn="l" fontAlgn="ctr"/>
                      <a:r>
                        <a:rPr lang="en-GB" sz="1200" b="1" u="none" strike="noStrike">
                          <a:solidFill>
                            <a:schemeClr val="bg1"/>
                          </a:solidFill>
                          <a:effectLst/>
                        </a:rPr>
                        <a:t>Criteria ID</a:t>
                      </a:r>
                      <a:endParaRPr lang="en-GB" sz="1200" b="1" i="0" u="none" strike="noStrike">
                        <a:solidFill>
                          <a:schemeClr val="bg1"/>
                        </a:solidFill>
                        <a:effectLst/>
                        <a:latin typeface="Calibri"/>
                      </a:endParaRPr>
                    </a:p>
                  </a:txBody>
                  <a:tcPr marL="7620" marR="7620" marT="7620" marB="0" anchor="ctr">
                    <a:solidFill>
                      <a:srgbClr val="084C61"/>
                    </a:solidFill>
                  </a:tcPr>
                </a:tc>
                <a:tc>
                  <a:txBody>
                    <a:bodyPr/>
                    <a:lstStyle/>
                    <a:p>
                      <a:pPr algn="l" fontAlgn="ctr"/>
                      <a:r>
                        <a:rPr lang="en-GB" sz="1800" b="1" u="none" strike="noStrike">
                          <a:solidFill>
                            <a:schemeClr val="bg1"/>
                          </a:solidFill>
                          <a:effectLst/>
                        </a:rPr>
                        <a:t>To what extend:</a:t>
                      </a:r>
                      <a:endParaRPr lang="en-GB" sz="1800" b="1" i="1" u="none" strike="noStrike">
                        <a:solidFill>
                          <a:schemeClr val="bg1"/>
                        </a:solidFill>
                        <a:effectLst/>
                        <a:latin typeface="Calibri"/>
                      </a:endParaRPr>
                    </a:p>
                  </a:txBody>
                  <a:tcPr marL="7620" marR="7620" marT="7620" marB="0" anchor="ctr">
                    <a:solidFill>
                      <a:srgbClr val="084C61"/>
                    </a:solidFill>
                  </a:tcPr>
                </a:tc>
                <a:tc>
                  <a:txBody>
                    <a:bodyPr/>
                    <a:lstStyle/>
                    <a:p>
                      <a:pPr algn="ctr" fontAlgn="ctr"/>
                      <a:r>
                        <a:rPr lang="en-GB" sz="1200" b="1" u="none" strike="noStrike">
                          <a:solidFill>
                            <a:schemeClr val="bg1"/>
                          </a:solidFill>
                          <a:effectLst/>
                        </a:rPr>
                        <a:t>Weight from requirement</a:t>
                      </a:r>
                      <a:endParaRPr lang="en-GB" sz="1200" b="1" i="0" u="none" strike="noStrike">
                        <a:solidFill>
                          <a:schemeClr val="bg1"/>
                        </a:solidFill>
                        <a:effectLst/>
                        <a:latin typeface="Calibri"/>
                      </a:endParaRPr>
                    </a:p>
                  </a:txBody>
                  <a:tcPr marL="7620" marR="7620" marT="7620" marB="0" anchor="ctr">
                    <a:solidFill>
                      <a:srgbClr val="084C61"/>
                    </a:solidFill>
                  </a:tcPr>
                </a:tc>
                <a:extLst>
                  <a:ext uri="{0D108BD9-81ED-4DB2-BD59-A6C34878D82A}">
                    <a16:rowId xmlns:a16="http://schemas.microsoft.com/office/drawing/2014/main" val="1589785052"/>
                  </a:ext>
                </a:extLst>
              </a:tr>
              <a:tr h="174948">
                <a:tc>
                  <a:txBody>
                    <a:bodyPr/>
                    <a:lstStyle/>
                    <a:p>
                      <a:pPr algn="l" fontAlgn="ctr"/>
                      <a:r>
                        <a:rPr lang="en-GB" sz="1600" u="none" strike="noStrike">
                          <a:solidFill>
                            <a:schemeClr val="bg1"/>
                          </a:solidFill>
                          <a:effectLst/>
                        </a:rPr>
                        <a:t>C1</a:t>
                      </a:r>
                      <a:endParaRPr lang="en-GB" sz="1600" b="0" i="0" u="none" strike="noStrike">
                        <a:solidFill>
                          <a:schemeClr val="bg1"/>
                        </a:solidFill>
                        <a:effectLst/>
                        <a:latin typeface="Calibri"/>
                      </a:endParaRPr>
                    </a:p>
                  </a:txBody>
                  <a:tcPr marL="7620" marR="7620" marT="7620" marB="0" anchor="ctr">
                    <a:solidFill>
                      <a:srgbClr val="084C61"/>
                    </a:solidFill>
                  </a:tcPr>
                </a:tc>
                <a:tc>
                  <a:txBody>
                    <a:bodyPr/>
                    <a:lstStyle/>
                    <a:p>
                      <a:pPr algn="l" fontAlgn="ctr"/>
                      <a:r>
                        <a:rPr lang="en-GB" sz="1400" u="none" strike="noStrike">
                          <a:effectLst/>
                        </a:rPr>
                        <a:t>It reduces the car traffic in Inner City</a:t>
                      </a:r>
                      <a:endParaRPr lang="en-GB" sz="1400" b="0" i="0" u="none" strike="noStrike">
                        <a:solidFill>
                          <a:srgbClr val="000000"/>
                        </a:solidFill>
                        <a:effectLst/>
                        <a:latin typeface="Calibri"/>
                      </a:endParaRPr>
                    </a:p>
                  </a:txBody>
                  <a:tcPr marL="7620" marR="7620" marT="7620" marB="0" anchor="ctr"/>
                </a:tc>
                <a:tc>
                  <a:txBody>
                    <a:bodyPr/>
                    <a:lstStyle/>
                    <a:p>
                      <a:pPr algn="ctr" fontAlgn="ctr"/>
                      <a:r>
                        <a:rPr lang="en-GB" sz="1100" u="none" strike="noStrike">
                          <a:effectLst/>
                        </a:rPr>
                        <a:t>5</a:t>
                      </a:r>
                      <a:endParaRPr lang="en-GB" sz="11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3606431342"/>
                  </a:ext>
                </a:extLst>
              </a:tr>
              <a:tr h="182880">
                <a:tc>
                  <a:txBody>
                    <a:bodyPr/>
                    <a:lstStyle/>
                    <a:p>
                      <a:pPr algn="l" fontAlgn="ctr"/>
                      <a:r>
                        <a:rPr lang="en-GB" sz="1600" u="none" strike="noStrike">
                          <a:solidFill>
                            <a:schemeClr val="bg1"/>
                          </a:solidFill>
                          <a:effectLst/>
                        </a:rPr>
                        <a:t>C2</a:t>
                      </a:r>
                      <a:endParaRPr lang="en-GB" sz="1600" b="0" i="0" u="none" strike="noStrike">
                        <a:solidFill>
                          <a:schemeClr val="bg1"/>
                        </a:solidFill>
                        <a:effectLst/>
                        <a:latin typeface="Calibri"/>
                      </a:endParaRPr>
                    </a:p>
                  </a:txBody>
                  <a:tcPr marL="7620" marR="7620" marT="7620" marB="0" anchor="ctr">
                    <a:solidFill>
                      <a:srgbClr val="084C61"/>
                    </a:solidFill>
                  </a:tcPr>
                </a:tc>
                <a:tc>
                  <a:txBody>
                    <a:bodyPr/>
                    <a:lstStyle/>
                    <a:p>
                      <a:pPr algn="l" fontAlgn="ctr"/>
                      <a:r>
                        <a:rPr lang="en-GB" sz="1400" u="none" strike="noStrike">
                          <a:effectLst/>
                        </a:rPr>
                        <a:t>It includes multiple aspects of sustainability</a:t>
                      </a:r>
                      <a:endParaRPr lang="en-GB" sz="1400" b="0" i="0" u="none" strike="noStrike" err="1">
                        <a:solidFill>
                          <a:srgbClr val="000000"/>
                        </a:solidFill>
                        <a:effectLst/>
                        <a:latin typeface="Calibri"/>
                      </a:endParaRPr>
                    </a:p>
                  </a:txBody>
                  <a:tcPr marL="7620" marR="7620" marT="7620" marB="0" anchor="ctr"/>
                </a:tc>
                <a:tc>
                  <a:txBody>
                    <a:bodyPr/>
                    <a:lstStyle/>
                    <a:p>
                      <a:pPr algn="ctr" fontAlgn="ctr"/>
                      <a:r>
                        <a:rPr lang="en-GB" sz="1100" u="none" strike="noStrike">
                          <a:effectLst/>
                        </a:rPr>
                        <a:t>4</a:t>
                      </a:r>
                      <a:endParaRPr lang="en-GB" sz="11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3266122333"/>
                  </a:ext>
                </a:extLst>
              </a:tr>
              <a:tr h="182880">
                <a:tc>
                  <a:txBody>
                    <a:bodyPr/>
                    <a:lstStyle/>
                    <a:p>
                      <a:pPr algn="l" fontAlgn="ctr"/>
                      <a:r>
                        <a:rPr lang="en-GB" sz="1600" u="none" strike="noStrike">
                          <a:solidFill>
                            <a:schemeClr val="bg1"/>
                          </a:solidFill>
                          <a:effectLst/>
                        </a:rPr>
                        <a:t>C3</a:t>
                      </a:r>
                      <a:endParaRPr lang="en-GB" sz="1600" b="0" i="0" u="none" strike="noStrike">
                        <a:solidFill>
                          <a:schemeClr val="bg1"/>
                        </a:solidFill>
                        <a:effectLst/>
                        <a:latin typeface="Calibri"/>
                      </a:endParaRPr>
                    </a:p>
                  </a:txBody>
                  <a:tcPr marL="7620" marR="7620" marT="7620" marB="0" anchor="ctr">
                    <a:solidFill>
                      <a:srgbClr val="084C61"/>
                    </a:solidFill>
                  </a:tcPr>
                </a:tc>
                <a:tc>
                  <a:txBody>
                    <a:bodyPr/>
                    <a:lstStyle/>
                    <a:p>
                      <a:pPr algn="l" fontAlgn="ctr"/>
                      <a:r>
                        <a:rPr lang="en-GB" sz="1400" u="none" strike="noStrike">
                          <a:effectLst/>
                        </a:rPr>
                        <a:t>It matches the personas</a:t>
                      </a:r>
                      <a:endParaRPr lang="en-GB" sz="1400" b="0" i="0" u="none" strike="noStrike">
                        <a:solidFill>
                          <a:srgbClr val="000000"/>
                        </a:solidFill>
                        <a:effectLst/>
                        <a:latin typeface="Calibri"/>
                      </a:endParaRPr>
                    </a:p>
                  </a:txBody>
                  <a:tcPr marL="7620" marR="7620" marT="7620" marB="0" anchor="ctr"/>
                </a:tc>
                <a:tc>
                  <a:txBody>
                    <a:bodyPr/>
                    <a:lstStyle/>
                    <a:p>
                      <a:pPr algn="ctr" fontAlgn="ctr"/>
                      <a:r>
                        <a:rPr lang="en-GB" sz="1100" u="none" strike="noStrike">
                          <a:effectLst/>
                        </a:rPr>
                        <a:t>5</a:t>
                      </a:r>
                      <a:endParaRPr lang="en-GB" sz="11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75675377"/>
                  </a:ext>
                </a:extLst>
              </a:tr>
              <a:tr h="182880">
                <a:tc>
                  <a:txBody>
                    <a:bodyPr/>
                    <a:lstStyle/>
                    <a:p>
                      <a:pPr algn="l" fontAlgn="ctr"/>
                      <a:r>
                        <a:rPr lang="en-GB" sz="1600" u="none" strike="noStrike">
                          <a:solidFill>
                            <a:schemeClr val="bg1"/>
                          </a:solidFill>
                          <a:effectLst/>
                        </a:rPr>
                        <a:t>C4</a:t>
                      </a:r>
                      <a:endParaRPr lang="en-GB" sz="1600" b="0" i="0" u="none" strike="noStrike">
                        <a:solidFill>
                          <a:schemeClr val="bg1"/>
                        </a:solidFill>
                        <a:effectLst/>
                        <a:latin typeface="Calibri"/>
                      </a:endParaRPr>
                    </a:p>
                  </a:txBody>
                  <a:tcPr marL="7620" marR="7620" marT="7620" marB="0" anchor="ctr">
                    <a:solidFill>
                      <a:srgbClr val="084C61"/>
                    </a:solidFill>
                  </a:tcPr>
                </a:tc>
                <a:tc>
                  <a:txBody>
                    <a:bodyPr/>
                    <a:lstStyle/>
                    <a:p>
                      <a:pPr algn="l" fontAlgn="ctr"/>
                      <a:r>
                        <a:rPr lang="en-GB" sz="1400" u="none" strike="noStrike">
                          <a:effectLst/>
                        </a:rPr>
                        <a:t>It can carry the same capacity of cargo as current system </a:t>
                      </a:r>
                      <a:endParaRPr lang="en-GB" sz="1400" b="0" i="0" u="none" strike="noStrike">
                        <a:solidFill>
                          <a:srgbClr val="000000"/>
                        </a:solidFill>
                        <a:effectLst/>
                        <a:latin typeface="Calibri"/>
                      </a:endParaRPr>
                    </a:p>
                  </a:txBody>
                  <a:tcPr marL="7620" marR="7620" marT="7620" marB="0" anchor="ctr"/>
                </a:tc>
                <a:tc>
                  <a:txBody>
                    <a:bodyPr/>
                    <a:lstStyle/>
                    <a:p>
                      <a:pPr algn="ctr" fontAlgn="ctr"/>
                      <a:r>
                        <a:rPr lang="en-GB" sz="1100" u="none" strike="noStrike">
                          <a:effectLst/>
                        </a:rPr>
                        <a:t>4</a:t>
                      </a:r>
                      <a:endParaRPr lang="en-GB" sz="11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2910814054"/>
                  </a:ext>
                </a:extLst>
              </a:tr>
              <a:tr h="182880">
                <a:tc>
                  <a:txBody>
                    <a:bodyPr/>
                    <a:lstStyle/>
                    <a:p>
                      <a:pPr algn="l" fontAlgn="ctr"/>
                      <a:r>
                        <a:rPr lang="en-GB" sz="1600" u="none" strike="noStrike">
                          <a:solidFill>
                            <a:schemeClr val="bg1"/>
                          </a:solidFill>
                          <a:effectLst/>
                        </a:rPr>
                        <a:t>C5</a:t>
                      </a:r>
                      <a:endParaRPr lang="en-GB" sz="1600" b="0" i="0" u="none" strike="noStrike">
                        <a:solidFill>
                          <a:schemeClr val="bg1"/>
                        </a:solidFill>
                        <a:effectLst/>
                        <a:latin typeface="Calibri"/>
                      </a:endParaRPr>
                    </a:p>
                  </a:txBody>
                  <a:tcPr marL="7620" marR="7620" marT="7620" marB="0" anchor="ctr">
                    <a:solidFill>
                      <a:srgbClr val="084C61"/>
                    </a:solidFill>
                  </a:tcPr>
                </a:tc>
                <a:tc>
                  <a:txBody>
                    <a:bodyPr/>
                    <a:lstStyle/>
                    <a:p>
                      <a:pPr algn="l" fontAlgn="ctr"/>
                      <a:r>
                        <a:rPr lang="en-GB" sz="1400" u="none" strike="noStrike">
                          <a:effectLst/>
                        </a:rPr>
                        <a:t>It is feasible to implement</a:t>
                      </a:r>
                      <a:endParaRPr lang="en-GB" sz="1400" b="0" i="0" u="none" strike="noStrike">
                        <a:solidFill>
                          <a:srgbClr val="000000"/>
                        </a:solidFill>
                        <a:effectLst/>
                        <a:latin typeface="Calibri"/>
                      </a:endParaRPr>
                    </a:p>
                  </a:txBody>
                  <a:tcPr marL="7620" marR="7620" marT="7620" marB="0" anchor="ctr"/>
                </a:tc>
                <a:tc>
                  <a:txBody>
                    <a:bodyPr/>
                    <a:lstStyle/>
                    <a:p>
                      <a:pPr algn="ctr" fontAlgn="ctr"/>
                      <a:r>
                        <a:rPr lang="en-GB" sz="1100" u="none" strike="noStrike">
                          <a:effectLst/>
                        </a:rPr>
                        <a:t>5</a:t>
                      </a:r>
                      <a:endParaRPr lang="en-GB" sz="11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389938003"/>
                  </a:ext>
                </a:extLst>
              </a:tr>
              <a:tr h="182880">
                <a:tc>
                  <a:txBody>
                    <a:bodyPr/>
                    <a:lstStyle/>
                    <a:p>
                      <a:pPr algn="l" fontAlgn="ctr"/>
                      <a:r>
                        <a:rPr lang="en-GB" sz="1600" u="none" strike="noStrike">
                          <a:solidFill>
                            <a:schemeClr val="bg1"/>
                          </a:solidFill>
                          <a:effectLst/>
                        </a:rPr>
                        <a:t>C6</a:t>
                      </a:r>
                      <a:endParaRPr lang="en-GB" sz="1600" b="0" i="0" u="none" strike="noStrike">
                        <a:solidFill>
                          <a:schemeClr val="bg1"/>
                        </a:solidFill>
                        <a:effectLst/>
                        <a:latin typeface="Calibri"/>
                      </a:endParaRPr>
                    </a:p>
                  </a:txBody>
                  <a:tcPr marL="7620" marR="7620" marT="7620" marB="0" anchor="ctr">
                    <a:solidFill>
                      <a:srgbClr val="084C61"/>
                    </a:solidFill>
                  </a:tcPr>
                </a:tc>
                <a:tc>
                  <a:txBody>
                    <a:bodyPr/>
                    <a:lstStyle/>
                    <a:p>
                      <a:pPr algn="l" fontAlgn="ctr"/>
                      <a:r>
                        <a:rPr lang="en-GB" sz="1400" u="none" strike="noStrike">
                          <a:effectLst/>
                        </a:rPr>
                        <a:t>It is radical compared to the current system</a:t>
                      </a:r>
                      <a:endParaRPr lang="en-GB" sz="1400" b="0" i="0" u="none" strike="noStrike">
                        <a:solidFill>
                          <a:srgbClr val="000000"/>
                        </a:solidFill>
                        <a:effectLst/>
                        <a:latin typeface="Calibri"/>
                      </a:endParaRPr>
                    </a:p>
                  </a:txBody>
                  <a:tcPr marL="7620" marR="7620" marT="7620" marB="0" anchor="ctr"/>
                </a:tc>
                <a:tc>
                  <a:txBody>
                    <a:bodyPr/>
                    <a:lstStyle/>
                    <a:p>
                      <a:pPr algn="ctr" fontAlgn="ctr"/>
                      <a:r>
                        <a:rPr lang="en-GB" sz="1100" u="none" strike="noStrike">
                          <a:effectLst/>
                        </a:rPr>
                        <a:t>3</a:t>
                      </a:r>
                      <a:endParaRPr lang="en-GB" sz="11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27334651"/>
                  </a:ext>
                </a:extLst>
              </a:tr>
              <a:tr h="182880">
                <a:tc>
                  <a:txBody>
                    <a:bodyPr/>
                    <a:lstStyle/>
                    <a:p>
                      <a:pPr algn="l" fontAlgn="ctr"/>
                      <a:r>
                        <a:rPr lang="en-GB" sz="1600" u="none" strike="noStrike">
                          <a:solidFill>
                            <a:schemeClr val="bg1"/>
                          </a:solidFill>
                          <a:effectLst/>
                        </a:rPr>
                        <a:t>C7</a:t>
                      </a:r>
                      <a:endParaRPr lang="en-GB" sz="1600" b="0" i="0" u="none" strike="noStrike">
                        <a:solidFill>
                          <a:schemeClr val="bg1"/>
                        </a:solidFill>
                        <a:effectLst/>
                        <a:latin typeface="Calibri"/>
                      </a:endParaRPr>
                    </a:p>
                  </a:txBody>
                  <a:tcPr marL="7620" marR="7620" marT="7620" marB="0" anchor="ctr">
                    <a:solidFill>
                      <a:srgbClr val="084C61"/>
                    </a:solidFill>
                  </a:tcPr>
                </a:tc>
                <a:tc>
                  <a:txBody>
                    <a:bodyPr/>
                    <a:lstStyle/>
                    <a:p>
                      <a:pPr algn="l" fontAlgn="ctr"/>
                      <a:r>
                        <a:rPr lang="en-GB" sz="1400" u="none" strike="noStrike">
                          <a:effectLst/>
                        </a:rPr>
                        <a:t>It can be scaled to replace more of the current regime</a:t>
                      </a:r>
                      <a:endParaRPr lang="en-GB" sz="1400" b="0" i="0" u="none" strike="noStrike">
                        <a:solidFill>
                          <a:srgbClr val="000000"/>
                        </a:solidFill>
                        <a:effectLst/>
                        <a:latin typeface="Calibri"/>
                      </a:endParaRPr>
                    </a:p>
                  </a:txBody>
                  <a:tcPr marL="7620" marR="7620" marT="7620" marB="0" anchor="ctr"/>
                </a:tc>
                <a:tc>
                  <a:txBody>
                    <a:bodyPr/>
                    <a:lstStyle/>
                    <a:p>
                      <a:pPr algn="ctr" fontAlgn="ctr"/>
                      <a:r>
                        <a:rPr lang="en-GB" sz="1100" u="none" strike="noStrike">
                          <a:effectLst/>
                        </a:rPr>
                        <a:t>2</a:t>
                      </a:r>
                      <a:endParaRPr lang="en-GB" sz="11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2244554681"/>
                  </a:ext>
                </a:extLst>
              </a:tr>
              <a:tr h="182880">
                <a:tc>
                  <a:txBody>
                    <a:bodyPr/>
                    <a:lstStyle/>
                    <a:p>
                      <a:pPr algn="l" fontAlgn="ctr"/>
                      <a:r>
                        <a:rPr lang="en-GB" sz="1600" u="none" strike="noStrike">
                          <a:solidFill>
                            <a:schemeClr val="bg1"/>
                          </a:solidFill>
                          <a:effectLst/>
                        </a:rPr>
                        <a:t>C8</a:t>
                      </a:r>
                      <a:endParaRPr lang="en-GB" sz="1600" b="0" i="0" u="none" strike="noStrike">
                        <a:solidFill>
                          <a:schemeClr val="bg1"/>
                        </a:solidFill>
                        <a:effectLst/>
                        <a:latin typeface="Calibri"/>
                      </a:endParaRPr>
                    </a:p>
                  </a:txBody>
                  <a:tcPr marL="7620" marR="7620" marT="7620" marB="0" anchor="ctr">
                    <a:solidFill>
                      <a:srgbClr val="084C61"/>
                    </a:solidFill>
                  </a:tcPr>
                </a:tc>
                <a:tc>
                  <a:txBody>
                    <a:bodyPr/>
                    <a:lstStyle/>
                    <a:p>
                      <a:pPr algn="l" fontAlgn="ctr"/>
                      <a:r>
                        <a:rPr lang="en-GB" sz="1400" u="none" strike="noStrike">
                          <a:effectLst/>
                        </a:rPr>
                        <a:t>It is fast to implement (relative to 2025 target)</a:t>
                      </a:r>
                      <a:endParaRPr lang="en-GB" sz="1400" b="0" i="0" u="none" strike="noStrike">
                        <a:solidFill>
                          <a:srgbClr val="000000"/>
                        </a:solidFill>
                        <a:effectLst/>
                        <a:latin typeface="Calibri"/>
                      </a:endParaRPr>
                    </a:p>
                  </a:txBody>
                  <a:tcPr marL="7620" marR="7620" marT="7620" marB="0" anchor="ctr"/>
                </a:tc>
                <a:tc>
                  <a:txBody>
                    <a:bodyPr/>
                    <a:lstStyle/>
                    <a:p>
                      <a:pPr algn="ctr" fontAlgn="ctr"/>
                      <a:r>
                        <a:rPr lang="en-GB" sz="1100" u="none" strike="noStrike">
                          <a:effectLst/>
                        </a:rPr>
                        <a:t>4</a:t>
                      </a:r>
                      <a:endParaRPr lang="en-GB" sz="11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3176207546"/>
                  </a:ext>
                </a:extLst>
              </a:tr>
            </a:tbl>
          </a:graphicData>
        </a:graphic>
      </p:graphicFrame>
    </p:spTree>
    <p:extLst>
      <p:ext uri="{BB962C8B-B14F-4D97-AF65-F5344CB8AC3E}">
        <p14:creationId xmlns:p14="http://schemas.microsoft.com/office/powerpoint/2010/main" val="30471848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C3258-F857-4423-AB4F-48789EB74F3B}"/>
              </a:ext>
            </a:extLst>
          </p:cNvPr>
          <p:cNvSpPr>
            <a:spLocks noGrp="1"/>
          </p:cNvSpPr>
          <p:nvPr>
            <p:ph type="title"/>
          </p:nvPr>
        </p:nvSpPr>
        <p:spPr/>
        <p:txBody>
          <a:bodyPr/>
          <a:lstStyle/>
          <a:p>
            <a:r>
              <a:rPr lang="en-GB"/>
              <a:t>Conceptualization</a:t>
            </a:r>
          </a:p>
        </p:txBody>
      </p:sp>
      <p:pic>
        <p:nvPicPr>
          <p:cNvPr id="5" name="Pladsholder til indhold 4" descr="Lyspære og tandhjul  med massiv udfyldning">
            <a:extLst>
              <a:ext uri="{FF2B5EF4-FFF2-40B4-BE49-F238E27FC236}">
                <a16:creationId xmlns:a16="http://schemas.microsoft.com/office/drawing/2014/main" id="{C9252462-441C-4253-A629-6522945D7A85}"/>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1365594" y="2938680"/>
            <a:ext cx="2620223" cy="2620223"/>
          </a:xfrm>
        </p:spPr>
      </p:pic>
      <p:pic>
        <p:nvPicPr>
          <p:cNvPr id="7" name="Grafik 6" descr="Tandhjul med massiv udfyldning">
            <a:extLst>
              <a:ext uri="{FF2B5EF4-FFF2-40B4-BE49-F238E27FC236}">
                <a16:creationId xmlns:a16="http://schemas.microsoft.com/office/drawing/2014/main" id="{2CD7E093-CDDF-47CD-9BEE-C55FB755947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16702" y="2938680"/>
            <a:ext cx="2830286" cy="2830286"/>
          </a:xfrm>
          <a:prstGeom prst="rect">
            <a:avLst/>
          </a:prstGeom>
        </p:spPr>
      </p:pic>
      <p:sp>
        <p:nvSpPr>
          <p:cNvPr id="9" name="Tekstfelt 8">
            <a:extLst>
              <a:ext uri="{FF2B5EF4-FFF2-40B4-BE49-F238E27FC236}">
                <a16:creationId xmlns:a16="http://schemas.microsoft.com/office/drawing/2014/main" id="{23DA0A3B-DF98-40E4-A074-BA4B81B81A22}"/>
              </a:ext>
            </a:extLst>
          </p:cNvPr>
          <p:cNvSpPr txBox="1"/>
          <p:nvPr/>
        </p:nvSpPr>
        <p:spPr>
          <a:xfrm>
            <a:off x="1970688" y="1917392"/>
            <a:ext cx="1734209" cy="523220"/>
          </a:xfrm>
          <a:prstGeom prst="rect">
            <a:avLst/>
          </a:prstGeom>
          <a:noFill/>
        </p:spPr>
        <p:txBody>
          <a:bodyPr wrap="square">
            <a:spAutoFit/>
          </a:bodyPr>
          <a:lstStyle/>
          <a:p>
            <a:r>
              <a:rPr lang="en-US" sz="2800"/>
              <a:t>Ideation</a:t>
            </a:r>
          </a:p>
        </p:txBody>
      </p:sp>
      <p:sp>
        <p:nvSpPr>
          <p:cNvPr id="10" name="Tekstfelt 9">
            <a:extLst>
              <a:ext uri="{FF2B5EF4-FFF2-40B4-BE49-F238E27FC236}">
                <a16:creationId xmlns:a16="http://schemas.microsoft.com/office/drawing/2014/main" id="{216C71EA-BAF3-491A-BF4D-466EFA5796B4}"/>
              </a:ext>
            </a:extLst>
          </p:cNvPr>
          <p:cNvSpPr txBox="1"/>
          <p:nvPr/>
        </p:nvSpPr>
        <p:spPr>
          <a:xfrm>
            <a:off x="8065852" y="1766528"/>
            <a:ext cx="1734209" cy="954107"/>
          </a:xfrm>
          <a:prstGeom prst="rect">
            <a:avLst/>
          </a:prstGeom>
          <a:noFill/>
        </p:spPr>
        <p:txBody>
          <a:bodyPr wrap="square">
            <a:spAutoFit/>
          </a:bodyPr>
          <a:lstStyle/>
          <a:p>
            <a:pPr algn="ctr"/>
            <a:r>
              <a:rPr lang="en-US" sz="2800"/>
              <a:t>Making of concepts</a:t>
            </a:r>
          </a:p>
        </p:txBody>
      </p:sp>
    </p:spTree>
    <p:extLst>
      <p:ext uri="{BB962C8B-B14F-4D97-AF65-F5344CB8AC3E}">
        <p14:creationId xmlns:p14="http://schemas.microsoft.com/office/powerpoint/2010/main" val="22263984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D9AC76-8687-47A1-A944-AF6AE2DCB937}"/>
              </a:ext>
            </a:extLst>
          </p:cNvPr>
          <p:cNvSpPr>
            <a:spLocks noGrp="1"/>
          </p:cNvSpPr>
          <p:nvPr>
            <p:ph type="title"/>
          </p:nvPr>
        </p:nvSpPr>
        <p:spPr>
          <a:xfrm>
            <a:off x="838200" y="385585"/>
            <a:ext cx="10515600" cy="1325563"/>
          </a:xfrm>
        </p:spPr>
        <p:txBody>
          <a:bodyPr/>
          <a:lstStyle/>
          <a:p>
            <a:r>
              <a:rPr lang="en-US"/>
              <a:t>Systemic design</a:t>
            </a:r>
          </a:p>
        </p:txBody>
      </p:sp>
      <p:pic>
        <p:nvPicPr>
          <p:cNvPr id="5" name="Pladsholder til indhold 4" descr="Tandhjul med massiv udfyldning">
            <a:extLst>
              <a:ext uri="{FF2B5EF4-FFF2-40B4-BE49-F238E27FC236}">
                <a16:creationId xmlns:a16="http://schemas.microsoft.com/office/drawing/2014/main" id="{AA8C6381-0366-41E3-BD26-EB7CEB086BBA}"/>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4612263" y="1093875"/>
            <a:ext cx="4898165" cy="4898165"/>
          </a:xfrm>
        </p:spPr>
      </p:pic>
      <p:sp>
        <p:nvSpPr>
          <p:cNvPr id="6" name="Ellipse 5">
            <a:extLst>
              <a:ext uri="{FF2B5EF4-FFF2-40B4-BE49-F238E27FC236}">
                <a16:creationId xmlns:a16="http://schemas.microsoft.com/office/drawing/2014/main" id="{14CC3DF8-3AA1-461F-B666-A5DA8785DA6A}"/>
              </a:ext>
            </a:extLst>
          </p:cNvPr>
          <p:cNvSpPr/>
          <p:nvPr/>
        </p:nvSpPr>
        <p:spPr>
          <a:xfrm>
            <a:off x="6954477" y="1921697"/>
            <a:ext cx="1346507" cy="134650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Ellipse 6">
            <a:extLst>
              <a:ext uri="{FF2B5EF4-FFF2-40B4-BE49-F238E27FC236}">
                <a16:creationId xmlns:a16="http://schemas.microsoft.com/office/drawing/2014/main" id="{2C847501-1D2E-4403-92BE-0B4F69329C5F}"/>
              </a:ext>
            </a:extLst>
          </p:cNvPr>
          <p:cNvSpPr/>
          <p:nvPr/>
        </p:nvSpPr>
        <p:spPr>
          <a:xfrm>
            <a:off x="5791640" y="3800345"/>
            <a:ext cx="1346507" cy="134650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8" name="Pladsholder til indhold 4" descr="Tandhjul med massiv udfyldning">
            <a:extLst>
              <a:ext uri="{FF2B5EF4-FFF2-40B4-BE49-F238E27FC236}">
                <a16:creationId xmlns:a16="http://schemas.microsoft.com/office/drawing/2014/main" id="{389E2108-4CFB-4145-A198-222DA3E690B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85686" y="1495876"/>
            <a:ext cx="4898165" cy="4898165"/>
          </a:xfrm>
          <a:prstGeom prst="rect">
            <a:avLst/>
          </a:prstGeom>
        </p:spPr>
      </p:pic>
      <p:sp>
        <p:nvSpPr>
          <p:cNvPr id="9" name="Ellipse 8">
            <a:extLst>
              <a:ext uri="{FF2B5EF4-FFF2-40B4-BE49-F238E27FC236}">
                <a16:creationId xmlns:a16="http://schemas.microsoft.com/office/drawing/2014/main" id="{C84C2AA1-DCEE-47A8-B3DE-4F27A50663CB}"/>
              </a:ext>
            </a:extLst>
          </p:cNvPr>
          <p:cNvSpPr/>
          <p:nvPr/>
        </p:nvSpPr>
        <p:spPr>
          <a:xfrm>
            <a:off x="9125924" y="2340441"/>
            <a:ext cx="1346507" cy="134650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Ellipse 9">
            <a:extLst>
              <a:ext uri="{FF2B5EF4-FFF2-40B4-BE49-F238E27FC236}">
                <a16:creationId xmlns:a16="http://schemas.microsoft.com/office/drawing/2014/main" id="{39E27BA4-FE0D-4C78-BADE-EC22F550C425}"/>
              </a:ext>
            </a:extLst>
          </p:cNvPr>
          <p:cNvSpPr/>
          <p:nvPr/>
        </p:nvSpPr>
        <p:spPr>
          <a:xfrm>
            <a:off x="7984898" y="4184912"/>
            <a:ext cx="1346507" cy="134650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Pladsholder til indhold 2">
            <a:extLst>
              <a:ext uri="{FF2B5EF4-FFF2-40B4-BE49-F238E27FC236}">
                <a16:creationId xmlns:a16="http://schemas.microsoft.com/office/drawing/2014/main" id="{8624AA3E-C55D-47B2-BCEB-FE0778A556E0}"/>
              </a:ext>
            </a:extLst>
          </p:cNvPr>
          <p:cNvSpPr txBox="1">
            <a:spLocks/>
          </p:cNvSpPr>
          <p:nvPr/>
        </p:nvSpPr>
        <p:spPr>
          <a:xfrm>
            <a:off x="838200" y="1825625"/>
            <a:ext cx="10515600"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cs typeface="Calibri"/>
              </a:rPr>
              <a:t>An entire delivery system</a:t>
            </a:r>
            <a:endParaRPr lang="en-US"/>
          </a:p>
          <a:p>
            <a:endParaRPr lang="en-US"/>
          </a:p>
          <a:p>
            <a:r>
              <a:rPr lang="en-US"/>
              <a:t>Many pieces must fit together</a:t>
            </a:r>
            <a:endParaRPr lang="en-US">
              <a:cs typeface="Calibri"/>
            </a:endParaRPr>
          </a:p>
          <a:p>
            <a:endParaRPr lang="en-US"/>
          </a:p>
          <a:p>
            <a:r>
              <a:rPr lang="en-US">
                <a:cs typeface="Calibri" panose="020F0502020204030204"/>
              </a:rPr>
              <a:t>A baseline</a:t>
            </a:r>
          </a:p>
          <a:p>
            <a:endParaRPr lang="en-US">
              <a:cs typeface="Calibri" panose="020F0502020204030204"/>
            </a:endParaRPr>
          </a:p>
          <a:p>
            <a:endParaRPr lang="en-US">
              <a:cs typeface="Calibri" panose="020F0502020204030204"/>
            </a:endParaRPr>
          </a:p>
          <a:p>
            <a:pPr marL="0" indent="0">
              <a:buNone/>
            </a:pPr>
            <a:endParaRPr lang="en-US">
              <a:cs typeface="Calibri" panose="020F0502020204030204"/>
            </a:endParaRPr>
          </a:p>
          <a:p>
            <a:endParaRPr lang="en-US">
              <a:cs typeface="Calibri" panose="020F0502020204030204"/>
            </a:endParaRPr>
          </a:p>
        </p:txBody>
      </p:sp>
    </p:spTree>
    <p:extLst>
      <p:ext uri="{BB962C8B-B14F-4D97-AF65-F5344CB8AC3E}">
        <p14:creationId xmlns:p14="http://schemas.microsoft.com/office/powerpoint/2010/main" val="17835079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9C3FB4-E274-4E5E-B026-8D9972BA5788}"/>
              </a:ext>
            </a:extLst>
          </p:cNvPr>
          <p:cNvSpPr>
            <a:spLocks noGrp="1"/>
          </p:cNvSpPr>
          <p:nvPr>
            <p:ph type="title"/>
          </p:nvPr>
        </p:nvSpPr>
        <p:spPr/>
        <p:txBody>
          <a:bodyPr/>
          <a:lstStyle/>
          <a:p>
            <a:r>
              <a:rPr lang="da-DK"/>
              <a:t>Elements of a </a:t>
            </a:r>
            <a:r>
              <a:rPr lang="da-DK" err="1"/>
              <a:t>concept</a:t>
            </a:r>
            <a:endParaRPr lang="da-DK"/>
          </a:p>
        </p:txBody>
      </p:sp>
      <p:pic>
        <p:nvPicPr>
          <p:cNvPr id="5" name="Billede 4">
            <a:extLst>
              <a:ext uri="{FF2B5EF4-FFF2-40B4-BE49-F238E27FC236}">
                <a16:creationId xmlns:a16="http://schemas.microsoft.com/office/drawing/2014/main" id="{38AFEE52-60D3-4279-9E66-BB99C78F999E}"/>
              </a:ext>
            </a:extLst>
          </p:cNvPr>
          <p:cNvPicPr>
            <a:picLocks noChangeAspect="1"/>
          </p:cNvPicPr>
          <p:nvPr/>
        </p:nvPicPr>
        <p:blipFill>
          <a:blip r:embed="rId2"/>
          <a:stretch>
            <a:fillRect/>
          </a:stretch>
        </p:blipFill>
        <p:spPr>
          <a:xfrm>
            <a:off x="371482" y="1123296"/>
            <a:ext cx="3741874" cy="2805036"/>
          </a:xfrm>
          <a:prstGeom prst="rect">
            <a:avLst/>
          </a:prstGeom>
        </p:spPr>
      </p:pic>
      <p:pic>
        <p:nvPicPr>
          <p:cNvPr id="7" name="Billede 6">
            <a:extLst>
              <a:ext uri="{FF2B5EF4-FFF2-40B4-BE49-F238E27FC236}">
                <a16:creationId xmlns:a16="http://schemas.microsoft.com/office/drawing/2014/main" id="{6AF786E3-580B-4970-9BD5-F35D07C4803E}"/>
              </a:ext>
            </a:extLst>
          </p:cNvPr>
          <p:cNvPicPr>
            <a:picLocks noChangeAspect="1"/>
          </p:cNvPicPr>
          <p:nvPr/>
        </p:nvPicPr>
        <p:blipFill>
          <a:blip r:embed="rId3"/>
          <a:stretch>
            <a:fillRect/>
          </a:stretch>
        </p:blipFill>
        <p:spPr>
          <a:xfrm>
            <a:off x="4290938" y="1100631"/>
            <a:ext cx="3741874" cy="2805036"/>
          </a:xfrm>
          <a:prstGeom prst="rect">
            <a:avLst/>
          </a:prstGeom>
        </p:spPr>
      </p:pic>
      <p:pic>
        <p:nvPicPr>
          <p:cNvPr id="9" name="Billede 8">
            <a:extLst>
              <a:ext uri="{FF2B5EF4-FFF2-40B4-BE49-F238E27FC236}">
                <a16:creationId xmlns:a16="http://schemas.microsoft.com/office/drawing/2014/main" id="{42424040-96A3-45BC-A09D-243375B5FEF4}"/>
              </a:ext>
            </a:extLst>
          </p:cNvPr>
          <p:cNvPicPr>
            <a:picLocks noChangeAspect="1"/>
          </p:cNvPicPr>
          <p:nvPr/>
        </p:nvPicPr>
        <p:blipFill>
          <a:blip r:embed="rId4"/>
          <a:stretch>
            <a:fillRect/>
          </a:stretch>
        </p:blipFill>
        <p:spPr>
          <a:xfrm>
            <a:off x="386122" y="3284572"/>
            <a:ext cx="3741874" cy="2805036"/>
          </a:xfrm>
          <a:prstGeom prst="rect">
            <a:avLst/>
          </a:prstGeom>
        </p:spPr>
      </p:pic>
      <p:pic>
        <p:nvPicPr>
          <p:cNvPr id="11" name="Billede 10">
            <a:extLst>
              <a:ext uri="{FF2B5EF4-FFF2-40B4-BE49-F238E27FC236}">
                <a16:creationId xmlns:a16="http://schemas.microsoft.com/office/drawing/2014/main" id="{A6569785-42B1-4700-8311-7125E05A2829}"/>
              </a:ext>
            </a:extLst>
          </p:cNvPr>
          <p:cNvPicPr>
            <a:picLocks noChangeAspect="1"/>
          </p:cNvPicPr>
          <p:nvPr/>
        </p:nvPicPr>
        <p:blipFill>
          <a:blip r:embed="rId5"/>
          <a:stretch>
            <a:fillRect/>
          </a:stretch>
        </p:blipFill>
        <p:spPr>
          <a:xfrm>
            <a:off x="8003532" y="1027906"/>
            <a:ext cx="3741874" cy="2805036"/>
          </a:xfrm>
          <a:prstGeom prst="rect">
            <a:avLst/>
          </a:prstGeom>
        </p:spPr>
      </p:pic>
      <p:pic>
        <p:nvPicPr>
          <p:cNvPr id="13" name="Billede 12">
            <a:extLst>
              <a:ext uri="{FF2B5EF4-FFF2-40B4-BE49-F238E27FC236}">
                <a16:creationId xmlns:a16="http://schemas.microsoft.com/office/drawing/2014/main" id="{CAD0D997-8F53-47D2-8427-4D316FAFE4C6}"/>
              </a:ext>
            </a:extLst>
          </p:cNvPr>
          <p:cNvPicPr>
            <a:picLocks noChangeAspect="1"/>
          </p:cNvPicPr>
          <p:nvPr/>
        </p:nvPicPr>
        <p:blipFill>
          <a:blip r:embed="rId6"/>
          <a:stretch>
            <a:fillRect/>
          </a:stretch>
        </p:blipFill>
        <p:spPr>
          <a:xfrm>
            <a:off x="4064695" y="3315609"/>
            <a:ext cx="3741874" cy="2805036"/>
          </a:xfrm>
          <a:prstGeom prst="rect">
            <a:avLst/>
          </a:prstGeom>
        </p:spPr>
      </p:pic>
      <p:pic>
        <p:nvPicPr>
          <p:cNvPr id="15" name="Billede 14">
            <a:extLst>
              <a:ext uri="{FF2B5EF4-FFF2-40B4-BE49-F238E27FC236}">
                <a16:creationId xmlns:a16="http://schemas.microsoft.com/office/drawing/2014/main" id="{E8A8C0D4-BD1A-4457-9C52-0D7CC4B3B359}"/>
              </a:ext>
            </a:extLst>
          </p:cNvPr>
          <p:cNvPicPr>
            <a:picLocks noChangeAspect="1"/>
          </p:cNvPicPr>
          <p:nvPr/>
        </p:nvPicPr>
        <p:blipFill>
          <a:blip r:embed="rId7"/>
          <a:stretch>
            <a:fillRect/>
          </a:stretch>
        </p:blipFill>
        <p:spPr>
          <a:xfrm>
            <a:off x="7609606" y="3088600"/>
            <a:ext cx="4264722" cy="3196981"/>
          </a:xfrm>
          <a:prstGeom prst="rect">
            <a:avLst/>
          </a:prstGeom>
        </p:spPr>
      </p:pic>
    </p:spTree>
    <p:extLst>
      <p:ext uri="{BB962C8B-B14F-4D97-AF65-F5344CB8AC3E}">
        <p14:creationId xmlns:p14="http://schemas.microsoft.com/office/powerpoint/2010/main" val="20310238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2490F1-8EED-4E48-9997-AE761CB550C3}"/>
              </a:ext>
            </a:extLst>
          </p:cNvPr>
          <p:cNvSpPr>
            <a:spLocks noGrp="1"/>
          </p:cNvSpPr>
          <p:nvPr>
            <p:ph type="title"/>
          </p:nvPr>
        </p:nvSpPr>
        <p:spPr/>
        <p:txBody>
          <a:bodyPr/>
          <a:lstStyle/>
          <a:p>
            <a:r>
              <a:rPr lang="da-DK"/>
              <a:t>Combination of elements</a:t>
            </a:r>
          </a:p>
        </p:txBody>
      </p:sp>
      <p:pic>
        <p:nvPicPr>
          <p:cNvPr id="9" name="Picture 4">
            <a:extLst>
              <a:ext uri="{FF2B5EF4-FFF2-40B4-BE49-F238E27FC236}">
                <a16:creationId xmlns:a16="http://schemas.microsoft.com/office/drawing/2014/main" id="{F092E763-FD18-4E3B-9491-60DA2D36FA81}"/>
              </a:ext>
            </a:extLst>
          </p:cNvPr>
          <p:cNvPicPr>
            <a:picLocks noChangeAspect="1"/>
          </p:cNvPicPr>
          <p:nvPr/>
        </p:nvPicPr>
        <p:blipFill>
          <a:blip r:embed="rId2">
            <a:duotone>
              <a:schemeClr val="accent6">
                <a:shade val="45000"/>
                <a:satMod val="135000"/>
              </a:schemeClr>
              <a:prstClr val="white"/>
            </a:duotone>
          </a:blip>
          <a:stretch>
            <a:fillRect/>
          </a:stretch>
        </p:blipFill>
        <p:spPr>
          <a:xfrm>
            <a:off x="6063749" y="2192995"/>
            <a:ext cx="1170772" cy="1170772"/>
          </a:xfrm>
          <a:prstGeom prst="rect">
            <a:avLst/>
          </a:prstGeom>
        </p:spPr>
      </p:pic>
      <p:pic>
        <p:nvPicPr>
          <p:cNvPr id="11" name="Picture 4">
            <a:extLst>
              <a:ext uri="{FF2B5EF4-FFF2-40B4-BE49-F238E27FC236}">
                <a16:creationId xmlns:a16="http://schemas.microsoft.com/office/drawing/2014/main" id="{76AC48FA-1683-473B-8B4A-1581E978237B}"/>
              </a:ext>
            </a:extLst>
          </p:cNvPr>
          <p:cNvPicPr>
            <a:picLocks noChangeAspect="1"/>
          </p:cNvPicPr>
          <p:nvPr/>
        </p:nvPicPr>
        <p:blipFill>
          <a:blip r:embed="rId2">
            <a:duotone>
              <a:schemeClr val="accent4">
                <a:shade val="45000"/>
                <a:satMod val="135000"/>
              </a:schemeClr>
              <a:prstClr val="white"/>
            </a:duotone>
          </a:blip>
          <a:stretch>
            <a:fillRect/>
          </a:stretch>
        </p:blipFill>
        <p:spPr>
          <a:xfrm>
            <a:off x="4325530" y="1697576"/>
            <a:ext cx="1666191" cy="1666191"/>
          </a:xfrm>
          <a:prstGeom prst="rect">
            <a:avLst/>
          </a:prstGeom>
        </p:spPr>
      </p:pic>
      <p:pic>
        <p:nvPicPr>
          <p:cNvPr id="13" name="Picture 4">
            <a:extLst>
              <a:ext uri="{FF2B5EF4-FFF2-40B4-BE49-F238E27FC236}">
                <a16:creationId xmlns:a16="http://schemas.microsoft.com/office/drawing/2014/main" id="{E9A8BFCD-95C7-4350-ACF7-79103EBB53D7}"/>
              </a:ext>
            </a:extLst>
          </p:cNvPr>
          <p:cNvPicPr>
            <a:picLocks noChangeAspect="1"/>
          </p:cNvPicPr>
          <p:nvPr/>
        </p:nvPicPr>
        <p:blipFill>
          <a:blip r:embed="rId2">
            <a:duotone>
              <a:schemeClr val="accent5">
                <a:shade val="45000"/>
                <a:satMod val="135000"/>
              </a:schemeClr>
              <a:prstClr val="white"/>
            </a:duotone>
          </a:blip>
          <a:stretch>
            <a:fillRect/>
          </a:stretch>
        </p:blipFill>
        <p:spPr>
          <a:xfrm>
            <a:off x="4570545" y="3512811"/>
            <a:ext cx="2698825" cy="2698825"/>
          </a:xfrm>
          <a:prstGeom prst="rect">
            <a:avLst/>
          </a:prstGeom>
        </p:spPr>
      </p:pic>
      <p:pic>
        <p:nvPicPr>
          <p:cNvPr id="3" name="Picture 4">
            <a:extLst>
              <a:ext uri="{FF2B5EF4-FFF2-40B4-BE49-F238E27FC236}">
                <a16:creationId xmlns:a16="http://schemas.microsoft.com/office/drawing/2014/main" id="{9AAEA936-D7BD-4005-AC80-B38322014795}"/>
              </a:ext>
            </a:extLst>
          </p:cNvPr>
          <p:cNvPicPr>
            <a:picLocks noChangeAspect="1"/>
          </p:cNvPicPr>
          <p:nvPr/>
        </p:nvPicPr>
        <p:blipFill>
          <a:blip r:embed="rId3">
            <a:duotone>
              <a:schemeClr val="accent5">
                <a:shade val="45000"/>
                <a:satMod val="135000"/>
              </a:schemeClr>
              <a:prstClr val="white"/>
            </a:duotone>
          </a:blip>
          <a:stretch>
            <a:fillRect/>
          </a:stretch>
        </p:blipFill>
        <p:spPr>
          <a:xfrm>
            <a:off x="514501" y="1690688"/>
            <a:ext cx="4313808" cy="4313808"/>
          </a:xfrm>
          <a:prstGeom prst="rect">
            <a:avLst/>
          </a:prstGeom>
        </p:spPr>
      </p:pic>
      <p:pic>
        <p:nvPicPr>
          <p:cNvPr id="15" name="Picture 4">
            <a:extLst>
              <a:ext uri="{FF2B5EF4-FFF2-40B4-BE49-F238E27FC236}">
                <a16:creationId xmlns:a16="http://schemas.microsoft.com/office/drawing/2014/main" id="{79F35C96-D645-4BFE-A0AE-F067C10B2728}"/>
              </a:ext>
            </a:extLst>
          </p:cNvPr>
          <p:cNvPicPr>
            <a:picLocks noChangeAspect="1"/>
          </p:cNvPicPr>
          <p:nvPr/>
        </p:nvPicPr>
        <p:blipFill>
          <a:blip r:embed="rId3">
            <a:duotone>
              <a:schemeClr val="accent5">
                <a:shade val="45000"/>
                <a:satMod val="135000"/>
              </a:schemeClr>
              <a:prstClr val="white"/>
            </a:duotone>
          </a:blip>
          <a:stretch>
            <a:fillRect/>
          </a:stretch>
        </p:blipFill>
        <p:spPr>
          <a:xfrm>
            <a:off x="6952469" y="1581778"/>
            <a:ext cx="4313808" cy="4313808"/>
          </a:xfrm>
          <a:prstGeom prst="rect">
            <a:avLst/>
          </a:prstGeom>
        </p:spPr>
      </p:pic>
      <p:sp>
        <p:nvSpPr>
          <p:cNvPr id="17" name="Tekstfelt 16">
            <a:extLst>
              <a:ext uri="{FF2B5EF4-FFF2-40B4-BE49-F238E27FC236}">
                <a16:creationId xmlns:a16="http://schemas.microsoft.com/office/drawing/2014/main" id="{70DDFC89-2811-408D-927C-3386124CC2EB}"/>
              </a:ext>
            </a:extLst>
          </p:cNvPr>
          <p:cNvSpPr txBox="1"/>
          <p:nvPr/>
        </p:nvSpPr>
        <p:spPr>
          <a:xfrm>
            <a:off x="1804300" y="3261628"/>
            <a:ext cx="1734209" cy="954107"/>
          </a:xfrm>
          <a:prstGeom prst="rect">
            <a:avLst/>
          </a:prstGeom>
          <a:noFill/>
        </p:spPr>
        <p:txBody>
          <a:bodyPr wrap="square">
            <a:spAutoFit/>
          </a:bodyPr>
          <a:lstStyle/>
          <a:p>
            <a:pPr algn="ctr"/>
            <a:r>
              <a:rPr lang="en-US" sz="2800"/>
              <a:t>Socio-economic</a:t>
            </a:r>
          </a:p>
        </p:txBody>
      </p:sp>
      <p:sp>
        <p:nvSpPr>
          <p:cNvPr id="18" name="Tekstfelt 17">
            <a:extLst>
              <a:ext uri="{FF2B5EF4-FFF2-40B4-BE49-F238E27FC236}">
                <a16:creationId xmlns:a16="http://schemas.microsoft.com/office/drawing/2014/main" id="{CE6D79D8-F856-4839-909E-B7DC91E83762}"/>
              </a:ext>
            </a:extLst>
          </p:cNvPr>
          <p:cNvSpPr txBox="1"/>
          <p:nvPr/>
        </p:nvSpPr>
        <p:spPr>
          <a:xfrm>
            <a:off x="8254693" y="3249994"/>
            <a:ext cx="1734209" cy="954107"/>
          </a:xfrm>
          <a:prstGeom prst="rect">
            <a:avLst/>
          </a:prstGeom>
          <a:noFill/>
        </p:spPr>
        <p:txBody>
          <a:bodyPr wrap="square">
            <a:spAutoFit/>
          </a:bodyPr>
          <a:lstStyle/>
          <a:p>
            <a:pPr algn="ctr"/>
            <a:r>
              <a:rPr lang="en-US" sz="2800"/>
              <a:t>Sharing bikes</a:t>
            </a:r>
          </a:p>
        </p:txBody>
      </p:sp>
      <p:pic>
        <p:nvPicPr>
          <p:cNvPr id="20" name="Grafik 19">
            <a:extLst>
              <a:ext uri="{FF2B5EF4-FFF2-40B4-BE49-F238E27FC236}">
                <a16:creationId xmlns:a16="http://schemas.microsoft.com/office/drawing/2014/main" id="{E60A8977-47CA-48C4-8182-3E53045DB5F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49069" y="4151671"/>
            <a:ext cx="1367785" cy="1709731"/>
          </a:xfrm>
          <a:prstGeom prst="rect">
            <a:avLst/>
          </a:prstGeom>
        </p:spPr>
      </p:pic>
      <mc:AlternateContent xmlns:mc="http://schemas.openxmlformats.org/markup-compatibility/2006" xmlns:p14="http://schemas.microsoft.com/office/powerpoint/2010/main">
        <mc:Choice Requires="p14">
          <p:contentPart p14:bwMode="auto" r:id="rId6">
            <p14:nvContentPartPr>
              <p14:cNvPr id="22" name="Håndskrift 21">
                <a:extLst>
                  <a:ext uri="{FF2B5EF4-FFF2-40B4-BE49-F238E27FC236}">
                    <a16:creationId xmlns:a16="http://schemas.microsoft.com/office/drawing/2014/main" id="{E01A23D7-03CE-4D81-B667-1CF4F0F2505A}"/>
                  </a:ext>
                </a:extLst>
              </p14:cNvPr>
              <p14:cNvContentPartPr/>
              <p14:nvPr/>
            </p14:nvContentPartPr>
            <p14:xfrm>
              <a:off x="-629190" y="-651780"/>
              <a:ext cx="360" cy="360"/>
            </p14:xfrm>
          </p:contentPart>
        </mc:Choice>
        <mc:Fallback xmlns="">
          <p:pic>
            <p:nvPicPr>
              <p:cNvPr id="22" name="Håndskrift 21">
                <a:extLst>
                  <a:ext uri="{FF2B5EF4-FFF2-40B4-BE49-F238E27FC236}">
                    <a16:creationId xmlns:a16="http://schemas.microsoft.com/office/drawing/2014/main" id="{E01A23D7-03CE-4D81-B667-1CF4F0F2505A}"/>
                  </a:ext>
                </a:extLst>
              </p:cNvPr>
              <p:cNvPicPr/>
              <p:nvPr/>
            </p:nvPicPr>
            <p:blipFill>
              <a:blip r:embed="rId7"/>
              <a:stretch>
                <a:fillRect/>
              </a:stretch>
            </p:blipFill>
            <p:spPr>
              <a:xfrm>
                <a:off x="-638190" y="-66078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3" name="Håndskrift 22">
                <a:extLst>
                  <a:ext uri="{FF2B5EF4-FFF2-40B4-BE49-F238E27FC236}">
                    <a16:creationId xmlns:a16="http://schemas.microsoft.com/office/drawing/2014/main" id="{A6D7C3F4-0467-4145-BC72-07DFC22DA5DF}"/>
                  </a:ext>
                </a:extLst>
              </p14:cNvPr>
              <p14:cNvContentPartPr/>
              <p14:nvPr/>
            </p14:nvContentPartPr>
            <p14:xfrm>
              <a:off x="-800550" y="2857140"/>
              <a:ext cx="360" cy="360"/>
            </p14:xfrm>
          </p:contentPart>
        </mc:Choice>
        <mc:Fallback xmlns="">
          <p:pic>
            <p:nvPicPr>
              <p:cNvPr id="23" name="Håndskrift 22">
                <a:extLst>
                  <a:ext uri="{FF2B5EF4-FFF2-40B4-BE49-F238E27FC236}">
                    <a16:creationId xmlns:a16="http://schemas.microsoft.com/office/drawing/2014/main" id="{A6D7C3F4-0467-4145-BC72-07DFC22DA5DF}"/>
                  </a:ext>
                </a:extLst>
              </p:cNvPr>
              <p:cNvPicPr/>
              <p:nvPr/>
            </p:nvPicPr>
            <p:blipFill>
              <a:blip r:embed="rId7"/>
              <a:stretch>
                <a:fillRect/>
              </a:stretch>
            </p:blipFill>
            <p:spPr>
              <a:xfrm>
                <a:off x="-809550" y="2848140"/>
                <a:ext cx="18000" cy="18000"/>
              </a:xfrm>
              <a:prstGeom prst="rect">
                <a:avLst/>
              </a:prstGeom>
            </p:spPr>
          </p:pic>
        </mc:Fallback>
      </mc:AlternateContent>
      <p:sp>
        <p:nvSpPr>
          <p:cNvPr id="24" name="Rektangel 23">
            <a:extLst>
              <a:ext uri="{FF2B5EF4-FFF2-40B4-BE49-F238E27FC236}">
                <a16:creationId xmlns:a16="http://schemas.microsoft.com/office/drawing/2014/main" id="{B970EEFF-408F-4B5D-A23A-787EB46471AF}"/>
              </a:ext>
            </a:extLst>
          </p:cNvPr>
          <p:cNvSpPr/>
          <p:nvPr/>
        </p:nvSpPr>
        <p:spPr>
          <a:xfrm>
            <a:off x="5537555" y="5676021"/>
            <a:ext cx="759564" cy="1694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5" name="Rektangel 24">
            <a:extLst>
              <a:ext uri="{FF2B5EF4-FFF2-40B4-BE49-F238E27FC236}">
                <a16:creationId xmlns:a16="http://schemas.microsoft.com/office/drawing/2014/main" id="{E73F3CDC-0526-4778-B8F4-7025B9AD2793}"/>
              </a:ext>
            </a:extLst>
          </p:cNvPr>
          <p:cNvSpPr/>
          <p:nvPr/>
        </p:nvSpPr>
        <p:spPr>
          <a:xfrm rot="1928505">
            <a:off x="5209454" y="5612793"/>
            <a:ext cx="346390" cy="1694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6" name="Rektangel 25">
            <a:extLst>
              <a:ext uri="{FF2B5EF4-FFF2-40B4-BE49-F238E27FC236}">
                <a16:creationId xmlns:a16="http://schemas.microsoft.com/office/drawing/2014/main" id="{964FC0DF-EE59-44AD-B2BD-253642A2B6A5}"/>
              </a:ext>
            </a:extLst>
          </p:cNvPr>
          <p:cNvSpPr/>
          <p:nvPr/>
        </p:nvSpPr>
        <p:spPr>
          <a:xfrm rot="1928505">
            <a:off x="5385443" y="5652970"/>
            <a:ext cx="180764" cy="1694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7" name="Rektangel 26">
            <a:extLst>
              <a:ext uri="{FF2B5EF4-FFF2-40B4-BE49-F238E27FC236}">
                <a16:creationId xmlns:a16="http://schemas.microsoft.com/office/drawing/2014/main" id="{C92044BC-7352-4E21-80AB-37D8763DE4B1}"/>
              </a:ext>
            </a:extLst>
          </p:cNvPr>
          <p:cNvSpPr/>
          <p:nvPr/>
        </p:nvSpPr>
        <p:spPr>
          <a:xfrm rot="1928505">
            <a:off x="5365156" y="5731596"/>
            <a:ext cx="89718" cy="84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8" name="Rektangel 27">
            <a:extLst>
              <a:ext uri="{FF2B5EF4-FFF2-40B4-BE49-F238E27FC236}">
                <a16:creationId xmlns:a16="http://schemas.microsoft.com/office/drawing/2014/main" id="{795FFA06-5633-4D8E-935D-47B2BB9AD9D9}"/>
              </a:ext>
            </a:extLst>
          </p:cNvPr>
          <p:cNvSpPr/>
          <p:nvPr/>
        </p:nvSpPr>
        <p:spPr>
          <a:xfrm rot="1928505">
            <a:off x="5288650" y="5683429"/>
            <a:ext cx="89718" cy="84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9" name="Rektangel 28">
            <a:extLst>
              <a:ext uri="{FF2B5EF4-FFF2-40B4-BE49-F238E27FC236}">
                <a16:creationId xmlns:a16="http://schemas.microsoft.com/office/drawing/2014/main" id="{D4329903-D03B-44BC-AAA5-73B48FCA8761}"/>
              </a:ext>
            </a:extLst>
          </p:cNvPr>
          <p:cNvSpPr/>
          <p:nvPr/>
        </p:nvSpPr>
        <p:spPr>
          <a:xfrm rot="3252856">
            <a:off x="5186382" y="5692582"/>
            <a:ext cx="89718" cy="84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1863030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D74E83-F319-4D26-AFF9-49D7036DE789}"/>
              </a:ext>
            </a:extLst>
          </p:cNvPr>
          <p:cNvSpPr>
            <a:spLocks noGrp="1"/>
          </p:cNvSpPr>
          <p:nvPr>
            <p:ph type="title"/>
          </p:nvPr>
        </p:nvSpPr>
        <p:spPr/>
        <p:txBody>
          <a:bodyPr lIns="91440" tIns="45720" rIns="91440" bIns="45720" anchor="t"/>
          <a:lstStyle/>
          <a:p>
            <a:r>
              <a:rPr lang="da-DK">
                <a:cs typeface="Calibri Light"/>
              </a:rPr>
              <a:t>Mobile HubSpots</a:t>
            </a:r>
          </a:p>
        </p:txBody>
      </p:sp>
      <p:sp>
        <p:nvSpPr>
          <p:cNvPr id="8" name="Rectangle 7">
            <a:extLst>
              <a:ext uri="{FF2B5EF4-FFF2-40B4-BE49-F238E27FC236}">
                <a16:creationId xmlns:a16="http://schemas.microsoft.com/office/drawing/2014/main" id="{F7F84E1A-0A39-465E-B817-79445512BA2E}"/>
              </a:ext>
            </a:extLst>
          </p:cNvPr>
          <p:cNvSpPr/>
          <p:nvPr/>
        </p:nvSpPr>
        <p:spPr>
          <a:xfrm>
            <a:off x="1118755" y="1223930"/>
            <a:ext cx="10054682" cy="3839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E7779FD0-8457-474D-9BA3-19514E1E2DF1}"/>
              </a:ext>
            </a:extLst>
          </p:cNvPr>
          <p:cNvSpPr/>
          <p:nvPr/>
        </p:nvSpPr>
        <p:spPr>
          <a:xfrm>
            <a:off x="2037347" y="1592179"/>
            <a:ext cx="914400" cy="2868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Billede 4" descr="Et billede, der indeholder tekst, parkeringsplads, skærmbillede&#10;&#10;Beskrivelsen er genereret automatisk">
            <a:extLst>
              <a:ext uri="{FF2B5EF4-FFF2-40B4-BE49-F238E27FC236}">
                <a16:creationId xmlns:a16="http://schemas.microsoft.com/office/drawing/2014/main" id="{A623AB6E-786E-447C-8F04-718B2491AE56}"/>
              </a:ext>
            </a:extLst>
          </p:cNvPr>
          <p:cNvPicPr>
            <a:picLocks noChangeAspect="1"/>
          </p:cNvPicPr>
          <p:nvPr/>
        </p:nvPicPr>
        <p:blipFill>
          <a:blip r:embed="rId2"/>
          <a:stretch>
            <a:fillRect/>
          </a:stretch>
        </p:blipFill>
        <p:spPr>
          <a:xfrm>
            <a:off x="5223309" y="1875024"/>
            <a:ext cx="6007768" cy="3605256"/>
          </a:xfrm>
          <a:prstGeom prst="rect">
            <a:avLst/>
          </a:prstGeom>
        </p:spPr>
      </p:pic>
      <p:sp>
        <p:nvSpPr>
          <p:cNvPr id="6" name="TextBox 5">
            <a:extLst>
              <a:ext uri="{FF2B5EF4-FFF2-40B4-BE49-F238E27FC236}">
                <a16:creationId xmlns:a16="http://schemas.microsoft.com/office/drawing/2014/main" id="{4A49F084-D410-4CDE-9C4F-FEBC1E2F909C}"/>
              </a:ext>
            </a:extLst>
          </p:cNvPr>
          <p:cNvSpPr txBox="1"/>
          <p:nvPr/>
        </p:nvSpPr>
        <p:spPr>
          <a:xfrm>
            <a:off x="1243263" y="3481137"/>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t>Mobile city hub</a:t>
            </a:r>
            <a:endParaRPr lang="en-US" sz="2800">
              <a:cs typeface="Calibri"/>
            </a:endParaRPr>
          </a:p>
        </p:txBody>
      </p:sp>
      <p:sp>
        <p:nvSpPr>
          <p:cNvPr id="10" name="TextBox 9">
            <a:extLst>
              <a:ext uri="{FF2B5EF4-FFF2-40B4-BE49-F238E27FC236}">
                <a16:creationId xmlns:a16="http://schemas.microsoft.com/office/drawing/2014/main" id="{46179F0A-C79D-406C-9FE8-7ED9A3971E13}"/>
              </a:ext>
            </a:extLst>
          </p:cNvPr>
          <p:cNvSpPr txBox="1"/>
          <p:nvPr/>
        </p:nvSpPr>
        <p:spPr>
          <a:xfrm>
            <a:off x="1243262" y="2310062"/>
            <a:ext cx="274320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cs typeface="Calibri"/>
              </a:rPr>
              <a:t>Consolidation center</a:t>
            </a:r>
          </a:p>
        </p:txBody>
      </p:sp>
    </p:spTree>
    <p:extLst>
      <p:ext uri="{BB962C8B-B14F-4D97-AF65-F5344CB8AC3E}">
        <p14:creationId xmlns:p14="http://schemas.microsoft.com/office/powerpoint/2010/main" val="37259886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8D062-538D-41BD-B17F-C18F995DB294}"/>
              </a:ext>
            </a:extLst>
          </p:cNvPr>
          <p:cNvSpPr>
            <a:spLocks noGrp="1"/>
          </p:cNvSpPr>
          <p:nvPr>
            <p:ph type="title"/>
          </p:nvPr>
        </p:nvSpPr>
        <p:spPr/>
        <p:txBody>
          <a:bodyPr lIns="91440" tIns="45720" rIns="91440" bIns="45720" anchor="t"/>
          <a:lstStyle/>
          <a:p>
            <a:r>
              <a:rPr lang="en-GB">
                <a:cs typeface="Calibri Light"/>
              </a:rPr>
              <a:t>Trainsition</a:t>
            </a:r>
            <a:endParaRPr lang="en-GB"/>
          </a:p>
        </p:txBody>
      </p:sp>
      <p:sp>
        <p:nvSpPr>
          <p:cNvPr id="7" name="Rectangle 6">
            <a:extLst>
              <a:ext uri="{FF2B5EF4-FFF2-40B4-BE49-F238E27FC236}">
                <a16:creationId xmlns:a16="http://schemas.microsoft.com/office/drawing/2014/main" id="{F9F3CAF1-3031-48A0-B25E-D091E38D6CDC}"/>
              </a:ext>
            </a:extLst>
          </p:cNvPr>
          <p:cNvSpPr/>
          <p:nvPr/>
        </p:nvSpPr>
        <p:spPr>
          <a:xfrm>
            <a:off x="2037347" y="1592179"/>
            <a:ext cx="914400" cy="2868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Billede 5">
            <a:extLst>
              <a:ext uri="{FF2B5EF4-FFF2-40B4-BE49-F238E27FC236}">
                <a16:creationId xmlns:a16="http://schemas.microsoft.com/office/drawing/2014/main" id="{F7FE0C51-B302-4963-8442-6E0309E813A2}"/>
              </a:ext>
            </a:extLst>
          </p:cNvPr>
          <p:cNvPicPr>
            <a:picLocks noChangeAspect="1"/>
          </p:cNvPicPr>
          <p:nvPr/>
        </p:nvPicPr>
        <p:blipFill>
          <a:blip r:embed="rId2"/>
          <a:stretch>
            <a:fillRect/>
          </a:stretch>
        </p:blipFill>
        <p:spPr>
          <a:xfrm>
            <a:off x="4874394" y="2001797"/>
            <a:ext cx="6408821" cy="3956499"/>
          </a:xfrm>
          <a:prstGeom prst="rect">
            <a:avLst/>
          </a:prstGeom>
        </p:spPr>
      </p:pic>
      <p:sp>
        <p:nvSpPr>
          <p:cNvPr id="9" name="TextBox 8">
            <a:extLst>
              <a:ext uri="{FF2B5EF4-FFF2-40B4-BE49-F238E27FC236}">
                <a16:creationId xmlns:a16="http://schemas.microsoft.com/office/drawing/2014/main" id="{743A424F-3B36-4943-B546-E15D1F38C669}"/>
              </a:ext>
            </a:extLst>
          </p:cNvPr>
          <p:cNvSpPr txBox="1"/>
          <p:nvPr/>
        </p:nvSpPr>
        <p:spPr>
          <a:xfrm>
            <a:off x="1243263" y="3481137"/>
            <a:ext cx="274320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t>Stationary city hub</a:t>
            </a:r>
            <a:endParaRPr lang="en-US"/>
          </a:p>
        </p:txBody>
      </p:sp>
      <p:sp>
        <p:nvSpPr>
          <p:cNvPr id="11" name="TextBox 10">
            <a:extLst>
              <a:ext uri="{FF2B5EF4-FFF2-40B4-BE49-F238E27FC236}">
                <a16:creationId xmlns:a16="http://schemas.microsoft.com/office/drawing/2014/main" id="{997C804B-D9A1-4DA8-8613-B272AEA71152}"/>
              </a:ext>
            </a:extLst>
          </p:cNvPr>
          <p:cNvSpPr txBox="1"/>
          <p:nvPr/>
        </p:nvSpPr>
        <p:spPr>
          <a:xfrm>
            <a:off x="1243262" y="2310062"/>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cs typeface="Calibri"/>
              </a:rPr>
              <a:t>Public transport</a:t>
            </a:r>
            <a:endParaRPr lang="en-US"/>
          </a:p>
        </p:txBody>
      </p:sp>
    </p:spTree>
    <p:extLst>
      <p:ext uri="{BB962C8B-B14F-4D97-AF65-F5344CB8AC3E}">
        <p14:creationId xmlns:p14="http://schemas.microsoft.com/office/powerpoint/2010/main" val="41788065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E18A8-B629-6C40-8AB0-1D47B2C96D40}"/>
              </a:ext>
            </a:extLst>
          </p:cNvPr>
          <p:cNvSpPr>
            <a:spLocks noGrp="1"/>
          </p:cNvSpPr>
          <p:nvPr>
            <p:ph type="title"/>
          </p:nvPr>
        </p:nvSpPr>
        <p:spPr/>
        <p:txBody>
          <a:bodyPr lIns="91440" tIns="45720" rIns="91440" bIns="45720" anchor="t"/>
          <a:lstStyle/>
          <a:p>
            <a:r>
              <a:rPr lang="en-DK">
                <a:cs typeface="Calibri Light"/>
              </a:rPr>
              <a:t>Agenda</a:t>
            </a:r>
            <a:endParaRPr lang="en-DK"/>
          </a:p>
        </p:txBody>
      </p:sp>
      <p:sp>
        <p:nvSpPr>
          <p:cNvPr id="3" name="Content Placeholder 2">
            <a:extLst>
              <a:ext uri="{FF2B5EF4-FFF2-40B4-BE49-F238E27FC236}">
                <a16:creationId xmlns:a16="http://schemas.microsoft.com/office/drawing/2014/main" id="{15753F18-EC52-3D4C-BA3C-5D6758D23648}"/>
              </a:ext>
            </a:extLst>
          </p:cNvPr>
          <p:cNvSpPr>
            <a:spLocks noGrp="1"/>
          </p:cNvSpPr>
          <p:nvPr>
            <p:ph idx="1"/>
          </p:nvPr>
        </p:nvSpPr>
        <p:spPr/>
        <p:txBody>
          <a:bodyPr lIns="91440" tIns="45720" rIns="91440" bIns="45720" anchor="t"/>
          <a:lstStyle/>
          <a:p>
            <a:r>
              <a:rPr lang="en-GB">
                <a:cs typeface="Calibri"/>
              </a:rPr>
              <a:t>Recap of project</a:t>
            </a:r>
          </a:p>
          <a:p>
            <a:r>
              <a:rPr lang="en-GB">
                <a:cs typeface="Calibri"/>
              </a:rPr>
              <a:t>Discussion of '</a:t>
            </a:r>
            <a:r>
              <a:rPr lang="en-GB" err="1">
                <a:cs typeface="Calibri"/>
              </a:rPr>
              <a:t>Sociocycle</a:t>
            </a:r>
            <a:r>
              <a:rPr lang="en-GB">
                <a:cs typeface="Calibri"/>
              </a:rPr>
              <a:t>'</a:t>
            </a:r>
          </a:p>
          <a:p>
            <a:r>
              <a:rPr lang="en-GB">
                <a:cs typeface="Calibri"/>
              </a:rPr>
              <a:t>Old and new ANT</a:t>
            </a:r>
          </a:p>
          <a:p>
            <a:r>
              <a:rPr lang="en-GB">
                <a:cs typeface="Calibri"/>
              </a:rPr>
              <a:t>Action-plan</a:t>
            </a:r>
          </a:p>
          <a:p>
            <a:r>
              <a:rPr lang="en-GB">
                <a:cs typeface="Calibri"/>
              </a:rPr>
              <a:t>'</a:t>
            </a:r>
            <a:r>
              <a:rPr lang="en-GB" err="1">
                <a:cs typeface="Calibri"/>
              </a:rPr>
              <a:t>Sociocycle</a:t>
            </a:r>
            <a:r>
              <a:rPr lang="en-GB">
                <a:cs typeface="Calibri"/>
              </a:rPr>
              <a:t>' in the DFS framework</a:t>
            </a:r>
          </a:p>
          <a:p>
            <a:r>
              <a:rPr lang="en-GB">
                <a:cs typeface="Calibri"/>
              </a:rPr>
              <a:t>Conclusion</a:t>
            </a:r>
          </a:p>
          <a:p>
            <a:endParaRPr lang="da-DK">
              <a:cs typeface="Calibri"/>
            </a:endParaRPr>
          </a:p>
          <a:p>
            <a:endParaRPr lang="en-DK">
              <a:cs typeface="Calibri"/>
            </a:endParaRPr>
          </a:p>
          <a:p>
            <a:endParaRPr lang="en-DK">
              <a:cs typeface="Calibri"/>
            </a:endParaRPr>
          </a:p>
        </p:txBody>
      </p:sp>
    </p:spTree>
    <p:extLst>
      <p:ext uri="{BB962C8B-B14F-4D97-AF65-F5344CB8AC3E}">
        <p14:creationId xmlns:p14="http://schemas.microsoft.com/office/powerpoint/2010/main" val="2655833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F4184-A290-47E3-BEEC-4613389BA740}"/>
              </a:ext>
            </a:extLst>
          </p:cNvPr>
          <p:cNvSpPr>
            <a:spLocks noGrp="1"/>
          </p:cNvSpPr>
          <p:nvPr>
            <p:ph type="title"/>
          </p:nvPr>
        </p:nvSpPr>
        <p:spPr/>
        <p:txBody>
          <a:bodyPr lIns="91440" tIns="45720" rIns="91440" bIns="45720" anchor="t"/>
          <a:lstStyle/>
          <a:p>
            <a:r>
              <a:rPr lang="en-GB">
                <a:cs typeface="Calibri Light"/>
              </a:rPr>
              <a:t>SocioCycle</a:t>
            </a:r>
            <a:endParaRPr lang="en-GB"/>
          </a:p>
        </p:txBody>
      </p:sp>
      <p:sp>
        <p:nvSpPr>
          <p:cNvPr id="7" name="Rectangle 6">
            <a:extLst>
              <a:ext uri="{FF2B5EF4-FFF2-40B4-BE49-F238E27FC236}">
                <a16:creationId xmlns:a16="http://schemas.microsoft.com/office/drawing/2014/main" id="{B2EFC820-28A6-4DEE-9CFE-376062D10E5A}"/>
              </a:ext>
            </a:extLst>
          </p:cNvPr>
          <p:cNvSpPr/>
          <p:nvPr/>
        </p:nvSpPr>
        <p:spPr>
          <a:xfrm>
            <a:off x="2037347" y="1592179"/>
            <a:ext cx="914400" cy="2868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Billede 5">
            <a:extLst>
              <a:ext uri="{FF2B5EF4-FFF2-40B4-BE49-F238E27FC236}">
                <a16:creationId xmlns:a16="http://schemas.microsoft.com/office/drawing/2014/main" id="{56F6594B-FF1E-4C4B-8C08-F0DBF7DC037C}"/>
              </a:ext>
            </a:extLst>
          </p:cNvPr>
          <p:cNvPicPr>
            <a:picLocks noChangeAspect="1"/>
          </p:cNvPicPr>
          <p:nvPr/>
        </p:nvPicPr>
        <p:blipFill>
          <a:blip r:embed="rId2"/>
          <a:stretch>
            <a:fillRect/>
          </a:stretch>
        </p:blipFill>
        <p:spPr>
          <a:xfrm>
            <a:off x="4908884" y="1941298"/>
            <a:ext cx="6456947" cy="4226688"/>
          </a:xfrm>
          <a:prstGeom prst="rect">
            <a:avLst/>
          </a:prstGeom>
        </p:spPr>
      </p:pic>
      <p:sp>
        <p:nvSpPr>
          <p:cNvPr id="9" name="TextBox 8">
            <a:extLst>
              <a:ext uri="{FF2B5EF4-FFF2-40B4-BE49-F238E27FC236}">
                <a16:creationId xmlns:a16="http://schemas.microsoft.com/office/drawing/2014/main" id="{74493B71-FBA2-4717-8F47-A17142E119F7}"/>
              </a:ext>
            </a:extLst>
          </p:cNvPr>
          <p:cNvSpPr txBox="1"/>
          <p:nvPr/>
        </p:nvSpPr>
        <p:spPr>
          <a:xfrm>
            <a:off x="1243263" y="3481137"/>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t>Sharing bikes</a:t>
            </a:r>
            <a:endParaRPr lang="en-US"/>
          </a:p>
        </p:txBody>
      </p:sp>
      <p:sp>
        <p:nvSpPr>
          <p:cNvPr id="11" name="TextBox 10">
            <a:extLst>
              <a:ext uri="{FF2B5EF4-FFF2-40B4-BE49-F238E27FC236}">
                <a16:creationId xmlns:a16="http://schemas.microsoft.com/office/drawing/2014/main" id="{FF5B1C7D-05C9-4C8D-A19F-28C2ABEFC4DA}"/>
              </a:ext>
            </a:extLst>
          </p:cNvPr>
          <p:cNvSpPr txBox="1"/>
          <p:nvPr/>
        </p:nvSpPr>
        <p:spPr>
          <a:xfrm>
            <a:off x="1243262" y="2310062"/>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cs typeface="Calibri"/>
              </a:rPr>
              <a:t>Socio-economic</a:t>
            </a:r>
            <a:endParaRPr lang="en-US"/>
          </a:p>
        </p:txBody>
      </p:sp>
    </p:spTree>
    <p:extLst>
      <p:ext uri="{BB962C8B-B14F-4D97-AF65-F5344CB8AC3E}">
        <p14:creationId xmlns:p14="http://schemas.microsoft.com/office/powerpoint/2010/main" val="41305181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AE2CE-4EE8-4E2A-8B69-27AF45BCA9DB}"/>
              </a:ext>
            </a:extLst>
          </p:cNvPr>
          <p:cNvSpPr>
            <a:spLocks noGrp="1"/>
          </p:cNvSpPr>
          <p:nvPr>
            <p:ph type="title"/>
          </p:nvPr>
        </p:nvSpPr>
        <p:spPr/>
        <p:txBody>
          <a:bodyPr lIns="91440" tIns="45720" rIns="91440" bIns="45720" anchor="t"/>
          <a:lstStyle/>
          <a:p>
            <a:r>
              <a:rPr lang="en-GB">
                <a:cs typeface="Calibri Light"/>
              </a:rPr>
              <a:t>Storytelling concepts</a:t>
            </a:r>
            <a:endParaRPr lang="en-GB"/>
          </a:p>
        </p:txBody>
      </p:sp>
      <p:pic>
        <p:nvPicPr>
          <p:cNvPr id="3" name="Picture 3">
            <a:extLst>
              <a:ext uri="{FF2B5EF4-FFF2-40B4-BE49-F238E27FC236}">
                <a16:creationId xmlns:a16="http://schemas.microsoft.com/office/drawing/2014/main" id="{31F8C8B8-C8B4-4184-B2C3-D00B7A24CF29}"/>
              </a:ext>
            </a:extLst>
          </p:cNvPr>
          <p:cNvPicPr>
            <a:picLocks noGrp="1" noChangeAspect="1"/>
          </p:cNvPicPr>
          <p:nvPr>
            <p:ph idx="1"/>
          </p:nvPr>
        </p:nvPicPr>
        <p:blipFill>
          <a:blip r:embed="rId2"/>
          <a:stretch>
            <a:fillRect/>
          </a:stretch>
        </p:blipFill>
        <p:spPr>
          <a:xfrm>
            <a:off x="1208371" y="2549089"/>
            <a:ext cx="3320907" cy="3320907"/>
          </a:xfrm>
        </p:spPr>
      </p:pic>
      <p:sp>
        <p:nvSpPr>
          <p:cNvPr id="4" name="Rectangle 3">
            <a:extLst>
              <a:ext uri="{FF2B5EF4-FFF2-40B4-BE49-F238E27FC236}">
                <a16:creationId xmlns:a16="http://schemas.microsoft.com/office/drawing/2014/main" id="{795554FB-BDE6-4425-8B60-C04421A367C4}"/>
              </a:ext>
            </a:extLst>
          </p:cNvPr>
          <p:cNvSpPr/>
          <p:nvPr/>
        </p:nvSpPr>
        <p:spPr>
          <a:xfrm>
            <a:off x="1029195" y="5410200"/>
            <a:ext cx="1553028" cy="4717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6">
            <a:extLst>
              <a:ext uri="{FF2B5EF4-FFF2-40B4-BE49-F238E27FC236}">
                <a16:creationId xmlns:a16="http://schemas.microsoft.com/office/drawing/2014/main" id="{CD661F62-9C97-474F-B1DC-F733B508080D}"/>
              </a:ext>
            </a:extLst>
          </p:cNvPr>
          <p:cNvPicPr>
            <a:picLocks noChangeAspect="1"/>
          </p:cNvPicPr>
          <p:nvPr/>
        </p:nvPicPr>
        <p:blipFill>
          <a:blip r:embed="rId3"/>
          <a:stretch>
            <a:fillRect/>
          </a:stretch>
        </p:blipFill>
        <p:spPr>
          <a:xfrm>
            <a:off x="6610021" y="2556246"/>
            <a:ext cx="3338863" cy="3321545"/>
          </a:xfrm>
          <a:prstGeom prst="rect">
            <a:avLst/>
          </a:prstGeom>
          <a:solidFill>
            <a:schemeClr val="bg1"/>
          </a:solidFill>
        </p:spPr>
      </p:pic>
      <p:sp>
        <p:nvSpPr>
          <p:cNvPr id="7" name="Rectangle 6">
            <a:extLst>
              <a:ext uri="{FF2B5EF4-FFF2-40B4-BE49-F238E27FC236}">
                <a16:creationId xmlns:a16="http://schemas.microsoft.com/office/drawing/2014/main" id="{E93CC12C-9D59-4145-A1AC-CC8096FA9106}"/>
              </a:ext>
            </a:extLst>
          </p:cNvPr>
          <p:cNvSpPr/>
          <p:nvPr/>
        </p:nvSpPr>
        <p:spPr>
          <a:xfrm>
            <a:off x="6640286" y="5413499"/>
            <a:ext cx="1843313" cy="5409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307381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701603-E278-4121-B57A-C5A39DA53FFA}"/>
              </a:ext>
            </a:extLst>
          </p:cNvPr>
          <p:cNvSpPr>
            <a:spLocks noGrp="1"/>
          </p:cNvSpPr>
          <p:nvPr>
            <p:ph type="title"/>
          </p:nvPr>
        </p:nvSpPr>
        <p:spPr/>
        <p:txBody>
          <a:bodyPr lIns="91440" tIns="45720" rIns="91440" bIns="45720" anchor="t"/>
          <a:lstStyle/>
          <a:p>
            <a:r>
              <a:rPr lang="en-GB">
                <a:cs typeface="Calibri Light"/>
              </a:rPr>
              <a:t>Deciding on a concept</a:t>
            </a:r>
          </a:p>
        </p:txBody>
      </p:sp>
      <p:pic>
        <p:nvPicPr>
          <p:cNvPr id="4" name="Graphic 4" descr="Clipboard Ticked with solid fill">
            <a:extLst>
              <a:ext uri="{FF2B5EF4-FFF2-40B4-BE49-F238E27FC236}">
                <a16:creationId xmlns:a16="http://schemas.microsoft.com/office/drawing/2014/main" id="{04432F1A-5576-474D-B7F5-EF7719C416D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7599" y="2370849"/>
            <a:ext cx="3094374" cy="3094374"/>
          </a:xfrm>
          <a:prstGeom prst="rect">
            <a:avLst/>
          </a:prstGeom>
        </p:spPr>
      </p:pic>
      <p:pic>
        <p:nvPicPr>
          <p:cNvPr id="5" name="Picture 5" descr="A picture containing icon&#10;&#10;Description automatically generated">
            <a:extLst>
              <a:ext uri="{FF2B5EF4-FFF2-40B4-BE49-F238E27FC236}">
                <a16:creationId xmlns:a16="http://schemas.microsoft.com/office/drawing/2014/main" id="{4DF32F27-CF81-4706-BFE0-81BD9C8BAC99}"/>
              </a:ext>
            </a:extLst>
          </p:cNvPr>
          <p:cNvPicPr>
            <a:picLocks noChangeAspect="1"/>
          </p:cNvPicPr>
          <p:nvPr/>
        </p:nvPicPr>
        <p:blipFill>
          <a:blip r:embed="rId4"/>
          <a:stretch>
            <a:fillRect/>
          </a:stretch>
        </p:blipFill>
        <p:spPr>
          <a:xfrm>
            <a:off x="4806868" y="2699204"/>
            <a:ext cx="2743200" cy="2765878"/>
          </a:xfrm>
          <a:prstGeom prst="rect">
            <a:avLst/>
          </a:prstGeom>
        </p:spPr>
      </p:pic>
      <p:pic>
        <p:nvPicPr>
          <p:cNvPr id="6" name="Graphic 6" descr="Meeting outline">
            <a:extLst>
              <a:ext uri="{FF2B5EF4-FFF2-40B4-BE49-F238E27FC236}">
                <a16:creationId xmlns:a16="http://schemas.microsoft.com/office/drawing/2014/main" id="{6CDEC2E4-0361-45D5-BFA9-D2F5FA55FAD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31383" y="2445327"/>
            <a:ext cx="3020289" cy="3034144"/>
          </a:xfrm>
          <a:prstGeom prst="rect">
            <a:avLst/>
          </a:prstGeom>
        </p:spPr>
      </p:pic>
      <p:sp>
        <p:nvSpPr>
          <p:cNvPr id="3" name="TextBox 2">
            <a:extLst>
              <a:ext uri="{FF2B5EF4-FFF2-40B4-BE49-F238E27FC236}">
                <a16:creationId xmlns:a16="http://schemas.microsoft.com/office/drawing/2014/main" id="{8F6F9D63-6727-4CD8-A325-432A022EFE5F}"/>
              </a:ext>
            </a:extLst>
          </p:cNvPr>
          <p:cNvSpPr txBox="1"/>
          <p:nvPr/>
        </p:nvSpPr>
        <p:spPr>
          <a:xfrm>
            <a:off x="1283367" y="1852862"/>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cs typeface="Calibri"/>
              </a:rPr>
              <a:t>Criteria</a:t>
            </a:r>
          </a:p>
        </p:txBody>
      </p:sp>
      <p:sp>
        <p:nvSpPr>
          <p:cNvPr id="8" name="TextBox 7">
            <a:extLst>
              <a:ext uri="{FF2B5EF4-FFF2-40B4-BE49-F238E27FC236}">
                <a16:creationId xmlns:a16="http://schemas.microsoft.com/office/drawing/2014/main" id="{B7040AD4-50DD-4EF7-8635-B66BEEF85466}"/>
              </a:ext>
            </a:extLst>
          </p:cNvPr>
          <p:cNvSpPr txBox="1"/>
          <p:nvPr/>
        </p:nvSpPr>
        <p:spPr>
          <a:xfrm>
            <a:off x="5358061" y="1852861"/>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cs typeface="Calibri"/>
              </a:rPr>
              <a:t>Scenario</a:t>
            </a:r>
            <a:endParaRPr lang="en-US"/>
          </a:p>
        </p:txBody>
      </p:sp>
      <p:sp>
        <p:nvSpPr>
          <p:cNvPr id="9" name="TextBox 8">
            <a:extLst>
              <a:ext uri="{FF2B5EF4-FFF2-40B4-BE49-F238E27FC236}">
                <a16:creationId xmlns:a16="http://schemas.microsoft.com/office/drawing/2014/main" id="{F523BFB0-A4A0-4290-84E9-F9E2C70C1279}"/>
              </a:ext>
            </a:extLst>
          </p:cNvPr>
          <p:cNvSpPr txBox="1"/>
          <p:nvPr/>
        </p:nvSpPr>
        <p:spPr>
          <a:xfrm>
            <a:off x="8911387" y="1852861"/>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cs typeface="Calibri"/>
              </a:rPr>
              <a:t>Actor feedback</a:t>
            </a:r>
          </a:p>
        </p:txBody>
      </p:sp>
    </p:spTree>
    <p:extLst>
      <p:ext uri="{BB962C8B-B14F-4D97-AF65-F5344CB8AC3E}">
        <p14:creationId xmlns:p14="http://schemas.microsoft.com/office/powerpoint/2010/main" val="266933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8F1FE47-839C-4727-8FE5-ADE27FB1F002}"/>
              </a:ext>
            </a:extLst>
          </p:cNvPr>
          <p:cNvSpPr/>
          <p:nvPr/>
        </p:nvSpPr>
        <p:spPr>
          <a:xfrm>
            <a:off x="-142043" y="6098959"/>
            <a:ext cx="12837111" cy="3939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969D5437-0A29-494E-B0F9-150FD72E2091}"/>
              </a:ext>
            </a:extLst>
          </p:cNvPr>
          <p:cNvSpPr>
            <a:spLocks noGrp="1"/>
          </p:cNvSpPr>
          <p:nvPr>
            <p:ph type="title"/>
          </p:nvPr>
        </p:nvSpPr>
        <p:spPr/>
        <p:txBody>
          <a:bodyPr/>
          <a:lstStyle/>
          <a:p>
            <a:r>
              <a:rPr lang="da-DK">
                <a:latin typeface="DINPro" panose="020B0504020101020102" pitchFamily="34" charset="0"/>
                <a:cs typeface="DINPro" panose="020B0504020101020102" pitchFamily="34" charset="0"/>
              </a:rPr>
              <a:t>SOCIOCYCLE</a:t>
            </a:r>
            <a:endParaRPr lang="en-GB">
              <a:latin typeface="DINPro" panose="020B0504020101020102" pitchFamily="34" charset="0"/>
              <a:cs typeface="DINPro" panose="020B0504020101020102" pitchFamily="34" charset="0"/>
            </a:endParaRPr>
          </a:p>
        </p:txBody>
      </p:sp>
      <p:pic>
        <p:nvPicPr>
          <p:cNvPr id="7" name="Graphic 6">
            <a:extLst>
              <a:ext uri="{FF2B5EF4-FFF2-40B4-BE49-F238E27FC236}">
                <a16:creationId xmlns:a16="http://schemas.microsoft.com/office/drawing/2014/main" id="{4B866B98-C0DC-4FB4-8606-6670C40849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7403" y="1310021"/>
            <a:ext cx="11182350" cy="5124450"/>
          </a:xfrm>
          <a:prstGeom prst="rect">
            <a:avLst/>
          </a:prstGeom>
        </p:spPr>
      </p:pic>
    </p:spTree>
    <p:extLst>
      <p:ext uri="{BB962C8B-B14F-4D97-AF65-F5344CB8AC3E}">
        <p14:creationId xmlns:p14="http://schemas.microsoft.com/office/powerpoint/2010/main" val="8643669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D699A-BD24-462B-84EF-3BA3814594BA}"/>
              </a:ext>
            </a:extLst>
          </p:cNvPr>
          <p:cNvSpPr>
            <a:spLocks noGrp="1"/>
          </p:cNvSpPr>
          <p:nvPr>
            <p:ph type="title"/>
          </p:nvPr>
        </p:nvSpPr>
        <p:spPr/>
        <p:txBody>
          <a:bodyPr/>
          <a:lstStyle/>
          <a:p>
            <a:r>
              <a:rPr lang="da-DK"/>
              <a:t>DISCUSSION OF SOCIOCYCLE</a:t>
            </a:r>
            <a:endParaRPr lang="en-GB"/>
          </a:p>
        </p:txBody>
      </p:sp>
      <p:sp>
        <p:nvSpPr>
          <p:cNvPr id="3" name="Content Placeholder 2">
            <a:extLst>
              <a:ext uri="{FF2B5EF4-FFF2-40B4-BE49-F238E27FC236}">
                <a16:creationId xmlns:a16="http://schemas.microsoft.com/office/drawing/2014/main" id="{12C8A5D2-62DD-40A5-A3DF-67CEEF3631A7}"/>
              </a:ext>
            </a:extLst>
          </p:cNvPr>
          <p:cNvSpPr>
            <a:spLocks noGrp="1"/>
          </p:cNvSpPr>
          <p:nvPr>
            <p:ph idx="1"/>
          </p:nvPr>
        </p:nvSpPr>
        <p:spPr>
          <a:xfrm>
            <a:off x="3575755" y="1665721"/>
            <a:ext cx="7797801" cy="906074"/>
          </a:xfrm>
        </p:spPr>
        <p:txBody>
          <a:bodyPr/>
          <a:lstStyle/>
          <a:p>
            <a:pPr marL="0" indent="0">
              <a:buNone/>
            </a:pPr>
            <a:r>
              <a:rPr lang="da-DK"/>
              <a:t>NUMBER OF CONSOLIDATION CENTRES</a:t>
            </a:r>
          </a:p>
        </p:txBody>
      </p:sp>
      <p:pic>
        <p:nvPicPr>
          <p:cNvPr id="11" name="Graphic 10">
            <a:extLst>
              <a:ext uri="{FF2B5EF4-FFF2-40B4-BE49-F238E27FC236}">
                <a16:creationId xmlns:a16="http://schemas.microsoft.com/office/drawing/2014/main" id="{1D235A94-968C-42A0-89A0-F69716866E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57760" y="1606826"/>
            <a:ext cx="800100" cy="800100"/>
          </a:xfrm>
          <a:prstGeom prst="rect">
            <a:avLst/>
          </a:prstGeom>
        </p:spPr>
      </p:pic>
      <p:pic>
        <p:nvPicPr>
          <p:cNvPr id="15" name="Graphic 14">
            <a:extLst>
              <a:ext uri="{FF2B5EF4-FFF2-40B4-BE49-F238E27FC236}">
                <a16:creationId xmlns:a16="http://schemas.microsoft.com/office/drawing/2014/main" id="{D8F6658E-C3F8-4BB8-A756-78F15E652F9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66311" y="3251372"/>
            <a:ext cx="1264729" cy="794509"/>
          </a:xfrm>
          <a:prstGeom prst="rect">
            <a:avLst/>
          </a:prstGeom>
        </p:spPr>
      </p:pic>
      <p:pic>
        <p:nvPicPr>
          <p:cNvPr id="17" name="Graphic 16">
            <a:extLst>
              <a:ext uri="{FF2B5EF4-FFF2-40B4-BE49-F238E27FC236}">
                <a16:creationId xmlns:a16="http://schemas.microsoft.com/office/drawing/2014/main" id="{D36E417F-863A-4C32-86EF-E596FEAA5DB6}"/>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b="18498"/>
          <a:stretch/>
        </p:blipFill>
        <p:spPr>
          <a:xfrm>
            <a:off x="2266311" y="4636189"/>
            <a:ext cx="952500" cy="970376"/>
          </a:xfrm>
          <a:prstGeom prst="rect">
            <a:avLst/>
          </a:prstGeom>
        </p:spPr>
      </p:pic>
      <p:sp>
        <p:nvSpPr>
          <p:cNvPr id="18" name="Content Placeholder 2">
            <a:extLst>
              <a:ext uri="{FF2B5EF4-FFF2-40B4-BE49-F238E27FC236}">
                <a16:creationId xmlns:a16="http://schemas.microsoft.com/office/drawing/2014/main" id="{AD502ACD-AEFE-4984-B29B-46B2FD671F5B}"/>
              </a:ext>
            </a:extLst>
          </p:cNvPr>
          <p:cNvSpPr txBox="1">
            <a:spLocks/>
          </p:cNvSpPr>
          <p:nvPr/>
        </p:nvSpPr>
        <p:spPr>
          <a:xfrm>
            <a:off x="3575755" y="3429000"/>
            <a:ext cx="7797801" cy="6339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a-DK"/>
              <a:t>NUMBER OF BICYCLES NEEDED (CAPACITY NEEDED)</a:t>
            </a:r>
          </a:p>
        </p:txBody>
      </p:sp>
      <p:sp>
        <p:nvSpPr>
          <p:cNvPr id="19" name="Content Placeholder 2">
            <a:extLst>
              <a:ext uri="{FF2B5EF4-FFF2-40B4-BE49-F238E27FC236}">
                <a16:creationId xmlns:a16="http://schemas.microsoft.com/office/drawing/2014/main" id="{8EEACD4E-3CF2-4B10-94AB-F73FE3E7BFB6}"/>
              </a:ext>
            </a:extLst>
          </p:cNvPr>
          <p:cNvSpPr txBox="1">
            <a:spLocks/>
          </p:cNvSpPr>
          <p:nvPr/>
        </p:nvSpPr>
        <p:spPr>
          <a:xfrm>
            <a:off x="3632199" y="4977213"/>
            <a:ext cx="7797801" cy="6339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a-DK"/>
              <a:t>ECONOMIC CONSIDERATIONS</a:t>
            </a:r>
          </a:p>
        </p:txBody>
      </p:sp>
    </p:spTree>
    <p:extLst>
      <p:ext uri="{BB962C8B-B14F-4D97-AF65-F5344CB8AC3E}">
        <p14:creationId xmlns:p14="http://schemas.microsoft.com/office/powerpoint/2010/main" val="12717213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4D827-9998-49BF-99CC-6FDB472A94B5}"/>
              </a:ext>
            </a:extLst>
          </p:cNvPr>
          <p:cNvSpPr>
            <a:spLocks noGrp="1"/>
          </p:cNvSpPr>
          <p:nvPr>
            <p:ph type="title"/>
          </p:nvPr>
        </p:nvSpPr>
        <p:spPr/>
        <p:txBody>
          <a:bodyPr/>
          <a:lstStyle/>
          <a:p>
            <a:r>
              <a:rPr lang="da-DK"/>
              <a:t>NUMBER OF CONSOLIDATION CENTRES</a:t>
            </a:r>
            <a:endParaRPr lang="en-GB"/>
          </a:p>
        </p:txBody>
      </p:sp>
      <p:pic>
        <p:nvPicPr>
          <p:cNvPr id="1026" name="Picture 2" descr="Indre By (København) - Wikipedia, den frie encyklopædi">
            <a:extLst>
              <a:ext uri="{FF2B5EF4-FFF2-40B4-BE49-F238E27FC236}">
                <a16:creationId xmlns:a16="http://schemas.microsoft.com/office/drawing/2014/main" id="{9DD99AB8-1B85-4718-A6EE-69E4A82E23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2454" y="1236133"/>
            <a:ext cx="6238875" cy="6858000"/>
          </a:xfrm>
          <a:prstGeom prst="rect">
            <a:avLst/>
          </a:prstGeom>
          <a:noFill/>
          <a:extLst>
            <a:ext uri="{909E8E84-426E-40DD-AFC4-6F175D3DCCD1}">
              <a14:hiddenFill xmlns:a14="http://schemas.microsoft.com/office/drawing/2010/main">
                <a:solidFill>
                  <a:srgbClr val="FFFFFF"/>
                </a:solidFill>
              </a14:hiddenFill>
            </a:ext>
          </a:extLst>
        </p:spPr>
      </p:pic>
      <p:sp>
        <p:nvSpPr>
          <p:cNvPr id="20" name="Oval 19">
            <a:extLst>
              <a:ext uri="{FF2B5EF4-FFF2-40B4-BE49-F238E27FC236}">
                <a16:creationId xmlns:a16="http://schemas.microsoft.com/office/drawing/2014/main" id="{E7D749BF-29DB-4B96-901B-22F9AB63DFB2}"/>
              </a:ext>
            </a:extLst>
          </p:cNvPr>
          <p:cNvSpPr/>
          <p:nvPr/>
        </p:nvSpPr>
        <p:spPr>
          <a:xfrm>
            <a:off x="9445091" y="4137555"/>
            <a:ext cx="406400" cy="4064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655A343F-8190-4D25-8E77-630459464D9B}"/>
              </a:ext>
            </a:extLst>
          </p:cNvPr>
          <p:cNvSpPr/>
          <p:nvPr/>
        </p:nvSpPr>
        <p:spPr>
          <a:xfrm>
            <a:off x="9241891" y="5381097"/>
            <a:ext cx="406400" cy="4064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E4BBD383-D339-46C5-8E5C-E205EFB8B306}"/>
              </a:ext>
            </a:extLst>
          </p:cNvPr>
          <p:cNvSpPr/>
          <p:nvPr/>
        </p:nvSpPr>
        <p:spPr>
          <a:xfrm>
            <a:off x="10101781" y="3429000"/>
            <a:ext cx="406400" cy="4064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8" name="Picture 4" descr="Comprehensive Guide to Copenhagen On a Budget | Travel Monkey">
            <a:extLst>
              <a:ext uri="{FF2B5EF4-FFF2-40B4-BE49-F238E27FC236}">
                <a16:creationId xmlns:a16="http://schemas.microsoft.com/office/drawing/2014/main" id="{9A958538-A592-4533-B216-863A4A389B3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744" r="7231"/>
          <a:stretch/>
        </p:blipFill>
        <p:spPr bwMode="auto">
          <a:xfrm>
            <a:off x="-785019" y="1236135"/>
            <a:ext cx="7002723" cy="605260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Comprehensive Guide to Copenhagen On a Budget | Travel Monkey">
            <a:extLst>
              <a:ext uri="{FF2B5EF4-FFF2-40B4-BE49-F238E27FC236}">
                <a16:creationId xmlns:a16="http://schemas.microsoft.com/office/drawing/2014/main" id="{257C5A11-4267-469E-BF0F-D0EB0534A10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656" t="11744" r="-1"/>
          <a:stretch/>
        </p:blipFill>
        <p:spPr bwMode="auto">
          <a:xfrm>
            <a:off x="6238601" y="1236133"/>
            <a:ext cx="5989378" cy="6052609"/>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9DA4403A-A7B7-4A44-9BD0-964D83467DD1}"/>
              </a:ext>
            </a:extLst>
          </p:cNvPr>
          <p:cNvSpPr/>
          <p:nvPr/>
        </p:nvSpPr>
        <p:spPr>
          <a:xfrm>
            <a:off x="-125946" y="6107112"/>
            <a:ext cx="12496800" cy="1177926"/>
          </a:xfrm>
          <a:prstGeom prst="rect">
            <a:avLst/>
          </a:prstGeom>
          <a:solidFill>
            <a:srgbClr val="56A3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A800805C-1BF5-4CFC-A3B2-AD2CDFE39499}"/>
              </a:ext>
            </a:extLst>
          </p:cNvPr>
          <p:cNvSpPr/>
          <p:nvPr/>
        </p:nvSpPr>
        <p:spPr>
          <a:xfrm>
            <a:off x="1479543" y="4564856"/>
            <a:ext cx="406400" cy="4064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FE4A10A7-7B33-407D-BBC5-BA80BC3F81CE}"/>
              </a:ext>
            </a:extLst>
          </p:cNvPr>
          <p:cNvSpPr/>
          <p:nvPr/>
        </p:nvSpPr>
        <p:spPr>
          <a:xfrm>
            <a:off x="7159214" y="5012003"/>
            <a:ext cx="406400" cy="4064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C89D43A3-F718-4898-BCC1-C5914B9A5C97}"/>
              </a:ext>
            </a:extLst>
          </p:cNvPr>
          <p:cNvSpPr/>
          <p:nvPr/>
        </p:nvSpPr>
        <p:spPr>
          <a:xfrm>
            <a:off x="7514814" y="3217333"/>
            <a:ext cx="406400" cy="4064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D273B9D7-DED6-464A-83E0-EFD9AAD2EEEC}"/>
              </a:ext>
            </a:extLst>
          </p:cNvPr>
          <p:cNvSpPr/>
          <p:nvPr/>
        </p:nvSpPr>
        <p:spPr>
          <a:xfrm>
            <a:off x="9203116" y="2125663"/>
            <a:ext cx="406400" cy="4064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467128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EC4A4-AAAA-4E50-985B-916C2773A354}"/>
              </a:ext>
            </a:extLst>
          </p:cNvPr>
          <p:cNvSpPr>
            <a:spLocks noGrp="1"/>
          </p:cNvSpPr>
          <p:nvPr>
            <p:ph type="title"/>
          </p:nvPr>
        </p:nvSpPr>
        <p:spPr>
          <a:xfrm>
            <a:off x="838200" y="331258"/>
            <a:ext cx="10515600" cy="1325563"/>
          </a:xfrm>
        </p:spPr>
        <p:txBody>
          <a:bodyPr/>
          <a:lstStyle/>
          <a:p>
            <a:r>
              <a:rPr lang="da-DK"/>
              <a:t>NUMBER OF BICYCLES NEEDED</a:t>
            </a:r>
            <a:endParaRPr lang="en-GB"/>
          </a:p>
        </p:txBody>
      </p:sp>
      <p:sp>
        <p:nvSpPr>
          <p:cNvPr id="8" name="Content Placeholder 7">
            <a:extLst>
              <a:ext uri="{FF2B5EF4-FFF2-40B4-BE49-F238E27FC236}">
                <a16:creationId xmlns:a16="http://schemas.microsoft.com/office/drawing/2014/main" id="{C13CB429-D4F6-4FD6-90B8-72D29B8F968E}"/>
              </a:ext>
            </a:extLst>
          </p:cNvPr>
          <p:cNvSpPr>
            <a:spLocks noGrp="1"/>
          </p:cNvSpPr>
          <p:nvPr>
            <p:ph idx="1"/>
          </p:nvPr>
        </p:nvSpPr>
        <p:spPr>
          <a:xfrm>
            <a:off x="2895600" y="2003425"/>
            <a:ext cx="2540000" cy="612775"/>
          </a:xfrm>
        </p:spPr>
        <p:txBody>
          <a:bodyPr/>
          <a:lstStyle/>
          <a:p>
            <a:pPr marL="0" indent="0">
              <a:buNone/>
            </a:pPr>
            <a:r>
              <a:rPr lang="da-DK" sz="8000"/>
              <a:t>614 x</a:t>
            </a:r>
            <a:endParaRPr lang="en-GB" sz="8000"/>
          </a:p>
        </p:txBody>
      </p:sp>
      <p:pic>
        <p:nvPicPr>
          <p:cNvPr id="11" name="Graphic 10">
            <a:extLst>
              <a:ext uri="{FF2B5EF4-FFF2-40B4-BE49-F238E27FC236}">
                <a16:creationId xmlns:a16="http://schemas.microsoft.com/office/drawing/2014/main" id="{FDF0975A-DA1E-4DE9-A734-A46D6B8019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39750" y="1482535"/>
            <a:ext cx="2633781" cy="1654554"/>
          </a:xfrm>
          <a:prstGeom prst="rect">
            <a:avLst/>
          </a:prstGeom>
        </p:spPr>
      </p:pic>
      <p:pic>
        <p:nvPicPr>
          <p:cNvPr id="10" name="Graphic 9" descr="Playbook with solid fill">
            <a:extLst>
              <a:ext uri="{FF2B5EF4-FFF2-40B4-BE49-F238E27FC236}">
                <a16:creationId xmlns:a16="http://schemas.microsoft.com/office/drawing/2014/main" id="{FF677A16-863B-4BD5-86F3-7C324D20057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9475" y="3656202"/>
            <a:ext cx="1802319" cy="1802319"/>
          </a:xfrm>
          <a:prstGeom prst="rect">
            <a:avLst/>
          </a:prstGeom>
        </p:spPr>
      </p:pic>
      <p:grpSp>
        <p:nvGrpSpPr>
          <p:cNvPr id="19" name="Group 18">
            <a:extLst>
              <a:ext uri="{FF2B5EF4-FFF2-40B4-BE49-F238E27FC236}">
                <a16:creationId xmlns:a16="http://schemas.microsoft.com/office/drawing/2014/main" id="{436B16DA-8945-4A85-81E2-6A7FF4016F1B}"/>
              </a:ext>
            </a:extLst>
          </p:cNvPr>
          <p:cNvGrpSpPr/>
          <p:nvPr/>
        </p:nvGrpSpPr>
        <p:grpSpPr>
          <a:xfrm>
            <a:off x="3965887" y="3919440"/>
            <a:ext cx="2939425" cy="1539081"/>
            <a:chOff x="4264025" y="3579019"/>
            <a:chExt cx="2939425" cy="1539081"/>
          </a:xfrm>
        </p:grpSpPr>
        <p:sp>
          <p:nvSpPr>
            <p:cNvPr id="12" name="Moon 11">
              <a:extLst>
                <a:ext uri="{FF2B5EF4-FFF2-40B4-BE49-F238E27FC236}">
                  <a16:creationId xmlns:a16="http://schemas.microsoft.com/office/drawing/2014/main" id="{A589D725-ABF3-46EB-ACF5-126BC4A1BF4C}"/>
                </a:ext>
              </a:extLst>
            </p:cNvPr>
            <p:cNvSpPr/>
            <p:nvPr/>
          </p:nvSpPr>
          <p:spPr>
            <a:xfrm>
              <a:off x="4264025" y="3579019"/>
              <a:ext cx="802650" cy="1325563"/>
            </a:xfrm>
            <a:prstGeom prst="moon">
              <a:avLst/>
            </a:prstGeom>
            <a:solidFill>
              <a:srgbClr val="084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Connector 15">
              <a:extLst>
                <a:ext uri="{FF2B5EF4-FFF2-40B4-BE49-F238E27FC236}">
                  <a16:creationId xmlns:a16="http://schemas.microsoft.com/office/drawing/2014/main" id="{2DE7CA53-544D-47C1-8059-E411B7F14B04}"/>
                </a:ext>
              </a:extLst>
            </p:cNvPr>
            <p:cNvCxnSpPr/>
            <p:nvPr/>
          </p:nvCxnSpPr>
          <p:spPr>
            <a:xfrm flipV="1">
              <a:off x="4953000" y="3579019"/>
              <a:ext cx="1016000" cy="1539081"/>
            </a:xfrm>
            <a:prstGeom prst="line">
              <a:avLst/>
            </a:prstGeom>
            <a:ln w="76200">
              <a:solidFill>
                <a:srgbClr val="084C61"/>
              </a:solidFill>
            </a:ln>
          </p:spPr>
          <p:style>
            <a:lnRef idx="1">
              <a:schemeClr val="accent1"/>
            </a:lnRef>
            <a:fillRef idx="0">
              <a:schemeClr val="accent1"/>
            </a:fillRef>
            <a:effectRef idx="0">
              <a:schemeClr val="accent1"/>
            </a:effectRef>
            <a:fontRef idx="minor">
              <a:schemeClr val="tx1"/>
            </a:fontRef>
          </p:style>
        </p:cxnSp>
        <p:sp>
          <p:nvSpPr>
            <p:cNvPr id="17" name="Sun 16">
              <a:extLst>
                <a:ext uri="{FF2B5EF4-FFF2-40B4-BE49-F238E27FC236}">
                  <a16:creationId xmlns:a16="http://schemas.microsoft.com/office/drawing/2014/main" id="{F4831EB8-4EDF-4742-B0EE-4D036FC971C4}"/>
                </a:ext>
              </a:extLst>
            </p:cNvPr>
            <p:cNvSpPr/>
            <p:nvPr/>
          </p:nvSpPr>
          <p:spPr>
            <a:xfrm>
              <a:off x="5755650" y="3656202"/>
              <a:ext cx="1447800" cy="1451580"/>
            </a:xfrm>
            <a:prstGeom prst="sun">
              <a:avLst/>
            </a:prstGeom>
            <a:solidFill>
              <a:srgbClr val="084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8" name="Graphic 17">
            <a:extLst>
              <a:ext uri="{FF2B5EF4-FFF2-40B4-BE49-F238E27FC236}">
                <a16:creationId xmlns:a16="http://schemas.microsoft.com/office/drawing/2014/main" id="{E34E50BC-8689-4870-B03F-F0E2BD01EB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11568" y="3730084"/>
            <a:ext cx="2633781" cy="1654554"/>
          </a:xfrm>
          <a:prstGeom prst="rect">
            <a:avLst/>
          </a:prstGeom>
        </p:spPr>
      </p:pic>
      <p:sp>
        <p:nvSpPr>
          <p:cNvPr id="20" name="Rectangle 19">
            <a:extLst>
              <a:ext uri="{FF2B5EF4-FFF2-40B4-BE49-F238E27FC236}">
                <a16:creationId xmlns:a16="http://schemas.microsoft.com/office/drawing/2014/main" id="{F15A2C1D-7C40-482B-8DA5-56001DD85569}"/>
              </a:ext>
            </a:extLst>
          </p:cNvPr>
          <p:cNvSpPr/>
          <p:nvPr/>
        </p:nvSpPr>
        <p:spPr>
          <a:xfrm>
            <a:off x="7762899" y="3730084"/>
            <a:ext cx="1216652" cy="1222565"/>
          </a:xfrm>
          <a:prstGeom prst="rect">
            <a:avLst/>
          </a:prstGeom>
          <a:solidFill>
            <a:srgbClr val="084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EABADE37-EA63-4E07-9958-2D15559AB03E}"/>
              </a:ext>
            </a:extLst>
          </p:cNvPr>
          <p:cNvSpPr/>
          <p:nvPr/>
        </p:nvSpPr>
        <p:spPr>
          <a:xfrm>
            <a:off x="8094916" y="4741279"/>
            <a:ext cx="552617" cy="552617"/>
          </a:xfrm>
          <a:prstGeom prst="ellipse">
            <a:avLst/>
          </a:prstGeom>
          <a:noFill/>
          <a:ln w="76200">
            <a:solidFill>
              <a:srgbClr val="154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B72C55E3-9193-400C-BED7-821F814C9011}"/>
              </a:ext>
            </a:extLst>
          </p:cNvPr>
          <p:cNvSpPr/>
          <p:nvPr/>
        </p:nvSpPr>
        <p:spPr>
          <a:xfrm>
            <a:off x="8285417" y="4919080"/>
            <a:ext cx="160084" cy="160084"/>
          </a:xfrm>
          <a:prstGeom prst="ellipse">
            <a:avLst/>
          </a:prstGeom>
          <a:solidFill>
            <a:srgbClr val="154865"/>
          </a:solidFill>
          <a:ln w="76200">
            <a:solidFill>
              <a:srgbClr val="154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Connector 23">
            <a:extLst>
              <a:ext uri="{FF2B5EF4-FFF2-40B4-BE49-F238E27FC236}">
                <a16:creationId xmlns:a16="http://schemas.microsoft.com/office/drawing/2014/main" id="{D67CCA4B-D5B0-480F-9952-FE0DC66F0E68}"/>
              </a:ext>
            </a:extLst>
          </p:cNvPr>
          <p:cNvCxnSpPr/>
          <p:nvPr/>
        </p:nvCxnSpPr>
        <p:spPr>
          <a:xfrm>
            <a:off x="8979551" y="4919080"/>
            <a:ext cx="443849" cy="0"/>
          </a:xfrm>
          <a:prstGeom prst="line">
            <a:avLst/>
          </a:prstGeom>
          <a:ln w="76200">
            <a:solidFill>
              <a:srgbClr val="084C6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25515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1816496-17BC-4CCF-9527-69EB470A4822}"/>
              </a:ext>
            </a:extLst>
          </p:cNvPr>
          <p:cNvSpPr/>
          <p:nvPr/>
        </p:nvSpPr>
        <p:spPr>
          <a:xfrm>
            <a:off x="901694" y="1388533"/>
            <a:ext cx="4936067" cy="4826000"/>
          </a:xfrm>
          <a:prstGeom prst="roundRect">
            <a:avLst/>
          </a:prstGeom>
          <a:solidFill>
            <a:srgbClr val="56A3A6"/>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3C1C3F69-5795-48DB-90D1-D9B9B94BA317}"/>
              </a:ext>
            </a:extLst>
          </p:cNvPr>
          <p:cNvSpPr>
            <a:spLocks noGrp="1"/>
          </p:cNvSpPr>
          <p:nvPr>
            <p:ph type="title"/>
          </p:nvPr>
        </p:nvSpPr>
        <p:spPr/>
        <p:txBody>
          <a:bodyPr/>
          <a:lstStyle/>
          <a:p>
            <a:r>
              <a:rPr lang="da-DK"/>
              <a:t>ECONOMIC CONSIDERATIONS</a:t>
            </a:r>
            <a:endParaRPr lang="en-GB"/>
          </a:p>
        </p:txBody>
      </p:sp>
      <p:sp>
        <p:nvSpPr>
          <p:cNvPr id="6" name="Title 1">
            <a:extLst>
              <a:ext uri="{FF2B5EF4-FFF2-40B4-BE49-F238E27FC236}">
                <a16:creationId xmlns:a16="http://schemas.microsoft.com/office/drawing/2014/main" id="{AA5445EC-59FA-4720-B720-0D8698F77102}"/>
              </a:ext>
            </a:extLst>
          </p:cNvPr>
          <p:cNvSpPr txBox="1">
            <a:spLocks/>
          </p:cNvSpPr>
          <p:nvPr/>
        </p:nvSpPr>
        <p:spPr>
          <a:xfrm>
            <a:off x="2544232" y="1540536"/>
            <a:ext cx="2091267" cy="61965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3600">
                <a:solidFill>
                  <a:schemeClr val="bg1"/>
                </a:solidFill>
              </a:rPr>
              <a:t>NOW</a:t>
            </a:r>
            <a:endParaRPr lang="en-GB" sz="3600">
              <a:solidFill>
                <a:schemeClr val="bg1"/>
              </a:solidFill>
            </a:endParaRPr>
          </a:p>
        </p:txBody>
      </p:sp>
      <p:sp>
        <p:nvSpPr>
          <p:cNvPr id="9" name="Rectangle: Rounded Corners 8">
            <a:extLst>
              <a:ext uri="{FF2B5EF4-FFF2-40B4-BE49-F238E27FC236}">
                <a16:creationId xmlns:a16="http://schemas.microsoft.com/office/drawing/2014/main" id="{967D09F7-43B7-4F87-9F21-E63170D9EB48}"/>
              </a:ext>
            </a:extLst>
          </p:cNvPr>
          <p:cNvSpPr/>
          <p:nvPr/>
        </p:nvSpPr>
        <p:spPr>
          <a:xfrm>
            <a:off x="6341531" y="1388533"/>
            <a:ext cx="4936067" cy="4826000"/>
          </a:xfrm>
          <a:prstGeom prst="roundRect">
            <a:avLst/>
          </a:prstGeom>
          <a:solidFill>
            <a:srgbClr val="56A3A6"/>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a:extLst>
              <a:ext uri="{FF2B5EF4-FFF2-40B4-BE49-F238E27FC236}">
                <a16:creationId xmlns:a16="http://schemas.microsoft.com/office/drawing/2014/main" id="{32BD97D4-8774-4687-9F92-06EA803AB947}"/>
              </a:ext>
            </a:extLst>
          </p:cNvPr>
          <p:cNvSpPr txBox="1">
            <a:spLocks/>
          </p:cNvSpPr>
          <p:nvPr/>
        </p:nvSpPr>
        <p:spPr>
          <a:xfrm>
            <a:off x="8047563" y="1540536"/>
            <a:ext cx="2091267" cy="61965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3600">
                <a:solidFill>
                  <a:schemeClr val="bg1"/>
                </a:solidFill>
              </a:rPr>
              <a:t>FUTURE</a:t>
            </a:r>
            <a:endParaRPr lang="en-GB" sz="3600">
              <a:solidFill>
                <a:schemeClr val="bg1"/>
              </a:solidFill>
            </a:endParaRPr>
          </a:p>
        </p:txBody>
      </p:sp>
      <p:sp>
        <p:nvSpPr>
          <p:cNvPr id="11" name="Title 1">
            <a:extLst>
              <a:ext uri="{FF2B5EF4-FFF2-40B4-BE49-F238E27FC236}">
                <a16:creationId xmlns:a16="http://schemas.microsoft.com/office/drawing/2014/main" id="{517EC62B-2090-4605-8428-A9F7E5B90569}"/>
              </a:ext>
            </a:extLst>
          </p:cNvPr>
          <p:cNvSpPr txBox="1">
            <a:spLocks/>
          </p:cNvSpPr>
          <p:nvPr/>
        </p:nvSpPr>
        <p:spPr>
          <a:xfrm>
            <a:off x="1162050" y="2404269"/>
            <a:ext cx="4333875" cy="61965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3200">
                <a:solidFill>
                  <a:schemeClr val="bg1"/>
                </a:solidFill>
              </a:rPr>
              <a:t>Dansk Erhverv: </a:t>
            </a:r>
            <a:r>
              <a:rPr lang="da-DK" sz="2400" err="1">
                <a:solidFill>
                  <a:schemeClr val="bg1"/>
                </a:solidFill>
              </a:rPr>
              <a:t>Sustainable</a:t>
            </a:r>
            <a:r>
              <a:rPr lang="da-DK" sz="2400">
                <a:solidFill>
                  <a:schemeClr val="bg1"/>
                </a:solidFill>
              </a:rPr>
              <a:t> </a:t>
            </a:r>
            <a:r>
              <a:rPr lang="da-DK" sz="2400" err="1">
                <a:solidFill>
                  <a:schemeClr val="bg1"/>
                </a:solidFill>
              </a:rPr>
              <a:t>often</a:t>
            </a:r>
            <a:r>
              <a:rPr lang="da-DK" sz="2400">
                <a:solidFill>
                  <a:schemeClr val="bg1"/>
                </a:solidFill>
              </a:rPr>
              <a:t> </a:t>
            </a:r>
            <a:r>
              <a:rPr lang="da-DK" sz="2400" err="1">
                <a:solidFill>
                  <a:schemeClr val="bg1"/>
                </a:solidFill>
              </a:rPr>
              <a:t>means</a:t>
            </a:r>
            <a:r>
              <a:rPr lang="da-DK" sz="2400">
                <a:solidFill>
                  <a:schemeClr val="bg1"/>
                </a:solidFill>
              </a:rPr>
              <a:t> more </a:t>
            </a:r>
            <a:r>
              <a:rPr lang="da-DK" sz="2400" err="1">
                <a:solidFill>
                  <a:schemeClr val="bg1"/>
                </a:solidFill>
              </a:rPr>
              <a:t>expensive</a:t>
            </a:r>
            <a:r>
              <a:rPr lang="da-DK" sz="2400">
                <a:solidFill>
                  <a:schemeClr val="bg1"/>
                </a:solidFill>
              </a:rPr>
              <a:t> </a:t>
            </a:r>
            <a:r>
              <a:rPr lang="da-DK" sz="2400" err="1">
                <a:solidFill>
                  <a:schemeClr val="bg1"/>
                </a:solidFill>
              </a:rPr>
              <a:t>while</a:t>
            </a:r>
            <a:r>
              <a:rPr lang="da-DK" sz="2400">
                <a:solidFill>
                  <a:schemeClr val="bg1"/>
                </a:solidFill>
              </a:rPr>
              <a:t> </a:t>
            </a:r>
            <a:r>
              <a:rPr lang="da-DK" sz="2400" err="1">
                <a:solidFill>
                  <a:schemeClr val="bg1"/>
                </a:solidFill>
              </a:rPr>
              <a:t>less</a:t>
            </a:r>
            <a:r>
              <a:rPr lang="da-DK" sz="2400">
                <a:solidFill>
                  <a:schemeClr val="bg1"/>
                </a:solidFill>
              </a:rPr>
              <a:t> service.</a:t>
            </a:r>
            <a:endParaRPr lang="en-GB" sz="3600">
              <a:solidFill>
                <a:schemeClr val="bg1"/>
              </a:solidFill>
            </a:endParaRPr>
          </a:p>
        </p:txBody>
      </p:sp>
      <p:sp>
        <p:nvSpPr>
          <p:cNvPr id="12" name="Title 1">
            <a:extLst>
              <a:ext uri="{FF2B5EF4-FFF2-40B4-BE49-F238E27FC236}">
                <a16:creationId xmlns:a16="http://schemas.microsoft.com/office/drawing/2014/main" id="{68B3B793-3051-40B5-BD64-2450C0BEF894}"/>
              </a:ext>
            </a:extLst>
          </p:cNvPr>
          <p:cNvSpPr txBox="1">
            <a:spLocks/>
          </p:cNvSpPr>
          <p:nvPr/>
        </p:nvSpPr>
        <p:spPr>
          <a:xfrm>
            <a:off x="6715125" y="2362728"/>
            <a:ext cx="3927473" cy="61965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3200">
                <a:solidFill>
                  <a:schemeClr val="bg1"/>
                </a:solidFill>
              </a:rPr>
              <a:t>Dansk Erhverv: </a:t>
            </a:r>
            <a:endParaRPr lang="da-DK" sz="2400">
              <a:solidFill>
                <a:schemeClr val="bg1"/>
              </a:solidFill>
            </a:endParaRPr>
          </a:p>
          <a:p>
            <a:r>
              <a:rPr lang="da-DK" sz="2400" err="1">
                <a:solidFill>
                  <a:schemeClr val="bg1"/>
                </a:solidFill>
              </a:rPr>
              <a:t>They</a:t>
            </a:r>
            <a:r>
              <a:rPr lang="da-DK" sz="2400">
                <a:solidFill>
                  <a:schemeClr val="bg1"/>
                </a:solidFill>
              </a:rPr>
              <a:t> </a:t>
            </a:r>
            <a:r>
              <a:rPr lang="da-DK" sz="2400" err="1">
                <a:solidFill>
                  <a:schemeClr val="bg1"/>
                </a:solidFill>
              </a:rPr>
              <a:t>are</a:t>
            </a:r>
            <a:r>
              <a:rPr lang="da-DK" sz="2400">
                <a:solidFill>
                  <a:schemeClr val="bg1"/>
                </a:solidFill>
              </a:rPr>
              <a:t> </a:t>
            </a:r>
            <a:r>
              <a:rPr lang="da-DK" sz="2400" err="1">
                <a:solidFill>
                  <a:schemeClr val="bg1"/>
                </a:solidFill>
              </a:rPr>
              <a:t>slowly</a:t>
            </a:r>
            <a:r>
              <a:rPr lang="da-DK" sz="2400">
                <a:solidFill>
                  <a:schemeClr val="bg1"/>
                </a:solidFill>
              </a:rPr>
              <a:t> </a:t>
            </a:r>
            <a:r>
              <a:rPr lang="da-DK" sz="2400" err="1">
                <a:solidFill>
                  <a:schemeClr val="bg1"/>
                </a:solidFill>
              </a:rPr>
              <a:t>tightening</a:t>
            </a:r>
            <a:r>
              <a:rPr lang="da-DK" sz="2400">
                <a:solidFill>
                  <a:schemeClr val="bg1"/>
                </a:solidFill>
              </a:rPr>
              <a:t> the </a:t>
            </a:r>
            <a:r>
              <a:rPr lang="da-DK" sz="2400" err="1">
                <a:solidFill>
                  <a:schemeClr val="bg1"/>
                </a:solidFill>
              </a:rPr>
              <a:t>screw</a:t>
            </a:r>
            <a:r>
              <a:rPr lang="da-DK" sz="2400">
                <a:solidFill>
                  <a:schemeClr val="bg1"/>
                </a:solidFill>
              </a:rPr>
              <a:t>. It </a:t>
            </a:r>
            <a:r>
              <a:rPr lang="da-DK" sz="2400" err="1">
                <a:solidFill>
                  <a:schemeClr val="bg1"/>
                </a:solidFill>
              </a:rPr>
              <a:t>already</a:t>
            </a:r>
            <a:r>
              <a:rPr lang="da-DK" sz="2400">
                <a:solidFill>
                  <a:schemeClr val="bg1"/>
                </a:solidFill>
              </a:rPr>
              <a:t> pushes </a:t>
            </a:r>
            <a:r>
              <a:rPr lang="da-DK" sz="2400" err="1">
                <a:solidFill>
                  <a:schemeClr val="bg1"/>
                </a:solidFill>
              </a:rPr>
              <a:t>companies</a:t>
            </a:r>
            <a:r>
              <a:rPr lang="da-DK" sz="2400">
                <a:solidFill>
                  <a:schemeClr val="bg1"/>
                </a:solidFill>
              </a:rPr>
              <a:t> in new </a:t>
            </a:r>
            <a:r>
              <a:rPr lang="da-DK" sz="2400" err="1">
                <a:solidFill>
                  <a:schemeClr val="bg1"/>
                </a:solidFill>
              </a:rPr>
              <a:t>directions</a:t>
            </a:r>
            <a:r>
              <a:rPr lang="da-DK" sz="2400">
                <a:solidFill>
                  <a:schemeClr val="bg1"/>
                </a:solidFill>
              </a:rPr>
              <a:t>.</a:t>
            </a:r>
          </a:p>
          <a:p>
            <a:endParaRPr lang="da-DK" sz="2400">
              <a:solidFill>
                <a:schemeClr val="bg1"/>
              </a:solidFill>
            </a:endParaRPr>
          </a:p>
          <a:p>
            <a:r>
              <a:rPr lang="da-DK" sz="2400">
                <a:solidFill>
                  <a:schemeClr val="bg1"/>
                </a:solidFill>
              </a:rPr>
              <a:t>Rising </a:t>
            </a:r>
            <a:r>
              <a:rPr lang="da-DK" sz="2400" err="1">
                <a:solidFill>
                  <a:schemeClr val="bg1"/>
                </a:solidFill>
              </a:rPr>
              <a:t>expectations</a:t>
            </a:r>
            <a:r>
              <a:rPr lang="da-DK" sz="2400">
                <a:solidFill>
                  <a:schemeClr val="bg1"/>
                </a:solidFill>
              </a:rPr>
              <a:t> </a:t>
            </a:r>
            <a:r>
              <a:rPr lang="da-DK" sz="2400" err="1">
                <a:solidFill>
                  <a:schemeClr val="bg1"/>
                </a:solidFill>
              </a:rPr>
              <a:t>pushing</a:t>
            </a:r>
            <a:r>
              <a:rPr lang="da-DK" sz="2400">
                <a:solidFill>
                  <a:schemeClr val="bg1"/>
                </a:solidFill>
              </a:rPr>
              <a:t> </a:t>
            </a:r>
            <a:r>
              <a:rPr lang="da-DK" sz="2400" err="1">
                <a:solidFill>
                  <a:schemeClr val="bg1"/>
                </a:solidFill>
              </a:rPr>
              <a:t>businesses</a:t>
            </a:r>
            <a:r>
              <a:rPr lang="da-DK" sz="2400">
                <a:solidFill>
                  <a:schemeClr val="bg1"/>
                </a:solidFill>
              </a:rPr>
              <a:t> (</a:t>
            </a:r>
            <a:r>
              <a:rPr lang="da-DK" sz="2400" err="1">
                <a:solidFill>
                  <a:schemeClr val="bg1"/>
                </a:solidFill>
              </a:rPr>
              <a:t>distributors</a:t>
            </a:r>
            <a:r>
              <a:rPr lang="da-DK" sz="2400">
                <a:solidFill>
                  <a:schemeClr val="bg1"/>
                </a:solidFill>
              </a:rPr>
              <a:t> and </a:t>
            </a:r>
            <a:r>
              <a:rPr lang="da-DK" sz="2400" err="1">
                <a:solidFill>
                  <a:schemeClr val="bg1"/>
                </a:solidFill>
              </a:rPr>
              <a:t>SMBs</a:t>
            </a:r>
            <a:r>
              <a:rPr lang="da-DK" sz="2400">
                <a:solidFill>
                  <a:schemeClr val="bg1"/>
                </a:solidFill>
              </a:rPr>
              <a:t>) </a:t>
            </a:r>
            <a:r>
              <a:rPr lang="da-DK" sz="2400" err="1">
                <a:solidFill>
                  <a:schemeClr val="bg1"/>
                </a:solidFill>
              </a:rPr>
              <a:t>towards</a:t>
            </a:r>
            <a:r>
              <a:rPr lang="da-DK" sz="2400">
                <a:solidFill>
                  <a:schemeClr val="bg1"/>
                </a:solidFill>
              </a:rPr>
              <a:t> new </a:t>
            </a:r>
            <a:r>
              <a:rPr lang="da-DK" sz="2400" err="1">
                <a:solidFill>
                  <a:schemeClr val="bg1"/>
                </a:solidFill>
              </a:rPr>
              <a:t>ways</a:t>
            </a:r>
            <a:r>
              <a:rPr lang="da-DK" sz="2400">
                <a:solidFill>
                  <a:schemeClr val="bg1"/>
                </a:solidFill>
              </a:rPr>
              <a:t>.</a:t>
            </a:r>
          </a:p>
          <a:p>
            <a:endParaRPr lang="da-DK" sz="2400">
              <a:solidFill>
                <a:schemeClr val="bg1"/>
              </a:solidFill>
            </a:endParaRPr>
          </a:p>
          <a:p>
            <a:endParaRPr lang="da-DK" sz="2400">
              <a:solidFill>
                <a:schemeClr val="bg1"/>
              </a:solidFill>
            </a:endParaRPr>
          </a:p>
          <a:p>
            <a:endParaRPr lang="en-GB" sz="3600">
              <a:solidFill>
                <a:schemeClr val="bg1"/>
              </a:solidFill>
            </a:endParaRPr>
          </a:p>
        </p:txBody>
      </p:sp>
      <p:sp>
        <p:nvSpPr>
          <p:cNvPr id="13" name="Title 1">
            <a:extLst>
              <a:ext uri="{FF2B5EF4-FFF2-40B4-BE49-F238E27FC236}">
                <a16:creationId xmlns:a16="http://schemas.microsoft.com/office/drawing/2014/main" id="{EF132FE0-3A54-41C3-A34A-46232F541DD8}"/>
              </a:ext>
            </a:extLst>
          </p:cNvPr>
          <p:cNvSpPr txBox="1">
            <a:spLocks/>
          </p:cNvSpPr>
          <p:nvPr/>
        </p:nvSpPr>
        <p:spPr>
          <a:xfrm>
            <a:off x="1162051" y="4047330"/>
            <a:ext cx="4333874" cy="61965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400" dirty="0">
                <a:solidFill>
                  <a:schemeClr val="bg1"/>
                </a:solidFill>
              </a:rPr>
              <a:t>If it </a:t>
            </a:r>
            <a:r>
              <a:rPr lang="da-DK" sz="2400" dirty="0" err="1">
                <a:solidFill>
                  <a:schemeClr val="bg1"/>
                </a:solidFill>
              </a:rPr>
              <a:t>costs</a:t>
            </a:r>
            <a:r>
              <a:rPr lang="da-DK" sz="2400" dirty="0">
                <a:solidFill>
                  <a:schemeClr val="bg1"/>
                </a:solidFill>
              </a:rPr>
              <a:t> more it</a:t>
            </a:r>
          </a:p>
          <a:p>
            <a:r>
              <a:rPr lang="da-DK" sz="2400" dirty="0" err="1">
                <a:solidFill>
                  <a:schemeClr val="bg1"/>
                </a:solidFill>
              </a:rPr>
              <a:t>should</a:t>
            </a:r>
            <a:r>
              <a:rPr lang="da-DK" sz="2400" dirty="0">
                <a:solidFill>
                  <a:schemeClr val="bg1"/>
                </a:solidFill>
              </a:rPr>
              <a:t> at </a:t>
            </a:r>
            <a:r>
              <a:rPr lang="da-DK" sz="2400" dirty="0" err="1">
                <a:solidFill>
                  <a:schemeClr val="bg1"/>
                </a:solidFill>
              </a:rPr>
              <a:t>least</a:t>
            </a:r>
            <a:r>
              <a:rPr lang="da-DK" sz="2400" dirty="0">
                <a:solidFill>
                  <a:schemeClr val="bg1"/>
                </a:solidFill>
              </a:rPr>
              <a:t> provide the same service </a:t>
            </a:r>
          </a:p>
          <a:p>
            <a:r>
              <a:rPr lang="da-DK" sz="2400" dirty="0">
                <a:solidFill>
                  <a:schemeClr val="bg1"/>
                </a:solidFill>
                <a:sym typeface="Wingdings" panose="05000000000000000000" pitchFamily="2" charset="2"/>
              </a:rPr>
              <a:t> </a:t>
            </a:r>
            <a:r>
              <a:rPr lang="da-DK" sz="2400" dirty="0" err="1">
                <a:solidFill>
                  <a:schemeClr val="bg1"/>
                </a:solidFill>
                <a:sym typeface="Wingdings" panose="05000000000000000000" pitchFamily="2" charset="2"/>
              </a:rPr>
              <a:t>Working</a:t>
            </a:r>
            <a:r>
              <a:rPr lang="da-DK" sz="2400" dirty="0">
                <a:solidFill>
                  <a:schemeClr val="bg1"/>
                </a:solidFill>
                <a:sym typeface="Wingdings" panose="05000000000000000000" pitchFamily="2" charset="2"/>
              </a:rPr>
              <a:t> like </a:t>
            </a:r>
            <a:r>
              <a:rPr lang="da-DK" sz="2400" dirty="0" err="1">
                <a:solidFill>
                  <a:schemeClr val="bg1"/>
                </a:solidFill>
                <a:sym typeface="Wingdings" panose="05000000000000000000" pitchFamily="2" charset="2"/>
              </a:rPr>
              <a:t>buying</a:t>
            </a:r>
            <a:r>
              <a:rPr lang="da-DK" sz="2400" dirty="0">
                <a:solidFill>
                  <a:schemeClr val="bg1"/>
                </a:solidFill>
                <a:sym typeface="Wingdings" panose="05000000000000000000" pitchFamily="2" charset="2"/>
              </a:rPr>
              <a:t> CO2 </a:t>
            </a:r>
            <a:r>
              <a:rPr lang="da-DK" sz="2400" dirty="0" err="1">
                <a:solidFill>
                  <a:schemeClr val="bg1"/>
                </a:solidFill>
                <a:sym typeface="Wingdings" panose="05000000000000000000" pitchFamily="2" charset="2"/>
              </a:rPr>
              <a:t>compensation</a:t>
            </a:r>
            <a:endParaRPr lang="en-GB" sz="2400" dirty="0">
              <a:solidFill>
                <a:schemeClr val="bg1"/>
              </a:solidFill>
            </a:endParaRPr>
          </a:p>
        </p:txBody>
      </p:sp>
    </p:spTree>
    <p:extLst>
      <p:ext uri="{BB962C8B-B14F-4D97-AF65-F5344CB8AC3E}">
        <p14:creationId xmlns:p14="http://schemas.microsoft.com/office/powerpoint/2010/main" val="16648894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84C61"/>
        </a:solidFill>
        <a:effectLst/>
      </p:bgPr>
    </p:bg>
    <p:spTree>
      <p:nvGrpSpPr>
        <p:cNvPr id="1" name=""/>
        <p:cNvGrpSpPr/>
        <p:nvPr/>
      </p:nvGrpSpPr>
      <p:grpSpPr>
        <a:xfrm>
          <a:off x="0" y="0"/>
          <a:ext cx="0" cy="0"/>
          <a:chOff x="0" y="0"/>
          <a:chExt cx="0" cy="0"/>
        </a:xfrm>
      </p:grpSpPr>
      <p:sp>
        <p:nvSpPr>
          <p:cNvPr id="4"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E0FFB46-CD6D-4DB0-8868-AC8F98D3742D}"/>
              </a:ext>
            </a:extLst>
          </p:cNvPr>
          <p:cNvSpPr>
            <a:spLocks noGrp="1"/>
          </p:cNvSpPr>
          <p:nvPr>
            <p:ph type="title"/>
          </p:nvPr>
        </p:nvSpPr>
        <p:spPr>
          <a:xfrm>
            <a:off x="2555631" y="1441938"/>
            <a:ext cx="7080738" cy="3974124"/>
          </a:xfrm>
        </p:spPr>
        <p:txBody>
          <a:bodyPr vert="horz" lIns="91440" tIns="45720" rIns="91440" bIns="45720" rtlCol="0" anchor="ctr">
            <a:normAutofit/>
          </a:bodyPr>
          <a:lstStyle/>
          <a:p>
            <a:pPr algn="ctr"/>
            <a:r>
              <a:rPr lang="en-US" sz="5400">
                <a:solidFill>
                  <a:schemeClr val="bg1">
                    <a:lumMod val="95000"/>
                    <a:lumOff val="5000"/>
                  </a:schemeClr>
                </a:solidFill>
              </a:rPr>
              <a:t>Why ANT?</a:t>
            </a:r>
          </a:p>
        </p:txBody>
      </p:sp>
    </p:spTree>
    <p:extLst>
      <p:ext uri="{BB962C8B-B14F-4D97-AF65-F5344CB8AC3E}">
        <p14:creationId xmlns:p14="http://schemas.microsoft.com/office/powerpoint/2010/main" val="3501091502"/>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15486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A1E54-721D-405E-A2E6-1D855F0D508E}"/>
              </a:ext>
            </a:extLst>
          </p:cNvPr>
          <p:cNvSpPr>
            <a:spLocks noGrp="1"/>
          </p:cNvSpPr>
          <p:nvPr>
            <p:ph type="title"/>
          </p:nvPr>
        </p:nvSpPr>
        <p:spPr>
          <a:xfrm>
            <a:off x="7689069" y="1554397"/>
            <a:ext cx="2471301" cy="719138"/>
          </a:xfrm>
        </p:spPr>
        <p:txBody>
          <a:bodyPr lIns="91440" tIns="45720" rIns="91440" bIns="45720" anchor="t"/>
          <a:lstStyle/>
          <a:p>
            <a:r>
              <a:rPr lang="da-DK">
                <a:solidFill>
                  <a:schemeClr val="bg1"/>
                </a:solidFill>
                <a:cs typeface="Calibri Light"/>
              </a:rPr>
              <a:t>DESIRED</a:t>
            </a:r>
            <a:endParaRPr lang="en-GB">
              <a:solidFill>
                <a:schemeClr val="bg1"/>
              </a:solidFill>
              <a:cs typeface="Calibri Light"/>
            </a:endParaRPr>
          </a:p>
        </p:txBody>
      </p:sp>
      <p:pic>
        <p:nvPicPr>
          <p:cNvPr id="5" name="Graphic 4">
            <a:extLst>
              <a:ext uri="{FF2B5EF4-FFF2-40B4-BE49-F238E27FC236}">
                <a16:creationId xmlns:a16="http://schemas.microsoft.com/office/drawing/2014/main" id="{AE5FD00B-4215-4D9C-87C2-90F198D792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96347" y="1838010"/>
            <a:ext cx="4619702" cy="4233465"/>
          </a:xfrm>
          <a:prstGeom prst="rect">
            <a:avLst/>
          </a:prstGeom>
        </p:spPr>
      </p:pic>
      <p:pic>
        <p:nvPicPr>
          <p:cNvPr id="8" name="Graphic 7">
            <a:extLst>
              <a:ext uri="{FF2B5EF4-FFF2-40B4-BE49-F238E27FC236}">
                <a16:creationId xmlns:a16="http://schemas.microsoft.com/office/drawing/2014/main" id="{9119C68D-1D4D-4848-B377-0F11653A657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7713" y="2141538"/>
            <a:ext cx="4517854" cy="3178175"/>
          </a:xfrm>
          <a:prstGeom prst="rect">
            <a:avLst/>
          </a:prstGeom>
        </p:spPr>
      </p:pic>
      <p:sp>
        <p:nvSpPr>
          <p:cNvPr id="3" name="Oval 2">
            <a:extLst>
              <a:ext uri="{FF2B5EF4-FFF2-40B4-BE49-F238E27FC236}">
                <a16:creationId xmlns:a16="http://schemas.microsoft.com/office/drawing/2014/main" id="{72D91DCD-5E2C-4CA9-B402-BD9C87271D0D}"/>
              </a:ext>
            </a:extLst>
          </p:cNvPr>
          <p:cNvSpPr/>
          <p:nvPr/>
        </p:nvSpPr>
        <p:spPr>
          <a:xfrm>
            <a:off x="7689477" y="3935506"/>
            <a:ext cx="1165411" cy="1187823"/>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Oval 6">
            <a:extLst>
              <a:ext uri="{FF2B5EF4-FFF2-40B4-BE49-F238E27FC236}">
                <a16:creationId xmlns:a16="http://schemas.microsoft.com/office/drawing/2014/main" id="{E5538A66-B923-4EAE-B6CE-A5CCA43DB464}"/>
              </a:ext>
            </a:extLst>
          </p:cNvPr>
          <p:cNvSpPr/>
          <p:nvPr/>
        </p:nvSpPr>
        <p:spPr>
          <a:xfrm>
            <a:off x="7723094" y="2433917"/>
            <a:ext cx="1165411" cy="1187823"/>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Oval 8">
            <a:extLst>
              <a:ext uri="{FF2B5EF4-FFF2-40B4-BE49-F238E27FC236}">
                <a16:creationId xmlns:a16="http://schemas.microsoft.com/office/drawing/2014/main" id="{8F8A490C-A7D0-471D-B119-A1E9D585685D}"/>
              </a:ext>
            </a:extLst>
          </p:cNvPr>
          <p:cNvSpPr/>
          <p:nvPr/>
        </p:nvSpPr>
        <p:spPr>
          <a:xfrm>
            <a:off x="9560858" y="2433917"/>
            <a:ext cx="1165411" cy="1187823"/>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Oval 9">
            <a:extLst>
              <a:ext uri="{FF2B5EF4-FFF2-40B4-BE49-F238E27FC236}">
                <a16:creationId xmlns:a16="http://schemas.microsoft.com/office/drawing/2014/main" id="{4CAF54A0-D25B-4453-BF26-60E7816E6E9E}"/>
              </a:ext>
            </a:extLst>
          </p:cNvPr>
          <p:cNvSpPr/>
          <p:nvPr/>
        </p:nvSpPr>
        <p:spPr>
          <a:xfrm>
            <a:off x="9112622" y="4944034"/>
            <a:ext cx="1165411" cy="1187823"/>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Oval 10">
            <a:extLst>
              <a:ext uri="{FF2B5EF4-FFF2-40B4-BE49-F238E27FC236}">
                <a16:creationId xmlns:a16="http://schemas.microsoft.com/office/drawing/2014/main" id="{BB3D3A96-B91A-482E-AE8D-87440CB4550D}"/>
              </a:ext>
            </a:extLst>
          </p:cNvPr>
          <p:cNvSpPr/>
          <p:nvPr/>
        </p:nvSpPr>
        <p:spPr>
          <a:xfrm>
            <a:off x="9504827" y="3935504"/>
            <a:ext cx="1165411" cy="1187823"/>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Oval 11">
            <a:extLst>
              <a:ext uri="{FF2B5EF4-FFF2-40B4-BE49-F238E27FC236}">
                <a16:creationId xmlns:a16="http://schemas.microsoft.com/office/drawing/2014/main" id="{FAC43788-2133-4131-8758-A6B3989770F0}"/>
              </a:ext>
            </a:extLst>
          </p:cNvPr>
          <p:cNvSpPr/>
          <p:nvPr/>
        </p:nvSpPr>
        <p:spPr>
          <a:xfrm>
            <a:off x="5818091" y="2747680"/>
            <a:ext cx="1165411" cy="1187823"/>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Title 1">
            <a:extLst>
              <a:ext uri="{FF2B5EF4-FFF2-40B4-BE49-F238E27FC236}">
                <a16:creationId xmlns:a16="http://schemas.microsoft.com/office/drawing/2014/main" id="{3CDCBE0B-B13A-4D12-BEEB-9AACBF5F4251}"/>
              </a:ext>
            </a:extLst>
          </p:cNvPr>
          <p:cNvSpPr txBox="1">
            <a:spLocks/>
          </p:cNvSpPr>
          <p:nvPr/>
        </p:nvSpPr>
        <p:spPr>
          <a:xfrm>
            <a:off x="1621189" y="1439068"/>
            <a:ext cx="2770902" cy="719138"/>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a:solidFill>
                  <a:schemeClr val="bg1"/>
                </a:solidFill>
                <a:cs typeface="Calibri Light"/>
              </a:rPr>
              <a:t>CURRENT</a:t>
            </a:r>
            <a:endParaRPr lang="en-GB">
              <a:solidFill>
                <a:schemeClr val="bg1"/>
              </a:solidFill>
              <a:cs typeface="Calibri Light"/>
            </a:endParaRPr>
          </a:p>
        </p:txBody>
      </p:sp>
      <p:sp>
        <p:nvSpPr>
          <p:cNvPr id="14" name="Title 1">
            <a:extLst>
              <a:ext uri="{FF2B5EF4-FFF2-40B4-BE49-F238E27FC236}">
                <a16:creationId xmlns:a16="http://schemas.microsoft.com/office/drawing/2014/main" id="{873E5FA9-1C6A-4D94-96D6-4F5EB44C7F70}"/>
              </a:ext>
            </a:extLst>
          </p:cNvPr>
          <p:cNvSpPr txBox="1">
            <a:spLocks/>
          </p:cNvSpPr>
          <p:nvPr/>
        </p:nvSpPr>
        <p:spPr>
          <a:xfrm>
            <a:off x="1331774" y="419392"/>
            <a:ext cx="3733800" cy="719138"/>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a:solidFill>
                  <a:schemeClr val="bg1"/>
                </a:solidFill>
                <a:cs typeface="Calibri Light"/>
              </a:rPr>
              <a:t>ANT</a:t>
            </a:r>
            <a:endParaRPr lang="en-GB">
              <a:solidFill>
                <a:schemeClr val="bg1"/>
              </a:solidFill>
              <a:cs typeface="Calibri Light"/>
            </a:endParaRPr>
          </a:p>
        </p:txBody>
      </p:sp>
    </p:spTree>
    <p:extLst>
      <p:ext uri="{BB962C8B-B14F-4D97-AF65-F5344CB8AC3E}">
        <p14:creationId xmlns:p14="http://schemas.microsoft.com/office/powerpoint/2010/main" val="6282348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BDE25-C7BB-430A-8AB8-EE2C4AAFC79F}"/>
              </a:ext>
            </a:extLst>
          </p:cNvPr>
          <p:cNvSpPr>
            <a:spLocks noGrp="1"/>
          </p:cNvSpPr>
          <p:nvPr>
            <p:ph type="title"/>
          </p:nvPr>
        </p:nvSpPr>
        <p:spPr/>
        <p:txBody>
          <a:bodyPr lIns="91440" tIns="45720" rIns="91440" bIns="45720" anchor="t"/>
          <a:lstStyle/>
          <a:p>
            <a:r>
              <a:rPr lang="en-GB">
                <a:cs typeface="Calibri Light"/>
              </a:rPr>
              <a:t>Project scope and collaborator </a:t>
            </a:r>
            <a:endParaRPr lang="en-GB" err="1"/>
          </a:p>
        </p:txBody>
      </p:sp>
      <p:sp>
        <p:nvSpPr>
          <p:cNvPr id="3" name="Content Placeholder 2">
            <a:extLst>
              <a:ext uri="{FF2B5EF4-FFF2-40B4-BE49-F238E27FC236}">
                <a16:creationId xmlns:a16="http://schemas.microsoft.com/office/drawing/2014/main" id="{5E674E9D-026C-4851-9A03-1B8174C0D852}"/>
              </a:ext>
            </a:extLst>
          </p:cNvPr>
          <p:cNvSpPr>
            <a:spLocks noGrp="1"/>
          </p:cNvSpPr>
          <p:nvPr>
            <p:ph idx="1"/>
          </p:nvPr>
        </p:nvSpPr>
        <p:spPr>
          <a:xfrm>
            <a:off x="838200" y="1440996"/>
            <a:ext cx="10515600" cy="4351338"/>
          </a:xfrm>
        </p:spPr>
        <p:txBody>
          <a:bodyPr lIns="91440" tIns="45720" rIns="91440" bIns="45720" anchor="t"/>
          <a:lstStyle/>
          <a:p>
            <a:r>
              <a:rPr lang="en-US" dirty="0">
                <a:ea typeface="+mn-lt"/>
                <a:cs typeface="+mn-lt"/>
              </a:rPr>
              <a:t>The scope of the project were to </a:t>
            </a:r>
            <a:r>
              <a:rPr lang="en-US" dirty="0" err="1">
                <a:ea typeface="+mn-lt"/>
                <a:cs typeface="+mn-lt"/>
              </a:rPr>
              <a:t>analyse</a:t>
            </a:r>
            <a:r>
              <a:rPr lang="en-US" dirty="0">
                <a:ea typeface="+mn-lt"/>
                <a:cs typeface="+mn-lt"/>
              </a:rPr>
              <a:t> for and create a new system for cargo freight in Inner City, Copenhagen, with the use of cargo bikes.</a:t>
            </a:r>
            <a:endParaRPr lang="en-GB" dirty="0">
              <a:cs typeface="Calibri"/>
            </a:endParaRPr>
          </a:p>
          <a:p>
            <a:r>
              <a:rPr lang="en-GB" dirty="0">
                <a:cs typeface="Calibri"/>
              </a:rPr>
              <a:t>The group engaged with Miljøpunkt Indre By &amp; </a:t>
            </a:r>
            <a:r>
              <a:rPr lang="en-GB" dirty="0" err="1">
                <a:cs typeface="Calibri"/>
              </a:rPr>
              <a:t>Christianshavn</a:t>
            </a:r>
            <a:r>
              <a:rPr lang="en-GB" dirty="0">
                <a:cs typeface="Calibri"/>
              </a:rPr>
              <a:t> to part-take in their desire to:</a:t>
            </a:r>
          </a:p>
          <a:p>
            <a:pPr lvl="1"/>
            <a:r>
              <a:rPr lang="en-US" dirty="0">
                <a:ea typeface="+mn-lt"/>
                <a:cs typeface="+mn-lt"/>
              </a:rPr>
              <a:t>“experiment with sharing schemes regarding zero-emission vehicles for business purposes” </a:t>
            </a:r>
            <a:endParaRPr lang="en-US" dirty="0">
              <a:cs typeface="Calibri"/>
            </a:endParaRPr>
          </a:p>
          <a:p>
            <a:r>
              <a:rPr lang="en-GB" dirty="0">
                <a:ea typeface="+mn-lt"/>
                <a:cs typeface="+mn-lt"/>
              </a:rPr>
              <a:t>The centre manager, Marianne Spang Bech supported with many years of experience in management and political aspects of introducing sustainable project I Copenhagen </a:t>
            </a:r>
            <a:endParaRPr lang="en-GB" dirty="0">
              <a:cs typeface="Calibri"/>
            </a:endParaRPr>
          </a:p>
          <a:p>
            <a:pPr lvl="1"/>
            <a:r>
              <a:rPr lang="en-GB" dirty="0">
                <a:cs typeface="Calibri"/>
              </a:rPr>
              <a:t>A supportive actor to the project and to our knowledge gain on making changes in rigid systems across sectors and actors </a:t>
            </a:r>
          </a:p>
          <a:p>
            <a:endParaRPr lang="en-GB" dirty="0">
              <a:cs typeface="Calibri"/>
            </a:endParaRPr>
          </a:p>
        </p:txBody>
      </p:sp>
    </p:spTree>
    <p:extLst>
      <p:ext uri="{BB962C8B-B14F-4D97-AF65-F5344CB8AC3E}">
        <p14:creationId xmlns:p14="http://schemas.microsoft.com/office/powerpoint/2010/main" val="31959952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15486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10360-DA29-4033-88F6-08CD12D0E92D}"/>
              </a:ext>
            </a:extLst>
          </p:cNvPr>
          <p:cNvSpPr>
            <a:spLocks noGrp="1"/>
          </p:cNvSpPr>
          <p:nvPr>
            <p:ph type="title"/>
          </p:nvPr>
        </p:nvSpPr>
        <p:spPr/>
        <p:txBody>
          <a:bodyPr/>
          <a:lstStyle/>
          <a:p>
            <a:r>
              <a:rPr lang="da-DK" err="1">
                <a:solidFill>
                  <a:schemeClr val="bg1"/>
                </a:solidFill>
              </a:rPr>
              <a:t>Municipality</a:t>
            </a:r>
            <a:endParaRPr lang="en-GB">
              <a:solidFill>
                <a:schemeClr val="bg1"/>
              </a:solidFill>
            </a:endParaRPr>
          </a:p>
        </p:txBody>
      </p:sp>
      <p:pic>
        <p:nvPicPr>
          <p:cNvPr id="4" name="Graphic 3">
            <a:extLst>
              <a:ext uri="{FF2B5EF4-FFF2-40B4-BE49-F238E27FC236}">
                <a16:creationId xmlns:a16="http://schemas.microsoft.com/office/drawing/2014/main" id="{07736E65-A312-4399-8698-7A37B3C784F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43575" y="681037"/>
            <a:ext cx="5810250" cy="5324475"/>
          </a:xfrm>
          <a:prstGeom prst="rect">
            <a:avLst/>
          </a:prstGeom>
        </p:spPr>
      </p:pic>
      <p:sp>
        <p:nvSpPr>
          <p:cNvPr id="5" name="Content Placeholder 8">
            <a:extLst>
              <a:ext uri="{FF2B5EF4-FFF2-40B4-BE49-F238E27FC236}">
                <a16:creationId xmlns:a16="http://schemas.microsoft.com/office/drawing/2014/main" id="{DC1B2208-2B6F-4D80-9A96-26C5A6996780}"/>
              </a:ext>
            </a:extLst>
          </p:cNvPr>
          <p:cNvSpPr txBox="1">
            <a:spLocks/>
          </p:cNvSpPr>
          <p:nvPr/>
        </p:nvSpPr>
        <p:spPr>
          <a:xfrm>
            <a:off x="638175" y="1732467"/>
            <a:ext cx="4581525" cy="3181684"/>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bg1"/>
                </a:solidFill>
                <a:cs typeface="Calibri"/>
              </a:rPr>
              <a:t>Power over efficiency: </a:t>
            </a:r>
          </a:p>
          <a:p>
            <a:pPr marL="0" indent="0">
              <a:buFont typeface="Arial" panose="020B0604020202020204" pitchFamily="34" charset="0"/>
              <a:buNone/>
            </a:pPr>
            <a:r>
              <a:rPr lang="en-US">
                <a:solidFill>
                  <a:schemeClr val="bg1"/>
                </a:solidFill>
                <a:ea typeface="+mn-lt"/>
                <a:cs typeface="+mn-lt"/>
              </a:rPr>
              <a:t>-  Infrastructure </a:t>
            </a:r>
            <a:endParaRPr lang="en-US">
              <a:solidFill>
                <a:schemeClr val="bg1"/>
              </a:solidFill>
              <a:cs typeface="Calibri"/>
            </a:endParaRPr>
          </a:p>
          <a:p>
            <a:pPr marL="0" indent="0">
              <a:buFont typeface="Arial" panose="020B0604020202020204" pitchFamily="34" charset="0"/>
              <a:buNone/>
            </a:pPr>
            <a:r>
              <a:rPr lang="en-US">
                <a:solidFill>
                  <a:schemeClr val="bg1"/>
                </a:solidFill>
                <a:ea typeface="+mn-lt"/>
                <a:cs typeface="+mn-lt"/>
              </a:rPr>
              <a:t>-  Spaces for parking and Socio-Centre </a:t>
            </a:r>
            <a:endParaRPr lang="en-US" sz="4000">
              <a:solidFill>
                <a:schemeClr val="bg1"/>
              </a:solidFill>
              <a:cs typeface="Calibri" panose="020F0502020204030204"/>
            </a:endParaRPr>
          </a:p>
          <a:p>
            <a:endParaRPr lang="en-US" sz="1800">
              <a:cs typeface="Calibri"/>
            </a:endParaRPr>
          </a:p>
        </p:txBody>
      </p:sp>
    </p:spTree>
    <p:extLst>
      <p:ext uri="{BB962C8B-B14F-4D97-AF65-F5344CB8AC3E}">
        <p14:creationId xmlns:p14="http://schemas.microsoft.com/office/powerpoint/2010/main" val="38205389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15486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D1055-A0D0-4A47-8AA4-DFE348642DB3}"/>
              </a:ext>
            </a:extLst>
          </p:cNvPr>
          <p:cNvSpPr>
            <a:spLocks noGrp="1"/>
          </p:cNvSpPr>
          <p:nvPr>
            <p:ph type="title"/>
          </p:nvPr>
        </p:nvSpPr>
        <p:spPr/>
        <p:txBody>
          <a:bodyPr lIns="91440" tIns="45720" rIns="91440" bIns="45720" anchor="t"/>
          <a:lstStyle/>
          <a:p>
            <a:r>
              <a:rPr lang="en-GB">
                <a:solidFill>
                  <a:schemeClr val="bg1"/>
                </a:solidFill>
                <a:cs typeface="Calibri Light"/>
              </a:rPr>
              <a:t>SMB</a:t>
            </a:r>
            <a:endParaRPr lang="en-GB">
              <a:solidFill>
                <a:schemeClr val="bg1"/>
              </a:solidFill>
            </a:endParaRPr>
          </a:p>
        </p:txBody>
      </p:sp>
      <p:sp>
        <p:nvSpPr>
          <p:cNvPr id="3" name="Content Placeholder 2">
            <a:extLst>
              <a:ext uri="{FF2B5EF4-FFF2-40B4-BE49-F238E27FC236}">
                <a16:creationId xmlns:a16="http://schemas.microsoft.com/office/drawing/2014/main" id="{3914C9E8-01AA-4F66-929C-3904336E3949}"/>
              </a:ext>
            </a:extLst>
          </p:cNvPr>
          <p:cNvSpPr>
            <a:spLocks noGrp="1"/>
          </p:cNvSpPr>
          <p:nvPr>
            <p:ph idx="1"/>
          </p:nvPr>
        </p:nvSpPr>
        <p:spPr/>
        <p:txBody>
          <a:bodyPr lIns="91440" tIns="45720" rIns="91440" bIns="45720" anchor="t"/>
          <a:lstStyle/>
          <a:p>
            <a:r>
              <a:rPr lang="en-GB">
                <a:solidFill>
                  <a:schemeClr val="bg1"/>
                </a:solidFill>
                <a:cs typeface="Calibri"/>
              </a:rPr>
              <a:t>Cargo bike </a:t>
            </a:r>
          </a:p>
          <a:p>
            <a:r>
              <a:rPr lang="en-GB">
                <a:solidFill>
                  <a:schemeClr val="bg1"/>
                </a:solidFill>
                <a:cs typeface="Calibri"/>
              </a:rPr>
              <a:t>Socio-Centre</a:t>
            </a:r>
          </a:p>
        </p:txBody>
      </p:sp>
      <p:pic>
        <p:nvPicPr>
          <p:cNvPr id="10" name="Graphic 9">
            <a:extLst>
              <a:ext uri="{FF2B5EF4-FFF2-40B4-BE49-F238E27FC236}">
                <a16:creationId xmlns:a16="http://schemas.microsoft.com/office/drawing/2014/main" id="{64979978-EC12-45F7-BD46-D0E78DC8A1C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10250" y="700881"/>
            <a:ext cx="5810250" cy="5324475"/>
          </a:xfrm>
          <a:prstGeom prst="rect">
            <a:avLst/>
          </a:prstGeom>
        </p:spPr>
      </p:pic>
    </p:spTree>
    <p:extLst>
      <p:ext uri="{BB962C8B-B14F-4D97-AF65-F5344CB8AC3E}">
        <p14:creationId xmlns:p14="http://schemas.microsoft.com/office/powerpoint/2010/main" val="35216309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11C8A-84AC-4578-BF57-0EEA15F3078A}"/>
              </a:ext>
            </a:extLst>
          </p:cNvPr>
          <p:cNvSpPr>
            <a:spLocks noGrp="1"/>
          </p:cNvSpPr>
          <p:nvPr>
            <p:ph type="title"/>
          </p:nvPr>
        </p:nvSpPr>
        <p:spPr/>
        <p:txBody>
          <a:bodyPr lIns="91440" tIns="45720" rIns="91440" bIns="45720" anchor="t"/>
          <a:lstStyle/>
          <a:p>
            <a:r>
              <a:rPr lang="en-US">
                <a:cs typeface="Calibri Light"/>
              </a:rPr>
              <a:t>Actionplan</a:t>
            </a:r>
            <a:endParaRPr lang="en-US"/>
          </a:p>
        </p:txBody>
      </p:sp>
      <p:sp>
        <p:nvSpPr>
          <p:cNvPr id="3" name="Content Placeholder 2">
            <a:extLst>
              <a:ext uri="{FF2B5EF4-FFF2-40B4-BE49-F238E27FC236}">
                <a16:creationId xmlns:a16="http://schemas.microsoft.com/office/drawing/2014/main" id="{C9CE31D0-0C54-4EA0-A260-599B6FE5CD7E}"/>
              </a:ext>
            </a:extLst>
          </p:cNvPr>
          <p:cNvSpPr>
            <a:spLocks noGrp="1"/>
          </p:cNvSpPr>
          <p:nvPr>
            <p:ph idx="1"/>
          </p:nvPr>
        </p:nvSpPr>
        <p:spPr/>
        <p:txBody>
          <a:bodyPr lIns="91440" tIns="45720" rIns="91440" bIns="45720" anchor="t"/>
          <a:lstStyle/>
          <a:p>
            <a:pPr marL="0" indent="0">
              <a:buNone/>
            </a:pPr>
            <a:r>
              <a:rPr lang="en-US">
                <a:ea typeface="+mn-lt"/>
                <a:cs typeface="+mn-lt"/>
              </a:rPr>
              <a:t>•Marianne and Tanja </a:t>
            </a:r>
            <a:endParaRPr lang="en-US">
              <a:cs typeface="Calibri" panose="020F0502020204030204"/>
            </a:endParaRPr>
          </a:p>
          <a:p>
            <a:pPr marL="0" indent="0">
              <a:buNone/>
            </a:pPr>
            <a:r>
              <a:rPr lang="en-US">
                <a:ea typeface="+mn-lt"/>
                <a:cs typeface="+mn-lt"/>
              </a:rPr>
              <a:t>•Dansk </a:t>
            </a:r>
            <a:r>
              <a:rPr lang="en-US" err="1">
                <a:ea typeface="+mn-lt"/>
                <a:cs typeface="+mn-lt"/>
              </a:rPr>
              <a:t>Erhverv</a:t>
            </a:r>
            <a:r>
              <a:rPr lang="en-US">
                <a:ea typeface="+mn-lt"/>
                <a:cs typeface="+mn-lt"/>
              </a:rPr>
              <a:t>: </a:t>
            </a:r>
            <a:endParaRPr lang="en-US">
              <a:cs typeface="Calibri" panose="020F0502020204030204"/>
            </a:endParaRPr>
          </a:p>
          <a:p>
            <a:pPr marL="0" indent="0">
              <a:buNone/>
            </a:pPr>
            <a:r>
              <a:rPr lang="en-US" sz="2000">
                <a:ea typeface="+mn-lt"/>
                <a:cs typeface="+mn-lt"/>
              </a:rPr>
              <a:t>-Already have established projects with cargo bikes – looking for space</a:t>
            </a:r>
            <a:endParaRPr lang="en-US" sz="2000">
              <a:cs typeface="Calibri" panose="020F0502020204030204"/>
            </a:endParaRPr>
          </a:p>
          <a:p>
            <a:pPr marL="0" indent="0">
              <a:buNone/>
            </a:pPr>
            <a:r>
              <a:rPr lang="en-US" sz="2000">
                <a:ea typeface="+mn-lt"/>
                <a:cs typeface="+mn-lt"/>
              </a:rPr>
              <a:t>-Our concept should target SMB’s that do not have a history of logistic</a:t>
            </a:r>
            <a:endParaRPr lang="en-US" sz="2000">
              <a:cs typeface="Calibri"/>
            </a:endParaRPr>
          </a:p>
          <a:p>
            <a:endParaRPr lang="en-US">
              <a:cs typeface="Calibri"/>
            </a:endParaRPr>
          </a:p>
        </p:txBody>
      </p:sp>
      <p:pic>
        <p:nvPicPr>
          <p:cNvPr id="4" name="Picture 4" descr="Text, application, chat or text message&#10;&#10;Description automatically generated">
            <a:extLst>
              <a:ext uri="{FF2B5EF4-FFF2-40B4-BE49-F238E27FC236}">
                <a16:creationId xmlns:a16="http://schemas.microsoft.com/office/drawing/2014/main" id="{AA9C8373-4E2F-40DB-994E-1BC4C36B485A}"/>
              </a:ext>
            </a:extLst>
          </p:cNvPr>
          <p:cNvPicPr>
            <a:picLocks noChangeAspect="1"/>
          </p:cNvPicPr>
          <p:nvPr/>
        </p:nvPicPr>
        <p:blipFill>
          <a:blip r:embed="rId2"/>
          <a:stretch>
            <a:fillRect/>
          </a:stretch>
        </p:blipFill>
        <p:spPr>
          <a:xfrm>
            <a:off x="1008078" y="3684424"/>
            <a:ext cx="10392228" cy="2583464"/>
          </a:xfrm>
          <a:prstGeom prst="rect">
            <a:avLst/>
          </a:prstGeom>
        </p:spPr>
      </p:pic>
    </p:spTree>
    <p:extLst>
      <p:ext uri="{BB962C8B-B14F-4D97-AF65-F5344CB8AC3E}">
        <p14:creationId xmlns:p14="http://schemas.microsoft.com/office/powerpoint/2010/main" val="30859213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0D6023-4D14-4745-839D-C846E9B4239A}"/>
              </a:ext>
            </a:extLst>
          </p:cNvPr>
          <p:cNvSpPr/>
          <p:nvPr/>
        </p:nvSpPr>
        <p:spPr>
          <a:xfrm>
            <a:off x="-83389" y="6120442"/>
            <a:ext cx="12508300" cy="9201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9E75555-5378-436E-B6AA-682539AE0DD8}"/>
              </a:ext>
            </a:extLst>
          </p:cNvPr>
          <p:cNvSpPr>
            <a:spLocks noGrp="1"/>
          </p:cNvSpPr>
          <p:nvPr>
            <p:ph type="title"/>
          </p:nvPr>
        </p:nvSpPr>
        <p:spPr/>
        <p:txBody>
          <a:bodyPr lIns="91440" tIns="45720" rIns="91440" bIns="45720" anchor="t"/>
          <a:lstStyle/>
          <a:p>
            <a:r>
              <a:rPr lang="en-GB">
                <a:cs typeface="Calibri Light"/>
              </a:rPr>
              <a:t>Design for sustainability</a:t>
            </a:r>
            <a:endParaRPr lang="en-GB"/>
          </a:p>
        </p:txBody>
      </p:sp>
      <p:pic>
        <p:nvPicPr>
          <p:cNvPr id="3" name="Picture 5" descr="Diagram, schematic&#10;&#10;Description automatically generated">
            <a:extLst>
              <a:ext uri="{FF2B5EF4-FFF2-40B4-BE49-F238E27FC236}">
                <a16:creationId xmlns:a16="http://schemas.microsoft.com/office/drawing/2014/main" id="{1CF3CDD4-AD86-4571-9BA0-2281F0EA285F}"/>
              </a:ext>
            </a:extLst>
          </p:cNvPr>
          <p:cNvPicPr>
            <a:picLocks noChangeAspect="1"/>
          </p:cNvPicPr>
          <p:nvPr/>
        </p:nvPicPr>
        <p:blipFill>
          <a:blip r:embed="rId2"/>
          <a:stretch>
            <a:fillRect/>
          </a:stretch>
        </p:blipFill>
        <p:spPr>
          <a:xfrm>
            <a:off x="3044520" y="1255295"/>
            <a:ext cx="5626237" cy="5654992"/>
          </a:xfrm>
          <a:prstGeom prst="rect">
            <a:avLst/>
          </a:prstGeom>
        </p:spPr>
      </p:pic>
    </p:spTree>
    <p:extLst>
      <p:ext uri="{BB962C8B-B14F-4D97-AF65-F5344CB8AC3E}">
        <p14:creationId xmlns:p14="http://schemas.microsoft.com/office/powerpoint/2010/main" val="29457887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C7B55D61-8B7C-B84B-B263-602E92571E06}"/>
              </a:ext>
            </a:extLst>
          </p:cNvPr>
          <p:cNvSpPr>
            <a:spLocks noGrp="1"/>
          </p:cNvSpPr>
          <p:nvPr>
            <p:ph type="title"/>
          </p:nvPr>
        </p:nvSpPr>
        <p:spPr/>
        <p:txBody>
          <a:bodyPr lIns="91440" tIns="45720" rIns="91440" bIns="45720" anchor="t"/>
          <a:lstStyle/>
          <a:p>
            <a:r>
              <a:rPr lang="da-DK" err="1"/>
              <a:t>Conclusion</a:t>
            </a:r>
            <a:endParaRPr lang="en-DK" err="1"/>
          </a:p>
        </p:txBody>
      </p:sp>
      <p:sp>
        <p:nvSpPr>
          <p:cNvPr id="4" name="Content Placeholder 3">
            <a:extLst>
              <a:ext uri="{FF2B5EF4-FFF2-40B4-BE49-F238E27FC236}">
                <a16:creationId xmlns:a16="http://schemas.microsoft.com/office/drawing/2014/main" id="{DE38ABC0-C7A2-48C6-97B7-67EEB80516E2}"/>
              </a:ext>
            </a:extLst>
          </p:cNvPr>
          <p:cNvSpPr>
            <a:spLocks noGrp="1"/>
          </p:cNvSpPr>
          <p:nvPr>
            <p:ph idx="1"/>
          </p:nvPr>
        </p:nvSpPr>
        <p:spPr>
          <a:xfrm>
            <a:off x="838200" y="1825625"/>
            <a:ext cx="10515600" cy="1225407"/>
          </a:xfrm>
        </p:spPr>
        <p:txBody>
          <a:bodyPr lIns="91440" tIns="45720" rIns="91440" bIns="45720" anchor="t"/>
          <a:lstStyle/>
          <a:p>
            <a:pPr marL="0" indent="0" algn="ctr">
              <a:buNone/>
            </a:pPr>
            <a:r>
              <a:rPr lang="en-GB">
                <a:ea typeface="+mn-lt"/>
                <a:cs typeface="+mn-lt"/>
              </a:rPr>
              <a:t>How can freight be delivered sustainably by cargo bikes in the Inner City of Copenhagen</a:t>
            </a:r>
            <a:endParaRPr lang="en-GB">
              <a:cs typeface="Calibri" panose="020F0502020204030204"/>
            </a:endParaRPr>
          </a:p>
        </p:txBody>
      </p:sp>
      <p:pic>
        <p:nvPicPr>
          <p:cNvPr id="3" name="Graphic 4" descr="No Driving with solid fill">
            <a:extLst>
              <a:ext uri="{FF2B5EF4-FFF2-40B4-BE49-F238E27FC236}">
                <a16:creationId xmlns:a16="http://schemas.microsoft.com/office/drawing/2014/main" id="{373BAA10-CD92-48D8-935E-7AD03C82802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85554" y="3902033"/>
            <a:ext cx="1349828" cy="1349828"/>
          </a:xfrm>
          <a:prstGeom prst="rect">
            <a:avLst/>
          </a:prstGeom>
        </p:spPr>
      </p:pic>
      <p:pic>
        <p:nvPicPr>
          <p:cNvPr id="5" name="Graphic 5" descr="Puzzle pieces with solid fill">
            <a:extLst>
              <a:ext uri="{FF2B5EF4-FFF2-40B4-BE49-F238E27FC236}">
                <a16:creationId xmlns:a16="http://schemas.microsoft.com/office/drawing/2014/main" id="{AFCA57F2-F9A7-4225-BB3F-73C4D9C373B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52852" y="3763488"/>
            <a:ext cx="1369620" cy="1379516"/>
          </a:xfrm>
          <a:prstGeom prst="rect">
            <a:avLst/>
          </a:prstGeom>
        </p:spPr>
      </p:pic>
      <p:pic>
        <p:nvPicPr>
          <p:cNvPr id="6" name="Graphic 6" descr="Lights On with solid fill">
            <a:extLst>
              <a:ext uri="{FF2B5EF4-FFF2-40B4-BE49-F238E27FC236}">
                <a16:creationId xmlns:a16="http://schemas.microsoft.com/office/drawing/2014/main" id="{2F6A42D9-2CCB-4557-9F94-6B935E9C477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003476" y="3684319"/>
            <a:ext cx="1448789" cy="1458685"/>
          </a:xfrm>
          <a:prstGeom prst="rect">
            <a:avLst/>
          </a:prstGeom>
        </p:spPr>
      </p:pic>
    </p:spTree>
    <p:extLst>
      <p:ext uri="{BB962C8B-B14F-4D97-AF65-F5344CB8AC3E}">
        <p14:creationId xmlns:p14="http://schemas.microsoft.com/office/powerpoint/2010/main" val="17279801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FA160-98F7-4E37-A676-549037416700}"/>
              </a:ext>
            </a:extLst>
          </p:cNvPr>
          <p:cNvSpPr>
            <a:spLocks noGrp="1"/>
          </p:cNvSpPr>
          <p:nvPr>
            <p:ph type="title"/>
          </p:nvPr>
        </p:nvSpPr>
        <p:spPr>
          <a:xfrm>
            <a:off x="-2969" y="1602140"/>
            <a:ext cx="12197938" cy="2809977"/>
          </a:xfrm>
        </p:spPr>
        <p:txBody>
          <a:bodyPr lIns="91440" tIns="45720" rIns="91440" bIns="45720" anchor="t"/>
          <a:lstStyle/>
          <a:p>
            <a:pPr algn="ctr"/>
            <a:r>
              <a:rPr lang="en-GB" sz="9600">
                <a:cs typeface="Calibri Light"/>
              </a:rPr>
              <a:t>Thank you!</a:t>
            </a:r>
          </a:p>
        </p:txBody>
      </p:sp>
      <p:pic>
        <p:nvPicPr>
          <p:cNvPr id="4" name="Graphic 3" descr="Wave Gesture with solid fill">
            <a:extLst>
              <a:ext uri="{FF2B5EF4-FFF2-40B4-BE49-F238E27FC236}">
                <a16:creationId xmlns:a16="http://schemas.microsoft.com/office/drawing/2014/main" id="{35B8A36B-1F17-49D6-BE5D-2584FC28C63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81200" y="2971800"/>
            <a:ext cx="3219450" cy="3219450"/>
          </a:xfrm>
          <a:prstGeom prst="rect">
            <a:avLst/>
          </a:prstGeom>
        </p:spPr>
      </p:pic>
    </p:spTree>
    <p:extLst>
      <p:ext uri="{BB962C8B-B14F-4D97-AF65-F5344CB8AC3E}">
        <p14:creationId xmlns:p14="http://schemas.microsoft.com/office/powerpoint/2010/main" val="21780246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DFDA21-C065-4BF9-BA9B-620EE48AB71A}"/>
              </a:ext>
            </a:extLst>
          </p:cNvPr>
          <p:cNvSpPr>
            <a:spLocks noGrp="1"/>
          </p:cNvSpPr>
          <p:nvPr>
            <p:ph type="title"/>
          </p:nvPr>
        </p:nvSpPr>
        <p:spPr/>
        <p:txBody>
          <a:bodyPr lIns="91440" tIns="45720" rIns="91440" bIns="45720" anchor="t"/>
          <a:lstStyle/>
          <a:p>
            <a:r>
              <a:rPr lang="da-DK">
                <a:cs typeface="Calibri Light"/>
              </a:rPr>
              <a:t>The </a:t>
            </a:r>
            <a:r>
              <a:rPr lang="da-DK" err="1">
                <a:cs typeface="Calibri Light"/>
              </a:rPr>
              <a:t>cargo</a:t>
            </a:r>
            <a:r>
              <a:rPr lang="da-DK">
                <a:cs typeface="Calibri Light"/>
              </a:rPr>
              <a:t> bike</a:t>
            </a:r>
            <a:endParaRPr lang="da-DK"/>
          </a:p>
        </p:txBody>
      </p:sp>
      <p:pic>
        <p:nvPicPr>
          <p:cNvPr id="4" name="Billede 4" descr="Et billede, der indeholder tekst, bygning, udendørs, jord&#10;&#10;Beskrivelsen er genereret automatisk">
            <a:extLst>
              <a:ext uri="{FF2B5EF4-FFF2-40B4-BE49-F238E27FC236}">
                <a16:creationId xmlns:a16="http://schemas.microsoft.com/office/drawing/2014/main" id="{C60714DD-549A-4F20-B065-EAF8F8C660BB}"/>
              </a:ext>
            </a:extLst>
          </p:cNvPr>
          <p:cNvPicPr>
            <a:picLocks noChangeAspect="1"/>
          </p:cNvPicPr>
          <p:nvPr/>
        </p:nvPicPr>
        <p:blipFill rotWithShape="1">
          <a:blip r:embed="rId2"/>
          <a:srcRect t="25501" b="-143"/>
          <a:stretch/>
        </p:blipFill>
        <p:spPr>
          <a:xfrm>
            <a:off x="0" y="1191987"/>
            <a:ext cx="5471889" cy="5089968"/>
          </a:xfrm>
          <a:prstGeom prst="rect">
            <a:avLst/>
          </a:prstGeom>
        </p:spPr>
      </p:pic>
      <p:pic>
        <p:nvPicPr>
          <p:cNvPr id="6" name="Billede 6" descr="Et billede, der indeholder transport, cykel&#10;&#10;Beskrivelsen er genereret automatisk">
            <a:extLst>
              <a:ext uri="{FF2B5EF4-FFF2-40B4-BE49-F238E27FC236}">
                <a16:creationId xmlns:a16="http://schemas.microsoft.com/office/drawing/2014/main" id="{1C7A9485-8125-494C-A5A8-63CCB1735E87}"/>
              </a:ext>
            </a:extLst>
          </p:cNvPr>
          <p:cNvPicPr>
            <a:picLocks noChangeAspect="1"/>
          </p:cNvPicPr>
          <p:nvPr/>
        </p:nvPicPr>
        <p:blipFill rotWithShape="1">
          <a:blip r:embed="rId3"/>
          <a:srcRect t="13699" b="16712"/>
          <a:stretch/>
        </p:blipFill>
        <p:spPr>
          <a:xfrm>
            <a:off x="8635574" y="4545093"/>
            <a:ext cx="3526971" cy="1655541"/>
          </a:xfrm>
          <a:prstGeom prst="rect">
            <a:avLst/>
          </a:prstGeom>
        </p:spPr>
      </p:pic>
      <p:pic>
        <p:nvPicPr>
          <p:cNvPr id="3" name="Billede 6" descr="Et billede, der indeholder cykel, transport&#10;&#10;Beskrivelsen er genereret automatisk">
            <a:extLst>
              <a:ext uri="{FF2B5EF4-FFF2-40B4-BE49-F238E27FC236}">
                <a16:creationId xmlns:a16="http://schemas.microsoft.com/office/drawing/2014/main" id="{C66CDE4E-1E74-4F62-AA40-AAE02EFFBB7B}"/>
              </a:ext>
            </a:extLst>
          </p:cNvPr>
          <p:cNvPicPr>
            <a:picLocks noChangeAspect="1"/>
          </p:cNvPicPr>
          <p:nvPr/>
        </p:nvPicPr>
        <p:blipFill rotWithShape="1">
          <a:blip r:embed="rId4"/>
          <a:srcRect t="16941" b="16470"/>
          <a:stretch/>
        </p:blipFill>
        <p:spPr>
          <a:xfrm>
            <a:off x="8832714" y="2025371"/>
            <a:ext cx="3127828" cy="2075548"/>
          </a:xfrm>
          <a:prstGeom prst="rect">
            <a:avLst/>
          </a:prstGeom>
        </p:spPr>
      </p:pic>
      <p:pic>
        <p:nvPicPr>
          <p:cNvPr id="7" name="Billede 7" descr="Et billede, der indeholder cykel, udendørs, rider, luft&#10;&#10;Beskrivelsen er genereret automatisk">
            <a:extLst>
              <a:ext uri="{FF2B5EF4-FFF2-40B4-BE49-F238E27FC236}">
                <a16:creationId xmlns:a16="http://schemas.microsoft.com/office/drawing/2014/main" id="{AA7E27E2-A766-49A3-81EA-3D6A31168A75}"/>
              </a:ext>
            </a:extLst>
          </p:cNvPr>
          <p:cNvPicPr>
            <a:picLocks noChangeAspect="1"/>
          </p:cNvPicPr>
          <p:nvPr/>
        </p:nvPicPr>
        <p:blipFill rotWithShape="1">
          <a:blip r:embed="rId5"/>
          <a:srcRect t="13002" b="9486"/>
          <a:stretch/>
        </p:blipFill>
        <p:spPr>
          <a:xfrm>
            <a:off x="5471886" y="1877787"/>
            <a:ext cx="3468914" cy="2021025"/>
          </a:xfrm>
          <a:prstGeom prst="rect">
            <a:avLst/>
          </a:prstGeom>
        </p:spPr>
      </p:pic>
      <p:pic>
        <p:nvPicPr>
          <p:cNvPr id="8" name="Billede 8" descr="Et billede, der indeholder cykel, transport&#10;&#10;Beskrivelsen er genereret automatisk">
            <a:extLst>
              <a:ext uri="{FF2B5EF4-FFF2-40B4-BE49-F238E27FC236}">
                <a16:creationId xmlns:a16="http://schemas.microsoft.com/office/drawing/2014/main" id="{BC3A1A1E-E96D-45C0-8A5B-33EC0A4BA77C}"/>
              </a:ext>
            </a:extLst>
          </p:cNvPr>
          <p:cNvPicPr>
            <a:picLocks noChangeAspect="1"/>
          </p:cNvPicPr>
          <p:nvPr/>
        </p:nvPicPr>
        <p:blipFill>
          <a:blip r:embed="rId6"/>
          <a:stretch>
            <a:fillRect/>
          </a:stretch>
        </p:blipFill>
        <p:spPr>
          <a:xfrm>
            <a:off x="5516283" y="4470518"/>
            <a:ext cx="3135087" cy="1554928"/>
          </a:xfrm>
          <a:prstGeom prst="rect">
            <a:avLst/>
          </a:prstGeom>
        </p:spPr>
      </p:pic>
    </p:spTree>
    <p:extLst>
      <p:ext uri="{BB962C8B-B14F-4D97-AF65-F5344CB8AC3E}">
        <p14:creationId xmlns:p14="http://schemas.microsoft.com/office/powerpoint/2010/main" val="14851705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Billede 6" descr="Et billede, der indeholder tekst, himmel, udendørs, transport&#10;&#10;Beskrivelsen er genereret automatisk">
            <a:extLst>
              <a:ext uri="{FF2B5EF4-FFF2-40B4-BE49-F238E27FC236}">
                <a16:creationId xmlns:a16="http://schemas.microsoft.com/office/drawing/2014/main" id="{674E93A9-7E88-4C3E-BAF9-2614EBE9A45D}"/>
              </a:ext>
            </a:extLst>
          </p:cNvPr>
          <p:cNvPicPr>
            <a:picLocks noChangeAspect="1"/>
          </p:cNvPicPr>
          <p:nvPr/>
        </p:nvPicPr>
        <p:blipFill rotWithShape="1">
          <a:blip r:embed="rId2"/>
          <a:srcRect t="15730"/>
          <a:stretch/>
        </p:blipFill>
        <p:spPr>
          <a:xfrm>
            <a:off x="-3047" y="10"/>
            <a:ext cx="12191999" cy="6857990"/>
          </a:xfrm>
          <a:prstGeom prst="rect">
            <a:avLst/>
          </a:prstGeom>
        </p:spPr>
      </p:pic>
      <p:sp>
        <p:nvSpPr>
          <p:cNvPr id="13" name="Rectangle 1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BC60DADC-C245-44F0-B40D-A46F44787D52}"/>
              </a:ext>
            </a:extLst>
          </p:cNvPr>
          <p:cNvSpPr>
            <a:spLocks noGrp="1"/>
          </p:cNvSpPr>
          <p:nvPr>
            <p:ph type="title"/>
          </p:nvPr>
        </p:nvSpPr>
        <p:spPr>
          <a:xfrm>
            <a:off x="1198880" y="-966221"/>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br>
              <a:rPr lang="en-US" sz="5200"/>
            </a:br>
            <a:r>
              <a:rPr lang="en-US" sz="5200">
                <a:solidFill>
                  <a:srgbClr val="FFFFFF"/>
                </a:solidFill>
              </a:rPr>
              <a:t>New advancements </a:t>
            </a:r>
            <a:br>
              <a:rPr lang="en-US"/>
            </a:br>
            <a:r>
              <a:rPr lang="en-US" sz="5200">
                <a:solidFill>
                  <a:srgbClr val="FFFFFF"/>
                </a:solidFill>
              </a:rPr>
              <a:t>New possibilities </a:t>
            </a:r>
          </a:p>
        </p:txBody>
      </p:sp>
    </p:spTree>
    <p:extLst>
      <p:ext uri="{BB962C8B-B14F-4D97-AF65-F5344CB8AC3E}">
        <p14:creationId xmlns:p14="http://schemas.microsoft.com/office/powerpoint/2010/main" val="22620651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Billede 2" descr="Et billede, der indeholder tekst, udendørs, træ, skilt&#10;&#10;Beskrivelsen er genereret automatisk">
            <a:extLst>
              <a:ext uri="{FF2B5EF4-FFF2-40B4-BE49-F238E27FC236}">
                <a16:creationId xmlns:a16="http://schemas.microsoft.com/office/drawing/2014/main" id="{6A35BE70-A534-498F-B777-9AF6AC940C6F}"/>
              </a:ext>
            </a:extLst>
          </p:cNvPr>
          <p:cNvPicPr>
            <a:picLocks noChangeAspect="1"/>
          </p:cNvPicPr>
          <p:nvPr/>
        </p:nvPicPr>
        <p:blipFill rotWithShape="1">
          <a:blip r:embed="rId2"/>
          <a:srcRect b="15746"/>
          <a:stretch/>
        </p:blipFill>
        <p:spPr>
          <a:xfrm>
            <a:off x="20" y="1282"/>
            <a:ext cx="12191980" cy="6856718"/>
          </a:xfrm>
          <a:prstGeom prst="rect">
            <a:avLst/>
          </a:prstGeom>
        </p:spPr>
      </p:pic>
    </p:spTree>
    <p:extLst>
      <p:ext uri="{BB962C8B-B14F-4D97-AF65-F5344CB8AC3E}">
        <p14:creationId xmlns:p14="http://schemas.microsoft.com/office/powerpoint/2010/main" val="14309943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5720BE-8CE6-4F54-BB02-C29C299356B6}"/>
              </a:ext>
            </a:extLst>
          </p:cNvPr>
          <p:cNvSpPr>
            <a:spLocks noGrp="1"/>
          </p:cNvSpPr>
          <p:nvPr>
            <p:ph type="title"/>
          </p:nvPr>
        </p:nvSpPr>
        <p:spPr/>
        <p:txBody>
          <a:bodyPr lIns="91440" tIns="45720" rIns="91440" bIns="45720" anchor="t"/>
          <a:lstStyle/>
          <a:p>
            <a:r>
              <a:rPr lang="da-DK">
                <a:cs typeface="Calibri Light"/>
              </a:rPr>
              <a:t>Inner City, Copenhagen</a:t>
            </a:r>
          </a:p>
        </p:txBody>
      </p:sp>
      <p:sp>
        <p:nvSpPr>
          <p:cNvPr id="3" name="Pladsholder til indhold 2">
            <a:extLst>
              <a:ext uri="{FF2B5EF4-FFF2-40B4-BE49-F238E27FC236}">
                <a16:creationId xmlns:a16="http://schemas.microsoft.com/office/drawing/2014/main" id="{035B1E3A-BCB0-4F8C-BCDF-5FF5EB464BAA}"/>
              </a:ext>
            </a:extLst>
          </p:cNvPr>
          <p:cNvSpPr>
            <a:spLocks noGrp="1"/>
          </p:cNvSpPr>
          <p:nvPr>
            <p:ph idx="1"/>
          </p:nvPr>
        </p:nvSpPr>
        <p:spPr/>
        <p:txBody>
          <a:bodyPr lIns="91440" tIns="45720" rIns="91440" bIns="45720" anchor="t"/>
          <a:lstStyle/>
          <a:p>
            <a:r>
              <a:rPr lang="da-DK" err="1">
                <a:cs typeface="Calibri"/>
              </a:rPr>
              <a:t>Densly</a:t>
            </a:r>
            <a:r>
              <a:rPr lang="da-DK">
                <a:cs typeface="Calibri"/>
              </a:rPr>
              <a:t> </a:t>
            </a:r>
            <a:r>
              <a:rPr lang="da-DK" err="1">
                <a:cs typeface="Calibri"/>
              </a:rPr>
              <a:t>build</a:t>
            </a:r>
            <a:r>
              <a:rPr lang="da-DK">
                <a:cs typeface="Calibri"/>
              </a:rPr>
              <a:t> and </a:t>
            </a:r>
            <a:r>
              <a:rPr lang="da-DK" err="1">
                <a:cs typeface="Calibri"/>
              </a:rPr>
              <a:t>populated</a:t>
            </a:r>
            <a:endParaRPr lang="da-DK">
              <a:cs typeface="Calibri"/>
            </a:endParaRPr>
          </a:p>
          <a:p>
            <a:r>
              <a:rPr lang="da-DK" err="1">
                <a:cs typeface="Calibri"/>
              </a:rPr>
              <a:t>Medieval</a:t>
            </a:r>
            <a:r>
              <a:rPr lang="da-DK">
                <a:cs typeface="Calibri"/>
              </a:rPr>
              <a:t> city center with </a:t>
            </a:r>
            <a:r>
              <a:rPr lang="da-DK" err="1">
                <a:cs typeface="Calibri"/>
              </a:rPr>
              <a:t>historic</a:t>
            </a:r>
            <a:r>
              <a:rPr lang="da-DK">
                <a:cs typeface="Calibri"/>
              </a:rPr>
              <a:t> and </a:t>
            </a:r>
            <a:r>
              <a:rPr lang="da-DK" err="1">
                <a:cs typeface="Calibri"/>
              </a:rPr>
              <a:t>cultural</a:t>
            </a:r>
            <a:r>
              <a:rPr lang="da-DK">
                <a:cs typeface="Calibri"/>
              </a:rPr>
              <a:t> </a:t>
            </a:r>
            <a:r>
              <a:rPr lang="da-DK" err="1">
                <a:cs typeface="Calibri"/>
              </a:rPr>
              <a:t>ramifications</a:t>
            </a:r>
            <a:r>
              <a:rPr lang="da-DK">
                <a:cs typeface="Calibri"/>
              </a:rPr>
              <a:t> </a:t>
            </a:r>
          </a:p>
          <a:p>
            <a:r>
              <a:rPr lang="da-DK" err="1">
                <a:cs typeface="Calibri"/>
              </a:rPr>
              <a:t>Prone</a:t>
            </a:r>
            <a:r>
              <a:rPr lang="da-DK">
                <a:cs typeface="Calibri"/>
              </a:rPr>
              <a:t> to </a:t>
            </a:r>
            <a:r>
              <a:rPr lang="da-DK" err="1">
                <a:cs typeface="Calibri"/>
              </a:rPr>
              <a:t>regulations</a:t>
            </a:r>
            <a:r>
              <a:rPr lang="da-DK">
                <a:cs typeface="Calibri"/>
              </a:rPr>
              <a:t> due to </a:t>
            </a:r>
            <a:r>
              <a:rPr lang="da-DK" err="1">
                <a:cs typeface="Calibri"/>
              </a:rPr>
              <a:t>municipality</a:t>
            </a:r>
            <a:r>
              <a:rPr lang="da-DK">
                <a:cs typeface="Calibri"/>
              </a:rPr>
              <a:t> ambitions</a:t>
            </a:r>
          </a:p>
          <a:p>
            <a:r>
              <a:rPr lang="da-DK">
                <a:cs typeface="Calibri"/>
              </a:rPr>
              <a:t>Stressful and </a:t>
            </a:r>
            <a:r>
              <a:rPr lang="da-DK" err="1">
                <a:cs typeface="Calibri"/>
              </a:rPr>
              <a:t>timeconsuming</a:t>
            </a:r>
            <a:r>
              <a:rPr lang="da-DK">
                <a:cs typeface="Calibri"/>
              </a:rPr>
              <a:t> to transport in vans </a:t>
            </a:r>
          </a:p>
          <a:p>
            <a:r>
              <a:rPr lang="da-DK">
                <a:cs typeface="Calibri"/>
              </a:rPr>
              <a:t>A </a:t>
            </a:r>
            <a:r>
              <a:rPr lang="da-DK" err="1">
                <a:cs typeface="Calibri"/>
              </a:rPr>
              <a:t>dynamic</a:t>
            </a:r>
            <a:r>
              <a:rPr lang="da-DK">
                <a:cs typeface="Calibri"/>
              </a:rPr>
              <a:t> part of the city</a:t>
            </a:r>
          </a:p>
          <a:p>
            <a:pPr lvl="1"/>
            <a:r>
              <a:rPr lang="da-DK" err="1">
                <a:cs typeface="Calibri"/>
              </a:rPr>
              <a:t>Businesses</a:t>
            </a:r>
            <a:r>
              <a:rPr lang="da-DK">
                <a:cs typeface="Calibri"/>
              </a:rPr>
              <a:t>, leisure, shopping, cafe and restaurant, residents </a:t>
            </a:r>
          </a:p>
          <a:p>
            <a:pPr lvl="1"/>
            <a:endParaRPr lang="da-DK">
              <a:cs typeface="Calibri"/>
            </a:endParaRPr>
          </a:p>
        </p:txBody>
      </p:sp>
    </p:spTree>
    <p:extLst>
      <p:ext uri="{BB962C8B-B14F-4D97-AF65-F5344CB8AC3E}">
        <p14:creationId xmlns:p14="http://schemas.microsoft.com/office/powerpoint/2010/main" val="42205784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04BE4B-947E-4983-B1D1-CDFA47CCAE4F}"/>
              </a:ext>
            </a:extLst>
          </p:cNvPr>
          <p:cNvSpPr>
            <a:spLocks noGrp="1"/>
          </p:cNvSpPr>
          <p:nvPr>
            <p:ph type="title"/>
          </p:nvPr>
        </p:nvSpPr>
        <p:spPr/>
        <p:txBody>
          <a:bodyPr lIns="91440" tIns="45720" rIns="91440" bIns="45720" anchor="t"/>
          <a:lstStyle/>
          <a:p>
            <a:r>
              <a:rPr lang="da-DK">
                <a:cs typeface="Calibri Light"/>
              </a:rPr>
              <a:t>City-</a:t>
            </a:r>
            <a:r>
              <a:rPr lang="da-DK" err="1">
                <a:cs typeface="Calibri Light"/>
              </a:rPr>
              <a:t>space</a:t>
            </a:r>
            <a:r>
              <a:rPr lang="da-DK">
                <a:cs typeface="Calibri Light"/>
              </a:rPr>
              <a:t> </a:t>
            </a:r>
            <a:r>
              <a:rPr lang="da-DK" err="1">
                <a:cs typeface="Calibri Light"/>
              </a:rPr>
              <a:t>trials</a:t>
            </a:r>
            <a:endParaRPr lang="da-DK" err="1"/>
          </a:p>
        </p:txBody>
      </p:sp>
      <p:pic>
        <p:nvPicPr>
          <p:cNvPr id="3" name="Billede 3" descr="Et billede, der indeholder tekst, bygning, udendørs, vej&#10;&#10;Beskrivelsen er genereret automatisk">
            <a:extLst>
              <a:ext uri="{FF2B5EF4-FFF2-40B4-BE49-F238E27FC236}">
                <a16:creationId xmlns:a16="http://schemas.microsoft.com/office/drawing/2014/main" id="{49D95EDD-6A6B-4D1E-A21B-BF91A0C6BB70}"/>
              </a:ext>
            </a:extLst>
          </p:cNvPr>
          <p:cNvPicPr>
            <a:picLocks noChangeAspect="1"/>
          </p:cNvPicPr>
          <p:nvPr/>
        </p:nvPicPr>
        <p:blipFill>
          <a:blip r:embed="rId2"/>
          <a:stretch>
            <a:fillRect/>
          </a:stretch>
        </p:blipFill>
        <p:spPr>
          <a:xfrm>
            <a:off x="522516" y="1216690"/>
            <a:ext cx="5392056" cy="5055991"/>
          </a:xfrm>
          <a:prstGeom prst="rect">
            <a:avLst/>
          </a:prstGeom>
        </p:spPr>
      </p:pic>
      <p:pic>
        <p:nvPicPr>
          <p:cNvPr id="4" name="Billede 4" descr="Et billede, der indeholder kort&#10;&#10;Beskrivelsen er genereret automatisk">
            <a:extLst>
              <a:ext uri="{FF2B5EF4-FFF2-40B4-BE49-F238E27FC236}">
                <a16:creationId xmlns:a16="http://schemas.microsoft.com/office/drawing/2014/main" id="{2ED58402-CEE5-4DDF-9E47-352CA193192C}"/>
              </a:ext>
            </a:extLst>
          </p:cNvPr>
          <p:cNvPicPr>
            <a:picLocks noChangeAspect="1"/>
          </p:cNvPicPr>
          <p:nvPr/>
        </p:nvPicPr>
        <p:blipFill>
          <a:blip r:embed="rId3"/>
          <a:stretch>
            <a:fillRect/>
          </a:stretch>
        </p:blipFill>
        <p:spPr>
          <a:xfrm>
            <a:off x="5914571" y="1215450"/>
            <a:ext cx="5718628" cy="4848014"/>
          </a:xfrm>
          <a:prstGeom prst="rect">
            <a:avLst/>
          </a:prstGeom>
        </p:spPr>
      </p:pic>
    </p:spTree>
    <p:extLst>
      <p:ext uri="{BB962C8B-B14F-4D97-AF65-F5344CB8AC3E}">
        <p14:creationId xmlns:p14="http://schemas.microsoft.com/office/powerpoint/2010/main" val="31587188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9C2446-D8C8-4241-BB76-D0093E250A45}"/>
              </a:ext>
            </a:extLst>
          </p:cNvPr>
          <p:cNvSpPr>
            <a:spLocks noGrp="1"/>
          </p:cNvSpPr>
          <p:nvPr>
            <p:ph type="title"/>
          </p:nvPr>
        </p:nvSpPr>
        <p:spPr/>
        <p:txBody>
          <a:bodyPr lIns="91440" tIns="45720" rIns="91440" bIns="45720" anchor="t"/>
          <a:lstStyle/>
          <a:p>
            <a:r>
              <a:rPr lang="da-DK">
                <a:cs typeface="Calibri Light"/>
              </a:rPr>
              <a:t>Small-Medium </a:t>
            </a:r>
            <a:r>
              <a:rPr lang="da-DK" err="1">
                <a:cs typeface="Calibri Light"/>
              </a:rPr>
              <a:t>Businesses</a:t>
            </a:r>
            <a:endParaRPr lang="da-DK" err="1"/>
          </a:p>
        </p:txBody>
      </p:sp>
      <p:sp>
        <p:nvSpPr>
          <p:cNvPr id="3" name="Pladsholder til indhold 2">
            <a:extLst>
              <a:ext uri="{FF2B5EF4-FFF2-40B4-BE49-F238E27FC236}">
                <a16:creationId xmlns:a16="http://schemas.microsoft.com/office/drawing/2014/main" id="{719ED383-2D9A-4559-90B9-000F679B53A4}"/>
              </a:ext>
            </a:extLst>
          </p:cNvPr>
          <p:cNvSpPr>
            <a:spLocks noGrp="1"/>
          </p:cNvSpPr>
          <p:nvPr>
            <p:ph idx="1"/>
          </p:nvPr>
        </p:nvSpPr>
        <p:spPr/>
        <p:txBody>
          <a:bodyPr lIns="91440" tIns="45720" rIns="91440" bIns="45720" anchor="t"/>
          <a:lstStyle/>
          <a:p>
            <a:r>
              <a:rPr lang="da-DK" err="1">
                <a:cs typeface="Calibri"/>
              </a:rPr>
              <a:t>Businesses</a:t>
            </a:r>
            <a:r>
              <a:rPr lang="da-DK">
                <a:cs typeface="Calibri"/>
              </a:rPr>
              <a:t>, shops, restaurants and </a:t>
            </a:r>
            <a:r>
              <a:rPr lang="da-DK" err="1">
                <a:cs typeface="Calibri"/>
              </a:rPr>
              <a:t>café's</a:t>
            </a:r>
            <a:r>
              <a:rPr lang="da-DK">
                <a:cs typeface="Calibri"/>
              </a:rPr>
              <a:t> </a:t>
            </a:r>
            <a:r>
              <a:rPr lang="da-DK" err="1">
                <a:cs typeface="Calibri"/>
              </a:rPr>
              <a:t>are</a:t>
            </a:r>
            <a:r>
              <a:rPr lang="da-DK">
                <a:cs typeface="Calibri"/>
              </a:rPr>
              <a:t> </a:t>
            </a:r>
            <a:r>
              <a:rPr lang="da-DK" err="1">
                <a:cs typeface="Calibri"/>
              </a:rPr>
              <a:t>higly</a:t>
            </a:r>
            <a:r>
              <a:rPr lang="da-DK">
                <a:cs typeface="Calibri"/>
              </a:rPr>
              <a:t> </a:t>
            </a:r>
            <a:r>
              <a:rPr lang="da-DK" err="1">
                <a:cs typeface="Calibri"/>
              </a:rPr>
              <a:t>represented</a:t>
            </a:r>
            <a:r>
              <a:rPr lang="da-DK">
                <a:cs typeface="Calibri"/>
              </a:rPr>
              <a:t> in a small perimeter</a:t>
            </a:r>
          </a:p>
          <a:p>
            <a:r>
              <a:rPr lang="da-DK">
                <a:cs typeface="Calibri"/>
              </a:rPr>
              <a:t>The </a:t>
            </a:r>
            <a:r>
              <a:rPr lang="da-DK" err="1">
                <a:cs typeface="Calibri"/>
              </a:rPr>
              <a:t>need</a:t>
            </a:r>
            <a:r>
              <a:rPr lang="da-DK">
                <a:cs typeface="Calibri"/>
              </a:rPr>
              <a:t> for in-and </a:t>
            </a:r>
            <a:r>
              <a:rPr lang="da-DK" err="1">
                <a:cs typeface="Calibri"/>
              </a:rPr>
              <a:t>outgoing</a:t>
            </a:r>
            <a:r>
              <a:rPr lang="da-DK">
                <a:cs typeface="Calibri"/>
              </a:rPr>
              <a:t> </a:t>
            </a:r>
            <a:r>
              <a:rPr lang="da-DK" err="1">
                <a:cs typeface="Calibri"/>
              </a:rPr>
              <a:t>freight</a:t>
            </a:r>
            <a:r>
              <a:rPr lang="da-DK">
                <a:cs typeface="Calibri"/>
              </a:rPr>
              <a:t> </a:t>
            </a:r>
            <a:r>
              <a:rPr lang="da-DK" err="1">
                <a:cs typeface="Calibri"/>
              </a:rPr>
              <a:t>are</a:t>
            </a:r>
            <a:r>
              <a:rPr lang="da-DK">
                <a:cs typeface="Calibri"/>
              </a:rPr>
              <a:t> high and </a:t>
            </a:r>
            <a:r>
              <a:rPr lang="da-DK" err="1">
                <a:cs typeface="Calibri"/>
              </a:rPr>
              <a:t>can</a:t>
            </a:r>
            <a:r>
              <a:rPr lang="da-DK">
                <a:cs typeface="Calibri"/>
              </a:rPr>
              <a:t> </a:t>
            </a:r>
            <a:r>
              <a:rPr lang="da-DK" err="1">
                <a:cs typeface="Calibri"/>
              </a:rPr>
              <a:t>be</a:t>
            </a:r>
            <a:r>
              <a:rPr lang="da-DK">
                <a:cs typeface="Calibri"/>
              </a:rPr>
              <a:t> </a:t>
            </a:r>
            <a:r>
              <a:rPr lang="da-DK" err="1">
                <a:cs typeface="Calibri"/>
              </a:rPr>
              <a:t>challenged</a:t>
            </a:r>
            <a:r>
              <a:rPr lang="da-DK">
                <a:cs typeface="Calibri"/>
              </a:rPr>
              <a:t> by transport and </a:t>
            </a:r>
            <a:r>
              <a:rPr lang="da-DK" err="1">
                <a:cs typeface="Calibri"/>
              </a:rPr>
              <a:t>mobility</a:t>
            </a:r>
            <a:r>
              <a:rPr lang="da-DK">
                <a:cs typeface="Calibri"/>
              </a:rPr>
              <a:t> </a:t>
            </a:r>
            <a:r>
              <a:rPr lang="da-DK" err="1">
                <a:cs typeface="Calibri"/>
              </a:rPr>
              <a:t>regulations</a:t>
            </a:r>
            <a:r>
              <a:rPr lang="da-DK">
                <a:cs typeface="Calibri"/>
              </a:rPr>
              <a:t> </a:t>
            </a:r>
          </a:p>
          <a:p>
            <a:r>
              <a:rPr lang="da-DK" err="1">
                <a:cs typeface="Calibri"/>
              </a:rPr>
              <a:t>SMBs</a:t>
            </a:r>
            <a:r>
              <a:rPr lang="da-DK">
                <a:cs typeface="Calibri"/>
              </a:rPr>
              <a:t> </a:t>
            </a:r>
            <a:r>
              <a:rPr lang="da-DK" err="1">
                <a:cs typeface="Calibri"/>
              </a:rPr>
              <a:t>are</a:t>
            </a:r>
            <a:r>
              <a:rPr lang="da-DK">
                <a:cs typeface="Calibri"/>
              </a:rPr>
              <a:t> </a:t>
            </a:r>
            <a:r>
              <a:rPr lang="da-DK" err="1">
                <a:cs typeface="Calibri"/>
              </a:rPr>
              <a:t>considered</a:t>
            </a:r>
            <a:r>
              <a:rPr lang="da-DK">
                <a:cs typeface="Calibri"/>
              </a:rPr>
              <a:t> as 'users' of the </a:t>
            </a:r>
            <a:r>
              <a:rPr lang="da-DK" err="1">
                <a:cs typeface="Calibri"/>
              </a:rPr>
              <a:t>cargo</a:t>
            </a:r>
            <a:r>
              <a:rPr lang="da-DK">
                <a:cs typeface="Calibri"/>
              </a:rPr>
              <a:t> </a:t>
            </a:r>
            <a:r>
              <a:rPr lang="da-DK" err="1">
                <a:cs typeface="Calibri"/>
              </a:rPr>
              <a:t>freight</a:t>
            </a:r>
            <a:r>
              <a:rPr lang="da-DK">
                <a:cs typeface="Calibri"/>
              </a:rPr>
              <a:t> system, and </a:t>
            </a:r>
            <a:r>
              <a:rPr lang="da-DK" err="1">
                <a:cs typeface="Calibri"/>
              </a:rPr>
              <a:t>key</a:t>
            </a:r>
            <a:r>
              <a:rPr lang="da-DK">
                <a:cs typeface="Calibri"/>
              </a:rPr>
              <a:t> stakeholders with high </a:t>
            </a:r>
            <a:r>
              <a:rPr lang="da-DK" err="1">
                <a:cs typeface="Calibri"/>
              </a:rPr>
              <a:t>stakes</a:t>
            </a:r>
            <a:r>
              <a:rPr lang="da-DK">
                <a:cs typeface="Calibri"/>
              </a:rPr>
              <a:t> in a system </a:t>
            </a:r>
            <a:r>
              <a:rPr lang="da-DK" err="1">
                <a:cs typeface="Calibri"/>
              </a:rPr>
              <a:t>change</a:t>
            </a:r>
            <a:r>
              <a:rPr lang="da-DK">
                <a:cs typeface="Calibri"/>
              </a:rPr>
              <a:t> </a:t>
            </a:r>
          </a:p>
          <a:p>
            <a:r>
              <a:rPr lang="da-DK" err="1">
                <a:cs typeface="Calibri"/>
              </a:rPr>
              <a:t>Challenging</a:t>
            </a:r>
            <a:r>
              <a:rPr lang="da-DK">
                <a:cs typeface="Calibri"/>
              </a:rPr>
              <a:t> to </a:t>
            </a:r>
            <a:r>
              <a:rPr lang="da-DK" err="1">
                <a:cs typeface="Calibri"/>
              </a:rPr>
              <a:t>change</a:t>
            </a:r>
            <a:r>
              <a:rPr lang="da-DK">
                <a:cs typeface="Calibri"/>
              </a:rPr>
              <a:t> perception of </a:t>
            </a:r>
            <a:r>
              <a:rPr lang="da-DK" err="1">
                <a:cs typeface="Calibri"/>
              </a:rPr>
              <a:t>what</a:t>
            </a:r>
            <a:r>
              <a:rPr lang="da-DK">
                <a:cs typeface="Calibri"/>
              </a:rPr>
              <a:t> a </a:t>
            </a:r>
            <a:r>
              <a:rPr lang="da-DK" err="1">
                <a:cs typeface="Calibri"/>
              </a:rPr>
              <a:t>cargo</a:t>
            </a:r>
            <a:r>
              <a:rPr lang="da-DK">
                <a:cs typeface="Calibri"/>
              </a:rPr>
              <a:t> bike </a:t>
            </a:r>
            <a:r>
              <a:rPr lang="da-DK" err="1">
                <a:cs typeface="Calibri"/>
              </a:rPr>
              <a:t>can</a:t>
            </a:r>
            <a:r>
              <a:rPr lang="da-DK">
                <a:cs typeface="Calibri"/>
              </a:rPr>
              <a:t> do</a:t>
            </a:r>
          </a:p>
          <a:p>
            <a:r>
              <a:rPr lang="da-DK" err="1">
                <a:cs typeface="Calibri"/>
              </a:rPr>
              <a:t>Economics</a:t>
            </a:r>
            <a:r>
              <a:rPr lang="da-DK">
                <a:cs typeface="Calibri"/>
              </a:rPr>
              <a:t> </a:t>
            </a:r>
            <a:r>
              <a:rPr lang="da-DK" err="1">
                <a:cs typeface="Calibri"/>
              </a:rPr>
              <a:t>are</a:t>
            </a:r>
            <a:r>
              <a:rPr lang="da-DK">
                <a:cs typeface="Calibri"/>
              </a:rPr>
              <a:t> </a:t>
            </a:r>
            <a:r>
              <a:rPr lang="da-DK" err="1">
                <a:cs typeface="Calibri"/>
              </a:rPr>
              <a:t>prioritized</a:t>
            </a:r>
            <a:r>
              <a:rPr lang="da-DK">
                <a:cs typeface="Calibri"/>
              </a:rPr>
              <a:t>, new system must </a:t>
            </a:r>
            <a:r>
              <a:rPr lang="da-DK" err="1">
                <a:cs typeface="Calibri"/>
              </a:rPr>
              <a:t>add</a:t>
            </a:r>
            <a:r>
              <a:rPr lang="da-DK">
                <a:cs typeface="Calibri"/>
              </a:rPr>
              <a:t> </a:t>
            </a:r>
            <a:r>
              <a:rPr lang="da-DK" err="1">
                <a:cs typeface="Calibri"/>
              </a:rPr>
              <a:t>value</a:t>
            </a:r>
            <a:r>
              <a:rPr lang="da-DK">
                <a:cs typeface="Calibri"/>
              </a:rPr>
              <a:t> and </a:t>
            </a:r>
            <a:r>
              <a:rPr lang="da-DK" err="1">
                <a:cs typeface="Calibri"/>
              </a:rPr>
              <a:t>come</a:t>
            </a:r>
            <a:r>
              <a:rPr lang="da-DK">
                <a:cs typeface="Calibri"/>
              </a:rPr>
              <a:t> at a </a:t>
            </a:r>
            <a:r>
              <a:rPr lang="da-DK" err="1">
                <a:cs typeface="Calibri"/>
              </a:rPr>
              <a:t>cheaper</a:t>
            </a:r>
            <a:r>
              <a:rPr lang="da-DK">
                <a:cs typeface="Calibri"/>
              </a:rPr>
              <a:t> </a:t>
            </a:r>
            <a:r>
              <a:rPr lang="da-DK" err="1">
                <a:cs typeface="Calibri"/>
              </a:rPr>
              <a:t>cost</a:t>
            </a:r>
            <a:r>
              <a:rPr lang="da-DK">
                <a:cs typeface="Calibri"/>
              </a:rPr>
              <a:t> </a:t>
            </a:r>
          </a:p>
        </p:txBody>
      </p:sp>
    </p:spTree>
    <p:extLst>
      <p:ext uri="{BB962C8B-B14F-4D97-AF65-F5344CB8AC3E}">
        <p14:creationId xmlns:p14="http://schemas.microsoft.com/office/powerpoint/2010/main" val="25056203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2087</Words>
  <Application>Microsoft Office PowerPoint</Application>
  <PresentationFormat>Widescreen</PresentationFormat>
  <Paragraphs>256</Paragraphs>
  <Slides>35</Slides>
  <Notes>8</Notes>
  <HiddenSlides>0</HiddenSlides>
  <MMClips>0</MMClips>
  <ScaleCrop>false</ScaleCrop>
  <HeadingPairs>
    <vt:vector size="6" baseType="variant">
      <vt:variant>
        <vt:lpstr>Benyttede skrifttyper</vt:lpstr>
      </vt:variant>
      <vt:variant>
        <vt:i4>5</vt:i4>
      </vt:variant>
      <vt:variant>
        <vt:lpstr>Tema</vt:lpstr>
      </vt:variant>
      <vt:variant>
        <vt:i4>1</vt:i4>
      </vt:variant>
      <vt:variant>
        <vt:lpstr>Slidetitler</vt:lpstr>
      </vt:variant>
      <vt:variant>
        <vt:i4>35</vt:i4>
      </vt:variant>
    </vt:vector>
  </HeadingPairs>
  <TitlesOfParts>
    <vt:vector size="41" baseType="lpstr">
      <vt:lpstr>Arial</vt:lpstr>
      <vt:lpstr>Calibri</vt:lpstr>
      <vt:lpstr>Calibri Light</vt:lpstr>
      <vt:lpstr>DINPro</vt:lpstr>
      <vt:lpstr>DINPro-Regular</vt:lpstr>
      <vt:lpstr>Office Theme</vt:lpstr>
      <vt:lpstr>PowerPoint-præsentation</vt:lpstr>
      <vt:lpstr>Agenda</vt:lpstr>
      <vt:lpstr>Project scope and collaborator </vt:lpstr>
      <vt:lpstr>The cargo bike</vt:lpstr>
      <vt:lpstr> New advancements  New possibilities </vt:lpstr>
      <vt:lpstr>PowerPoint-præsentation</vt:lpstr>
      <vt:lpstr>Inner City, Copenhagen</vt:lpstr>
      <vt:lpstr>City-space trials</vt:lpstr>
      <vt:lpstr>Small-Medium Businesses</vt:lpstr>
      <vt:lpstr>Project actors</vt:lpstr>
      <vt:lpstr>Research Question</vt:lpstr>
      <vt:lpstr>Persona</vt:lpstr>
      <vt:lpstr>Requirements and Criteria</vt:lpstr>
      <vt:lpstr>Conceptualization</vt:lpstr>
      <vt:lpstr>Systemic design</vt:lpstr>
      <vt:lpstr>Elements of a concept</vt:lpstr>
      <vt:lpstr>Combination of elements</vt:lpstr>
      <vt:lpstr>Mobile HubSpots</vt:lpstr>
      <vt:lpstr>Trainsition</vt:lpstr>
      <vt:lpstr>SocioCycle</vt:lpstr>
      <vt:lpstr>Storytelling concepts</vt:lpstr>
      <vt:lpstr>Deciding on a concept</vt:lpstr>
      <vt:lpstr>SOCIOCYCLE</vt:lpstr>
      <vt:lpstr>DISCUSSION OF SOCIOCYCLE</vt:lpstr>
      <vt:lpstr>NUMBER OF CONSOLIDATION CENTRES</vt:lpstr>
      <vt:lpstr>NUMBER OF BICYCLES NEEDED</vt:lpstr>
      <vt:lpstr>ECONOMIC CONSIDERATIONS</vt:lpstr>
      <vt:lpstr>Why ANT?</vt:lpstr>
      <vt:lpstr>DESIRED</vt:lpstr>
      <vt:lpstr>Municipality</vt:lpstr>
      <vt:lpstr>SMB</vt:lpstr>
      <vt:lpstr>Actionplan</vt:lpstr>
      <vt:lpstr>Design for sustainability</vt:lpstr>
      <vt:lpstr>Conclusion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Jonatan Hoffmann Bohr</dc:creator>
  <cp:lastModifiedBy>Marianne Spang Bech</cp:lastModifiedBy>
  <cp:revision>2</cp:revision>
  <dcterms:created xsi:type="dcterms:W3CDTF">2021-06-15T14:18:14Z</dcterms:created>
  <dcterms:modified xsi:type="dcterms:W3CDTF">2021-07-06T10:38:43Z</dcterms:modified>
</cp:coreProperties>
</file>