
<file path=[Content_Types].xml><?xml version="1.0" encoding="utf-8"?>
<Types xmlns="http://schemas.openxmlformats.org/package/2006/content-types"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5" r:id="rId2"/>
    <p:sldId id="283" r:id="rId3"/>
    <p:sldId id="284" r:id="rId4"/>
    <p:sldId id="285" r:id="rId5"/>
    <p:sldId id="286" r:id="rId6"/>
    <p:sldId id="261" r:id="rId7"/>
    <p:sldId id="316" r:id="rId8"/>
    <p:sldId id="287" r:id="rId9"/>
    <p:sldId id="288" r:id="rId10"/>
    <p:sldId id="322" r:id="rId11"/>
    <p:sldId id="317" r:id="rId12"/>
    <p:sldId id="318" r:id="rId13"/>
    <p:sldId id="319" r:id="rId14"/>
    <p:sldId id="320" r:id="rId15"/>
    <p:sldId id="321" r:id="rId16"/>
    <p:sldId id="323" r:id="rId17"/>
    <p:sldId id="32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148"/>
    <a:srgbClr val="F8A85E"/>
    <a:srgbClr val="FADC8F"/>
    <a:srgbClr val="F0F7BC"/>
    <a:srgbClr val="2EAF07"/>
    <a:srgbClr val="FF0000"/>
    <a:srgbClr val="0000FF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858" autoAdjust="0"/>
    <p:restoredTop sz="94624"/>
  </p:normalViewPr>
  <p:slideViewPr>
    <p:cSldViewPr snapToGrid="0" snapToObjects="1">
      <p:cViewPr varScale="1">
        <p:scale>
          <a:sx n="54" d="100"/>
          <a:sy n="54" d="100"/>
        </p:scale>
        <p:origin x="52" y="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2A240-E476-3A41-9B05-7FB9DF4510F3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CADDC-9E54-2243-95D4-3F71E37F76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615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DB026-E398-354E-8906-EC43E1414CA5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DE5A9-1B30-654A-B297-421A874DCA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57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2BA4-8210-FF40-8CE1-B03C2142A91B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0A99-1A6E-9340-9BB1-14723419B3F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23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2BA4-8210-FF40-8CE1-B03C2142A91B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0A99-1A6E-9340-9BB1-14723419B3F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233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2BA4-8210-FF40-8CE1-B03C2142A91B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0A99-1A6E-9340-9BB1-14723419B3F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7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2BA4-8210-FF40-8CE1-B03C2142A91B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0A99-1A6E-9340-9BB1-14723419B3F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3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2BA4-8210-FF40-8CE1-B03C2142A91B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0A99-1A6E-9340-9BB1-14723419B3F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43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2BA4-8210-FF40-8CE1-B03C2142A91B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0A99-1A6E-9340-9BB1-14723419B3F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13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2BA4-8210-FF40-8CE1-B03C2142A91B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0A99-1A6E-9340-9BB1-14723419B3F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117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2BA4-8210-FF40-8CE1-B03C2142A91B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0A99-1A6E-9340-9BB1-14723419B3F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093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2BA4-8210-FF40-8CE1-B03C2142A91B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0A99-1A6E-9340-9BB1-14723419B3F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0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2BA4-8210-FF40-8CE1-B03C2142A91B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0A99-1A6E-9340-9BB1-14723419B3F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0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2BA4-8210-FF40-8CE1-B03C2142A91B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0A99-1A6E-9340-9BB1-14723419B3F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87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22BA4-8210-FF40-8CE1-B03C2142A91B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40A99-1A6E-9340-9BB1-14723419B3F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09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2" y="-194556"/>
            <a:ext cx="12192652" cy="60506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615" y="205899"/>
            <a:ext cx="2624847" cy="26248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89827" y="759888"/>
            <a:ext cx="60116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Noise</a:t>
            </a:r>
          </a:p>
        </p:txBody>
      </p:sp>
    </p:spTree>
    <p:extLst>
      <p:ext uri="{BB962C8B-B14F-4D97-AF65-F5344CB8AC3E}">
        <p14:creationId xmlns:p14="http://schemas.microsoft.com/office/powerpoint/2010/main" val="72733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4AB36-FF30-49FE-9FC6-29A5FB187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2460629"/>
            <a:ext cx="10515600" cy="1325563"/>
          </a:xfrm>
        </p:spPr>
        <p:txBody>
          <a:bodyPr/>
          <a:lstStyle/>
          <a:p>
            <a:r>
              <a:rPr lang="en-GB" dirty="0"/>
              <a:t>Silent Events – </a:t>
            </a:r>
            <a:r>
              <a:rPr lang="en-GB" dirty="0" err="1"/>
              <a:t>målinger</a:t>
            </a:r>
            <a:r>
              <a:rPr lang="en-GB" dirty="0"/>
              <a:t> </a:t>
            </a:r>
            <a:r>
              <a:rPr lang="en-GB" dirty="0" err="1"/>
              <a:t>sommeren</a:t>
            </a:r>
            <a:r>
              <a:rPr lang="en-GB" dirty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937635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E3989-3BFA-4A12-922C-38AB96ABF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A close up of a map&#10;&#10;Description automatically generated">
            <a:extLst>
              <a:ext uri="{FF2B5EF4-FFF2-40B4-BE49-F238E27FC236}">
                <a16:creationId xmlns:a16="http://schemas.microsoft.com/office/drawing/2014/main" id="{D4F4B875-3F6B-4029-AC27-64DDCC0F7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7650" y="0"/>
            <a:ext cx="10576700" cy="6858000"/>
          </a:xfrm>
        </p:spPr>
      </p:pic>
    </p:spTree>
    <p:extLst>
      <p:ext uri="{BB962C8B-B14F-4D97-AF65-F5344CB8AC3E}">
        <p14:creationId xmlns:p14="http://schemas.microsoft.com/office/powerpoint/2010/main" val="2463870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E3989-3BFA-4A12-922C-38AB96ABF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4F4B875-3F6B-4029-AC27-64DDCC0F7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807650" y="0"/>
            <a:ext cx="10576700" cy="685799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421668-E27C-492A-B5E0-7D91723987F7}"/>
              </a:ext>
            </a:extLst>
          </p:cNvPr>
          <p:cNvSpPr txBox="1"/>
          <p:nvPr/>
        </p:nvSpPr>
        <p:spPr>
          <a:xfrm>
            <a:off x="2468880" y="2915920"/>
            <a:ext cx="515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E84148"/>
                </a:solidFill>
              </a:rPr>
              <a:t>ggg</a:t>
            </a:r>
            <a:endParaRPr lang="en-GB" dirty="0">
              <a:solidFill>
                <a:srgbClr val="E841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60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E3989-3BFA-4A12-922C-38AB96ABF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4F4B875-3F6B-4029-AC27-64DDCC0F7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807650" y="0"/>
            <a:ext cx="10576700" cy="6857999"/>
          </a:xfrm>
        </p:spPr>
      </p:pic>
    </p:spTree>
    <p:extLst>
      <p:ext uri="{BB962C8B-B14F-4D97-AF65-F5344CB8AC3E}">
        <p14:creationId xmlns:p14="http://schemas.microsoft.com/office/powerpoint/2010/main" val="2585053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4F4B875-3F6B-4029-AC27-64DDCC0F7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2306250" y="977482"/>
            <a:ext cx="7815650" cy="5067717"/>
          </a:xfrm>
        </p:spPr>
      </p:pic>
    </p:spTree>
    <p:extLst>
      <p:ext uri="{BB962C8B-B14F-4D97-AF65-F5344CB8AC3E}">
        <p14:creationId xmlns:p14="http://schemas.microsoft.com/office/powerpoint/2010/main" val="482505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F17228C-1669-42C0-97DB-41334BDA67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3426397"/>
              </p:ext>
            </p:extLst>
          </p:nvPr>
        </p:nvGraphicFramePr>
        <p:xfrm>
          <a:off x="2783841" y="0"/>
          <a:ext cx="6766561" cy="6863080"/>
        </p:xfrm>
        <a:graphic>
          <a:graphicData uri="http://schemas.openxmlformats.org/drawingml/2006/table">
            <a:tbl>
              <a:tblPr/>
              <a:tblGrid>
                <a:gridCol w="544436">
                  <a:extLst>
                    <a:ext uri="{9D8B030D-6E8A-4147-A177-3AD203B41FA5}">
                      <a16:colId xmlns:a16="http://schemas.microsoft.com/office/drawing/2014/main" val="4266480960"/>
                    </a:ext>
                  </a:extLst>
                </a:gridCol>
                <a:gridCol w="732396">
                  <a:extLst>
                    <a:ext uri="{9D8B030D-6E8A-4147-A177-3AD203B41FA5}">
                      <a16:colId xmlns:a16="http://schemas.microsoft.com/office/drawing/2014/main" val="4215877835"/>
                    </a:ext>
                  </a:extLst>
                </a:gridCol>
                <a:gridCol w="628694">
                  <a:extLst>
                    <a:ext uri="{9D8B030D-6E8A-4147-A177-3AD203B41FA5}">
                      <a16:colId xmlns:a16="http://schemas.microsoft.com/office/drawing/2014/main" val="1869909285"/>
                    </a:ext>
                  </a:extLst>
                </a:gridCol>
                <a:gridCol w="641657">
                  <a:extLst>
                    <a:ext uri="{9D8B030D-6E8A-4147-A177-3AD203B41FA5}">
                      <a16:colId xmlns:a16="http://schemas.microsoft.com/office/drawing/2014/main" val="2371544043"/>
                    </a:ext>
                  </a:extLst>
                </a:gridCol>
                <a:gridCol w="823136">
                  <a:extLst>
                    <a:ext uri="{9D8B030D-6E8A-4147-A177-3AD203B41FA5}">
                      <a16:colId xmlns:a16="http://schemas.microsoft.com/office/drawing/2014/main" val="390262654"/>
                    </a:ext>
                  </a:extLst>
                </a:gridCol>
                <a:gridCol w="725914">
                  <a:extLst>
                    <a:ext uri="{9D8B030D-6E8A-4147-A177-3AD203B41FA5}">
                      <a16:colId xmlns:a16="http://schemas.microsoft.com/office/drawing/2014/main" val="1525728140"/>
                    </a:ext>
                  </a:extLst>
                </a:gridCol>
                <a:gridCol w="725914">
                  <a:extLst>
                    <a:ext uri="{9D8B030D-6E8A-4147-A177-3AD203B41FA5}">
                      <a16:colId xmlns:a16="http://schemas.microsoft.com/office/drawing/2014/main" val="1512265043"/>
                    </a:ext>
                  </a:extLst>
                </a:gridCol>
                <a:gridCol w="1944414">
                  <a:extLst>
                    <a:ext uri="{9D8B030D-6E8A-4147-A177-3AD203B41FA5}">
                      <a16:colId xmlns:a16="http://schemas.microsoft.com/office/drawing/2014/main" val="3170671134"/>
                    </a:ext>
                  </a:extLst>
                </a:gridCol>
              </a:tblGrid>
              <a:tr h="190500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Stille Koncert Målinger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021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Nr.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Start tid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Varighed</a:t>
                      </a:r>
                      <a:endParaRPr lang="en-GB" sz="1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LAeq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LAmax</a:t>
                      </a:r>
                      <a:endParaRPr lang="en-GB" sz="1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LAmin</a:t>
                      </a:r>
                      <a:endParaRPr lang="en-GB" sz="1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LCpeak</a:t>
                      </a:r>
                      <a:endParaRPr lang="en-GB" sz="1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Location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2542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18:58:23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00:00:43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0F7BC"/>
                          </a:solidFill>
                          <a:effectLst/>
                          <a:latin typeface="Calibri" panose="020F0502020204030204" pitchFamily="34" charset="0"/>
                        </a:rPr>
                        <a:t>64.9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56.7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89.6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Silent area w/ traffic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744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18:59:46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0F7BC"/>
                          </a:solidFill>
                          <a:effectLst/>
                          <a:latin typeface="Calibri" panose="020F0502020204030204" pitchFamily="34" charset="0"/>
                        </a:rPr>
                        <a:t>63.2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70.9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55.9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89.6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Silent area w/ traffic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0441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19:00:36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0F7BC"/>
                          </a:solidFill>
                          <a:effectLst/>
                          <a:latin typeface="Calibri" panose="020F0502020204030204" pitchFamily="34" charset="0"/>
                        </a:rPr>
                        <a:t>61.7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55.5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Silent area w/ traffic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879974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19:01:19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00:00:43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56.4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63.9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51.1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81.5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Silent area w/ traffic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9540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19:02:10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0F7BC"/>
                          </a:solidFill>
                          <a:effectLst/>
                          <a:latin typeface="Calibri" panose="020F0502020204030204" pitchFamily="34" charset="0"/>
                        </a:rPr>
                        <a:t>63.0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78.9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53.7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81.5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Silent area w/ traffic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8285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19:03:28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0F7BC"/>
                          </a:solidFill>
                          <a:effectLst/>
                          <a:latin typeface="Calibri" panose="020F0502020204030204" pitchFamily="34" charset="0"/>
                        </a:rPr>
                        <a:t>63.8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70.1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55.8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87.0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Silent area w/ traffic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2332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19:08:15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0F7BC"/>
                          </a:solidFill>
                          <a:effectLst/>
                          <a:latin typeface="Calibri" panose="020F0502020204030204" pitchFamily="34" charset="0"/>
                        </a:rPr>
                        <a:t>61.9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73.1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54.3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87.4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concert area with 50 pax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7323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19:09:04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0F7BC"/>
                          </a:solidFill>
                          <a:effectLst/>
                          <a:latin typeface="Calibri" panose="020F0502020204030204" pitchFamily="34" charset="0"/>
                        </a:rPr>
                        <a:t>62.6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68.7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56.3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85.8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concert area with 50 pax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6808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19:09:46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0F7BC"/>
                          </a:solidFill>
                          <a:effectLst/>
                          <a:latin typeface="Calibri" panose="020F0502020204030204" pitchFamily="34" charset="0"/>
                        </a:rPr>
                        <a:t>64.9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75.0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54.5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88.0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concert area with 50 pax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3652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19:10:38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0F7BC"/>
                          </a:solidFill>
                          <a:effectLst/>
                          <a:latin typeface="Calibri" panose="020F0502020204030204" pitchFamily="34" charset="0"/>
                        </a:rPr>
                        <a:t>64.1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57.7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88.0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concert area with 50 pax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5672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19:11:43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0F7BC"/>
                          </a:solidFill>
                          <a:effectLst/>
                          <a:latin typeface="Calibri" panose="020F0502020204030204" pitchFamily="34" charset="0"/>
                        </a:rPr>
                        <a:t>62.5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71.7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55.7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88.2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concert area with 50 pax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8570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19:36:30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ADC8F"/>
                          </a:solidFill>
                          <a:effectLst/>
                          <a:latin typeface="Calibri" panose="020F0502020204030204" pitchFamily="34" charset="0"/>
                        </a:rPr>
                        <a:t>70.0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81.0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56.3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95.7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inside concert area, before 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7344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19:37:09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8A85E"/>
                          </a:solidFill>
                          <a:effectLst/>
                          <a:latin typeface="Calibri" panose="020F0502020204030204" pitchFamily="34" charset="0"/>
                        </a:rPr>
                        <a:t>70.1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82.0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61.4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95.9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inside concert area, before 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013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19:42:15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00:00:42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ADC8F"/>
                          </a:solidFill>
                          <a:effectLst/>
                          <a:latin typeface="Calibri" panose="020F0502020204030204" pitchFamily="34" charset="0"/>
                        </a:rPr>
                        <a:t>69.4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75.8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59.8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95.8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inside concert area, before 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591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20:02:17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ADC8F"/>
                          </a:solidFill>
                          <a:effectLst/>
                          <a:latin typeface="Calibri" panose="020F0502020204030204" pitchFamily="34" charset="0"/>
                        </a:rPr>
                        <a:t>66.8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72.6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56.7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94.4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inside concert area, before 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4204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20:13:30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E84148"/>
                          </a:solidFill>
                          <a:effectLst/>
                          <a:latin typeface="Calibri" panose="020F0502020204030204" pitchFamily="34" charset="0"/>
                        </a:rPr>
                        <a:t>75.1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83.9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99.3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inside concert area, during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0570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20:16:00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E84148"/>
                          </a:solidFill>
                          <a:effectLst/>
                          <a:latin typeface="Calibri" panose="020F0502020204030204" pitchFamily="34" charset="0"/>
                        </a:rPr>
                        <a:t>76.5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89.3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62.5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inside concert area, during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4341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20:18:59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81.0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97.6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62.3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105.7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inside concert area, during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7755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20:20:24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00:01:52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8A85E"/>
                          </a:solidFill>
                          <a:effectLst/>
                          <a:latin typeface="Calibri" panose="020F0502020204030204" pitchFamily="34" charset="0"/>
                        </a:rPr>
                        <a:t>74.7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87.8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61.4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98.6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inside concert area, during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8887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20:22:01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80.2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61.8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111.1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inside concert area, during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44243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20:25:23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8A85E"/>
                          </a:solidFill>
                          <a:effectLst/>
                          <a:latin typeface="Calibri" panose="020F0502020204030204" pitchFamily="34" charset="0"/>
                        </a:rPr>
                        <a:t>71.3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78.5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64.0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97.5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5m away from crowd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3355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20:26:21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ADC8F"/>
                          </a:solidFill>
                          <a:effectLst/>
                          <a:latin typeface="Calibri" panose="020F0502020204030204" pitchFamily="34" charset="0"/>
                        </a:rPr>
                        <a:t>68.2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77.9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58.9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90.0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5m away from concert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8670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20:29:09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ADC8F"/>
                          </a:solidFill>
                          <a:effectLst/>
                          <a:latin typeface="Calibri" panose="020F0502020204030204" pitchFamily="34" charset="0"/>
                        </a:rPr>
                        <a:t>64.2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72.4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55.1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90.2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5m away from test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3329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22:58:07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E84148"/>
                          </a:solidFill>
                          <a:effectLst/>
                          <a:latin typeface="Calibri" panose="020F0502020204030204" pitchFamily="34" charset="0"/>
                        </a:rPr>
                        <a:t>79.2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69.4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102.9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inside concert area, during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3321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22:58:59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E84148"/>
                          </a:solidFill>
                          <a:effectLst/>
                          <a:latin typeface="Calibri" panose="020F0502020204030204" pitchFamily="34" charset="0"/>
                        </a:rPr>
                        <a:t>78.9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94.8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69.8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inside concert area, during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2977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23:00:11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ADC8F"/>
                          </a:solidFill>
                          <a:effectLst/>
                          <a:latin typeface="Calibri" panose="020F0502020204030204" pitchFamily="34" charset="0"/>
                        </a:rPr>
                        <a:t>70.0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80.8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63.0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93.5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10m away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367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23:00:58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E84148"/>
                          </a:solidFill>
                          <a:effectLst/>
                          <a:latin typeface="Calibri" panose="020F0502020204030204" pitchFamily="34" charset="0"/>
                        </a:rPr>
                        <a:t>78.3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67.9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100.5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5m away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5109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23:03:23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ADC8F"/>
                          </a:solidFill>
                          <a:effectLst/>
                          <a:latin typeface="Calibri" panose="020F0502020204030204" pitchFamily="34" charset="0"/>
                        </a:rPr>
                        <a:t>66.8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73.2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61.6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85.3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house entrance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2714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23:04:16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ADC8F"/>
                          </a:solidFill>
                          <a:effectLst/>
                          <a:latin typeface="Calibri" panose="020F0502020204030204" pitchFamily="34" charset="0"/>
                        </a:rPr>
                        <a:t>67.4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75.9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61.5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87.4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house entrance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9306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23:05:32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ADC8F"/>
                          </a:solidFill>
                          <a:effectLst/>
                          <a:latin typeface="Calibri" panose="020F0502020204030204" pitchFamily="34" charset="0"/>
                        </a:rPr>
                        <a:t>65.9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72.2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61.3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85.1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house entrance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191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23:06:52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00:02:08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E84148"/>
                          </a:solidFill>
                          <a:effectLst/>
                          <a:latin typeface="Calibri" panose="020F0502020204030204" pitchFamily="34" charset="0"/>
                        </a:rPr>
                        <a:t>77.2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91.0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65.7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115.3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across subway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613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23:09:10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83.9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99.1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73.1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110.9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inside concert area, during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3322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23:10:09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00:00:30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E84148"/>
                          </a:solidFill>
                          <a:effectLst/>
                          <a:latin typeface="Calibri" panose="020F0502020204030204" pitchFamily="34" charset="0"/>
                        </a:rPr>
                        <a:t>75.8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87.4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68.1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100.4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inside concert area, during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6346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23:14:29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00:00:38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ADC8F"/>
                          </a:solidFill>
                          <a:effectLst/>
                          <a:latin typeface="Calibri" panose="020F0502020204030204" pitchFamily="34" charset="0"/>
                        </a:rPr>
                        <a:t>65.6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78.8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59.7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91.2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3A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house entrance</a:t>
                      </a:r>
                    </a:p>
                  </a:txBody>
                  <a:tcPr marL="3899" marR="3899" marT="3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3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165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9138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52C4F0-182E-4503-99D7-3E8EECA75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760" y="57913"/>
            <a:ext cx="4856479" cy="67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5 0.00416 L 0.16927 0.004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4AB36-FF30-49FE-9FC6-29A5FB187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246062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b="1" dirty="0" err="1"/>
              <a:t>Opsamling</a:t>
            </a:r>
            <a:r>
              <a:rPr lang="en-GB" b="1" dirty="0"/>
              <a:t> og </a:t>
            </a:r>
            <a:r>
              <a:rPr lang="en-GB" b="1" dirty="0" err="1"/>
              <a:t>spørgsmål</a:t>
            </a:r>
            <a:br>
              <a:rPr lang="en-GB" dirty="0"/>
            </a:br>
            <a:br>
              <a:rPr lang="en-GB" dirty="0"/>
            </a:br>
            <a:r>
              <a:rPr lang="en-GB" dirty="0" err="1"/>
              <a:t>Hvad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effekterne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støj</a:t>
            </a:r>
            <a:r>
              <a:rPr lang="en-GB" dirty="0"/>
              <a:t> fra </a:t>
            </a:r>
            <a:r>
              <a:rPr lang="en-GB" dirty="0" err="1"/>
              <a:t>musikarrangementer</a:t>
            </a:r>
            <a:r>
              <a:rPr lang="en-GB" dirty="0"/>
              <a:t>, og </a:t>
            </a:r>
            <a:r>
              <a:rPr lang="en-GB" dirty="0" err="1"/>
              <a:t>andre</a:t>
            </a:r>
            <a:r>
              <a:rPr lang="en-GB" dirty="0"/>
              <a:t> </a:t>
            </a:r>
            <a:r>
              <a:rPr lang="en-GB" dirty="0" err="1"/>
              <a:t>aktiviteteter</a:t>
            </a:r>
            <a:r>
              <a:rPr lang="en-GB" dirty="0"/>
              <a:t>?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Og </a:t>
            </a:r>
            <a:r>
              <a:rPr lang="en-GB" dirty="0" err="1"/>
              <a:t>hvad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vi </a:t>
            </a:r>
            <a:r>
              <a:rPr lang="en-GB" dirty="0" err="1"/>
              <a:t>bruge</a:t>
            </a:r>
            <a:r>
              <a:rPr lang="en-GB" dirty="0"/>
              <a:t> </a:t>
            </a:r>
            <a:r>
              <a:rPr lang="en-GB" dirty="0" err="1"/>
              <a:t>undersøgelserne</a:t>
            </a:r>
            <a:r>
              <a:rPr lang="en-GB" dirty="0"/>
              <a:t> til?</a:t>
            </a:r>
            <a:br>
              <a:rPr lang="en-GB" dirty="0"/>
            </a:br>
            <a:br>
              <a:rPr lang="en-GB" dirty="0"/>
            </a:br>
            <a:r>
              <a:rPr lang="en-GB" b="1" dirty="0" err="1"/>
              <a:t>Afrunding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9500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Noise Measurement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Depend on Sound Pressure Levels</a:t>
            </a:r>
          </a:p>
          <a:p>
            <a:endParaRPr lang="en-US" dirty="0"/>
          </a:p>
          <a:p>
            <a:r>
              <a:rPr lang="en-US" dirty="0"/>
              <a:t>Sound pressure or acoustic pressure is the local pressure deviation from the ambient (average, or equilibrium) atmospheric pressure, caused by a sound wave. 					</a:t>
            </a:r>
            <a:r>
              <a:rPr lang="en-US" dirty="0">
                <a:solidFill>
                  <a:schemeClr val="bg2"/>
                </a:solidFill>
              </a:rPr>
              <a:t>[</a:t>
            </a:r>
            <a:r>
              <a:rPr lang="en-US" dirty="0" err="1">
                <a:solidFill>
                  <a:schemeClr val="bg2"/>
                </a:solidFill>
              </a:rPr>
              <a:t>Source:Wikipedia</a:t>
            </a:r>
            <a:r>
              <a:rPr lang="en-US" dirty="0">
                <a:solidFill>
                  <a:schemeClr val="bg2"/>
                </a:solidFill>
              </a:rPr>
              <a:t>]</a:t>
            </a:r>
          </a:p>
          <a:p>
            <a:endParaRPr lang="en-US" dirty="0"/>
          </a:p>
          <a:p>
            <a:r>
              <a:rPr lang="en-US" dirty="0"/>
              <a:t>Sound Pressure Level is high when sound level is high and low when sound level is low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Why isn’t that sufficient?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B8722-9F69-3F4C-A97D-1914B85F963F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8E8D2FDE-B8B1-A644-9CA6-56B37CDE3968}" type="datetime3">
              <a:rPr lang="en-US" smtClean="0"/>
              <a:pPr>
                <a:defRPr/>
              </a:pPr>
              <a:t>17 March 2021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817" y="1538039"/>
            <a:ext cx="3528393" cy="487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5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00417 L 0.16927 0.00417 " pathEditMode="relative" ptsTypes="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600200"/>
            <a:ext cx="7922840" cy="45656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Consider the following two sounds</a:t>
            </a:r>
          </a:p>
          <a:p>
            <a:r>
              <a:rPr lang="en-US" dirty="0"/>
              <a:t>Which one is louder?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second is obviously louder, right?</a:t>
            </a:r>
          </a:p>
          <a:p>
            <a:r>
              <a:rPr lang="en-US" dirty="0"/>
              <a:t>Yes! But here’s the interesting part they have the same measured SPL (A-weighting)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B8722-9F69-3F4C-A97D-1914B85F963F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8E8D2FDE-B8B1-A644-9CA6-56B37CDE3968}" type="datetime3">
              <a:rPr lang="en-US" smtClean="0"/>
              <a:pPr>
                <a:defRPr/>
              </a:pPr>
              <a:t>17 March 2021</a:t>
            </a:fld>
            <a:endParaRPr lang="en-US"/>
          </a:p>
        </p:txBody>
      </p:sp>
      <p:pic>
        <p:nvPicPr>
          <p:cNvPr id="6" name="broadban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55840" y="2492896"/>
            <a:ext cx="812800" cy="812800"/>
          </a:xfrm>
          <a:prstGeom prst="rect">
            <a:avLst/>
          </a:prstGeom>
        </p:spPr>
      </p:pic>
      <p:pic>
        <p:nvPicPr>
          <p:cNvPr id="8" name="narrowban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54896" y="249289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6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06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10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Consider the following two sounds</a:t>
            </a:r>
          </a:p>
          <a:p>
            <a:r>
              <a:rPr lang="en-US" dirty="0"/>
              <a:t>Which one is louder?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Well they are of comparable loudness </a:t>
            </a:r>
          </a:p>
          <a:p>
            <a:r>
              <a:rPr lang="en-US" dirty="0"/>
              <a:t>But which one is more annoying?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B8722-9F69-3F4C-A97D-1914B85F963F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8E8D2FDE-B8B1-A644-9CA6-56B37CDE3968}" type="datetime3">
              <a:rPr lang="en-US" smtClean="0"/>
              <a:pPr>
                <a:defRPr/>
              </a:pPr>
              <a:t>17 March 2021</a:t>
            </a:fld>
            <a:endParaRPr lang="en-US"/>
          </a:p>
        </p:txBody>
      </p:sp>
      <p:pic>
        <p:nvPicPr>
          <p:cNvPr id="6" name="broadband 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61072" y="2564904"/>
            <a:ext cx="812800" cy="812800"/>
          </a:xfrm>
          <a:prstGeom prst="rect">
            <a:avLst/>
          </a:prstGeom>
        </p:spPr>
      </p:pic>
      <p:pic>
        <p:nvPicPr>
          <p:cNvPr id="7" name="pure ton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55840" y="256490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6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Listen to the following sound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Is it annoying?</a:t>
            </a:r>
          </a:p>
          <a:p>
            <a:endParaRPr lang="en-US" dirty="0"/>
          </a:p>
          <a:p>
            <a:r>
              <a:rPr lang="en-US" dirty="0"/>
              <a:t>That is a guitar feedback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B8722-9F69-3F4C-A97D-1914B85F963F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8E8D2FDE-B8B1-A644-9CA6-56B37CDE3968}" type="datetime3">
              <a:rPr lang="en-US" smtClean="0"/>
              <a:pPr>
                <a:defRPr/>
              </a:pPr>
              <a:t>17 March 2021</a:t>
            </a:fld>
            <a:endParaRPr lang="en-US"/>
          </a:p>
        </p:txBody>
      </p:sp>
      <p:pic>
        <p:nvPicPr>
          <p:cNvPr id="6" name="feedbac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43672" y="220486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2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 Level Meters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62" y="1972232"/>
            <a:ext cx="9144000" cy="4572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62" y="1972232"/>
            <a:ext cx="9144000" cy="457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62" y="1972232"/>
            <a:ext cx="9144000" cy="457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62" y="1972232"/>
            <a:ext cx="9144000" cy="4572000"/>
          </a:xfrm>
          <a:prstGeom prst="rect">
            <a:avLst/>
          </a:prstGeom>
        </p:spPr>
      </p:pic>
      <p:sp>
        <p:nvSpPr>
          <p:cNvPr id="13" name="Freeform 12"/>
          <p:cNvSpPr/>
          <p:nvPr/>
        </p:nvSpPr>
        <p:spPr>
          <a:xfrm>
            <a:off x="2926079" y="2919470"/>
            <a:ext cx="3969651" cy="3078994"/>
          </a:xfrm>
          <a:custGeom>
            <a:avLst/>
            <a:gdLst>
              <a:gd name="connsiteX0" fmla="*/ 9915 w 4038924"/>
              <a:gd name="connsiteY0" fmla="*/ 0 h 3078994"/>
              <a:gd name="connsiteX1" fmla="*/ 4038924 w 4038924"/>
              <a:gd name="connsiteY1" fmla="*/ 5313 h 3078994"/>
              <a:gd name="connsiteX2" fmla="*/ 0 w 4038924"/>
              <a:gd name="connsiteY2" fmla="*/ 3078994 h 3078994"/>
              <a:gd name="connsiteX3" fmla="*/ 9915 w 4038924"/>
              <a:gd name="connsiteY3" fmla="*/ 0 h 3078994"/>
              <a:gd name="connsiteX0" fmla="*/ 9915 w 4038924"/>
              <a:gd name="connsiteY0" fmla="*/ 0 h 3078994"/>
              <a:gd name="connsiteX1" fmla="*/ 4038924 w 4038924"/>
              <a:gd name="connsiteY1" fmla="*/ 5313 h 3078994"/>
              <a:gd name="connsiteX2" fmla="*/ 0 w 4038924"/>
              <a:gd name="connsiteY2" fmla="*/ 3078994 h 3078994"/>
              <a:gd name="connsiteX3" fmla="*/ 9915 w 4038924"/>
              <a:gd name="connsiteY3" fmla="*/ 0 h 3078994"/>
              <a:gd name="connsiteX0" fmla="*/ 9915 w 4038924"/>
              <a:gd name="connsiteY0" fmla="*/ 0 h 3078994"/>
              <a:gd name="connsiteX1" fmla="*/ 4038924 w 4038924"/>
              <a:gd name="connsiteY1" fmla="*/ 5313 h 3078994"/>
              <a:gd name="connsiteX2" fmla="*/ 0 w 4038924"/>
              <a:gd name="connsiteY2" fmla="*/ 3078994 h 3078994"/>
              <a:gd name="connsiteX3" fmla="*/ 9915 w 4038924"/>
              <a:gd name="connsiteY3" fmla="*/ 0 h 3078994"/>
              <a:gd name="connsiteX0" fmla="*/ 9915 w 4038924"/>
              <a:gd name="connsiteY0" fmla="*/ 0 h 3078994"/>
              <a:gd name="connsiteX1" fmla="*/ 4038924 w 4038924"/>
              <a:gd name="connsiteY1" fmla="*/ 5313 h 3078994"/>
              <a:gd name="connsiteX2" fmla="*/ 0 w 4038924"/>
              <a:gd name="connsiteY2" fmla="*/ 3078994 h 3078994"/>
              <a:gd name="connsiteX3" fmla="*/ 9915 w 4038924"/>
              <a:gd name="connsiteY3" fmla="*/ 0 h 3078994"/>
              <a:gd name="connsiteX0" fmla="*/ 9915 w 4038924"/>
              <a:gd name="connsiteY0" fmla="*/ 0 h 3078994"/>
              <a:gd name="connsiteX1" fmla="*/ 4038924 w 4038924"/>
              <a:gd name="connsiteY1" fmla="*/ 5313 h 3078994"/>
              <a:gd name="connsiteX2" fmla="*/ 0 w 4038924"/>
              <a:gd name="connsiteY2" fmla="*/ 3078994 h 3078994"/>
              <a:gd name="connsiteX3" fmla="*/ 9915 w 4038924"/>
              <a:gd name="connsiteY3" fmla="*/ 0 h 3078994"/>
              <a:gd name="connsiteX0" fmla="*/ 9915 w 4038924"/>
              <a:gd name="connsiteY0" fmla="*/ 0 h 3078994"/>
              <a:gd name="connsiteX1" fmla="*/ 4038924 w 4038924"/>
              <a:gd name="connsiteY1" fmla="*/ 5313 h 3078994"/>
              <a:gd name="connsiteX2" fmla="*/ 0 w 4038924"/>
              <a:gd name="connsiteY2" fmla="*/ 3078994 h 3078994"/>
              <a:gd name="connsiteX3" fmla="*/ 9915 w 4038924"/>
              <a:gd name="connsiteY3" fmla="*/ 0 h 3078994"/>
              <a:gd name="connsiteX0" fmla="*/ 9915 w 4038924"/>
              <a:gd name="connsiteY0" fmla="*/ 0 h 3078994"/>
              <a:gd name="connsiteX1" fmla="*/ 4038924 w 4038924"/>
              <a:gd name="connsiteY1" fmla="*/ 5313 h 3078994"/>
              <a:gd name="connsiteX2" fmla="*/ 0 w 4038924"/>
              <a:gd name="connsiteY2" fmla="*/ 3078994 h 3078994"/>
              <a:gd name="connsiteX3" fmla="*/ 9915 w 4038924"/>
              <a:gd name="connsiteY3" fmla="*/ 0 h 3078994"/>
              <a:gd name="connsiteX0" fmla="*/ 9915 w 4038924"/>
              <a:gd name="connsiteY0" fmla="*/ 0 h 3078994"/>
              <a:gd name="connsiteX1" fmla="*/ 4038924 w 4038924"/>
              <a:gd name="connsiteY1" fmla="*/ 5313 h 3078994"/>
              <a:gd name="connsiteX2" fmla="*/ 0 w 4038924"/>
              <a:gd name="connsiteY2" fmla="*/ 3078994 h 3078994"/>
              <a:gd name="connsiteX3" fmla="*/ 9915 w 4038924"/>
              <a:gd name="connsiteY3" fmla="*/ 0 h 3078994"/>
              <a:gd name="connsiteX0" fmla="*/ 9915 w 3992742"/>
              <a:gd name="connsiteY0" fmla="*/ 0 h 3078994"/>
              <a:gd name="connsiteX1" fmla="*/ 3992742 w 3992742"/>
              <a:gd name="connsiteY1" fmla="*/ 5313 h 3078994"/>
              <a:gd name="connsiteX2" fmla="*/ 0 w 3992742"/>
              <a:gd name="connsiteY2" fmla="*/ 3078994 h 3078994"/>
              <a:gd name="connsiteX3" fmla="*/ 9915 w 3992742"/>
              <a:gd name="connsiteY3" fmla="*/ 0 h 3078994"/>
              <a:gd name="connsiteX0" fmla="*/ 9915 w 3969651"/>
              <a:gd name="connsiteY0" fmla="*/ 0 h 3078994"/>
              <a:gd name="connsiteX1" fmla="*/ 3969651 w 3969651"/>
              <a:gd name="connsiteY1" fmla="*/ 9931 h 3078994"/>
              <a:gd name="connsiteX2" fmla="*/ 0 w 3969651"/>
              <a:gd name="connsiteY2" fmla="*/ 3078994 h 3078994"/>
              <a:gd name="connsiteX3" fmla="*/ 9915 w 3969651"/>
              <a:gd name="connsiteY3" fmla="*/ 0 h 3078994"/>
              <a:gd name="connsiteX0" fmla="*/ 9915 w 3969651"/>
              <a:gd name="connsiteY0" fmla="*/ 0 h 3078994"/>
              <a:gd name="connsiteX1" fmla="*/ 3969651 w 3969651"/>
              <a:gd name="connsiteY1" fmla="*/ 9931 h 3078994"/>
              <a:gd name="connsiteX2" fmla="*/ 0 w 3969651"/>
              <a:gd name="connsiteY2" fmla="*/ 3078994 h 3078994"/>
              <a:gd name="connsiteX3" fmla="*/ 9915 w 3969651"/>
              <a:gd name="connsiteY3" fmla="*/ 0 h 3078994"/>
              <a:gd name="connsiteX0" fmla="*/ 9915 w 3969651"/>
              <a:gd name="connsiteY0" fmla="*/ 0 h 3078994"/>
              <a:gd name="connsiteX1" fmla="*/ 3969651 w 3969651"/>
              <a:gd name="connsiteY1" fmla="*/ 9931 h 3078994"/>
              <a:gd name="connsiteX2" fmla="*/ 0 w 3969651"/>
              <a:gd name="connsiteY2" fmla="*/ 3078994 h 3078994"/>
              <a:gd name="connsiteX3" fmla="*/ 9915 w 3969651"/>
              <a:gd name="connsiteY3" fmla="*/ 0 h 3078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9651" h="3078994">
                <a:moveTo>
                  <a:pt x="9915" y="0"/>
                </a:moveTo>
                <a:lnTo>
                  <a:pt x="3969651" y="9931"/>
                </a:lnTo>
                <a:cubicBezTo>
                  <a:pt x="2346252" y="337146"/>
                  <a:pt x="967616" y="1537197"/>
                  <a:pt x="0" y="3078994"/>
                </a:cubicBezTo>
                <a:lnTo>
                  <a:pt x="9915" y="0"/>
                </a:lnTo>
                <a:close/>
              </a:path>
            </a:pathLst>
          </a:custGeom>
          <a:solidFill>
            <a:srgbClr val="ED7D31">
              <a:alpha val="63922"/>
            </a:srgb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0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812800" y="1295400"/>
            <a:ext cx="853651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ＭＳ Ｐゴシック" charset="-128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A Practical Soundscape Approach to City Noise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812800" y="2286000"/>
            <a:ext cx="8534400" cy="3037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ＭＳ Ｐゴシック" charset="-128"/>
              </a:defRPr>
            </a:lvl1pPr>
            <a:lvl2pPr marL="574660" indent="-19525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  <a:cs typeface="ＭＳ Ｐゴシック" charset="-128"/>
              </a:defRPr>
            </a:lvl2pPr>
            <a:lvl3pPr marL="1279493" indent="-228594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ＭＳ Ｐゴシック" charset="-128"/>
              </a:defRPr>
            </a:lvl3pPr>
            <a:lvl4pPr marL="1698583" indent="-228594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  <a:cs typeface="ＭＳ Ｐゴシック" charset="-128"/>
              </a:defRPr>
            </a:lvl4pPr>
            <a:lvl5pPr marL="2117672" indent="-228594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  <a:cs typeface="ＭＳ Ｐゴシック" charset="-128"/>
              </a:defRPr>
            </a:lvl5pPr>
            <a:lvl6pPr marL="257486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05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238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427" indent="-22859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John </a:t>
            </a:r>
            <a:r>
              <a:rPr kumimoji="0" lang="en-US" altLang="x-non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Yoahann</a:t>
            </a:r>
            <a:r>
              <a:rPr kumimoji="0" lang="en-US" altLang="x-non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 Daniel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x-none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ＭＳ Ｐゴシック"/>
              <a:cs typeface="ＭＳ Ｐゴシック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x-none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ＭＳ Ｐゴシック"/>
              <a:cs typeface="ＭＳ Ｐゴシック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Supervisors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Cheol</a:t>
            </a:r>
            <a:r>
              <a:rPr kumimoji="0" lang="en-US" altLang="x-non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-Ho </a:t>
            </a:r>
            <a:r>
              <a:rPr kumimoji="0" lang="en-US" altLang="x-non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Jeong</a:t>
            </a:r>
            <a:r>
              <a:rPr kumimoji="0" lang="en-US" altLang="x-non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, Associate Professor, DTU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Sébastien</a:t>
            </a:r>
            <a:r>
              <a:rPr kumimoji="0" lang="en-US" altLang="x-non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 </a:t>
            </a:r>
            <a:r>
              <a:rPr kumimoji="0" lang="en-US" altLang="x-non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Santurette</a:t>
            </a:r>
            <a:r>
              <a:rPr kumimoji="0" lang="en-US" altLang="x-non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, Assistant Professor, DTU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x-none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ＭＳ Ｐゴシック"/>
              <a:cs typeface="ＭＳ Ｐゴシック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Co-Supervisors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Torben</a:t>
            </a:r>
            <a:r>
              <a:rPr kumimoji="0" lang="en-US" altLang="x-non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 Holm Pedersen, Delta Acoustics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Marianne </a:t>
            </a:r>
            <a:r>
              <a:rPr kumimoji="0" lang="en-US" altLang="x-non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Spang</a:t>
            </a:r>
            <a:r>
              <a:rPr kumimoji="0" lang="en-US" altLang="x-non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 </a:t>
            </a:r>
            <a:r>
              <a:rPr kumimoji="0" lang="en-US" altLang="x-non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Bech</a:t>
            </a:r>
            <a:r>
              <a:rPr kumimoji="0" lang="en-US" altLang="x-non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, </a:t>
            </a:r>
            <a:r>
              <a:rPr kumimoji="0" lang="en-US" altLang="x-non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Miljøpunkt</a:t>
            </a:r>
            <a:r>
              <a:rPr kumimoji="0" lang="en-US" altLang="x-non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 </a:t>
            </a:r>
            <a:r>
              <a:rPr kumimoji="0" lang="mr-IN" altLang="x-non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–</a:t>
            </a:r>
            <a:r>
              <a:rPr kumimoji="0" lang="en-US" altLang="x-non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 Indre by &amp; </a:t>
            </a:r>
            <a:r>
              <a:rPr kumimoji="0" lang="en-US" altLang="x-non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ＭＳ Ｐゴシック"/>
                <a:cs typeface="ＭＳ Ｐゴシック" charset="-128"/>
              </a:rPr>
              <a:t>Christianshavn</a:t>
            </a:r>
            <a:endParaRPr kumimoji="0" lang="en-US" altLang="x-none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ＭＳ Ｐゴシック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1129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noise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Noise is defined as unwanted sound</a:t>
            </a:r>
          </a:p>
          <a:p>
            <a:endParaRPr lang="en-US" dirty="0"/>
          </a:p>
          <a:p>
            <a:r>
              <a:rPr lang="en-US" dirty="0"/>
              <a:t>Can noise annoyance be solved by decreasing overall sound levels?</a:t>
            </a:r>
          </a:p>
          <a:p>
            <a:endParaRPr lang="en-US" dirty="0"/>
          </a:p>
          <a:p>
            <a:r>
              <a:rPr lang="en-US" dirty="0"/>
              <a:t>No! We need a certain amount of noise for comfortable living.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B8722-9F69-3F4C-A97D-1914B85F963F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8E8D2FDE-B8B1-A644-9CA6-56B37CDE3968}" type="datetime3">
              <a:rPr lang="en-US" smtClean="0"/>
              <a:pPr>
                <a:defRPr/>
              </a:pPr>
              <a:t>17 March 2021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3483879"/>
            <a:ext cx="5943600" cy="279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3468253"/>
            <a:ext cx="4538464" cy="28115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5560" y="3465387"/>
            <a:ext cx="4932504" cy="27788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7792" y="3490290"/>
            <a:ext cx="4427984" cy="27674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9162" y="3485779"/>
            <a:ext cx="2325300" cy="279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Noise is complex</a:t>
            </a:r>
          </a:p>
          <a:p>
            <a:endParaRPr lang="en-US" dirty="0"/>
          </a:p>
          <a:p>
            <a:r>
              <a:rPr lang="en-US" dirty="0"/>
              <a:t>How is to be tackled?</a:t>
            </a:r>
          </a:p>
          <a:p>
            <a:endParaRPr lang="en-US" dirty="0"/>
          </a:p>
          <a:p>
            <a:r>
              <a:rPr lang="en-US" dirty="0"/>
              <a:t>Soundscape analysis is the holistic approach to tackle noise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B8722-9F69-3F4C-A97D-1914B85F963F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8E8D2FDE-B8B1-A644-9CA6-56B37CDE3968}" type="datetime3">
              <a:rPr lang="en-US" smtClean="0"/>
              <a:pPr>
                <a:defRPr/>
              </a:pPr>
              <a:t>17 March 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51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688</Words>
  <Application>Microsoft Office PowerPoint</Application>
  <PresentationFormat>Widescreen</PresentationFormat>
  <Paragraphs>363</Paragraphs>
  <Slides>17</Slides>
  <Notes>0</Notes>
  <HiddenSlides>0</HiddenSlides>
  <MMClips>5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Verdana</vt:lpstr>
      <vt:lpstr>Office Theme</vt:lpstr>
      <vt:lpstr>PowerPoint-præsentation</vt:lpstr>
      <vt:lpstr>Noise Measurement</vt:lpstr>
      <vt:lpstr>Case 1</vt:lpstr>
      <vt:lpstr>Case 2</vt:lpstr>
      <vt:lpstr>Case 3</vt:lpstr>
      <vt:lpstr>Sound Level Meters </vt:lpstr>
      <vt:lpstr>PowerPoint-præsentation</vt:lpstr>
      <vt:lpstr>What is noise</vt:lpstr>
      <vt:lpstr>PowerPoint-præsentation</vt:lpstr>
      <vt:lpstr>Silent Events – målinger sommeren 2019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Opsamling og spørgsmål  Hvad er effekterne af støj fra musikarrangementer, og andre aktiviteteter?   Og hvad kan vi bruge undersøgelserne til?  Afrunding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TOM</dc:title>
  <dc:creator>John Yoahann Daniel</dc:creator>
  <cp:lastModifiedBy>Sabine Sørensen</cp:lastModifiedBy>
  <cp:revision>13</cp:revision>
  <dcterms:created xsi:type="dcterms:W3CDTF">2019-11-20T14:09:07Z</dcterms:created>
  <dcterms:modified xsi:type="dcterms:W3CDTF">2021-03-17T21:04:44Z</dcterms:modified>
</cp:coreProperties>
</file>