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6" r:id="rId4"/>
    <p:sldId id="261" r:id="rId5"/>
    <p:sldId id="264" r:id="rId6"/>
    <p:sldId id="265" r:id="rId7"/>
    <p:sldId id="266" r:id="rId8"/>
    <p:sldId id="262" r:id="rId9"/>
    <p:sldId id="270" r:id="rId10"/>
    <p:sldId id="271" r:id="rId11"/>
    <p:sldId id="267" r:id="rId12"/>
    <p:sldId id="272" r:id="rId13"/>
  </p:sldIdLst>
  <p:sldSz cx="9144000" cy="6858000" type="screen4x3"/>
  <p:notesSz cx="6802438" cy="99361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8000"/>
    <a:srgbClr val="399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26CF-69ED-47F6-B5D0-4EBF3EE5A888}" type="datetimeFigureOut">
              <a:rPr lang="da-DK" smtClean="0"/>
              <a:t>28/01/19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244" y="4719678"/>
            <a:ext cx="5441950" cy="4471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7630"/>
            <a:ext cx="2947723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3141" y="9437630"/>
            <a:ext cx="2947723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0C83D-B672-499C-8639-DD1962A1E57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485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0C83D-B672-499C-8639-DD1962A1E578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534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BA50-FD6E-4074-B81A-2AC56B60CEEB}" type="datetimeFigureOut">
              <a:rPr lang="da-DK" smtClean="0"/>
              <a:t>28/01/19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475-723E-46B4-9B02-1DC50898D9F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362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BA50-FD6E-4074-B81A-2AC56B60CEEB}" type="datetimeFigureOut">
              <a:rPr lang="da-DK" smtClean="0"/>
              <a:t>28/01/19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475-723E-46B4-9B02-1DC50898D9F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766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BA50-FD6E-4074-B81A-2AC56B60CEEB}" type="datetimeFigureOut">
              <a:rPr lang="da-DK" smtClean="0"/>
              <a:t>28/01/19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475-723E-46B4-9B02-1DC50898D9F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666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BA50-FD6E-4074-B81A-2AC56B60CEEB}" type="datetimeFigureOut">
              <a:rPr lang="da-DK" smtClean="0"/>
              <a:t>28/01/19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475-723E-46B4-9B02-1DC50898D9F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8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BA50-FD6E-4074-B81A-2AC56B60CEEB}" type="datetimeFigureOut">
              <a:rPr lang="da-DK" smtClean="0"/>
              <a:t>28/01/19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475-723E-46B4-9B02-1DC50898D9F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217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BA50-FD6E-4074-B81A-2AC56B60CEEB}" type="datetimeFigureOut">
              <a:rPr lang="da-DK" smtClean="0"/>
              <a:t>28/01/19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475-723E-46B4-9B02-1DC50898D9F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566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BA50-FD6E-4074-B81A-2AC56B60CEEB}" type="datetimeFigureOut">
              <a:rPr lang="da-DK" smtClean="0"/>
              <a:t>28/01/19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475-723E-46B4-9B02-1DC50898D9F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925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BA50-FD6E-4074-B81A-2AC56B60CEEB}" type="datetimeFigureOut">
              <a:rPr lang="da-DK" smtClean="0"/>
              <a:t>28/01/19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475-723E-46B4-9B02-1DC50898D9F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610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BA50-FD6E-4074-B81A-2AC56B60CEEB}" type="datetimeFigureOut">
              <a:rPr lang="da-DK" smtClean="0"/>
              <a:t>28/01/19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475-723E-46B4-9B02-1DC50898D9F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082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BA50-FD6E-4074-B81A-2AC56B60CEEB}" type="datetimeFigureOut">
              <a:rPr lang="da-DK" smtClean="0"/>
              <a:t>28/01/19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475-723E-46B4-9B02-1DC50898D9F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011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BA50-FD6E-4074-B81A-2AC56B60CEEB}" type="datetimeFigureOut">
              <a:rPr lang="da-DK" smtClean="0"/>
              <a:t>28/01/19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475-723E-46B4-9B02-1DC50898D9F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731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6BA50-FD6E-4074-B81A-2AC56B60CEEB}" type="datetimeFigureOut">
              <a:rPr lang="da-DK" smtClean="0"/>
              <a:t>28/01/19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8475-723E-46B4-9B02-1DC50898D9F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024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nne.spang@a21.dk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2" descr="brændefy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68" y="-21014"/>
            <a:ext cx="9278168" cy="684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-134168" y="25566"/>
            <a:ext cx="9278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endParaRPr kumimoji="0" lang="da-DK" altLang="da-DK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a-DK" altLang="da-DK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Brændeovne – hvad er problemet og hvad kan vi gøre ved det – 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a-DK" altLang="da-DK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set i et lokalt perspektiv</a:t>
            </a:r>
            <a:r>
              <a:rPr kumimoji="0" lang="da-DK" altLang="da-DK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da-DK" altLang="da-DK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Billede 6" descr="d:\Users\Marianne.Spang\AppData\Local\Microsoft\Windows\Temporary Internet Files\Content.Outlook\FJ3N2EER\NytLOGO-hvi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14047"/>
            <a:ext cx="2872859" cy="687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ktangel 10"/>
          <p:cNvSpPr/>
          <p:nvPr/>
        </p:nvSpPr>
        <p:spPr>
          <a:xfrm>
            <a:off x="971600" y="510999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kumimoji="0" lang="da-DK" altLang="da-DK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Den 13. december kl. 19-21 på Christianshavns Bibliotek</a:t>
            </a:r>
            <a:endParaRPr kumimoji="0" lang="da-DK" altLang="da-DK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Billedresultat for MiljÃ¸styrelsen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14047"/>
            <a:ext cx="2448272" cy="5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84687"/>
            <a:ext cx="1008844" cy="6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20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/>
            </a:r>
            <a:br>
              <a:rPr lang="da-DK" b="1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ln>
            <a:solidFill>
              <a:srgbClr val="399AB5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4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da-DK" sz="1400" dirty="0">
                <a:latin typeface="Arial Rounded MT Bold" panose="020F0704030504030204" pitchFamily="34" charset="0"/>
              </a:rPr>
              <a:t> </a:t>
            </a:r>
          </a:p>
          <a:p>
            <a:pPr marL="0" indent="0">
              <a:buNone/>
            </a:pPr>
            <a:endParaRPr lang="da-DK" sz="1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da-DK" sz="36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da-DK" sz="3600" dirty="0" smtClean="0">
                <a:latin typeface="Arial Rounded MT Bold" panose="020F0704030504030204" pitchFamily="34" charset="0"/>
              </a:rPr>
              <a:t>Debat </a:t>
            </a:r>
            <a:r>
              <a:rPr lang="da-DK" sz="3600" dirty="0">
                <a:latin typeface="Arial Rounded MT Bold" panose="020F0704030504030204" pitchFamily="34" charset="0"/>
              </a:rPr>
              <a:t>med spørgsmål fra salen, </a:t>
            </a:r>
            <a:r>
              <a:rPr lang="da-DK" sz="3600" dirty="0" smtClean="0">
                <a:latin typeface="Arial Rounded MT Bold" panose="020F0704030504030204" pitchFamily="34" charset="0"/>
              </a:rPr>
              <a:t>spørgsmål på sedler og fra Facebook. </a:t>
            </a:r>
            <a:endParaRPr lang="da-DK" sz="3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da-DK" sz="3600" dirty="0">
                <a:latin typeface="Arial Rounded MT Bold" panose="020F0704030504030204" pitchFamily="34" charset="0"/>
              </a:rPr>
              <a:t> </a:t>
            </a:r>
          </a:p>
        </p:txBody>
      </p:sp>
      <p:pic>
        <p:nvPicPr>
          <p:cNvPr id="5" name="Billede 4" descr="d:\Users\Marianne.Spang\AppData\Local\Microsoft\Windows\Temporary Internet Files\Content.Outlook\FJ3N2EER\NytLOGO-so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01" y="6172864"/>
            <a:ext cx="2887345" cy="59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72864"/>
            <a:ext cx="1008844" cy="6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Billedresultat for MiljÃ¸styrelse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4883"/>
            <a:ext cx="2448272" cy="5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5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/>
              <a:t/>
            </a:r>
            <a:br>
              <a:rPr lang="da-DK" sz="2800" dirty="0"/>
            </a:br>
            <a:r>
              <a:rPr lang="da-DK" sz="2800" dirty="0" smtClean="0"/>
              <a:t>Spørgsmål til panelet, stillet af ordstyrer Christian Ege Jørgensen, tidl. direktør for Det Økologiske Råd:</a:t>
            </a:r>
            <a:br>
              <a:rPr lang="da-DK" sz="2800" dirty="0" smtClean="0"/>
            </a:br>
            <a:r>
              <a:rPr lang="da-DK" sz="2800" dirty="0"/>
              <a:t/>
            </a:r>
            <a:br>
              <a:rPr lang="da-DK" sz="2800" dirty="0"/>
            </a:br>
            <a:r>
              <a:rPr lang="da-DK" sz="2800" dirty="0" smtClean="0"/>
              <a:t/>
            </a:r>
            <a:br>
              <a:rPr lang="da-DK" sz="2800" dirty="0" smtClean="0"/>
            </a:b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 smtClean="0"/>
          </a:p>
          <a:p>
            <a:pPr marL="0" indent="0">
              <a:buNone/>
            </a:pPr>
            <a:r>
              <a:rPr lang="da-DK" sz="2000" dirty="0" smtClean="0"/>
              <a:t>Spørgsmål fra FB til spørgsmålene fra salen: Hej. Jeg kan jo desværre ikke komme, da vi har lokaludvalgsmøde samtidigt. Mit spørgsmål til oplæggeren er, hvordan 16.000 brændeovne kan forurene lige så meget som alle biler i byen. Er det på årsbasis, eller hvis de alle er tændt og med fuld varme, sammenlignet med alle biler i København i samme sekund, er det så den samme forurening? Venlig hilsen, Niels Kongshaug, Red. Indre By Lokaludvalg.</a:t>
            </a:r>
            <a:endParaRPr lang="da-DK" sz="2000" dirty="0"/>
          </a:p>
        </p:txBody>
      </p:sp>
      <p:pic>
        <p:nvPicPr>
          <p:cNvPr id="4" name="Billede 3" descr="d:\Users\Marianne.Spang\AppData\Local\Microsoft\Windows\Temporary Internet Files\Content.Outlook\FJ3N2EER\NytLOGO-so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197388"/>
            <a:ext cx="2887345" cy="59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Billedresultat for MiljÃ¸styrelse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4883"/>
            <a:ext cx="2448272" cy="5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4883"/>
            <a:ext cx="1008844" cy="6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85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/>
            </a:r>
            <a:br>
              <a:rPr lang="da-DK" b="1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ln>
            <a:solidFill>
              <a:srgbClr val="399AB5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da-DK" sz="3600" dirty="0" smtClean="0">
                <a:latin typeface="Arial Rounded MT Bold" panose="020F0704030504030204" pitchFamily="34" charset="0"/>
              </a:rPr>
              <a:t>Kort </a:t>
            </a:r>
            <a:r>
              <a:rPr lang="da-DK" sz="3600" dirty="0">
                <a:latin typeface="Arial Rounded MT Bold" panose="020F0704030504030204" pitchFamily="34" charset="0"/>
              </a:rPr>
              <a:t>opsamling og </a:t>
            </a:r>
            <a:endParaRPr lang="da-DK" sz="3600" dirty="0" smtClean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da-DK" sz="3600" dirty="0" smtClean="0">
                <a:latin typeface="Arial Rounded MT Bold" panose="020F0704030504030204" pitchFamily="34" charset="0"/>
              </a:rPr>
              <a:t>afrunding </a:t>
            </a:r>
            <a:r>
              <a:rPr lang="da-DK" sz="3600" dirty="0">
                <a:latin typeface="Arial Rounded MT Bold" panose="020F0704030504030204" pitchFamily="34" charset="0"/>
              </a:rPr>
              <a:t>af debatmødet</a:t>
            </a:r>
            <a:r>
              <a:rPr lang="da-DK" sz="3600" dirty="0" smtClean="0">
                <a:latin typeface="Arial Rounded MT Bold" panose="020F0704030504030204" pitchFamily="34" charset="0"/>
              </a:rPr>
              <a:t>.</a:t>
            </a:r>
          </a:p>
          <a:p>
            <a:pPr marL="0" indent="0" algn="ctr">
              <a:buNone/>
            </a:pPr>
            <a:endParaRPr lang="da-DK" sz="3600" dirty="0" smtClean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da-DK" sz="3600" dirty="0" smtClean="0">
                <a:latin typeface="Arial Rounded MT Bold" panose="020F0704030504030204" pitchFamily="34" charset="0"/>
              </a:rPr>
              <a:t>Tak til Det Økologiske Råd, alle paneldeltagere, Copenhagen Volenteers, Christianshavns Bibliotek, Medarbejdere og frivillige hos Miljøpunkt Indre By &amp; Christianshavn, Miljøstyrelsen og Christianshavns Lokaludvalg </a:t>
            </a:r>
          </a:p>
          <a:p>
            <a:pPr marL="0" indent="0" algn="ctr">
              <a:buNone/>
            </a:pPr>
            <a:r>
              <a:rPr lang="da-DK" sz="3600" dirty="0" smtClean="0">
                <a:latin typeface="Arial Rounded MT Bold" panose="020F0704030504030204" pitchFamily="34" charset="0"/>
              </a:rPr>
              <a:t>Uden dem og deres støtte og hjælp var dette debatmøde ikke blevet til noget</a:t>
            </a:r>
            <a:endParaRPr lang="da-DK" sz="3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da-DK" sz="1400" dirty="0"/>
          </a:p>
        </p:txBody>
      </p:sp>
      <p:pic>
        <p:nvPicPr>
          <p:cNvPr id="5" name="Billede 4" descr="d:\Users\Marianne.Spang\AppData\Local\Microsoft\Windows\Temporary Internet Files\Content.Outlook\FJ3N2EER\NytLOGO-so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01" y="6172864"/>
            <a:ext cx="2887345" cy="59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72864"/>
            <a:ext cx="1008844" cy="6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Billedresultat for MiljÃ¸styrelse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4883"/>
            <a:ext cx="2448272" cy="5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6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b="1" dirty="0" smtClean="0"/>
              <a:t>Program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ln>
            <a:solidFill>
              <a:srgbClr val="399AB5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400" dirty="0" smtClean="0">
                <a:latin typeface="Arial Rounded MT Bold" panose="020F0704030504030204" pitchFamily="34" charset="0"/>
              </a:rPr>
              <a:t>Første time</a:t>
            </a:r>
          </a:p>
          <a:p>
            <a:r>
              <a:rPr lang="da-DK" sz="1400" dirty="0" smtClean="0">
                <a:latin typeface="Arial Rounded MT Bold" panose="020F0704030504030204" pitchFamily="34" charset="0"/>
              </a:rPr>
              <a:t>Miljøpunkt </a:t>
            </a:r>
            <a:r>
              <a:rPr lang="da-DK" sz="1400" dirty="0">
                <a:latin typeface="Arial Rounded MT Bold" panose="020F0704030504030204" pitchFamily="34" charset="0"/>
              </a:rPr>
              <a:t>Indre By &amp; Christianshavn, centerleder Marianne Spang Bech byder velkommen og fortæller kort om programmet for debatmødet</a:t>
            </a:r>
            <a:r>
              <a:rPr lang="da-DK" sz="1400" dirty="0" smtClean="0"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da-DK" sz="1400" dirty="0">
              <a:latin typeface="Arial Rounded MT Bold" panose="020F0704030504030204" pitchFamily="34" charset="0"/>
            </a:endParaRPr>
          </a:p>
          <a:p>
            <a:r>
              <a:rPr lang="da-DK" sz="1400" dirty="0">
                <a:latin typeface="Arial Rounded MT Bold" panose="020F0704030504030204" pitchFamily="34" charset="0"/>
              </a:rPr>
              <a:t>Præsentation af ordstyrer: Tidligere direktør fra Det Økologiske Råd, DØR, Christian Ege Jørgensen.</a:t>
            </a:r>
          </a:p>
          <a:p>
            <a:pPr marL="0" lvl="0" indent="0">
              <a:buNone/>
            </a:pPr>
            <a:endParaRPr lang="da-DK" sz="1400" dirty="0" smtClean="0">
              <a:latin typeface="Arial Rounded MT Bold" panose="020F0704030504030204" pitchFamily="34" charset="0"/>
            </a:endParaRPr>
          </a:p>
          <a:p>
            <a:r>
              <a:rPr lang="da-DK" sz="1400" dirty="0" smtClean="0">
                <a:latin typeface="Arial Rounded MT Bold" panose="020F0704030504030204" pitchFamily="34" charset="0"/>
              </a:rPr>
              <a:t>Kort </a:t>
            </a:r>
            <a:r>
              <a:rPr lang="da-DK" sz="1400" dirty="0">
                <a:latin typeface="Arial Rounded MT Bold" panose="020F0704030504030204" pitchFamily="34" charset="0"/>
              </a:rPr>
              <a:t>oplæg af Kåre Press, Det Økologiske Råd, om seneste viden om luftforurening og kilder. </a:t>
            </a:r>
          </a:p>
          <a:p>
            <a:pPr marL="0" lvl="0" indent="0">
              <a:buNone/>
            </a:pPr>
            <a:endParaRPr lang="da-DK" sz="1400" dirty="0" smtClean="0">
              <a:latin typeface="Arial Rounded MT Bold" panose="020F0704030504030204" pitchFamily="34" charset="0"/>
            </a:endParaRPr>
          </a:p>
          <a:p>
            <a:r>
              <a:rPr lang="da-DK" sz="1400" dirty="0" smtClean="0">
                <a:latin typeface="Arial Rounded MT Bold" panose="020F0704030504030204" pitchFamily="34" charset="0"/>
              </a:rPr>
              <a:t>Pitch </a:t>
            </a:r>
            <a:r>
              <a:rPr lang="da-DK" sz="1400" dirty="0">
                <a:latin typeface="Arial Rounded MT Bold" panose="020F0704030504030204" pitchFamily="34" charset="0"/>
              </a:rPr>
              <a:t>fra hver deltager i paneldebatten (3-5 min): Herefter debat ift. tre spørgsmål fra Miljøpunkt Indre By &amp; Christianshavn. Ordstyrer Chr. Ege Jørgensen, DØR. </a:t>
            </a:r>
          </a:p>
          <a:p>
            <a:pPr marL="0" indent="0">
              <a:buNone/>
            </a:pPr>
            <a:endParaRPr lang="da-DK" sz="14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da-DK" sz="1400" dirty="0" smtClean="0">
                <a:latin typeface="Arial Rounded MT Bold" panose="020F0704030504030204" pitchFamily="34" charset="0"/>
              </a:rPr>
              <a:t>Anden time</a:t>
            </a:r>
            <a:r>
              <a:rPr lang="da-DK" sz="1400" dirty="0">
                <a:latin typeface="Arial Rounded MT Bold" panose="020F0704030504030204" pitchFamily="34" charset="0"/>
              </a:rPr>
              <a:t> </a:t>
            </a:r>
          </a:p>
          <a:p>
            <a:pPr marL="0" indent="0">
              <a:buNone/>
            </a:pPr>
            <a:r>
              <a:rPr lang="da-DK" sz="1400" dirty="0">
                <a:latin typeface="Arial Rounded MT Bold" panose="020F0704030504030204" pitchFamily="34" charset="0"/>
              </a:rPr>
              <a:t>Kort pause. 10 min pause, med let forplejning.</a:t>
            </a:r>
          </a:p>
          <a:p>
            <a:pPr marL="0" indent="0">
              <a:buNone/>
            </a:pPr>
            <a:endParaRPr lang="da-DK" sz="1400" dirty="0">
              <a:latin typeface="Arial Rounded MT Bold" panose="020F0704030504030204" pitchFamily="34" charset="0"/>
            </a:endParaRPr>
          </a:p>
          <a:p>
            <a:r>
              <a:rPr lang="da-DK" sz="1400" dirty="0">
                <a:latin typeface="Arial Rounded MT Bold" panose="020F0704030504030204" pitchFamily="34" charset="0"/>
              </a:rPr>
              <a:t>Debat med spørgsmål fra salen, på sedler. (Inden den åbne paneldebat indsamles spørgsmål fra deltagerne).   </a:t>
            </a:r>
          </a:p>
          <a:p>
            <a:pPr marL="0" indent="0">
              <a:buNone/>
            </a:pPr>
            <a:r>
              <a:rPr lang="da-DK" sz="1400" dirty="0">
                <a:latin typeface="Arial Rounded MT Bold" panose="020F0704030504030204" pitchFamily="34" charset="0"/>
              </a:rPr>
              <a:t> </a:t>
            </a:r>
          </a:p>
          <a:p>
            <a:r>
              <a:rPr lang="da-DK" sz="1400" dirty="0">
                <a:latin typeface="Arial Rounded MT Bold" panose="020F0704030504030204" pitchFamily="34" charset="0"/>
              </a:rPr>
              <a:t>Kort opsamling og afrunding af debatmødet.</a:t>
            </a:r>
          </a:p>
          <a:p>
            <a:pPr marL="0" indent="0">
              <a:buNone/>
            </a:pPr>
            <a:endParaRPr lang="da-DK" sz="1400" dirty="0"/>
          </a:p>
        </p:txBody>
      </p:sp>
      <p:pic>
        <p:nvPicPr>
          <p:cNvPr id="5" name="Billede 4" descr="d:\Users\Marianne.Spang\AppData\Local\Microsoft\Windows\Temporary Internet Files\Content.Outlook\FJ3N2EER\NytLOGO-so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01" y="6172864"/>
            <a:ext cx="2887345" cy="59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72864"/>
            <a:ext cx="1008844" cy="6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Billedresultat for MiljÃ¸styrelse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4883"/>
            <a:ext cx="2448272" cy="5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6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1270199" cy="82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ktangel 6"/>
          <p:cNvSpPr/>
          <p:nvPr/>
        </p:nvSpPr>
        <p:spPr>
          <a:xfrm>
            <a:off x="666750" y="335846"/>
            <a:ext cx="786569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08525" algn="l"/>
              </a:tabLst>
            </a:pPr>
            <a:r>
              <a:rPr lang="da-DK" altLang="da-DK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Debatpanelet</a:t>
            </a:r>
            <a:r>
              <a:rPr lang="da-DK" altLang="da-DK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08525" algn="l"/>
              </a:tabLst>
            </a:pPr>
            <a:endParaRPr lang="da-DK" altLang="da-DK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08525" algn="l"/>
              </a:tabLst>
            </a:pPr>
            <a:r>
              <a:rPr lang="da-DK" altLang="da-DK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Forsyning: Gaschef Morten Stanley fra HOFOR </a:t>
            </a:r>
            <a:endParaRPr lang="da-DK" altLang="da-DK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08525" algn="l"/>
              </a:tabLst>
            </a:pPr>
            <a:endParaRPr lang="da-DK" altLang="da-DK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08525" algn="l"/>
              </a:tabLst>
            </a:pPr>
            <a:r>
              <a:rPr lang="da-DK" altLang="da-DK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Brændeovne/skorstensfejer</a:t>
            </a:r>
            <a:r>
              <a:rPr lang="da-DK" altLang="da-DK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Skorstensfejermester i Københavns Kommune Henrik B. Jensen, også formand for Skorstensfejerlaugets Miljøudvalg</a:t>
            </a:r>
            <a:endParaRPr lang="da-DK" altLang="da-DK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08525" algn="l"/>
              </a:tabLst>
            </a:pPr>
            <a:endParaRPr lang="da-DK" altLang="da-DK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08525" algn="l"/>
              </a:tabLst>
            </a:pPr>
            <a:r>
              <a:rPr lang="da-DK" altLang="da-DK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ahoma" pitchFamily="34" charset="0"/>
              </a:rPr>
              <a:t>Repr</a:t>
            </a:r>
            <a:r>
              <a:rPr lang="da-DK" altLang="da-DK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ahoma" pitchFamily="34" charset="0"/>
              </a:rPr>
              <a:t>. for luftrensning gennem filter: </a:t>
            </a:r>
            <a:r>
              <a:rPr lang="da-DK" altLang="da-DK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Helvetica" charset="0"/>
              </a:rPr>
              <a:t>Tonny Sander Holm, ingeniør, direktør og opfinder,</a:t>
            </a:r>
            <a:r>
              <a:rPr lang="da-DK" altLang="da-DK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Helvetica" charset="0"/>
              </a:rPr>
              <a:t> </a:t>
            </a:r>
            <a:r>
              <a:rPr lang="da-DK" altLang="da-DK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Proces Sander ApS. </a:t>
            </a:r>
            <a:endParaRPr lang="da-DK" altLang="da-DK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08525" algn="l"/>
              </a:tabLst>
            </a:pPr>
            <a:endParaRPr lang="da-DK" altLang="da-DK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08525" algn="l"/>
              </a:tabLst>
            </a:pPr>
            <a:r>
              <a:rPr lang="da-DK" altLang="da-DK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Hyggeperspektivet/alternativer </a:t>
            </a:r>
            <a:r>
              <a:rPr lang="da-DK" altLang="da-DK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til brændeovn: Lasse Andkjær Nielsen, gas og vand/damp baserede ”brændeovne”, forurener det, bruger det energi? </a:t>
            </a:r>
            <a:endParaRPr lang="da-DK" altLang="da-DK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08525" algn="l"/>
              </a:tabLst>
            </a:pPr>
            <a:endParaRPr lang="da-DK" altLang="da-DK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08525" algn="l"/>
              </a:tabLst>
            </a:pPr>
            <a:r>
              <a:rPr lang="da-DK" altLang="da-DK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Repr</a:t>
            </a:r>
            <a:r>
              <a:rPr lang="da-DK" altLang="da-DK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fra Christiania, Byggegruppen, Allan Lausten, om arbejdet med omstilling af varmeforsyningen på Christiania. </a:t>
            </a:r>
            <a:endParaRPr lang="da-DK" altLang="da-DK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08525" algn="l"/>
              </a:tabLst>
            </a:pPr>
            <a:endParaRPr lang="da-DK" altLang="da-DK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08525" algn="l"/>
              </a:tabLst>
            </a:pPr>
            <a:r>
              <a:rPr lang="da-DK" altLang="da-DK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LOB - Landsforeningen til Oplysning om Brænderøgsforurening, formand </a:t>
            </a:r>
            <a:r>
              <a:rPr lang="da-DK" altLang="da-DK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Kjeld Secher</a:t>
            </a:r>
            <a:endParaRPr lang="da-DK" altLang="da-DK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08525" algn="l"/>
              </a:tabLst>
            </a:pPr>
            <a:endParaRPr lang="da-DK" altLang="da-DK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08525" algn="l"/>
              </a:tabLst>
            </a:pPr>
            <a:r>
              <a:rPr lang="da-DK" altLang="da-DK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Kontakt </a:t>
            </a:r>
            <a:r>
              <a:rPr lang="da-DK" altLang="da-DK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og tidsstyrer: </a:t>
            </a:r>
            <a:r>
              <a:rPr lang="da-DK" altLang="da-DK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Centerleder Marianne </a:t>
            </a:r>
            <a:r>
              <a:rPr lang="da-DK" altLang="da-DK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Spang Bech, </a:t>
            </a:r>
            <a:r>
              <a:rPr lang="da-DK" altLang="da-DK" dirty="0" smtClean="0">
                <a:solidFill>
                  <a:srgbClr val="009999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Marianne.spang@a21.dk</a:t>
            </a:r>
            <a:r>
              <a:rPr lang="da-DK" altLang="da-DK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da-DK" altLang="da-DK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M: 29 11 00 30. </a:t>
            </a:r>
            <a:endParaRPr lang="da-DK" altLang="da-DK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08525" algn="l"/>
              </a:tabLst>
            </a:pPr>
            <a:endParaRPr lang="da-DK" altLang="da-DK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Billede 9" descr="d:\Users\Marianne.Spang\AppData\Local\Microsoft\Windows\Temporary Internet Files\Content.Outlook\FJ3N2EER\NytLOGO-sor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01" y="6172864"/>
            <a:ext cx="2887345" cy="591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31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b="1" dirty="0" smtClean="0"/>
              <a:t>Program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ln>
            <a:solidFill>
              <a:srgbClr val="399AB5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400" dirty="0" smtClean="0">
                <a:latin typeface="Arial Rounded MT Bold" panose="020F0704030504030204" pitchFamily="34" charset="0"/>
              </a:rPr>
              <a:t>Første time</a:t>
            </a:r>
          </a:p>
          <a:p>
            <a:r>
              <a:rPr lang="da-DK" sz="1400" dirty="0" smtClean="0">
                <a:latin typeface="Arial Rounded MT Bold" panose="020F0704030504030204" pitchFamily="34" charset="0"/>
              </a:rPr>
              <a:t>Miljøpunkt </a:t>
            </a:r>
            <a:r>
              <a:rPr lang="da-DK" sz="1400" dirty="0">
                <a:latin typeface="Arial Rounded MT Bold" panose="020F0704030504030204" pitchFamily="34" charset="0"/>
              </a:rPr>
              <a:t>Indre By &amp; Christianshavn, centerleder Marianne Spang Bech byder velkommen og fortæller kort om programmet for debatmødet</a:t>
            </a:r>
            <a:r>
              <a:rPr lang="da-DK" sz="1400" dirty="0" smtClean="0"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da-DK" sz="1400" dirty="0">
              <a:latin typeface="Arial Rounded MT Bold" panose="020F0704030504030204" pitchFamily="34" charset="0"/>
            </a:endParaRPr>
          </a:p>
          <a:p>
            <a:r>
              <a:rPr lang="da-DK" sz="1400" dirty="0">
                <a:latin typeface="Arial Rounded MT Bold" panose="020F0704030504030204" pitchFamily="34" charset="0"/>
              </a:rPr>
              <a:t>Præsentation af ordstyrer: Tidligere direktør fra Det Økologiske Råd, DØR, Christian Ege Jørgensen.</a:t>
            </a:r>
          </a:p>
          <a:p>
            <a:pPr marL="0" lvl="0" indent="0">
              <a:buNone/>
            </a:pPr>
            <a:endParaRPr lang="da-DK" sz="1400" dirty="0" smtClean="0">
              <a:latin typeface="Arial Rounded MT Bold" panose="020F0704030504030204" pitchFamily="34" charset="0"/>
            </a:endParaRPr>
          </a:p>
          <a:p>
            <a:r>
              <a:rPr lang="da-DK" sz="1400" dirty="0" smtClean="0">
                <a:latin typeface="Arial Rounded MT Bold" panose="020F0704030504030204" pitchFamily="34" charset="0"/>
              </a:rPr>
              <a:t>Kort </a:t>
            </a:r>
            <a:r>
              <a:rPr lang="da-DK" sz="1400" dirty="0">
                <a:latin typeface="Arial Rounded MT Bold" panose="020F0704030504030204" pitchFamily="34" charset="0"/>
              </a:rPr>
              <a:t>oplæg af Kåre Press, Det Økologiske Råd, om seneste viden om luftforurening og kilder. </a:t>
            </a:r>
          </a:p>
          <a:p>
            <a:pPr marL="0" lvl="0" indent="0">
              <a:buNone/>
            </a:pPr>
            <a:endParaRPr lang="da-DK" sz="1400" dirty="0" smtClean="0">
              <a:latin typeface="Arial Rounded MT Bold" panose="020F0704030504030204" pitchFamily="34" charset="0"/>
            </a:endParaRPr>
          </a:p>
          <a:p>
            <a:r>
              <a:rPr lang="da-DK" sz="1400" dirty="0" smtClean="0">
                <a:latin typeface="Arial Rounded MT Bold" panose="020F0704030504030204" pitchFamily="34" charset="0"/>
              </a:rPr>
              <a:t>Pitch </a:t>
            </a:r>
            <a:r>
              <a:rPr lang="da-DK" sz="1400" dirty="0">
                <a:latin typeface="Arial Rounded MT Bold" panose="020F0704030504030204" pitchFamily="34" charset="0"/>
              </a:rPr>
              <a:t>fra hver deltager i paneldebatten (3-5 min): Herefter debat ift. tre spørgsmål fra Miljøpunkt Indre By &amp; Christianshavn. Ordstyrer Chr. Ege Jørgensen, DØR. </a:t>
            </a:r>
          </a:p>
          <a:p>
            <a:pPr marL="0" indent="0">
              <a:buNone/>
            </a:pPr>
            <a:endParaRPr lang="da-DK" sz="14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da-DK" sz="1400" dirty="0" smtClean="0">
                <a:latin typeface="Arial Rounded MT Bold" panose="020F0704030504030204" pitchFamily="34" charset="0"/>
              </a:rPr>
              <a:t>Anden time</a:t>
            </a:r>
            <a:r>
              <a:rPr lang="da-DK" sz="1400" dirty="0">
                <a:latin typeface="Arial Rounded MT Bold" panose="020F0704030504030204" pitchFamily="34" charset="0"/>
              </a:rPr>
              <a:t> </a:t>
            </a:r>
          </a:p>
          <a:p>
            <a:pPr marL="0" indent="0">
              <a:buNone/>
            </a:pPr>
            <a:r>
              <a:rPr lang="da-DK" sz="1400" dirty="0">
                <a:latin typeface="Arial Rounded MT Bold" panose="020F0704030504030204" pitchFamily="34" charset="0"/>
              </a:rPr>
              <a:t>Kort pause. 10 min pause, med let forplejning.</a:t>
            </a:r>
          </a:p>
          <a:p>
            <a:pPr marL="0" indent="0">
              <a:buNone/>
            </a:pPr>
            <a:endParaRPr lang="da-DK" sz="1400" dirty="0">
              <a:latin typeface="Arial Rounded MT Bold" panose="020F0704030504030204" pitchFamily="34" charset="0"/>
            </a:endParaRPr>
          </a:p>
          <a:p>
            <a:r>
              <a:rPr lang="da-DK" sz="1400" dirty="0">
                <a:latin typeface="Arial Rounded MT Bold" panose="020F0704030504030204" pitchFamily="34" charset="0"/>
              </a:rPr>
              <a:t>Debat med spørgsmål fra salen, på sedler. (Inden den åbne paneldebat indsamles spørgsmål fra deltagerne).   </a:t>
            </a:r>
          </a:p>
          <a:p>
            <a:pPr marL="0" indent="0">
              <a:buNone/>
            </a:pPr>
            <a:r>
              <a:rPr lang="da-DK" sz="1400" dirty="0">
                <a:latin typeface="Arial Rounded MT Bold" panose="020F0704030504030204" pitchFamily="34" charset="0"/>
              </a:rPr>
              <a:t> </a:t>
            </a:r>
          </a:p>
          <a:p>
            <a:r>
              <a:rPr lang="da-DK" sz="1400" dirty="0">
                <a:latin typeface="Arial Rounded MT Bold" panose="020F0704030504030204" pitchFamily="34" charset="0"/>
              </a:rPr>
              <a:t>Kort opsamling og afrunding af debatmødet.</a:t>
            </a:r>
          </a:p>
          <a:p>
            <a:pPr marL="0" indent="0">
              <a:buNone/>
            </a:pPr>
            <a:endParaRPr lang="da-DK" sz="1400" dirty="0"/>
          </a:p>
        </p:txBody>
      </p:sp>
      <p:pic>
        <p:nvPicPr>
          <p:cNvPr id="5" name="Billede 4" descr="d:\Users\Marianne.Spang\AppData\Local\Microsoft\Windows\Temporary Internet Files\Content.Outlook\FJ3N2EER\NytLOGO-so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01" y="6172864"/>
            <a:ext cx="2887345" cy="59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72864"/>
            <a:ext cx="1008844" cy="6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Billedresultat for MiljÃ¸styrelse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4883"/>
            <a:ext cx="2448272" cy="5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79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/>
              <a:t/>
            </a:r>
            <a:br>
              <a:rPr lang="da-DK" sz="2800" dirty="0"/>
            </a:br>
            <a:r>
              <a:rPr lang="da-DK" sz="2800" dirty="0" smtClean="0"/>
              <a:t>Spørgsmål til panelet, stillet af ordstyrer Christian Ege Jørgensen, tidl. direktør for Det Økologiske Råd:</a:t>
            </a:r>
            <a:br>
              <a:rPr lang="da-DK" sz="2800" dirty="0" smtClean="0"/>
            </a:br>
            <a:r>
              <a:rPr lang="da-DK" sz="2800" dirty="0"/>
              <a:t/>
            </a:r>
            <a:br>
              <a:rPr lang="da-DK" sz="2800" dirty="0"/>
            </a:br>
            <a:r>
              <a:rPr lang="da-DK" sz="2800" dirty="0" smtClean="0"/>
              <a:t/>
            </a:r>
            <a:br>
              <a:rPr lang="da-DK" sz="2800" dirty="0" smtClean="0"/>
            </a:b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endParaRPr lang="da-DK" sz="4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da-DK" sz="4000" dirty="0" smtClean="0"/>
              <a:t>Hvordan </a:t>
            </a:r>
            <a:r>
              <a:rPr lang="da-DK" sz="4000" dirty="0"/>
              <a:t>ser i (panelet) udfordringer og muligheder i forhold til at have brændefyring i byen</a:t>
            </a:r>
            <a:r>
              <a:rPr lang="da-DK" sz="4000" dirty="0" smtClean="0"/>
              <a:t>?</a:t>
            </a:r>
            <a:r>
              <a:rPr lang="da-DK" sz="4000" dirty="0"/>
              <a:t> </a:t>
            </a:r>
          </a:p>
          <a:p>
            <a:endParaRPr lang="da-DK" dirty="0"/>
          </a:p>
        </p:txBody>
      </p:sp>
      <p:pic>
        <p:nvPicPr>
          <p:cNvPr id="4" name="Billede 3" descr="d:\Users\Marianne.Spang\AppData\Local\Microsoft\Windows\Temporary Internet Files\Content.Outlook\FJ3N2EER\NytLOGO-so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197388"/>
            <a:ext cx="2887345" cy="59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Billedresultat for MiljÃ¸styrelse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4883"/>
            <a:ext cx="2448272" cy="5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4883"/>
            <a:ext cx="1008844" cy="6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71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/>
              <a:t/>
            </a:r>
            <a:br>
              <a:rPr lang="da-DK" sz="2800" dirty="0"/>
            </a:br>
            <a:r>
              <a:rPr lang="da-DK" sz="2800" dirty="0" smtClean="0"/>
              <a:t>Spørgsmål til panelet, stillet af ordstyrer Christian Ege Jørgensen, tidl. direktør for Det Økologiske Råd:</a:t>
            </a:r>
            <a:br>
              <a:rPr lang="da-DK" sz="2800" dirty="0" smtClean="0"/>
            </a:br>
            <a:r>
              <a:rPr lang="da-DK" sz="2800" dirty="0"/>
              <a:t/>
            </a:r>
            <a:br>
              <a:rPr lang="da-DK" sz="2800" dirty="0"/>
            </a:br>
            <a:r>
              <a:rPr lang="da-DK" sz="2800" dirty="0" smtClean="0"/>
              <a:t/>
            </a:r>
            <a:br>
              <a:rPr lang="da-DK" sz="2800" dirty="0" smtClean="0"/>
            </a:b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endParaRPr lang="da-DK" sz="4000" dirty="0" smtClean="0"/>
          </a:p>
          <a:p>
            <a:pPr marL="0" lvl="0" indent="0" algn="ctr">
              <a:buNone/>
            </a:pPr>
            <a:r>
              <a:rPr lang="da-DK" sz="3600" dirty="0" smtClean="0"/>
              <a:t>2.  Hvad ser I af muligheder for at forebygge luftforureningen frem mod år 2025/2030?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 descr="d:\Users\Marianne.Spang\AppData\Local\Microsoft\Windows\Temporary Internet Files\Content.Outlook\FJ3N2EER\NytLOGO-so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197388"/>
            <a:ext cx="2887345" cy="59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Billedresultat for MiljÃ¸styrelse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4883"/>
            <a:ext cx="2448272" cy="5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4883"/>
            <a:ext cx="1008844" cy="6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6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/>
              <a:t/>
            </a:r>
            <a:br>
              <a:rPr lang="da-DK" sz="2800" dirty="0"/>
            </a:br>
            <a:r>
              <a:rPr lang="da-DK" sz="2800" dirty="0" smtClean="0"/>
              <a:t>Spørgsmål til panelet, stillet af ordstyrer Christian Ege Jørgensen, tidl. direktør for Det Økologiske Råd:</a:t>
            </a:r>
            <a:br>
              <a:rPr lang="da-DK" sz="2800" dirty="0" smtClean="0"/>
            </a:br>
            <a:r>
              <a:rPr lang="da-DK" sz="2800" dirty="0"/>
              <a:t/>
            </a:r>
            <a:br>
              <a:rPr lang="da-DK" sz="2800" dirty="0"/>
            </a:br>
            <a:r>
              <a:rPr lang="da-DK" sz="2800" dirty="0" smtClean="0"/>
              <a:t/>
            </a:r>
            <a:br>
              <a:rPr lang="da-DK" sz="2800" dirty="0" smtClean="0"/>
            </a:b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endParaRPr lang="da-DK" sz="4000" dirty="0" smtClean="0"/>
          </a:p>
          <a:p>
            <a:pPr marL="0" lvl="0" indent="0">
              <a:buNone/>
            </a:pPr>
            <a:r>
              <a:rPr lang="da-DK" sz="3600" dirty="0" smtClean="0"/>
              <a:t>3. Hvordan får vi fremadrettet involveret den enkelte borger i debatten om brændefyring på en konstruktiv måde?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 descr="d:\Users\Marianne.Spang\AppData\Local\Microsoft\Windows\Temporary Internet Files\Content.Outlook\FJ3N2EER\NytLOGO-so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197388"/>
            <a:ext cx="2887345" cy="59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Billedresultat for MiljÃ¸styrelse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4883"/>
            <a:ext cx="2448272" cy="5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4883"/>
            <a:ext cx="1008844" cy="6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27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Spørgsmål til panelet, stillet af ordstyrer Christian Ege Jørgensen, tidl. direktør for Det Økologiske Råd:</a:t>
            </a:r>
            <a:br>
              <a:rPr lang="da-DK" sz="2800" dirty="0" smtClean="0"/>
            </a:b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da-DK" dirty="0" smtClean="0"/>
              <a:t>Hvordan </a:t>
            </a:r>
            <a:r>
              <a:rPr lang="da-DK" dirty="0"/>
              <a:t>ser i (panelet) udfordringer og muligheder i forhold til at have brændefyring i byen</a:t>
            </a:r>
            <a:r>
              <a:rPr lang="da-DK" dirty="0" smtClean="0"/>
              <a:t>?</a:t>
            </a:r>
            <a:r>
              <a:rPr lang="da-DK" dirty="0"/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Hvad ser I af muligheder for at forebygge </a:t>
            </a:r>
            <a:r>
              <a:rPr lang="da-DK" dirty="0" smtClean="0"/>
              <a:t>luftforureningen frem </a:t>
            </a:r>
            <a:r>
              <a:rPr lang="da-DK" dirty="0"/>
              <a:t>mod </a:t>
            </a:r>
            <a:r>
              <a:rPr lang="da-DK" dirty="0" smtClean="0"/>
              <a:t>2025/2030?</a:t>
            </a:r>
            <a:endParaRPr lang="da-DK" dirty="0"/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Hvordan får vi fremadrettet involveret den enkelte borger i debatten om brændefyring på en konstruktiv måde</a:t>
            </a:r>
            <a:r>
              <a:rPr lang="da-DK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da-DK" dirty="0"/>
          </a:p>
          <a:p>
            <a:endParaRPr lang="da-DK" dirty="0"/>
          </a:p>
        </p:txBody>
      </p:sp>
      <p:pic>
        <p:nvPicPr>
          <p:cNvPr id="4" name="Billede 3" descr="d:\Users\Marianne.Spang\AppData\Local\Microsoft\Windows\Temporary Internet Files\Content.Outlook\FJ3N2EER\NytLOGO-so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197388"/>
            <a:ext cx="2887345" cy="59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Billedresultat for MiljÃ¸styrelse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4883"/>
            <a:ext cx="2448272" cy="5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4883"/>
            <a:ext cx="1008844" cy="6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80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/>
            </a:r>
            <a:br>
              <a:rPr lang="da-DK" b="1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ln>
            <a:solidFill>
              <a:srgbClr val="399AB5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4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da-DK" sz="1400" dirty="0">
                <a:latin typeface="Arial Rounded MT Bold" panose="020F0704030504030204" pitchFamily="34" charset="0"/>
              </a:rPr>
              <a:t> </a:t>
            </a:r>
          </a:p>
          <a:p>
            <a:pPr marL="0" indent="0">
              <a:buNone/>
            </a:pPr>
            <a:endParaRPr lang="da-DK" sz="28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da-DK" sz="28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da-DK" sz="2800" dirty="0" smtClean="0">
                <a:latin typeface="Arial Rounded MT Bold" panose="020F0704030504030204" pitchFamily="34" charset="0"/>
              </a:rPr>
              <a:t>Kort </a:t>
            </a:r>
            <a:r>
              <a:rPr lang="da-DK" sz="2800" dirty="0">
                <a:latin typeface="Arial Rounded MT Bold" panose="020F0704030504030204" pitchFamily="34" charset="0"/>
              </a:rPr>
              <a:t>pause. 10 min </a:t>
            </a:r>
            <a:r>
              <a:rPr lang="da-DK" sz="2800" dirty="0" smtClean="0">
                <a:latin typeface="Arial Rounded MT Bold" panose="020F0704030504030204" pitchFamily="34" charset="0"/>
              </a:rPr>
              <a:t>pause </a:t>
            </a:r>
          </a:p>
          <a:p>
            <a:pPr marL="0" indent="0" algn="ctr">
              <a:buNone/>
            </a:pPr>
            <a:r>
              <a:rPr lang="da-DK" sz="2800" dirty="0" smtClean="0">
                <a:latin typeface="Arial Rounded MT Bold" panose="020F0704030504030204" pitchFamily="34" charset="0"/>
              </a:rPr>
              <a:t>med</a:t>
            </a:r>
          </a:p>
          <a:p>
            <a:pPr marL="0" indent="0" algn="ctr">
              <a:buNone/>
            </a:pPr>
            <a:r>
              <a:rPr lang="da-DK" sz="2800" dirty="0" smtClean="0">
                <a:latin typeface="Arial Rounded MT Bold" panose="020F0704030504030204" pitchFamily="34" charset="0"/>
              </a:rPr>
              <a:t>gløgg og småkager</a:t>
            </a:r>
            <a:endParaRPr lang="da-DK" sz="2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da-DK" sz="1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da-DK" sz="1400" dirty="0">
                <a:latin typeface="Arial Rounded MT Bold" panose="020F0704030504030204" pitchFamily="34" charset="0"/>
              </a:rPr>
              <a:t> </a:t>
            </a:r>
            <a:endParaRPr lang="da-DK" sz="1400" dirty="0"/>
          </a:p>
        </p:txBody>
      </p:sp>
      <p:pic>
        <p:nvPicPr>
          <p:cNvPr id="5" name="Billede 4" descr="d:\Users\Marianne.Spang\AppData\Local\Microsoft\Windows\Temporary Internet Files\Content.Outlook\FJ3N2EER\NytLOGO-so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01" y="6172864"/>
            <a:ext cx="2887345" cy="59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72864"/>
            <a:ext cx="1008844" cy="6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Billedresultat for MiljÃ¸styrelse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4883"/>
            <a:ext cx="2448272" cy="5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3286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535</Words>
  <Application>Microsoft Macintosh PowerPoint</Application>
  <PresentationFormat>Skærmshow (4:3)</PresentationFormat>
  <Paragraphs>92</Paragraphs>
  <Slides>12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Calibri</vt:lpstr>
      <vt:lpstr>Helvetica</vt:lpstr>
      <vt:lpstr>Tahoma</vt:lpstr>
      <vt:lpstr>Times New Roman</vt:lpstr>
      <vt:lpstr>Kontortema</vt:lpstr>
      <vt:lpstr>PowerPoint-præsentation</vt:lpstr>
      <vt:lpstr> Program </vt:lpstr>
      <vt:lpstr>PowerPoint-præsentation</vt:lpstr>
      <vt:lpstr> Program </vt:lpstr>
      <vt:lpstr>   Spørgsmål til panelet, stillet af ordstyrer Christian Ege Jørgensen, tidl. direktør for Det Økologiske Råd:   </vt:lpstr>
      <vt:lpstr>   Spørgsmål til panelet, stillet af ordstyrer Christian Ege Jørgensen, tidl. direktør for Det Økologiske Råd:   </vt:lpstr>
      <vt:lpstr>   Spørgsmål til panelet, stillet af ordstyrer Christian Ege Jørgensen, tidl. direktør for Det Økologiske Råd:   </vt:lpstr>
      <vt:lpstr> Spørgsmål til panelet, stillet af ordstyrer Christian Ege Jørgensen, tidl. direktør for Det Økologiske Råd: </vt:lpstr>
      <vt:lpstr> </vt:lpstr>
      <vt:lpstr> </vt:lpstr>
      <vt:lpstr>   Spørgsmål til panelet, stillet af ordstyrer Christian Ege Jørgensen, tidl. direktør for Det Økologiske Råd:  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Marianne Spang</dc:creator>
  <cp:lastModifiedBy>Tue Timm</cp:lastModifiedBy>
  <cp:revision>13</cp:revision>
  <cp:lastPrinted>2018-12-13T15:32:14Z</cp:lastPrinted>
  <dcterms:created xsi:type="dcterms:W3CDTF">2018-12-13T12:45:39Z</dcterms:created>
  <dcterms:modified xsi:type="dcterms:W3CDTF">2019-01-28T13:35:34Z</dcterms:modified>
</cp:coreProperties>
</file>